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692DE8-4813-4496-B295-CB723AA5F167}">
  <a:tblStyle styleId="{1A692DE8-4813-4496-B295-CB723AA5F1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oboto-regular.fntdata"/><Relationship Id="rId21" Type="http://schemas.openxmlformats.org/officeDocument/2006/relationships/slide" Target="slides/slide15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9c45342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9c45342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9090756a_1_23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9090756a_1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a1c8b579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a1c8b579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an incentive programme that you are currently using/thinking of using to attract teachers to your area, you might want to check that incentive’s attractiveness.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you know that </a:t>
            </a:r>
            <a:r>
              <a:rPr lang="en"/>
              <a:t>young teachers struggle with a lack of support from older colleagues, or certain areas are hard to staff because of a high prevalence of malaria, and that doesn’t appear in the survey…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something you really want to know about the teachers in your province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4a1c8b579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4a1c8b579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moment I’ll ask you to choose a group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(Brief description of each group)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Raportteur for each group - nominate someone to give feedback at the end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4a1c8b579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4a1c8b579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an incentive programme that you are currently using/thinking of using to attract teachers to your area, you might want to check that incentive’s attractiveness.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you know that young teachers struggle with a lack of support from older colleagues, or certain areas are hard to staff because of a high prevalence of malaria, and that doesn’t appear in the survey…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something you really want to know about the teachers in your province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4a2771e1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4a2771e1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an incentive programme that you are currently using/thinking of using to attract teachers to your area, you might want to check that incentive’s attractiveness.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you know that young teachers struggle with a lack of support from older colleagues, or certain areas are hard to staff because of a high prevalence of malaria, and that doesn’t appear in the survey…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If there is something you really want to know about the teachers in your province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9090756a_1_7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9090756a_1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9090756a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9090756a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91e1f37e_1_10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91e1f37e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95bb6d36d_0_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95bb6d36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95bb6d36d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95bb6d36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95bb6d36d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95bb6d36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the things we hope to understand better with the survey and interviews.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a1c8b579a_0_3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a1c8b579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the things we hope to understand better with the survey and interviews.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933c8c4a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933c8c4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a1c8b579a_0_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a1c8b579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Teaching 5 years or less: volatile time (important to find out what motivates these teachers - to keep them in the profession - training efficiency and chance to develop as a teacher.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tinyurl.com/5erberdh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 survey and interviews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Heleen Hofmeyr &amp; Irene Pampallis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 i="1" sz="1400"/>
          </a:p>
          <a:p>
            <a:pPr indent="0" lvl="0" marL="0" rtl="0" algn="l"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 i="1" sz="1600"/>
          </a:p>
        </p:txBody>
      </p:sp>
      <p:sp>
        <p:nvSpPr>
          <p:cNvPr id="126" name="Google Shape;126;p22"/>
          <p:cNvSpPr txBox="1"/>
          <p:nvPr>
            <p:ph type="title"/>
          </p:nvPr>
        </p:nvSpPr>
        <p:spPr>
          <a:xfrm>
            <a:off x="2234687" y="1979324"/>
            <a:ext cx="1814100" cy="39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May 2023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1968662" y="2285925"/>
            <a:ext cx="18141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Survey piloted with teachers </a:t>
            </a:r>
            <a:endParaRPr sz="1200">
              <a:solidFill>
                <a:schemeClr val="dk2"/>
              </a:solidFill>
            </a:endParaRPr>
          </a:p>
        </p:txBody>
      </p:sp>
      <p:cxnSp>
        <p:nvCxnSpPr>
          <p:cNvPr id="128" name="Google Shape;128;p22"/>
          <p:cNvCxnSpPr/>
          <p:nvPr/>
        </p:nvCxnSpPr>
        <p:spPr>
          <a:xfrm rot="10800000">
            <a:off x="4232825" y="2145365"/>
            <a:ext cx="0" cy="83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29" name="Google Shape;129;p22"/>
          <p:cNvSpPr txBox="1"/>
          <p:nvPr>
            <p:ph type="title"/>
          </p:nvPr>
        </p:nvSpPr>
        <p:spPr>
          <a:xfrm>
            <a:off x="4279887" y="1995911"/>
            <a:ext cx="1814100" cy="39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June 2023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4279887" y="2285937"/>
            <a:ext cx="18141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Instruments finalised</a:t>
            </a:r>
            <a:endParaRPr sz="1200">
              <a:solidFill>
                <a:schemeClr val="dk2"/>
              </a:solidFill>
            </a:endParaRPr>
          </a:p>
        </p:txBody>
      </p:sp>
      <p:cxnSp>
        <p:nvCxnSpPr>
          <p:cNvPr id="131" name="Google Shape;131;p22"/>
          <p:cNvCxnSpPr/>
          <p:nvPr/>
        </p:nvCxnSpPr>
        <p:spPr>
          <a:xfrm>
            <a:off x="5631450" y="3374996"/>
            <a:ext cx="0" cy="83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32" name="Google Shape;132;p22"/>
          <p:cNvSpPr txBox="1"/>
          <p:nvPr>
            <p:ph type="title"/>
          </p:nvPr>
        </p:nvSpPr>
        <p:spPr>
          <a:xfrm>
            <a:off x="4048787" y="3970941"/>
            <a:ext cx="1814100" cy="39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August 2023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4048787" y="4363042"/>
            <a:ext cx="18141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Survey distributed to teachers</a:t>
            </a:r>
            <a:endParaRPr sz="1200">
              <a:solidFill>
                <a:schemeClr val="dk2"/>
              </a:solidFill>
            </a:endParaRPr>
          </a:p>
        </p:txBody>
      </p:sp>
      <p:cxnSp>
        <p:nvCxnSpPr>
          <p:cNvPr id="134" name="Google Shape;134;p22"/>
          <p:cNvCxnSpPr/>
          <p:nvPr/>
        </p:nvCxnSpPr>
        <p:spPr>
          <a:xfrm rot="10800000">
            <a:off x="7080781" y="2145365"/>
            <a:ext cx="0" cy="83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35" name="Google Shape;135;p22"/>
          <p:cNvSpPr txBox="1"/>
          <p:nvPr>
            <p:ph type="title"/>
          </p:nvPr>
        </p:nvSpPr>
        <p:spPr>
          <a:xfrm>
            <a:off x="6524837" y="3970961"/>
            <a:ext cx="1814100" cy="39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December 2023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7080787" y="2285937"/>
            <a:ext cx="18141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Survey data analysed</a:t>
            </a:r>
            <a:endParaRPr sz="1200">
              <a:solidFill>
                <a:schemeClr val="dk2"/>
              </a:solidFill>
            </a:endParaRPr>
          </a:p>
        </p:txBody>
      </p:sp>
      <p:graphicFrame>
        <p:nvGraphicFramePr>
          <p:cNvPr id="137" name="Google Shape;137;p22"/>
          <p:cNvGraphicFramePr/>
          <p:nvPr/>
        </p:nvGraphicFramePr>
        <p:xfrm>
          <a:off x="323100" y="29832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{1A692DE8-4813-4496-B295-CB723AA5F167}</a:tableStyleId>
              </a:tblPr>
              <a:tblGrid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  <a:gridCol w="710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Feb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Mar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Apr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May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Jun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Jul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Aug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Sept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Oct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Nov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Dec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cxnSp>
        <p:nvCxnSpPr>
          <p:cNvPr id="138" name="Google Shape;138;p22"/>
          <p:cNvCxnSpPr/>
          <p:nvPr/>
        </p:nvCxnSpPr>
        <p:spPr>
          <a:xfrm rot="10800000">
            <a:off x="3517850" y="2145365"/>
            <a:ext cx="0" cy="83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39" name="Google Shape;139;p22"/>
          <p:cNvSpPr txBox="1"/>
          <p:nvPr>
            <p:ph type="title"/>
          </p:nvPr>
        </p:nvSpPr>
        <p:spPr>
          <a:xfrm>
            <a:off x="7080787" y="1995911"/>
            <a:ext cx="1814100" cy="39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October 2023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40" name="Google Shape;140;p22"/>
          <p:cNvCxnSpPr/>
          <p:nvPr/>
        </p:nvCxnSpPr>
        <p:spPr>
          <a:xfrm>
            <a:off x="8479750" y="3374996"/>
            <a:ext cx="0" cy="83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6524837" y="4363042"/>
            <a:ext cx="18141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Report released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208328" y="130675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We need your input!</a:t>
            </a:r>
            <a:endParaRPr sz="2800"/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600" y="3069450"/>
            <a:ext cx="2937875" cy="179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3604500" y="359250"/>
            <a:ext cx="53016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We want our survey to answer questions that are relevant to your needs.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*What are the most important issues i.t.o. recruiting teachers?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*Are there important questions we aren’t asking?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 *Do some of our questions miss the     mark?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>
            <a:off x="6931500" y="152675"/>
            <a:ext cx="2073300" cy="2713500"/>
          </a:xfrm>
          <a:prstGeom prst="roundRect">
            <a:avLst>
              <a:gd fmla="val 16667" name="adj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</a:rPr>
              <a:t>Group 4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Job satisfaction &amp; inclination to leave teaching </a:t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</a:rPr>
              <a:t>(Section 6)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154" name="Google Shape;154;p24"/>
          <p:cNvSpPr/>
          <p:nvPr/>
        </p:nvSpPr>
        <p:spPr>
          <a:xfrm>
            <a:off x="76200" y="152675"/>
            <a:ext cx="2073300" cy="2713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Group 1</a:t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Teacher characteristics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(Sections 1 &amp; 2)</a:t>
            </a:r>
            <a:endParaRPr sz="1500"/>
          </a:p>
        </p:txBody>
      </p:sp>
      <p:sp>
        <p:nvSpPr>
          <p:cNvPr id="155" name="Google Shape;155;p24"/>
          <p:cNvSpPr/>
          <p:nvPr/>
        </p:nvSpPr>
        <p:spPr>
          <a:xfrm>
            <a:off x="2364900" y="152675"/>
            <a:ext cx="2073300" cy="27135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Group 2</a:t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Becoming a teacher</a:t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(Sections 3 &amp; 4)</a:t>
            </a:r>
            <a:endParaRPr sz="2000"/>
          </a:p>
        </p:txBody>
      </p:sp>
      <p:sp>
        <p:nvSpPr>
          <p:cNvPr id="156" name="Google Shape;156;p24"/>
          <p:cNvSpPr/>
          <p:nvPr/>
        </p:nvSpPr>
        <p:spPr>
          <a:xfrm>
            <a:off x="4648200" y="152675"/>
            <a:ext cx="2073300" cy="27135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Group 3</a:t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Where to teach?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(Section 5)</a:t>
            </a:r>
            <a:endParaRPr sz="2000"/>
          </a:p>
        </p:txBody>
      </p:sp>
      <p:sp>
        <p:nvSpPr>
          <p:cNvPr id="157" name="Google Shape;157;p24"/>
          <p:cNvSpPr txBox="1"/>
          <p:nvPr>
            <p:ph idx="4294967295" type="body"/>
          </p:nvPr>
        </p:nvSpPr>
        <p:spPr>
          <a:xfrm>
            <a:off x="481775" y="3064275"/>
            <a:ext cx="7884000" cy="1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Read through the questions in your section of the survey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Discuss whether you think they are useful. Would you change them?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Write comments on the paper surveys.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Write suggested questions on post-it notes.</a:t>
            </a:r>
            <a:endParaRPr sz="2100"/>
          </a:p>
        </p:txBody>
      </p:sp>
      <p:sp>
        <p:nvSpPr>
          <p:cNvPr id="158" name="Google Shape;158;p24"/>
          <p:cNvSpPr/>
          <p:nvPr/>
        </p:nvSpPr>
        <p:spPr>
          <a:xfrm>
            <a:off x="6289800" y="3845325"/>
            <a:ext cx="2765400" cy="1221900"/>
          </a:xfrm>
          <a:prstGeom prst="horizontalScroll">
            <a:avLst>
              <a:gd fmla="val 12500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finish with your section, feel free to comment on another section!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208328" y="130675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Where is the survey?</a:t>
            </a:r>
            <a:endParaRPr sz="2800"/>
          </a:p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3604500" y="772250"/>
            <a:ext cx="5301600" cy="41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Paper copies of the draft will be given to each group.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If you want to view it on your device: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hlink"/>
                </a:solidFill>
                <a:hlinkClick r:id="rId3"/>
              </a:rPr>
              <a:t>https://tinyurl.com/5erberdh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208328" y="130675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Any other thoughts?</a:t>
            </a:r>
            <a:endParaRPr sz="2800"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3604500" y="772250"/>
            <a:ext cx="5301600" cy="41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Anything else that came from the group discussions?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Something raised by another group?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</a:rPr>
              <a:t>Any points that haven’t been raised?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7"/>
          <p:cNvSpPr txBox="1"/>
          <p:nvPr>
            <p:ph idx="4294967295" type="title"/>
          </p:nvPr>
        </p:nvSpPr>
        <p:spPr>
          <a:xfrm>
            <a:off x="311700" y="220100"/>
            <a:ext cx="8520600" cy="10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Contact us</a:t>
            </a:r>
            <a:endParaRPr i="1" sz="1600"/>
          </a:p>
        </p:txBody>
      </p:sp>
      <p:sp>
        <p:nvSpPr>
          <p:cNvPr id="177" name="Google Shape;177;p27"/>
          <p:cNvSpPr txBox="1"/>
          <p:nvPr>
            <p:ph idx="4294967295" type="title"/>
          </p:nvPr>
        </p:nvSpPr>
        <p:spPr>
          <a:xfrm>
            <a:off x="1332293" y="3047794"/>
            <a:ext cx="2022300" cy="57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Heleen Hofmeyr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8" name="Google Shape;178;p27"/>
          <p:cNvSpPr txBox="1"/>
          <p:nvPr>
            <p:ph idx="4294967295" type="title"/>
          </p:nvPr>
        </p:nvSpPr>
        <p:spPr>
          <a:xfrm>
            <a:off x="5891429" y="3047794"/>
            <a:ext cx="2022300" cy="57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Irene Pampallis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9" name="Google Shape;179;p27"/>
          <p:cNvSpPr txBox="1"/>
          <p:nvPr>
            <p:ph idx="4294967295" type="body"/>
          </p:nvPr>
        </p:nvSpPr>
        <p:spPr>
          <a:xfrm>
            <a:off x="818224" y="3572425"/>
            <a:ext cx="3281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heleenhofmeyr@gmail.com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0" name="Google Shape;180;p27"/>
          <p:cNvSpPr txBox="1"/>
          <p:nvPr>
            <p:ph idx="4294967295" type="body"/>
          </p:nvPr>
        </p:nvSpPr>
        <p:spPr>
          <a:xfrm>
            <a:off x="5330563" y="3572425"/>
            <a:ext cx="31440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irene.pampallis</a:t>
            </a:r>
            <a:r>
              <a:rPr lang="en">
                <a:solidFill>
                  <a:schemeClr val="dk2"/>
                </a:solidFill>
              </a:rPr>
              <a:t>@gmail.com</a:t>
            </a:r>
            <a:endParaRPr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</p:txBody>
      </p:sp>
      <p:pic>
        <p:nvPicPr>
          <p:cNvPr id="181" name="Google Shape;18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2300" y="1317900"/>
            <a:ext cx="2022300" cy="18795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82" name="Google Shape;182;p27"/>
          <p:cNvPicPr preferRelativeResize="0"/>
          <p:nvPr/>
        </p:nvPicPr>
        <p:blipFill rotWithShape="1">
          <a:blip r:embed="rId4">
            <a:alphaModFix/>
          </a:blip>
          <a:srcRect b="0" l="33627" r="4121" t="0"/>
          <a:stretch/>
        </p:blipFill>
        <p:spPr>
          <a:xfrm>
            <a:off x="5857137" y="1315838"/>
            <a:ext cx="2091000" cy="18837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553" y="0"/>
            <a:ext cx="737419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Goal: </a:t>
            </a:r>
            <a:r>
              <a:rPr lang="en" sz="4800"/>
              <a:t>Understanding teacher motivation and incentives</a:t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motivation?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7884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Teachers’ motivations determines how long they will stay in the profession and their commitment to their jobs (Sinclair, 2008). 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It also determines which incentives they will respond to i.t.o. being willing to teach in certain schools. 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</a:t>
            </a:r>
            <a:r>
              <a:rPr b="1" lang="en" u="sng"/>
              <a:t>do</a:t>
            </a:r>
            <a:r>
              <a:rPr lang="en"/>
              <a:t> we know?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741700"/>
            <a:ext cx="7884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Findings from TALIS 2018: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80% of teachers report being satisfied with their jobs.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A high proportion (45%) of teachers want to change schools.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A quarter of teachers under 50 want to leave the profession in the next 5 years.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1 in 5 teachers regret becoming a teacher. 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2. Provinces struggle to place teachers in rural schools.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</a:t>
            </a:r>
            <a:r>
              <a:rPr b="1" lang="en" u="sng"/>
              <a:t>do</a:t>
            </a:r>
            <a:r>
              <a:rPr lang="en"/>
              <a:t> we know? (cont.)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741700"/>
            <a:ext cx="7884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3. Many ITE graduates don’t become teachers.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4. Many teachers leave the profession. 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</a:t>
            </a:r>
            <a:r>
              <a:rPr b="1" lang="en" u="sng"/>
              <a:t>don’t</a:t>
            </a:r>
            <a:r>
              <a:rPr lang="en"/>
              <a:t> we know?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7884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The </a:t>
            </a:r>
            <a:r>
              <a:rPr b="1" lang="en" sz="2100"/>
              <a:t>why</a:t>
            </a:r>
            <a:r>
              <a:rPr lang="en" sz="2100"/>
              <a:t> behind the above, e.g.:</a:t>
            </a:r>
            <a:endParaRPr sz="2100"/>
          </a:p>
          <a:p>
            <a:pPr indent="-361950" lvl="0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What is it that makes rural schools unattractive?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AutoNum type="romanLcPeriod"/>
            </a:pPr>
            <a:r>
              <a:rPr lang="en" sz="2100"/>
              <a:t>Is it simply that they don’t want to live in a rural area?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AutoNum type="romanLcPeriod"/>
            </a:pPr>
            <a:r>
              <a:rPr lang="en" sz="2100"/>
              <a:t>Working conditions/school infrastructure? 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Why do some ITE graduates not become teachers?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AutoNum type="romanLcPeriod"/>
            </a:pPr>
            <a:r>
              <a:rPr lang="en" sz="2100"/>
              <a:t>Did they never intend to become teachers?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AutoNum type="romanLcPeriod"/>
            </a:pPr>
            <a:r>
              <a:rPr lang="en" sz="2100"/>
              <a:t>Did their studies and practicals put them off the profession?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</a:t>
            </a:r>
            <a:r>
              <a:rPr b="1" lang="en" u="sng"/>
              <a:t>don’t</a:t>
            </a:r>
            <a:r>
              <a:rPr lang="en"/>
              <a:t> we know? (cont.)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7884000" cy="29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 startAt="2"/>
            </a:pPr>
            <a:r>
              <a:rPr b="1" lang="en" sz="2100"/>
              <a:t>Who </a:t>
            </a:r>
            <a:r>
              <a:rPr lang="en" sz="2100"/>
              <a:t>is most likely to teach in certain areas or respond to certain incentives?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Are younger teachers more willing to take up jobs in rural areas? How much does personal background affect where we are willing to teach?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 startAt="2"/>
            </a:pPr>
            <a:r>
              <a:rPr lang="en" sz="2100"/>
              <a:t>The extent of the problem of staffing rural schools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What proportion of young teachers are willing to work in these </a:t>
            </a:r>
            <a:r>
              <a:rPr lang="en" sz="2100"/>
              <a:t>schools</a:t>
            </a:r>
            <a:r>
              <a:rPr lang="en" sz="2100"/>
              <a:t>?</a:t>
            </a: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208328" y="130675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Overview of the survey</a:t>
            </a:r>
            <a:endParaRPr sz="2800"/>
          </a:p>
        </p:txBody>
      </p:sp>
      <p:sp>
        <p:nvSpPr>
          <p:cNvPr id="110" name="Google Shape;110;p20"/>
          <p:cNvSpPr txBox="1"/>
          <p:nvPr>
            <p:ph type="title"/>
          </p:nvPr>
        </p:nvSpPr>
        <p:spPr>
          <a:xfrm>
            <a:off x="4337500" y="514150"/>
            <a:ext cx="3753900" cy="962100"/>
          </a:xfrm>
          <a:prstGeom prst="rect">
            <a:avLst/>
          </a:prstGeom>
          <a:solidFill>
            <a:schemeClr val="accent5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Motivations for becoming a teacher</a:t>
            </a:r>
            <a:endParaRPr/>
          </a:p>
        </p:txBody>
      </p:sp>
      <p:cxnSp>
        <p:nvCxnSpPr>
          <p:cNvPr id="111" name="Google Shape;111;p20"/>
          <p:cNvCxnSpPr>
            <a:stCxn id="110" idx="2"/>
            <a:endCxn id="112" idx="0"/>
          </p:cNvCxnSpPr>
          <p:nvPr/>
        </p:nvCxnSpPr>
        <p:spPr>
          <a:xfrm>
            <a:off x="6214450" y="1476250"/>
            <a:ext cx="0" cy="6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20"/>
          <p:cNvSpPr txBox="1"/>
          <p:nvPr>
            <p:ph type="title"/>
          </p:nvPr>
        </p:nvSpPr>
        <p:spPr>
          <a:xfrm>
            <a:off x="4337500" y="2090676"/>
            <a:ext cx="3753900" cy="962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satisfaction</a:t>
            </a:r>
            <a:endParaRPr/>
          </a:p>
        </p:txBody>
      </p:sp>
      <p:cxnSp>
        <p:nvCxnSpPr>
          <p:cNvPr id="113" name="Google Shape;113;p20"/>
          <p:cNvCxnSpPr>
            <a:stCxn id="112" idx="2"/>
            <a:endCxn id="114" idx="0"/>
          </p:cNvCxnSpPr>
          <p:nvPr/>
        </p:nvCxnSpPr>
        <p:spPr>
          <a:xfrm>
            <a:off x="6214450" y="3052776"/>
            <a:ext cx="0" cy="6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Google Shape;114;p20"/>
          <p:cNvSpPr txBox="1"/>
          <p:nvPr>
            <p:ph type="title"/>
          </p:nvPr>
        </p:nvSpPr>
        <p:spPr>
          <a:xfrm>
            <a:off x="4337501" y="3667157"/>
            <a:ext cx="3753900" cy="962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Geographic preferences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we surveying?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471900" y="1919075"/>
            <a:ext cx="7884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Teachers in government schools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Teaching 5 years or less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Aiming for representation from: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All 9 provinces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Schools in rural areas, small towns, big towns, cities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" sz="2100"/>
              <a:t>High schools &amp; primary schools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