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Ex1.xml" ContentType="application/vnd.ms-office.chartex+xml"/>
  <Override PartName="/ppt/charts/style16.xml" ContentType="application/vnd.ms-office.chartstyle+xml"/>
  <Override PartName="/ppt/charts/colors16.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60" r:id="rId1"/>
    <p:sldMasterId id="2147483662" r:id="rId2"/>
  </p:sldMasterIdLst>
  <p:notesMasterIdLst>
    <p:notesMasterId r:id="rId59"/>
  </p:notesMasterIdLst>
  <p:sldIdLst>
    <p:sldId id="256" r:id="rId3"/>
    <p:sldId id="293" r:id="rId4"/>
    <p:sldId id="452" r:id="rId5"/>
    <p:sldId id="460" r:id="rId6"/>
    <p:sldId id="425" r:id="rId7"/>
    <p:sldId id="426" r:id="rId8"/>
    <p:sldId id="468" r:id="rId9"/>
    <p:sldId id="462" r:id="rId10"/>
    <p:sldId id="427" r:id="rId11"/>
    <p:sldId id="436" r:id="rId12"/>
    <p:sldId id="466" r:id="rId13"/>
    <p:sldId id="440" r:id="rId14"/>
    <p:sldId id="441" r:id="rId15"/>
    <p:sldId id="485" r:id="rId16"/>
    <p:sldId id="486" r:id="rId17"/>
    <p:sldId id="389" r:id="rId18"/>
    <p:sldId id="459" r:id="rId19"/>
    <p:sldId id="437" r:id="rId20"/>
    <p:sldId id="342" r:id="rId21"/>
    <p:sldId id="442" r:id="rId22"/>
    <p:sldId id="463" r:id="rId23"/>
    <p:sldId id="406" r:id="rId24"/>
    <p:sldId id="461" r:id="rId25"/>
    <p:sldId id="443" r:id="rId26"/>
    <p:sldId id="489" r:id="rId27"/>
    <p:sldId id="492" r:id="rId28"/>
    <p:sldId id="455" r:id="rId29"/>
    <p:sldId id="430" r:id="rId30"/>
    <p:sldId id="493" r:id="rId31"/>
    <p:sldId id="494" r:id="rId32"/>
    <p:sldId id="495" r:id="rId33"/>
    <p:sldId id="496" r:id="rId34"/>
    <p:sldId id="445" r:id="rId35"/>
    <p:sldId id="502" r:id="rId36"/>
    <p:sldId id="469" r:id="rId37"/>
    <p:sldId id="414" r:id="rId38"/>
    <p:sldId id="499" r:id="rId39"/>
    <p:sldId id="447" r:id="rId40"/>
    <p:sldId id="483" r:id="rId41"/>
    <p:sldId id="371" r:id="rId42"/>
    <p:sldId id="484" r:id="rId43"/>
    <p:sldId id="375" r:id="rId44"/>
    <p:sldId id="434" r:id="rId45"/>
    <p:sldId id="453" r:id="rId46"/>
    <p:sldId id="481" r:id="rId47"/>
    <p:sldId id="324" r:id="rId48"/>
    <p:sldId id="321" r:id="rId49"/>
    <p:sldId id="411" r:id="rId50"/>
    <p:sldId id="454" r:id="rId51"/>
    <p:sldId id="449" r:id="rId52"/>
    <p:sldId id="491" r:id="rId53"/>
    <p:sldId id="329" r:id="rId54"/>
    <p:sldId id="476" r:id="rId55"/>
    <p:sldId id="501" r:id="rId56"/>
    <p:sldId id="487" r:id="rId57"/>
    <p:sldId id="49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E9E4"/>
    <a:srgbClr val="B64926"/>
    <a:srgbClr val="404040"/>
    <a:srgbClr val="FADBD3"/>
    <a:srgbClr val="FFE5B5"/>
    <a:srgbClr val="550000"/>
    <a:srgbClr val="FFF9EF"/>
    <a:srgbClr val="5F9127"/>
    <a:srgbClr val="72A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9907" autoAdjust="0"/>
  </p:normalViewPr>
  <p:slideViewPr>
    <p:cSldViewPr snapToGrid="0">
      <p:cViewPr>
        <p:scale>
          <a:sx n="66" d="100"/>
          <a:sy n="66" d="100"/>
        </p:scale>
        <p:origin x="80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9-LP.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9-LP.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7-GP.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7-GP.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Age-specificOutputs4.5_final.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Enrolment%20trends%202022%2007%2014%20(Enrol,%20Educators%20&amp;%20Schools).xls"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oleObject" Target="file:///D:\Dropbox\03.%20Work\06.%20SU\03.%20TDD%20-%20Provincial%20Demand\13.%20Provincial%20Reports%20-%20With%20Excel\Age-specificOutputs4.5_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0603165485027"/>
          <c:y val="0.12052644653986155"/>
          <c:w val="0.83473064151209608"/>
          <c:h val="0.65095840292690688"/>
        </c:manualLayout>
      </c:layout>
      <c:lineChart>
        <c:grouping val="standard"/>
        <c:varyColors val="0"/>
        <c:ser>
          <c:idx val="0"/>
          <c:order val="0"/>
          <c:tx>
            <c:strRef>
              <c:f>'Headcount Data'!$O$1</c:f>
              <c:strCache>
                <c:ptCount val="1"/>
                <c:pt idx="0">
                  <c:v>EC</c:v>
                </c:pt>
              </c:strCache>
              <c:extLst xmlns:c15="http://schemas.microsoft.com/office/drawing/2012/chart"/>
            </c:strRef>
          </c:tx>
          <c:spPr>
            <a:ln w="38100" cap="rnd">
              <a:solidFill>
                <a:srgbClr val="FF000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Data'!$O$408:$O$452</c:f>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0-41B5-4BDA-962D-1FA03E50DE0C}"/>
            </c:ext>
          </c:extLst>
        </c:ser>
        <c:ser>
          <c:idx val="1"/>
          <c:order val="1"/>
          <c:tx>
            <c:strRef>
              <c:f>'Headcount Data'!$P$1</c:f>
              <c:strCache>
                <c:ptCount val="1"/>
                <c:pt idx="0">
                  <c:v>FS</c:v>
                </c:pt>
              </c:strCache>
              <c:extLst xmlns:c15="http://schemas.microsoft.com/office/drawing/2012/chart"/>
            </c:strRef>
          </c:tx>
          <c:spPr>
            <a:ln w="38100" cap="rnd">
              <a:solidFill>
                <a:srgbClr val="00B05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Data'!$P$408:$P$452</c:f>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1-41B5-4BDA-962D-1FA03E50DE0C}"/>
            </c:ext>
          </c:extLst>
        </c:ser>
        <c:ser>
          <c:idx val="2"/>
          <c:order val="2"/>
          <c:tx>
            <c:strRef>
              <c:f>'Headcount Data'!$Q$1</c:f>
              <c:strCache>
                <c:ptCount val="1"/>
                <c:pt idx="0">
                  <c:v>GP</c:v>
                </c:pt>
              </c:strCache>
              <c:extLst xmlns:c15="http://schemas.microsoft.com/office/drawing/2012/chart"/>
            </c:strRef>
          </c:tx>
          <c:spPr>
            <a:ln w="38100" cap="rnd">
              <a:solidFill>
                <a:schemeClr val="tx1"/>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Data'!$Q$408:$Q$452</c:f>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2-41B5-4BDA-962D-1FA03E50DE0C}"/>
            </c:ext>
          </c:extLst>
        </c:ser>
        <c:ser>
          <c:idx val="3"/>
          <c:order val="3"/>
          <c:tx>
            <c:strRef>
              <c:f>'Headcount Data'!$R$1</c:f>
              <c:strCache>
                <c:ptCount val="1"/>
                <c:pt idx="0">
                  <c:v>KN</c:v>
                </c:pt>
              </c:strCache>
              <c:extLst xmlns:c15="http://schemas.microsoft.com/office/drawing/2012/chart"/>
            </c:strRef>
          </c:tx>
          <c:spPr>
            <a:ln w="38100" cap="rnd">
              <a:solidFill>
                <a:srgbClr val="00B0F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Data'!$R$408:$R$452</c:f>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3-41B5-4BDA-962D-1FA03E50DE0C}"/>
            </c:ext>
          </c:extLst>
        </c:ser>
        <c:ser>
          <c:idx val="4"/>
          <c:order val="4"/>
          <c:tx>
            <c:strRef>
              <c:f>'Headcount Data'!$S$1</c:f>
              <c:strCache>
                <c:ptCount val="1"/>
                <c:pt idx="0">
                  <c:v>LP</c:v>
                </c:pt>
              </c:strCache>
              <c:extLst xmlns:c15="http://schemas.microsoft.com/office/drawing/2012/chart"/>
            </c:strRef>
          </c:tx>
          <c:spPr>
            <a:ln w="38100" cap="rnd">
              <a:solidFill>
                <a:srgbClr val="FFC00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Data'!$S$408:$S$452</c:f>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4-41B5-4BDA-962D-1FA03E50DE0C}"/>
            </c:ext>
          </c:extLst>
        </c:ser>
        <c:ser>
          <c:idx val="5"/>
          <c:order val="5"/>
          <c:tx>
            <c:strRef>
              <c:f>'Headcount Data'!$T$1</c:f>
              <c:strCache>
                <c:ptCount val="1"/>
                <c:pt idx="0">
                  <c:v>MP</c:v>
                </c:pt>
              </c:strCache>
              <c:extLst xmlns:c15="http://schemas.microsoft.com/office/drawing/2012/chart"/>
            </c:strRef>
          </c:tx>
          <c:spPr>
            <a:ln w="19050" cap="rnd">
              <a:solidFill>
                <a:srgbClr val="FF000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Data'!$T$408:$T$452</c:f>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5-41B5-4BDA-962D-1FA03E50DE0C}"/>
            </c:ext>
          </c:extLst>
        </c:ser>
        <c:ser>
          <c:idx val="6"/>
          <c:order val="6"/>
          <c:tx>
            <c:strRef>
              <c:f>'Headcount Data'!$U$1</c:f>
              <c:strCache>
                <c:ptCount val="1"/>
                <c:pt idx="0">
                  <c:v>NC</c:v>
                </c:pt>
              </c:strCache>
              <c:extLst xmlns:c15="http://schemas.microsoft.com/office/drawing/2012/chart"/>
            </c:strRef>
          </c:tx>
          <c:spPr>
            <a:ln w="19050" cap="rnd">
              <a:solidFill>
                <a:srgbClr val="00B05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Data'!$U$408:$U$452</c:f>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6-41B5-4BDA-962D-1FA03E50DE0C}"/>
            </c:ext>
          </c:extLst>
        </c:ser>
        <c:ser>
          <c:idx val="7"/>
          <c:order val="7"/>
          <c:tx>
            <c:strRef>
              <c:f>'Headcount Data'!$V$1</c:f>
              <c:strCache>
                <c:ptCount val="1"/>
                <c:pt idx="0">
                  <c:v>NW</c:v>
                </c:pt>
              </c:strCache>
              <c:extLst xmlns:c15="http://schemas.microsoft.com/office/drawing/2012/chart"/>
            </c:strRef>
          </c:tx>
          <c:spPr>
            <a:ln w="19050" cap="rnd">
              <a:solidFill>
                <a:sysClr val="windowText" lastClr="00000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Data'!$V$408:$V$452</c:f>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7-41B5-4BDA-962D-1FA03E50DE0C}"/>
            </c:ext>
          </c:extLst>
        </c:ser>
        <c:ser>
          <c:idx val="8"/>
          <c:order val="8"/>
          <c:tx>
            <c:strRef>
              <c:f>'Headcount Data'!$W$1</c:f>
              <c:strCache>
                <c:ptCount val="1"/>
                <c:pt idx="0">
                  <c:v>WC</c:v>
                </c:pt>
              </c:strCache>
              <c:extLst xmlns:c15="http://schemas.microsoft.com/office/drawing/2012/chart"/>
            </c:strRef>
          </c:tx>
          <c:spPr>
            <a:ln w="19050" cap="rnd">
              <a:solidFill>
                <a:srgbClr val="FFC00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Data'!$W$408:$W$452</c:f>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8-41B5-4BDA-962D-1FA03E50DE0C}"/>
            </c:ext>
          </c:extLst>
        </c:ser>
        <c:ser>
          <c:idx val="9"/>
          <c:order val="9"/>
          <c:tx>
            <c:strRef>
              <c:f>'Headcount Data'!$X$1</c:f>
              <c:strCache>
                <c:ptCount val="1"/>
                <c:pt idx="0">
                  <c:v>SA</c:v>
                </c:pt>
              </c:strCache>
            </c:strRef>
          </c:tx>
          <c:spPr>
            <a:ln w="38100" cap="rnd">
              <a:solidFill>
                <a:schemeClr val="tx1">
                  <a:lumMod val="50000"/>
                  <a:lumOff val="50000"/>
                </a:schemeClr>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 Data'!$X$408:$X$452</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9-41B5-4BDA-962D-1FA03E50DE0C}"/>
            </c:ext>
          </c:extLst>
        </c:ser>
        <c:dLbls>
          <c:showLegendKey val="0"/>
          <c:showVal val="0"/>
          <c:showCatName val="0"/>
          <c:showSerName val="0"/>
          <c:showPercent val="0"/>
          <c:showBubbleSize val="0"/>
        </c:dLbls>
        <c:smooth val="0"/>
        <c:axId val="626499536"/>
        <c:axId val="157625376"/>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a:t>% of educators at this age</a:t>
                </a:r>
                <a:endParaRPr lang="en-US"/>
              </a:p>
            </c:rich>
          </c:tx>
          <c:layout>
            <c:manualLayout>
              <c:xMode val="edge"/>
              <c:yMode val="edge"/>
              <c:x val="2.9938681294787443E-2"/>
              <c:y val="0.115052230926111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15552707987946182"/>
          <c:y val="0.89344950489143404"/>
          <c:w val="0.69941498667301716"/>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79335264503278"/>
          <c:y val="7.1791585689573528E-2"/>
          <c:w val="0.73198498061255945"/>
          <c:h val="0.65007890436060767"/>
        </c:manualLayout>
      </c:layout>
      <c:barChart>
        <c:barDir val="col"/>
        <c:grouping val="stacked"/>
        <c:varyColors val="0"/>
        <c:ser>
          <c:idx val="1"/>
          <c:order val="0"/>
          <c:tx>
            <c:strRef>
              <c:f>Outputs!$K$2</c:f>
              <c:strCache>
                <c:ptCount val="1"/>
                <c:pt idx="0">
                  <c:v>Aged 21 to 30</c:v>
                </c:pt>
              </c:strCache>
            </c:strRef>
          </c:tx>
          <c:spPr>
            <a:solidFill>
              <a:srgbClr val="00B050"/>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Outputs!$K$4:$K$26</c:f>
              <c:numCache>
                <c:formatCode>0.0%</c:formatCode>
                <c:ptCount val="23"/>
                <c:pt idx="0">
                  <c:v>1.5858355262011398E-3</c:v>
                </c:pt>
                <c:pt idx="1">
                  <c:v>1.4055801532082367E-3</c:v>
                </c:pt>
                <c:pt idx="2">
                  <c:v>1.5763093108517384E-3</c:v>
                </c:pt>
                <c:pt idx="3">
                  <c:v>3.733470656391959E-3</c:v>
                </c:pt>
                <c:pt idx="4">
                  <c:v>1.6746593590621908E-3</c:v>
                </c:pt>
                <c:pt idx="5">
                  <c:v>1.8944417080286439E-3</c:v>
                </c:pt>
                <c:pt idx="6">
                  <c:v>2.96915483102294E-3</c:v>
                </c:pt>
                <c:pt idx="7">
                  <c:v>2.2437589561807073E-3</c:v>
                </c:pt>
                <c:pt idx="8">
                  <c:v>2.5251573512230052E-3</c:v>
                </c:pt>
                <c:pt idx="9">
                  <c:v>4.190655969797074E-3</c:v>
                </c:pt>
                <c:pt idx="10">
                  <c:v>4.5493157149598864E-3</c:v>
                </c:pt>
                <c:pt idx="11">
                  <c:v>4.9268522888154791E-3</c:v>
                </c:pt>
                <c:pt idx="12">
                  <c:v>5.2666352052855121E-3</c:v>
                </c:pt>
                <c:pt idx="13">
                  <c:v>5.606418121755545E-3</c:v>
                </c:pt>
                <c:pt idx="14">
                  <c:v>5.9650778669183575E-3</c:v>
                </c:pt>
                <c:pt idx="15">
                  <c:v>6.4369985842378484E-3</c:v>
                </c:pt>
                <c:pt idx="16">
                  <c:v>6.9089193015573385E-3</c:v>
                </c:pt>
                <c:pt idx="17">
                  <c:v>7.3242095327984902E-3</c:v>
                </c:pt>
                <c:pt idx="18">
                  <c:v>7.701746106654082E-3</c:v>
                </c:pt>
                <c:pt idx="19">
                  <c:v>7.9848985370457766E-3</c:v>
                </c:pt>
                <c:pt idx="20">
                  <c:v>8.173666823973573E-3</c:v>
                </c:pt>
                <c:pt idx="21">
                  <c:v>8.2869277961302498E-3</c:v>
                </c:pt>
                <c:pt idx="22">
                  <c:v>8.2680509674374712E-3</c:v>
                </c:pt>
              </c:numCache>
            </c:numRef>
          </c:val>
          <c:extLst>
            <c:ext xmlns:c16="http://schemas.microsoft.com/office/drawing/2014/chart" uri="{C3380CC4-5D6E-409C-BE32-E72D297353CC}">
              <c16:uniqueId val="{00000000-24A2-4DE7-92D0-5575BC93D74E}"/>
            </c:ext>
          </c:extLst>
        </c:ser>
        <c:ser>
          <c:idx val="2"/>
          <c:order val="1"/>
          <c:tx>
            <c:strRef>
              <c:f>Outputs!$L$2</c:f>
              <c:strCache>
                <c:ptCount val="1"/>
                <c:pt idx="0">
                  <c:v>Aged 31 to 55</c:v>
                </c:pt>
              </c:strCache>
            </c:strRef>
          </c:tx>
          <c:spPr>
            <a:solidFill>
              <a:schemeClr val="bg1">
                <a:lumMod val="6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Outputs!$L$4:$L$26</c:f>
              <c:numCache>
                <c:formatCode>0.0%</c:formatCode>
                <c:ptCount val="23"/>
                <c:pt idx="0">
                  <c:v>1.8820905146123418E-2</c:v>
                </c:pt>
                <c:pt idx="1">
                  <c:v>1.9994377679387169E-2</c:v>
                </c:pt>
                <c:pt idx="2">
                  <c:v>3.7813712119870356E-2</c:v>
                </c:pt>
                <c:pt idx="3">
                  <c:v>2.9536718591948209E-2</c:v>
                </c:pt>
                <c:pt idx="4">
                  <c:v>2.0133972748724974E-2</c:v>
                </c:pt>
                <c:pt idx="5">
                  <c:v>1.6633198196491495E-2</c:v>
                </c:pt>
                <c:pt idx="6">
                  <c:v>1.3938007073018515E-2</c:v>
                </c:pt>
                <c:pt idx="7">
                  <c:v>1.0558865676144506E-2</c:v>
                </c:pt>
                <c:pt idx="8">
                  <c:v>1.6432367240794481E-2</c:v>
                </c:pt>
                <c:pt idx="9">
                  <c:v>1.4591788579518641E-2</c:v>
                </c:pt>
                <c:pt idx="10">
                  <c:v>1.4780556866446437E-2</c:v>
                </c:pt>
                <c:pt idx="11">
                  <c:v>1.4893817838603114E-2</c:v>
                </c:pt>
                <c:pt idx="12">
                  <c:v>1.4742803209060878E-2</c:v>
                </c:pt>
                <c:pt idx="13">
                  <c:v>1.4931571495988673E-2</c:v>
                </c:pt>
                <c:pt idx="14">
                  <c:v>1.4799433695139216E-2</c:v>
                </c:pt>
                <c:pt idx="15">
                  <c:v>1.4931571495988673E-2</c:v>
                </c:pt>
                <c:pt idx="16">
                  <c:v>1.4818310523831996E-2</c:v>
                </c:pt>
                <c:pt idx="17">
                  <c:v>1.4950448324681453E-2</c:v>
                </c:pt>
                <c:pt idx="18">
                  <c:v>1.512033978291647E-2</c:v>
                </c:pt>
                <c:pt idx="19">
                  <c:v>1.5365738555922605E-2</c:v>
                </c:pt>
                <c:pt idx="20">
                  <c:v>1.5781028787163757E-2</c:v>
                </c:pt>
                <c:pt idx="21">
                  <c:v>1.6252949504483246E-2</c:v>
                </c:pt>
                <c:pt idx="22">
                  <c:v>1.6762623879188296E-2</c:v>
                </c:pt>
              </c:numCache>
            </c:numRef>
          </c:val>
          <c:extLst>
            <c:ext xmlns:c16="http://schemas.microsoft.com/office/drawing/2014/chart" uri="{C3380CC4-5D6E-409C-BE32-E72D297353CC}">
              <c16:uniqueId val="{00000001-24A2-4DE7-92D0-5575BC93D74E}"/>
            </c:ext>
          </c:extLst>
        </c:ser>
        <c:ser>
          <c:idx val="3"/>
          <c:order val="2"/>
          <c:tx>
            <c:strRef>
              <c:f>Outputs!$M$2</c:f>
              <c:strCache>
                <c:ptCount val="1"/>
                <c:pt idx="0">
                  <c:v>Aged 56 to 65</c:v>
                </c:pt>
              </c:strCache>
            </c:strRef>
          </c:tx>
          <c:spPr>
            <a:solidFill>
              <a:schemeClr val="tx1">
                <a:lumMod val="75000"/>
                <a:lumOff val="2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Outputs!$M$4:$M$26</c:f>
              <c:numCache>
                <c:formatCode>0.0%</c:formatCode>
                <c:ptCount val="23"/>
                <c:pt idx="0">
                  <c:v>1.9030026314413678E-2</c:v>
                </c:pt>
                <c:pt idx="1">
                  <c:v>2.0995853538548034E-2</c:v>
                </c:pt>
                <c:pt idx="2">
                  <c:v>3.2748268716459146E-2</c:v>
                </c:pt>
                <c:pt idx="3">
                  <c:v>2.9132106008496864E-2</c:v>
                </c:pt>
                <c:pt idx="4">
                  <c:v>2.8088604704270381E-2</c:v>
                </c:pt>
                <c:pt idx="5">
                  <c:v>2.9704845981889137E-2</c:v>
                </c:pt>
                <c:pt idx="6">
                  <c:v>2.9861754638122434E-2</c:v>
                </c:pt>
                <c:pt idx="7">
                  <c:v>3.1714307262991175E-2</c:v>
                </c:pt>
                <c:pt idx="8">
                  <c:v>3.7820826894810235E-2</c:v>
                </c:pt>
                <c:pt idx="9">
                  <c:v>4.0434167059933933E-2</c:v>
                </c:pt>
                <c:pt idx="10">
                  <c:v>4.4341670599339314E-2</c:v>
                </c:pt>
                <c:pt idx="11">
                  <c:v>4.7531854648419067E-2</c:v>
                </c:pt>
                <c:pt idx="12">
                  <c:v>5.0646531382727698E-2</c:v>
                </c:pt>
                <c:pt idx="13">
                  <c:v>5.1854648419065598E-2</c:v>
                </c:pt>
                <c:pt idx="14">
                  <c:v>5.3742331288343562E-2</c:v>
                </c:pt>
                <c:pt idx="15">
                  <c:v>5.5724398301085415E-2</c:v>
                </c:pt>
                <c:pt idx="16">
                  <c:v>5.5063709296838133E-2</c:v>
                </c:pt>
                <c:pt idx="17">
                  <c:v>5.3836715431807458E-2</c:v>
                </c:pt>
                <c:pt idx="18">
                  <c:v>5.0948560641812177E-2</c:v>
                </c:pt>
                <c:pt idx="19">
                  <c:v>4.8211420481359131E-2</c:v>
                </c:pt>
                <c:pt idx="20">
                  <c:v>4.49079754601227E-2</c:v>
                </c:pt>
                <c:pt idx="21">
                  <c:v>3.9188296366210476E-2</c:v>
                </c:pt>
                <c:pt idx="22">
                  <c:v>3.4789995280792824E-2</c:v>
                </c:pt>
              </c:numCache>
            </c:numRef>
          </c:val>
          <c:extLst>
            <c:ext xmlns:c16="http://schemas.microsoft.com/office/drawing/2014/chart" uri="{C3380CC4-5D6E-409C-BE32-E72D297353CC}">
              <c16:uniqueId val="{00000002-24A2-4DE7-92D0-5575BC93D74E}"/>
            </c:ext>
          </c:extLst>
        </c:ser>
        <c:dLbls>
          <c:showLegendKey val="0"/>
          <c:showVal val="0"/>
          <c:showCatName val="0"/>
          <c:showSerName val="0"/>
          <c:showPercent val="0"/>
          <c:showBubbleSize val="0"/>
        </c:dLbls>
        <c:gapWidth val="20"/>
        <c:overlap val="100"/>
        <c:axId val="15418655"/>
        <c:axId val="1744859567"/>
      </c:barChart>
      <c:catAx>
        <c:axId val="15418655"/>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859567"/>
        <c:crosses val="autoZero"/>
        <c:auto val="1"/>
        <c:lblAlgn val="ctr"/>
        <c:lblOffset val="100"/>
        <c:noMultiLvlLbl val="0"/>
      </c:catAx>
      <c:valAx>
        <c:axId val="17448595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 of educators resigning or retiring</a:t>
                </a:r>
              </a:p>
            </c:rich>
          </c:tx>
          <c:layout>
            <c:manualLayout>
              <c:xMode val="edge"/>
              <c:yMode val="edge"/>
              <c:x val="3.1687286892874263E-2"/>
              <c:y val="2.2664592528888274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1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91444933464251E-2"/>
          <c:y val="4.9505787685835495E-2"/>
          <c:w val="0.89029061928608166"/>
          <c:h val="0.80423717290431507"/>
        </c:manualLayout>
      </c:layout>
      <c:lineChart>
        <c:grouping val="standard"/>
        <c:varyColors val="0"/>
        <c:ser>
          <c:idx val="3"/>
          <c:order val="2"/>
          <c:tx>
            <c:strRef>
              <c:f>Outputs!$F$2</c:f>
              <c:strCache>
                <c:ptCount val="1"/>
                <c:pt idx="0">
                  <c:v>Leavers 56 to 65</c:v>
                </c:pt>
              </c:strCache>
            </c:strRef>
          </c:tx>
          <c:spPr>
            <a:ln w="38100" cap="rnd">
              <a:solidFill>
                <a:schemeClr val="tx1"/>
              </a:solidFill>
              <a:prstDash val="sysDash"/>
              <a:round/>
            </a:ln>
            <a:effectLst/>
          </c:spPr>
          <c:marker>
            <c:symbol val="none"/>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Outputs!$F$4:$F$26</c:f>
              <c:numCache>
                <c:formatCode>General</c:formatCode>
                <c:ptCount val="23"/>
                <c:pt idx="9" formatCode="#\ ###\ ###\ ##0">
                  <c:v>2142</c:v>
                </c:pt>
                <c:pt idx="10" formatCode="#\ ###\ ###\ ##0">
                  <c:v>2349</c:v>
                </c:pt>
                <c:pt idx="11" formatCode="#\ ###\ ###\ ##0">
                  <c:v>2518</c:v>
                </c:pt>
                <c:pt idx="12" formatCode="#\ ###\ ###\ ##0">
                  <c:v>2683</c:v>
                </c:pt>
                <c:pt idx="13" formatCode="#\ ###\ ###\ ##0">
                  <c:v>2747</c:v>
                </c:pt>
                <c:pt idx="14" formatCode="#\ ###\ ###\ ##0">
                  <c:v>2847</c:v>
                </c:pt>
                <c:pt idx="15" formatCode="#\ ###\ ###\ ##0">
                  <c:v>2952</c:v>
                </c:pt>
                <c:pt idx="16" formatCode="#\ ###\ ###\ ##0">
                  <c:v>2917</c:v>
                </c:pt>
                <c:pt idx="17" formatCode="#\ ###\ ###\ ##0">
                  <c:v>2852</c:v>
                </c:pt>
                <c:pt idx="18" formatCode="#\ ###\ ###\ ##0">
                  <c:v>2699</c:v>
                </c:pt>
                <c:pt idx="19" formatCode="#\ ###\ ###\ ##0">
                  <c:v>2554</c:v>
                </c:pt>
                <c:pt idx="20" formatCode="#\ ###\ ###\ ##0">
                  <c:v>2379</c:v>
                </c:pt>
                <c:pt idx="21" formatCode="#\ ###\ ###\ ##0">
                  <c:v>2076</c:v>
                </c:pt>
                <c:pt idx="22" formatCode="#\ ###\ ###\ ##0">
                  <c:v>1843</c:v>
                </c:pt>
              </c:numCache>
            </c:numRef>
          </c:val>
          <c:smooth val="1"/>
          <c:extLst>
            <c:ext xmlns:c16="http://schemas.microsoft.com/office/drawing/2014/chart" uri="{C3380CC4-5D6E-409C-BE32-E72D297353CC}">
              <c16:uniqueId val="{00000000-ABC8-4E33-B8DD-2AF84B9835EC}"/>
            </c:ext>
          </c:extLst>
        </c:ser>
        <c:ser>
          <c:idx val="6"/>
          <c:order val="5"/>
          <c:tx>
            <c:strRef>
              <c:f>Outputs!$I$2</c:f>
              <c:strCache>
                <c:ptCount val="1"/>
                <c:pt idx="0">
                  <c:v>Leavers 56 to 65 -Actual</c:v>
                </c:pt>
              </c:strCache>
            </c:strRef>
          </c:tx>
          <c:spPr>
            <a:ln w="28575" cap="rnd">
              <a:solidFill>
                <a:schemeClr val="tx1"/>
              </a:solidFill>
              <a:round/>
            </a:ln>
            <a:effectLst/>
          </c:spPr>
          <c:marker>
            <c:symbol val="circle"/>
            <c:size val="8"/>
            <c:spPr>
              <a:solidFill>
                <a:schemeClr val="tx1">
                  <a:alpha val="88000"/>
                </a:schemeClr>
              </a:solidFill>
              <a:ln w="9525">
                <a:solidFill>
                  <a:schemeClr val="tx1"/>
                </a:solidFill>
              </a:ln>
              <a:effectLst/>
            </c:spPr>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Outputs!$I$4:$I$26</c:f>
              <c:numCache>
                <c:formatCode>#\ ###\ ###\ ##0</c:formatCode>
                <c:ptCount val="23"/>
                <c:pt idx="0">
                  <c:v>1092</c:v>
                </c:pt>
                <c:pt idx="1">
                  <c:v>1195</c:v>
                </c:pt>
                <c:pt idx="2">
                  <c:v>1849</c:v>
                </c:pt>
                <c:pt idx="3">
                  <c:v>1584</c:v>
                </c:pt>
                <c:pt idx="4">
                  <c:v>1476</c:v>
                </c:pt>
                <c:pt idx="5">
                  <c:v>1568</c:v>
                </c:pt>
                <c:pt idx="6">
                  <c:v>1579</c:v>
                </c:pt>
                <c:pt idx="7">
                  <c:v>1682</c:v>
                </c:pt>
                <c:pt idx="8">
                  <c:v>2007</c:v>
                </c:pt>
              </c:numCache>
            </c:numRef>
          </c:val>
          <c:smooth val="1"/>
          <c:extLst>
            <c:ext xmlns:c16="http://schemas.microsoft.com/office/drawing/2014/chart" uri="{C3380CC4-5D6E-409C-BE32-E72D297353CC}">
              <c16:uniqueId val="{00000001-ABC8-4E33-B8DD-2AF84B9835EC}"/>
            </c:ext>
          </c:extLst>
        </c:ser>
        <c:dLbls>
          <c:showLegendKey val="0"/>
          <c:showVal val="0"/>
          <c:showCatName val="0"/>
          <c:showSerName val="0"/>
          <c:showPercent val="0"/>
          <c:showBubbleSize val="0"/>
        </c:dLbls>
        <c:smooth val="0"/>
        <c:axId val="15389423"/>
        <c:axId val="1744837487"/>
        <c:extLst>
          <c:ext xmlns:c15="http://schemas.microsoft.com/office/drawing/2012/chart" uri="{02D57815-91ED-43cb-92C2-25804820EDAC}">
            <c15:filteredLineSeries>
              <c15:ser>
                <c:idx val="1"/>
                <c:order val="0"/>
                <c:tx>
                  <c:strRef>
                    <c:extLst>
                      <c:ext uri="{02D57815-91ED-43cb-92C2-25804820EDAC}">
                        <c15:formulaRef>
                          <c15:sqref>Outputs!$D$2</c15:sqref>
                        </c15:formulaRef>
                      </c:ext>
                    </c:extLst>
                    <c:strCache>
                      <c:ptCount val="1"/>
                      <c:pt idx="0">
                        <c:v>Leavers 21 to 30</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extLst>
                      <c:ex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c:ext uri="{02D57815-91ED-43cb-92C2-25804820EDAC}">
                        <c15:formulaRef>
                          <c15:sqref>Outputs!$D$4:$D$26</c15:sqref>
                        </c15:formulaRef>
                      </c:ext>
                    </c:extLst>
                    <c:numCache>
                      <c:formatCode>General</c:formatCode>
                      <c:ptCount val="23"/>
                      <c:pt idx="9" formatCode="#\ ###\ ###\ ##0">
                        <c:v>222</c:v>
                      </c:pt>
                      <c:pt idx="10" formatCode="#\ ###\ ###\ ##0">
                        <c:v>241</c:v>
                      </c:pt>
                      <c:pt idx="11" formatCode="#\ ###\ ###\ ##0">
                        <c:v>261</c:v>
                      </c:pt>
                      <c:pt idx="12" formatCode="#\ ###\ ###\ ##0">
                        <c:v>279</c:v>
                      </c:pt>
                      <c:pt idx="13" formatCode="#\ ###\ ###\ ##0">
                        <c:v>297</c:v>
                      </c:pt>
                      <c:pt idx="14" formatCode="#\ ###\ ###\ ##0">
                        <c:v>316</c:v>
                      </c:pt>
                      <c:pt idx="15" formatCode="#\ ###\ ###\ ##0">
                        <c:v>341</c:v>
                      </c:pt>
                      <c:pt idx="16" formatCode="#\ ###\ ###\ ##0">
                        <c:v>366</c:v>
                      </c:pt>
                      <c:pt idx="17" formatCode="#\ ###\ ###\ ##0">
                        <c:v>388</c:v>
                      </c:pt>
                      <c:pt idx="18" formatCode="#\ ###\ ###\ ##0">
                        <c:v>408</c:v>
                      </c:pt>
                      <c:pt idx="19" formatCode="#\ ###\ ###\ ##0">
                        <c:v>423</c:v>
                      </c:pt>
                      <c:pt idx="20" formatCode="#\ ###\ ###\ ##0">
                        <c:v>433</c:v>
                      </c:pt>
                      <c:pt idx="21" formatCode="#\ ###\ ###\ ##0">
                        <c:v>439</c:v>
                      </c:pt>
                      <c:pt idx="22" formatCode="#\ ###\ ###\ ##0">
                        <c:v>438</c:v>
                      </c:pt>
                    </c:numCache>
                  </c:numRef>
                </c:val>
                <c:smooth val="1"/>
                <c:extLst>
                  <c:ext xmlns:c16="http://schemas.microsoft.com/office/drawing/2014/chart" uri="{C3380CC4-5D6E-409C-BE32-E72D297353CC}">
                    <c16:uniqueId val="{00000002-ABC8-4E33-B8DD-2AF84B9835EC}"/>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Outputs!$E$2</c15:sqref>
                        </c15:formulaRef>
                      </c:ext>
                    </c:extLst>
                    <c:strCache>
                      <c:ptCount val="1"/>
                      <c:pt idx="0">
                        <c:v>Leavers aged 31 to 55</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Outputs!$E$4:$E$26</c15:sqref>
                        </c15:formulaRef>
                      </c:ext>
                    </c:extLst>
                    <c:numCache>
                      <c:formatCode>General</c:formatCode>
                      <c:ptCount val="23"/>
                      <c:pt idx="9" formatCode="#\ ###\ ###\ ##0">
                        <c:v>773</c:v>
                      </c:pt>
                      <c:pt idx="10" formatCode="#\ ###\ ###\ ##0">
                        <c:v>783</c:v>
                      </c:pt>
                      <c:pt idx="11" formatCode="#\ ###\ ###\ ##0">
                        <c:v>789</c:v>
                      </c:pt>
                      <c:pt idx="12" formatCode="#\ ###\ ###\ ##0">
                        <c:v>781</c:v>
                      </c:pt>
                      <c:pt idx="13" formatCode="#\ ###\ ###\ ##0">
                        <c:v>791</c:v>
                      </c:pt>
                      <c:pt idx="14" formatCode="#\ ###\ ###\ ##0">
                        <c:v>784</c:v>
                      </c:pt>
                      <c:pt idx="15" formatCode="#\ ###\ ###\ ##0">
                        <c:v>791</c:v>
                      </c:pt>
                      <c:pt idx="16" formatCode="#\ ###\ ###\ ##0">
                        <c:v>785</c:v>
                      </c:pt>
                      <c:pt idx="17" formatCode="#\ ###\ ###\ ##0">
                        <c:v>792</c:v>
                      </c:pt>
                      <c:pt idx="18" formatCode="#\ ###\ ###\ ##0">
                        <c:v>801</c:v>
                      </c:pt>
                      <c:pt idx="19" formatCode="#\ ###\ ###\ ##0">
                        <c:v>814</c:v>
                      </c:pt>
                      <c:pt idx="20" formatCode="#\ ###\ ###\ ##0">
                        <c:v>836</c:v>
                      </c:pt>
                      <c:pt idx="21" formatCode="#\ ###\ ###\ ##0">
                        <c:v>861</c:v>
                      </c:pt>
                      <c:pt idx="22" formatCode="#\ ###\ ###\ ##0">
                        <c:v>888</c:v>
                      </c:pt>
                    </c:numCache>
                  </c:numRef>
                </c:val>
                <c:smooth val="1"/>
                <c:extLst xmlns:c15="http://schemas.microsoft.com/office/drawing/2012/chart">
                  <c:ext xmlns:c16="http://schemas.microsoft.com/office/drawing/2014/chart" uri="{C3380CC4-5D6E-409C-BE32-E72D297353CC}">
                    <c16:uniqueId val="{00000003-ABC8-4E33-B8DD-2AF84B9835EC}"/>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Outputs!$G$2</c15:sqref>
                        </c15:formulaRef>
                      </c:ext>
                    </c:extLst>
                    <c:strCache>
                      <c:ptCount val="1"/>
                      <c:pt idx="0">
                        <c:v>Leavers 21 to 30 - Actual</c:v>
                      </c:pt>
                    </c:strCache>
                  </c:strRef>
                </c:tx>
                <c:spPr>
                  <a:ln w="28575" cap="rnd">
                    <a:solidFill>
                      <a:srgbClr val="00B050"/>
                    </a:solidFill>
                    <a:round/>
                  </a:ln>
                  <a:effectLst/>
                </c:spPr>
                <c:marker>
                  <c:symbol val="circle"/>
                  <c:size val="8"/>
                  <c:spPr>
                    <a:solidFill>
                      <a:srgbClr val="00B050"/>
                    </a:solidFill>
                    <a:ln w="9525">
                      <a:solidFill>
                        <a:srgbClr val="00B050"/>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Outputs!$G$4:$G$26</c15:sqref>
                        </c15:formulaRef>
                      </c:ext>
                    </c:extLst>
                    <c:numCache>
                      <c:formatCode>#\ ###\ ###\ ##0</c:formatCode>
                      <c:ptCount val="23"/>
                      <c:pt idx="0">
                        <c:v>91</c:v>
                      </c:pt>
                      <c:pt idx="1">
                        <c:v>80</c:v>
                      </c:pt>
                      <c:pt idx="2">
                        <c:v>89</c:v>
                      </c:pt>
                      <c:pt idx="3">
                        <c:v>203</c:v>
                      </c:pt>
                      <c:pt idx="4">
                        <c:v>88</c:v>
                      </c:pt>
                      <c:pt idx="5">
                        <c:v>100</c:v>
                      </c:pt>
                      <c:pt idx="6">
                        <c:v>157</c:v>
                      </c:pt>
                      <c:pt idx="7">
                        <c:v>119</c:v>
                      </c:pt>
                      <c:pt idx="8">
                        <c:v>134</c:v>
                      </c:pt>
                    </c:numCache>
                  </c:numRef>
                </c:val>
                <c:smooth val="0"/>
                <c:extLst xmlns:c15="http://schemas.microsoft.com/office/drawing/2012/chart">
                  <c:ext xmlns:c16="http://schemas.microsoft.com/office/drawing/2014/chart" uri="{C3380CC4-5D6E-409C-BE32-E72D297353CC}">
                    <c16:uniqueId val="{00000004-ABC8-4E33-B8DD-2AF84B9835EC}"/>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Outputs!$H$2</c15:sqref>
                        </c15:formulaRef>
                      </c:ext>
                    </c:extLst>
                    <c:strCache>
                      <c:ptCount val="1"/>
                      <c:pt idx="0">
                        <c:v>Leavers aged 31 to 55 - Actual</c:v>
                      </c:pt>
                    </c:strCache>
                  </c:strRef>
                </c:tx>
                <c:spPr>
                  <a:ln w="28575" cap="rnd">
                    <a:solidFill>
                      <a:schemeClr val="bg1">
                        <a:lumMod val="50000"/>
                      </a:schemeClr>
                    </a:solidFill>
                    <a:round/>
                  </a:ln>
                  <a:effectLst/>
                </c:spPr>
                <c:marker>
                  <c:symbol val="circle"/>
                  <c:size val="8"/>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Outputs!$H$4:$H$26</c15:sqref>
                        </c15:formulaRef>
                      </c:ext>
                    </c:extLst>
                    <c:numCache>
                      <c:formatCode>#\ ###\ ###\ ##0</c:formatCode>
                      <c:ptCount val="23"/>
                      <c:pt idx="0">
                        <c:v>1080</c:v>
                      </c:pt>
                      <c:pt idx="1">
                        <c:v>1138</c:v>
                      </c:pt>
                      <c:pt idx="2">
                        <c:v>2135</c:v>
                      </c:pt>
                      <c:pt idx="3">
                        <c:v>1606</c:v>
                      </c:pt>
                      <c:pt idx="4">
                        <c:v>1058</c:v>
                      </c:pt>
                      <c:pt idx="5">
                        <c:v>878</c:v>
                      </c:pt>
                      <c:pt idx="6">
                        <c:v>737</c:v>
                      </c:pt>
                      <c:pt idx="7">
                        <c:v>560</c:v>
                      </c:pt>
                      <c:pt idx="8">
                        <c:v>872</c:v>
                      </c:pt>
                    </c:numCache>
                  </c:numRef>
                </c:val>
                <c:smooth val="0"/>
                <c:extLst xmlns:c15="http://schemas.microsoft.com/office/drawing/2012/chart">
                  <c:ext xmlns:c16="http://schemas.microsoft.com/office/drawing/2014/chart" uri="{C3380CC4-5D6E-409C-BE32-E72D297353CC}">
                    <c16:uniqueId val="{00000005-ABC8-4E33-B8DD-2AF84B9835EC}"/>
                  </c:ext>
                </c:extLst>
              </c15:ser>
            </c15:filteredLineSeries>
          </c:ext>
        </c:extLst>
      </c:lineChart>
      <c:catAx>
        <c:axId val="15389423"/>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4837487"/>
        <c:crosses val="autoZero"/>
        <c:auto val="1"/>
        <c:lblAlgn val="ctr"/>
        <c:lblOffset val="100"/>
        <c:tickLblSkip val="2"/>
        <c:tickMarkSkip val="2"/>
        <c:noMultiLvlLbl val="0"/>
      </c:catAx>
      <c:valAx>
        <c:axId val="1744837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89423"/>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02808498755805"/>
          <c:y val="9.0789472188143483E-2"/>
          <c:w val="0.74535167216417608"/>
          <c:h val="0.62644130351484195"/>
        </c:manualLayout>
      </c:layout>
      <c:barChart>
        <c:barDir val="col"/>
        <c:grouping val="stacked"/>
        <c:varyColors val="0"/>
        <c:ser>
          <c:idx val="1"/>
          <c:order val="0"/>
          <c:tx>
            <c:strRef>
              <c:f>Outputs!$K$2</c:f>
              <c:strCache>
                <c:ptCount val="1"/>
                <c:pt idx="0">
                  <c:v>Aged 21 to 30</c:v>
                </c:pt>
              </c:strCache>
            </c:strRef>
          </c:tx>
          <c:spPr>
            <a:solidFill>
              <a:srgbClr val="00B050"/>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Outputs!$K$4:$K$26</c:f>
              <c:numCache>
                <c:formatCode>0.0%</c:formatCode>
                <c:ptCount val="23"/>
                <c:pt idx="0">
                  <c:v>9.8148877510831033E-3</c:v>
                </c:pt>
                <c:pt idx="1">
                  <c:v>9.2509513938306368E-3</c:v>
                </c:pt>
                <c:pt idx="2">
                  <c:v>1.0979974111018045E-2</c:v>
                </c:pt>
                <c:pt idx="3">
                  <c:v>1.1896146191423918E-2</c:v>
                </c:pt>
                <c:pt idx="4">
                  <c:v>1.2369506097026054E-2</c:v>
                </c:pt>
                <c:pt idx="5">
                  <c:v>1.5652125217001735E-2</c:v>
                </c:pt>
                <c:pt idx="6">
                  <c:v>1.3614522156967433E-2</c:v>
                </c:pt>
                <c:pt idx="7">
                  <c:v>8.3226454023308978E-3</c:v>
                </c:pt>
                <c:pt idx="8">
                  <c:v>1.508510721808643E-2</c:v>
                </c:pt>
                <c:pt idx="9">
                  <c:v>1.7180742979211169E-2</c:v>
                </c:pt>
                <c:pt idx="10">
                  <c:v>1.6425259209086645E-2</c:v>
                </c:pt>
                <c:pt idx="11">
                  <c:v>1.5852133590371489E-2</c:v>
                </c:pt>
                <c:pt idx="12">
                  <c:v>1.5526494034283333E-2</c:v>
                </c:pt>
                <c:pt idx="13">
                  <c:v>1.5487417287552754E-2</c:v>
                </c:pt>
                <c:pt idx="14">
                  <c:v>1.5904235919345595E-2</c:v>
                </c:pt>
                <c:pt idx="15">
                  <c:v>1.6464335955817224E-2</c:v>
                </c:pt>
                <c:pt idx="16">
                  <c:v>1.7219819725941748E-2</c:v>
                </c:pt>
                <c:pt idx="17">
                  <c:v>1.8105559318501538E-2</c:v>
                </c:pt>
                <c:pt idx="18">
                  <c:v>1.9030375657791903E-2</c:v>
                </c:pt>
                <c:pt idx="19">
                  <c:v>1.9981243161569323E-2</c:v>
                </c:pt>
                <c:pt idx="20">
                  <c:v>2.0840931589642057E-2</c:v>
                </c:pt>
                <c:pt idx="21">
                  <c:v>2.167456885322774E-2</c:v>
                </c:pt>
                <c:pt idx="22">
                  <c:v>2.2377950294378158E-2</c:v>
                </c:pt>
              </c:numCache>
            </c:numRef>
          </c:val>
          <c:extLst>
            <c:ext xmlns:c16="http://schemas.microsoft.com/office/drawing/2014/chart" uri="{C3380CC4-5D6E-409C-BE32-E72D297353CC}">
              <c16:uniqueId val="{00000000-AA61-4EDE-A047-F033946F465B}"/>
            </c:ext>
          </c:extLst>
        </c:ser>
        <c:ser>
          <c:idx val="2"/>
          <c:order val="1"/>
          <c:tx>
            <c:strRef>
              <c:f>Outputs!$L$2</c:f>
              <c:strCache>
                <c:ptCount val="1"/>
                <c:pt idx="0">
                  <c:v>Aged 31 to 55</c:v>
                </c:pt>
              </c:strCache>
            </c:strRef>
          </c:tx>
          <c:spPr>
            <a:solidFill>
              <a:schemeClr val="bg1">
                <a:lumMod val="6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Outputs!$L$4:$L$26</c:f>
              <c:numCache>
                <c:formatCode>0.0%</c:formatCode>
                <c:ptCount val="23"/>
                <c:pt idx="0">
                  <c:v>3.079952737298149E-2</c:v>
                </c:pt>
                <c:pt idx="1">
                  <c:v>3.5240246279508676E-2</c:v>
                </c:pt>
                <c:pt idx="2">
                  <c:v>5.3331302824944797E-2</c:v>
                </c:pt>
                <c:pt idx="3">
                  <c:v>3.3683131294855555E-2</c:v>
                </c:pt>
                <c:pt idx="4">
                  <c:v>2.9885662485013304E-2</c:v>
                </c:pt>
                <c:pt idx="5">
                  <c:v>2.959623676989416E-2</c:v>
                </c:pt>
                <c:pt idx="6">
                  <c:v>2.3351223761485934E-2</c:v>
                </c:pt>
                <c:pt idx="7">
                  <c:v>1.6854402498187697E-2</c:v>
                </c:pt>
                <c:pt idx="8">
                  <c:v>2.399487132521293E-2</c:v>
                </c:pt>
                <c:pt idx="9">
                  <c:v>2.6572187776793623E-2</c:v>
                </c:pt>
                <c:pt idx="10">
                  <c:v>2.7145313395508779E-2</c:v>
                </c:pt>
                <c:pt idx="11">
                  <c:v>2.7705413431980408E-2</c:v>
                </c:pt>
                <c:pt idx="12">
                  <c:v>2.8070129734799144E-2</c:v>
                </c:pt>
                <c:pt idx="13">
                  <c:v>2.836971812640025E-2</c:v>
                </c:pt>
                <c:pt idx="14">
                  <c:v>2.8226436721721461E-2</c:v>
                </c:pt>
                <c:pt idx="15">
                  <c:v>2.8122232063773251E-2</c:v>
                </c:pt>
                <c:pt idx="16">
                  <c:v>2.7796592507685094E-2</c:v>
                </c:pt>
                <c:pt idx="17">
                  <c:v>2.7497004116083988E-2</c:v>
                </c:pt>
                <c:pt idx="18">
                  <c:v>2.7262543635700517E-2</c:v>
                </c:pt>
                <c:pt idx="19">
                  <c:v>2.7197415724482886E-2</c:v>
                </c:pt>
                <c:pt idx="20">
                  <c:v>2.7197415724482886E-2</c:v>
                </c:pt>
                <c:pt idx="21">
                  <c:v>2.731464596467462E-2</c:v>
                </c:pt>
                <c:pt idx="22">
                  <c:v>2.7575157609545146E-2</c:v>
                </c:pt>
              </c:numCache>
            </c:numRef>
          </c:val>
          <c:extLst>
            <c:ext xmlns:c16="http://schemas.microsoft.com/office/drawing/2014/chart" uri="{C3380CC4-5D6E-409C-BE32-E72D297353CC}">
              <c16:uniqueId val="{00000001-AA61-4EDE-A047-F033946F465B}"/>
            </c:ext>
          </c:extLst>
        </c:ser>
        <c:ser>
          <c:idx val="3"/>
          <c:order val="2"/>
          <c:tx>
            <c:strRef>
              <c:f>Outputs!$M$2</c:f>
              <c:strCache>
                <c:ptCount val="1"/>
                <c:pt idx="0">
                  <c:v>Aged 56 to 65</c:v>
                </c:pt>
              </c:strCache>
            </c:strRef>
          </c:tx>
          <c:spPr>
            <a:solidFill>
              <a:schemeClr val="tx1">
                <a:lumMod val="75000"/>
                <a:lumOff val="2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Outputs!$M$4:$M$26</c:f>
              <c:numCache>
                <c:formatCode>0.0%</c:formatCode>
                <c:ptCount val="23"/>
                <c:pt idx="0">
                  <c:v>2.1189444663253249E-2</c:v>
                </c:pt>
                <c:pt idx="1">
                  <c:v>2.1193651186535069E-2</c:v>
                </c:pt>
                <c:pt idx="2">
                  <c:v>2.6574278534988199E-2</c:v>
                </c:pt>
                <c:pt idx="3">
                  <c:v>2.4184307339726194E-2</c:v>
                </c:pt>
                <c:pt idx="4">
                  <c:v>2.3320759130917915E-2</c:v>
                </c:pt>
                <c:pt idx="5">
                  <c:v>2.2414179313434507E-2</c:v>
                </c:pt>
                <c:pt idx="6">
                  <c:v>2.1566864304380814E-2</c:v>
                </c:pt>
                <c:pt idx="7">
                  <c:v>2.1663971449283444E-2</c:v>
                </c:pt>
                <c:pt idx="8">
                  <c:v>2.7762877291222378E-2</c:v>
                </c:pt>
                <c:pt idx="9">
                  <c:v>2.4983066743083416E-2</c:v>
                </c:pt>
                <c:pt idx="10">
                  <c:v>2.7431876204866357E-2</c:v>
                </c:pt>
                <c:pt idx="11">
                  <c:v>2.9502943781587038E-2</c:v>
                </c:pt>
                <c:pt idx="12">
                  <c:v>3.1339550877924241E-2</c:v>
                </c:pt>
                <c:pt idx="13">
                  <c:v>3.2811441671442711E-2</c:v>
                </c:pt>
                <c:pt idx="14">
                  <c:v>3.4270306882717656E-2</c:v>
                </c:pt>
                <c:pt idx="15">
                  <c:v>3.5611941853800864E-2</c:v>
                </c:pt>
                <c:pt idx="16">
                  <c:v>3.6680039597770019E-2</c:v>
                </c:pt>
                <c:pt idx="17">
                  <c:v>3.7630907101547442E-2</c:v>
                </c:pt>
                <c:pt idx="18">
                  <c:v>3.7852341999687386E-2</c:v>
                </c:pt>
                <c:pt idx="19">
                  <c:v>3.7526702443599229E-2</c:v>
                </c:pt>
                <c:pt idx="20">
                  <c:v>3.6797269837961756E-2</c:v>
                </c:pt>
                <c:pt idx="21">
                  <c:v>3.4999739488355129E-2</c:v>
                </c:pt>
                <c:pt idx="22">
                  <c:v>3.3306413796696716E-2</c:v>
                </c:pt>
              </c:numCache>
            </c:numRef>
          </c:val>
          <c:extLst>
            <c:ext xmlns:c16="http://schemas.microsoft.com/office/drawing/2014/chart" uri="{C3380CC4-5D6E-409C-BE32-E72D297353CC}">
              <c16:uniqueId val="{00000002-AA61-4EDE-A047-F033946F465B}"/>
            </c:ext>
          </c:extLst>
        </c:ser>
        <c:dLbls>
          <c:showLegendKey val="0"/>
          <c:showVal val="0"/>
          <c:showCatName val="0"/>
          <c:showSerName val="0"/>
          <c:showPercent val="0"/>
          <c:showBubbleSize val="0"/>
        </c:dLbls>
        <c:gapWidth val="20"/>
        <c:overlap val="100"/>
        <c:axId val="15418655"/>
        <c:axId val="1744859567"/>
      </c:barChart>
      <c:catAx>
        <c:axId val="15418655"/>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859567"/>
        <c:crosses val="autoZero"/>
        <c:auto val="1"/>
        <c:lblAlgn val="ctr"/>
        <c:lblOffset val="100"/>
        <c:noMultiLvlLbl val="0"/>
      </c:catAx>
      <c:valAx>
        <c:axId val="17448595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of educators resigning or retiring</a:t>
                </a:r>
              </a:p>
            </c:rich>
          </c:tx>
          <c:layout>
            <c:manualLayout>
              <c:xMode val="edge"/>
              <c:yMode val="edge"/>
              <c:x val="3.273280805635749E-2"/>
              <c:y val="6.0519397975438288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1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69597985248608"/>
          <c:y val="8.6563321363456625E-2"/>
          <c:w val="0.79516730858508"/>
          <c:h val="0.70628206802730831"/>
        </c:manualLayout>
      </c:layout>
      <c:lineChart>
        <c:grouping val="standard"/>
        <c:varyColors val="0"/>
        <c:ser>
          <c:idx val="3"/>
          <c:order val="2"/>
          <c:tx>
            <c:strRef>
              <c:f>Outputs!$F$2</c:f>
              <c:strCache>
                <c:ptCount val="1"/>
                <c:pt idx="0">
                  <c:v>Leavers 56 to 65</c:v>
                </c:pt>
              </c:strCache>
            </c:strRef>
          </c:tx>
          <c:spPr>
            <a:ln w="38100" cap="rnd">
              <a:solidFill>
                <a:schemeClr val="tx1"/>
              </a:solidFill>
              <a:prstDash val="sysDash"/>
              <a:round/>
            </a:ln>
            <a:effectLst/>
          </c:spPr>
          <c:marker>
            <c:symbol val="none"/>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Outputs!$F$4:$F$26</c:f>
              <c:numCache>
                <c:formatCode>General</c:formatCode>
                <c:ptCount val="23"/>
                <c:pt idx="9" formatCode="#\ ###\ ###\ ##0">
                  <c:v>1918</c:v>
                </c:pt>
                <c:pt idx="10" formatCode="#\ ###\ ###\ ##0">
                  <c:v>2106</c:v>
                </c:pt>
                <c:pt idx="11" formatCode="#\ ###\ ###\ ##0">
                  <c:v>2265</c:v>
                </c:pt>
                <c:pt idx="12" formatCode="#\ ###\ ###\ ##0">
                  <c:v>2406</c:v>
                </c:pt>
                <c:pt idx="13" formatCode="#\ ###\ ###\ ##0">
                  <c:v>2519</c:v>
                </c:pt>
                <c:pt idx="14" formatCode="#\ ###\ ###\ ##0">
                  <c:v>2631</c:v>
                </c:pt>
                <c:pt idx="15" formatCode="#\ ###\ ###\ ##0">
                  <c:v>2734</c:v>
                </c:pt>
                <c:pt idx="16" formatCode="#\ ###\ ###\ ##0">
                  <c:v>2816</c:v>
                </c:pt>
                <c:pt idx="17" formatCode="#\ ###\ ###\ ##0">
                  <c:v>2889</c:v>
                </c:pt>
                <c:pt idx="18" formatCode="#\ ###\ ###\ ##0">
                  <c:v>2906</c:v>
                </c:pt>
                <c:pt idx="19" formatCode="#\ ###\ ###\ ##0">
                  <c:v>2881</c:v>
                </c:pt>
                <c:pt idx="20" formatCode="#\ ###\ ###\ ##0">
                  <c:v>2825</c:v>
                </c:pt>
                <c:pt idx="21" formatCode="#\ ###\ ###\ ##0">
                  <c:v>2687</c:v>
                </c:pt>
                <c:pt idx="22" formatCode="#\ ###\ ###\ ##0">
                  <c:v>2557</c:v>
                </c:pt>
              </c:numCache>
            </c:numRef>
          </c:val>
          <c:smooth val="1"/>
          <c:extLst>
            <c:ext xmlns:c16="http://schemas.microsoft.com/office/drawing/2014/chart" uri="{C3380CC4-5D6E-409C-BE32-E72D297353CC}">
              <c16:uniqueId val="{00000000-0D9C-4746-9CE4-004C1721AA92}"/>
            </c:ext>
          </c:extLst>
        </c:ser>
        <c:ser>
          <c:idx val="6"/>
          <c:order val="5"/>
          <c:tx>
            <c:strRef>
              <c:f>Outputs!$I$2</c:f>
              <c:strCache>
                <c:ptCount val="1"/>
                <c:pt idx="0">
                  <c:v>Leavers 56 to 65 -Actual</c:v>
                </c:pt>
              </c:strCache>
            </c:strRef>
          </c:tx>
          <c:spPr>
            <a:ln w="28575" cap="rnd">
              <a:solidFill>
                <a:schemeClr val="tx1"/>
              </a:solidFill>
              <a:round/>
            </a:ln>
            <a:effectLst/>
          </c:spPr>
          <c:marker>
            <c:symbol val="circle"/>
            <c:size val="8"/>
            <c:spPr>
              <a:solidFill>
                <a:schemeClr val="tx1">
                  <a:alpha val="88000"/>
                </a:schemeClr>
              </a:solidFill>
              <a:ln w="9525">
                <a:solidFill>
                  <a:schemeClr val="tx1"/>
                </a:solidFill>
              </a:ln>
              <a:effectLst/>
            </c:spPr>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Outputs!$I$4:$I$26</c:f>
              <c:numCache>
                <c:formatCode>#\ ###\ ###\ ##0</c:formatCode>
                <c:ptCount val="23"/>
                <c:pt idx="0">
                  <c:v>1345</c:v>
                </c:pt>
                <c:pt idx="1">
                  <c:v>1370</c:v>
                </c:pt>
                <c:pt idx="2">
                  <c:v>1745</c:v>
                </c:pt>
                <c:pt idx="3">
                  <c:v>1604</c:v>
                </c:pt>
                <c:pt idx="4">
                  <c:v>1595</c:v>
                </c:pt>
                <c:pt idx="5">
                  <c:v>1601</c:v>
                </c:pt>
                <c:pt idx="6">
                  <c:v>1535</c:v>
                </c:pt>
                <c:pt idx="7">
                  <c:v>1554</c:v>
                </c:pt>
                <c:pt idx="8">
                  <c:v>2122</c:v>
                </c:pt>
              </c:numCache>
            </c:numRef>
          </c:val>
          <c:smooth val="1"/>
          <c:extLst>
            <c:ext xmlns:c16="http://schemas.microsoft.com/office/drawing/2014/chart" uri="{C3380CC4-5D6E-409C-BE32-E72D297353CC}">
              <c16:uniqueId val="{00000001-0D9C-4746-9CE4-004C1721AA92}"/>
            </c:ext>
          </c:extLst>
        </c:ser>
        <c:dLbls>
          <c:showLegendKey val="0"/>
          <c:showVal val="0"/>
          <c:showCatName val="0"/>
          <c:showSerName val="0"/>
          <c:showPercent val="0"/>
          <c:showBubbleSize val="0"/>
        </c:dLbls>
        <c:smooth val="0"/>
        <c:axId val="15389423"/>
        <c:axId val="1744837487"/>
        <c:extLst>
          <c:ext xmlns:c15="http://schemas.microsoft.com/office/drawing/2012/chart" uri="{02D57815-91ED-43cb-92C2-25804820EDAC}">
            <c15:filteredLineSeries>
              <c15:ser>
                <c:idx val="1"/>
                <c:order val="0"/>
                <c:tx>
                  <c:strRef>
                    <c:extLst>
                      <c:ext uri="{02D57815-91ED-43cb-92C2-25804820EDAC}">
                        <c15:formulaRef>
                          <c15:sqref>Outputs!$D$2</c15:sqref>
                        </c15:formulaRef>
                      </c:ext>
                    </c:extLst>
                    <c:strCache>
                      <c:ptCount val="1"/>
                      <c:pt idx="0">
                        <c:v>Leavers 21 to 30</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extLst>
                      <c:ex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c:ext uri="{02D57815-91ED-43cb-92C2-25804820EDAC}">
                        <c15:formulaRef>
                          <c15:sqref>Outputs!$D$4:$D$26</c15:sqref>
                        </c15:formulaRef>
                      </c:ext>
                    </c:extLst>
                    <c:numCache>
                      <c:formatCode>General</c:formatCode>
                      <c:ptCount val="23"/>
                      <c:pt idx="9" formatCode="#\ ###\ ###\ ##0">
                        <c:v>1319</c:v>
                      </c:pt>
                      <c:pt idx="10" formatCode="#\ ###\ ###\ ##0">
                        <c:v>1261</c:v>
                      </c:pt>
                      <c:pt idx="11" formatCode="#\ ###\ ###\ ##0">
                        <c:v>1217</c:v>
                      </c:pt>
                      <c:pt idx="12" formatCode="#\ ###\ ###\ ##0">
                        <c:v>1192</c:v>
                      </c:pt>
                      <c:pt idx="13" formatCode="#\ ###\ ###\ ##0">
                        <c:v>1189</c:v>
                      </c:pt>
                      <c:pt idx="14" formatCode="#\ ###\ ###\ ##0">
                        <c:v>1221</c:v>
                      </c:pt>
                      <c:pt idx="15" formatCode="#\ ###\ ###\ ##0">
                        <c:v>1264</c:v>
                      </c:pt>
                      <c:pt idx="16" formatCode="#\ ###\ ###\ ##0">
                        <c:v>1322</c:v>
                      </c:pt>
                      <c:pt idx="17" formatCode="#\ ###\ ###\ ##0">
                        <c:v>1390</c:v>
                      </c:pt>
                      <c:pt idx="18" formatCode="#\ ###\ ###\ ##0">
                        <c:v>1461</c:v>
                      </c:pt>
                      <c:pt idx="19" formatCode="#\ ###\ ###\ ##0">
                        <c:v>1534</c:v>
                      </c:pt>
                      <c:pt idx="20" formatCode="#\ ###\ ###\ ##0">
                        <c:v>1600</c:v>
                      </c:pt>
                      <c:pt idx="21" formatCode="#\ ###\ ###\ ##0">
                        <c:v>1664</c:v>
                      </c:pt>
                      <c:pt idx="22" formatCode="#\ ###\ ###\ ##0">
                        <c:v>1718</c:v>
                      </c:pt>
                    </c:numCache>
                  </c:numRef>
                </c:val>
                <c:smooth val="1"/>
                <c:extLst>
                  <c:ext xmlns:c16="http://schemas.microsoft.com/office/drawing/2014/chart" uri="{C3380CC4-5D6E-409C-BE32-E72D297353CC}">
                    <c16:uniqueId val="{00000002-0D9C-4746-9CE4-004C1721AA92}"/>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Outputs!$E$2</c15:sqref>
                        </c15:formulaRef>
                      </c:ext>
                    </c:extLst>
                    <c:strCache>
                      <c:ptCount val="1"/>
                      <c:pt idx="0">
                        <c:v>Leavers aged 31 to 55</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Outputs!$E$4:$E$26</c15:sqref>
                        </c15:formulaRef>
                      </c:ext>
                    </c:extLst>
                    <c:numCache>
                      <c:formatCode>General</c:formatCode>
                      <c:ptCount val="23"/>
                      <c:pt idx="9" formatCode="#\ ###\ ###\ ##0">
                        <c:v>2040</c:v>
                      </c:pt>
                      <c:pt idx="10" formatCode="#\ ###\ ###\ ##0">
                        <c:v>2084</c:v>
                      </c:pt>
                      <c:pt idx="11" formatCode="#\ ###\ ###\ ##0">
                        <c:v>2127</c:v>
                      </c:pt>
                      <c:pt idx="12" formatCode="#\ ###\ ###\ ##0">
                        <c:v>2155</c:v>
                      </c:pt>
                      <c:pt idx="13" formatCode="#\ ###\ ###\ ##0">
                        <c:v>2178</c:v>
                      </c:pt>
                      <c:pt idx="14" formatCode="#\ ###\ ###\ ##0">
                        <c:v>2167</c:v>
                      </c:pt>
                      <c:pt idx="15" formatCode="#\ ###\ ###\ ##0">
                        <c:v>2159</c:v>
                      </c:pt>
                      <c:pt idx="16" formatCode="#\ ###\ ###\ ##0">
                        <c:v>2134</c:v>
                      </c:pt>
                      <c:pt idx="17" formatCode="#\ ###\ ###\ ##0">
                        <c:v>2111</c:v>
                      </c:pt>
                      <c:pt idx="18" formatCode="#\ ###\ ###\ ##0">
                        <c:v>2093</c:v>
                      </c:pt>
                      <c:pt idx="19" formatCode="#\ ###\ ###\ ##0">
                        <c:v>2088</c:v>
                      </c:pt>
                      <c:pt idx="20" formatCode="#\ ###\ ###\ ##0">
                        <c:v>2088</c:v>
                      </c:pt>
                      <c:pt idx="21" formatCode="#\ ###\ ###\ ##0">
                        <c:v>2097</c:v>
                      </c:pt>
                      <c:pt idx="22" formatCode="#\ ###\ ###\ ##0">
                        <c:v>2117</c:v>
                      </c:pt>
                    </c:numCache>
                  </c:numRef>
                </c:val>
                <c:smooth val="1"/>
                <c:extLst xmlns:c15="http://schemas.microsoft.com/office/drawing/2012/chart">
                  <c:ext xmlns:c16="http://schemas.microsoft.com/office/drawing/2014/chart" uri="{C3380CC4-5D6E-409C-BE32-E72D297353CC}">
                    <c16:uniqueId val="{00000003-0D9C-4746-9CE4-004C1721AA92}"/>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Outputs!$G$2</c15:sqref>
                        </c15:formulaRef>
                      </c:ext>
                    </c:extLst>
                    <c:strCache>
                      <c:ptCount val="1"/>
                      <c:pt idx="0">
                        <c:v>Leavers 21 to 30 - Actual</c:v>
                      </c:pt>
                    </c:strCache>
                  </c:strRef>
                </c:tx>
                <c:spPr>
                  <a:ln w="28575" cap="rnd">
                    <a:solidFill>
                      <a:srgbClr val="00B050"/>
                    </a:solidFill>
                    <a:round/>
                  </a:ln>
                  <a:effectLst/>
                </c:spPr>
                <c:marker>
                  <c:symbol val="circle"/>
                  <c:size val="8"/>
                  <c:spPr>
                    <a:solidFill>
                      <a:srgbClr val="00B050"/>
                    </a:solidFill>
                    <a:ln w="9525">
                      <a:solidFill>
                        <a:srgbClr val="00B050"/>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Outputs!$G$4:$G$26</c15:sqref>
                        </c15:formulaRef>
                      </c:ext>
                    </c:extLst>
                    <c:numCache>
                      <c:formatCode>#\ ###\ ###\ ##0</c:formatCode>
                      <c:ptCount val="23"/>
                      <c:pt idx="0">
                        <c:v>623</c:v>
                      </c:pt>
                      <c:pt idx="1">
                        <c:v>598</c:v>
                      </c:pt>
                      <c:pt idx="2">
                        <c:v>721</c:v>
                      </c:pt>
                      <c:pt idx="3">
                        <c:v>789</c:v>
                      </c:pt>
                      <c:pt idx="4">
                        <c:v>846</c:v>
                      </c:pt>
                      <c:pt idx="5">
                        <c:v>1118</c:v>
                      </c:pt>
                      <c:pt idx="6">
                        <c:v>969</c:v>
                      </c:pt>
                      <c:pt idx="7">
                        <c:v>597</c:v>
                      </c:pt>
                      <c:pt idx="8">
                        <c:v>1153</c:v>
                      </c:pt>
                    </c:numCache>
                  </c:numRef>
                </c:val>
                <c:smooth val="0"/>
                <c:extLst xmlns:c15="http://schemas.microsoft.com/office/drawing/2012/chart">
                  <c:ext xmlns:c16="http://schemas.microsoft.com/office/drawing/2014/chart" uri="{C3380CC4-5D6E-409C-BE32-E72D297353CC}">
                    <c16:uniqueId val="{00000004-0D9C-4746-9CE4-004C1721AA92}"/>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Outputs!$H$2</c15:sqref>
                        </c15:formulaRef>
                      </c:ext>
                    </c:extLst>
                    <c:strCache>
                      <c:ptCount val="1"/>
                      <c:pt idx="0">
                        <c:v>Leavers aged 31 to 55 - Actual</c:v>
                      </c:pt>
                    </c:strCache>
                  </c:strRef>
                </c:tx>
                <c:spPr>
                  <a:ln w="28575" cap="rnd">
                    <a:solidFill>
                      <a:schemeClr val="bg1">
                        <a:lumMod val="50000"/>
                      </a:schemeClr>
                    </a:solidFill>
                    <a:round/>
                  </a:ln>
                  <a:effectLst/>
                </c:spPr>
                <c:marker>
                  <c:symbol val="circle"/>
                  <c:size val="8"/>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Outputs!$H$4:$H$26</c15:sqref>
                        </c15:formulaRef>
                      </c:ext>
                    </c:extLst>
                    <c:numCache>
                      <c:formatCode>#\ ###\ ###\ ##0</c:formatCode>
                      <c:ptCount val="23"/>
                      <c:pt idx="0">
                        <c:v>1955</c:v>
                      </c:pt>
                      <c:pt idx="1">
                        <c:v>2278</c:v>
                      </c:pt>
                      <c:pt idx="2">
                        <c:v>3502</c:v>
                      </c:pt>
                      <c:pt idx="3">
                        <c:v>2234</c:v>
                      </c:pt>
                      <c:pt idx="4">
                        <c:v>2044</c:v>
                      </c:pt>
                      <c:pt idx="5">
                        <c:v>2114</c:v>
                      </c:pt>
                      <c:pt idx="6">
                        <c:v>1662</c:v>
                      </c:pt>
                      <c:pt idx="7">
                        <c:v>1209</c:v>
                      </c:pt>
                      <c:pt idx="8">
                        <c:v>1834</c:v>
                      </c:pt>
                    </c:numCache>
                  </c:numRef>
                </c:val>
                <c:smooth val="0"/>
                <c:extLst xmlns:c15="http://schemas.microsoft.com/office/drawing/2012/chart">
                  <c:ext xmlns:c16="http://schemas.microsoft.com/office/drawing/2014/chart" uri="{C3380CC4-5D6E-409C-BE32-E72D297353CC}">
                    <c16:uniqueId val="{00000005-0D9C-4746-9CE4-004C1721AA92}"/>
                  </c:ext>
                </c:extLst>
              </c15:ser>
            </c15:filteredLineSeries>
          </c:ext>
        </c:extLst>
      </c:lineChart>
      <c:catAx>
        <c:axId val="15389423"/>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4837487"/>
        <c:crosses val="autoZero"/>
        <c:auto val="1"/>
        <c:lblAlgn val="ctr"/>
        <c:lblOffset val="100"/>
        <c:tickLblSkip val="2"/>
        <c:tickMarkSkip val="2"/>
        <c:noMultiLvlLbl val="0"/>
      </c:catAx>
      <c:valAx>
        <c:axId val="1744837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89423"/>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Headcount!$C$155</c:f>
              <c:strCache>
                <c:ptCount val="1"/>
                <c:pt idx="0">
                  <c:v>EC</c:v>
                </c:pt>
              </c:strCache>
              <c:extLst xmlns:c15="http://schemas.microsoft.com/office/drawing/2012/chart"/>
            </c:strRef>
          </c:tx>
          <c:spPr>
            <a:ln w="38100" cap="rnd">
              <a:solidFill>
                <a:srgbClr val="FF0000"/>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Headcount!$C$156:$C$169</c:f>
              <c:numCache>
                <c:formatCode>0%</c:formatCode>
                <c:ptCount val="14"/>
                <c:pt idx="0">
                  <c:v>3.2108727178076078E-2</c:v>
                </c:pt>
                <c:pt idx="1">
                  <c:v>6.6894730970884608E-2</c:v>
                </c:pt>
                <c:pt idx="2">
                  <c:v>0.10424645818614509</c:v>
                </c:pt>
                <c:pt idx="3">
                  <c:v>0.14474026698397352</c:v>
                </c:pt>
                <c:pt idx="4">
                  <c:v>0.18783698360168072</c:v>
                </c:pt>
                <c:pt idx="5">
                  <c:v>0.23366675343026064</c:v>
                </c:pt>
                <c:pt idx="6">
                  <c:v>0.28215520767485958</c:v>
                </c:pt>
                <c:pt idx="7">
                  <c:v>0.3325958427843676</c:v>
                </c:pt>
                <c:pt idx="8">
                  <c:v>0.38266463391960726</c:v>
                </c:pt>
                <c:pt idx="9">
                  <c:v>0.43158070873461485</c:v>
                </c:pt>
                <c:pt idx="10">
                  <c:v>0.47793106012717052</c:v>
                </c:pt>
                <c:pt idx="11">
                  <c:v>0.52206893987282921</c:v>
                </c:pt>
                <c:pt idx="12">
                  <c:v>0.56139144015171216</c:v>
                </c:pt>
                <c:pt idx="13">
                  <c:v>0.59714423827761853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5A00-4D06-B341-37A219109B62}"/>
            </c:ext>
          </c:extLst>
        </c:ser>
        <c:ser>
          <c:idx val="1"/>
          <c:order val="1"/>
          <c:tx>
            <c:strRef>
              <c:f>Headcount!$D$155</c:f>
              <c:strCache>
                <c:ptCount val="1"/>
                <c:pt idx="0">
                  <c:v>FS</c:v>
                </c:pt>
              </c:strCache>
              <c:extLst xmlns:c15="http://schemas.microsoft.com/office/drawing/2012/chart"/>
            </c:strRef>
          </c:tx>
          <c:spPr>
            <a:ln w="38100" cap="rnd">
              <a:solidFill>
                <a:srgbClr val="00B050"/>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Headcount!$D$156:$D$169</c:f>
              <c:numCache>
                <c:formatCode>0%</c:formatCode>
                <c:ptCount val="14"/>
                <c:pt idx="0">
                  <c:v>3.2311257687850967E-2</c:v>
                </c:pt>
                <c:pt idx="1">
                  <c:v>6.7430252250646222E-2</c:v>
                </c:pt>
                <c:pt idx="2">
                  <c:v>0.10384169712095552</c:v>
                </c:pt>
                <c:pt idx="3">
                  <c:v>0.14154559229877886</c:v>
                </c:pt>
                <c:pt idx="4">
                  <c:v>0.17947232373651842</c:v>
                </c:pt>
                <c:pt idx="5">
                  <c:v>0.21824583296193958</c:v>
                </c:pt>
                <c:pt idx="6">
                  <c:v>0.25733131295124345</c:v>
                </c:pt>
                <c:pt idx="7">
                  <c:v>0.29650592744451382</c:v>
                </c:pt>
                <c:pt idx="8">
                  <c:v>0.33536857117390145</c:v>
                </c:pt>
                <c:pt idx="9">
                  <c:v>0.37342900436759074</c:v>
                </c:pt>
                <c:pt idx="10">
                  <c:v>0.40957304572600056</c:v>
                </c:pt>
                <c:pt idx="11">
                  <c:v>0.44322132097334882</c:v>
                </c:pt>
                <c:pt idx="12">
                  <c:v>0.47397272484178632</c:v>
                </c:pt>
                <c:pt idx="13">
                  <c:v>0.50222836259916215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5A00-4D06-B341-37A219109B62}"/>
            </c:ext>
          </c:extLst>
        </c:ser>
        <c:ser>
          <c:idx val="2"/>
          <c:order val="2"/>
          <c:tx>
            <c:strRef>
              <c:f>Headcount!$E$155</c:f>
              <c:strCache>
                <c:ptCount val="1"/>
                <c:pt idx="0">
                  <c:v>GP</c:v>
                </c:pt>
              </c:strCache>
              <c:extLst xmlns:c15="http://schemas.microsoft.com/office/drawing/2012/chart"/>
            </c:strRef>
          </c:tx>
          <c:spPr>
            <a:ln w="38100" cap="rnd">
              <a:solidFill>
                <a:schemeClr val="tx1"/>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Headcount!$E$156:$E$169</c:f>
              <c:numCache>
                <c:formatCode>0%</c:formatCode>
                <c:ptCount val="14"/>
                <c:pt idx="0">
                  <c:v>2.4983066743083416E-2</c:v>
                </c:pt>
                <c:pt idx="1">
                  <c:v>5.2414942947949773E-2</c:v>
                </c:pt>
                <c:pt idx="2">
                  <c:v>8.1917886729536815E-2</c:v>
                </c:pt>
                <c:pt idx="3">
                  <c:v>0.11325743760746106</c:v>
                </c:pt>
                <c:pt idx="4">
                  <c:v>0.14606887927890377</c:v>
                </c:pt>
                <c:pt idx="5">
                  <c:v>0.18033918616162142</c:v>
                </c:pt>
                <c:pt idx="6">
                  <c:v>0.21595112801542229</c:v>
                </c:pt>
                <c:pt idx="7">
                  <c:v>0.25263116761319232</c:v>
                </c:pt>
                <c:pt idx="8">
                  <c:v>0.29026207471473975</c:v>
                </c:pt>
                <c:pt idx="9">
                  <c:v>0.32811441671442715</c:v>
                </c:pt>
                <c:pt idx="10">
                  <c:v>0.36564111915802638</c:v>
                </c:pt>
                <c:pt idx="11">
                  <c:v>0.40243838899598816</c:v>
                </c:pt>
                <c:pt idx="12">
                  <c:v>0.43743812848434327</c:v>
                </c:pt>
                <c:pt idx="13">
                  <c:v>0.47074454228104001</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5A00-4D06-B341-37A219109B62}"/>
            </c:ext>
          </c:extLst>
        </c:ser>
        <c:ser>
          <c:idx val="3"/>
          <c:order val="3"/>
          <c:tx>
            <c:strRef>
              <c:f>Headcount!$F$155</c:f>
              <c:strCache>
                <c:ptCount val="1"/>
                <c:pt idx="0">
                  <c:v>KN</c:v>
                </c:pt>
              </c:strCache>
              <c:extLst xmlns:c15="http://schemas.microsoft.com/office/drawing/2012/chart"/>
            </c:strRef>
          </c:tx>
          <c:spPr>
            <a:ln w="38100" cap="rnd">
              <a:solidFill>
                <a:srgbClr val="00B0F0"/>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Headcount!$F$156:$F$169</c:f>
              <c:numCache>
                <c:formatCode>0%</c:formatCode>
                <c:ptCount val="14"/>
                <c:pt idx="0">
                  <c:v>2.6028921023359287E-2</c:v>
                </c:pt>
                <c:pt idx="1">
                  <c:v>5.4282536151279197E-2</c:v>
                </c:pt>
                <c:pt idx="2">
                  <c:v>8.4304783092324809E-2</c:v>
                </c:pt>
                <c:pt idx="3">
                  <c:v>0.1164071190211346</c:v>
                </c:pt>
                <c:pt idx="4">
                  <c:v>0.14984427141268075</c:v>
                </c:pt>
                <c:pt idx="5">
                  <c:v>0.18437152391546163</c:v>
                </c:pt>
                <c:pt idx="6">
                  <c:v>0.22006674082313682</c:v>
                </c:pt>
                <c:pt idx="7">
                  <c:v>0.25717463848720801</c:v>
                </c:pt>
                <c:pt idx="8">
                  <c:v>0.29473859844271411</c:v>
                </c:pt>
                <c:pt idx="9">
                  <c:v>0.33221357063403778</c:v>
                </c:pt>
                <c:pt idx="10">
                  <c:v>0.36938820912124581</c:v>
                </c:pt>
                <c:pt idx="11">
                  <c:v>0.40632925472747494</c:v>
                </c:pt>
                <c:pt idx="12">
                  <c:v>0.44160177975528364</c:v>
                </c:pt>
                <c:pt idx="13">
                  <c:v>0.47512791991101222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5A00-4D06-B341-37A219109B62}"/>
            </c:ext>
          </c:extLst>
        </c:ser>
        <c:ser>
          <c:idx val="4"/>
          <c:order val="4"/>
          <c:tx>
            <c:strRef>
              <c:f>Headcount!$G$155</c:f>
              <c:strCache>
                <c:ptCount val="1"/>
                <c:pt idx="0">
                  <c:v>LP</c:v>
                </c:pt>
              </c:strCache>
            </c:strRef>
          </c:tx>
          <c:spPr>
            <a:ln w="38100" cap="rnd">
              <a:solidFill>
                <a:srgbClr val="FFC000"/>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Headcount!$G$156:$G$169</c:f>
              <c:numCache>
                <c:formatCode>0%</c:formatCode>
                <c:ptCount val="14"/>
                <c:pt idx="0">
                  <c:v>4.0434167059933933E-2</c:v>
                </c:pt>
                <c:pt idx="1">
                  <c:v>8.477583765927324E-2</c:v>
                </c:pt>
                <c:pt idx="2">
                  <c:v>0.13230769230769229</c:v>
                </c:pt>
                <c:pt idx="3">
                  <c:v>0.18295422369042</c:v>
                </c:pt>
                <c:pt idx="4">
                  <c:v>0.23480887210948559</c:v>
                </c:pt>
                <c:pt idx="5">
                  <c:v>0.28855120339782914</c:v>
                </c:pt>
                <c:pt idx="6">
                  <c:v>0.34427560169891458</c:v>
                </c:pt>
                <c:pt idx="7">
                  <c:v>0.39933931099575271</c:v>
                </c:pt>
                <c:pt idx="8">
                  <c:v>0.45317602642756016</c:v>
                </c:pt>
                <c:pt idx="9">
                  <c:v>0.50412458706937235</c:v>
                </c:pt>
                <c:pt idx="10">
                  <c:v>0.55233600755073153</c:v>
                </c:pt>
                <c:pt idx="11">
                  <c:v>0.59724398301085424</c:v>
                </c:pt>
                <c:pt idx="12">
                  <c:v>0.6364322793770647</c:v>
                </c:pt>
                <c:pt idx="13">
                  <c:v>0.67122227465785755</c:v>
                </c:pt>
              </c:numCache>
            </c:numRef>
          </c:val>
          <c:smooth val="0"/>
          <c:extLst>
            <c:ext xmlns:c16="http://schemas.microsoft.com/office/drawing/2014/chart" uri="{C3380CC4-5D6E-409C-BE32-E72D297353CC}">
              <c16:uniqueId val="{00000004-5A00-4D06-B341-37A219109B62}"/>
            </c:ext>
          </c:extLst>
        </c:ser>
        <c:ser>
          <c:idx val="5"/>
          <c:order val="5"/>
          <c:tx>
            <c:strRef>
              <c:f>Headcount!$H$155</c:f>
              <c:strCache>
                <c:ptCount val="1"/>
                <c:pt idx="0">
                  <c:v>MP</c:v>
                </c:pt>
              </c:strCache>
              <c:extLst xmlns:c15="http://schemas.microsoft.com/office/drawing/2012/chart"/>
            </c:strRef>
          </c:tx>
          <c:spPr>
            <a:ln w="15875" cap="rnd">
              <a:solidFill>
                <a:srgbClr val="FF0000"/>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Headcount!$H$156:$H$169</c:f>
              <c:numCache>
                <c:formatCode>0%</c:formatCode>
                <c:ptCount val="14"/>
                <c:pt idx="0">
                  <c:v>3.2315007260199868E-2</c:v>
                </c:pt>
                <c:pt idx="1">
                  <c:v>6.7249380747658238E-2</c:v>
                </c:pt>
                <c:pt idx="2">
                  <c:v>0.1055718475073314</c:v>
                </c:pt>
                <c:pt idx="3">
                  <c:v>0.14688380833072348</c:v>
                </c:pt>
                <c:pt idx="4">
                  <c:v>0.19030265068473651</c:v>
                </c:pt>
                <c:pt idx="5">
                  <c:v>0.23562907496512259</c:v>
                </c:pt>
                <c:pt idx="6">
                  <c:v>0.28243601059135043</c:v>
                </c:pt>
                <c:pt idx="7">
                  <c:v>0.32972695954218034</c:v>
                </c:pt>
                <c:pt idx="8">
                  <c:v>0.37587905361159357</c:v>
                </c:pt>
                <c:pt idx="9">
                  <c:v>0.42006662301056291</c:v>
                </c:pt>
                <c:pt idx="10">
                  <c:v>0.46169176892634461</c:v>
                </c:pt>
                <c:pt idx="11">
                  <c:v>0.50072601998690325</c:v>
                </c:pt>
                <c:pt idx="12">
                  <c:v>0.53594510719471578</c:v>
                </c:pt>
                <c:pt idx="13">
                  <c:v>0.56806081485066773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5-5A00-4D06-B341-37A219109B62}"/>
            </c:ext>
          </c:extLst>
        </c:ser>
        <c:ser>
          <c:idx val="6"/>
          <c:order val="6"/>
          <c:tx>
            <c:strRef>
              <c:f>Headcount!$I$155</c:f>
              <c:strCache>
                <c:ptCount val="1"/>
                <c:pt idx="0">
                  <c:v>NC</c:v>
                </c:pt>
              </c:strCache>
              <c:extLst xmlns:c15="http://schemas.microsoft.com/office/drawing/2012/chart"/>
            </c:strRef>
          </c:tx>
          <c:spPr>
            <a:ln w="15875" cap="rnd">
              <a:solidFill>
                <a:srgbClr val="00B050"/>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Headcount!$I$156:$I$169</c:f>
              <c:numCache>
                <c:formatCode>0%</c:formatCode>
                <c:ptCount val="14"/>
                <c:pt idx="0">
                  <c:v>2.9789719626168224E-2</c:v>
                </c:pt>
                <c:pt idx="1">
                  <c:v>6.1331775700934579E-2</c:v>
                </c:pt>
                <c:pt idx="2">
                  <c:v>9.3457943925233641E-2</c:v>
                </c:pt>
                <c:pt idx="3">
                  <c:v>0.12655763239875389</c:v>
                </c:pt>
                <c:pt idx="4">
                  <c:v>0.16082554517133957</c:v>
                </c:pt>
                <c:pt idx="5">
                  <c:v>0.19684579439252337</c:v>
                </c:pt>
                <c:pt idx="6">
                  <c:v>0.23296339563862928</c:v>
                </c:pt>
                <c:pt idx="7">
                  <c:v>0.26966510903426788</c:v>
                </c:pt>
                <c:pt idx="8">
                  <c:v>0.30665887850467288</c:v>
                </c:pt>
                <c:pt idx="9">
                  <c:v>0.34355529595015577</c:v>
                </c:pt>
                <c:pt idx="10">
                  <c:v>0.38006230529595014</c:v>
                </c:pt>
                <c:pt idx="11">
                  <c:v>0.41471962616822428</c:v>
                </c:pt>
                <c:pt idx="12">
                  <c:v>0.44665109034267908</c:v>
                </c:pt>
                <c:pt idx="13">
                  <c:v>0.47634345794392519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6-5A00-4D06-B341-37A219109B62}"/>
            </c:ext>
          </c:extLst>
        </c:ser>
        <c:ser>
          <c:idx val="7"/>
          <c:order val="7"/>
          <c:tx>
            <c:strRef>
              <c:f>Headcount!$J$155</c:f>
              <c:strCache>
                <c:ptCount val="1"/>
                <c:pt idx="0">
                  <c:v>NW</c:v>
                </c:pt>
              </c:strCache>
              <c:extLst xmlns:c15="http://schemas.microsoft.com/office/drawing/2012/chart"/>
            </c:strRef>
          </c:tx>
          <c:spPr>
            <a:ln w="15875" cap="rnd">
              <a:solidFill>
                <a:schemeClr val="tx1"/>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Headcount!$J$156:$J$169</c:f>
              <c:numCache>
                <c:formatCode>0%</c:formatCode>
                <c:ptCount val="14"/>
                <c:pt idx="0">
                  <c:v>3.1760563380281687E-2</c:v>
                </c:pt>
                <c:pt idx="1">
                  <c:v>6.5950704225352111E-2</c:v>
                </c:pt>
                <c:pt idx="2">
                  <c:v>0.10214788732394367</c:v>
                </c:pt>
                <c:pt idx="3">
                  <c:v>0.14059859154929577</c:v>
                </c:pt>
                <c:pt idx="4">
                  <c:v>0.18063380281690139</c:v>
                </c:pt>
                <c:pt idx="5">
                  <c:v>0.22274647887323942</c:v>
                </c:pt>
                <c:pt idx="6">
                  <c:v>0.26630281690140845</c:v>
                </c:pt>
                <c:pt idx="7">
                  <c:v>0.31080985915492959</c:v>
                </c:pt>
                <c:pt idx="8">
                  <c:v>0.3551056338028169</c:v>
                </c:pt>
                <c:pt idx="9">
                  <c:v>0.39897887323943659</c:v>
                </c:pt>
                <c:pt idx="10">
                  <c:v>0.44105633802816901</c:v>
                </c:pt>
                <c:pt idx="11">
                  <c:v>0.48095070422535213</c:v>
                </c:pt>
                <c:pt idx="12">
                  <c:v>0.51739436619718315</c:v>
                </c:pt>
                <c:pt idx="13">
                  <c:v>0.55049295774647888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7-5A00-4D06-B341-37A219109B62}"/>
            </c:ext>
          </c:extLst>
        </c:ser>
        <c:ser>
          <c:idx val="8"/>
          <c:order val="8"/>
          <c:tx>
            <c:strRef>
              <c:f>Headcount!$K$155</c:f>
              <c:strCache>
                <c:ptCount val="1"/>
                <c:pt idx="0">
                  <c:v>WC</c:v>
                </c:pt>
              </c:strCache>
              <c:extLst xmlns:c15="http://schemas.microsoft.com/office/drawing/2012/chart"/>
            </c:strRef>
          </c:tx>
          <c:spPr>
            <a:ln w="15875" cap="rnd">
              <a:solidFill>
                <a:schemeClr val="accent4"/>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Headcount!$K$156:$K$169</c:f>
              <c:numCache>
                <c:formatCode>0%</c:formatCode>
                <c:ptCount val="14"/>
                <c:pt idx="0">
                  <c:v>3.8976653152523418E-2</c:v>
                </c:pt>
                <c:pt idx="1">
                  <c:v>7.6415490004194037E-2</c:v>
                </c:pt>
                <c:pt idx="2">
                  <c:v>0.11312735915000699</c:v>
                </c:pt>
                <c:pt idx="3">
                  <c:v>0.15000699007409479</c:v>
                </c:pt>
                <c:pt idx="4">
                  <c:v>0.18671885921990775</c:v>
                </c:pt>
                <c:pt idx="5">
                  <c:v>0.22270376065986303</c:v>
                </c:pt>
                <c:pt idx="6">
                  <c:v>0.25810149587585629</c:v>
                </c:pt>
                <c:pt idx="7">
                  <c:v>0.29333146931357473</c:v>
                </c:pt>
                <c:pt idx="8">
                  <c:v>0.32800223682371032</c:v>
                </c:pt>
                <c:pt idx="9">
                  <c:v>0.36135887040402626</c:v>
                </c:pt>
                <c:pt idx="10">
                  <c:v>0.39275828323780226</c:v>
                </c:pt>
                <c:pt idx="11">
                  <c:v>0.42228435621417582</c:v>
                </c:pt>
                <c:pt idx="12">
                  <c:v>0.4497413672584929</c:v>
                </c:pt>
                <c:pt idx="13">
                  <c:v>0.47507339577799518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8-5A00-4D06-B341-37A219109B62}"/>
            </c:ext>
          </c:extLst>
        </c:ser>
        <c:ser>
          <c:idx val="9"/>
          <c:order val="9"/>
          <c:tx>
            <c:strRef>
              <c:f>Headcount!$L$155</c:f>
              <c:strCache>
                <c:ptCount val="1"/>
                <c:pt idx="0">
                  <c:v>SA</c:v>
                </c:pt>
              </c:strCache>
            </c:strRef>
          </c:tx>
          <c:spPr>
            <a:ln w="38100" cap="rnd">
              <a:solidFill>
                <a:schemeClr val="bg1">
                  <a:lumMod val="50000"/>
                </a:schemeClr>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Headcount!$L$156:$L$169</c:f>
              <c:numCache>
                <c:formatCode>0%</c:formatCode>
                <c:ptCount val="14"/>
                <c:pt idx="0">
                  <c:v>3.1050906319447701E-2</c:v>
                </c:pt>
                <c:pt idx="1">
                  <c:v>6.4385801776381188E-2</c:v>
                </c:pt>
                <c:pt idx="2">
                  <c:v>9.971857110087784E-2</c:v>
                </c:pt>
                <c:pt idx="3">
                  <c:v>0.13721200401547984</c:v>
                </c:pt>
                <c:pt idx="4">
                  <c:v>0.17610394863737605</c:v>
                </c:pt>
                <c:pt idx="5">
                  <c:v>0.21646100076215191</c:v>
                </c:pt>
                <c:pt idx="6">
                  <c:v>0.25814010275484611</c:v>
                </c:pt>
                <c:pt idx="7">
                  <c:v>0.30062082080551317</c:v>
                </c:pt>
                <c:pt idx="8">
                  <c:v>0.34300041190732827</c:v>
                </c:pt>
                <c:pt idx="9">
                  <c:v>0.38450932464463744</c:v>
                </c:pt>
                <c:pt idx="10">
                  <c:v>0.42455559639001461</c:v>
                </c:pt>
                <c:pt idx="11">
                  <c:v>0.46295917184428426</c:v>
                </c:pt>
                <c:pt idx="12">
                  <c:v>0.49828207512499045</c:v>
                </c:pt>
                <c:pt idx="13">
                  <c:v>0.53096334518080757</c:v>
                </c:pt>
              </c:numCache>
            </c:numRef>
          </c:val>
          <c:smooth val="0"/>
          <c:extLst>
            <c:ext xmlns:c16="http://schemas.microsoft.com/office/drawing/2014/chart" uri="{C3380CC4-5D6E-409C-BE32-E72D297353CC}">
              <c16:uniqueId val="{00000009-5A00-4D06-B341-37A219109B62}"/>
            </c:ext>
          </c:extLst>
        </c:ser>
        <c:dLbls>
          <c:showLegendKey val="0"/>
          <c:showVal val="0"/>
          <c:showCatName val="0"/>
          <c:showSerName val="0"/>
          <c:showPercent val="0"/>
          <c:showBubbleSize val="0"/>
        </c:dLbls>
        <c:smooth val="0"/>
        <c:axId val="1350578991"/>
        <c:axId val="1350603951"/>
        <c:extLst/>
      </c:lineChart>
      <c:catAx>
        <c:axId val="135057899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50603951"/>
        <c:crosses val="autoZero"/>
        <c:auto val="1"/>
        <c:lblAlgn val="ctr"/>
        <c:lblOffset val="100"/>
        <c:noMultiLvlLbl val="0"/>
      </c:catAx>
      <c:valAx>
        <c:axId val="13506039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50578991"/>
        <c:crosses val="autoZero"/>
        <c:crossBetween val="between"/>
        <c:majorUnit val="0.2"/>
      </c:valAx>
      <c:spPr>
        <a:noFill/>
        <a:ln>
          <a:noFill/>
        </a:ln>
        <a:effectLst/>
      </c:spPr>
    </c:plotArea>
    <c:legend>
      <c:legendPos val="b"/>
      <c:layout>
        <c:manualLayout>
          <c:xMode val="edge"/>
          <c:yMode val="edge"/>
          <c:x val="0.13499673596331541"/>
          <c:y val="0.8977180208953609"/>
          <c:w val="0.73000642192583476"/>
          <c:h val="9.540708060412493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1326447235421"/>
          <c:y val="0.13392604309447742"/>
          <c:w val="0.80348288399241852"/>
          <c:h val="0.68271851693568142"/>
        </c:manualLayout>
      </c:layout>
      <c:lineChart>
        <c:grouping val="standard"/>
        <c:varyColors val="0"/>
        <c:ser>
          <c:idx val="0"/>
          <c:order val="0"/>
          <c:tx>
            <c:strRef>
              <c:f>'Pub&amp;Ind Schools- Enrol (Adj)'!$C$86</c:f>
              <c:strCache>
                <c:ptCount val="1"/>
                <c:pt idx="0">
                  <c:v>EC</c:v>
                </c:pt>
              </c:strCache>
            </c:strRef>
          </c:tx>
          <c:spPr>
            <a:ln w="381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2-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4-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9-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D-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6-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4-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(Adj)'!$D$86:$M$86</c:f>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numRef>
          </c:val>
          <c:smooth val="1"/>
          <c:extLst>
            <c:ext xmlns:c16="http://schemas.microsoft.com/office/drawing/2014/chart" uri="{C3380CC4-5D6E-409C-BE32-E72D297353CC}">
              <c16:uniqueId val="{00000000-CEE0-43AC-9D2C-9C341DBDEDDF}"/>
            </c:ext>
          </c:extLst>
        </c:ser>
        <c:ser>
          <c:idx val="1"/>
          <c:order val="1"/>
          <c:tx>
            <c:strRef>
              <c:f>'Pub&amp;Ind Schools- Enrol (Adj)'!$C$87</c:f>
              <c:strCache>
                <c:ptCount val="1"/>
                <c:pt idx="0">
                  <c:v>FS</c:v>
                </c:pt>
              </c:strCache>
            </c:strRef>
          </c:tx>
          <c:spPr>
            <a:ln w="38100"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C-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2-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8-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9-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7-CEE0-43AC-9D2C-9C341DBDEDDF}"/>
                </c:ext>
              </c:extLst>
            </c:dLbl>
            <c:dLbl>
              <c:idx val="9"/>
              <c:layout>
                <c:manualLayout>
                  <c:x val="3.9536979424580395E-3"/>
                  <c:y val="-1.654740375143975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(Adj)'!$D$87:$M$87</c:f>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numRef>
          </c:val>
          <c:smooth val="1"/>
          <c:extLst>
            <c:ext xmlns:c16="http://schemas.microsoft.com/office/drawing/2014/chart" uri="{C3380CC4-5D6E-409C-BE32-E72D297353CC}">
              <c16:uniqueId val="{00000001-CEE0-43AC-9D2C-9C341DBDEDDF}"/>
            </c:ext>
          </c:extLst>
        </c:ser>
        <c:ser>
          <c:idx val="2"/>
          <c:order val="2"/>
          <c:tx>
            <c:strRef>
              <c:f>'Pub&amp;Ind Schools- Enrol (Adj)'!$C$88</c:f>
              <c:strCache>
                <c:ptCount val="1"/>
                <c:pt idx="0">
                  <c:v>GP</c:v>
                </c:pt>
              </c:strCache>
            </c:strRef>
          </c:tx>
          <c:spPr>
            <a:ln w="38100"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(Adj)'!$D$88:$M$88</c:f>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numRef>
          </c:val>
          <c:smooth val="1"/>
          <c:extLst>
            <c:ext xmlns:c16="http://schemas.microsoft.com/office/drawing/2014/chart" uri="{C3380CC4-5D6E-409C-BE32-E72D297353CC}">
              <c16:uniqueId val="{00000002-CEE0-43AC-9D2C-9C341DBDEDDF}"/>
            </c:ext>
          </c:extLst>
        </c:ser>
        <c:ser>
          <c:idx val="3"/>
          <c:order val="3"/>
          <c:tx>
            <c:strRef>
              <c:f>'Pub&amp;Ind Schools- Enrol (Adj)'!$C$89</c:f>
              <c:strCache>
                <c:ptCount val="1"/>
                <c:pt idx="0">
                  <c:v>KN</c:v>
                </c:pt>
              </c:strCache>
            </c:strRef>
          </c:tx>
          <c:spPr>
            <a:ln w="38100" cap="rnd">
              <a:solidFill>
                <a:srgbClr val="00B0F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(Adj)'!$D$89:$M$89</c:f>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numRef>
          </c:val>
          <c:smooth val="1"/>
          <c:extLst>
            <c:ext xmlns:c16="http://schemas.microsoft.com/office/drawing/2014/chart" uri="{C3380CC4-5D6E-409C-BE32-E72D297353CC}">
              <c16:uniqueId val="{00000003-CEE0-43AC-9D2C-9C341DBDEDDF}"/>
            </c:ext>
          </c:extLst>
        </c:ser>
        <c:ser>
          <c:idx val="4"/>
          <c:order val="4"/>
          <c:tx>
            <c:strRef>
              <c:f>'Pub&amp;Ind Schools- Enrol (Adj)'!$C$90</c:f>
              <c:strCache>
                <c:ptCount val="1"/>
                <c:pt idx="0">
                  <c:v>LP</c:v>
                </c:pt>
              </c:strCache>
            </c:strRef>
          </c:tx>
          <c:spPr>
            <a:ln w="38100"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2.6357986283052953E-3"/>
                  <c:y val="2.757900625239908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(Adj)'!$D$90:$M$90</c:f>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c:ext xmlns:c16="http://schemas.microsoft.com/office/drawing/2014/chart" uri="{C3380CC4-5D6E-409C-BE32-E72D297353CC}">
              <c16:uniqueId val="{00000004-CEE0-43AC-9D2C-9C341DBDEDDF}"/>
            </c:ext>
          </c:extLst>
        </c:ser>
        <c:ser>
          <c:idx val="5"/>
          <c:order val="5"/>
          <c:tx>
            <c:strRef>
              <c:f>'Pub&amp;Ind Schools- Enrol (Adj)'!$C$91</c:f>
              <c:strCache>
                <c:ptCount val="1"/>
                <c:pt idx="0">
                  <c:v>MP</c:v>
                </c:pt>
              </c:strCache>
            </c:strRef>
          </c:tx>
          <c:spPr>
            <a:ln w="127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2.7675885597207826E-2"/>
                  <c:y val="1.3789503126199795E-2"/>
                </c:manualLayout>
              </c:layout>
              <c:spPr>
                <a:noFill/>
                <a:ln>
                  <a:noFill/>
                </a:ln>
                <a:effectLst/>
              </c:spPr>
              <c:txPr>
                <a:bodyPr wrap="square" lIns="38100" tIns="19050" rIns="38100" bIns="19050" anchor="ctr">
                  <a:spAutoFit/>
                </a:bodyPr>
                <a:lstStyle/>
                <a:p>
                  <a:pPr>
                    <a:defRPr sz="1400" b="0">
                      <a:solidFill>
                        <a:srgbClr val="FF0000"/>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sz="1400" b="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(Adj)'!$D$91:$M$91</c:f>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numRef>
          </c:val>
          <c:smooth val="1"/>
          <c:extLst>
            <c:ext xmlns:c16="http://schemas.microsoft.com/office/drawing/2014/chart" uri="{C3380CC4-5D6E-409C-BE32-E72D297353CC}">
              <c16:uniqueId val="{00000005-CEE0-43AC-9D2C-9C341DBDEDDF}"/>
            </c:ext>
          </c:extLst>
        </c:ser>
        <c:ser>
          <c:idx val="6"/>
          <c:order val="6"/>
          <c:tx>
            <c:strRef>
              <c:f>'Pub&amp;Ind Schools- Enrol (Adj)'!$C$92</c:f>
              <c:strCache>
                <c:ptCount val="1"/>
                <c:pt idx="0">
                  <c:v>NC</c:v>
                </c:pt>
              </c:strCache>
            </c:strRef>
          </c:tx>
          <c:spPr>
            <a:ln w="15875"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3.2947482853818801E-2"/>
                  <c:y val="-2.206320500191967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sz="1400" b="0">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(Adj)'!$D$92:$M$92</c:f>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c:ext xmlns:c16="http://schemas.microsoft.com/office/drawing/2014/chart" uri="{C3380CC4-5D6E-409C-BE32-E72D297353CC}">
              <c16:uniqueId val="{00000006-CEE0-43AC-9D2C-9C341DBDEDDF}"/>
            </c:ext>
          </c:extLst>
        </c:ser>
        <c:ser>
          <c:idx val="7"/>
          <c:order val="7"/>
          <c:tx>
            <c:strRef>
              <c:f>'Pub&amp;Ind Schools- Enrol (Adj)'!$C$93</c:f>
              <c:strCache>
                <c:ptCount val="1"/>
                <c:pt idx="0">
                  <c:v>NW</c:v>
                </c:pt>
              </c:strCache>
            </c:strRef>
          </c:tx>
          <c:spPr>
            <a:ln w="15875"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4E-3"/>
                  <c:y val="-1.930530437667976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(Adj)'!$D$93:$M$93</c:f>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numRef>
          </c:val>
          <c:smooth val="1"/>
          <c:extLst>
            <c:ext xmlns:c16="http://schemas.microsoft.com/office/drawing/2014/chart" uri="{C3380CC4-5D6E-409C-BE32-E72D297353CC}">
              <c16:uniqueId val="{00000007-CEE0-43AC-9D2C-9C341DBDEDDF}"/>
            </c:ext>
          </c:extLst>
        </c:ser>
        <c:ser>
          <c:idx val="8"/>
          <c:order val="8"/>
          <c:tx>
            <c:strRef>
              <c:f>'Pub&amp;Ind Schools- Enrol (Adj)'!$C$94</c:f>
              <c:strCache>
                <c:ptCount val="1"/>
                <c:pt idx="0">
                  <c:v>WC</c:v>
                </c:pt>
              </c:strCache>
            </c:strRef>
          </c:tx>
          <c:spPr>
            <a:ln w="15875"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2.0315187261319458E-3"/>
                  <c:y val="1.6547403751439729E-2"/>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ZA"/>
                  </a:p>
                </c:rich>
              </c:tx>
              <c:spPr>
                <a:noFill/>
                <a:ln>
                  <a:noFill/>
                </a:ln>
                <a:effectLst/>
              </c:spPr>
              <c:showLegendKey val="0"/>
              <c:showVal val="0"/>
              <c:showCatName val="0"/>
              <c:showSerName val="1"/>
              <c:showPercent val="0"/>
              <c:showBubbleSize val="0"/>
              <c:extLs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(Adj)'!$D$94:$M$94</c:f>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numRef>
          </c:val>
          <c:smooth val="1"/>
          <c:extLst>
            <c:ext xmlns:c16="http://schemas.microsoft.com/office/drawing/2014/chart" uri="{C3380CC4-5D6E-409C-BE32-E72D297353CC}">
              <c16:uniqueId val="{00000008-CEE0-43AC-9D2C-9C341DBDEDDF}"/>
            </c:ext>
          </c:extLst>
        </c:ser>
        <c:ser>
          <c:idx val="9"/>
          <c:order val="9"/>
          <c:tx>
            <c:strRef>
              <c:f>'Pub&amp;Ind Schools- Enrol (Adj)'!$C$95</c:f>
              <c:strCache>
                <c:ptCount val="1"/>
                <c:pt idx="0">
                  <c:v>SA</c:v>
                </c:pt>
              </c:strCache>
            </c:strRef>
          </c:tx>
          <c:spPr>
            <a:ln w="38100" cap="rnd">
              <a:solidFill>
                <a:schemeClr val="bg1">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2.6357986283052953E-3"/>
                  <c:y val="-2.75790062523995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(Adj)'!$D$95:$M$95</c:f>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numRef>
          </c:val>
          <c:smooth val="0"/>
          <c:extLst>
            <c:ext xmlns:c16="http://schemas.microsoft.com/office/drawing/2014/chart" uri="{C3380CC4-5D6E-409C-BE32-E72D297353CC}">
              <c16:uniqueId val="{00000009-CEE0-43AC-9D2C-9C341DBDEDDF}"/>
            </c:ext>
          </c:extLst>
        </c:ser>
        <c:dLbls>
          <c:showLegendKey val="0"/>
          <c:showVal val="0"/>
          <c:showCatName val="0"/>
          <c:showSerName val="0"/>
          <c:showPercent val="0"/>
          <c:showBubbleSize val="0"/>
        </c:dLbls>
        <c:smooth val="0"/>
        <c:axId val="904962303"/>
        <c:axId val="1"/>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25"/>
          <c:min val="0.85000000000000009"/>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2.8751536705849044E-2"/>
              <c:y val="7.1064150071488252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'Ages 7-18'!$D$37</c:f>
              <c:strCache>
                <c:ptCount val="1"/>
                <c:pt idx="0">
                  <c:v>Growth '21-30</c:v>
                </c:pt>
              </c:strCache>
            </c:strRef>
          </c:tx>
          <c:spPr>
            <a:solidFill>
              <a:srgbClr val="92D050"/>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B-5C9B-47CF-AA06-B4C15A4A859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A-5C9B-47CF-AA06-B4C15A4A8590}"/>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1-5C9B-47CF-AA06-B4C15A4A8590}"/>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9-5C9B-47CF-AA06-B4C15A4A8590}"/>
              </c:ext>
            </c:extLst>
          </c:dPt>
          <c:dPt>
            <c:idx val="9"/>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3-5C9B-47CF-AA06-B4C15A4A8590}"/>
              </c:ext>
            </c:extLst>
          </c:dPt>
          <c:dLbls>
            <c:dLbl>
              <c:idx val="0"/>
              <c:spPr>
                <a:noFill/>
                <a:ln>
                  <a:noFill/>
                </a:ln>
                <a:effectLst/>
              </c:spPr>
              <c:txPr>
                <a:bodyPr rot="0" spcFirstLastPara="1" vertOverflow="ellipsis" vert="horz" wrap="square" anchor="ctr" anchorCtr="1"/>
                <a:lstStyle/>
                <a:p>
                  <a:pPr>
                    <a:defRPr sz="1700" b="0" i="0" u="none" strike="noStrike" kern="1200" baseline="0">
                      <a:solidFill>
                        <a:schemeClr val="tx1">
                          <a:lumMod val="95000"/>
                          <a:lumOff val="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B-5C9B-47CF-AA06-B4C15A4A8590}"/>
                </c:ext>
              </c:extLst>
            </c:dLbl>
            <c:dLbl>
              <c:idx val="1"/>
              <c:layout>
                <c:manualLayout>
                  <c:x val="-1.1904763020693947E-3"/>
                  <c:y val="0.15930538739176803"/>
                </c:manualLayout>
              </c:layout>
              <c:tx>
                <c:rich>
                  <a:bodyPr rot="0" spcFirstLastPara="1" vertOverflow="ellipsis" vert="horz" wrap="square" anchor="ctr" anchorCtr="1"/>
                  <a:lstStyle/>
                  <a:p>
                    <a:pPr>
                      <a:defRPr sz="1700" b="0" i="0" u="none" strike="noStrike" kern="1200" baseline="0">
                        <a:solidFill>
                          <a:schemeClr val="tx1">
                            <a:lumMod val="95000"/>
                            <a:lumOff val="5000"/>
                          </a:schemeClr>
                        </a:solidFill>
                        <a:latin typeface="+mn-lt"/>
                        <a:ea typeface="+mn-ea"/>
                        <a:cs typeface="+mn-cs"/>
                      </a:defRPr>
                    </a:pPr>
                    <a:fld id="{4C2F453B-139F-4B81-B507-27C699D4F148}" type="VALUE">
                      <a:rPr lang="en-US">
                        <a:solidFill>
                          <a:schemeClr val="tx1">
                            <a:lumMod val="85000"/>
                            <a:lumOff val="15000"/>
                          </a:schemeClr>
                        </a:solidFill>
                      </a:rPr>
                      <a:pPr>
                        <a:defRPr>
                          <a:solidFill>
                            <a:schemeClr val="tx1">
                              <a:lumMod val="95000"/>
                              <a:lumOff val="5000"/>
                            </a:schemeClr>
                          </a:solidFill>
                        </a:defRPr>
                      </a:pPr>
                      <a:t>[VALUE]</a:t>
                    </a:fld>
                    <a:endParaRPr lang="en-ZA"/>
                  </a:p>
                </c:rich>
              </c:tx>
              <c:spPr>
                <a:noFill/>
                <a:ln>
                  <a:noFill/>
                </a:ln>
                <a:effectLst/>
              </c:spPr>
              <c:txPr>
                <a:bodyPr rot="0" spcFirstLastPara="1" vertOverflow="ellipsis" vert="horz" wrap="square" anchor="ctr" anchorCtr="1"/>
                <a:lstStyle/>
                <a:p>
                  <a:pPr>
                    <a:defRPr sz="17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C9B-47CF-AA06-B4C15A4A8590}"/>
                </c:ext>
              </c:extLst>
            </c:dLbl>
            <c:dLbl>
              <c:idx val="2"/>
              <c:layout>
                <c:manualLayout>
                  <c:x val="-4.365029349062924E-17"/>
                  <c:y val="0.11765567183698315"/>
                </c:manualLayout>
              </c:layout>
              <c:tx>
                <c:rich>
                  <a:bodyPr/>
                  <a:lstStyle/>
                  <a:p>
                    <a:fld id="{9B39F6EC-B6A2-4C1D-A93F-A14699A36F10}" type="VALUE">
                      <a:rPr lang="en-US" b="0">
                        <a:solidFill>
                          <a:schemeClr val="tx1">
                            <a:lumMod val="75000"/>
                            <a:lumOff val="25000"/>
                          </a:schemeClr>
                        </a:solidFill>
                      </a:rPr>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9B-47CF-AA06-B4C15A4A8590}"/>
                </c:ext>
              </c:extLst>
            </c:dLbl>
            <c:dLbl>
              <c:idx val="4"/>
              <c:layout>
                <c:manualLayout>
                  <c:x val="0"/>
                  <c:y val="9.95540063940301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C9B-47CF-AA06-B4C15A4A8590}"/>
                </c:ext>
              </c:extLst>
            </c:dLbl>
            <c:dLbl>
              <c:idx val="9"/>
              <c:tx>
                <c:rich>
                  <a:bodyPr rot="0" spcFirstLastPara="1" vertOverflow="ellipsis" vert="horz" wrap="square" anchor="ctr" anchorCtr="1"/>
                  <a:lstStyle/>
                  <a:p>
                    <a:pPr>
                      <a:defRPr sz="1700" b="1" i="0" u="none" strike="noStrike" kern="1200" baseline="0">
                        <a:solidFill>
                          <a:schemeClr val="bg1"/>
                        </a:solidFill>
                        <a:latin typeface="+mn-lt"/>
                        <a:ea typeface="+mn-ea"/>
                        <a:cs typeface="+mn-cs"/>
                      </a:defRPr>
                    </a:pPr>
                    <a:fld id="{90FAF72F-EF6B-4DA3-BE13-862C9A572A27}" type="VALUE">
                      <a:rPr lang="en-US" b="1">
                        <a:solidFill>
                          <a:schemeClr val="bg1"/>
                        </a:solidFill>
                      </a:rPr>
                      <a:pPr>
                        <a:defRPr b="1">
                          <a:solidFill>
                            <a:schemeClr val="bg1"/>
                          </a:solidFill>
                        </a:defRPr>
                      </a:pPr>
                      <a:t>[VALUE]</a:t>
                    </a:fld>
                    <a:endParaRPr lang="en-ZA"/>
                  </a:p>
                </c:rich>
              </c:tx>
              <c:spPr>
                <a:noFill/>
                <a:ln>
                  <a:noFill/>
                </a:ln>
                <a:effectLst/>
              </c:spPr>
              <c:txPr>
                <a:bodyPr rot="0" spcFirstLastPara="1" vertOverflow="ellipsis" vert="horz" wrap="square" anchor="ctr" anchorCtr="1"/>
                <a:lstStyle/>
                <a:p>
                  <a:pPr>
                    <a:defRPr sz="17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C9B-47CF-AA06-B4C15A4A8590}"/>
                </c:ext>
              </c:extLst>
            </c:dLbl>
            <c:spPr>
              <a:noFill/>
              <a:ln>
                <a:noFill/>
              </a:ln>
              <a:effectLst/>
            </c:spPr>
            <c:txPr>
              <a:bodyPr rot="0" spcFirstLastPara="1" vertOverflow="ellipsis" vert="horz" wrap="square" anchor="ctr" anchorCtr="1"/>
              <a:lstStyle/>
              <a:p>
                <a:pPr>
                  <a:defRPr sz="17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'Ages 7-18'!$B$38:$B$47</c:f>
              <c:strCache>
                <c:ptCount val="10"/>
                <c:pt idx="0">
                  <c:v>EC</c:v>
                </c:pt>
                <c:pt idx="1">
                  <c:v>FS</c:v>
                </c:pt>
                <c:pt idx="2">
                  <c:v>KN</c:v>
                </c:pt>
                <c:pt idx="3">
                  <c:v>NC</c:v>
                </c:pt>
                <c:pt idx="4">
                  <c:v>NW</c:v>
                </c:pt>
                <c:pt idx="5">
                  <c:v>MP</c:v>
                </c:pt>
                <c:pt idx="6">
                  <c:v>LP</c:v>
                </c:pt>
                <c:pt idx="7">
                  <c:v>WC</c:v>
                </c:pt>
                <c:pt idx="8">
                  <c:v>GP</c:v>
                </c:pt>
                <c:pt idx="9">
                  <c:v>SA</c:v>
                </c:pt>
              </c:strCache>
            </c:strRef>
          </c:cat>
          <c:val>
            <c:numRef>
              <c:f>'Ages 7-18'!$D$38:$D$47</c:f>
              <c:numCache>
                <c:formatCode>0%</c:formatCode>
                <c:ptCount val="10"/>
                <c:pt idx="0">
                  <c:v>-0.14816507631773065</c:v>
                </c:pt>
                <c:pt idx="1">
                  <c:v>-3.7944297689984648E-2</c:v>
                </c:pt>
                <c:pt idx="2">
                  <c:v>-1.21401546013467E-2</c:v>
                </c:pt>
                <c:pt idx="3">
                  <c:v>1.314345027008537E-2</c:v>
                </c:pt>
                <c:pt idx="4">
                  <c:v>4.1176802385326096E-2</c:v>
                </c:pt>
                <c:pt idx="5">
                  <c:v>5.9180945999983275E-2</c:v>
                </c:pt>
                <c:pt idx="6">
                  <c:v>6.9483515937486973E-2</c:v>
                </c:pt>
                <c:pt idx="7">
                  <c:v>0.15239452460985897</c:v>
                </c:pt>
                <c:pt idx="8">
                  <c:v>0.27310050260286717</c:v>
                </c:pt>
                <c:pt idx="9">
                  <c:v>6.3422237008750645E-2</c:v>
                </c:pt>
              </c:numCache>
            </c:numRef>
          </c:val>
          <c:extLst>
            <c:ext xmlns:c16="http://schemas.microsoft.com/office/drawing/2014/chart" uri="{C3380CC4-5D6E-409C-BE32-E72D297353CC}">
              <c16:uniqueId val="{00000006-5C9B-47CF-AA06-B4C15A4A8590}"/>
            </c:ext>
          </c:extLst>
        </c:ser>
        <c:dLbls>
          <c:showLegendKey val="0"/>
          <c:showVal val="0"/>
          <c:showCatName val="0"/>
          <c:showSerName val="0"/>
          <c:showPercent val="0"/>
          <c:showBubbleSize val="0"/>
        </c:dLbls>
        <c:gapWidth val="55"/>
        <c:overlap val="-27"/>
        <c:axId val="80360560"/>
        <c:axId val="80346160"/>
      </c:barChart>
      <c:catAx>
        <c:axId val="8036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1" i="0" u="none" strike="noStrike" kern="1200" baseline="0">
                <a:solidFill>
                  <a:schemeClr val="tx1">
                    <a:lumMod val="65000"/>
                    <a:lumOff val="35000"/>
                  </a:schemeClr>
                </a:solidFill>
                <a:latin typeface="+mn-lt"/>
                <a:ea typeface="+mn-ea"/>
                <a:cs typeface="+mn-cs"/>
              </a:defRPr>
            </a:pPr>
            <a:endParaRPr lang="en-US"/>
          </a:p>
        </c:txPr>
        <c:crossAx val="80346160"/>
        <c:crosses val="autoZero"/>
        <c:auto val="1"/>
        <c:lblAlgn val="ctr"/>
        <c:lblOffset val="100"/>
        <c:tickMarkSkip val="1000"/>
        <c:noMultiLvlLbl val="0"/>
      </c:catAx>
      <c:valAx>
        <c:axId val="803461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8036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7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6077742614245236E-2"/>
          <c:w val="0.91773745673095208"/>
          <c:h val="0.65446352776667538"/>
        </c:manualLayout>
      </c:layout>
      <c:barChart>
        <c:barDir val="col"/>
        <c:grouping val="clustered"/>
        <c:varyColors val="0"/>
        <c:ser>
          <c:idx val="1"/>
          <c:order val="1"/>
          <c:tx>
            <c:strRef>
              <c:f>'Compare Public vs Indep'!$AC$68</c:f>
              <c:strCache>
                <c:ptCount val="1"/>
                <c:pt idx="0">
                  <c:v>Public</c:v>
                </c:pt>
              </c:strCache>
            </c:strRef>
          </c:tx>
          <c:spPr>
            <a:solidFill>
              <a:schemeClr val="bg1">
                <a:lumMod val="65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1-49B0-8276-9C8C034CEFAC}"/>
                </c:ext>
              </c:extLst>
            </c:dLbl>
            <c:dLbl>
              <c:idx val="9"/>
              <c:tx>
                <c:rich>
                  <a:bodyPr/>
                  <a:lstStyle/>
                  <a:p>
                    <a:fld id="{DC0C7AE0-2F91-4171-B0CF-C0664F844E1B}" type="VALUE">
                      <a:rPr lang="en-US" b="1"/>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Indep'!$AC$70:$AC$79</c:f>
              <c:numCache>
                <c:formatCode>0%</c:formatCode>
                <c:ptCount val="10"/>
                <c:pt idx="0">
                  <c:v>-8.0784454839870456E-2</c:v>
                </c:pt>
                <c:pt idx="1">
                  <c:v>-0.26720947446336046</c:v>
                </c:pt>
                <c:pt idx="2">
                  <c:v>1.0757946210268949E-2</c:v>
                </c:pt>
                <c:pt idx="3">
                  <c:v>-2.586062132661629E-2</c:v>
                </c:pt>
                <c:pt idx="4">
                  <c:v>-6.607369758576874E-2</c:v>
                </c:pt>
                <c:pt idx="5">
                  <c:v>-8.4670724958494745E-2</c:v>
                </c:pt>
                <c:pt idx="6">
                  <c:v>-2.6785714285714284E-2</c:v>
                </c:pt>
                <c:pt idx="7">
                  <c:v>-8.8623507228158385E-2</c:v>
                </c:pt>
                <c:pt idx="8">
                  <c:v>-2.7529249827942187E-3</c:v>
                </c:pt>
                <c:pt idx="9">
                  <c:v>-6.2461348175633889E-2</c:v>
                </c:pt>
              </c:numCache>
            </c:numRef>
          </c:val>
          <c:extLst>
            <c:ext xmlns:c16="http://schemas.microsoft.com/office/drawing/2014/chart" uri="{C3380CC4-5D6E-409C-BE32-E72D297353CC}">
              <c16:uniqueId val="{00000001-F60C-48EC-9543-AF76548F4DFD}"/>
            </c:ext>
          </c:extLst>
        </c:ser>
        <c:ser>
          <c:idx val="2"/>
          <c:order val="2"/>
          <c:tx>
            <c:strRef>
              <c:f>'Compare Public vs Indep'!$AD$68</c:f>
              <c:strCache>
                <c:ptCount val="1"/>
                <c:pt idx="0">
                  <c:v>Independent</c:v>
                </c:pt>
              </c:strCache>
            </c:strRef>
          </c:tx>
          <c:spPr>
            <a:solidFill>
              <a:schemeClr val="accent6">
                <a:lumMod val="50000"/>
              </a:schemeClr>
            </a:solidFill>
            <a:ln>
              <a:noFill/>
            </a:ln>
            <a:effectLst/>
          </c:spPr>
          <c:invertIfNegative val="0"/>
          <c:dLbls>
            <c:dLbl>
              <c:idx val="3"/>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60C-48EC-9543-AF76548F4DFD}"/>
                </c:ext>
              </c:extLst>
            </c:dLbl>
            <c:dLbl>
              <c:idx val="5"/>
              <c:layout>
                <c:manualLayout>
                  <c:x val="-8.856580457753038E-17"/>
                  <c:y val="9.1713176643059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C-48EC-9543-AF76548F4DFD}"/>
                </c:ext>
              </c:extLst>
            </c:dLbl>
            <c:dLbl>
              <c:idx val="9"/>
              <c:layout>
                <c:manualLayout>
                  <c:x val="0"/>
                  <c:y val="0.11131597839732982"/>
                </c:manualLayout>
              </c:layout>
              <c:tx>
                <c:rich>
                  <a:bodyPr/>
                  <a:lstStyle/>
                  <a:p>
                    <a:fld id="{2C8CA4A4-235E-408E-B194-7208DE39A338}" type="VALUE">
                      <a:rPr lang="en-US" b="1"/>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Indep'!$AD$70:$AD$79</c:f>
              <c:numCache>
                <c:formatCode>0%</c:formatCode>
                <c:ptCount val="10"/>
                <c:pt idx="0">
                  <c:v>0.18367346938775511</c:v>
                </c:pt>
                <c:pt idx="1">
                  <c:v>0.19117647058823528</c:v>
                </c:pt>
                <c:pt idx="2">
                  <c:v>0.54416961130742048</c:v>
                </c:pt>
                <c:pt idx="3">
                  <c:v>0</c:v>
                </c:pt>
                <c:pt idx="4">
                  <c:v>0.25874125874125875</c:v>
                </c:pt>
                <c:pt idx="5">
                  <c:v>0.15929203539823009</c:v>
                </c:pt>
                <c:pt idx="6">
                  <c:v>1</c:v>
                </c:pt>
                <c:pt idx="7">
                  <c:v>0.64814814814814814</c:v>
                </c:pt>
                <c:pt idx="8">
                  <c:v>0.61052631578947369</c:v>
                </c:pt>
                <c:pt idx="9">
                  <c:v>0.37110120942075109</c:v>
                </c:pt>
              </c:numCache>
            </c:numRef>
          </c:val>
          <c:extLst>
            <c:ext xmlns:c16="http://schemas.microsoft.com/office/drawing/2014/chart" uri="{C3380CC4-5D6E-409C-BE32-E72D297353CC}">
              <c16:uniqueId val="{00000002-F60C-48EC-9543-AF76548F4DFD}"/>
            </c:ext>
          </c:extLst>
        </c:ser>
        <c:dLbls>
          <c:showLegendKey val="0"/>
          <c:showVal val="0"/>
          <c:showCatName val="0"/>
          <c:showSerName val="0"/>
          <c:showPercent val="0"/>
          <c:showBubbleSize val="0"/>
        </c:dLbls>
        <c:gapWidth val="40"/>
        <c:overlap val="11"/>
        <c:axId val="1113213951"/>
        <c:axId val="1113198591"/>
        <c:extLst>
          <c:ext xmlns:c15="http://schemas.microsoft.com/office/drawing/2012/chart" uri="{02D57815-91ED-43cb-92C2-25804820EDAC}">
            <c15:filteredBarSeries>
              <c15:ser>
                <c:idx val="0"/>
                <c:order val="0"/>
                <c:tx>
                  <c:strRef>
                    <c:extLst>
                      <c:ext uri="{02D57815-91ED-43cb-92C2-25804820EDAC}">
                        <c15:formulaRef>
                          <c15:sqref>'Compare Public vs Indep'!$AB$68</c15:sqref>
                        </c15:formulaRef>
                      </c:ext>
                    </c:extLst>
                    <c:strCache>
                      <c:ptCount val="1"/>
                      <c:pt idx="0">
                        <c:v>All Ordinary</c:v>
                      </c:pt>
                    </c:strCache>
                  </c:strRef>
                </c:tx>
                <c:spPr>
                  <a:solidFill>
                    <a:schemeClr val="tx1">
                      <a:lumMod val="75000"/>
                      <a:lumOff val="25000"/>
                    </a:schemeClr>
                  </a:solidFill>
                  <a:ln>
                    <a:noFill/>
                  </a:ln>
                  <a:effectLst/>
                </c:spPr>
                <c:invertIfNegative val="0"/>
                <c:cat>
                  <c:strRef>
                    <c:extLst>
                      <c:ext uri="{02D57815-91ED-43cb-92C2-25804820EDAC}">
                        <c15:formulaRef>
                          <c15:sqref>'Compare Public vs Indep'!$AA$70:$AA$79</c15:sqref>
                        </c15:formulaRef>
                      </c:ext>
                    </c:extLst>
                    <c:strCache>
                      <c:ptCount val="10"/>
                      <c:pt idx="0">
                        <c:v>EC</c:v>
                      </c:pt>
                      <c:pt idx="1">
                        <c:v>FS</c:v>
                      </c:pt>
                      <c:pt idx="2">
                        <c:v>GP</c:v>
                      </c:pt>
                      <c:pt idx="3">
                        <c:v>KN</c:v>
                      </c:pt>
                      <c:pt idx="4">
                        <c:v>LP</c:v>
                      </c:pt>
                      <c:pt idx="5">
                        <c:v>MP</c:v>
                      </c:pt>
                      <c:pt idx="6">
                        <c:v>NC</c:v>
                      </c:pt>
                      <c:pt idx="7">
                        <c:v>NW</c:v>
                      </c:pt>
                      <c:pt idx="8">
                        <c:v>WC</c:v>
                      </c:pt>
                      <c:pt idx="9">
                        <c:v>SA</c:v>
                      </c:pt>
                    </c:strCache>
                  </c:strRef>
                </c:cat>
                <c:val>
                  <c:numRef>
                    <c:extLst>
                      <c:ext uri="{02D57815-91ED-43cb-92C2-25804820EDAC}">
                        <c15:formulaRef>
                          <c15:sqref>'Compare Public vs Indep'!$AB$70:$AB$79</c15:sqref>
                        </c15:formulaRef>
                      </c:ext>
                    </c:extLst>
                    <c:numCache>
                      <c:formatCode>0%</c:formatCode>
                      <c:ptCount val="10"/>
                      <c:pt idx="0">
                        <c:v>-7.1776155717761553E-2</c:v>
                      </c:pt>
                      <c:pt idx="1">
                        <c:v>-0.2452431289640592</c:v>
                      </c:pt>
                      <c:pt idx="2">
                        <c:v>0.12638835695135964</c:v>
                      </c:pt>
                      <c:pt idx="3">
                        <c:v>-2.493523316062176E-2</c:v>
                      </c:pt>
                      <c:pt idx="4">
                        <c:v>-5.4683668464933791E-2</c:v>
                      </c:pt>
                      <c:pt idx="5">
                        <c:v>-7.03125E-2</c:v>
                      </c:pt>
                      <c:pt idx="6">
                        <c:v>8.6206896551724137E-3</c:v>
                      </c:pt>
                      <c:pt idx="7">
                        <c:v>-6.4437689969604861E-2</c:v>
                      </c:pt>
                      <c:pt idx="8">
                        <c:v>6.8167985392574557E-2</c:v>
                      </c:pt>
                      <c:pt idx="9">
                        <c:v>-3.6087663594826916E-2</c:v>
                      </c:pt>
                    </c:numCache>
                  </c:numRef>
                </c:val>
                <c:extLst>
                  <c:ext xmlns:c16="http://schemas.microsoft.com/office/drawing/2014/chart" uri="{C3380CC4-5D6E-409C-BE32-E72D297353CC}">
                    <c16:uniqueId val="{00000000-F60C-48EC-9543-AF76548F4DFD}"/>
                  </c:ext>
                </c:extLst>
              </c15:ser>
            </c15:filteredBarSeries>
          </c:ext>
        </c:extLst>
      </c:barChart>
      <c:catAx>
        <c:axId val="1113213951"/>
        <c:scaling>
          <c:orientation val="minMax"/>
        </c:scaling>
        <c:delete val="1"/>
        <c:axPos val="b"/>
        <c:numFmt formatCode="General" sourceLinked="1"/>
        <c:majorTickMark val="none"/>
        <c:minorTickMark val="none"/>
        <c:tickLblPos val="nextTo"/>
        <c:crossAx val="1113198591"/>
        <c:crosses val="autoZero"/>
        <c:auto val="1"/>
        <c:lblAlgn val="ctr"/>
        <c:lblOffset val="100"/>
        <c:noMultiLvlLbl val="0"/>
      </c:catAx>
      <c:valAx>
        <c:axId val="11131985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3213951"/>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'Unit Costs_Unadjusted'!$X$22</c:f>
              <c:strCache>
                <c:ptCount val="1"/>
                <c:pt idx="0">
                  <c:v>EC</c:v>
                </c:pt>
              </c:strCache>
              <c:extLst xmlns:c15="http://schemas.microsoft.com/office/drawing/2012/chart"/>
            </c:strRef>
          </c:tx>
          <c:spPr>
            <a:ln w="38100" cap="rnd">
              <a:solidFill>
                <a:srgbClr val="FF0000"/>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Costs_Unadjusted'!$X$23:$X$31</c:f>
              <c:numCache>
                <c:formatCode>#,##0</c:formatCode>
                <c:ptCount val="9"/>
                <c:pt idx="0">
                  <c:v>475708.38609190704</c:v>
                </c:pt>
                <c:pt idx="1">
                  <c:v>476193.49238450191</c:v>
                </c:pt>
                <c:pt idx="2">
                  <c:v>476366.98567517597</c:v>
                </c:pt>
                <c:pt idx="3">
                  <c:v>476366.64495196851</c:v>
                </c:pt>
                <c:pt idx="4">
                  <c:v>476002.23802507407</c:v>
                </c:pt>
                <c:pt idx="5">
                  <c:v>475500.96615576226</c:v>
                </c:pt>
                <c:pt idx="6">
                  <c:v>474630.15883762663</c:v>
                </c:pt>
                <c:pt idx="7">
                  <c:v>473617.236545956</c:v>
                </c:pt>
                <c:pt idx="8">
                  <c:v>472609.55622646189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40AD-40E6-93B2-EB9343921347}"/>
            </c:ext>
          </c:extLst>
        </c:ser>
        <c:ser>
          <c:idx val="1"/>
          <c:order val="1"/>
          <c:tx>
            <c:strRef>
              <c:f>'Unit Costs_Unadjusted'!$Y$22</c:f>
              <c:strCache>
                <c:ptCount val="1"/>
                <c:pt idx="0">
                  <c:v>FS</c:v>
                </c:pt>
              </c:strCache>
              <c:extLst xmlns:c15="http://schemas.microsoft.com/office/drawing/2012/chart"/>
            </c:strRef>
          </c:tx>
          <c:spPr>
            <a:ln w="38100" cap="rnd">
              <a:solidFill>
                <a:srgbClr val="00B050"/>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Costs_Unadjusted'!$Y$23:$Y$31</c:f>
              <c:numCache>
                <c:formatCode>#,##0</c:formatCode>
                <c:ptCount val="9"/>
                <c:pt idx="0">
                  <c:v>465514.07097681757</c:v>
                </c:pt>
                <c:pt idx="1">
                  <c:v>466197.31257617229</c:v>
                </c:pt>
                <c:pt idx="2">
                  <c:v>466492.77254335862</c:v>
                </c:pt>
                <c:pt idx="3">
                  <c:v>466577.06311298494</c:v>
                </c:pt>
                <c:pt idx="4">
                  <c:v>466602.84776623797</c:v>
                </c:pt>
                <c:pt idx="5">
                  <c:v>466780.06124268612</c:v>
                </c:pt>
                <c:pt idx="6">
                  <c:v>466758.24486216408</c:v>
                </c:pt>
                <c:pt idx="7">
                  <c:v>466769.99647290393</c:v>
                </c:pt>
                <c:pt idx="8">
                  <c:v>466855.62187324843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40AD-40E6-93B2-EB9343921347}"/>
            </c:ext>
          </c:extLst>
        </c:ser>
        <c:ser>
          <c:idx val="2"/>
          <c:order val="2"/>
          <c:tx>
            <c:strRef>
              <c:f>'Unit Costs_Unadjusted'!$Z$22</c:f>
              <c:strCache>
                <c:ptCount val="1"/>
                <c:pt idx="0">
                  <c:v>GP</c:v>
                </c:pt>
              </c:strCache>
              <c:extLst xmlns:c15="http://schemas.microsoft.com/office/drawing/2012/chart"/>
            </c:strRef>
          </c:tx>
          <c:spPr>
            <a:ln w="38100" cap="rnd">
              <a:solidFill>
                <a:schemeClr val="tx1"/>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Costs_Unadjusted'!$Z$23:$Z$31</c:f>
              <c:numCache>
                <c:formatCode>#,##0</c:formatCode>
                <c:ptCount val="9"/>
                <c:pt idx="0">
                  <c:v>451281.02999884158</c:v>
                </c:pt>
                <c:pt idx="1">
                  <c:v>453455.87257727899</c:v>
                </c:pt>
                <c:pt idx="2">
                  <c:v>455183.43759193184</c:v>
                </c:pt>
                <c:pt idx="3">
                  <c:v>456713.65092915203</c:v>
                </c:pt>
                <c:pt idx="4">
                  <c:v>457834.21133205056</c:v>
                </c:pt>
                <c:pt idx="5">
                  <c:v>458715.44396591285</c:v>
                </c:pt>
                <c:pt idx="6">
                  <c:v>459439.05149236735</c:v>
                </c:pt>
                <c:pt idx="7">
                  <c:v>460024.48682309582</c:v>
                </c:pt>
                <c:pt idx="8">
                  <c:v>460200.63164930296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4-40AD-40E6-93B2-EB9343921347}"/>
            </c:ext>
          </c:extLst>
        </c:ser>
        <c:ser>
          <c:idx val="3"/>
          <c:order val="3"/>
          <c:tx>
            <c:strRef>
              <c:f>'Unit Costs_Unadjusted'!$AA$22</c:f>
              <c:strCache>
                <c:ptCount val="1"/>
                <c:pt idx="0">
                  <c:v>KN</c:v>
                </c:pt>
              </c:strCache>
              <c:extLst xmlns:c15="http://schemas.microsoft.com/office/drawing/2012/chart"/>
            </c:strRef>
          </c:tx>
          <c:spPr>
            <a:ln w="38100" cap="rnd">
              <a:solidFill>
                <a:srgbClr val="00B0F0"/>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Costs_Unadjusted'!$AA$23:$AA$31</c:f>
              <c:numCache>
                <c:formatCode>#,##0</c:formatCode>
                <c:ptCount val="9"/>
                <c:pt idx="0">
                  <c:v>466639.18230741203</c:v>
                </c:pt>
                <c:pt idx="1">
                  <c:v>467754.89882376266</c:v>
                </c:pt>
                <c:pt idx="2">
                  <c:v>468422.92992098263</c:v>
                </c:pt>
                <c:pt idx="3">
                  <c:v>468905.10250678158</c:v>
                </c:pt>
                <c:pt idx="4">
                  <c:v>468987.21424409054</c:v>
                </c:pt>
                <c:pt idx="5">
                  <c:v>469084.60517520213</c:v>
                </c:pt>
                <c:pt idx="6">
                  <c:v>469018.78007311624</c:v>
                </c:pt>
                <c:pt idx="7">
                  <c:v>468855.27063275635</c:v>
                </c:pt>
                <c:pt idx="8">
                  <c:v>468527.26089623175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5-40AD-40E6-93B2-EB9343921347}"/>
            </c:ext>
          </c:extLst>
        </c:ser>
        <c:ser>
          <c:idx val="4"/>
          <c:order val="4"/>
          <c:tx>
            <c:strRef>
              <c:f>'Unit Costs_Unadjusted'!$AB$22</c:f>
              <c:strCache>
                <c:ptCount val="1"/>
                <c:pt idx="0">
                  <c:v>LP</c:v>
                </c:pt>
              </c:strCache>
            </c:strRef>
          </c:tx>
          <c:spPr>
            <a:ln w="38100" cap="rnd">
              <a:solidFill>
                <a:schemeClr val="accent4"/>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Costs_Unadjusted'!$AB$23:$AB$31</c:f>
              <c:numCache>
                <c:formatCode>#,##0</c:formatCode>
                <c:ptCount val="9"/>
                <c:pt idx="0">
                  <c:v>469663.19559037586</c:v>
                </c:pt>
                <c:pt idx="1">
                  <c:v>468803.95917511167</c:v>
                </c:pt>
                <c:pt idx="2">
                  <c:v>467360.26341754268</c:v>
                </c:pt>
                <c:pt idx="3">
                  <c:v>465797.74658326729</c:v>
                </c:pt>
                <c:pt idx="4">
                  <c:v>464254.60386672558</c:v>
                </c:pt>
                <c:pt idx="5">
                  <c:v>462726.0311291861</c:v>
                </c:pt>
                <c:pt idx="6">
                  <c:v>460893.59715491731</c:v>
                </c:pt>
                <c:pt idx="7">
                  <c:v>459296.77955960657</c:v>
                </c:pt>
                <c:pt idx="8">
                  <c:v>457868.80423571431</c:v>
                </c:pt>
              </c:numCache>
            </c:numRef>
          </c:val>
          <c:smooth val="0"/>
          <c:extLst>
            <c:ext xmlns:c16="http://schemas.microsoft.com/office/drawing/2014/chart" uri="{C3380CC4-5D6E-409C-BE32-E72D297353CC}">
              <c16:uniqueId val="{00000000-40AD-40E6-93B2-EB9343921347}"/>
            </c:ext>
          </c:extLst>
        </c:ser>
        <c:ser>
          <c:idx val="5"/>
          <c:order val="5"/>
          <c:tx>
            <c:strRef>
              <c:f>'Unit Costs_Unadjusted'!$AC$22</c:f>
              <c:strCache>
                <c:ptCount val="1"/>
                <c:pt idx="0">
                  <c:v>MP</c:v>
                </c:pt>
              </c:strCache>
              <c:extLst xmlns:c15="http://schemas.microsoft.com/office/drawing/2012/chart"/>
            </c:strRef>
          </c:tx>
          <c:spPr>
            <a:ln w="19050" cap="rnd">
              <a:solidFill>
                <a:srgbClr val="FF0000"/>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Costs_Unadjusted'!$AC$23:$AC$31</c:f>
              <c:numCache>
                <c:formatCode>#,##0</c:formatCode>
                <c:ptCount val="9"/>
                <c:pt idx="0">
                  <c:v>462669.52485356381</c:v>
                </c:pt>
                <c:pt idx="1">
                  <c:v>463948.34550567268</c:v>
                </c:pt>
                <c:pt idx="2">
                  <c:v>464583.78399624955</c:v>
                </c:pt>
                <c:pt idx="3">
                  <c:v>465010.44878443627</c:v>
                </c:pt>
                <c:pt idx="4">
                  <c:v>464950.16026359913</c:v>
                </c:pt>
                <c:pt idx="5">
                  <c:v>464833.38093498675</c:v>
                </c:pt>
                <c:pt idx="6">
                  <c:v>464446.91103050305</c:v>
                </c:pt>
                <c:pt idx="7">
                  <c:v>464100.61730102438</c:v>
                </c:pt>
                <c:pt idx="8">
                  <c:v>463699.48574611126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6-40AD-40E6-93B2-EB9343921347}"/>
            </c:ext>
          </c:extLst>
        </c:ser>
        <c:ser>
          <c:idx val="6"/>
          <c:order val="6"/>
          <c:tx>
            <c:strRef>
              <c:f>'Unit Costs_Unadjusted'!$AD$22</c:f>
              <c:strCache>
                <c:ptCount val="1"/>
                <c:pt idx="0">
                  <c:v>NC</c:v>
                </c:pt>
              </c:strCache>
              <c:extLst xmlns:c15="http://schemas.microsoft.com/office/drawing/2012/chart"/>
            </c:strRef>
          </c:tx>
          <c:spPr>
            <a:ln w="19050" cap="rnd">
              <a:solidFill>
                <a:srgbClr val="00B050"/>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Costs_Unadjusted'!$AD$23:$AD$31</c:f>
              <c:numCache>
                <c:formatCode>#,##0</c:formatCode>
                <c:ptCount val="9"/>
                <c:pt idx="0">
                  <c:v>456367.75436797849</c:v>
                </c:pt>
                <c:pt idx="1">
                  <c:v>457597.87988713506</c:v>
                </c:pt>
                <c:pt idx="2">
                  <c:v>458926.20795298251</c:v>
                </c:pt>
                <c:pt idx="3">
                  <c:v>459277.63419213583</c:v>
                </c:pt>
                <c:pt idx="4">
                  <c:v>459873.95573250519</c:v>
                </c:pt>
                <c:pt idx="5">
                  <c:v>459944.90226707596</c:v>
                </c:pt>
                <c:pt idx="6">
                  <c:v>460127.07422922767</c:v>
                </c:pt>
                <c:pt idx="7">
                  <c:v>459986.20012032171</c:v>
                </c:pt>
                <c:pt idx="8">
                  <c:v>459745.11057781143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7-40AD-40E6-93B2-EB9343921347}"/>
            </c:ext>
          </c:extLst>
        </c:ser>
        <c:ser>
          <c:idx val="7"/>
          <c:order val="7"/>
          <c:tx>
            <c:strRef>
              <c:f>'Unit Costs_Unadjusted'!$AE$22</c:f>
              <c:strCache>
                <c:ptCount val="1"/>
                <c:pt idx="0">
                  <c:v>NW</c:v>
                </c:pt>
              </c:strCache>
              <c:extLst xmlns:c15="http://schemas.microsoft.com/office/drawing/2012/chart"/>
            </c:strRef>
          </c:tx>
          <c:spPr>
            <a:ln w="19050" cap="rnd">
              <a:solidFill>
                <a:schemeClr val="tx1"/>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Costs_Unadjusted'!$AE$23:$AE$31</c:f>
              <c:numCache>
                <c:formatCode>#,##0</c:formatCode>
                <c:ptCount val="9"/>
                <c:pt idx="0">
                  <c:v>457409.19631913799</c:v>
                </c:pt>
                <c:pt idx="1">
                  <c:v>458942.24305782188</c:v>
                </c:pt>
                <c:pt idx="2">
                  <c:v>460083.94988384884</c:v>
                </c:pt>
                <c:pt idx="3">
                  <c:v>460872.65802326053</c:v>
                </c:pt>
                <c:pt idx="4">
                  <c:v>461326.90234955034</c:v>
                </c:pt>
                <c:pt idx="5">
                  <c:v>461497.42380141851</c:v>
                </c:pt>
                <c:pt idx="6">
                  <c:v>461339.47781108099</c:v>
                </c:pt>
                <c:pt idx="7">
                  <c:v>461008.21823701507</c:v>
                </c:pt>
                <c:pt idx="8">
                  <c:v>460591.09886402084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8-40AD-40E6-93B2-EB9343921347}"/>
            </c:ext>
          </c:extLst>
        </c:ser>
        <c:ser>
          <c:idx val="8"/>
          <c:order val="8"/>
          <c:tx>
            <c:strRef>
              <c:f>'Unit Costs_Unadjusted'!$AF$22</c:f>
              <c:strCache>
                <c:ptCount val="1"/>
                <c:pt idx="0">
                  <c:v>WC</c:v>
                </c:pt>
              </c:strCache>
              <c:extLst xmlns:c15="http://schemas.microsoft.com/office/drawing/2012/chart"/>
            </c:strRef>
          </c:tx>
          <c:spPr>
            <a:ln w="19050" cap="rnd">
              <a:solidFill>
                <a:schemeClr val="accent4"/>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Costs_Unadjusted'!$AF$23:$AF$31</c:f>
              <c:numCache>
                <c:formatCode>#,##0</c:formatCode>
                <c:ptCount val="9"/>
                <c:pt idx="0">
                  <c:v>462249.47478455165</c:v>
                </c:pt>
                <c:pt idx="1">
                  <c:v>462072.97459939367</c:v>
                </c:pt>
                <c:pt idx="2">
                  <c:v>461542.60373201425</c:v>
                </c:pt>
                <c:pt idx="3">
                  <c:v>461095.82419086155</c:v>
                </c:pt>
                <c:pt idx="4">
                  <c:v>460461.32920912036</c:v>
                </c:pt>
                <c:pt idx="5">
                  <c:v>459823.0188298563</c:v>
                </c:pt>
                <c:pt idx="6">
                  <c:v>459219.4888583367</c:v>
                </c:pt>
                <c:pt idx="7">
                  <c:v>458724.23608960729</c:v>
                </c:pt>
                <c:pt idx="8">
                  <c:v>458240.93429413741</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9-40AD-40E6-93B2-EB9343921347}"/>
            </c:ext>
          </c:extLst>
        </c:ser>
        <c:ser>
          <c:idx val="9"/>
          <c:order val="9"/>
          <c:tx>
            <c:strRef>
              <c:f>'Unit Costs_Unadjusted'!$AG$22</c:f>
              <c:strCache>
                <c:ptCount val="1"/>
                <c:pt idx="0">
                  <c:v>SA</c:v>
                </c:pt>
              </c:strCache>
            </c:strRef>
          </c:tx>
          <c:spPr>
            <a:ln w="41275" cap="rnd">
              <a:solidFill>
                <a:schemeClr val="bg1">
                  <a:lumMod val="50000"/>
                </a:schemeClr>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Costs_Unadjusted'!$AG$23:$AG$31</c:f>
              <c:numCache>
                <c:formatCode>#\ ###\ ###\ ##0</c:formatCode>
                <c:ptCount val="9"/>
                <c:pt idx="0">
                  <c:v>463745.52089990128</c:v>
                </c:pt>
                <c:pt idx="1">
                  <c:v>464756.9975024797</c:v>
                </c:pt>
                <c:pt idx="2">
                  <c:v>465363.99158493092</c:v>
                </c:pt>
                <c:pt idx="3">
                  <c:v>465772.36636250746</c:v>
                </c:pt>
                <c:pt idx="4">
                  <c:v>465872.44774147874</c:v>
                </c:pt>
                <c:pt idx="5">
                  <c:v>465879.14195474668</c:v>
                </c:pt>
                <c:pt idx="6">
                  <c:v>465655.42213708139</c:v>
                </c:pt>
                <c:pt idx="7">
                  <c:v>465341.78191762604</c:v>
                </c:pt>
                <c:pt idx="8">
                  <c:v>464872.80390877812</c:v>
                </c:pt>
              </c:numCache>
            </c:numRef>
          </c:val>
          <c:smooth val="0"/>
          <c:extLst>
            <c:ext xmlns:c16="http://schemas.microsoft.com/office/drawing/2014/chart" uri="{C3380CC4-5D6E-409C-BE32-E72D297353CC}">
              <c16:uniqueId val="{00000001-40AD-40E6-93B2-EB9343921347}"/>
            </c:ext>
          </c:extLst>
        </c:ser>
        <c:dLbls>
          <c:showLegendKey val="0"/>
          <c:showVal val="0"/>
          <c:showCatName val="0"/>
          <c:showSerName val="0"/>
          <c:showPercent val="0"/>
          <c:showBubbleSize val="0"/>
        </c:dLbls>
        <c:smooth val="0"/>
        <c:axId val="1207554272"/>
        <c:axId val="1104167008"/>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sz="1800" b="0" i="0" baseline="0">
                    <a:effectLst/>
                  </a:rPr>
                  <a:t>Average annual unit cost </a:t>
                </a:r>
                <a:endParaRPr lang="en-ZA">
                  <a:effectLst/>
                </a:endParaRPr>
              </a:p>
              <a:p>
                <a:pPr>
                  <a:defRPr/>
                </a:pPr>
                <a:r>
                  <a:rPr lang="en-ZA" sz="1800" b="0" i="0" baseline="0">
                    <a:effectLst/>
                  </a:rPr>
                  <a:t>(In 2021 Rands)</a:t>
                </a:r>
                <a:endParaRPr lang="en-ZA">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'Unit Costs_Adjusted'!$X$22</c:f>
              <c:strCache>
                <c:ptCount val="1"/>
                <c:pt idx="0">
                  <c:v>EC</c:v>
                </c:pt>
              </c:strCache>
              <c:extLst xmlns:c15="http://schemas.microsoft.com/office/drawing/2012/chart"/>
            </c:strRef>
          </c:tx>
          <c:spPr>
            <a:ln w="38100" cap="rnd">
              <a:solidFill>
                <a:srgbClr val="FF0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Costs_Adjusted'!$X$23:$X$31</c:f>
              <c:numCache>
                <c:formatCode>#,##0</c:formatCode>
                <c:ptCount val="9"/>
                <c:pt idx="0">
                  <c:v>476489.19170305744</c:v>
                </c:pt>
                <c:pt idx="1">
                  <c:v>477686.94667389482</c:v>
                </c:pt>
                <c:pt idx="2">
                  <c:v>478545.29758863541</c:v>
                </c:pt>
                <c:pt idx="3">
                  <c:v>479095.87304367276</c:v>
                </c:pt>
                <c:pt idx="4">
                  <c:v>479152.77734140604</c:v>
                </c:pt>
                <c:pt idx="5">
                  <c:v>479050.17518562323</c:v>
                </c:pt>
                <c:pt idx="6">
                  <c:v>478528.57530484366</c:v>
                </c:pt>
                <c:pt idx="7">
                  <c:v>477719.25218596245</c:v>
                </c:pt>
                <c:pt idx="8">
                  <c:v>476677.50409398309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737F-4D90-B9B3-345B160D8924}"/>
            </c:ext>
          </c:extLst>
        </c:ser>
        <c:ser>
          <c:idx val="1"/>
          <c:order val="1"/>
          <c:tx>
            <c:strRef>
              <c:f>'Unit Costs_Adjusted'!$Y$22</c:f>
              <c:strCache>
                <c:ptCount val="1"/>
                <c:pt idx="0">
                  <c:v>FS</c:v>
                </c:pt>
              </c:strCache>
              <c:extLst xmlns:c15="http://schemas.microsoft.com/office/drawing/2012/chart"/>
            </c:strRef>
          </c:tx>
          <c:spPr>
            <a:ln w="38100" cap="rnd">
              <a:solidFill>
                <a:srgbClr val="00B05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Costs_Adjusted'!$Y$23:$Y$31</c:f>
              <c:numCache>
                <c:formatCode>#,##0</c:formatCode>
                <c:ptCount val="9"/>
                <c:pt idx="0">
                  <c:v>465514.07097681757</c:v>
                </c:pt>
                <c:pt idx="1">
                  <c:v>466197.31257617229</c:v>
                </c:pt>
                <c:pt idx="2">
                  <c:v>466492.77254335862</c:v>
                </c:pt>
                <c:pt idx="3">
                  <c:v>466577.06311298494</c:v>
                </c:pt>
                <c:pt idx="4">
                  <c:v>466602.84776623797</c:v>
                </c:pt>
                <c:pt idx="5">
                  <c:v>466780.06124268612</c:v>
                </c:pt>
                <c:pt idx="6">
                  <c:v>466758.24486216408</c:v>
                </c:pt>
                <c:pt idx="7">
                  <c:v>466769.99647290393</c:v>
                </c:pt>
                <c:pt idx="8">
                  <c:v>466855.62187324843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737F-4D90-B9B3-345B160D8924}"/>
            </c:ext>
          </c:extLst>
        </c:ser>
        <c:ser>
          <c:idx val="2"/>
          <c:order val="2"/>
          <c:tx>
            <c:strRef>
              <c:f>'Unit Costs_Adjusted'!$Z$22</c:f>
              <c:strCache>
                <c:ptCount val="1"/>
                <c:pt idx="0">
                  <c:v>GP</c:v>
                </c:pt>
              </c:strCache>
              <c:extLst xmlns:c15="http://schemas.microsoft.com/office/drawing/2012/chart"/>
            </c:strRef>
          </c:tx>
          <c:spPr>
            <a:ln w="38100" cap="rnd">
              <a:solidFill>
                <a:schemeClr val="tx1"/>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Costs_Adjusted'!$Z$23:$Z$31</c:f>
              <c:numCache>
                <c:formatCode>#,##0</c:formatCode>
                <c:ptCount val="9"/>
                <c:pt idx="0">
                  <c:v>450279.43816706637</c:v>
                </c:pt>
                <c:pt idx="1">
                  <c:v>451603.35719514696</c:v>
                </c:pt>
                <c:pt idx="2">
                  <c:v>452537.5324817138</c:v>
                </c:pt>
                <c:pt idx="3">
                  <c:v>453373.33829260612</c:v>
                </c:pt>
                <c:pt idx="4">
                  <c:v>453956.79677557782</c:v>
                </c:pt>
                <c:pt idx="5">
                  <c:v>454447.98899819946</c:v>
                </c:pt>
                <c:pt idx="6">
                  <c:v>454814.97349161957</c:v>
                </c:pt>
                <c:pt idx="7">
                  <c:v>455116.19886411208</c:v>
                </c:pt>
                <c:pt idx="8">
                  <c:v>455237.82955780841</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737F-4D90-B9B3-345B160D8924}"/>
            </c:ext>
          </c:extLst>
        </c:ser>
        <c:ser>
          <c:idx val="3"/>
          <c:order val="3"/>
          <c:tx>
            <c:strRef>
              <c:f>'Unit Costs_Adjusted'!$AA$22</c:f>
              <c:strCache>
                <c:ptCount val="1"/>
                <c:pt idx="0">
                  <c:v>KN</c:v>
                </c:pt>
              </c:strCache>
              <c:extLst xmlns:c15="http://schemas.microsoft.com/office/drawing/2012/chart"/>
            </c:strRef>
          </c:tx>
          <c:spPr>
            <a:ln w="38100" cap="rnd">
              <a:solidFill>
                <a:srgbClr val="00B0F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Costs_Adjusted'!$AA$23:$AA$31</c:f>
              <c:numCache>
                <c:formatCode>#,##0</c:formatCode>
                <c:ptCount val="9"/>
                <c:pt idx="0">
                  <c:v>466639.18230741203</c:v>
                </c:pt>
                <c:pt idx="1">
                  <c:v>467754.89882376266</c:v>
                </c:pt>
                <c:pt idx="2">
                  <c:v>468422.92992098263</c:v>
                </c:pt>
                <c:pt idx="3">
                  <c:v>468905.10250678158</c:v>
                </c:pt>
                <c:pt idx="4">
                  <c:v>468987.21424409054</c:v>
                </c:pt>
                <c:pt idx="5">
                  <c:v>469084.60517520213</c:v>
                </c:pt>
                <c:pt idx="6">
                  <c:v>469018.78007311624</c:v>
                </c:pt>
                <c:pt idx="7">
                  <c:v>468855.27063275635</c:v>
                </c:pt>
                <c:pt idx="8">
                  <c:v>468527.26089623175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737F-4D90-B9B3-345B160D8924}"/>
            </c:ext>
          </c:extLst>
        </c:ser>
        <c:ser>
          <c:idx val="4"/>
          <c:order val="4"/>
          <c:tx>
            <c:strRef>
              <c:f>'Unit Costs_Adjusted'!$AB$22</c:f>
              <c:strCache>
                <c:ptCount val="1"/>
                <c:pt idx="0">
                  <c:v>LP</c:v>
                </c:pt>
              </c:strCache>
            </c:strRef>
          </c:tx>
          <c:spPr>
            <a:ln w="38100" cap="rnd">
              <a:solidFill>
                <a:schemeClr val="accent4"/>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Costs_Adjusted'!$AB$23:$AB$31</c:f>
              <c:numCache>
                <c:formatCode>#,##0</c:formatCode>
                <c:ptCount val="9"/>
                <c:pt idx="0">
                  <c:v>470012.33083428064</c:v>
                </c:pt>
                <c:pt idx="1">
                  <c:v>469559.12952854403</c:v>
                </c:pt>
                <c:pt idx="2">
                  <c:v>468587.10184483486</c:v>
                </c:pt>
                <c:pt idx="3">
                  <c:v>467530.08013672056</c:v>
                </c:pt>
                <c:pt idx="4">
                  <c:v>466458.63421232632</c:v>
                </c:pt>
                <c:pt idx="5">
                  <c:v>465444.61137833743</c:v>
                </c:pt>
                <c:pt idx="6">
                  <c:v>464324.13944952778</c:v>
                </c:pt>
                <c:pt idx="7">
                  <c:v>463519.50101671898</c:v>
                </c:pt>
                <c:pt idx="8">
                  <c:v>462808.44400657725</c:v>
                </c:pt>
              </c:numCache>
            </c:numRef>
          </c:val>
          <c:smooth val="0"/>
          <c:extLst>
            <c:ext xmlns:c16="http://schemas.microsoft.com/office/drawing/2014/chart" uri="{C3380CC4-5D6E-409C-BE32-E72D297353CC}">
              <c16:uniqueId val="{00000004-737F-4D90-B9B3-345B160D8924}"/>
            </c:ext>
          </c:extLst>
        </c:ser>
        <c:ser>
          <c:idx val="5"/>
          <c:order val="5"/>
          <c:tx>
            <c:strRef>
              <c:f>'Unit Costs_Adjusted'!$AC$22</c:f>
              <c:strCache>
                <c:ptCount val="1"/>
                <c:pt idx="0">
                  <c:v>MP</c:v>
                </c:pt>
              </c:strCache>
              <c:extLst xmlns:c15="http://schemas.microsoft.com/office/drawing/2012/chart"/>
            </c:strRef>
          </c:tx>
          <c:spPr>
            <a:ln w="19050" cap="rnd">
              <a:solidFill>
                <a:srgbClr val="FF0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Costs_Adjusted'!$AC$23:$AC$31</c:f>
              <c:numCache>
                <c:formatCode>#,##0</c:formatCode>
                <c:ptCount val="9"/>
                <c:pt idx="0">
                  <c:v>462669.52485356381</c:v>
                </c:pt>
                <c:pt idx="1">
                  <c:v>463948.34550567268</c:v>
                </c:pt>
                <c:pt idx="2">
                  <c:v>464583.78399624955</c:v>
                </c:pt>
                <c:pt idx="3">
                  <c:v>465010.44878443627</c:v>
                </c:pt>
                <c:pt idx="4">
                  <c:v>464950.16026359913</c:v>
                </c:pt>
                <c:pt idx="5">
                  <c:v>464833.38093498675</c:v>
                </c:pt>
                <c:pt idx="6">
                  <c:v>464446.91103050305</c:v>
                </c:pt>
                <c:pt idx="7">
                  <c:v>464100.61730102438</c:v>
                </c:pt>
                <c:pt idx="8">
                  <c:v>463699.48574611126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5-737F-4D90-B9B3-345B160D8924}"/>
            </c:ext>
          </c:extLst>
        </c:ser>
        <c:ser>
          <c:idx val="6"/>
          <c:order val="6"/>
          <c:tx>
            <c:strRef>
              <c:f>'Unit Costs_Adjusted'!$AD$22</c:f>
              <c:strCache>
                <c:ptCount val="1"/>
                <c:pt idx="0">
                  <c:v>NC</c:v>
                </c:pt>
              </c:strCache>
              <c:extLst xmlns:c15="http://schemas.microsoft.com/office/drawing/2012/chart"/>
            </c:strRef>
          </c:tx>
          <c:spPr>
            <a:ln w="19050" cap="rnd">
              <a:solidFill>
                <a:srgbClr val="00B05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Costs_Adjusted'!$AD$23:$AD$31</c:f>
              <c:numCache>
                <c:formatCode>#,##0</c:formatCode>
                <c:ptCount val="9"/>
                <c:pt idx="0">
                  <c:v>456367.75436797849</c:v>
                </c:pt>
                <c:pt idx="1">
                  <c:v>457597.87988713506</c:v>
                </c:pt>
                <c:pt idx="2">
                  <c:v>458926.20795298251</c:v>
                </c:pt>
                <c:pt idx="3">
                  <c:v>459277.63419213583</c:v>
                </c:pt>
                <c:pt idx="4">
                  <c:v>459873.95573250519</c:v>
                </c:pt>
                <c:pt idx="5">
                  <c:v>459944.90226707596</c:v>
                </c:pt>
                <c:pt idx="6">
                  <c:v>460127.07422922767</c:v>
                </c:pt>
                <c:pt idx="7">
                  <c:v>459986.20012032171</c:v>
                </c:pt>
                <c:pt idx="8">
                  <c:v>459745.11057781143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6-737F-4D90-B9B3-345B160D8924}"/>
            </c:ext>
          </c:extLst>
        </c:ser>
        <c:ser>
          <c:idx val="7"/>
          <c:order val="7"/>
          <c:tx>
            <c:strRef>
              <c:f>'Unit Costs_Adjusted'!$AE$22</c:f>
              <c:strCache>
                <c:ptCount val="1"/>
                <c:pt idx="0">
                  <c:v>NW</c:v>
                </c:pt>
              </c:strCache>
              <c:extLst xmlns:c15="http://schemas.microsoft.com/office/drawing/2012/chart"/>
            </c:strRef>
          </c:tx>
          <c:spPr>
            <a:ln w="19050" cap="rnd">
              <a:solidFill>
                <a:schemeClr val="tx1"/>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Costs_Adjusted'!$AE$23:$AE$31</c:f>
              <c:numCache>
                <c:formatCode>#,##0</c:formatCode>
                <c:ptCount val="9"/>
                <c:pt idx="0">
                  <c:v>457409.19631913799</c:v>
                </c:pt>
                <c:pt idx="1">
                  <c:v>458942.24305782188</c:v>
                </c:pt>
                <c:pt idx="2">
                  <c:v>460083.94988384884</c:v>
                </c:pt>
                <c:pt idx="3">
                  <c:v>460872.65802326053</c:v>
                </c:pt>
                <c:pt idx="4">
                  <c:v>461326.90234955034</c:v>
                </c:pt>
                <c:pt idx="5">
                  <c:v>461497.42380141851</c:v>
                </c:pt>
                <c:pt idx="6">
                  <c:v>461339.47781108099</c:v>
                </c:pt>
                <c:pt idx="7">
                  <c:v>461008.21823701507</c:v>
                </c:pt>
                <c:pt idx="8">
                  <c:v>460591.09886402084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7-737F-4D90-B9B3-345B160D8924}"/>
            </c:ext>
          </c:extLst>
        </c:ser>
        <c:ser>
          <c:idx val="8"/>
          <c:order val="8"/>
          <c:tx>
            <c:strRef>
              <c:f>'Unit Costs_Adjusted'!$AF$22</c:f>
              <c:strCache>
                <c:ptCount val="1"/>
                <c:pt idx="0">
                  <c:v>WC</c:v>
                </c:pt>
              </c:strCache>
              <c:extLst xmlns:c15="http://schemas.microsoft.com/office/drawing/2012/chart"/>
            </c:strRef>
          </c:tx>
          <c:spPr>
            <a:ln w="19050" cap="rnd">
              <a:solidFill>
                <a:schemeClr val="accent4"/>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Costs_Adjusted'!$AF$23:$AF$31</c:f>
              <c:numCache>
                <c:formatCode>#,##0</c:formatCode>
                <c:ptCount val="9"/>
                <c:pt idx="0">
                  <c:v>461587.20624600974</c:v>
                </c:pt>
                <c:pt idx="1">
                  <c:v>460828.76399493293</c:v>
                </c:pt>
                <c:pt idx="2">
                  <c:v>459887.937162655</c:v>
                </c:pt>
                <c:pt idx="3">
                  <c:v>459029.61277407227</c:v>
                </c:pt>
                <c:pt idx="4">
                  <c:v>458053.95833658852</c:v>
                </c:pt>
                <c:pt idx="5">
                  <c:v>457295.62095172307</c:v>
                </c:pt>
                <c:pt idx="6">
                  <c:v>456652.30036188097</c:v>
                </c:pt>
                <c:pt idx="7">
                  <c:v>456092.84698184143</c:v>
                </c:pt>
                <c:pt idx="8">
                  <c:v>455530.94856775342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8-737F-4D90-B9B3-345B160D8924}"/>
            </c:ext>
          </c:extLst>
        </c:ser>
        <c:ser>
          <c:idx val="9"/>
          <c:order val="9"/>
          <c:tx>
            <c:strRef>
              <c:f>'Unit Costs_Adjusted'!$AG$22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Costs_Adjusted'!$AG$23:$AG$31</c:f>
              <c:numCache>
                <c:formatCode>#\ ###\ ###\ ##0</c:formatCode>
                <c:ptCount val="9"/>
                <c:pt idx="0">
                  <c:v>463453.69903934764</c:v>
                </c:pt>
                <c:pt idx="1">
                  <c:v>464195.87524420989</c:v>
                </c:pt>
                <c:pt idx="2">
                  <c:v>464535.05424982088</c:v>
                </c:pt>
                <c:pt idx="3">
                  <c:v>464694.61315197637</c:v>
                </c:pt>
                <c:pt idx="4">
                  <c:v>464582.7156436317</c:v>
                </c:pt>
                <c:pt idx="5">
                  <c:v>464437.24728384189</c:v>
                </c:pt>
                <c:pt idx="6">
                  <c:v>464127.87675084366</c:v>
                </c:pt>
                <c:pt idx="7">
                  <c:v>463788.35150813858</c:v>
                </c:pt>
                <c:pt idx="8">
                  <c:v>463355.96114277036</c:v>
                </c:pt>
              </c:numCache>
            </c:numRef>
          </c:val>
          <c:smooth val="0"/>
          <c:extLst>
            <c:ext xmlns:c16="http://schemas.microsoft.com/office/drawing/2014/chart" uri="{C3380CC4-5D6E-409C-BE32-E72D297353CC}">
              <c16:uniqueId val="{00000009-737F-4D90-B9B3-345B160D8924}"/>
            </c:ext>
          </c:extLst>
        </c:ser>
        <c:dLbls>
          <c:showLegendKey val="0"/>
          <c:showVal val="0"/>
          <c:showCatName val="0"/>
          <c:showSerName val="0"/>
          <c:showPercent val="0"/>
          <c:showBubbleSize val="0"/>
        </c:dLbls>
        <c:smooth val="0"/>
        <c:axId val="1207554272"/>
        <c:axId val="1104167008"/>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sz="1800" b="0" i="0" baseline="0">
                    <a:effectLst/>
                  </a:rPr>
                  <a:t>Average annual unit cost </a:t>
                </a:r>
                <a:endParaRPr lang="en-ZA">
                  <a:effectLst/>
                </a:endParaRPr>
              </a:p>
              <a:p>
                <a:pPr>
                  <a:defRPr/>
                </a:pPr>
                <a:r>
                  <a:rPr lang="en-ZA" sz="1800" b="0" i="0" baseline="0">
                    <a:effectLst/>
                  </a:rPr>
                  <a:t>(In 2021 Rands)</a:t>
                </a:r>
                <a:endParaRPr lang="en-ZA">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10419776451564"/>
          <c:y val="0.12052644653986155"/>
          <c:w val="0.66140811487027729"/>
          <c:h val="0.65095840292690688"/>
        </c:manualLayout>
      </c:layout>
      <c:lineChart>
        <c:grouping val="standard"/>
        <c:varyColors val="0"/>
        <c:ser>
          <c:idx val="0"/>
          <c:order val="0"/>
          <c:tx>
            <c:strRef>
              <c:f>'Headcount Data'!$O$1</c:f>
              <c:strCache>
                <c:ptCount val="1"/>
                <c:pt idx="0">
                  <c:v>EC</c:v>
                </c:pt>
              </c:strCache>
              <c:extLst xmlns:c15="http://schemas.microsoft.com/office/drawing/2012/chart"/>
            </c:strRef>
          </c:tx>
          <c:spPr>
            <a:ln w="38100" cap="rnd">
              <a:solidFill>
                <a:srgbClr val="FF0000"/>
              </a:solidFill>
              <a:round/>
            </a:ln>
            <a:effectLst/>
          </c:spPr>
          <c:marker>
            <c:symbol val="none"/>
          </c:marker>
          <c:cat>
            <c:numRef>
              <c:f>'Headcount Data'!$N$408:$N$452</c:f>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extLst xmlns:c15="http://schemas.microsoft.com/office/drawing/2012/chart"/>
            </c:numRef>
          </c:cat>
          <c:val>
            <c:numRef>
              <c:f>'Headcount Data'!$O$408:$O$452</c:f>
              <c:numCache>
                <c:formatCode>0.0%</c:formatCode>
                <c:ptCount val="26"/>
                <c:pt idx="0">
                  <c:v>1.1564347599747147E-2</c:v>
                </c:pt>
                <c:pt idx="1">
                  <c:v>1.2568326330271818E-2</c:v>
                </c:pt>
                <c:pt idx="2">
                  <c:v>1.3051723496820733E-2</c:v>
                </c:pt>
                <c:pt idx="3">
                  <c:v>1.4985312163016398E-2</c:v>
                </c:pt>
                <c:pt idx="4">
                  <c:v>1.8815305097980888E-2</c:v>
                </c:pt>
                <c:pt idx="5">
                  <c:v>2.3296024987915071E-2</c:v>
                </c:pt>
                <c:pt idx="6">
                  <c:v>2.8446064031532371E-2</c:v>
                </c:pt>
                <c:pt idx="7">
                  <c:v>3.5232216561930617E-2</c:v>
                </c:pt>
                <c:pt idx="8">
                  <c:v>3.926672368274272E-2</c:v>
                </c:pt>
                <c:pt idx="9">
                  <c:v>5.3285241512661286E-2</c:v>
                </c:pt>
                <c:pt idx="10">
                  <c:v>4.9585393968690737E-2</c:v>
                </c:pt>
                <c:pt idx="11">
                  <c:v>5.9978433049492436E-2</c:v>
                </c:pt>
                <c:pt idx="12">
                  <c:v>5.6483099691369498E-2</c:v>
                </c:pt>
                <c:pt idx="13">
                  <c:v>6.1372847952998924E-2</c:v>
                </c:pt>
                <c:pt idx="14">
                  <c:v>5.1649128025880342E-2</c:v>
                </c:pt>
                <c:pt idx="15">
                  <c:v>4.7893503885769531E-2</c:v>
                </c:pt>
                <c:pt idx="16">
                  <c:v>4.2817833637005913E-2</c:v>
                </c:pt>
                <c:pt idx="17">
                  <c:v>3.6403525080876062E-2</c:v>
                </c:pt>
                <c:pt idx="18">
                  <c:v>3.1365039229539288E-2</c:v>
                </c:pt>
                <c:pt idx="19">
                  <c:v>2.6475290967909865E-2</c:v>
                </c:pt>
                <c:pt idx="20">
                  <c:v>1.7532443386754918E-2</c:v>
                </c:pt>
                <c:pt idx="21">
                  <c:v>1.0634737664076153E-2</c:v>
                </c:pt>
                <c:pt idx="22">
                  <c:v>7.7901312609229166E-3</c:v>
                </c:pt>
                <c:pt idx="23">
                  <c:v>6.1168333767151299E-3</c:v>
                </c:pt>
                <c:pt idx="24">
                  <c:v>4.1832447105194662E-3</c:v>
                </c:pt>
                <c:pt idx="25">
                  <c:v>1.2456773137991298E-3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2-588B-4CA5-B955-558CBC63FBD6}"/>
            </c:ext>
          </c:extLst>
        </c:ser>
        <c:ser>
          <c:idx val="4"/>
          <c:order val="4"/>
          <c:tx>
            <c:strRef>
              <c:f>'Headcount Data'!$S$1</c:f>
              <c:strCache>
                <c:ptCount val="1"/>
                <c:pt idx="0">
                  <c:v>LP</c:v>
                </c:pt>
              </c:strCache>
              <c:extLst xmlns:c15="http://schemas.microsoft.com/office/drawing/2012/chart"/>
            </c:strRef>
          </c:tx>
          <c:spPr>
            <a:ln w="38100" cap="rnd">
              <a:solidFill>
                <a:srgbClr val="FFC000"/>
              </a:solidFill>
              <a:round/>
            </a:ln>
            <a:effectLst/>
          </c:spPr>
          <c:marker>
            <c:symbol val="none"/>
          </c:marker>
          <c:cat>
            <c:numRef>
              <c:f>'Headcount Data'!$N$408:$N$452</c:f>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extLst xmlns:c15="http://schemas.microsoft.com/office/drawing/2012/chart"/>
            </c:numRef>
          </c:cat>
          <c:val>
            <c:numRef>
              <c:f>'Headcount Data'!$S$408:$S$452</c:f>
              <c:numCache>
                <c:formatCode>0.0%</c:formatCode>
                <c:ptCount val="26"/>
                <c:pt idx="0">
                  <c:v>5.5497876356772067E-3</c:v>
                </c:pt>
                <c:pt idx="1">
                  <c:v>5.9839546956111369E-3</c:v>
                </c:pt>
                <c:pt idx="2">
                  <c:v>6.6635205285512037E-3</c:v>
                </c:pt>
                <c:pt idx="3">
                  <c:v>7.9848985370457766E-3</c:v>
                </c:pt>
                <c:pt idx="4">
                  <c:v>1.0797546012269938E-2</c:v>
                </c:pt>
                <c:pt idx="5">
                  <c:v>1.6026427560169892E-2</c:v>
                </c:pt>
                <c:pt idx="6">
                  <c:v>2.3841434638980651E-2</c:v>
                </c:pt>
                <c:pt idx="7">
                  <c:v>3.0127418593676264E-2</c:v>
                </c:pt>
                <c:pt idx="8">
                  <c:v>3.7942425672487019E-2</c:v>
                </c:pt>
                <c:pt idx="9">
                  <c:v>4.8305804624823027E-2</c:v>
                </c:pt>
                <c:pt idx="10">
                  <c:v>4.7135441245870692E-2</c:v>
                </c:pt>
                <c:pt idx="11">
                  <c:v>5.8065125058990093E-2</c:v>
                </c:pt>
                <c:pt idx="12">
                  <c:v>5.551675318546484E-2</c:v>
                </c:pt>
                <c:pt idx="13">
                  <c:v>6.3350637092968384E-2</c:v>
                </c:pt>
                <c:pt idx="14">
                  <c:v>5.8253893345917886E-2</c:v>
                </c:pt>
                <c:pt idx="15">
                  <c:v>5.5082586125530908E-2</c:v>
                </c:pt>
                <c:pt idx="16">
                  <c:v>5.2194431335535633E-2</c:v>
                </c:pt>
                <c:pt idx="17">
                  <c:v>4.8362435110901367E-2</c:v>
                </c:pt>
                <c:pt idx="18">
                  <c:v>4.3699858423784807E-2</c:v>
                </c:pt>
                <c:pt idx="19">
                  <c:v>3.8263331760264273E-2</c:v>
                </c:pt>
                <c:pt idx="20">
                  <c:v>2.201038225578103E-2</c:v>
                </c:pt>
                <c:pt idx="21">
                  <c:v>1.4063237376120811E-2</c:v>
                </c:pt>
                <c:pt idx="22">
                  <c:v>9.3817838603114673E-3</c:v>
                </c:pt>
                <c:pt idx="23">
                  <c:v>6.9466729589428974E-3</c:v>
                </c:pt>
                <c:pt idx="24">
                  <c:v>4.3039169419537516E-3</c:v>
                </c:pt>
                <c:pt idx="25">
                  <c:v>1.1892402076451156E-3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0-588B-4CA5-B955-558CBC63FBD6}"/>
            </c:ext>
          </c:extLst>
        </c:ser>
        <c:ser>
          <c:idx val="5"/>
          <c:order val="5"/>
          <c:tx>
            <c:strRef>
              <c:f>'Headcount Data'!$T$1</c:f>
              <c:strCache>
                <c:ptCount val="1"/>
                <c:pt idx="0">
                  <c:v>MP</c:v>
                </c:pt>
              </c:strCache>
              <c:extLst xmlns:c15="http://schemas.microsoft.com/office/drawing/2012/chart"/>
            </c:strRef>
          </c:tx>
          <c:spPr>
            <a:ln w="19050" cap="rnd">
              <a:solidFill>
                <a:srgbClr val="FF0000"/>
              </a:solidFill>
              <a:round/>
            </a:ln>
            <a:effectLst/>
          </c:spPr>
          <c:marker>
            <c:symbol val="none"/>
          </c:marker>
          <c:cat>
            <c:numRef>
              <c:f>'Headcount Data'!$N$408:$N$452</c:f>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extLst xmlns:c15="http://schemas.microsoft.com/office/drawing/2012/chart"/>
            </c:numRef>
          </c:cat>
          <c:val>
            <c:numRef>
              <c:f>'Headcount Data'!$T$408:$T$452</c:f>
              <c:numCache>
                <c:formatCode>0.0%</c:formatCode>
                <c:ptCount val="26"/>
                <c:pt idx="0">
                  <c:v>1.1530905674344446E-2</c:v>
                </c:pt>
                <c:pt idx="1">
                  <c:v>1.1217720581954844E-2</c:v>
                </c:pt>
                <c:pt idx="2">
                  <c:v>1.0790650001423568E-2</c:v>
                </c:pt>
                <c:pt idx="3">
                  <c:v>1.0733707257352731E-2</c:v>
                </c:pt>
                <c:pt idx="4">
                  <c:v>1.3837086809213335E-2</c:v>
                </c:pt>
                <c:pt idx="5">
                  <c:v>1.7538365173817728E-2</c:v>
                </c:pt>
                <c:pt idx="6">
                  <c:v>2.1438943142670044E-2</c:v>
                </c:pt>
                <c:pt idx="7">
                  <c:v>2.8215129687099622E-2</c:v>
                </c:pt>
                <c:pt idx="8">
                  <c:v>3.0065768869401818E-2</c:v>
                </c:pt>
                <c:pt idx="9">
                  <c:v>4.0201577314010764E-2</c:v>
                </c:pt>
                <c:pt idx="10">
                  <c:v>3.9802978105514905E-2</c:v>
                </c:pt>
                <c:pt idx="11">
                  <c:v>4.8686046180565441E-2</c:v>
                </c:pt>
                <c:pt idx="12">
                  <c:v>4.9198530877202974E-2</c:v>
                </c:pt>
                <c:pt idx="13">
                  <c:v>5.2899809241807365E-2</c:v>
                </c:pt>
                <c:pt idx="14">
                  <c:v>5.0536685362867637E-2</c:v>
                </c:pt>
                <c:pt idx="15">
                  <c:v>4.871451755260086E-2</c:v>
                </c:pt>
                <c:pt idx="16">
                  <c:v>4.3845912934544318E-2</c:v>
                </c:pt>
                <c:pt idx="17">
                  <c:v>4.1739031403923356E-2</c:v>
                </c:pt>
                <c:pt idx="18">
                  <c:v>3.6016285624804259E-2</c:v>
                </c:pt>
                <c:pt idx="19">
                  <c:v>3.0122711613472655E-2</c:v>
                </c:pt>
                <c:pt idx="20">
                  <c:v>2.1638242746917974E-2</c:v>
                </c:pt>
                <c:pt idx="21">
                  <c:v>1.2726703299832019E-2</c:v>
                </c:pt>
                <c:pt idx="22">
                  <c:v>8.4844688665546789E-3</c:v>
                </c:pt>
                <c:pt idx="23">
                  <c:v>6.605358312217066E-3</c:v>
                </c:pt>
                <c:pt idx="24">
                  <c:v>4.2422344332773395E-3</c:v>
                </c:pt>
                <c:pt idx="25">
                  <c:v>2.0214674145147054E-3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6-588B-4CA5-B955-558CBC63FBD6}"/>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1"/>
                <c:order val="1"/>
                <c:tx>
                  <c:strRef>
                    <c:extLst>
                      <c:ext uri="{02D57815-91ED-43cb-92C2-25804820EDAC}">
                        <c15:formulaRef>
                          <c15:sqref>'Headcount Data'!$P$1</c15:sqref>
                        </c15:formulaRef>
                      </c:ext>
                    </c:extLst>
                    <c:strCache>
                      <c:ptCount val="1"/>
                      <c:pt idx="0">
                        <c:v>FS</c:v>
                      </c:pt>
                    </c:strCache>
                  </c:strRef>
                </c:tx>
                <c:spPr>
                  <a:ln w="38100" cap="rnd">
                    <a:solidFill>
                      <a:srgbClr val="00B050"/>
                    </a:solidFill>
                    <a:round/>
                  </a:ln>
                  <a:effectLst/>
                </c:spPr>
                <c:marker>
                  <c:symbol val="none"/>
                </c:marker>
                <c:cat>
                  <c:numRef>
                    <c:extLst>
                      <c:ext uri="{02D57815-91ED-43cb-92C2-25804820EDAC}">
                        <c15:formulaRef>
                          <c15:sqref>'Headcount Data'!$N$408:$N$452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c:ext uri="{02D57815-91ED-43cb-92C2-25804820EDAC}">
                        <c15:formulaRef>
                          <c15:sqref>'Headcount Data'!$P$408:$P$452</c15:sqref>
                        </c15:formulaRef>
                      </c:ext>
                    </c:extLst>
                    <c:numCache>
                      <c:formatCode>0.0%</c:formatCode>
                      <c:ptCount val="26"/>
                      <c:pt idx="0">
                        <c:v>9.4928246724306983E-3</c:v>
                      </c:pt>
                      <c:pt idx="1">
                        <c:v>9.8047954363133967E-3</c:v>
                      </c:pt>
                      <c:pt idx="2">
                        <c:v>9.4928246724306983E-3</c:v>
                      </c:pt>
                      <c:pt idx="3">
                        <c:v>1.132008200374365E-2</c:v>
                      </c:pt>
                      <c:pt idx="4">
                        <c:v>1.3325608342989572E-2</c:v>
                      </c:pt>
                      <c:pt idx="5">
                        <c:v>1.7514930029414386E-2</c:v>
                      </c:pt>
                      <c:pt idx="6">
                        <c:v>2.1347713699973261E-2</c:v>
                      </c:pt>
                      <c:pt idx="7">
                        <c:v>2.6606649433995901E-2</c:v>
                      </c:pt>
                      <c:pt idx="8">
                        <c:v>3.1241643640253142E-2</c:v>
                      </c:pt>
                      <c:pt idx="9">
                        <c:v>3.9531152509136289E-2</c:v>
                      </c:pt>
                      <c:pt idx="10">
                        <c:v>4.1893216864248149E-2</c:v>
                      </c:pt>
                      <c:pt idx="11">
                        <c:v>4.4879222747125413E-2</c:v>
                      </c:pt>
                      <c:pt idx="12">
                        <c:v>4.2071485872181125E-2</c:v>
                      </c:pt>
                      <c:pt idx="13">
                        <c:v>4.122470808449951E-2</c:v>
                      </c:pt>
                      <c:pt idx="14">
                        <c:v>4.1625813352348696E-2</c:v>
                      </c:pt>
                      <c:pt idx="15">
                        <c:v>3.9709421517069257E-2</c:v>
                      </c:pt>
                      <c:pt idx="16">
                        <c:v>3.7169088154024421E-2</c:v>
                      </c:pt>
                      <c:pt idx="17">
                        <c:v>3.4495053035029859E-2</c:v>
                      </c:pt>
                      <c:pt idx="18">
                        <c:v>3.11970763882699E-2</c:v>
                      </c:pt>
                      <c:pt idx="19">
                        <c:v>2.7676263481593726E-2</c:v>
                      </c:pt>
                      <c:pt idx="20">
                        <c:v>1.7069257509581961E-2</c:v>
                      </c:pt>
                      <c:pt idx="21">
                        <c:v>1.2345128799358231E-2</c:v>
                      </c:pt>
                      <c:pt idx="22">
                        <c:v>7.6655673411177468E-3</c:v>
                      </c:pt>
                      <c:pt idx="23">
                        <c:v>6.863356805419378E-3</c:v>
                      </c:pt>
                      <c:pt idx="24">
                        <c:v>3.8327836705588734E-3</c:v>
                      </c:pt>
                      <c:pt idx="25">
                        <c:v>8.9134503966485428E-4</c:v>
                      </c:pt>
                    </c:numCache>
                  </c:numRef>
                </c:val>
                <c:smooth val="1"/>
                <c:extLst>
                  <c:ext xmlns:c16="http://schemas.microsoft.com/office/drawing/2014/chart" uri="{C3380CC4-5D6E-409C-BE32-E72D297353CC}">
                    <c16:uniqueId val="{00000003-588B-4CA5-B955-558CBC63FBD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 Data'!$Q$1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Data'!$Q$408:$Q$452</c15:sqref>
                        </c15:formulaRef>
                      </c:ext>
                    </c:extLst>
                    <c:numCache>
                      <c:formatCode>0.0%</c:formatCode>
                      <c:ptCount val="26"/>
                      <c:pt idx="0">
                        <c:v>1.2439431042567603E-2</c:v>
                      </c:pt>
                      <c:pt idx="1">
                        <c:v>1.1319230969624342E-2</c:v>
                      </c:pt>
                      <c:pt idx="2">
                        <c:v>1.2400354295837024E-2</c:v>
                      </c:pt>
                      <c:pt idx="3">
                        <c:v>1.2244047308914709E-2</c:v>
                      </c:pt>
                      <c:pt idx="4">
                        <c:v>1.5721877767936227E-2</c:v>
                      </c:pt>
                      <c:pt idx="5">
                        <c:v>2.0580419944771531E-2</c:v>
                      </c:pt>
                      <c:pt idx="6">
                        <c:v>2.4488094617829418E-2</c:v>
                      </c:pt>
                      <c:pt idx="7">
                        <c:v>3.1183243891001928E-2</c:v>
                      </c:pt>
                      <c:pt idx="8">
                        <c:v>3.5012765070598653E-2</c:v>
                      </c:pt>
                      <c:pt idx="9">
                        <c:v>3.9402386286667014E-2</c:v>
                      </c:pt>
                      <c:pt idx="10">
                        <c:v>3.791746991090502E-2</c:v>
                      </c:pt>
                      <c:pt idx="11">
                        <c:v>4.1473453863387695E-2</c:v>
                      </c:pt>
                      <c:pt idx="12">
                        <c:v>3.8972542072630643E-2</c:v>
                      </c:pt>
                      <c:pt idx="13">
                        <c:v>4.0222997968009169E-2</c:v>
                      </c:pt>
                      <c:pt idx="14">
                        <c:v>3.9311207210962332E-2</c:v>
                      </c:pt>
                      <c:pt idx="15">
                        <c:v>3.6627937268795915E-2</c:v>
                      </c:pt>
                      <c:pt idx="16">
                        <c:v>3.4400562705152918E-2</c:v>
                      </c:pt>
                      <c:pt idx="17">
                        <c:v>3.0297504298442142E-2</c:v>
                      </c:pt>
                      <c:pt idx="18">
                        <c:v>2.6845725003907674E-2</c:v>
                      </c:pt>
                      <c:pt idx="19">
                        <c:v>2.420153180847184E-2</c:v>
                      </c:pt>
                      <c:pt idx="20">
                        <c:v>1.9329964049393009E-2</c:v>
                      </c:pt>
                      <c:pt idx="21">
                        <c:v>1.4445370708070652E-2</c:v>
                      </c:pt>
                      <c:pt idx="22">
                        <c:v>1.1905382170583024E-2</c:v>
                      </c:pt>
                      <c:pt idx="23">
                        <c:v>9.6649820246965043E-3</c:v>
                      </c:pt>
                      <c:pt idx="24">
                        <c:v>6.6169957797113533E-3</c:v>
                      </c:pt>
                      <c:pt idx="25">
                        <c:v>1.7845047673631011E-3</c:v>
                      </c:pt>
                    </c:numCache>
                  </c:numRef>
                </c:val>
                <c:smooth val="1"/>
                <c:extLst xmlns:c15="http://schemas.microsoft.com/office/drawing/2012/chart">
                  <c:ext xmlns:c16="http://schemas.microsoft.com/office/drawing/2014/chart" uri="{C3380CC4-5D6E-409C-BE32-E72D297353CC}">
                    <c16:uniqueId val="{00000004-588B-4CA5-B955-558CBC63FBD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 Data'!$R$1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Data'!$R$408:$R$452</c15:sqref>
                        </c15:formulaRef>
                      </c:ext>
                    </c:extLst>
                    <c:numCache>
                      <c:formatCode>0.0%</c:formatCode>
                      <c:ptCount val="26"/>
                      <c:pt idx="0">
                        <c:v>1.9332591768631814E-2</c:v>
                      </c:pt>
                      <c:pt idx="1">
                        <c:v>1.8642936596218022E-2</c:v>
                      </c:pt>
                      <c:pt idx="2">
                        <c:v>2.0500556173526141E-2</c:v>
                      </c:pt>
                      <c:pt idx="3">
                        <c:v>1.961067853170189E-2</c:v>
                      </c:pt>
                      <c:pt idx="4">
                        <c:v>2.314794215795328E-2</c:v>
                      </c:pt>
                      <c:pt idx="5">
                        <c:v>2.681868743047831E-2</c:v>
                      </c:pt>
                      <c:pt idx="6">
                        <c:v>3.1746384872080091E-2</c:v>
                      </c:pt>
                      <c:pt idx="7">
                        <c:v>3.468298109010011E-2</c:v>
                      </c:pt>
                      <c:pt idx="8">
                        <c:v>3.7374860956618468E-2</c:v>
                      </c:pt>
                      <c:pt idx="9">
                        <c:v>4.2413793103448276E-2</c:v>
                      </c:pt>
                      <c:pt idx="10">
                        <c:v>3.8887652947719689E-2</c:v>
                      </c:pt>
                      <c:pt idx="11">
                        <c:v>4.1256952169076752E-2</c:v>
                      </c:pt>
                      <c:pt idx="12">
                        <c:v>4.0111234705228031E-2</c:v>
                      </c:pt>
                      <c:pt idx="13">
                        <c:v>4.0978865406006676E-2</c:v>
                      </c:pt>
                      <c:pt idx="14">
                        <c:v>3.531701890989989E-2</c:v>
                      </c:pt>
                      <c:pt idx="15">
                        <c:v>3.4994438264738602E-2</c:v>
                      </c:pt>
                      <c:pt idx="16">
                        <c:v>3.3170189098998888E-2</c:v>
                      </c:pt>
                      <c:pt idx="17">
                        <c:v>3.0244716351501669E-2</c:v>
                      </c:pt>
                      <c:pt idx="18">
                        <c:v>2.628476084538376E-2</c:v>
                      </c:pt>
                      <c:pt idx="19">
                        <c:v>2.3259176863181314E-2</c:v>
                      </c:pt>
                      <c:pt idx="20">
                        <c:v>1.6685205784204672E-2</c:v>
                      </c:pt>
                      <c:pt idx="21">
                        <c:v>1.0522803114571747E-2</c:v>
                      </c:pt>
                      <c:pt idx="22">
                        <c:v>6.9744160177975531E-3</c:v>
                      </c:pt>
                      <c:pt idx="23">
                        <c:v>5.4060066740823139E-3</c:v>
                      </c:pt>
                      <c:pt idx="24">
                        <c:v>3.0478309232480536E-3</c:v>
                      </c:pt>
                      <c:pt idx="25">
                        <c:v>7.4527252502780872E-4</c:v>
                      </c:pt>
                    </c:numCache>
                  </c:numRef>
                </c:val>
                <c:smooth val="1"/>
                <c:extLst xmlns:c15="http://schemas.microsoft.com/office/drawing/2012/chart">
                  <c:ext xmlns:c16="http://schemas.microsoft.com/office/drawing/2014/chart" uri="{C3380CC4-5D6E-409C-BE32-E72D297353CC}">
                    <c16:uniqueId val="{00000005-588B-4CA5-B955-558CBC63FBD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 Data'!$U$1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Data'!$U$408:$U$452</c15:sqref>
                        </c15:formulaRef>
                      </c:ext>
                    </c:extLst>
                    <c:numCache>
                      <c:formatCode>0.0%</c:formatCode>
                      <c:ptCount val="26"/>
                      <c:pt idx="0">
                        <c:v>1.7036604361370715E-2</c:v>
                      </c:pt>
                      <c:pt idx="1">
                        <c:v>1.499221183800623E-2</c:v>
                      </c:pt>
                      <c:pt idx="2">
                        <c:v>1.0708722741433021E-2</c:v>
                      </c:pt>
                      <c:pt idx="3">
                        <c:v>1.3337227414330218E-2</c:v>
                      </c:pt>
                      <c:pt idx="4">
                        <c:v>1.5089563862928349E-2</c:v>
                      </c:pt>
                      <c:pt idx="5">
                        <c:v>1.8302180685358254E-2</c:v>
                      </c:pt>
                      <c:pt idx="6">
                        <c:v>2.3267133956386292E-2</c:v>
                      </c:pt>
                      <c:pt idx="7">
                        <c:v>2.823208722741433E-2</c:v>
                      </c:pt>
                      <c:pt idx="8">
                        <c:v>3.2223520249221184E-2</c:v>
                      </c:pt>
                      <c:pt idx="9">
                        <c:v>4.1569314641744549E-2</c:v>
                      </c:pt>
                      <c:pt idx="10">
                        <c:v>4.2834890965732085E-2</c:v>
                      </c:pt>
                      <c:pt idx="11">
                        <c:v>4.1471962616822428E-2</c:v>
                      </c:pt>
                      <c:pt idx="12">
                        <c:v>4.273753894080997E-2</c:v>
                      </c:pt>
                      <c:pt idx="13">
                        <c:v>4.1374610591900313E-2</c:v>
                      </c:pt>
                      <c:pt idx="14">
                        <c:v>4.0303738317757007E-2</c:v>
                      </c:pt>
                      <c:pt idx="15">
                        <c:v>4.0498442367601244E-2</c:v>
                      </c:pt>
                      <c:pt idx="16">
                        <c:v>3.0081775700934579E-2</c:v>
                      </c:pt>
                      <c:pt idx="17">
                        <c:v>2.9400311526479751E-2</c:v>
                      </c:pt>
                      <c:pt idx="18">
                        <c:v>2.4922118380062305E-2</c:v>
                      </c:pt>
                      <c:pt idx="19">
                        <c:v>2.3461838006230529E-2</c:v>
                      </c:pt>
                      <c:pt idx="20">
                        <c:v>2.2975077881619937E-2</c:v>
                      </c:pt>
                      <c:pt idx="21">
                        <c:v>1.4213395638629283E-2</c:v>
                      </c:pt>
                      <c:pt idx="22">
                        <c:v>1.2461059190031152E-2</c:v>
                      </c:pt>
                      <c:pt idx="23">
                        <c:v>1.0319314641744548E-2</c:v>
                      </c:pt>
                      <c:pt idx="24">
                        <c:v>8.4696261682242983E-3</c:v>
                      </c:pt>
                      <c:pt idx="25">
                        <c:v>2.3364485981308409E-3</c:v>
                      </c:pt>
                    </c:numCache>
                  </c:numRef>
                </c:val>
                <c:smooth val="1"/>
                <c:extLst xmlns:c15="http://schemas.microsoft.com/office/drawing/2012/chart">
                  <c:ext xmlns:c16="http://schemas.microsoft.com/office/drawing/2014/chart" uri="{C3380CC4-5D6E-409C-BE32-E72D297353CC}">
                    <c16:uniqueId val="{00000007-588B-4CA5-B955-558CBC63FBD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 Data'!$V$1</c15:sqref>
                        </c15:formulaRef>
                      </c:ext>
                    </c:extLst>
                    <c:strCache>
                      <c:ptCount val="1"/>
                      <c:pt idx="0">
                        <c:v>NW</c:v>
                      </c:pt>
                    </c:strCache>
                  </c:strRef>
                </c:tx>
                <c:spPr>
                  <a:ln w="19050" cap="rnd">
                    <a:solidFill>
                      <a:sysClr val="windowText" lastClr="00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Data'!$V$408:$V$452</c15:sqref>
                        </c15:formulaRef>
                      </c:ext>
                    </c:extLst>
                    <c:numCache>
                      <c:formatCode>0.0%</c:formatCode>
                      <c:ptCount val="26"/>
                      <c:pt idx="0">
                        <c:v>9.3661971830985916E-3</c:v>
                      </c:pt>
                      <c:pt idx="1">
                        <c:v>9.5774647887323944E-3</c:v>
                      </c:pt>
                      <c:pt idx="2">
                        <c:v>9.7183098591549291E-3</c:v>
                      </c:pt>
                      <c:pt idx="3">
                        <c:v>1.028169014084507E-2</c:v>
                      </c:pt>
                      <c:pt idx="4">
                        <c:v>1.4964788732394365E-2</c:v>
                      </c:pt>
                      <c:pt idx="5">
                        <c:v>1.6514084507042254E-2</c:v>
                      </c:pt>
                      <c:pt idx="6">
                        <c:v>2.3485915492957747E-2</c:v>
                      </c:pt>
                      <c:pt idx="7">
                        <c:v>2.943661971830986E-2</c:v>
                      </c:pt>
                      <c:pt idx="8">
                        <c:v>3.4612676056338026E-2</c:v>
                      </c:pt>
                      <c:pt idx="9">
                        <c:v>4.3309859154929575E-2</c:v>
                      </c:pt>
                      <c:pt idx="10">
                        <c:v>4.5492957746478872E-2</c:v>
                      </c:pt>
                      <c:pt idx="11">
                        <c:v>4.8450704225352116E-2</c:v>
                      </c:pt>
                      <c:pt idx="12">
                        <c:v>4.9647887323943665E-2</c:v>
                      </c:pt>
                      <c:pt idx="13">
                        <c:v>5.0422535211267605E-2</c:v>
                      </c:pt>
                      <c:pt idx="14">
                        <c:v>4.4964788732394366E-2</c:v>
                      </c:pt>
                      <c:pt idx="15">
                        <c:v>4.4859154929577462E-2</c:v>
                      </c:pt>
                      <c:pt idx="16">
                        <c:v>3.8450704225352114E-2</c:v>
                      </c:pt>
                      <c:pt idx="17">
                        <c:v>3.3978873239436623E-2</c:v>
                      </c:pt>
                      <c:pt idx="18">
                        <c:v>3.3380281690140845E-2</c:v>
                      </c:pt>
                      <c:pt idx="19">
                        <c:v>2.9154929577464787E-2</c:v>
                      </c:pt>
                      <c:pt idx="20">
                        <c:v>1.9542253521126762E-2</c:v>
                      </c:pt>
                      <c:pt idx="21">
                        <c:v>1.3838028169014084E-2</c:v>
                      </c:pt>
                      <c:pt idx="22">
                        <c:v>9.5070422535211262E-3</c:v>
                      </c:pt>
                      <c:pt idx="23">
                        <c:v>6.619718309859155E-3</c:v>
                      </c:pt>
                      <c:pt idx="24">
                        <c:v>4.9295774647887328E-3</c:v>
                      </c:pt>
                      <c:pt idx="25">
                        <c:v>1.5845070422535212E-3</c:v>
                      </c:pt>
                    </c:numCache>
                  </c:numRef>
                </c:val>
                <c:smooth val="1"/>
                <c:extLst xmlns:c15="http://schemas.microsoft.com/office/drawing/2012/chart">
                  <c:ext xmlns:c16="http://schemas.microsoft.com/office/drawing/2014/chart" uri="{C3380CC4-5D6E-409C-BE32-E72D297353CC}">
                    <c16:uniqueId val="{00000008-588B-4CA5-B955-558CBC63FBD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 Data'!$W$1</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Data'!$W$408:$W$452</c15:sqref>
                        </c15:formulaRef>
                      </c:ext>
                    </c:extLst>
                    <c:numCache>
                      <c:formatCode>0.0%</c:formatCode>
                      <c:ptCount val="26"/>
                      <c:pt idx="0">
                        <c:v>1.107227736614008E-2</c:v>
                      </c:pt>
                      <c:pt idx="1">
                        <c:v>1.0848594995106948E-2</c:v>
                      </c:pt>
                      <c:pt idx="2">
                        <c:v>1.0065706696490984E-2</c:v>
                      </c:pt>
                      <c:pt idx="3">
                        <c:v>1.070879351321124E-2</c:v>
                      </c:pt>
                      <c:pt idx="4">
                        <c:v>1.1994967146651754E-2</c:v>
                      </c:pt>
                      <c:pt idx="5">
                        <c:v>1.6216971899902139E-2</c:v>
                      </c:pt>
                      <c:pt idx="6">
                        <c:v>1.6888019013001538E-2</c:v>
                      </c:pt>
                      <c:pt idx="7">
                        <c:v>2.0438976653152523E-2</c:v>
                      </c:pt>
                      <c:pt idx="8">
                        <c:v>2.4633021110023766E-2</c:v>
                      </c:pt>
                      <c:pt idx="9">
                        <c:v>3.1147770166363765E-2</c:v>
                      </c:pt>
                      <c:pt idx="10">
                        <c:v>3.125961135188033E-2</c:v>
                      </c:pt>
                      <c:pt idx="11">
                        <c:v>3.397176010065707E-2</c:v>
                      </c:pt>
                      <c:pt idx="12">
                        <c:v>3.7718439815462045E-2</c:v>
                      </c:pt>
                      <c:pt idx="13">
                        <c:v>3.8501328114078012E-2</c:v>
                      </c:pt>
                      <c:pt idx="14">
                        <c:v>3.8109883964770025E-2</c:v>
                      </c:pt>
                      <c:pt idx="15">
                        <c:v>4.017894589682651E-2</c:v>
                      </c:pt>
                      <c:pt idx="16">
                        <c:v>3.7159233887879214E-2</c:v>
                      </c:pt>
                      <c:pt idx="17">
                        <c:v>3.0812246609814065E-2</c:v>
                      </c:pt>
                      <c:pt idx="18">
                        <c:v>2.6086956521739129E-2</c:v>
                      </c:pt>
                      <c:pt idx="19">
                        <c:v>2.3346847476583252E-2</c:v>
                      </c:pt>
                      <c:pt idx="20">
                        <c:v>2.1110023766251922E-2</c:v>
                      </c:pt>
                      <c:pt idx="21">
                        <c:v>1.8397875017475186E-2</c:v>
                      </c:pt>
                      <c:pt idx="22">
                        <c:v>1.5294282119390466E-2</c:v>
                      </c:pt>
                      <c:pt idx="23">
                        <c:v>1.2721934852509437E-2</c:v>
                      </c:pt>
                      <c:pt idx="24">
                        <c:v>1.107227736614008E-2</c:v>
                      </c:pt>
                      <c:pt idx="25">
                        <c:v>5.4242974975534739E-3</c:v>
                      </c:pt>
                    </c:numCache>
                  </c:numRef>
                </c:val>
                <c:smooth val="1"/>
                <c:extLst xmlns:c15="http://schemas.microsoft.com/office/drawing/2012/chart">
                  <c:ext xmlns:c16="http://schemas.microsoft.com/office/drawing/2014/chart" uri="{C3380CC4-5D6E-409C-BE32-E72D297353CC}">
                    <c16:uniqueId val="{00000009-588B-4CA5-B955-558CBC63FBD6}"/>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'Headcount Data'!$X$1</c15:sqref>
                        </c15:formulaRef>
                      </c:ext>
                    </c:extLst>
                    <c:strCache>
                      <c:ptCount val="1"/>
                      <c:pt idx="0">
                        <c:v>SA</c:v>
                      </c:pt>
                    </c:strCache>
                  </c:strRef>
                </c:tx>
                <c:spPr>
                  <a:ln w="38100" cap="rnd">
                    <a:solidFill>
                      <a:schemeClr val="tx1">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Data'!$X$408:$X$452</c15:sqref>
                        </c15:formulaRef>
                      </c:ext>
                    </c:extLst>
                    <c:numCache>
                      <c:formatCode>0.0%</c:formatCode>
                      <c:ptCount val="26"/>
                      <c:pt idx="0">
                        <c:v>1.249041143869117E-2</c:v>
                      </c:pt>
                      <c:pt idx="1">
                        <c:v>1.2248693365825505E-2</c:v>
                      </c:pt>
                      <c:pt idx="2">
                        <c:v>1.2796258796194667E-2</c:v>
                      </c:pt>
                      <c:pt idx="3">
                        <c:v>1.3257496343397519E-2</c:v>
                      </c:pt>
                      <c:pt idx="4">
                        <c:v>1.6441761976760533E-2</c:v>
                      </c:pt>
                      <c:pt idx="5">
                        <c:v>2.0568234792110125E-2</c:v>
                      </c:pt>
                      <c:pt idx="6">
                        <c:v>2.532860092099519E-2</c:v>
                      </c:pt>
                      <c:pt idx="7">
                        <c:v>3.0703128275834851E-2</c:v>
                      </c:pt>
                      <c:pt idx="8">
                        <c:v>3.4832067602132054E-2</c:v>
                      </c:pt>
                      <c:pt idx="9">
                        <c:v>4.2752034254904044E-2</c:v>
                      </c:pt>
                      <c:pt idx="10">
                        <c:v>4.1336256970976565E-2</c:v>
                      </c:pt>
                      <c:pt idx="11">
                        <c:v>4.6688585727287749E-2</c:v>
                      </c:pt>
                      <c:pt idx="12">
                        <c:v>4.5499727450540289E-2</c:v>
                      </c:pt>
                      <c:pt idx="13">
                        <c:v>4.7963771887201523E-2</c:v>
                      </c:pt>
                      <c:pt idx="14">
                        <c:v>4.3953225086389547E-2</c:v>
                      </c:pt>
                      <c:pt idx="15">
                        <c:v>4.2377124590867496E-2</c:v>
                      </c:pt>
                      <c:pt idx="16">
                        <c:v>3.8958540417481646E-2</c:v>
                      </c:pt>
                      <c:pt idx="17">
                        <c:v>3.4960326171407714E-2</c:v>
                      </c:pt>
                      <c:pt idx="18">
                        <c:v>3.0900449151643559E-2</c:v>
                      </c:pt>
                      <c:pt idx="19">
                        <c:v>2.7089689737587901E-2</c:v>
                      </c:pt>
                      <c:pt idx="20">
                        <c:v>1.9194388194291999E-2</c:v>
                      </c:pt>
                      <c:pt idx="21">
                        <c:v>1.3055242445693595E-2</c:v>
                      </c:pt>
                      <c:pt idx="22">
                        <c:v>9.5503303891414319E-3</c:v>
                      </c:pt>
                      <c:pt idx="23">
                        <c:v>7.5475234996830532E-3</c:v>
                      </c:pt>
                      <c:pt idx="24">
                        <c:v>5.1624074133453041E-3</c:v>
                      </c:pt>
                      <c:pt idx="25">
                        <c:v>1.6969595319548825E-3</c:v>
                      </c:pt>
                    </c:numCache>
                  </c:numRef>
                </c:val>
                <c:smooth val="1"/>
                <c:extLst xmlns:c15="http://schemas.microsoft.com/office/drawing/2012/chart">
                  <c:ext xmlns:c16="http://schemas.microsoft.com/office/drawing/2014/chart" uri="{C3380CC4-5D6E-409C-BE32-E72D297353CC}">
                    <c16:uniqueId val="{00000001-588B-4CA5-B955-558CBC63FBD6}"/>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a:t>% of educators at this age</a:t>
                </a:r>
                <a:endParaRPr lang="en-US"/>
              </a:p>
            </c:rich>
          </c:tx>
          <c:layout>
            <c:manualLayout>
              <c:xMode val="edge"/>
              <c:yMode val="edge"/>
              <c:x val="2.9938681294787443E-2"/>
              <c:y val="0.115052230926111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20944040955052243"/>
          <c:y val="0.89034706517188134"/>
          <c:w val="0.70124698496272497"/>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'Unit Costs_Adjusted'!$X$22</c:f>
              <c:strCache>
                <c:ptCount val="1"/>
                <c:pt idx="0">
                  <c:v>EC</c:v>
                </c:pt>
              </c:strCache>
            </c:strRef>
          </c:tx>
          <c:spPr>
            <a:ln w="3810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Costs_Adjusted'!$X$61:$X$69</c:f>
              <c:numCache>
                <c:formatCode>0.00</c:formatCode>
                <c:ptCount val="9"/>
                <c:pt idx="0">
                  <c:v>1</c:v>
                </c:pt>
                <c:pt idx="1">
                  <c:v>1.0025137085828881</c:v>
                </c:pt>
                <c:pt idx="2">
                  <c:v>1.0043151154766576</c:v>
                </c:pt>
                <c:pt idx="3">
                  <c:v>1.0054705990943857</c:v>
                </c:pt>
                <c:pt idx="4">
                  <c:v>1.0055900232045736</c:v>
                </c:pt>
                <c:pt idx="5">
                  <c:v>1.0053746937541488</c:v>
                </c:pt>
                <c:pt idx="6">
                  <c:v>1.0042800206957414</c:v>
                </c:pt>
                <c:pt idx="7">
                  <c:v>1.0025815076277147</c:v>
                </c:pt>
                <c:pt idx="8">
                  <c:v>1.0003952081058809</c:v>
                </c:pt>
              </c:numCache>
            </c:numRef>
          </c:val>
          <c:smooth val="0"/>
          <c:extLst>
            <c:ext xmlns:c16="http://schemas.microsoft.com/office/drawing/2014/chart" uri="{C3380CC4-5D6E-409C-BE32-E72D297353CC}">
              <c16:uniqueId val="{00000000-5EBD-4D00-BEE9-C5E0ABF7D008}"/>
            </c:ext>
          </c:extLst>
        </c:ser>
        <c:ser>
          <c:idx val="1"/>
          <c:order val="1"/>
          <c:tx>
            <c:strRef>
              <c:f>'Unit Costs_Adjusted'!$Y$22</c:f>
              <c:strCache>
                <c:ptCount val="1"/>
                <c:pt idx="0">
                  <c:v>FS</c:v>
                </c:pt>
              </c:strCache>
            </c:strRef>
          </c:tx>
          <c:spPr>
            <a:ln w="3810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Costs_Adjusted'!$Y$61:$Y$69</c:f>
              <c:numCache>
                <c:formatCode>0.00</c:formatCode>
                <c:ptCount val="9"/>
                <c:pt idx="0">
                  <c:v>1</c:v>
                </c:pt>
                <c:pt idx="1">
                  <c:v>1.0014677141722506</c:v>
                </c:pt>
                <c:pt idx="2">
                  <c:v>1.0021024102762079</c:v>
                </c:pt>
                <c:pt idx="3">
                  <c:v>1.0022834801404323</c:v>
                </c:pt>
                <c:pt idx="4">
                  <c:v>1.0023388697727993</c:v>
                </c:pt>
                <c:pt idx="5">
                  <c:v>1.0027195531667004</c:v>
                </c:pt>
                <c:pt idx="6">
                  <c:v>1.0026726880301078</c:v>
                </c:pt>
                <c:pt idx="7">
                  <c:v>1.0026979324028831</c:v>
                </c:pt>
                <c:pt idx="8">
                  <c:v>1.0028818697007715</c:v>
                </c:pt>
              </c:numCache>
            </c:numRef>
          </c:val>
          <c:smooth val="0"/>
          <c:extLst>
            <c:ext xmlns:c16="http://schemas.microsoft.com/office/drawing/2014/chart" uri="{C3380CC4-5D6E-409C-BE32-E72D297353CC}">
              <c16:uniqueId val="{00000001-5EBD-4D00-BEE9-C5E0ABF7D008}"/>
            </c:ext>
          </c:extLst>
        </c:ser>
        <c:ser>
          <c:idx val="2"/>
          <c:order val="2"/>
          <c:tx>
            <c:strRef>
              <c:f>'Unit Costs_Adjusted'!$Z$22</c:f>
              <c:strCache>
                <c:ptCount val="1"/>
                <c:pt idx="0">
                  <c:v>GP</c:v>
                </c:pt>
              </c:strCache>
            </c:strRef>
          </c:tx>
          <c:spPr>
            <a:ln w="3810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Costs_Adjusted'!$Z$61:$Z$69</c:f>
              <c:numCache>
                <c:formatCode>0.00</c:formatCode>
                <c:ptCount val="9"/>
                <c:pt idx="0">
                  <c:v>1</c:v>
                </c:pt>
                <c:pt idx="1">
                  <c:v>1.002940216487499</c:v>
                </c:pt>
                <c:pt idx="2">
                  <c:v>1.0050148732614559</c:v>
                </c:pt>
                <c:pt idx="3">
                  <c:v>1.0068710668604677</c:v>
                </c:pt>
                <c:pt idx="4">
                  <c:v>1.0081668366281187</c:v>
                </c:pt>
                <c:pt idx="5">
                  <c:v>1.0092576975046914</c:v>
                </c:pt>
                <c:pt idx="6">
                  <c:v>1.0100727124983007</c:v>
                </c:pt>
                <c:pt idx="7">
                  <c:v>1.0107416867995005</c:v>
                </c:pt>
                <c:pt idx="8">
                  <c:v>1.0110118094908485</c:v>
                </c:pt>
              </c:numCache>
            </c:numRef>
          </c:val>
          <c:smooth val="0"/>
          <c:extLst>
            <c:ext xmlns:c16="http://schemas.microsoft.com/office/drawing/2014/chart" uri="{C3380CC4-5D6E-409C-BE32-E72D297353CC}">
              <c16:uniqueId val="{00000002-5EBD-4D00-BEE9-C5E0ABF7D008}"/>
            </c:ext>
          </c:extLst>
        </c:ser>
        <c:ser>
          <c:idx val="3"/>
          <c:order val="3"/>
          <c:tx>
            <c:strRef>
              <c:f>'Unit Costs_Adjusted'!$AA$22</c:f>
              <c:strCache>
                <c:ptCount val="1"/>
                <c:pt idx="0">
                  <c:v>KN</c:v>
                </c:pt>
              </c:strCache>
            </c:strRef>
          </c:tx>
          <c:spPr>
            <a:ln w="38100" cap="rnd">
              <a:solidFill>
                <a:srgbClr val="00B0F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Costs_Adjusted'!$AA$61:$AA$69</c:f>
              <c:numCache>
                <c:formatCode>0.00</c:formatCode>
                <c:ptCount val="9"/>
                <c:pt idx="0">
                  <c:v>1</c:v>
                </c:pt>
                <c:pt idx="1">
                  <c:v>1.0023909619223008</c:v>
                </c:pt>
                <c:pt idx="2">
                  <c:v>1.0038225414435848</c:v>
                </c:pt>
                <c:pt idx="3">
                  <c:v>1.0048558292686978</c:v>
                </c:pt>
                <c:pt idx="4">
                  <c:v>1.0050317933549173</c:v>
                </c:pt>
                <c:pt idx="5">
                  <c:v>1.0052405004991183</c:v>
                </c:pt>
                <c:pt idx="6">
                  <c:v>1.0050994384010741</c:v>
                </c:pt>
                <c:pt idx="7">
                  <c:v>1.0047490403921642</c:v>
                </c:pt>
                <c:pt idx="8">
                  <c:v>1.0040461209868483</c:v>
                </c:pt>
              </c:numCache>
            </c:numRef>
          </c:val>
          <c:smooth val="0"/>
          <c:extLst>
            <c:ext xmlns:c16="http://schemas.microsoft.com/office/drawing/2014/chart" uri="{C3380CC4-5D6E-409C-BE32-E72D297353CC}">
              <c16:uniqueId val="{00000003-5EBD-4D00-BEE9-C5E0ABF7D008}"/>
            </c:ext>
          </c:extLst>
        </c:ser>
        <c:ser>
          <c:idx val="4"/>
          <c:order val="4"/>
          <c:tx>
            <c:strRef>
              <c:f>'Unit Costs_Adjusted'!$AB$22</c:f>
              <c:strCache>
                <c:ptCount val="1"/>
                <c:pt idx="0">
                  <c:v>LP</c:v>
                </c:pt>
              </c:strCache>
            </c:strRef>
          </c:tx>
          <c:spPr>
            <a:ln w="38100" cap="rnd">
              <a:solidFill>
                <a:schemeClr val="accent4"/>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Costs_Adjusted'!$AB$61:$AB$69</c:f>
              <c:numCache>
                <c:formatCode>0.00</c:formatCode>
                <c:ptCount val="9"/>
                <c:pt idx="0">
                  <c:v>1</c:v>
                </c:pt>
                <c:pt idx="1">
                  <c:v>0.99903576720012399</c:v>
                </c:pt>
                <c:pt idx="2">
                  <c:v>0.99696767745025761</c:v>
                </c:pt>
                <c:pt idx="3">
                  <c:v>0.99471875409491062</c:v>
                </c:pt>
                <c:pt idx="4">
                  <c:v>0.99243914172284275</c:v>
                </c:pt>
                <c:pt idx="5">
                  <c:v>0.99028170293354767</c:v>
                </c:pt>
                <c:pt idx="6">
                  <c:v>0.98789778265039085</c:v>
                </c:pt>
                <c:pt idx="7">
                  <c:v>0.98618583089929412</c:v>
                </c:pt>
                <c:pt idx="8">
                  <c:v>0.98467298333446618</c:v>
                </c:pt>
              </c:numCache>
            </c:numRef>
          </c:val>
          <c:smooth val="0"/>
          <c:extLst>
            <c:ext xmlns:c16="http://schemas.microsoft.com/office/drawing/2014/chart" uri="{C3380CC4-5D6E-409C-BE32-E72D297353CC}">
              <c16:uniqueId val="{00000004-5EBD-4D00-BEE9-C5E0ABF7D008}"/>
            </c:ext>
          </c:extLst>
        </c:ser>
        <c:ser>
          <c:idx val="5"/>
          <c:order val="5"/>
          <c:tx>
            <c:strRef>
              <c:f>'Unit Costs_Adjusted'!$AC$22</c:f>
              <c:strCache>
                <c:ptCount val="1"/>
                <c:pt idx="0">
                  <c:v>MP</c:v>
                </c:pt>
              </c:strCache>
            </c:strRef>
          </c:tx>
          <c:spPr>
            <a:ln w="1905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Costs_Adjusted'!$AC$61:$AC$69</c:f>
              <c:numCache>
                <c:formatCode>0.00</c:formatCode>
                <c:ptCount val="9"/>
                <c:pt idx="0">
                  <c:v>1</c:v>
                </c:pt>
                <c:pt idx="1">
                  <c:v>1.0027640045073503</c:v>
                </c:pt>
                <c:pt idx="2">
                  <c:v>1.0041374221552448</c:v>
                </c:pt>
                <c:pt idx="3">
                  <c:v>1.0050596025999625</c:v>
                </c:pt>
                <c:pt idx="4">
                  <c:v>1.0049292968037113</c:v>
                </c:pt>
                <c:pt idx="5">
                  <c:v>1.004676893474036</c:v>
                </c:pt>
                <c:pt idx="6">
                  <c:v>1.0038415890424202</c:v>
                </c:pt>
                <c:pt idx="7">
                  <c:v>1.0030931201874891</c:v>
                </c:pt>
                <c:pt idx="8">
                  <c:v>1.0022261265054651</c:v>
                </c:pt>
              </c:numCache>
            </c:numRef>
          </c:val>
          <c:smooth val="0"/>
          <c:extLst>
            <c:ext xmlns:c16="http://schemas.microsoft.com/office/drawing/2014/chart" uri="{C3380CC4-5D6E-409C-BE32-E72D297353CC}">
              <c16:uniqueId val="{00000005-5EBD-4D00-BEE9-C5E0ABF7D008}"/>
            </c:ext>
          </c:extLst>
        </c:ser>
        <c:ser>
          <c:idx val="6"/>
          <c:order val="6"/>
          <c:tx>
            <c:strRef>
              <c:f>'Unit Costs_Adjusted'!$AD$22</c:f>
              <c:strCache>
                <c:ptCount val="1"/>
                <c:pt idx="0">
                  <c:v>NC</c:v>
                </c:pt>
              </c:strCache>
            </c:strRef>
          </c:tx>
          <c:spPr>
            <a:ln w="1905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Costs_Adjusted'!$AD$61:$AD$69</c:f>
              <c:numCache>
                <c:formatCode>0.00</c:formatCode>
                <c:ptCount val="9"/>
                <c:pt idx="0">
                  <c:v>1</c:v>
                </c:pt>
                <c:pt idx="1">
                  <c:v>1.0026954698428687</c:v>
                </c:pt>
                <c:pt idx="2">
                  <c:v>1.0056061226072976</c:v>
                </c:pt>
                <c:pt idx="3">
                  <c:v>1.0063761731548875</c:v>
                </c:pt>
                <c:pt idx="4">
                  <c:v>1.0076828420302886</c:v>
                </c:pt>
                <c:pt idx="5">
                  <c:v>1.0078383011614207</c:v>
                </c:pt>
                <c:pt idx="6">
                  <c:v>1.0082374791498041</c:v>
                </c:pt>
                <c:pt idx="7">
                  <c:v>1.0079287936487853</c:v>
                </c:pt>
                <c:pt idx="8">
                  <c:v>1.0074005145576295</c:v>
                </c:pt>
              </c:numCache>
            </c:numRef>
          </c:val>
          <c:smooth val="0"/>
          <c:extLst>
            <c:ext xmlns:c16="http://schemas.microsoft.com/office/drawing/2014/chart" uri="{C3380CC4-5D6E-409C-BE32-E72D297353CC}">
              <c16:uniqueId val="{00000006-5EBD-4D00-BEE9-C5E0ABF7D008}"/>
            </c:ext>
          </c:extLst>
        </c:ser>
        <c:ser>
          <c:idx val="7"/>
          <c:order val="7"/>
          <c:tx>
            <c:strRef>
              <c:f>'Unit Costs_Adjusted'!$AE$22</c:f>
              <c:strCache>
                <c:ptCount val="1"/>
                <c:pt idx="0">
                  <c:v>NW</c:v>
                </c:pt>
              </c:strCache>
            </c:strRef>
          </c:tx>
          <c:spPr>
            <a:ln w="1905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Costs_Adjusted'!$AE$61:$AE$69</c:f>
              <c:numCache>
                <c:formatCode>0.00</c:formatCode>
                <c:ptCount val="9"/>
                <c:pt idx="0">
                  <c:v>1</c:v>
                </c:pt>
                <c:pt idx="1">
                  <c:v>1.0033515870494529</c:v>
                </c:pt>
                <c:pt idx="2">
                  <c:v>1.0058476165023247</c:v>
                </c:pt>
                <c:pt idx="3">
                  <c:v>1.0075719109541166</c:v>
                </c:pt>
                <c:pt idx="4">
                  <c:v>1.0085649918321251</c:v>
                </c:pt>
                <c:pt idx="5">
                  <c:v>1.0089377903093757</c:v>
                </c:pt>
                <c:pt idx="6">
                  <c:v>1.0085924846364498</c:v>
                </c:pt>
                <c:pt idx="7">
                  <c:v>1.0078682762542579</c:v>
                </c:pt>
                <c:pt idx="8">
                  <c:v>1.0069563589243247</c:v>
                </c:pt>
              </c:numCache>
            </c:numRef>
          </c:val>
          <c:smooth val="0"/>
          <c:extLst>
            <c:ext xmlns:c16="http://schemas.microsoft.com/office/drawing/2014/chart" uri="{C3380CC4-5D6E-409C-BE32-E72D297353CC}">
              <c16:uniqueId val="{00000007-5EBD-4D00-BEE9-C5E0ABF7D008}"/>
            </c:ext>
          </c:extLst>
        </c:ser>
        <c:ser>
          <c:idx val="8"/>
          <c:order val="8"/>
          <c:tx>
            <c:strRef>
              <c:f>'Unit Costs_Adjusted'!$AF$22</c:f>
              <c:strCache>
                <c:ptCount val="1"/>
                <c:pt idx="0">
                  <c:v>WC</c:v>
                </c:pt>
              </c:strCache>
            </c:strRef>
          </c:tx>
          <c:spPr>
            <a:ln w="19050" cap="rnd">
              <a:solidFill>
                <a:schemeClr val="accent4"/>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Costs_Adjusted'!$AF$61:$AF$69</c:f>
              <c:numCache>
                <c:formatCode>0.00</c:formatCode>
                <c:ptCount val="9"/>
                <c:pt idx="0">
                  <c:v>1</c:v>
                </c:pt>
                <c:pt idx="1">
                  <c:v>0.9983568819914983</c:v>
                </c:pt>
                <c:pt idx="2">
                  <c:v>0.99631863912092689</c:v>
                </c:pt>
                <c:pt idx="3">
                  <c:v>0.99445913266804375</c:v>
                </c:pt>
                <c:pt idx="4">
                  <c:v>0.99234543795492869</c:v>
                </c:pt>
                <c:pt idx="5">
                  <c:v>0.99070254713255768</c:v>
                </c:pt>
                <c:pt idx="6">
                  <c:v>0.98930883304963479</c:v>
                </c:pt>
                <c:pt idx="7">
                  <c:v>0.98809681206536737</c:v>
                </c:pt>
                <c:pt idx="8">
                  <c:v>0.98687949406676467</c:v>
                </c:pt>
              </c:numCache>
            </c:numRef>
          </c:val>
          <c:smooth val="0"/>
          <c:extLst>
            <c:ext xmlns:c16="http://schemas.microsoft.com/office/drawing/2014/chart" uri="{C3380CC4-5D6E-409C-BE32-E72D297353CC}">
              <c16:uniqueId val="{00000008-5EBD-4D00-BEE9-C5E0ABF7D008}"/>
            </c:ext>
          </c:extLst>
        </c:ser>
        <c:ser>
          <c:idx val="9"/>
          <c:order val="9"/>
          <c:tx>
            <c:strRef>
              <c:f>'Unit Costs_Adjusted'!$AG$22</c:f>
              <c:strCache>
                <c:ptCount val="1"/>
                <c:pt idx="0">
                  <c:v>SA</c:v>
                </c:pt>
              </c:strCache>
            </c:strRef>
          </c:tx>
          <c:spPr>
            <a:ln w="44450" cap="rnd">
              <a:solidFill>
                <a:schemeClr val="bg1">
                  <a:lumMod val="50000"/>
                </a:schemeClr>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Costs_Adjusted'!$AG$61:$AG$69</c:f>
              <c:numCache>
                <c:formatCode>0.00</c:formatCode>
                <c:ptCount val="9"/>
                <c:pt idx="0">
                  <c:v>1</c:v>
                </c:pt>
                <c:pt idx="1">
                  <c:v>1.0016014031313174</c:v>
                </c:pt>
                <c:pt idx="2">
                  <c:v>1.0023332540288592</c:v>
                </c:pt>
                <c:pt idx="3">
                  <c:v>1.0026775363217533</c:v>
                </c:pt>
                <c:pt idx="4">
                  <c:v>1.0024360936305488</c:v>
                </c:pt>
                <c:pt idx="5">
                  <c:v>1.002122214681926</c:v>
                </c:pt>
                <c:pt idx="6">
                  <c:v>1.001454681908664</c:v>
                </c:pt>
                <c:pt idx="7">
                  <c:v>1.0007220839308968</c:v>
                </c:pt>
                <c:pt idx="8">
                  <c:v>0.99978910968500223</c:v>
                </c:pt>
              </c:numCache>
            </c:numRef>
          </c:val>
          <c:smooth val="0"/>
          <c:extLst>
            <c:ext xmlns:c16="http://schemas.microsoft.com/office/drawing/2014/chart" uri="{C3380CC4-5D6E-409C-BE32-E72D297353CC}">
              <c16:uniqueId val="{00000009-5EBD-4D00-BEE9-C5E0ABF7D008}"/>
            </c:ext>
          </c:extLst>
        </c:ser>
        <c:dLbls>
          <c:showLegendKey val="0"/>
          <c:showVal val="0"/>
          <c:showCatName val="0"/>
          <c:showSerName val="0"/>
          <c:showPercent val="0"/>
          <c:showBubbleSize val="0"/>
        </c:dLbls>
        <c:smooth val="0"/>
        <c:axId val="1207554272"/>
        <c:axId val="1104167008"/>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1.03"/>
          <c:min val="0.9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4224831276583"/>
          <c:y val="5.7364300787031842E-2"/>
          <c:w val="0.36153243360400483"/>
          <c:h val="0.57654426429036176"/>
        </c:manualLayout>
      </c:layout>
      <c:lineChart>
        <c:grouping val="standard"/>
        <c:varyColors val="0"/>
        <c:ser>
          <c:idx val="0"/>
          <c:order val="0"/>
          <c:tx>
            <c:strRef>
              <c:f>'Unit Costs_Adjusted'!$B$22</c:f>
              <c:strCache>
                <c:ptCount val="1"/>
                <c:pt idx="0">
                  <c:v>EC</c:v>
                </c:pt>
              </c:strCache>
              <c:extLst xmlns:c15="http://schemas.microsoft.com/office/drawing/2012/chart"/>
            </c:strRef>
          </c:tx>
          <c:spPr>
            <a:ln w="38100" cap="rnd">
              <a:solidFill>
                <a:srgbClr val="FF0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Costs_Adjusted'!$B$23:$B$31</c:f>
              <c:numCache>
                <c:formatCode>#,##0</c:formatCode>
                <c:ptCount val="9"/>
                <c:pt idx="0">
                  <c:v>427119.06563705642</c:v>
                </c:pt>
                <c:pt idx="1">
                  <c:v>428854.27200533019</c:v>
                </c:pt>
                <c:pt idx="2">
                  <c:v>430262.433680724</c:v>
                </c:pt>
                <c:pt idx="3">
                  <c:v>431432.80104859697</c:v>
                </c:pt>
                <c:pt idx="4">
                  <c:v>432191.82636687596</c:v>
                </c:pt>
                <c:pt idx="5">
                  <c:v>432731.60299155972</c:v>
                </c:pt>
                <c:pt idx="6">
                  <c:v>432868.54429820389</c:v>
                </c:pt>
                <c:pt idx="7">
                  <c:v>432893.67944591452</c:v>
                </c:pt>
                <c:pt idx="8">
                  <c:v>432756.65839359903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57F2-49DA-97CD-FFC26F5DAFAE}"/>
            </c:ext>
          </c:extLst>
        </c:ser>
        <c:ser>
          <c:idx val="1"/>
          <c:order val="1"/>
          <c:tx>
            <c:strRef>
              <c:f>'Unit Costs_Adjusted'!$C$22</c:f>
              <c:strCache>
                <c:ptCount val="1"/>
                <c:pt idx="0">
                  <c:v>FS</c:v>
                </c:pt>
              </c:strCache>
              <c:extLst xmlns:c15="http://schemas.microsoft.com/office/drawing/2012/chart"/>
            </c:strRef>
          </c:tx>
          <c:spPr>
            <a:ln w="38100" cap="rnd">
              <a:solidFill>
                <a:srgbClr val="00B05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Costs_Adjusted'!$C$23:$C$31</c:f>
              <c:numCache>
                <c:formatCode>#,##0</c:formatCode>
                <c:ptCount val="9"/>
                <c:pt idx="0">
                  <c:v>420414.35068528343</c:v>
                </c:pt>
                <c:pt idx="1">
                  <c:v>422203.26766520966</c:v>
                </c:pt>
                <c:pt idx="2">
                  <c:v>423714.470408672</c:v>
                </c:pt>
                <c:pt idx="3">
                  <c:v>424980.33715062821</c:v>
                </c:pt>
                <c:pt idx="4">
                  <c:v>426108.8702706953</c:v>
                </c:pt>
                <c:pt idx="5">
                  <c:v>427154.34319046978</c:v>
                </c:pt>
                <c:pt idx="6">
                  <c:v>428126.75530338386</c:v>
                </c:pt>
                <c:pt idx="7">
                  <c:v>429157.99439925066</c:v>
                </c:pt>
                <c:pt idx="8">
                  <c:v>430069.55361663655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57F2-49DA-97CD-FFC26F5DAFAE}"/>
            </c:ext>
          </c:extLst>
        </c:ser>
        <c:ser>
          <c:idx val="2"/>
          <c:order val="2"/>
          <c:tx>
            <c:strRef>
              <c:f>'Unit Costs_Adjusted'!$D$22</c:f>
              <c:strCache>
                <c:ptCount val="1"/>
                <c:pt idx="0">
                  <c:v>GP</c:v>
                </c:pt>
              </c:strCache>
              <c:extLst xmlns:c15="http://schemas.microsoft.com/office/drawing/2012/chart"/>
            </c:strRef>
          </c:tx>
          <c:spPr>
            <a:ln w="38100" cap="rnd">
              <a:solidFill>
                <a:schemeClr val="tx1"/>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Costs_Adjusted'!$D$23:$D$31</c:f>
              <c:numCache>
                <c:formatCode>#,##0</c:formatCode>
                <c:ptCount val="9"/>
                <c:pt idx="0">
                  <c:v>407833.48771258176</c:v>
                </c:pt>
                <c:pt idx="1">
                  <c:v>409996.24317584606</c:v>
                </c:pt>
                <c:pt idx="2">
                  <c:v>411714.31267729722</c:v>
                </c:pt>
                <c:pt idx="3">
                  <c:v>413256.29756721872</c:v>
                </c:pt>
                <c:pt idx="4">
                  <c:v>414524.14863699279</c:v>
                </c:pt>
                <c:pt idx="5">
                  <c:v>415619.02158034517</c:v>
                </c:pt>
                <c:pt idx="6">
                  <c:v>416466.18827041448</c:v>
                </c:pt>
                <c:pt idx="7">
                  <c:v>417260.95055676915</c:v>
                </c:pt>
                <c:pt idx="8">
                  <c:v>417855.76730848424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57F2-49DA-97CD-FFC26F5DAFAE}"/>
            </c:ext>
          </c:extLst>
        </c:ser>
        <c:ser>
          <c:idx val="3"/>
          <c:order val="3"/>
          <c:tx>
            <c:strRef>
              <c:f>'Unit Costs_Adjusted'!$E$22</c:f>
              <c:strCache>
                <c:ptCount val="1"/>
                <c:pt idx="0">
                  <c:v>KN</c:v>
                </c:pt>
              </c:strCache>
              <c:extLst xmlns:c15="http://schemas.microsoft.com/office/drawing/2012/chart"/>
            </c:strRef>
          </c:tx>
          <c:spPr>
            <a:ln w="38100" cap="rnd">
              <a:solidFill>
                <a:srgbClr val="00B0F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Costs_Adjusted'!$E$23:$E$31</c:f>
              <c:numCache>
                <c:formatCode>#,##0</c:formatCode>
                <c:ptCount val="9"/>
                <c:pt idx="0">
                  <c:v>425780.52121211705</c:v>
                </c:pt>
                <c:pt idx="1">
                  <c:v>427490.71500869293</c:v>
                </c:pt>
                <c:pt idx="2">
                  <c:v>428782.31230638351</c:v>
                </c:pt>
                <c:pt idx="3">
                  <c:v>429806.58488900622</c:v>
                </c:pt>
                <c:pt idx="4">
                  <c:v>430499.31951392285</c:v>
                </c:pt>
                <c:pt idx="5">
                  <c:v>431163.85040736647</c:v>
                </c:pt>
                <c:pt idx="6">
                  <c:v>431649.38314184773</c:v>
                </c:pt>
                <c:pt idx="7">
                  <c:v>432093.28610463411</c:v>
                </c:pt>
                <c:pt idx="8">
                  <c:v>432375.77024162473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57F2-49DA-97CD-FFC26F5DAFAE}"/>
            </c:ext>
          </c:extLst>
        </c:ser>
        <c:ser>
          <c:idx val="4"/>
          <c:order val="4"/>
          <c:tx>
            <c:strRef>
              <c:f>'Unit Costs_Adjusted'!$F$22</c:f>
              <c:strCache>
                <c:ptCount val="1"/>
                <c:pt idx="0">
                  <c:v>LP</c:v>
                </c:pt>
              </c:strCache>
            </c:strRef>
          </c:tx>
          <c:spPr>
            <a:ln w="38100" cap="rnd">
              <a:solidFill>
                <a:srgbClr val="FFC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Costs_Adjusted'!$F$23:$F$31</c:f>
              <c:numCache>
                <c:formatCode>#,##0</c:formatCode>
                <c:ptCount val="9"/>
                <c:pt idx="0">
                  <c:v>435658.78523587959</c:v>
                </c:pt>
                <c:pt idx="1">
                  <c:v>435550.43207577022</c:v>
                </c:pt>
                <c:pt idx="2">
                  <c:v>434865.71587125666</c:v>
                </c:pt>
                <c:pt idx="3">
                  <c:v>434109.50415521371</c:v>
                </c:pt>
                <c:pt idx="4">
                  <c:v>433264.27608523302</c:v>
                </c:pt>
                <c:pt idx="5">
                  <c:v>432481.43333248014</c:v>
                </c:pt>
                <c:pt idx="6">
                  <c:v>431570.74060497951</c:v>
                </c:pt>
                <c:pt idx="7">
                  <c:v>430879.80974172032</c:v>
                </c:pt>
                <c:pt idx="8">
                  <c:v>430247.82640969846</c:v>
                </c:pt>
              </c:numCache>
            </c:numRef>
          </c:val>
          <c:smooth val="0"/>
          <c:extLst>
            <c:ext xmlns:c16="http://schemas.microsoft.com/office/drawing/2014/chart" uri="{C3380CC4-5D6E-409C-BE32-E72D297353CC}">
              <c16:uniqueId val="{00000004-57F2-49DA-97CD-FFC26F5DAFAE}"/>
            </c:ext>
          </c:extLst>
        </c:ser>
        <c:ser>
          <c:idx val="5"/>
          <c:order val="5"/>
          <c:tx>
            <c:strRef>
              <c:f>'Unit Costs_Adjusted'!$G$22</c:f>
              <c:strCache>
                <c:ptCount val="1"/>
                <c:pt idx="0">
                  <c:v>MP</c:v>
                </c:pt>
              </c:strCache>
              <c:extLst xmlns:c15="http://schemas.microsoft.com/office/drawing/2012/chart"/>
            </c:strRef>
          </c:tx>
          <c:spPr>
            <a:ln w="19050" cap="rnd">
              <a:solidFill>
                <a:srgbClr val="FF0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Costs_Adjusted'!$G$23:$G$31</c:f>
              <c:numCache>
                <c:formatCode>#,##0</c:formatCode>
                <c:ptCount val="9"/>
                <c:pt idx="0">
                  <c:v>423015.08434588142</c:v>
                </c:pt>
                <c:pt idx="1">
                  <c:v>424881.93199302268</c:v>
                </c:pt>
                <c:pt idx="2">
                  <c:v>426260.54800140968</c:v>
                </c:pt>
                <c:pt idx="3">
                  <c:v>427387.0054220673</c:v>
                </c:pt>
                <c:pt idx="4">
                  <c:v>428177.91289202229</c:v>
                </c:pt>
                <c:pt idx="5">
                  <c:v>428859.19540374546</c:v>
                </c:pt>
                <c:pt idx="6">
                  <c:v>429246.24378898978</c:v>
                </c:pt>
                <c:pt idx="7">
                  <c:v>429653.79951001587</c:v>
                </c:pt>
                <c:pt idx="8">
                  <c:v>429946.92189229152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5-57F2-49DA-97CD-FFC26F5DAFAE}"/>
            </c:ext>
          </c:extLst>
        </c:ser>
        <c:ser>
          <c:idx val="6"/>
          <c:order val="6"/>
          <c:tx>
            <c:strRef>
              <c:f>'Unit Costs_Adjusted'!$H$22</c:f>
              <c:strCache>
                <c:ptCount val="1"/>
                <c:pt idx="0">
                  <c:v>NC</c:v>
                </c:pt>
              </c:strCache>
              <c:extLst xmlns:c15="http://schemas.microsoft.com/office/drawing/2012/chart"/>
            </c:strRef>
          </c:tx>
          <c:spPr>
            <a:ln w="19050" cap="rnd">
              <a:solidFill>
                <a:srgbClr val="00B05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Costs_Adjusted'!$H$23:$H$31</c:f>
              <c:numCache>
                <c:formatCode>#,##0</c:formatCode>
                <c:ptCount val="9"/>
                <c:pt idx="0">
                  <c:v>407050.52326857252</c:v>
                </c:pt>
                <c:pt idx="1">
                  <c:v>409851.24498009926</c:v>
                </c:pt>
                <c:pt idx="2">
                  <c:v>412363.04060382152</c:v>
                </c:pt>
                <c:pt idx="3">
                  <c:v>414301.53338842449</c:v>
                </c:pt>
                <c:pt idx="4">
                  <c:v>415957.34244458837</c:v>
                </c:pt>
                <c:pt idx="5">
                  <c:v>417342.61242870614</c:v>
                </c:pt>
                <c:pt idx="6">
                  <c:v>418630.51198376121</c:v>
                </c:pt>
                <c:pt idx="7">
                  <c:v>419772.36072066246</c:v>
                </c:pt>
                <c:pt idx="8">
                  <c:v>420735.30923367006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6-57F2-49DA-97CD-FFC26F5DAFAE}"/>
            </c:ext>
          </c:extLst>
        </c:ser>
        <c:ser>
          <c:idx val="7"/>
          <c:order val="7"/>
          <c:tx>
            <c:strRef>
              <c:f>'Unit Costs_Adjusted'!$I$22</c:f>
              <c:strCache>
                <c:ptCount val="1"/>
                <c:pt idx="0">
                  <c:v>NW</c:v>
                </c:pt>
              </c:strCache>
              <c:extLst xmlns:c15="http://schemas.microsoft.com/office/drawing/2012/chart"/>
            </c:strRef>
          </c:tx>
          <c:spPr>
            <a:ln w="19050" cap="rnd">
              <a:solidFill>
                <a:schemeClr val="tx1"/>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Costs_Adjusted'!$I$23:$I$31</c:f>
              <c:numCache>
                <c:formatCode>#,##0</c:formatCode>
                <c:ptCount val="9"/>
                <c:pt idx="0">
                  <c:v>415329.88157233741</c:v>
                </c:pt>
                <c:pt idx="1">
                  <c:v>417501.81556835596</c:v>
                </c:pt>
                <c:pt idx="2">
                  <c:v>419190.49298716761</c:v>
                </c:pt>
                <c:pt idx="3">
                  <c:v>420505.16172595811</c:v>
                </c:pt>
                <c:pt idx="4">
                  <c:v>421535.53388095571</c:v>
                </c:pt>
                <c:pt idx="5">
                  <c:v>422281.21214862639</c:v>
                </c:pt>
                <c:pt idx="6">
                  <c:v>422803.00608011114</c:v>
                </c:pt>
                <c:pt idx="7">
                  <c:v>423288.88357301528</c:v>
                </c:pt>
                <c:pt idx="8">
                  <c:v>423551.85303792916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7-57F2-49DA-97CD-FFC26F5DAFAE}"/>
            </c:ext>
          </c:extLst>
        </c:ser>
        <c:ser>
          <c:idx val="8"/>
          <c:order val="8"/>
          <c:tx>
            <c:strRef>
              <c:f>'Unit Costs_Adjusted'!$J$22</c:f>
              <c:strCache>
                <c:ptCount val="1"/>
                <c:pt idx="0">
                  <c:v>WC</c:v>
                </c:pt>
              </c:strCache>
              <c:extLst xmlns:c15="http://schemas.microsoft.com/office/drawing/2012/chart"/>
            </c:strRef>
          </c:tx>
          <c:spPr>
            <a:ln w="19050" cap="rnd">
              <a:solidFill>
                <a:srgbClr val="FFC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Costs_Adjusted'!$J$23:$J$31</c:f>
              <c:numCache>
                <c:formatCode>#,##0</c:formatCode>
                <c:ptCount val="9"/>
                <c:pt idx="0">
                  <c:v>420771.17497928033</c:v>
                </c:pt>
                <c:pt idx="1">
                  <c:v>421602.42407218838</c:v>
                </c:pt>
                <c:pt idx="2">
                  <c:v>422222.40778705251</c:v>
                </c:pt>
                <c:pt idx="3">
                  <c:v>422742.27209347679</c:v>
                </c:pt>
                <c:pt idx="4">
                  <c:v>423117.21738967585</c:v>
                </c:pt>
                <c:pt idx="5">
                  <c:v>423449.7465483378</c:v>
                </c:pt>
                <c:pt idx="6">
                  <c:v>423679.86786279909</c:v>
                </c:pt>
                <c:pt idx="7">
                  <c:v>423940.541348283</c:v>
                </c:pt>
                <c:pt idx="8">
                  <c:v>424068.05572145275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8-57F2-49DA-97CD-FFC26F5DAFAE}"/>
            </c:ext>
          </c:extLst>
        </c:ser>
        <c:ser>
          <c:idx val="9"/>
          <c:order val="9"/>
          <c:tx>
            <c:strRef>
              <c:f>'Unit Costs_Adjusted'!$K$22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Costs_Adjusted'!$K$23:$K$31</c:f>
              <c:numCache>
                <c:formatCode>#\ ###\ ###\ ##0</c:formatCode>
                <c:ptCount val="9"/>
                <c:pt idx="0">
                  <c:v>421720.66971751343</c:v>
                </c:pt>
                <c:pt idx="1">
                  <c:v>423281.50071337493</c:v>
                </c:pt>
                <c:pt idx="2">
                  <c:v>424451.56811929168</c:v>
                </c:pt>
                <c:pt idx="3">
                  <c:v>425421.39710504108</c:v>
                </c:pt>
                <c:pt idx="4">
                  <c:v>426114.28120714024</c:v>
                </c:pt>
                <c:pt idx="5">
                  <c:v>426686.69114206301</c:v>
                </c:pt>
                <c:pt idx="6">
                  <c:v>427041.87250481977</c:v>
                </c:pt>
                <c:pt idx="7">
                  <c:v>427369.17532797036</c:v>
                </c:pt>
                <c:pt idx="8">
                  <c:v>427519.0711934499</c:v>
                </c:pt>
              </c:numCache>
            </c:numRef>
          </c:val>
          <c:smooth val="0"/>
          <c:extLst>
            <c:ext xmlns:c16="http://schemas.microsoft.com/office/drawing/2014/chart" uri="{C3380CC4-5D6E-409C-BE32-E72D297353CC}">
              <c16:uniqueId val="{00000009-57F2-49DA-97CD-FFC26F5DAFAE}"/>
            </c:ext>
          </c:extLst>
        </c:ser>
        <c:dLbls>
          <c:showLegendKey val="0"/>
          <c:showVal val="0"/>
          <c:showCatName val="0"/>
          <c:showSerName val="0"/>
          <c:showPercent val="0"/>
          <c:showBubbleSize val="0"/>
        </c:dLbls>
        <c:smooth val="0"/>
        <c:axId val="1207554272"/>
        <c:axId val="1104167008"/>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layout>
        <c:manualLayout>
          <c:xMode val="edge"/>
          <c:yMode val="edge"/>
          <c:x val="0.17768380076085993"/>
          <c:y val="0.86720387986894198"/>
          <c:w val="0.64463220187364223"/>
          <c:h val="0.11126766174101943"/>
        </c:manualLayout>
      </c:layout>
      <c:overlay val="0"/>
      <c:spPr>
        <a:noFill/>
        <a:ln w="28575">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4525248950622"/>
          <c:y val="5.7364300787031842E-2"/>
          <c:w val="0.76668907959538768"/>
          <c:h val="0.57925396828536002"/>
        </c:manualLayout>
      </c:layout>
      <c:lineChart>
        <c:grouping val="standard"/>
        <c:varyColors val="0"/>
        <c:ser>
          <c:idx val="0"/>
          <c:order val="0"/>
          <c:tx>
            <c:strRef>
              <c:f>'Unit Costs_Adjusted'!$M$22</c:f>
              <c:strCache>
                <c:ptCount val="1"/>
                <c:pt idx="0">
                  <c:v>EC</c:v>
                </c:pt>
              </c:strCache>
              <c:extLst xmlns:c15="http://schemas.microsoft.com/office/drawing/2012/chart"/>
            </c:strRef>
          </c:tx>
          <c:spPr>
            <a:ln w="38100" cap="rnd">
              <a:solidFill>
                <a:srgbClr val="FF0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Costs_Adjusted'!$M$23:$M$31</c:f>
              <c:numCache>
                <c:formatCode>#,##0</c:formatCode>
                <c:ptCount val="9"/>
                <c:pt idx="0">
                  <c:v>621356.67679161381</c:v>
                </c:pt>
                <c:pt idx="1">
                  <c:v>620981.09129870066</c:v>
                </c:pt>
                <c:pt idx="2">
                  <c:v>620226.18269048841</c:v>
                </c:pt>
                <c:pt idx="3">
                  <c:v>618958.14631284878</c:v>
                </c:pt>
                <c:pt idx="4">
                  <c:v>616947.81680640159</c:v>
                </c:pt>
                <c:pt idx="5">
                  <c:v>614960.3367465901</c:v>
                </c:pt>
                <c:pt idx="6">
                  <c:v>612506.4343697736</c:v>
                </c:pt>
                <c:pt idx="7">
                  <c:v>609252.2229348988</c:v>
                </c:pt>
                <c:pt idx="8">
                  <c:v>605555.77239426493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C486-46E7-BD87-8DD75C674C1D}"/>
            </c:ext>
          </c:extLst>
        </c:ser>
        <c:ser>
          <c:idx val="1"/>
          <c:order val="1"/>
          <c:tx>
            <c:strRef>
              <c:f>'Unit Costs_Adjusted'!$N$22</c:f>
              <c:strCache>
                <c:ptCount val="1"/>
                <c:pt idx="0">
                  <c:v>FS</c:v>
                </c:pt>
              </c:strCache>
              <c:extLst xmlns:c15="http://schemas.microsoft.com/office/drawing/2012/chart"/>
            </c:strRef>
          </c:tx>
          <c:spPr>
            <a:ln w="38100" cap="rnd">
              <a:solidFill>
                <a:srgbClr val="00B05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Costs_Adjusted'!$N$23:$N$31</c:f>
              <c:numCache>
                <c:formatCode>#,##0</c:formatCode>
                <c:ptCount val="9"/>
                <c:pt idx="0">
                  <c:v>627908.20426359901</c:v>
                </c:pt>
                <c:pt idx="1">
                  <c:v>624610.1529865507</c:v>
                </c:pt>
                <c:pt idx="2">
                  <c:v>620527.99169185816</c:v>
                </c:pt>
                <c:pt idx="3">
                  <c:v>616357.68739531992</c:v>
                </c:pt>
                <c:pt idx="4">
                  <c:v>612412.71834225301</c:v>
                </c:pt>
                <c:pt idx="5">
                  <c:v>609463.52130316827</c:v>
                </c:pt>
                <c:pt idx="6">
                  <c:v>605861.70767572545</c:v>
                </c:pt>
                <c:pt idx="7">
                  <c:v>602202.50998847221</c:v>
                </c:pt>
                <c:pt idx="8">
                  <c:v>599314.13010666275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C486-46E7-BD87-8DD75C674C1D}"/>
            </c:ext>
          </c:extLst>
        </c:ser>
        <c:ser>
          <c:idx val="2"/>
          <c:order val="2"/>
          <c:tx>
            <c:strRef>
              <c:f>'Unit Costs_Adjusted'!$O$22</c:f>
              <c:strCache>
                <c:ptCount val="1"/>
                <c:pt idx="0">
                  <c:v>GP</c:v>
                </c:pt>
              </c:strCache>
              <c:extLst xmlns:c15="http://schemas.microsoft.com/office/drawing/2012/chart"/>
            </c:strRef>
          </c:tx>
          <c:spPr>
            <a:ln w="38100" cap="rnd">
              <a:solidFill>
                <a:schemeClr val="tx1"/>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Costs_Adjusted'!$O$23:$O$31</c:f>
              <c:numCache>
                <c:formatCode>#,##0</c:formatCode>
                <c:ptCount val="9"/>
                <c:pt idx="0">
                  <c:v>610293.42205689859</c:v>
                </c:pt>
                <c:pt idx="1">
                  <c:v>608462.91959010088</c:v>
                </c:pt>
                <c:pt idx="2">
                  <c:v>606437.83724531147</c:v>
                </c:pt>
                <c:pt idx="3">
                  <c:v>604607.66904271103</c:v>
                </c:pt>
                <c:pt idx="4">
                  <c:v>602618.07871122996</c:v>
                </c:pt>
                <c:pt idx="5">
                  <c:v>600829.85416039382</c:v>
                </c:pt>
                <c:pt idx="6">
                  <c:v>599383.23392415897</c:v>
                </c:pt>
                <c:pt idx="7">
                  <c:v>597830.24534205848</c:v>
                </c:pt>
                <c:pt idx="8">
                  <c:v>596164.75906478742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C486-46E7-BD87-8DD75C674C1D}"/>
            </c:ext>
          </c:extLst>
        </c:ser>
        <c:ser>
          <c:idx val="3"/>
          <c:order val="3"/>
          <c:tx>
            <c:strRef>
              <c:f>'Unit Costs_Adjusted'!$P$22</c:f>
              <c:strCache>
                <c:ptCount val="1"/>
                <c:pt idx="0">
                  <c:v>KN</c:v>
                </c:pt>
              </c:strCache>
              <c:extLst xmlns:c15="http://schemas.microsoft.com/office/drawing/2012/chart"/>
            </c:strRef>
          </c:tx>
          <c:spPr>
            <a:ln w="38100" cap="rnd">
              <a:solidFill>
                <a:srgbClr val="00B0F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Costs_Adjusted'!$P$23:$P$31</c:f>
              <c:numCache>
                <c:formatCode>#,##0</c:formatCode>
                <c:ptCount val="9"/>
                <c:pt idx="0">
                  <c:v>620129.39065481618</c:v>
                </c:pt>
                <c:pt idx="1">
                  <c:v>619011.88564227871</c:v>
                </c:pt>
                <c:pt idx="2">
                  <c:v>617337.41937265161</c:v>
                </c:pt>
                <c:pt idx="3">
                  <c:v>615783.1316529219</c:v>
                </c:pt>
                <c:pt idx="4">
                  <c:v>613571.3690505405</c:v>
                </c:pt>
                <c:pt idx="5">
                  <c:v>611538.23419723008</c:v>
                </c:pt>
                <c:pt idx="6">
                  <c:v>609401.17066147935</c:v>
                </c:pt>
                <c:pt idx="7">
                  <c:v>606955.8474315221</c:v>
                </c:pt>
                <c:pt idx="8">
                  <c:v>604334.44801142195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C486-46E7-BD87-8DD75C674C1D}"/>
            </c:ext>
          </c:extLst>
        </c:ser>
        <c:ser>
          <c:idx val="4"/>
          <c:order val="4"/>
          <c:tx>
            <c:strRef>
              <c:f>'Unit Costs_Adjusted'!$Q$22</c:f>
              <c:strCache>
                <c:ptCount val="1"/>
                <c:pt idx="0">
                  <c:v>LP</c:v>
                </c:pt>
              </c:strCache>
            </c:strRef>
          </c:tx>
          <c:spPr>
            <a:ln w="38100" cap="rnd">
              <a:solidFill>
                <a:srgbClr val="FFC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Costs_Adjusted'!$Q$23:$Q$31</c:f>
              <c:numCache>
                <c:formatCode>#,##0</c:formatCode>
                <c:ptCount val="9"/>
                <c:pt idx="0">
                  <c:v>639407.00266482006</c:v>
                </c:pt>
                <c:pt idx="1">
                  <c:v>631250.05705520662</c:v>
                </c:pt>
                <c:pt idx="2">
                  <c:v>623303.52409386239</c:v>
                </c:pt>
                <c:pt idx="3">
                  <c:v>615620.16774146806</c:v>
                </c:pt>
                <c:pt idx="4">
                  <c:v>608602.90623607254</c:v>
                </c:pt>
                <c:pt idx="5">
                  <c:v>601968.41353041225</c:v>
                </c:pt>
                <c:pt idx="6">
                  <c:v>595616.43444916443</c:v>
                </c:pt>
                <c:pt idx="7">
                  <c:v>590228.03988576727</c:v>
                </c:pt>
                <c:pt idx="8">
                  <c:v>585294.90211258875</c:v>
                </c:pt>
              </c:numCache>
            </c:numRef>
          </c:val>
          <c:smooth val="0"/>
          <c:extLst>
            <c:ext xmlns:c16="http://schemas.microsoft.com/office/drawing/2014/chart" uri="{C3380CC4-5D6E-409C-BE32-E72D297353CC}">
              <c16:uniqueId val="{00000004-C486-46E7-BD87-8DD75C674C1D}"/>
            </c:ext>
          </c:extLst>
        </c:ser>
        <c:ser>
          <c:idx val="5"/>
          <c:order val="5"/>
          <c:tx>
            <c:strRef>
              <c:f>'Unit Costs_Adjusted'!$R$22</c:f>
              <c:strCache>
                <c:ptCount val="1"/>
                <c:pt idx="0">
                  <c:v>MP</c:v>
                </c:pt>
              </c:strCache>
              <c:extLst xmlns:c15="http://schemas.microsoft.com/office/drawing/2012/chart"/>
            </c:strRef>
          </c:tx>
          <c:spPr>
            <a:ln w="19050" cap="rnd">
              <a:solidFill>
                <a:srgbClr val="FF0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Costs_Adjusted'!$R$23:$R$31</c:f>
              <c:numCache>
                <c:formatCode>#,##0</c:formatCode>
                <c:ptCount val="9"/>
                <c:pt idx="0">
                  <c:v>614700.04360150069</c:v>
                </c:pt>
                <c:pt idx="1">
                  <c:v>613724.43705836905</c:v>
                </c:pt>
                <c:pt idx="2">
                  <c:v>611510.61927126383</c:v>
                </c:pt>
                <c:pt idx="3">
                  <c:v>609254.36039268191</c:v>
                </c:pt>
                <c:pt idx="4">
                  <c:v>605930.68531589967</c:v>
                </c:pt>
                <c:pt idx="5">
                  <c:v>602754.22959226579</c:v>
                </c:pt>
                <c:pt idx="6">
                  <c:v>599402.18041487364</c:v>
                </c:pt>
                <c:pt idx="7">
                  <c:v>596165.71545738599</c:v>
                </c:pt>
                <c:pt idx="8">
                  <c:v>593102.8949500554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5-C486-46E7-BD87-8DD75C674C1D}"/>
            </c:ext>
          </c:extLst>
        </c:ser>
        <c:ser>
          <c:idx val="6"/>
          <c:order val="6"/>
          <c:tx>
            <c:strRef>
              <c:f>'Unit Costs_Adjusted'!$S$22</c:f>
              <c:strCache>
                <c:ptCount val="1"/>
                <c:pt idx="0">
                  <c:v>NC</c:v>
                </c:pt>
              </c:strCache>
              <c:extLst xmlns:c15="http://schemas.microsoft.com/office/drawing/2012/chart"/>
            </c:strRef>
          </c:tx>
          <c:spPr>
            <a:ln w="19050" cap="rnd">
              <a:solidFill>
                <a:srgbClr val="00B05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Costs_Adjusted'!$S$23:$S$31</c:f>
              <c:numCache>
                <c:formatCode>#,##0</c:formatCode>
                <c:ptCount val="9"/>
                <c:pt idx="0">
                  <c:v>623263.32644957933</c:v>
                </c:pt>
                <c:pt idx="1">
                  <c:v>619178.36139711691</c:v>
                </c:pt>
                <c:pt idx="2">
                  <c:v>616501.68977607181</c:v>
                </c:pt>
                <c:pt idx="3">
                  <c:v>611482.28774426028</c:v>
                </c:pt>
                <c:pt idx="4">
                  <c:v>608493.1732996807</c:v>
                </c:pt>
                <c:pt idx="5">
                  <c:v>604116.28772522102</c:v>
                </c:pt>
                <c:pt idx="6">
                  <c:v>600556.54159768869</c:v>
                </c:pt>
                <c:pt idx="7">
                  <c:v>596074.77570713253</c:v>
                </c:pt>
                <c:pt idx="8">
                  <c:v>591759.07338519359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6-C486-46E7-BD87-8DD75C674C1D}"/>
            </c:ext>
          </c:extLst>
        </c:ser>
        <c:ser>
          <c:idx val="7"/>
          <c:order val="7"/>
          <c:tx>
            <c:strRef>
              <c:f>'Unit Costs_Adjusted'!$T$22</c:f>
              <c:strCache>
                <c:ptCount val="1"/>
                <c:pt idx="0">
                  <c:v>NW</c:v>
                </c:pt>
              </c:strCache>
              <c:extLst xmlns:c15="http://schemas.microsoft.com/office/drawing/2012/chart"/>
            </c:strRef>
          </c:tx>
          <c:spPr>
            <a:ln w="19050" cap="rnd">
              <a:solidFill>
                <a:schemeClr val="tx1"/>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Costs_Adjusted'!$T$23:$T$31</c:f>
              <c:numCache>
                <c:formatCode>#,##0</c:formatCode>
                <c:ptCount val="9"/>
                <c:pt idx="0">
                  <c:v>609995.55005403399</c:v>
                </c:pt>
                <c:pt idx="1">
                  <c:v>609211.88898435712</c:v>
                </c:pt>
                <c:pt idx="2">
                  <c:v>608370.19259064482</c:v>
                </c:pt>
                <c:pt idx="3">
                  <c:v>607251.68312087399</c:v>
                </c:pt>
                <c:pt idx="4">
                  <c:v>605616.79540695157</c:v>
                </c:pt>
                <c:pt idx="5">
                  <c:v>603701.70586735837</c:v>
                </c:pt>
                <c:pt idx="6">
                  <c:v>601078.91374578024</c:v>
                </c:pt>
                <c:pt idx="7">
                  <c:v>597784.58392447233</c:v>
                </c:pt>
                <c:pt idx="8">
                  <c:v>594901.35319446994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7-C486-46E7-BD87-8DD75C674C1D}"/>
            </c:ext>
          </c:extLst>
        </c:ser>
        <c:ser>
          <c:idx val="8"/>
          <c:order val="8"/>
          <c:tx>
            <c:strRef>
              <c:f>'Unit Costs_Adjusted'!$U$22</c:f>
              <c:strCache>
                <c:ptCount val="1"/>
                <c:pt idx="0">
                  <c:v>WC</c:v>
                </c:pt>
              </c:strCache>
              <c:extLst xmlns:c15="http://schemas.microsoft.com/office/drawing/2012/chart"/>
            </c:strRef>
          </c:tx>
          <c:spPr>
            <a:ln w="19050" cap="rnd">
              <a:solidFill>
                <a:srgbClr val="FFC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Costs_Adjusted'!$U$23:$U$31</c:f>
              <c:numCache>
                <c:formatCode>#,##0</c:formatCode>
                <c:ptCount val="9"/>
                <c:pt idx="0">
                  <c:v>626375.0388459384</c:v>
                </c:pt>
                <c:pt idx="1">
                  <c:v>619193.35650199582</c:v>
                </c:pt>
                <c:pt idx="2">
                  <c:v>611951.53885745129</c:v>
                </c:pt>
                <c:pt idx="3">
                  <c:v>605524.58211554354</c:v>
                </c:pt>
                <c:pt idx="4">
                  <c:v>599115.59532240126</c:v>
                </c:pt>
                <c:pt idx="5">
                  <c:v>593948.39472141897</c:v>
                </c:pt>
                <c:pt idx="6">
                  <c:v>589778.71202669258</c:v>
                </c:pt>
                <c:pt idx="7">
                  <c:v>585903.98599881947</c:v>
                </c:pt>
                <c:pt idx="8">
                  <c:v>582558.85346270259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8-C486-46E7-BD87-8DD75C674C1D}"/>
            </c:ext>
          </c:extLst>
        </c:ser>
        <c:ser>
          <c:idx val="9"/>
          <c:order val="9"/>
          <c:tx>
            <c:strRef>
              <c:f>'Unit Costs_Adjusted'!$V$22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Costs_Adjusted'!$V$23:$V$31</c:f>
              <c:numCache>
                <c:formatCode>#\ ###\ ###\ ##0</c:formatCode>
                <c:ptCount val="9"/>
                <c:pt idx="0">
                  <c:v>620309.33214601805</c:v>
                </c:pt>
                <c:pt idx="1">
                  <c:v>617759.51226806431</c:v>
                </c:pt>
                <c:pt idx="2">
                  <c:v>614850.34437357006</c:v>
                </c:pt>
                <c:pt idx="3">
                  <c:v>611897.65117536683</c:v>
                </c:pt>
                <c:pt idx="4">
                  <c:v>608649.62722294277</c:v>
                </c:pt>
                <c:pt idx="5">
                  <c:v>605623.07086780702</c:v>
                </c:pt>
                <c:pt idx="6">
                  <c:v>602602.09495246538</c:v>
                </c:pt>
                <c:pt idx="7">
                  <c:v>599448.76509473473</c:v>
                </c:pt>
                <c:pt idx="8">
                  <c:v>596362.34643884341</c:v>
                </c:pt>
              </c:numCache>
            </c:numRef>
          </c:val>
          <c:smooth val="0"/>
          <c:extLst>
            <c:ext xmlns:c16="http://schemas.microsoft.com/office/drawing/2014/chart" uri="{C3380CC4-5D6E-409C-BE32-E72D297353CC}">
              <c16:uniqueId val="{00000009-C486-46E7-BD87-8DD75C674C1D}"/>
            </c:ext>
          </c:extLst>
        </c:ser>
        <c:dLbls>
          <c:showLegendKey val="0"/>
          <c:showVal val="0"/>
          <c:showCatName val="0"/>
          <c:showSerName val="0"/>
          <c:showPercent val="0"/>
          <c:showBubbleSize val="0"/>
        </c:dLbls>
        <c:smooth val="0"/>
        <c:axId val="1207554272"/>
        <c:axId val="1104167008"/>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57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08243512117909E-2"/>
          <c:y val="0.12052647752716494"/>
          <c:w val="0.84298414801158128"/>
          <c:h val="0.65095840292690688"/>
        </c:manualLayout>
      </c:layout>
      <c:lineChart>
        <c:grouping val="standard"/>
        <c:varyColors val="0"/>
        <c:ser>
          <c:idx val="1"/>
          <c:order val="1"/>
          <c:tx>
            <c:strRef>
              <c:f>'Headcount Data'!$P$1</c:f>
              <c:strCache>
                <c:ptCount val="1"/>
                <c:pt idx="0">
                  <c:v>FS</c:v>
                </c:pt>
              </c:strCache>
              <c:extLst xmlns:c15="http://schemas.microsoft.com/office/drawing/2012/chart"/>
            </c:strRef>
          </c:tx>
          <c:spPr>
            <a:ln w="38100" cap="rnd">
              <a:solidFill>
                <a:srgbClr val="00B050"/>
              </a:solidFill>
              <a:round/>
            </a:ln>
            <a:effectLst/>
          </c:spPr>
          <c:marker>
            <c:symbol val="none"/>
          </c:marker>
          <c:cat>
            <c:numRef>
              <c:f>'Headcount Data'!$N$427:$N$452</c:f>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extLst xmlns:c15="http://schemas.microsoft.com/office/drawing/2012/chart"/>
            </c:numRef>
          </c:cat>
          <c:val>
            <c:numRef>
              <c:f>'Headcount Data'!$P$427:$P$452</c:f>
              <c:numCache>
                <c:formatCode>0.0%</c:formatCode>
                <c:ptCount val="26"/>
                <c:pt idx="0">
                  <c:v>9.4928246724306983E-3</c:v>
                </c:pt>
                <c:pt idx="1">
                  <c:v>9.8047954363133967E-3</c:v>
                </c:pt>
                <c:pt idx="2">
                  <c:v>9.4928246724306983E-3</c:v>
                </c:pt>
                <c:pt idx="3">
                  <c:v>1.132008200374365E-2</c:v>
                </c:pt>
                <c:pt idx="4">
                  <c:v>1.3325608342989572E-2</c:v>
                </c:pt>
                <c:pt idx="5">
                  <c:v>1.7514930029414386E-2</c:v>
                </c:pt>
                <c:pt idx="6">
                  <c:v>2.1347713699973261E-2</c:v>
                </c:pt>
                <c:pt idx="7">
                  <c:v>2.6606649433995901E-2</c:v>
                </c:pt>
                <c:pt idx="8">
                  <c:v>3.1241643640253142E-2</c:v>
                </c:pt>
                <c:pt idx="9">
                  <c:v>3.9531152509136289E-2</c:v>
                </c:pt>
                <c:pt idx="10">
                  <c:v>4.1893216864248149E-2</c:v>
                </c:pt>
                <c:pt idx="11">
                  <c:v>4.4879222747125413E-2</c:v>
                </c:pt>
                <c:pt idx="12">
                  <c:v>4.2071485872181125E-2</c:v>
                </c:pt>
                <c:pt idx="13">
                  <c:v>4.122470808449951E-2</c:v>
                </c:pt>
                <c:pt idx="14">
                  <c:v>4.1625813352348696E-2</c:v>
                </c:pt>
                <c:pt idx="15">
                  <c:v>3.9709421517069257E-2</c:v>
                </c:pt>
                <c:pt idx="16">
                  <c:v>3.7169088154024421E-2</c:v>
                </c:pt>
                <c:pt idx="17">
                  <c:v>3.4495053035029859E-2</c:v>
                </c:pt>
                <c:pt idx="18">
                  <c:v>3.11970763882699E-2</c:v>
                </c:pt>
                <c:pt idx="19">
                  <c:v>2.7676263481593726E-2</c:v>
                </c:pt>
                <c:pt idx="20">
                  <c:v>1.7069257509581961E-2</c:v>
                </c:pt>
                <c:pt idx="21">
                  <c:v>1.2345128799358231E-2</c:v>
                </c:pt>
                <c:pt idx="22">
                  <c:v>7.6655673411177468E-3</c:v>
                </c:pt>
                <c:pt idx="23">
                  <c:v>6.863356805419378E-3</c:v>
                </c:pt>
                <c:pt idx="24">
                  <c:v>3.8327836705588734E-3</c:v>
                </c:pt>
                <c:pt idx="25">
                  <c:v>8.9134503966485428E-4</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4-C0CE-4E7C-8455-59C5C5C9E733}"/>
            </c:ext>
          </c:extLst>
        </c:ser>
        <c:ser>
          <c:idx val="6"/>
          <c:order val="6"/>
          <c:tx>
            <c:strRef>
              <c:f>'Headcount Data'!$U$1</c:f>
              <c:strCache>
                <c:ptCount val="1"/>
                <c:pt idx="0">
                  <c:v>NC</c:v>
                </c:pt>
              </c:strCache>
              <c:extLst xmlns:c15="http://schemas.microsoft.com/office/drawing/2012/chart"/>
            </c:strRef>
          </c:tx>
          <c:spPr>
            <a:ln w="19050" cap="rnd">
              <a:solidFill>
                <a:srgbClr val="00B050"/>
              </a:solidFill>
              <a:round/>
            </a:ln>
            <a:effectLst/>
          </c:spPr>
          <c:marker>
            <c:symbol val="none"/>
          </c:marker>
          <c:cat>
            <c:numRef>
              <c:f>'Headcount Data'!$N$427:$N$452</c:f>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extLst xmlns:c15="http://schemas.microsoft.com/office/drawing/2012/chart"/>
            </c:numRef>
          </c:cat>
          <c:val>
            <c:numRef>
              <c:f>'Headcount Data'!$U$427:$U$452</c:f>
              <c:numCache>
                <c:formatCode>0.0%</c:formatCode>
                <c:ptCount val="26"/>
                <c:pt idx="0">
                  <c:v>1.7036604361370715E-2</c:v>
                </c:pt>
                <c:pt idx="1">
                  <c:v>1.499221183800623E-2</c:v>
                </c:pt>
                <c:pt idx="2">
                  <c:v>1.0708722741433021E-2</c:v>
                </c:pt>
                <c:pt idx="3">
                  <c:v>1.3337227414330218E-2</c:v>
                </c:pt>
                <c:pt idx="4">
                  <c:v>1.5089563862928349E-2</c:v>
                </c:pt>
                <c:pt idx="5">
                  <c:v>1.8302180685358254E-2</c:v>
                </c:pt>
                <c:pt idx="6">
                  <c:v>2.3267133956386292E-2</c:v>
                </c:pt>
                <c:pt idx="7">
                  <c:v>2.823208722741433E-2</c:v>
                </c:pt>
                <c:pt idx="8">
                  <c:v>3.2223520249221184E-2</c:v>
                </c:pt>
                <c:pt idx="9">
                  <c:v>4.1569314641744549E-2</c:v>
                </c:pt>
                <c:pt idx="10">
                  <c:v>4.2834890965732085E-2</c:v>
                </c:pt>
                <c:pt idx="11">
                  <c:v>4.1471962616822428E-2</c:v>
                </c:pt>
                <c:pt idx="12">
                  <c:v>4.273753894080997E-2</c:v>
                </c:pt>
                <c:pt idx="13">
                  <c:v>4.1374610591900313E-2</c:v>
                </c:pt>
                <c:pt idx="14">
                  <c:v>4.0303738317757007E-2</c:v>
                </c:pt>
                <c:pt idx="15">
                  <c:v>4.0498442367601244E-2</c:v>
                </c:pt>
                <c:pt idx="16">
                  <c:v>3.0081775700934579E-2</c:v>
                </c:pt>
                <c:pt idx="17">
                  <c:v>2.9400311526479751E-2</c:v>
                </c:pt>
                <c:pt idx="18">
                  <c:v>2.4922118380062305E-2</c:v>
                </c:pt>
                <c:pt idx="19">
                  <c:v>2.3461838006230529E-2</c:v>
                </c:pt>
                <c:pt idx="20">
                  <c:v>2.2975077881619937E-2</c:v>
                </c:pt>
                <c:pt idx="21">
                  <c:v>1.4213395638629283E-2</c:v>
                </c:pt>
                <c:pt idx="22">
                  <c:v>1.2461059190031152E-2</c:v>
                </c:pt>
                <c:pt idx="23">
                  <c:v>1.0319314641744548E-2</c:v>
                </c:pt>
                <c:pt idx="24">
                  <c:v>8.4696261682242983E-3</c:v>
                </c:pt>
                <c:pt idx="25">
                  <c:v>2.3364485981308409E-3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7-C0CE-4E7C-8455-59C5C5C9E733}"/>
            </c:ext>
          </c:extLst>
        </c:ser>
        <c:ser>
          <c:idx val="7"/>
          <c:order val="7"/>
          <c:tx>
            <c:strRef>
              <c:f>'Headcount Data'!$V$1</c:f>
              <c:strCache>
                <c:ptCount val="1"/>
                <c:pt idx="0">
                  <c:v>NW</c:v>
                </c:pt>
              </c:strCache>
              <c:extLst xmlns:c15="http://schemas.microsoft.com/office/drawing/2012/chart"/>
            </c:strRef>
          </c:tx>
          <c:spPr>
            <a:ln w="19050" cap="rnd">
              <a:solidFill>
                <a:sysClr val="windowText" lastClr="000000"/>
              </a:solidFill>
              <a:round/>
            </a:ln>
            <a:effectLst/>
          </c:spPr>
          <c:marker>
            <c:symbol val="none"/>
          </c:marker>
          <c:cat>
            <c:numRef>
              <c:f>'Headcount Data'!$N$427:$N$452</c:f>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extLst xmlns:c15="http://schemas.microsoft.com/office/drawing/2012/chart"/>
            </c:numRef>
          </c:cat>
          <c:val>
            <c:numRef>
              <c:f>'Headcount Data'!$V$427:$V$452</c:f>
              <c:numCache>
                <c:formatCode>0.0%</c:formatCode>
                <c:ptCount val="26"/>
                <c:pt idx="0">
                  <c:v>9.3661971830985916E-3</c:v>
                </c:pt>
                <c:pt idx="1">
                  <c:v>9.5774647887323944E-3</c:v>
                </c:pt>
                <c:pt idx="2">
                  <c:v>9.7183098591549291E-3</c:v>
                </c:pt>
                <c:pt idx="3">
                  <c:v>1.028169014084507E-2</c:v>
                </c:pt>
                <c:pt idx="4">
                  <c:v>1.4964788732394365E-2</c:v>
                </c:pt>
                <c:pt idx="5">
                  <c:v>1.6514084507042254E-2</c:v>
                </c:pt>
                <c:pt idx="6">
                  <c:v>2.3485915492957747E-2</c:v>
                </c:pt>
                <c:pt idx="7">
                  <c:v>2.943661971830986E-2</c:v>
                </c:pt>
                <c:pt idx="8">
                  <c:v>3.4612676056338026E-2</c:v>
                </c:pt>
                <c:pt idx="9">
                  <c:v>4.3309859154929575E-2</c:v>
                </c:pt>
                <c:pt idx="10">
                  <c:v>4.5492957746478872E-2</c:v>
                </c:pt>
                <c:pt idx="11">
                  <c:v>4.8450704225352116E-2</c:v>
                </c:pt>
                <c:pt idx="12">
                  <c:v>4.9647887323943665E-2</c:v>
                </c:pt>
                <c:pt idx="13">
                  <c:v>5.0422535211267605E-2</c:v>
                </c:pt>
                <c:pt idx="14">
                  <c:v>4.4964788732394366E-2</c:v>
                </c:pt>
                <c:pt idx="15">
                  <c:v>4.4859154929577462E-2</c:v>
                </c:pt>
                <c:pt idx="16">
                  <c:v>3.8450704225352114E-2</c:v>
                </c:pt>
                <c:pt idx="17">
                  <c:v>3.3978873239436623E-2</c:v>
                </c:pt>
                <c:pt idx="18">
                  <c:v>3.3380281690140845E-2</c:v>
                </c:pt>
                <c:pt idx="19">
                  <c:v>2.9154929577464787E-2</c:v>
                </c:pt>
                <c:pt idx="20">
                  <c:v>1.9542253521126762E-2</c:v>
                </c:pt>
                <c:pt idx="21">
                  <c:v>1.3838028169014084E-2</c:v>
                </c:pt>
                <c:pt idx="22">
                  <c:v>9.5070422535211262E-3</c:v>
                </c:pt>
                <c:pt idx="23">
                  <c:v>6.619718309859155E-3</c:v>
                </c:pt>
                <c:pt idx="24">
                  <c:v>4.9295774647887328E-3</c:v>
                </c:pt>
                <c:pt idx="25">
                  <c:v>1.5845070422535212E-3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8-C0CE-4E7C-8455-59C5C5C9E733}"/>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 Data'!$O$1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 Data'!$N$427:$N$452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c:ext uri="{02D57815-91ED-43cb-92C2-25804820EDAC}">
                        <c15:formulaRef>
                          <c15:sqref>'Headcount Data'!$O$427:$O$452</c15:sqref>
                        </c15:formulaRef>
                      </c:ext>
                    </c:extLst>
                    <c:numCache>
                      <c:formatCode>0.0%</c:formatCode>
                      <c:ptCount val="26"/>
                      <c:pt idx="0">
                        <c:v>1.1564347599747147E-2</c:v>
                      </c:pt>
                      <c:pt idx="1">
                        <c:v>1.2568326330271818E-2</c:v>
                      </c:pt>
                      <c:pt idx="2">
                        <c:v>1.3051723496820733E-2</c:v>
                      </c:pt>
                      <c:pt idx="3">
                        <c:v>1.4985312163016398E-2</c:v>
                      </c:pt>
                      <c:pt idx="4">
                        <c:v>1.8815305097980888E-2</c:v>
                      </c:pt>
                      <c:pt idx="5">
                        <c:v>2.3296024987915071E-2</c:v>
                      </c:pt>
                      <c:pt idx="6">
                        <c:v>2.8446064031532371E-2</c:v>
                      </c:pt>
                      <c:pt idx="7">
                        <c:v>3.5232216561930617E-2</c:v>
                      </c:pt>
                      <c:pt idx="8">
                        <c:v>3.926672368274272E-2</c:v>
                      </c:pt>
                      <c:pt idx="9">
                        <c:v>5.3285241512661286E-2</c:v>
                      </c:pt>
                      <c:pt idx="10">
                        <c:v>4.9585393968690737E-2</c:v>
                      </c:pt>
                      <c:pt idx="11">
                        <c:v>5.9978433049492436E-2</c:v>
                      </c:pt>
                      <c:pt idx="12">
                        <c:v>5.6483099691369498E-2</c:v>
                      </c:pt>
                      <c:pt idx="13">
                        <c:v>6.1372847952998924E-2</c:v>
                      </c:pt>
                      <c:pt idx="14">
                        <c:v>5.1649128025880342E-2</c:v>
                      </c:pt>
                      <c:pt idx="15">
                        <c:v>4.7893503885769531E-2</c:v>
                      </c:pt>
                      <c:pt idx="16">
                        <c:v>4.2817833637005913E-2</c:v>
                      </c:pt>
                      <c:pt idx="17">
                        <c:v>3.6403525080876062E-2</c:v>
                      </c:pt>
                      <c:pt idx="18">
                        <c:v>3.1365039229539288E-2</c:v>
                      </c:pt>
                      <c:pt idx="19">
                        <c:v>2.6475290967909865E-2</c:v>
                      </c:pt>
                      <c:pt idx="20">
                        <c:v>1.7532443386754918E-2</c:v>
                      </c:pt>
                      <c:pt idx="21">
                        <c:v>1.0634737664076153E-2</c:v>
                      </c:pt>
                      <c:pt idx="22">
                        <c:v>7.7901312609229166E-3</c:v>
                      </c:pt>
                      <c:pt idx="23">
                        <c:v>6.1168333767151299E-3</c:v>
                      </c:pt>
                      <c:pt idx="24">
                        <c:v>4.1832447105194662E-3</c:v>
                      </c:pt>
                      <c:pt idx="25">
                        <c:v>1.2456773137991298E-3</c:v>
                      </c:pt>
                    </c:numCache>
                  </c:numRef>
                </c:val>
                <c:smooth val="1"/>
                <c:extLst>
                  <c:ext xmlns:c16="http://schemas.microsoft.com/office/drawing/2014/chart" uri="{C3380CC4-5D6E-409C-BE32-E72D297353CC}">
                    <c16:uniqueId val="{00000000-C0CE-4E7C-8455-59C5C5C9E73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 Data'!$Q$1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Data'!$N$427:$N$452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Data'!$Q$427:$Q$452</c15:sqref>
                        </c15:formulaRef>
                      </c:ext>
                    </c:extLst>
                    <c:numCache>
                      <c:formatCode>0.0%</c:formatCode>
                      <c:ptCount val="26"/>
                      <c:pt idx="0">
                        <c:v>1.2439431042567603E-2</c:v>
                      </c:pt>
                      <c:pt idx="1">
                        <c:v>1.1319230969624342E-2</c:v>
                      </c:pt>
                      <c:pt idx="2">
                        <c:v>1.2400354295837024E-2</c:v>
                      </c:pt>
                      <c:pt idx="3">
                        <c:v>1.2244047308914709E-2</c:v>
                      </c:pt>
                      <c:pt idx="4">
                        <c:v>1.5721877767936227E-2</c:v>
                      </c:pt>
                      <c:pt idx="5">
                        <c:v>2.0580419944771531E-2</c:v>
                      </c:pt>
                      <c:pt idx="6">
                        <c:v>2.4488094617829418E-2</c:v>
                      </c:pt>
                      <c:pt idx="7">
                        <c:v>3.1183243891001928E-2</c:v>
                      </c:pt>
                      <c:pt idx="8">
                        <c:v>3.5012765070598653E-2</c:v>
                      </c:pt>
                      <c:pt idx="9">
                        <c:v>3.9402386286667014E-2</c:v>
                      </c:pt>
                      <c:pt idx="10">
                        <c:v>3.791746991090502E-2</c:v>
                      </c:pt>
                      <c:pt idx="11">
                        <c:v>4.1473453863387695E-2</c:v>
                      </c:pt>
                      <c:pt idx="12">
                        <c:v>3.8972542072630643E-2</c:v>
                      </c:pt>
                      <c:pt idx="13">
                        <c:v>4.0222997968009169E-2</c:v>
                      </c:pt>
                      <c:pt idx="14">
                        <c:v>3.9311207210962332E-2</c:v>
                      </c:pt>
                      <c:pt idx="15">
                        <c:v>3.6627937268795915E-2</c:v>
                      </c:pt>
                      <c:pt idx="16">
                        <c:v>3.4400562705152918E-2</c:v>
                      </c:pt>
                      <c:pt idx="17">
                        <c:v>3.0297504298442142E-2</c:v>
                      </c:pt>
                      <c:pt idx="18">
                        <c:v>2.6845725003907674E-2</c:v>
                      </c:pt>
                      <c:pt idx="19">
                        <c:v>2.420153180847184E-2</c:v>
                      </c:pt>
                      <c:pt idx="20">
                        <c:v>1.9329964049393009E-2</c:v>
                      </c:pt>
                      <c:pt idx="21">
                        <c:v>1.4445370708070652E-2</c:v>
                      </c:pt>
                      <c:pt idx="22">
                        <c:v>1.1905382170583024E-2</c:v>
                      </c:pt>
                      <c:pt idx="23">
                        <c:v>9.6649820246965043E-3</c:v>
                      </c:pt>
                      <c:pt idx="24">
                        <c:v>6.6169957797113533E-3</c:v>
                      </c:pt>
                      <c:pt idx="25">
                        <c:v>1.7845047673631011E-3</c:v>
                      </c:pt>
                    </c:numCache>
                  </c:numRef>
                </c:val>
                <c:smooth val="1"/>
                <c:extLst xmlns:c15="http://schemas.microsoft.com/office/drawing/2012/chart">
                  <c:ext xmlns:c16="http://schemas.microsoft.com/office/drawing/2014/chart" uri="{C3380CC4-5D6E-409C-BE32-E72D297353CC}">
                    <c16:uniqueId val="{00000005-C0CE-4E7C-8455-59C5C5C9E73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 Data'!$R$1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Data'!$N$427:$N$452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Data'!$R$427:$R$452</c15:sqref>
                        </c15:formulaRef>
                      </c:ext>
                    </c:extLst>
                    <c:numCache>
                      <c:formatCode>0.0%</c:formatCode>
                      <c:ptCount val="26"/>
                      <c:pt idx="0">
                        <c:v>1.9332591768631814E-2</c:v>
                      </c:pt>
                      <c:pt idx="1">
                        <c:v>1.8642936596218022E-2</c:v>
                      </c:pt>
                      <c:pt idx="2">
                        <c:v>2.0500556173526141E-2</c:v>
                      </c:pt>
                      <c:pt idx="3">
                        <c:v>1.961067853170189E-2</c:v>
                      </c:pt>
                      <c:pt idx="4">
                        <c:v>2.314794215795328E-2</c:v>
                      </c:pt>
                      <c:pt idx="5">
                        <c:v>2.681868743047831E-2</c:v>
                      </c:pt>
                      <c:pt idx="6">
                        <c:v>3.1746384872080091E-2</c:v>
                      </c:pt>
                      <c:pt idx="7">
                        <c:v>3.468298109010011E-2</c:v>
                      </c:pt>
                      <c:pt idx="8">
                        <c:v>3.7374860956618468E-2</c:v>
                      </c:pt>
                      <c:pt idx="9">
                        <c:v>4.2413793103448276E-2</c:v>
                      </c:pt>
                      <c:pt idx="10">
                        <c:v>3.8887652947719689E-2</c:v>
                      </c:pt>
                      <c:pt idx="11">
                        <c:v>4.1256952169076752E-2</c:v>
                      </c:pt>
                      <c:pt idx="12">
                        <c:v>4.0111234705228031E-2</c:v>
                      </c:pt>
                      <c:pt idx="13">
                        <c:v>4.0978865406006676E-2</c:v>
                      </c:pt>
                      <c:pt idx="14">
                        <c:v>3.531701890989989E-2</c:v>
                      </c:pt>
                      <c:pt idx="15">
                        <c:v>3.4994438264738602E-2</c:v>
                      </c:pt>
                      <c:pt idx="16">
                        <c:v>3.3170189098998888E-2</c:v>
                      </c:pt>
                      <c:pt idx="17">
                        <c:v>3.0244716351501669E-2</c:v>
                      </c:pt>
                      <c:pt idx="18">
                        <c:v>2.628476084538376E-2</c:v>
                      </c:pt>
                      <c:pt idx="19">
                        <c:v>2.3259176863181314E-2</c:v>
                      </c:pt>
                      <c:pt idx="20">
                        <c:v>1.6685205784204672E-2</c:v>
                      </c:pt>
                      <c:pt idx="21">
                        <c:v>1.0522803114571747E-2</c:v>
                      </c:pt>
                      <c:pt idx="22">
                        <c:v>6.9744160177975531E-3</c:v>
                      </c:pt>
                      <c:pt idx="23">
                        <c:v>5.4060066740823139E-3</c:v>
                      </c:pt>
                      <c:pt idx="24">
                        <c:v>3.0478309232480536E-3</c:v>
                      </c:pt>
                      <c:pt idx="25">
                        <c:v>7.4527252502780872E-4</c:v>
                      </c:pt>
                    </c:numCache>
                  </c:numRef>
                </c:val>
                <c:smooth val="1"/>
                <c:extLst xmlns:c15="http://schemas.microsoft.com/office/drawing/2012/chart">
                  <c:ext xmlns:c16="http://schemas.microsoft.com/office/drawing/2014/chart" uri="{C3380CC4-5D6E-409C-BE32-E72D297353CC}">
                    <c16:uniqueId val="{00000006-C0CE-4E7C-8455-59C5C5C9E73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 Data'!$S$1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Data'!$N$427:$N$452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Data'!$S$427:$S$452</c15:sqref>
                        </c15:formulaRef>
                      </c:ext>
                    </c:extLst>
                    <c:numCache>
                      <c:formatCode>0.0%</c:formatCode>
                      <c:ptCount val="26"/>
                      <c:pt idx="0">
                        <c:v>5.5497876356772067E-3</c:v>
                      </c:pt>
                      <c:pt idx="1">
                        <c:v>5.9839546956111369E-3</c:v>
                      </c:pt>
                      <c:pt idx="2">
                        <c:v>6.6635205285512037E-3</c:v>
                      </c:pt>
                      <c:pt idx="3">
                        <c:v>7.9848985370457766E-3</c:v>
                      </c:pt>
                      <c:pt idx="4">
                        <c:v>1.0797546012269938E-2</c:v>
                      </c:pt>
                      <c:pt idx="5">
                        <c:v>1.6026427560169892E-2</c:v>
                      </c:pt>
                      <c:pt idx="6">
                        <c:v>2.3841434638980651E-2</c:v>
                      </c:pt>
                      <c:pt idx="7">
                        <c:v>3.0127418593676264E-2</c:v>
                      </c:pt>
                      <c:pt idx="8">
                        <c:v>3.7942425672487019E-2</c:v>
                      </c:pt>
                      <c:pt idx="9">
                        <c:v>4.8305804624823027E-2</c:v>
                      </c:pt>
                      <c:pt idx="10">
                        <c:v>4.7135441245870692E-2</c:v>
                      </c:pt>
                      <c:pt idx="11">
                        <c:v>5.8065125058990093E-2</c:v>
                      </c:pt>
                      <c:pt idx="12">
                        <c:v>5.551675318546484E-2</c:v>
                      </c:pt>
                      <c:pt idx="13">
                        <c:v>6.3350637092968384E-2</c:v>
                      </c:pt>
                      <c:pt idx="14">
                        <c:v>5.8253893345917886E-2</c:v>
                      </c:pt>
                      <c:pt idx="15">
                        <c:v>5.5082586125530908E-2</c:v>
                      </c:pt>
                      <c:pt idx="16">
                        <c:v>5.2194431335535633E-2</c:v>
                      </c:pt>
                      <c:pt idx="17">
                        <c:v>4.8362435110901367E-2</c:v>
                      </c:pt>
                      <c:pt idx="18">
                        <c:v>4.3699858423784807E-2</c:v>
                      </c:pt>
                      <c:pt idx="19">
                        <c:v>3.8263331760264273E-2</c:v>
                      </c:pt>
                      <c:pt idx="20">
                        <c:v>2.201038225578103E-2</c:v>
                      </c:pt>
                      <c:pt idx="21">
                        <c:v>1.4063237376120811E-2</c:v>
                      </c:pt>
                      <c:pt idx="22">
                        <c:v>9.3817838603114673E-3</c:v>
                      </c:pt>
                      <c:pt idx="23">
                        <c:v>6.9466729589428974E-3</c:v>
                      </c:pt>
                      <c:pt idx="24">
                        <c:v>4.3039169419537516E-3</c:v>
                      </c:pt>
                      <c:pt idx="25">
                        <c:v>1.1892402076451156E-3</c:v>
                      </c:pt>
                    </c:numCache>
                  </c:numRef>
                </c:val>
                <c:smooth val="1"/>
                <c:extLst xmlns:c15="http://schemas.microsoft.com/office/drawing/2012/chart">
                  <c:ext xmlns:c16="http://schemas.microsoft.com/office/drawing/2014/chart" uri="{C3380CC4-5D6E-409C-BE32-E72D297353CC}">
                    <c16:uniqueId val="{00000001-C0CE-4E7C-8455-59C5C5C9E73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 Data'!$T$1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Data'!$N$427:$N$452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Data'!$T$427:$T$452</c15:sqref>
                        </c15:formulaRef>
                      </c:ext>
                    </c:extLst>
                    <c:numCache>
                      <c:formatCode>0.0%</c:formatCode>
                      <c:ptCount val="26"/>
                      <c:pt idx="0">
                        <c:v>1.1530905674344446E-2</c:v>
                      </c:pt>
                      <c:pt idx="1">
                        <c:v>1.1217720581954844E-2</c:v>
                      </c:pt>
                      <c:pt idx="2">
                        <c:v>1.0790650001423568E-2</c:v>
                      </c:pt>
                      <c:pt idx="3">
                        <c:v>1.0733707257352731E-2</c:v>
                      </c:pt>
                      <c:pt idx="4">
                        <c:v>1.3837086809213335E-2</c:v>
                      </c:pt>
                      <c:pt idx="5">
                        <c:v>1.7538365173817728E-2</c:v>
                      </c:pt>
                      <c:pt idx="6">
                        <c:v>2.1438943142670044E-2</c:v>
                      </c:pt>
                      <c:pt idx="7">
                        <c:v>2.8215129687099622E-2</c:v>
                      </c:pt>
                      <c:pt idx="8">
                        <c:v>3.0065768869401818E-2</c:v>
                      </c:pt>
                      <c:pt idx="9">
                        <c:v>4.0201577314010764E-2</c:v>
                      </c:pt>
                      <c:pt idx="10">
                        <c:v>3.9802978105514905E-2</c:v>
                      </c:pt>
                      <c:pt idx="11">
                        <c:v>4.8686046180565441E-2</c:v>
                      </c:pt>
                      <c:pt idx="12">
                        <c:v>4.9198530877202974E-2</c:v>
                      </c:pt>
                      <c:pt idx="13">
                        <c:v>5.2899809241807365E-2</c:v>
                      </c:pt>
                      <c:pt idx="14">
                        <c:v>5.0536685362867637E-2</c:v>
                      </c:pt>
                      <c:pt idx="15">
                        <c:v>4.871451755260086E-2</c:v>
                      </c:pt>
                      <c:pt idx="16">
                        <c:v>4.3845912934544318E-2</c:v>
                      </c:pt>
                      <c:pt idx="17">
                        <c:v>4.1739031403923356E-2</c:v>
                      </c:pt>
                      <c:pt idx="18">
                        <c:v>3.6016285624804259E-2</c:v>
                      </c:pt>
                      <c:pt idx="19">
                        <c:v>3.0122711613472655E-2</c:v>
                      </c:pt>
                      <c:pt idx="20">
                        <c:v>2.1638242746917974E-2</c:v>
                      </c:pt>
                      <c:pt idx="21">
                        <c:v>1.2726703299832019E-2</c:v>
                      </c:pt>
                      <c:pt idx="22">
                        <c:v>8.4844688665546789E-3</c:v>
                      </c:pt>
                      <c:pt idx="23">
                        <c:v>6.605358312217066E-3</c:v>
                      </c:pt>
                      <c:pt idx="24">
                        <c:v>4.2422344332773395E-3</c:v>
                      </c:pt>
                      <c:pt idx="25">
                        <c:v>2.0214674145147054E-3</c:v>
                      </c:pt>
                    </c:numCache>
                  </c:numRef>
                </c:val>
                <c:smooth val="1"/>
                <c:extLst xmlns:c15="http://schemas.microsoft.com/office/drawing/2012/chart">
                  <c:ext xmlns:c16="http://schemas.microsoft.com/office/drawing/2014/chart" uri="{C3380CC4-5D6E-409C-BE32-E72D297353CC}">
                    <c16:uniqueId val="{00000002-C0CE-4E7C-8455-59C5C5C9E73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 Data'!$W$1</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Data'!$N$427:$N$452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Data'!$W$427:$W$452</c15:sqref>
                        </c15:formulaRef>
                      </c:ext>
                    </c:extLst>
                    <c:numCache>
                      <c:formatCode>0.0%</c:formatCode>
                      <c:ptCount val="26"/>
                      <c:pt idx="0">
                        <c:v>1.107227736614008E-2</c:v>
                      </c:pt>
                      <c:pt idx="1">
                        <c:v>1.0848594995106948E-2</c:v>
                      </c:pt>
                      <c:pt idx="2">
                        <c:v>1.0065706696490984E-2</c:v>
                      </c:pt>
                      <c:pt idx="3">
                        <c:v>1.070879351321124E-2</c:v>
                      </c:pt>
                      <c:pt idx="4">
                        <c:v>1.1994967146651754E-2</c:v>
                      </c:pt>
                      <c:pt idx="5">
                        <c:v>1.6216971899902139E-2</c:v>
                      </c:pt>
                      <c:pt idx="6">
                        <c:v>1.6888019013001538E-2</c:v>
                      </c:pt>
                      <c:pt idx="7">
                        <c:v>2.0438976653152523E-2</c:v>
                      </c:pt>
                      <c:pt idx="8">
                        <c:v>2.4633021110023766E-2</c:v>
                      </c:pt>
                      <c:pt idx="9">
                        <c:v>3.1147770166363765E-2</c:v>
                      </c:pt>
                      <c:pt idx="10">
                        <c:v>3.125961135188033E-2</c:v>
                      </c:pt>
                      <c:pt idx="11">
                        <c:v>3.397176010065707E-2</c:v>
                      </c:pt>
                      <c:pt idx="12">
                        <c:v>3.7718439815462045E-2</c:v>
                      </c:pt>
                      <c:pt idx="13">
                        <c:v>3.8501328114078012E-2</c:v>
                      </c:pt>
                      <c:pt idx="14">
                        <c:v>3.8109883964770025E-2</c:v>
                      </c:pt>
                      <c:pt idx="15">
                        <c:v>4.017894589682651E-2</c:v>
                      </c:pt>
                      <c:pt idx="16">
                        <c:v>3.7159233887879214E-2</c:v>
                      </c:pt>
                      <c:pt idx="17">
                        <c:v>3.0812246609814065E-2</c:v>
                      </c:pt>
                      <c:pt idx="18">
                        <c:v>2.6086956521739129E-2</c:v>
                      </c:pt>
                      <c:pt idx="19">
                        <c:v>2.3346847476583252E-2</c:v>
                      </c:pt>
                      <c:pt idx="20">
                        <c:v>2.1110023766251922E-2</c:v>
                      </c:pt>
                      <c:pt idx="21">
                        <c:v>1.8397875017475186E-2</c:v>
                      </c:pt>
                      <c:pt idx="22">
                        <c:v>1.5294282119390466E-2</c:v>
                      </c:pt>
                      <c:pt idx="23">
                        <c:v>1.2721934852509437E-2</c:v>
                      </c:pt>
                      <c:pt idx="24">
                        <c:v>1.107227736614008E-2</c:v>
                      </c:pt>
                      <c:pt idx="25">
                        <c:v>5.4242974975534739E-3</c:v>
                      </c:pt>
                    </c:numCache>
                  </c:numRef>
                </c:val>
                <c:smooth val="1"/>
                <c:extLst xmlns:c15="http://schemas.microsoft.com/office/drawing/2012/chart">
                  <c:ext xmlns:c16="http://schemas.microsoft.com/office/drawing/2014/chart" uri="{C3380CC4-5D6E-409C-BE32-E72D297353CC}">
                    <c16:uniqueId val="{00000009-C0CE-4E7C-8455-59C5C5C9E733}"/>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'Headcount Data'!$X$1</c15:sqref>
                        </c15:formulaRef>
                      </c:ext>
                    </c:extLst>
                    <c:strCache>
                      <c:ptCount val="1"/>
                      <c:pt idx="0">
                        <c:v>SA</c:v>
                      </c:pt>
                    </c:strCache>
                  </c:strRef>
                </c:tx>
                <c:spPr>
                  <a:ln w="38100" cap="rnd">
                    <a:solidFill>
                      <a:schemeClr val="tx1">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Data'!$N$427:$N$452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Data'!$X$427:$X$452</c15:sqref>
                        </c15:formulaRef>
                      </c:ext>
                    </c:extLst>
                    <c:numCache>
                      <c:formatCode>0.0%</c:formatCode>
                      <c:ptCount val="26"/>
                      <c:pt idx="0">
                        <c:v>1.249041143869117E-2</c:v>
                      </c:pt>
                      <c:pt idx="1">
                        <c:v>1.2248693365825505E-2</c:v>
                      </c:pt>
                      <c:pt idx="2">
                        <c:v>1.2796258796194667E-2</c:v>
                      </c:pt>
                      <c:pt idx="3">
                        <c:v>1.3257496343397519E-2</c:v>
                      </c:pt>
                      <c:pt idx="4">
                        <c:v>1.6441761976760533E-2</c:v>
                      </c:pt>
                      <c:pt idx="5">
                        <c:v>2.0568234792110125E-2</c:v>
                      </c:pt>
                      <c:pt idx="6">
                        <c:v>2.532860092099519E-2</c:v>
                      </c:pt>
                      <c:pt idx="7">
                        <c:v>3.0703128275834851E-2</c:v>
                      </c:pt>
                      <c:pt idx="8">
                        <c:v>3.4832067602132054E-2</c:v>
                      </c:pt>
                      <c:pt idx="9">
                        <c:v>4.2752034254904044E-2</c:v>
                      </c:pt>
                      <c:pt idx="10">
                        <c:v>4.1336256970976565E-2</c:v>
                      </c:pt>
                      <c:pt idx="11">
                        <c:v>4.6688585727287749E-2</c:v>
                      </c:pt>
                      <c:pt idx="12">
                        <c:v>4.5499727450540289E-2</c:v>
                      </c:pt>
                      <c:pt idx="13">
                        <c:v>4.7963771887201523E-2</c:v>
                      </c:pt>
                      <c:pt idx="14">
                        <c:v>4.3953225086389547E-2</c:v>
                      </c:pt>
                      <c:pt idx="15">
                        <c:v>4.2377124590867496E-2</c:v>
                      </c:pt>
                      <c:pt idx="16">
                        <c:v>3.8958540417481646E-2</c:v>
                      </c:pt>
                      <c:pt idx="17">
                        <c:v>3.4960326171407714E-2</c:v>
                      </c:pt>
                      <c:pt idx="18">
                        <c:v>3.0900449151643559E-2</c:v>
                      </c:pt>
                      <c:pt idx="19">
                        <c:v>2.7089689737587901E-2</c:v>
                      </c:pt>
                      <c:pt idx="20">
                        <c:v>1.9194388194291999E-2</c:v>
                      </c:pt>
                      <c:pt idx="21">
                        <c:v>1.3055242445693595E-2</c:v>
                      </c:pt>
                      <c:pt idx="22">
                        <c:v>9.5503303891414319E-3</c:v>
                      </c:pt>
                      <c:pt idx="23">
                        <c:v>7.5475234996830532E-3</c:v>
                      </c:pt>
                      <c:pt idx="24">
                        <c:v>5.1624074133453041E-3</c:v>
                      </c:pt>
                      <c:pt idx="25">
                        <c:v>1.6969595319548825E-3</c:v>
                      </c:pt>
                    </c:numCache>
                  </c:numRef>
                </c:val>
                <c:smooth val="1"/>
                <c:extLst xmlns:c15="http://schemas.microsoft.com/office/drawing/2012/chart">
                  <c:ext xmlns:c16="http://schemas.microsoft.com/office/drawing/2014/chart" uri="{C3380CC4-5D6E-409C-BE32-E72D297353CC}">
                    <c16:uniqueId val="{00000003-C0CE-4E7C-8455-59C5C5C9E733}"/>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max val="7.0000000000000007E-2"/>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626499536"/>
        <c:crosses val="autoZero"/>
        <c:crossBetween val="between"/>
      </c:valAx>
      <c:spPr>
        <a:noFill/>
        <a:ln>
          <a:noFill/>
        </a:ln>
        <a:effectLst/>
      </c:spPr>
    </c:plotArea>
    <c:legend>
      <c:legendPos val="b"/>
      <c:layout>
        <c:manualLayout>
          <c:xMode val="edge"/>
          <c:yMode val="edge"/>
          <c:x val="0.20944040955052243"/>
          <c:y val="0.89034706517188134"/>
          <c:w val="0.70124698496272497"/>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26285703231804"/>
          <c:y val="0.12052647752716494"/>
          <c:w val="0.84298414801158128"/>
          <c:h val="0.65095840292690688"/>
        </c:manualLayout>
      </c:layout>
      <c:lineChart>
        <c:grouping val="standard"/>
        <c:varyColors val="0"/>
        <c:ser>
          <c:idx val="2"/>
          <c:order val="2"/>
          <c:tx>
            <c:strRef>
              <c:f>'Headcount Data'!$Q$1</c:f>
              <c:strCache>
                <c:ptCount val="1"/>
                <c:pt idx="0">
                  <c:v>GP</c:v>
                </c:pt>
              </c:strCache>
              <c:extLst xmlns:c15="http://schemas.microsoft.com/office/drawing/2012/chart"/>
            </c:strRef>
          </c:tx>
          <c:spPr>
            <a:ln w="38100" cap="rnd">
              <a:solidFill>
                <a:schemeClr val="tx1"/>
              </a:solidFill>
              <a:round/>
            </a:ln>
            <a:effectLst/>
          </c:spPr>
          <c:marker>
            <c:symbol val="none"/>
          </c:marker>
          <c:cat>
            <c:numRef>
              <c:f>'Headcount Data'!$N$427:$N$452</c:f>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extLst xmlns:c15="http://schemas.microsoft.com/office/drawing/2012/chart"/>
            </c:numRef>
          </c:cat>
          <c:val>
            <c:numRef>
              <c:f>'Headcount Data'!$Q$427:$Q$452</c:f>
              <c:numCache>
                <c:formatCode>0.0%</c:formatCode>
                <c:ptCount val="26"/>
                <c:pt idx="0">
                  <c:v>1.2439431042567603E-2</c:v>
                </c:pt>
                <c:pt idx="1">
                  <c:v>1.1319230969624342E-2</c:v>
                </c:pt>
                <c:pt idx="2">
                  <c:v>1.2400354295837024E-2</c:v>
                </c:pt>
                <c:pt idx="3">
                  <c:v>1.2244047308914709E-2</c:v>
                </c:pt>
                <c:pt idx="4">
                  <c:v>1.5721877767936227E-2</c:v>
                </c:pt>
                <c:pt idx="5">
                  <c:v>2.0580419944771531E-2</c:v>
                </c:pt>
                <c:pt idx="6">
                  <c:v>2.4488094617829418E-2</c:v>
                </c:pt>
                <c:pt idx="7">
                  <c:v>3.1183243891001928E-2</c:v>
                </c:pt>
                <c:pt idx="8">
                  <c:v>3.5012765070598653E-2</c:v>
                </c:pt>
                <c:pt idx="9">
                  <c:v>3.9402386286667014E-2</c:v>
                </c:pt>
                <c:pt idx="10">
                  <c:v>3.791746991090502E-2</c:v>
                </c:pt>
                <c:pt idx="11">
                  <c:v>4.1473453863387695E-2</c:v>
                </c:pt>
                <c:pt idx="12">
                  <c:v>3.8972542072630643E-2</c:v>
                </c:pt>
                <c:pt idx="13">
                  <c:v>4.0222997968009169E-2</c:v>
                </c:pt>
                <c:pt idx="14">
                  <c:v>3.9311207210962332E-2</c:v>
                </c:pt>
                <c:pt idx="15">
                  <c:v>3.6627937268795915E-2</c:v>
                </c:pt>
                <c:pt idx="16">
                  <c:v>3.4400562705152918E-2</c:v>
                </c:pt>
                <c:pt idx="17">
                  <c:v>3.0297504298442142E-2</c:v>
                </c:pt>
                <c:pt idx="18">
                  <c:v>2.6845725003907674E-2</c:v>
                </c:pt>
                <c:pt idx="19">
                  <c:v>2.420153180847184E-2</c:v>
                </c:pt>
                <c:pt idx="20">
                  <c:v>1.9329964049393009E-2</c:v>
                </c:pt>
                <c:pt idx="21">
                  <c:v>1.4445370708070652E-2</c:v>
                </c:pt>
                <c:pt idx="22">
                  <c:v>1.1905382170583024E-2</c:v>
                </c:pt>
                <c:pt idx="23">
                  <c:v>9.6649820246965043E-3</c:v>
                </c:pt>
                <c:pt idx="24">
                  <c:v>6.6169957797113533E-3</c:v>
                </c:pt>
                <c:pt idx="25">
                  <c:v>1.7845047673631011E-3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5-C0CE-4E7C-8455-59C5C5C9E733}"/>
            </c:ext>
          </c:extLst>
        </c:ser>
        <c:ser>
          <c:idx val="3"/>
          <c:order val="3"/>
          <c:tx>
            <c:strRef>
              <c:f>'Headcount Data'!$R$1</c:f>
              <c:strCache>
                <c:ptCount val="1"/>
                <c:pt idx="0">
                  <c:v>KN</c:v>
                </c:pt>
              </c:strCache>
              <c:extLst xmlns:c15="http://schemas.microsoft.com/office/drawing/2012/chart"/>
            </c:strRef>
          </c:tx>
          <c:spPr>
            <a:ln w="38100" cap="rnd">
              <a:solidFill>
                <a:srgbClr val="00B0F0"/>
              </a:solidFill>
              <a:round/>
            </a:ln>
            <a:effectLst/>
          </c:spPr>
          <c:marker>
            <c:symbol val="none"/>
          </c:marker>
          <c:cat>
            <c:numRef>
              <c:f>'Headcount Data'!$N$427:$N$452</c:f>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extLst xmlns:c15="http://schemas.microsoft.com/office/drawing/2012/chart"/>
            </c:numRef>
          </c:cat>
          <c:val>
            <c:numRef>
              <c:f>'Headcount Data'!$R$427:$R$452</c:f>
              <c:numCache>
                <c:formatCode>0.0%</c:formatCode>
                <c:ptCount val="26"/>
                <c:pt idx="0">
                  <c:v>1.9332591768631814E-2</c:v>
                </c:pt>
                <c:pt idx="1">
                  <c:v>1.8642936596218022E-2</c:v>
                </c:pt>
                <c:pt idx="2">
                  <c:v>2.0500556173526141E-2</c:v>
                </c:pt>
                <c:pt idx="3">
                  <c:v>1.961067853170189E-2</c:v>
                </c:pt>
                <c:pt idx="4">
                  <c:v>2.314794215795328E-2</c:v>
                </c:pt>
                <c:pt idx="5">
                  <c:v>2.681868743047831E-2</c:v>
                </c:pt>
                <c:pt idx="6">
                  <c:v>3.1746384872080091E-2</c:v>
                </c:pt>
                <c:pt idx="7">
                  <c:v>3.468298109010011E-2</c:v>
                </c:pt>
                <c:pt idx="8">
                  <c:v>3.7374860956618468E-2</c:v>
                </c:pt>
                <c:pt idx="9">
                  <c:v>4.2413793103448276E-2</c:v>
                </c:pt>
                <c:pt idx="10">
                  <c:v>3.8887652947719689E-2</c:v>
                </c:pt>
                <c:pt idx="11">
                  <c:v>4.1256952169076752E-2</c:v>
                </c:pt>
                <c:pt idx="12">
                  <c:v>4.0111234705228031E-2</c:v>
                </c:pt>
                <c:pt idx="13">
                  <c:v>4.0978865406006676E-2</c:v>
                </c:pt>
                <c:pt idx="14">
                  <c:v>3.531701890989989E-2</c:v>
                </c:pt>
                <c:pt idx="15">
                  <c:v>3.4994438264738602E-2</c:v>
                </c:pt>
                <c:pt idx="16">
                  <c:v>3.3170189098998888E-2</c:v>
                </c:pt>
                <c:pt idx="17">
                  <c:v>3.0244716351501669E-2</c:v>
                </c:pt>
                <c:pt idx="18">
                  <c:v>2.628476084538376E-2</c:v>
                </c:pt>
                <c:pt idx="19">
                  <c:v>2.3259176863181314E-2</c:v>
                </c:pt>
                <c:pt idx="20">
                  <c:v>1.6685205784204672E-2</c:v>
                </c:pt>
                <c:pt idx="21">
                  <c:v>1.0522803114571747E-2</c:v>
                </c:pt>
                <c:pt idx="22">
                  <c:v>6.9744160177975531E-3</c:v>
                </c:pt>
                <c:pt idx="23">
                  <c:v>5.4060066740823139E-3</c:v>
                </c:pt>
                <c:pt idx="24">
                  <c:v>3.0478309232480536E-3</c:v>
                </c:pt>
                <c:pt idx="25">
                  <c:v>7.4527252502780872E-4</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6-C0CE-4E7C-8455-59C5C5C9E733}"/>
            </c:ext>
          </c:extLst>
        </c:ser>
        <c:ser>
          <c:idx val="8"/>
          <c:order val="8"/>
          <c:tx>
            <c:strRef>
              <c:f>'Headcount Data'!$W$1</c:f>
              <c:strCache>
                <c:ptCount val="1"/>
                <c:pt idx="0">
                  <c:v>WC</c:v>
                </c:pt>
              </c:strCache>
              <c:extLst xmlns:c15="http://schemas.microsoft.com/office/drawing/2012/chart"/>
            </c:strRef>
          </c:tx>
          <c:spPr>
            <a:ln w="19050" cap="rnd">
              <a:solidFill>
                <a:srgbClr val="FFC000"/>
              </a:solidFill>
              <a:round/>
            </a:ln>
            <a:effectLst/>
          </c:spPr>
          <c:marker>
            <c:symbol val="none"/>
          </c:marker>
          <c:cat>
            <c:numRef>
              <c:f>'Headcount Data'!$N$427:$N$452</c:f>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extLst xmlns:c15="http://schemas.microsoft.com/office/drawing/2012/chart"/>
            </c:numRef>
          </c:cat>
          <c:val>
            <c:numRef>
              <c:f>'Headcount Data'!$W$427:$W$452</c:f>
              <c:numCache>
                <c:formatCode>0.0%</c:formatCode>
                <c:ptCount val="26"/>
                <c:pt idx="0">
                  <c:v>1.107227736614008E-2</c:v>
                </c:pt>
                <c:pt idx="1">
                  <c:v>1.0848594995106948E-2</c:v>
                </c:pt>
                <c:pt idx="2">
                  <c:v>1.0065706696490984E-2</c:v>
                </c:pt>
                <c:pt idx="3">
                  <c:v>1.070879351321124E-2</c:v>
                </c:pt>
                <c:pt idx="4">
                  <c:v>1.1994967146651754E-2</c:v>
                </c:pt>
                <c:pt idx="5">
                  <c:v>1.6216971899902139E-2</c:v>
                </c:pt>
                <c:pt idx="6">
                  <c:v>1.6888019013001538E-2</c:v>
                </c:pt>
                <c:pt idx="7">
                  <c:v>2.0438976653152523E-2</c:v>
                </c:pt>
                <c:pt idx="8">
                  <c:v>2.4633021110023766E-2</c:v>
                </c:pt>
                <c:pt idx="9">
                  <c:v>3.1147770166363765E-2</c:v>
                </c:pt>
                <c:pt idx="10">
                  <c:v>3.125961135188033E-2</c:v>
                </c:pt>
                <c:pt idx="11">
                  <c:v>3.397176010065707E-2</c:v>
                </c:pt>
                <c:pt idx="12">
                  <c:v>3.7718439815462045E-2</c:v>
                </c:pt>
                <c:pt idx="13">
                  <c:v>3.8501328114078012E-2</c:v>
                </c:pt>
                <c:pt idx="14">
                  <c:v>3.8109883964770025E-2</c:v>
                </c:pt>
                <c:pt idx="15">
                  <c:v>4.017894589682651E-2</c:v>
                </c:pt>
                <c:pt idx="16">
                  <c:v>3.7159233887879214E-2</c:v>
                </c:pt>
                <c:pt idx="17">
                  <c:v>3.0812246609814065E-2</c:v>
                </c:pt>
                <c:pt idx="18">
                  <c:v>2.6086956521739129E-2</c:v>
                </c:pt>
                <c:pt idx="19">
                  <c:v>2.3346847476583252E-2</c:v>
                </c:pt>
                <c:pt idx="20">
                  <c:v>2.1110023766251922E-2</c:v>
                </c:pt>
                <c:pt idx="21">
                  <c:v>1.8397875017475186E-2</c:v>
                </c:pt>
                <c:pt idx="22">
                  <c:v>1.5294282119390466E-2</c:v>
                </c:pt>
                <c:pt idx="23">
                  <c:v>1.2721934852509437E-2</c:v>
                </c:pt>
                <c:pt idx="24">
                  <c:v>1.107227736614008E-2</c:v>
                </c:pt>
                <c:pt idx="25">
                  <c:v>5.4242974975534739E-3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9-C0CE-4E7C-8455-59C5C5C9E733}"/>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 Data'!$O$1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 Data'!$N$427:$N$452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c:ext uri="{02D57815-91ED-43cb-92C2-25804820EDAC}">
                        <c15:formulaRef>
                          <c15:sqref>'Headcount Data'!$O$427:$O$452</c15:sqref>
                        </c15:formulaRef>
                      </c:ext>
                    </c:extLst>
                    <c:numCache>
                      <c:formatCode>0.0%</c:formatCode>
                      <c:ptCount val="26"/>
                      <c:pt idx="0">
                        <c:v>1.1564347599747147E-2</c:v>
                      </c:pt>
                      <c:pt idx="1">
                        <c:v>1.2568326330271818E-2</c:v>
                      </c:pt>
                      <c:pt idx="2">
                        <c:v>1.3051723496820733E-2</c:v>
                      </c:pt>
                      <c:pt idx="3">
                        <c:v>1.4985312163016398E-2</c:v>
                      </c:pt>
                      <c:pt idx="4">
                        <c:v>1.8815305097980888E-2</c:v>
                      </c:pt>
                      <c:pt idx="5">
                        <c:v>2.3296024987915071E-2</c:v>
                      </c:pt>
                      <c:pt idx="6">
                        <c:v>2.8446064031532371E-2</c:v>
                      </c:pt>
                      <c:pt idx="7">
                        <c:v>3.5232216561930617E-2</c:v>
                      </c:pt>
                      <c:pt idx="8">
                        <c:v>3.926672368274272E-2</c:v>
                      </c:pt>
                      <c:pt idx="9">
                        <c:v>5.3285241512661286E-2</c:v>
                      </c:pt>
                      <c:pt idx="10">
                        <c:v>4.9585393968690737E-2</c:v>
                      </c:pt>
                      <c:pt idx="11">
                        <c:v>5.9978433049492436E-2</c:v>
                      </c:pt>
                      <c:pt idx="12">
                        <c:v>5.6483099691369498E-2</c:v>
                      </c:pt>
                      <c:pt idx="13">
                        <c:v>6.1372847952998924E-2</c:v>
                      </c:pt>
                      <c:pt idx="14">
                        <c:v>5.1649128025880342E-2</c:v>
                      </c:pt>
                      <c:pt idx="15">
                        <c:v>4.7893503885769531E-2</c:v>
                      </c:pt>
                      <c:pt idx="16">
                        <c:v>4.2817833637005913E-2</c:v>
                      </c:pt>
                      <c:pt idx="17">
                        <c:v>3.6403525080876062E-2</c:v>
                      </c:pt>
                      <c:pt idx="18">
                        <c:v>3.1365039229539288E-2</c:v>
                      </c:pt>
                      <c:pt idx="19">
                        <c:v>2.6475290967909865E-2</c:v>
                      </c:pt>
                      <c:pt idx="20">
                        <c:v>1.7532443386754918E-2</c:v>
                      </c:pt>
                      <c:pt idx="21">
                        <c:v>1.0634737664076153E-2</c:v>
                      </c:pt>
                      <c:pt idx="22">
                        <c:v>7.7901312609229166E-3</c:v>
                      </c:pt>
                      <c:pt idx="23">
                        <c:v>6.1168333767151299E-3</c:v>
                      </c:pt>
                      <c:pt idx="24">
                        <c:v>4.1832447105194662E-3</c:v>
                      </c:pt>
                      <c:pt idx="25">
                        <c:v>1.2456773137991298E-3</c:v>
                      </c:pt>
                    </c:numCache>
                  </c:numRef>
                </c:val>
                <c:smooth val="1"/>
                <c:extLst>
                  <c:ext xmlns:c16="http://schemas.microsoft.com/office/drawing/2014/chart" uri="{C3380CC4-5D6E-409C-BE32-E72D297353CC}">
                    <c16:uniqueId val="{00000000-C0CE-4E7C-8455-59C5C5C9E733}"/>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 Data'!$P$1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Data'!$N$427:$N$452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Data'!$P$427:$P$452</c15:sqref>
                        </c15:formulaRef>
                      </c:ext>
                    </c:extLst>
                    <c:numCache>
                      <c:formatCode>0.0%</c:formatCode>
                      <c:ptCount val="26"/>
                      <c:pt idx="0">
                        <c:v>9.4928246724306983E-3</c:v>
                      </c:pt>
                      <c:pt idx="1">
                        <c:v>9.8047954363133967E-3</c:v>
                      </c:pt>
                      <c:pt idx="2">
                        <c:v>9.4928246724306983E-3</c:v>
                      </c:pt>
                      <c:pt idx="3">
                        <c:v>1.132008200374365E-2</c:v>
                      </c:pt>
                      <c:pt idx="4">
                        <c:v>1.3325608342989572E-2</c:v>
                      </c:pt>
                      <c:pt idx="5">
                        <c:v>1.7514930029414386E-2</c:v>
                      </c:pt>
                      <c:pt idx="6">
                        <c:v>2.1347713699973261E-2</c:v>
                      </c:pt>
                      <c:pt idx="7">
                        <c:v>2.6606649433995901E-2</c:v>
                      </c:pt>
                      <c:pt idx="8">
                        <c:v>3.1241643640253142E-2</c:v>
                      </c:pt>
                      <c:pt idx="9">
                        <c:v>3.9531152509136289E-2</c:v>
                      </c:pt>
                      <c:pt idx="10">
                        <c:v>4.1893216864248149E-2</c:v>
                      </c:pt>
                      <c:pt idx="11">
                        <c:v>4.4879222747125413E-2</c:v>
                      </c:pt>
                      <c:pt idx="12">
                        <c:v>4.2071485872181125E-2</c:v>
                      </c:pt>
                      <c:pt idx="13">
                        <c:v>4.122470808449951E-2</c:v>
                      </c:pt>
                      <c:pt idx="14">
                        <c:v>4.1625813352348696E-2</c:v>
                      </c:pt>
                      <c:pt idx="15">
                        <c:v>3.9709421517069257E-2</c:v>
                      </c:pt>
                      <c:pt idx="16">
                        <c:v>3.7169088154024421E-2</c:v>
                      </c:pt>
                      <c:pt idx="17">
                        <c:v>3.4495053035029859E-2</c:v>
                      </c:pt>
                      <c:pt idx="18">
                        <c:v>3.11970763882699E-2</c:v>
                      </c:pt>
                      <c:pt idx="19">
                        <c:v>2.7676263481593726E-2</c:v>
                      </c:pt>
                      <c:pt idx="20">
                        <c:v>1.7069257509581961E-2</c:v>
                      </c:pt>
                      <c:pt idx="21">
                        <c:v>1.2345128799358231E-2</c:v>
                      </c:pt>
                      <c:pt idx="22">
                        <c:v>7.6655673411177468E-3</c:v>
                      </c:pt>
                      <c:pt idx="23">
                        <c:v>6.863356805419378E-3</c:v>
                      </c:pt>
                      <c:pt idx="24">
                        <c:v>3.8327836705588734E-3</c:v>
                      </c:pt>
                      <c:pt idx="25">
                        <c:v>8.9134503966485428E-4</c:v>
                      </c:pt>
                    </c:numCache>
                  </c:numRef>
                </c:val>
                <c:smooth val="1"/>
                <c:extLst xmlns:c15="http://schemas.microsoft.com/office/drawing/2012/chart">
                  <c:ext xmlns:c16="http://schemas.microsoft.com/office/drawing/2014/chart" uri="{C3380CC4-5D6E-409C-BE32-E72D297353CC}">
                    <c16:uniqueId val="{00000004-C0CE-4E7C-8455-59C5C5C9E73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 Data'!$S$1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Data'!$N$427:$N$452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Data'!$S$427:$S$452</c15:sqref>
                        </c15:formulaRef>
                      </c:ext>
                    </c:extLst>
                    <c:numCache>
                      <c:formatCode>0.0%</c:formatCode>
                      <c:ptCount val="26"/>
                      <c:pt idx="0">
                        <c:v>5.5497876356772067E-3</c:v>
                      </c:pt>
                      <c:pt idx="1">
                        <c:v>5.9839546956111369E-3</c:v>
                      </c:pt>
                      <c:pt idx="2">
                        <c:v>6.6635205285512037E-3</c:v>
                      </c:pt>
                      <c:pt idx="3">
                        <c:v>7.9848985370457766E-3</c:v>
                      </c:pt>
                      <c:pt idx="4">
                        <c:v>1.0797546012269938E-2</c:v>
                      </c:pt>
                      <c:pt idx="5">
                        <c:v>1.6026427560169892E-2</c:v>
                      </c:pt>
                      <c:pt idx="6">
                        <c:v>2.3841434638980651E-2</c:v>
                      </c:pt>
                      <c:pt idx="7">
                        <c:v>3.0127418593676264E-2</c:v>
                      </c:pt>
                      <c:pt idx="8">
                        <c:v>3.7942425672487019E-2</c:v>
                      </c:pt>
                      <c:pt idx="9">
                        <c:v>4.8305804624823027E-2</c:v>
                      </c:pt>
                      <c:pt idx="10">
                        <c:v>4.7135441245870692E-2</c:v>
                      </c:pt>
                      <c:pt idx="11">
                        <c:v>5.8065125058990093E-2</c:v>
                      </c:pt>
                      <c:pt idx="12">
                        <c:v>5.551675318546484E-2</c:v>
                      </c:pt>
                      <c:pt idx="13">
                        <c:v>6.3350637092968384E-2</c:v>
                      </c:pt>
                      <c:pt idx="14">
                        <c:v>5.8253893345917886E-2</c:v>
                      </c:pt>
                      <c:pt idx="15">
                        <c:v>5.5082586125530908E-2</c:v>
                      </c:pt>
                      <c:pt idx="16">
                        <c:v>5.2194431335535633E-2</c:v>
                      </c:pt>
                      <c:pt idx="17">
                        <c:v>4.8362435110901367E-2</c:v>
                      </c:pt>
                      <c:pt idx="18">
                        <c:v>4.3699858423784807E-2</c:v>
                      </c:pt>
                      <c:pt idx="19">
                        <c:v>3.8263331760264273E-2</c:v>
                      </c:pt>
                      <c:pt idx="20">
                        <c:v>2.201038225578103E-2</c:v>
                      </c:pt>
                      <c:pt idx="21">
                        <c:v>1.4063237376120811E-2</c:v>
                      </c:pt>
                      <c:pt idx="22">
                        <c:v>9.3817838603114673E-3</c:v>
                      </c:pt>
                      <c:pt idx="23">
                        <c:v>6.9466729589428974E-3</c:v>
                      </c:pt>
                      <c:pt idx="24">
                        <c:v>4.3039169419537516E-3</c:v>
                      </c:pt>
                      <c:pt idx="25">
                        <c:v>1.1892402076451156E-3</c:v>
                      </c:pt>
                    </c:numCache>
                  </c:numRef>
                </c:val>
                <c:smooth val="1"/>
                <c:extLst xmlns:c15="http://schemas.microsoft.com/office/drawing/2012/chart">
                  <c:ext xmlns:c16="http://schemas.microsoft.com/office/drawing/2014/chart" uri="{C3380CC4-5D6E-409C-BE32-E72D297353CC}">
                    <c16:uniqueId val="{00000001-C0CE-4E7C-8455-59C5C5C9E73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 Data'!$T$1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Data'!$N$427:$N$452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Data'!$T$427:$T$452</c15:sqref>
                        </c15:formulaRef>
                      </c:ext>
                    </c:extLst>
                    <c:numCache>
                      <c:formatCode>0.0%</c:formatCode>
                      <c:ptCount val="26"/>
                      <c:pt idx="0">
                        <c:v>1.1530905674344446E-2</c:v>
                      </c:pt>
                      <c:pt idx="1">
                        <c:v>1.1217720581954844E-2</c:v>
                      </c:pt>
                      <c:pt idx="2">
                        <c:v>1.0790650001423568E-2</c:v>
                      </c:pt>
                      <c:pt idx="3">
                        <c:v>1.0733707257352731E-2</c:v>
                      </c:pt>
                      <c:pt idx="4">
                        <c:v>1.3837086809213335E-2</c:v>
                      </c:pt>
                      <c:pt idx="5">
                        <c:v>1.7538365173817728E-2</c:v>
                      </c:pt>
                      <c:pt idx="6">
                        <c:v>2.1438943142670044E-2</c:v>
                      </c:pt>
                      <c:pt idx="7">
                        <c:v>2.8215129687099622E-2</c:v>
                      </c:pt>
                      <c:pt idx="8">
                        <c:v>3.0065768869401818E-2</c:v>
                      </c:pt>
                      <c:pt idx="9">
                        <c:v>4.0201577314010764E-2</c:v>
                      </c:pt>
                      <c:pt idx="10">
                        <c:v>3.9802978105514905E-2</c:v>
                      </c:pt>
                      <c:pt idx="11">
                        <c:v>4.8686046180565441E-2</c:v>
                      </c:pt>
                      <c:pt idx="12">
                        <c:v>4.9198530877202974E-2</c:v>
                      </c:pt>
                      <c:pt idx="13">
                        <c:v>5.2899809241807365E-2</c:v>
                      </c:pt>
                      <c:pt idx="14">
                        <c:v>5.0536685362867637E-2</c:v>
                      </c:pt>
                      <c:pt idx="15">
                        <c:v>4.871451755260086E-2</c:v>
                      </c:pt>
                      <c:pt idx="16">
                        <c:v>4.3845912934544318E-2</c:v>
                      </c:pt>
                      <c:pt idx="17">
                        <c:v>4.1739031403923356E-2</c:v>
                      </c:pt>
                      <c:pt idx="18">
                        <c:v>3.6016285624804259E-2</c:v>
                      </c:pt>
                      <c:pt idx="19">
                        <c:v>3.0122711613472655E-2</c:v>
                      </c:pt>
                      <c:pt idx="20">
                        <c:v>2.1638242746917974E-2</c:v>
                      </c:pt>
                      <c:pt idx="21">
                        <c:v>1.2726703299832019E-2</c:v>
                      </c:pt>
                      <c:pt idx="22">
                        <c:v>8.4844688665546789E-3</c:v>
                      </c:pt>
                      <c:pt idx="23">
                        <c:v>6.605358312217066E-3</c:v>
                      </c:pt>
                      <c:pt idx="24">
                        <c:v>4.2422344332773395E-3</c:v>
                      </c:pt>
                      <c:pt idx="25">
                        <c:v>2.0214674145147054E-3</c:v>
                      </c:pt>
                    </c:numCache>
                  </c:numRef>
                </c:val>
                <c:smooth val="1"/>
                <c:extLst xmlns:c15="http://schemas.microsoft.com/office/drawing/2012/chart">
                  <c:ext xmlns:c16="http://schemas.microsoft.com/office/drawing/2014/chart" uri="{C3380CC4-5D6E-409C-BE32-E72D297353CC}">
                    <c16:uniqueId val="{00000002-C0CE-4E7C-8455-59C5C5C9E73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 Data'!$U$1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Data'!$N$427:$N$452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Data'!$U$427:$U$452</c15:sqref>
                        </c15:formulaRef>
                      </c:ext>
                    </c:extLst>
                    <c:numCache>
                      <c:formatCode>0.0%</c:formatCode>
                      <c:ptCount val="26"/>
                      <c:pt idx="0">
                        <c:v>1.7036604361370715E-2</c:v>
                      </c:pt>
                      <c:pt idx="1">
                        <c:v>1.499221183800623E-2</c:v>
                      </c:pt>
                      <c:pt idx="2">
                        <c:v>1.0708722741433021E-2</c:v>
                      </c:pt>
                      <c:pt idx="3">
                        <c:v>1.3337227414330218E-2</c:v>
                      </c:pt>
                      <c:pt idx="4">
                        <c:v>1.5089563862928349E-2</c:v>
                      </c:pt>
                      <c:pt idx="5">
                        <c:v>1.8302180685358254E-2</c:v>
                      </c:pt>
                      <c:pt idx="6">
                        <c:v>2.3267133956386292E-2</c:v>
                      </c:pt>
                      <c:pt idx="7">
                        <c:v>2.823208722741433E-2</c:v>
                      </c:pt>
                      <c:pt idx="8">
                        <c:v>3.2223520249221184E-2</c:v>
                      </c:pt>
                      <c:pt idx="9">
                        <c:v>4.1569314641744549E-2</c:v>
                      </c:pt>
                      <c:pt idx="10">
                        <c:v>4.2834890965732085E-2</c:v>
                      </c:pt>
                      <c:pt idx="11">
                        <c:v>4.1471962616822428E-2</c:v>
                      </c:pt>
                      <c:pt idx="12">
                        <c:v>4.273753894080997E-2</c:v>
                      </c:pt>
                      <c:pt idx="13">
                        <c:v>4.1374610591900313E-2</c:v>
                      </c:pt>
                      <c:pt idx="14">
                        <c:v>4.0303738317757007E-2</c:v>
                      </c:pt>
                      <c:pt idx="15">
                        <c:v>4.0498442367601244E-2</c:v>
                      </c:pt>
                      <c:pt idx="16">
                        <c:v>3.0081775700934579E-2</c:v>
                      </c:pt>
                      <c:pt idx="17">
                        <c:v>2.9400311526479751E-2</c:v>
                      </c:pt>
                      <c:pt idx="18">
                        <c:v>2.4922118380062305E-2</c:v>
                      </c:pt>
                      <c:pt idx="19">
                        <c:v>2.3461838006230529E-2</c:v>
                      </c:pt>
                      <c:pt idx="20">
                        <c:v>2.2975077881619937E-2</c:v>
                      </c:pt>
                      <c:pt idx="21">
                        <c:v>1.4213395638629283E-2</c:v>
                      </c:pt>
                      <c:pt idx="22">
                        <c:v>1.2461059190031152E-2</c:v>
                      </c:pt>
                      <c:pt idx="23">
                        <c:v>1.0319314641744548E-2</c:v>
                      </c:pt>
                      <c:pt idx="24">
                        <c:v>8.4696261682242983E-3</c:v>
                      </c:pt>
                      <c:pt idx="25">
                        <c:v>2.3364485981308409E-3</c:v>
                      </c:pt>
                    </c:numCache>
                  </c:numRef>
                </c:val>
                <c:smooth val="1"/>
                <c:extLst xmlns:c15="http://schemas.microsoft.com/office/drawing/2012/chart">
                  <c:ext xmlns:c16="http://schemas.microsoft.com/office/drawing/2014/chart" uri="{C3380CC4-5D6E-409C-BE32-E72D297353CC}">
                    <c16:uniqueId val="{00000007-C0CE-4E7C-8455-59C5C5C9E73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 Data'!$V$1</c15:sqref>
                        </c15:formulaRef>
                      </c:ext>
                    </c:extLst>
                    <c:strCache>
                      <c:ptCount val="1"/>
                      <c:pt idx="0">
                        <c:v>NW</c:v>
                      </c:pt>
                    </c:strCache>
                  </c:strRef>
                </c:tx>
                <c:spPr>
                  <a:ln w="19050" cap="rnd">
                    <a:solidFill>
                      <a:sysClr val="windowText" lastClr="00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Data'!$N$427:$N$452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Data'!$V$427:$V$452</c15:sqref>
                        </c15:formulaRef>
                      </c:ext>
                    </c:extLst>
                    <c:numCache>
                      <c:formatCode>0.0%</c:formatCode>
                      <c:ptCount val="26"/>
                      <c:pt idx="0">
                        <c:v>9.3661971830985916E-3</c:v>
                      </c:pt>
                      <c:pt idx="1">
                        <c:v>9.5774647887323944E-3</c:v>
                      </c:pt>
                      <c:pt idx="2">
                        <c:v>9.7183098591549291E-3</c:v>
                      </c:pt>
                      <c:pt idx="3">
                        <c:v>1.028169014084507E-2</c:v>
                      </c:pt>
                      <c:pt idx="4">
                        <c:v>1.4964788732394365E-2</c:v>
                      </c:pt>
                      <c:pt idx="5">
                        <c:v>1.6514084507042254E-2</c:v>
                      </c:pt>
                      <c:pt idx="6">
                        <c:v>2.3485915492957747E-2</c:v>
                      </c:pt>
                      <c:pt idx="7">
                        <c:v>2.943661971830986E-2</c:v>
                      </c:pt>
                      <c:pt idx="8">
                        <c:v>3.4612676056338026E-2</c:v>
                      </c:pt>
                      <c:pt idx="9">
                        <c:v>4.3309859154929575E-2</c:v>
                      </c:pt>
                      <c:pt idx="10">
                        <c:v>4.5492957746478872E-2</c:v>
                      </c:pt>
                      <c:pt idx="11">
                        <c:v>4.8450704225352116E-2</c:v>
                      </c:pt>
                      <c:pt idx="12">
                        <c:v>4.9647887323943665E-2</c:v>
                      </c:pt>
                      <c:pt idx="13">
                        <c:v>5.0422535211267605E-2</c:v>
                      </c:pt>
                      <c:pt idx="14">
                        <c:v>4.4964788732394366E-2</c:v>
                      </c:pt>
                      <c:pt idx="15">
                        <c:v>4.4859154929577462E-2</c:v>
                      </c:pt>
                      <c:pt idx="16">
                        <c:v>3.8450704225352114E-2</c:v>
                      </c:pt>
                      <c:pt idx="17">
                        <c:v>3.3978873239436623E-2</c:v>
                      </c:pt>
                      <c:pt idx="18">
                        <c:v>3.3380281690140845E-2</c:v>
                      </c:pt>
                      <c:pt idx="19">
                        <c:v>2.9154929577464787E-2</c:v>
                      </c:pt>
                      <c:pt idx="20">
                        <c:v>1.9542253521126762E-2</c:v>
                      </c:pt>
                      <c:pt idx="21">
                        <c:v>1.3838028169014084E-2</c:v>
                      </c:pt>
                      <c:pt idx="22">
                        <c:v>9.5070422535211262E-3</c:v>
                      </c:pt>
                      <c:pt idx="23">
                        <c:v>6.619718309859155E-3</c:v>
                      </c:pt>
                      <c:pt idx="24">
                        <c:v>4.9295774647887328E-3</c:v>
                      </c:pt>
                      <c:pt idx="25">
                        <c:v>1.5845070422535212E-3</c:v>
                      </c:pt>
                    </c:numCache>
                  </c:numRef>
                </c:val>
                <c:smooth val="1"/>
                <c:extLst xmlns:c15="http://schemas.microsoft.com/office/drawing/2012/chart">
                  <c:ext xmlns:c16="http://schemas.microsoft.com/office/drawing/2014/chart" uri="{C3380CC4-5D6E-409C-BE32-E72D297353CC}">
                    <c16:uniqueId val="{00000008-C0CE-4E7C-8455-59C5C5C9E733}"/>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'Headcount Data'!$X$1</c15:sqref>
                        </c15:formulaRef>
                      </c:ext>
                    </c:extLst>
                    <c:strCache>
                      <c:ptCount val="1"/>
                      <c:pt idx="0">
                        <c:v>SA</c:v>
                      </c:pt>
                    </c:strCache>
                  </c:strRef>
                </c:tx>
                <c:spPr>
                  <a:ln w="38100" cap="rnd">
                    <a:solidFill>
                      <a:schemeClr val="tx1">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Data'!$N$427:$N$452</c15:sqref>
                        </c15:formulaRef>
                      </c:ext>
                    </c:extLst>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extLst xmlns:c15="http://schemas.microsoft.com/office/drawing/2012/chart">
                      <c:ext xmlns:c15="http://schemas.microsoft.com/office/drawing/2012/chart" uri="{02D57815-91ED-43cb-92C2-25804820EDAC}">
                        <c15:formulaRef>
                          <c15:sqref>'Headcount Data'!$X$427:$X$452</c15:sqref>
                        </c15:formulaRef>
                      </c:ext>
                    </c:extLst>
                    <c:numCache>
                      <c:formatCode>0.0%</c:formatCode>
                      <c:ptCount val="26"/>
                      <c:pt idx="0">
                        <c:v>1.249041143869117E-2</c:v>
                      </c:pt>
                      <c:pt idx="1">
                        <c:v>1.2248693365825505E-2</c:v>
                      </c:pt>
                      <c:pt idx="2">
                        <c:v>1.2796258796194667E-2</c:v>
                      </c:pt>
                      <c:pt idx="3">
                        <c:v>1.3257496343397519E-2</c:v>
                      </c:pt>
                      <c:pt idx="4">
                        <c:v>1.6441761976760533E-2</c:v>
                      </c:pt>
                      <c:pt idx="5">
                        <c:v>2.0568234792110125E-2</c:v>
                      </c:pt>
                      <c:pt idx="6">
                        <c:v>2.532860092099519E-2</c:v>
                      </c:pt>
                      <c:pt idx="7">
                        <c:v>3.0703128275834851E-2</c:v>
                      </c:pt>
                      <c:pt idx="8">
                        <c:v>3.4832067602132054E-2</c:v>
                      </c:pt>
                      <c:pt idx="9">
                        <c:v>4.2752034254904044E-2</c:v>
                      </c:pt>
                      <c:pt idx="10">
                        <c:v>4.1336256970976565E-2</c:v>
                      </c:pt>
                      <c:pt idx="11">
                        <c:v>4.6688585727287749E-2</c:v>
                      </c:pt>
                      <c:pt idx="12">
                        <c:v>4.5499727450540289E-2</c:v>
                      </c:pt>
                      <c:pt idx="13">
                        <c:v>4.7963771887201523E-2</c:v>
                      </c:pt>
                      <c:pt idx="14">
                        <c:v>4.3953225086389547E-2</c:v>
                      </c:pt>
                      <c:pt idx="15">
                        <c:v>4.2377124590867496E-2</c:v>
                      </c:pt>
                      <c:pt idx="16">
                        <c:v>3.8958540417481646E-2</c:v>
                      </c:pt>
                      <c:pt idx="17">
                        <c:v>3.4960326171407714E-2</c:v>
                      </c:pt>
                      <c:pt idx="18">
                        <c:v>3.0900449151643559E-2</c:v>
                      </c:pt>
                      <c:pt idx="19">
                        <c:v>2.7089689737587901E-2</c:v>
                      </c:pt>
                      <c:pt idx="20">
                        <c:v>1.9194388194291999E-2</c:v>
                      </c:pt>
                      <c:pt idx="21">
                        <c:v>1.3055242445693595E-2</c:v>
                      </c:pt>
                      <c:pt idx="22">
                        <c:v>9.5503303891414319E-3</c:v>
                      </c:pt>
                      <c:pt idx="23">
                        <c:v>7.5475234996830532E-3</c:v>
                      </c:pt>
                      <c:pt idx="24">
                        <c:v>5.1624074133453041E-3</c:v>
                      </c:pt>
                      <c:pt idx="25">
                        <c:v>1.6969595319548825E-3</c:v>
                      </c:pt>
                    </c:numCache>
                  </c:numRef>
                </c:val>
                <c:smooth val="1"/>
                <c:extLst xmlns:c15="http://schemas.microsoft.com/office/drawing/2012/chart">
                  <c:ext xmlns:c16="http://schemas.microsoft.com/office/drawing/2014/chart" uri="{C3380CC4-5D6E-409C-BE32-E72D297353CC}">
                    <c16:uniqueId val="{00000003-C0CE-4E7C-8455-59C5C5C9E733}"/>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max val="7.0000000000000007E-2"/>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626499536"/>
        <c:crosses val="autoZero"/>
        <c:crossBetween val="between"/>
      </c:valAx>
      <c:spPr>
        <a:noFill/>
        <a:ln>
          <a:noFill/>
        </a:ln>
        <a:effectLst/>
      </c:spPr>
    </c:plotArea>
    <c:legend>
      <c:legendPos val="b"/>
      <c:layout>
        <c:manualLayout>
          <c:xMode val="edge"/>
          <c:yMode val="edge"/>
          <c:x val="0.20944040955052243"/>
          <c:y val="0.89034706517188134"/>
          <c:w val="0.70124698496272497"/>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0.11198557332825076"/>
          <c:w val="0.83830668030623146"/>
          <c:h val="0.63693142665975366"/>
        </c:manualLayout>
      </c:layout>
      <c:areaChart>
        <c:grouping val="stacked"/>
        <c:varyColors val="0"/>
        <c:ser>
          <c:idx val="1"/>
          <c:order val="0"/>
          <c:tx>
            <c:strRef>
              <c:f>'HeadCountShift-Prov-21_30'!$Z$62</c:f>
              <c:strCache>
                <c:ptCount val="1"/>
                <c:pt idx="0">
                  <c:v>EC</c:v>
                </c:pt>
              </c:strCache>
            </c:strRef>
          </c:tx>
          <c:spPr>
            <a:solidFill>
              <a:srgbClr val="FF0000"/>
            </a:solidFill>
            <a:ln>
              <a:noFill/>
            </a:ln>
            <a:effectLst/>
          </c:spPr>
          <c:cat>
            <c:numRef>
              <c:f>'HeadCountShift-Prov-21_30'!$Y$63:$Y$107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'HeadCountShift-Prov-21_30'!$Z$63:$Z$107</c:f>
              <c:numCache>
                <c:formatCode>0.0%</c:formatCode>
                <c:ptCount val="45"/>
                <c:pt idx="0">
                  <c:v>1.4799065685653045E-5</c:v>
                </c:pt>
                <c:pt idx="1">
                  <c:v>1.1592601453761551E-4</c:v>
                </c:pt>
                <c:pt idx="2">
                  <c:v>4.4890499246480909E-4</c:v>
                </c:pt>
                <c:pt idx="3">
                  <c:v>1.0704657512622369E-3</c:v>
                </c:pt>
                <c:pt idx="4">
                  <c:v>1.5810335174172674E-3</c:v>
                </c:pt>
                <c:pt idx="5">
                  <c:v>2.029938509882076E-3</c:v>
                </c:pt>
                <c:pt idx="6">
                  <c:v>2.3209868016999197E-3</c:v>
                </c:pt>
                <c:pt idx="7">
                  <c:v>2.3407188892807899E-3</c:v>
                </c:pt>
                <c:pt idx="8">
                  <c:v>2.515841166561018E-3</c:v>
                </c:pt>
                <c:pt idx="9">
                  <c:v>2.2223263637955659E-3</c:v>
                </c:pt>
                <c:pt idx="10">
                  <c:v>2.0373380427249027E-3</c:v>
                </c:pt>
                <c:pt idx="11">
                  <c:v>1.7832874151211917E-3</c:v>
                </c:pt>
                <c:pt idx="12">
                  <c:v>1.7364237071166239E-3</c:v>
                </c:pt>
                <c:pt idx="13">
                  <c:v>1.9016799406064162E-3</c:v>
                </c:pt>
                <c:pt idx="14">
                  <c:v>1.877014831130328E-3</c:v>
                </c:pt>
                <c:pt idx="15">
                  <c:v>2.0891347726246881E-3</c:v>
                </c:pt>
                <c:pt idx="16">
                  <c:v>1.877014831130328E-3</c:v>
                </c:pt>
                <c:pt idx="17">
                  <c:v>1.923878539134896E-3</c:v>
                </c:pt>
                <c:pt idx="18">
                  <c:v>1.6821604662692296E-3</c:v>
                </c:pt>
                <c:pt idx="19">
                  <c:v>1.5341698094126989E-3</c:v>
                </c:pt>
                <c:pt idx="20">
                  <c:v>1.6673614005835767E-3</c:v>
                </c:pt>
                <c:pt idx="21">
                  <c:v>1.7314906852214066E-3</c:v>
                </c:pt>
                <c:pt idx="22">
                  <c:v>1.9880078237727258E-3</c:v>
                </c:pt>
                <c:pt idx="23">
                  <c:v>2.4961090789801469E-3</c:v>
                </c:pt>
                <c:pt idx="24">
                  <c:v>3.0905382173538778E-3</c:v>
                </c:pt>
                <c:pt idx="25">
                  <c:v>3.773761749841527E-3</c:v>
                </c:pt>
                <c:pt idx="26">
                  <c:v>4.6740382457187537E-3</c:v>
                </c:pt>
                <c:pt idx="27">
                  <c:v>5.2092711213498726E-3</c:v>
                </c:pt>
                <c:pt idx="28">
                  <c:v>7.0690203758469383E-3</c:v>
                </c:pt>
                <c:pt idx="29">
                  <c:v>6.5781846972727785E-3</c:v>
                </c:pt>
                <c:pt idx="30">
                  <c:v>7.95696431698612E-3</c:v>
                </c:pt>
                <c:pt idx="31">
                  <c:v>7.4932602588356585E-3</c:v>
                </c:pt>
                <c:pt idx="32">
                  <c:v>8.1419526380567837E-3</c:v>
                </c:pt>
                <c:pt idx="33">
                  <c:v>6.8519674124573604E-3</c:v>
                </c:pt>
                <c:pt idx="34">
                  <c:v>6.3537322010403744E-3</c:v>
                </c:pt>
                <c:pt idx="35">
                  <c:v>5.6803747123431621E-3</c:v>
                </c:pt>
                <c:pt idx="36">
                  <c:v>4.8294284354181106E-3</c:v>
                </c:pt>
                <c:pt idx="37">
                  <c:v>4.1610039686161152E-3</c:v>
                </c:pt>
                <c:pt idx="38">
                  <c:v>3.5123115893949896E-3</c:v>
                </c:pt>
                <c:pt idx="39">
                  <c:v>2.3259198235951366E-3</c:v>
                </c:pt>
                <c:pt idx="40">
                  <c:v>1.4108442620322569E-3</c:v>
                </c:pt>
                <c:pt idx="41">
                  <c:v>1.0334680870481042E-3</c:v>
                </c:pt>
                <c:pt idx="42">
                  <c:v>8.114821017633087E-4</c:v>
                </c:pt>
                <c:pt idx="43">
                  <c:v>5.5496496321198914E-4</c:v>
                </c:pt>
                <c:pt idx="44">
                  <c:v>1.6525623348979235E-4</c:v>
                </c:pt>
              </c:numCache>
            </c:numRef>
          </c:val>
          <c:extLst>
            <c:ext xmlns:c16="http://schemas.microsoft.com/office/drawing/2014/chart" uri="{C3380CC4-5D6E-409C-BE32-E72D297353CC}">
              <c16:uniqueId val="{00000000-3C1E-49DF-9224-FD31F8687CBC}"/>
            </c:ext>
          </c:extLst>
        </c:ser>
        <c:ser>
          <c:idx val="2"/>
          <c:order val="1"/>
          <c:tx>
            <c:strRef>
              <c:f>'HeadCountShift-Prov-21_30'!$AA$62</c:f>
              <c:strCache>
                <c:ptCount val="1"/>
                <c:pt idx="0">
                  <c:v>FS</c:v>
                </c:pt>
              </c:strCache>
            </c:strRef>
          </c:tx>
          <c:spPr>
            <a:solidFill>
              <a:srgbClr val="00B050"/>
            </a:solidFill>
            <a:ln>
              <a:noFill/>
            </a:ln>
            <a:effectLst/>
          </c:spPr>
          <c:cat>
            <c:numRef>
              <c:f>'HeadCountShift-Prov-21_30'!$Y$63:$Y$107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'HeadCountShift-Prov-21_30'!$AA$63:$AA$107</c:f>
              <c:numCache>
                <c:formatCode>0.0%</c:formatCode>
                <c:ptCount val="45"/>
                <c:pt idx="0">
                  <c:v>1.2332554738044205E-5</c:v>
                </c:pt>
                <c:pt idx="1">
                  <c:v>9.8660437904353628E-5</c:v>
                </c:pt>
                <c:pt idx="2">
                  <c:v>3.4037851077002004E-4</c:v>
                </c:pt>
                <c:pt idx="3">
                  <c:v>7.8681699228722024E-4</c:v>
                </c:pt>
                <c:pt idx="4">
                  <c:v>1.1567936344285465E-3</c:v>
                </c:pt>
                <c:pt idx="5">
                  <c:v>1.5070381889890018E-3</c:v>
                </c:pt>
                <c:pt idx="6">
                  <c:v>1.6599618677407503E-3</c:v>
                </c:pt>
                <c:pt idx="7">
                  <c:v>1.8005529917544537E-3</c:v>
                </c:pt>
                <c:pt idx="8">
                  <c:v>1.7290241742737974E-3</c:v>
                </c:pt>
                <c:pt idx="9">
                  <c:v>1.7956199698592364E-3</c:v>
                </c:pt>
                <c:pt idx="10">
                  <c:v>1.6599618677407499E-3</c:v>
                </c:pt>
                <c:pt idx="11">
                  <c:v>1.5243037656222636E-3</c:v>
                </c:pt>
                <c:pt idx="12">
                  <c:v>1.3639805540276891E-3</c:v>
                </c:pt>
                <c:pt idx="13">
                  <c:v>1.1641931672713727E-3</c:v>
                </c:pt>
                <c:pt idx="14">
                  <c:v>1.0236020432576689E-3</c:v>
                </c:pt>
                <c:pt idx="15">
                  <c:v>1.08526481694789E-3</c:v>
                </c:pt>
                <c:pt idx="16">
                  <c:v>9.1507556156287997E-4</c:v>
                </c:pt>
                <c:pt idx="17">
                  <c:v>7.3255375143982577E-4</c:v>
                </c:pt>
                <c:pt idx="18">
                  <c:v>6.5855842301156052E-4</c:v>
                </c:pt>
                <c:pt idx="19">
                  <c:v>5.2536683184068302E-4</c:v>
                </c:pt>
                <c:pt idx="20">
                  <c:v>5.4263240847394513E-4</c:v>
                </c:pt>
                <c:pt idx="21">
                  <c:v>5.2536683184068312E-4</c:v>
                </c:pt>
                <c:pt idx="22">
                  <c:v>6.2649378069264561E-4</c:v>
                </c:pt>
                <c:pt idx="23">
                  <c:v>7.3748677333504333E-4</c:v>
                </c:pt>
                <c:pt idx="24">
                  <c:v>9.6933880241027444E-4</c:v>
                </c:pt>
                <c:pt idx="25">
                  <c:v>1.181458743904635E-3</c:v>
                </c:pt>
                <c:pt idx="26">
                  <c:v>1.472507035722478E-3</c:v>
                </c:pt>
                <c:pt idx="27">
                  <c:v>1.7290241742737977E-3</c:v>
                </c:pt>
                <c:pt idx="28">
                  <c:v>2.1877952105290423E-3</c:v>
                </c:pt>
                <c:pt idx="29">
                  <c:v>2.3185202907523104E-3</c:v>
                </c:pt>
                <c:pt idx="30">
                  <c:v>2.4837765242421029E-3</c:v>
                </c:pt>
                <c:pt idx="31">
                  <c:v>2.3283863345427459E-3</c:v>
                </c:pt>
                <c:pt idx="32">
                  <c:v>2.2815226265381779E-3</c:v>
                </c:pt>
                <c:pt idx="33">
                  <c:v>2.3037212250666575E-3</c:v>
                </c:pt>
                <c:pt idx="34">
                  <c:v>2.1976612543194774E-3</c:v>
                </c:pt>
                <c:pt idx="35">
                  <c:v>2.0570701303057734E-3</c:v>
                </c:pt>
                <c:pt idx="36">
                  <c:v>1.9090794734492431E-3</c:v>
                </c:pt>
                <c:pt idx="37">
                  <c:v>1.7265576633261888E-3</c:v>
                </c:pt>
                <c:pt idx="38">
                  <c:v>1.5317032984650902E-3</c:v>
                </c:pt>
                <c:pt idx="39">
                  <c:v>9.4467369293418598E-4</c:v>
                </c:pt>
                <c:pt idx="40">
                  <c:v>6.8322353248764897E-4</c:v>
                </c:pt>
                <c:pt idx="41">
                  <c:v>4.2423988298872064E-4</c:v>
                </c:pt>
                <c:pt idx="42">
                  <c:v>3.798426859317615E-4</c:v>
                </c:pt>
                <c:pt idx="43">
                  <c:v>2.1211994149436034E-4</c:v>
                </c:pt>
                <c:pt idx="44">
                  <c:v>4.9330218952176821E-5</c:v>
                </c:pt>
              </c:numCache>
            </c:numRef>
          </c:val>
          <c:extLst>
            <c:ext xmlns:c16="http://schemas.microsoft.com/office/drawing/2014/chart" uri="{C3380CC4-5D6E-409C-BE32-E72D297353CC}">
              <c16:uniqueId val="{00000001-3C1E-49DF-9224-FD31F8687CBC}"/>
            </c:ext>
          </c:extLst>
        </c:ser>
        <c:ser>
          <c:idx val="3"/>
          <c:order val="2"/>
          <c:tx>
            <c:strRef>
              <c:f>'HeadCountShift-Prov-21_30'!$AB$62</c:f>
              <c:strCache>
                <c:ptCount val="1"/>
                <c:pt idx="0">
                  <c:v>GP</c:v>
                </c:pt>
              </c:strCache>
            </c:strRef>
          </c:tx>
          <c:spPr>
            <a:solidFill>
              <a:schemeClr val="tx1"/>
            </a:solidFill>
            <a:ln>
              <a:noFill/>
            </a:ln>
            <a:effectLst/>
          </c:spPr>
          <c:cat>
            <c:numRef>
              <c:f>'HeadCountShift-Prov-21_30'!$Y$63:$Y$107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'HeadCountShift-Prov-21_30'!$AB$63:$AB$107</c:f>
              <c:numCache>
                <c:formatCode>0.0%</c:formatCode>
                <c:ptCount val="45"/>
                <c:pt idx="0">
                  <c:v>1.4799065685653045E-5</c:v>
                </c:pt>
                <c:pt idx="1">
                  <c:v>3.7737617498415267E-4</c:v>
                </c:pt>
                <c:pt idx="2">
                  <c:v>1.4577079700368249E-3</c:v>
                </c:pt>
                <c:pt idx="3">
                  <c:v>2.6884969328936363E-3</c:v>
                </c:pt>
                <c:pt idx="4">
                  <c:v>3.9390179833313195E-3</c:v>
                </c:pt>
                <c:pt idx="5">
                  <c:v>4.7283014865661475E-3</c:v>
                </c:pt>
                <c:pt idx="6">
                  <c:v>5.85303047867578E-3</c:v>
                </c:pt>
                <c:pt idx="7">
                  <c:v>6.1564113252316668E-3</c:v>
                </c:pt>
                <c:pt idx="8">
                  <c:v>5.95909044942296E-3</c:v>
                </c:pt>
                <c:pt idx="9">
                  <c:v>5.6088458948625047E-3</c:v>
                </c:pt>
                <c:pt idx="10">
                  <c:v>5.2043380994546539E-3</c:v>
                </c:pt>
                <c:pt idx="11">
                  <c:v>4.4495857494863487E-3</c:v>
                </c:pt>
                <c:pt idx="12">
                  <c:v>4.0870086401878494E-3</c:v>
                </c:pt>
                <c:pt idx="13">
                  <c:v>3.8428240563745737E-3</c:v>
                </c:pt>
                <c:pt idx="14">
                  <c:v>3.6183715601421696E-3</c:v>
                </c:pt>
                <c:pt idx="15">
                  <c:v>3.5271106550806425E-3</c:v>
                </c:pt>
                <c:pt idx="16">
                  <c:v>3.2286628304199726E-3</c:v>
                </c:pt>
                <c:pt idx="17">
                  <c:v>3.0214759108208302E-3</c:v>
                </c:pt>
                <c:pt idx="18">
                  <c:v>2.5257072103514531E-3</c:v>
                </c:pt>
                <c:pt idx="19">
                  <c:v>2.3555179549664433E-3</c:v>
                </c:pt>
                <c:pt idx="20">
                  <c:v>2.1433980134720827E-3</c:v>
                </c:pt>
                <c:pt idx="21">
                  <c:v>2.3481184221236166E-3</c:v>
                </c:pt>
                <c:pt idx="22">
                  <c:v>2.3185202907523104E-3</c:v>
                </c:pt>
                <c:pt idx="23">
                  <c:v>2.9770787137638707E-3</c:v>
                </c:pt>
                <c:pt idx="24">
                  <c:v>3.8970872972219689E-3</c:v>
                </c:pt>
                <c:pt idx="25">
                  <c:v>4.6370405815046208E-3</c:v>
                </c:pt>
                <c:pt idx="26">
                  <c:v>5.9048272085755653E-3</c:v>
                </c:pt>
                <c:pt idx="27">
                  <c:v>6.6299814271725648E-3</c:v>
                </c:pt>
                <c:pt idx="28">
                  <c:v>7.4611956165167451E-3</c:v>
                </c:pt>
                <c:pt idx="29">
                  <c:v>7.1800133684893361E-3</c:v>
                </c:pt>
                <c:pt idx="30">
                  <c:v>7.8533708571865493E-3</c:v>
                </c:pt>
                <c:pt idx="31">
                  <c:v>7.3798007552456513E-3</c:v>
                </c:pt>
                <c:pt idx="32">
                  <c:v>7.6165858062161003E-3</c:v>
                </c:pt>
                <c:pt idx="33">
                  <c:v>7.4439300398834816E-3</c:v>
                </c:pt>
                <c:pt idx="34">
                  <c:v>6.93582878467606E-3</c:v>
                </c:pt>
                <c:pt idx="35">
                  <c:v>6.51405541263495E-3</c:v>
                </c:pt>
                <c:pt idx="36">
                  <c:v>5.7371044641381643E-3</c:v>
                </c:pt>
                <c:pt idx="37">
                  <c:v>5.0834790630218214E-3</c:v>
                </c:pt>
                <c:pt idx="38">
                  <c:v>4.5827773406572269E-3</c:v>
                </c:pt>
                <c:pt idx="39">
                  <c:v>3.6603022462515199E-3</c:v>
                </c:pt>
                <c:pt idx="40">
                  <c:v>2.7353606408982043E-3</c:v>
                </c:pt>
                <c:pt idx="41">
                  <c:v>2.2543910061144806E-3</c:v>
                </c:pt>
                <c:pt idx="42">
                  <c:v>1.8301511231257599E-3</c:v>
                </c:pt>
                <c:pt idx="43">
                  <c:v>1.2529875613852912E-3</c:v>
                </c:pt>
                <c:pt idx="44">
                  <c:v>3.3791199982241121E-4</c:v>
                </c:pt>
              </c:numCache>
            </c:numRef>
          </c:val>
          <c:extLst>
            <c:ext xmlns:c16="http://schemas.microsoft.com/office/drawing/2014/chart" uri="{C3380CC4-5D6E-409C-BE32-E72D297353CC}">
              <c16:uniqueId val="{00000002-3C1E-49DF-9224-FD31F8687CBC}"/>
            </c:ext>
          </c:extLst>
        </c:ser>
        <c:ser>
          <c:idx val="4"/>
          <c:order val="3"/>
          <c:tx>
            <c:strRef>
              <c:f>'HeadCountShift-Prov-21_30'!$AC$62</c:f>
              <c:strCache>
                <c:ptCount val="1"/>
                <c:pt idx="0">
                  <c:v>KN</c:v>
                </c:pt>
              </c:strCache>
            </c:strRef>
          </c:tx>
          <c:spPr>
            <a:solidFill>
              <a:srgbClr val="00B0F0"/>
            </a:solidFill>
            <a:ln>
              <a:noFill/>
            </a:ln>
            <a:effectLst/>
          </c:spPr>
          <c:cat>
            <c:numRef>
              <c:f>'HeadCountShift-Prov-21_30'!$Y$63:$Y$107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'HeadCountShift-Prov-21_30'!$AC$63:$AC$107</c:f>
              <c:numCache>
                <c:formatCode>0.0%</c:formatCode>
                <c:ptCount val="45"/>
                <c:pt idx="0">
                  <c:v>4.9330218952176819E-6</c:v>
                </c:pt>
                <c:pt idx="1">
                  <c:v>1.2085903643283321E-4</c:v>
                </c:pt>
                <c:pt idx="2">
                  <c:v>5.2536683184068312E-4</c:v>
                </c:pt>
                <c:pt idx="3">
                  <c:v>1.1296620140048492E-3</c:v>
                </c:pt>
                <c:pt idx="4">
                  <c:v>2.0225389770392498E-3</c:v>
                </c:pt>
                <c:pt idx="5">
                  <c:v>2.6662983343651568E-3</c:v>
                </c:pt>
                <c:pt idx="6">
                  <c:v>3.9143528738552315E-3</c:v>
                </c:pt>
                <c:pt idx="7">
                  <c:v>4.713502420880495E-3</c:v>
                </c:pt>
                <c:pt idx="8">
                  <c:v>4.9552204937461618E-3</c:v>
                </c:pt>
                <c:pt idx="9">
                  <c:v>5.0810125520742121E-3</c:v>
                </c:pt>
                <c:pt idx="10">
                  <c:v>4.8713591215274613E-3</c:v>
                </c:pt>
                <c:pt idx="11">
                  <c:v>5.0267493112268174E-3</c:v>
                </c:pt>
                <c:pt idx="12">
                  <c:v>5.4731877927440189E-3</c:v>
                </c:pt>
                <c:pt idx="13">
                  <c:v>5.4879868584296705E-3</c:v>
                </c:pt>
                <c:pt idx="14">
                  <c:v>5.9566239384753507E-3</c:v>
                </c:pt>
                <c:pt idx="15">
                  <c:v>6.4647251936827714E-3</c:v>
                </c:pt>
                <c:pt idx="16">
                  <c:v>5.8949611647851298E-3</c:v>
                </c:pt>
                <c:pt idx="17">
                  <c:v>5.4756543036916273E-3</c:v>
                </c:pt>
                <c:pt idx="18">
                  <c:v>5.1278762600787805E-3</c:v>
                </c:pt>
                <c:pt idx="19">
                  <c:v>4.2867960269441655E-3</c:v>
                </c:pt>
                <c:pt idx="20">
                  <c:v>4.1338723481924178E-3</c:v>
                </c:pt>
                <c:pt idx="21">
                  <c:v>4.545779676443094E-3</c:v>
                </c:pt>
                <c:pt idx="22">
                  <c:v>4.3484588006343864E-3</c:v>
                </c:pt>
                <c:pt idx="23">
                  <c:v>5.1328092819739974E-3</c:v>
                </c:pt>
                <c:pt idx="24">
                  <c:v>5.946757894684916E-3</c:v>
                </c:pt>
                <c:pt idx="25">
                  <c:v>7.0394222444756325E-3</c:v>
                </c:pt>
                <c:pt idx="26">
                  <c:v>7.6905811346443661E-3</c:v>
                </c:pt>
                <c:pt idx="27">
                  <c:v>8.2874767839657051E-3</c:v>
                </c:pt>
                <c:pt idx="28">
                  <c:v>9.4048062432325105E-3</c:v>
                </c:pt>
                <c:pt idx="29">
                  <c:v>8.6229222728405087E-3</c:v>
                </c:pt>
                <c:pt idx="30">
                  <c:v>9.1482891046811912E-3</c:v>
                </c:pt>
                <c:pt idx="31">
                  <c:v>8.8942384770774804E-3</c:v>
                </c:pt>
                <c:pt idx="32">
                  <c:v>9.0866263309909712E-3</c:v>
                </c:pt>
                <c:pt idx="33">
                  <c:v>7.8311722586580697E-3</c:v>
                </c:pt>
                <c:pt idx="34">
                  <c:v>7.7596434411774133E-3</c:v>
                </c:pt>
                <c:pt idx="35">
                  <c:v>7.3551356457695642E-3</c:v>
                </c:pt>
                <c:pt idx="36">
                  <c:v>6.706443266548439E-3</c:v>
                </c:pt>
                <c:pt idx="37">
                  <c:v>5.8283653691996911E-3</c:v>
                </c:pt>
                <c:pt idx="38">
                  <c:v>5.1574743914500863E-3</c:v>
                </c:pt>
                <c:pt idx="39">
                  <c:v>3.6997664214132608E-3</c:v>
                </c:pt>
                <c:pt idx="40">
                  <c:v>2.3333193564379637E-3</c:v>
                </c:pt>
                <c:pt idx="41">
                  <c:v>1.5465023641507431E-3</c:v>
                </c:pt>
                <c:pt idx="42">
                  <c:v>1.1987243205378965E-3</c:v>
                </c:pt>
                <c:pt idx="43">
                  <c:v>6.7582399964482241E-4</c:v>
                </c:pt>
                <c:pt idx="44">
                  <c:v>1.6525623348979235E-4</c:v>
                </c:pt>
              </c:numCache>
            </c:numRef>
          </c:val>
          <c:extLst>
            <c:ext xmlns:c16="http://schemas.microsoft.com/office/drawing/2014/chart" uri="{C3380CC4-5D6E-409C-BE32-E72D297353CC}">
              <c16:uniqueId val="{00000003-3C1E-49DF-9224-FD31F8687CBC}"/>
            </c:ext>
          </c:extLst>
        </c:ser>
        <c:ser>
          <c:idx val="5"/>
          <c:order val="4"/>
          <c:tx>
            <c:strRef>
              <c:f>'HeadCountShift-Prov-21_30'!$AD$62</c:f>
              <c:strCache>
                <c:ptCount val="1"/>
                <c:pt idx="0">
                  <c:v>LP</c:v>
                </c:pt>
              </c:strCache>
            </c:strRef>
          </c:tx>
          <c:spPr>
            <a:solidFill>
              <a:srgbClr val="FFFF00"/>
            </a:solidFill>
            <a:ln>
              <a:noFill/>
            </a:ln>
            <a:effectLst/>
          </c:spPr>
          <c:cat>
            <c:numRef>
              <c:f>'HeadCountShift-Prov-21_30'!$Y$63:$Y$107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'HeadCountShift-Prov-21_30'!$AD$63:$AD$107</c:f>
              <c:numCache>
                <c:formatCode>0.0%</c:formatCode>
                <c:ptCount val="45"/>
                <c:pt idx="0">
                  <c:v>4.9330218952176819E-6</c:v>
                </c:pt>
                <c:pt idx="1">
                  <c:v>1.9238785391348959E-4</c:v>
                </c:pt>
                <c:pt idx="2">
                  <c:v>6.1416122595460139E-4</c:v>
                </c:pt>
                <c:pt idx="3">
                  <c:v>1.2085903643283321E-3</c:v>
                </c:pt>
                <c:pt idx="4">
                  <c:v>1.8326176340733688E-3</c:v>
                </c:pt>
                <c:pt idx="5">
                  <c:v>2.434446305289926E-3</c:v>
                </c:pt>
                <c:pt idx="6">
                  <c:v>2.9548801152353915E-3</c:v>
                </c:pt>
                <c:pt idx="7">
                  <c:v>2.5923030059368918E-3</c:v>
                </c:pt>
                <c:pt idx="8">
                  <c:v>2.5257072103514531E-3</c:v>
                </c:pt>
                <c:pt idx="9">
                  <c:v>2.2593240280096983E-3</c:v>
                </c:pt>
                <c:pt idx="10">
                  <c:v>1.8868808749207633E-3</c:v>
                </c:pt>
                <c:pt idx="11">
                  <c:v>1.7734213713307564E-3</c:v>
                </c:pt>
                <c:pt idx="12">
                  <c:v>1.7240911523785799E-3</c:v>
                </c:pt>
                <c:pt idx="13">
                  <c:v>1.7142251085881443E-3</c:v>
                </c:pt>
                <c:pt idx="14">
                  <c:v>1.5908995612077025E-3</c:v>
                </c:pt>
                <c:pt idx="15">
                  <c:v>1.5045716780413929E-3</c:v>
                </c:pt>
                <c:pt idx="16">
                  <c:v>1.1888582767474612E-3</c:v>
                </c:pt>
                <c:pt idx="17">
                  <c:v>1.067999240314628E-3</c:v>
                </c:pt>
                <c:pt idx="18">
                  <c:v>8.4601325502983249E-4</c:v>
                </c:pt>
                <c:pt idx="19">
                  <c:v>7.2515421859699922E-4</c:v>
                </c:pt>
                <c:pt idx="20">
                  <c:v>7.8188397039200268E-4</c:v>
                </c:pt>
                <c:pt idx="21">
                  <c:v>8.7067836450592084E-4</c:v>
                </c:pt>
                <c:pt idx="22">
                  <c:v>1.0433341308385396E-3</c:v>
                </c:pt>
                <c:pt idx="23">
                  <c:v>1.4108442620322569E-3</c:v>
                </c:pt>
                <c:pt idx="24">
                  <c:v>2.0940677945199058E-3</c:v>
                </c:pt>
                <c:pt idx="25">
                  <c:v>3.1152033268299663E-3</c:v>
                </c:pt>
                <c:pt idx="26">
                  <c:v>3.9365514723837102E-3</c:v>
                </c:pt>
                <c:pt idx="27">
                  <c:v>4.9576870046937702E-3</c:v>
                </c:pt>
                <c:pt idx="28">
                  <c:v>6.3118015149310237E-3</c:v>
                </c:pt>
                <c:pt idx="29">
                  <c:v>6.1588778361792761E-3</c:v>
                </c:pt>
                <c:pt idx="30">
                  <c:v>7.5869876748447945E-3</c:v>
                </c:pt>
                <c:pt idx="31">
                  <c:v>7.254008696917601E-3</c:v>
                </c:pt>
                <c:pt idx="32">
                  <c:v>8.2776107401752713E-3</c:v>
                </c:pt>
                <c:pt idx="33">
                  <c:v>7.6116527843208843E-3</c:v>
                </c:pt>
                <c:pt idx="34">
                  <c:v>7.1972789451225979E-3</c:v>
                </c:pt>
                <c:pt idx="35">
                  <c:v>6.8199027701384462E-3</c:v>
                </c:pt>
                <c:pt idx="36">
                  <c:v>6.3192010477738508E-3</c:v>
                </c:pt>
                <c:pt idx="37">
                  <c:v>5.7099728437144661E-3</c:v>
                </c:pt>
                <c:pt idx="38">
                  <c:v>4.99961769080312E-3</c:v>
                </c:pt>
                <c:pt idx="39">
                  <c:v>2.8759517649119084E-3</c:v>
                </c:pt>
                <c:pt idx="40">
                  <c:v>1.8375506559685864E-3</c:v>
                </c:pt>
                <c:pt idx="41">
                  <c:v>1.2258559409615941E-3</c:v>
                </c:pt>
                <c:pt idx="42">
                  <c:v>9.0767602872005352E-4</c:v>
                </c:pt>
                <c:pt idx="43">
                  <c:v>5.623644960548157E-4</c:v>
                </c:pt>
                <c:pt idx="44">
                  <c:v>1.5539018969935696E-4</c:v>
                </c:pt>
              </c:numCache>
            </c:numRef>
          </c:val>
          <c:extLst>
            <c:ext xmlns:c16="http://schemas.microsoft.com/office/drawing/2014/chart" uri="{C3380CC4-5D6E-409C-BE32-E72D297353CC}">
              <c16:uniqueId val="{00000004-3C1E-49DF-9224-FD31F8687CBC}"/>
            </c:ext>
          </c:extLst>
        </c:ser>
        <c:ser>
          <c:idx val="6"/>
          <c:order val="5"/>
          <c:tx>
            <c:strRef>
              <c:f>'HeadCountShift-Prov-21_30'!$AE$62</c:f>
              <c:strCache>
                <c:ptCount val="1"/>
                <c:pt idx="0">
                  <c:v>MP</c:v>
                </c:pt>
              </c:strCache>
            </c:strRef>
          </c:tx>
          <c:spPr>
            <a:solidFill>
              <a:srgbClr val="FF5757"/>
            </a:solidFill>
            <a:ln>
              <a:noFill/>
            </a:ln>
            <a:effectLst/>
          </c:spPr>
          <c:cat>
            <c:numRef>
              <c:f>'HeadCountShift-Prov-21_30'!$Y$63:$Y$107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'HeadCountShift-Prov-21_30'!$AE$63:$AE$107</c:f>
              <c:numCache>
                <c:formatCode>0.0%</c:formatCode>
                <c:ptCount val="45"/>
                <c:pt idx="0">
                  <c:v>4.9330218952176819E-6</c:v>
                </c:pt>
                <c:pt idx="1">
                  <c:v>1.1345950359000669E-4</c:v>
                </c:pt>
                <c:pt idx="2">
                  <c:v>4.5877103625524443E-4</c:v>
                </c:pt>
                <c:pt idx="3">
                  <c:v>8.6081232071548539E-4</c:v>
                </c:pt>
                <c:pt idx="4">
                  <c:v>1.4429089043511722E-3</c:v>
                </c:pt>
                <c:pt idx="5">
                  <c:v>1.9263450500825046E-3</c:v>
                </c:pt>
                <c:pt idx="6">
                  <c:v>2.1581970791577361E-3</c:v>
                </c:pt>
                <c:pt idx="7">
                  <c:v>2.2839891374857868E-3</c:v>
                </c:pt>
                <c:pt idx="8">
                  <c:v>2.1433980134720827E-3</c:v>
                </c:pt>
                <c:pt idx="9">
                  <c:v>1.7882204370164099E-3</c:v>
                </c:pt>
                <c:pt idx="10">
                  <c:v>1.7043590647977092E-3</c:v>
                </c:pt>
                <c:pt idx="11">
                  <c:v>1.8400171669161951E-3</c:v>
                </c:pt>
                <c:pt idx="12">
                  <c:v>1.6722944224787941E-3</c:v>
                </c:pt>
                <c:pt idx="13">
                  <c:v>1.6229642035266174E-3</c:v>
                </c:pt>
                <c:pt idx="14">
                  <c:v>1.566234451731614E-3</c:v>
                </c:pt>
                <c:pt idx="15">
                  <c:v>1.4083777510846482E-3</c:v>
                </c:pt>
                <c:pt idx="16">
                  <c:v>1.3886456635037775E-3</c:v>
                </c:pt>
                <c:pt idx="17">
                  <c:v>1.0778652841050634E-3</c:v>
                </c:pt>
                <c:pt idx="18">
                  <c:v>1.146927590638111E-3</c:v>
                </c:pt>
                <c:pt idx="19">
                  <c:v>9.9893693378158045E-4</c:v>
                </c:pt>
                <c:pt idx="20">
                  <c:v>9.7180531335788333E-4</c:v>
                </c:pt>
                <c:pt idx="21">
                  <c:v>9.3480764914375075E-4</c:v>
                </c:pt>
                <c:pt idx="22">
                  <c:v>9.2987462724853298E-4</c:v>
                </c:pt>
                <c:pt idx="23">
                  <c:v>1.1987243205378968E-3</c:v>
                </c:pt>
                <c:pt idx="24">
                  <c:v>1.519370743727046E-3</c:v>
                </c:pt>
                <c:pt idx="25">
                  <c:v>1.8572827435494573E-3</c:v>
                </c:pt>
                <c:pt idx="26">
                  <c:v>2.4443123490803611E-3</c:v>
                </c:pt>
                <c:pt idx="27">
                  <c:v>2.6046355606749363E-3</c:v>
                </c:pt>
                <c:pt idx="28">
                  <c:v>3.4827134580236838E-3</c:v>
                </c:pt>
                <c:pt idx="29">
                  <c:v>3.4481823047571598E-3</c:v>
                </c:pt>
                <c:pt idx="30">
                  <c:v>4.2177337204111175E-3</c:v>
                </c:pt>
                <c:pt idx="31">
                  <c:v>4.2621309174680766E-3</c:v>
                </c:pt>
                <c:pt idx="32">
                  <c:v>4.5827773406572261E-3</c:v>
                </c:pt>
                <c:pt idx="33">
                  <c:v>4.3780569320056931E-3</c:v>
                </c:pt>
                <c:pt idx="34">
                  <c:v>4.2202002313587268E-3</c:v>
                </c:pt>
                <c:pt idx="35">
                  <c:v>3.798426859317615E-3</c:v>
                </c:pt>
                <c:pt idx="36">
                  <c:v>3.6159050491945612E-3</c:v>
                </c:pt>
                <c:pt idx="37">
                  <c:v>3.1201363487251836E-3</c:v>
                </c:pt>
                <c:pt idx="38">
                  <c:v>2.6095685825701541E-3</c:v>
                </c:pt>
                <c:pt idx="39">
                  <c:v>1.8745483201827191E-3</c:v>
                </c:pt>
                <c:pt idx="40">
                  <c:v>1.1025303935811518E-3</c:v>
                </c:pt>
                <c:pt idx="41">
                  <c:v>7.3502026238743455E-4</c:v>
                </c:pt>
                <c:pt idx="42">
                  <c:v>5.7223053984525104E-4</c:v>
                </c:pt>
                <c:pt idx="43">
                  <c:v>3.6751013119371733E-4</c:v>
                </c:pt>
                <c:pt idx="44">
                  <c:v>1.7512227728022772E-4</c:v>
                </c:pt>
              </c:numCache>
            </c:numRef>
          </c:val>
          <c:extLst>
            <c:ext xmlns:c16="http://schemas.microsoft.com/office/drawing/2014/chart" uri="{C3380CC4-5D6E-409C-BE32-E72D297353CC}">
              <c16:uniqueId val="{00000005-3C1E-49DF-9224-FD31F8687CBC}"/>
            </c:ext>
          </c:extLst>
        </c:ser>
        <c:ser>
          <c:idx val="7"/>
          <c:order val="6"/>
          <c:tx>
            <c:strRef>
              <c:f>'HeadCountShift-Prov-21_30'!$AF$62</c:f>
              <c:strCache>
                <c:ptCount val="1"/>
                <c:pt idx="0">
                  <c:v>NC</c:v>
                </c:pt>
              </c:strCache>
            </c:strRef>
          </c:tx>
          <c:spPr>
            <a:solidFill>
              <a:srgbClr val="00F66F"/>
            </a:solidFill>
            <a:ln>
              <a:noFill/>
            </a:ln>
            <a:effectLst/>
          </c:spPr>
          <c:cat>
            <c:numRef>
              <c:f>'HeadCountShift-Prov-21_30'!$Y$63:$Y$107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'HeadCountShift-Prov-21_30'!$AF$63:$AF$107</c:f>
              <c:numCache>
                <c:formatCode>0.0%</c:formatCode>
                <c:ptCount val="45"/>
                <c:pt idx="0">
                  <c:v>1.7265576633261886E-5</c:v>
                </c:pt>
                <c:pt idx="1">
                  <c:v>8.6327883166309428E-5</c:v>
                </c:pt>
                <c:pt idx="2">
                  <c:v>3.2064642318914931E-4</c:v>
                </c:pt>
                <c:pt idx="3">
                  <c:v>4.711035909932886E-4</c:v>
                </c:pt>
                <c:pt idx="4">
                  <c:v>5.5496496321198925E-4</c:v>
                </c:pt>
                <c:pt idx="5">
                  <c:v>5.4263240847394491E-4</c:v>
                </c:pt>
                <c:pt idx="6">
                  <c:v>5.9196262742612182E-4</c:v>
                </c:pt>
                <c:pt idx="7">
                  <c:v>6.8569004343525775E-4</c:v>
                </c:pt>
                <c:pt idx="8">
                  <c:v>6.6102493395916941E-4</c:v>
                </c:pt>
                <c:pt idx="9">
                  <c:v>6.7582399964482241E-4</c:v>
                </c:pt>
                <c:pt idx="10">
                  <c:v>6.3882633543068984E-4</c:v>
                </c:pt>
                <c:pt idx="11">
                  <c:v>5.2783334278829191E-4</c:v>
                </c:pt>
                <c:pt idx="12">
                  <c:v>4.5630452530763559E-4</c:v>
                </c:pt>
                <c:pt idx="13">
                  <c:v>4.6370405815046204E-4</c:v>
                </c:pt>
                <c:pt idx="14">
                  <c:v>4.711035909932886E-4</c:v>
                </c:pt>
                <c:pt idx="15">
                  <c:v>4.711035909932886E-4</c:v>
                </c:pt>
                <c:pt idx="16">
                  <c:v>4.8343614573133283E-4</c:v>
                </c:pt>
                <c:pt idx="17">
                  <c:v>5.2290032089307424E-4</c:v>
                </c:pt>
                <c:pt idx="18">
                  <c:v>4.1190732825067646E-4</c:v>
                </c:pt>
                <c:pt idx="19">
                  <c:v>4.3163941583154714E-4</c:v>
                </c:pt>
                <c:pt idx="20">
                  <c:v>3.798426859317615E-4</c:v>
                </c:pt>
                <c:pt idx="21">
                  <c:v>2.7131620423697251E-4</c:v>
                </c:pt>
                <c:pt idx="22">
                  <c:v>3.3791199982241115E-4</c:v>
                </c:pt>
                <c:pt idx="23">
                  <c:v>3.8230919687937028E-4</c:v>
                </c:pt>
                <c:pt idx="24">
                  <c:v>4.637040581504621E-4</c:v>
                </c:pt>
                <c:pt idx="25">
                  <c:v>5.8949611647851304E-4</c:v>
                </c:pt>
                <c:pt idx="26">
                  <c:v>7.1528817480656388E-4</c:v>
                </c:pt>
                <c:pt idx="27">
                  <c:v>8.1641512365852637E-4</c:v>
                </c:pt>
                <c:pt idx="28">
                  <c:v>1.0532001746289751E-3</c:v>
                </c:pt>
                <c:pt idx="29">
                  <c:v>1.08526481694789E-3</c:v>
                </c:pt>
                <c:pt idx="30">
                  <c:v>1.0507336636813662E-3</c:v>
                </c:pt>
                <c:pt idx="31">
                  <c:v>1.0827983060002812E-3</c:v>
                </c:pt>
                <c:pt idx="32">
                  <c:v>1.0482671527337576E-3</c:v>
                </c:pt>
                <c:pt idx="33">
                  <c:v>1.0211355323100602E-3</c:v>
                </c:pt>
                <c:pt idx="34">
                  <c:v>1.0260685542052778E-3</c:v>
                </c:pt>
                <c:pt idx="35">
                  <c:v>7.621518828111319E-4</c:v>
                </c:pt>
                <c:pt idx="36">
                  <c:v>7.4488630617787E-4</c:v>
                </c:pt>
                <c:pt idx="37">
                  <c:v>6.3142680258786328E-4</c:v>
                </c:pt>
                <c:pt idx="38">
                  <c:v>5.9442913837373071E-4</c:v>
                </c:pt>
                <c:pt idx="39">
                  <c:v>5.8209658363568648E-4</c:v>
                </c:pt>
                <c:pt idx="40">
                  <c:v>3.6011059835089077E-4</c:v>
                </c:pt>
                <c:pt idx="41">
                  <c:v>3.1571340129393164E-4</c:v>
                </c:pt>
                <c:pt idx="42">
                  <c:v>2.6145016044653717E-4</c:v>
                </c:pt>
                <c:pt idx="43">
                  <c:v>2.1458645244196918E-4</c:v>
                </c:pt>
                <c:pt idx="44">
                  <c:v>5.9196262742612179E-5</c:v>
                </c:pt>
              </c:numCache>
            </c:numRef>
          </c:val>
          <c:extLst>
            <c:ext xmlns:c16="http://schemas.microsoft.com/office/drawing/2014/chart" uri="{C3380CC4-5D6E-409C-BE32-E72D297353CC}">
              <c16:uniqueId val="{00000006-3C1E-49DF-9224-FD31F8687CBC}"/>
            </c:ext>
          </c:extLst>
        </c:ser>
        <c:ser>
          <c:idx val="8"/>
          <c:order val="7"/>
          <c:tx>
            <c:strRef>
              <c:f>'HeadCountShift-Prov-21_30'!$AG$62</c:f>
              <c:strCache>
                <c:ptCount val="1"/>
                <c:pt idx="0">
                  <c:v>NW</c:v>
                </c:pt>
              </c:strCache>
            </c:strRef>
          </c:tx>
          <c:spPr>
            <a:solidFill>
              <a:schemeClr val="tx1">
                <a:lumMod val="50000"/>
                <a:lumOff val="50000"/>
              </a:schemeClr>
            </a:solidFill>
            <a:ln>
              <a:noFill/>
            </a:ln>
            <a:effectLst/>
          </c:spPr>
          <c:cat>
            <c:numRef>
              <c:f>'HeadCountShift-Prov-21_30'!$Y$63:$Y$107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'HeadCountShift-Prov-21_30'!$AG$63:$AG$107</c:f>
              <c:numCache>
                <c:formatCode>0.0%</c:formatCode>
                <c:ptCount val="45"/>
                <c:pt idx="0">
                  <c:v>0</c:v>
                </c:pt>
                <c:pt idx="1">
                  <c:v>1.4799065685653046E-4</c:v>
                </c:pt>
                <c:pt idx="2">
                  <c:v>5.6729751795003337E-4</c:v>
                </c:pt>
                <c:pt idx="3">
                  <c:v>1.0630662184194105E-3</c:v>
                </c:pt>
                <c:pt idx="4">
                  <c:v>1.5119712108842198E-3</c:v>
                </c:pt>
                <c:pt idx="5">
                  <c:v>1.9164790062920693E-3</c:v>
                </c:pt>
                <c:pt idx="6">
                  <c:v>1.8498832107066308E-3</c:v>
                </c:pt>
                <c:pt idx="7">
                  <c:v>2.0644696631485996E-3</c:v>
                </c:pt>
                <c:pt idx="8">
                  <c:v>2.0348715317772938E-3</c:v>
                </c:pt>
                <c:pt idx="9">
                  <c:v>1.8523497216542395E-3</c:v>
                </c:pt>
                <c:pt idx="10">
                  <c:v>1.6254307144742263E-3</c:v>
                </c:pt>
                <c:pt idx="11">
                  <c:v>1.2899852255994237E-3</c:v>
                </c:pt>
                <c:pt idx="12">
                  <c:v>1.1666596782189819E-3</c:v>
                </c:pt>
                <c:pt idx="13">
                  <c:v>1.1049969045287607E-3</c:v>
                </c:pt>
                <c:pt idx="14">
                  <c:v>1.0285350651528867E-3</c:v>
                </c:pt>
                <c:pt idx="15">
                  <c:v>9.7427182430549211E-4</c:v>
                </c:pt>
                <c:pt idx="16">
                  <c:v>8.8547743019157384E-4</c:v>
                </c:pt>
                <c:pt idx="17">
                  <c:v>8.4108023313461482E-4</c:v>
                </c:pt>
                <c:pt idx="18">
                  <c:v>7.6461839375874068E-4</c:v>
                </c:pt>
                <c:pt idx="19">
                  <c:v>6.5609191206395174E-4</c:v>
                </c:pt>
                <c:pt idx="20">
                  <c:v>6.7089097774960475E-4</c:v>
                </c:pt>
                <c:pt idx="21">
                  <c:v>6.8075702154004019E-4</c:v>
                </c:pt>
                <c:pt idx="22">
                  <c:v>7.2022119670178144E-4</c:v>
                </c:pt>
                <c:pt idx="23">
                  <c:v>1.0482671527337574E-3</c:v>
                </c:pt>
                <c:pt idx="24">
                  <c:v>1.1567936344285465E-3</c:v>
                </c:pt>
                <c:pt idx="25">
                  <c:v>1.645162802055097E-3</c:v>
                </c:pt>
                <c:pt idx="26">
                  <c:v>2.0620031522009907E-3</c:v>
                </c:pt>
                <c:pt idx="27">
                  <c:v>2.4245802614994904E-3</c:v>
                </c:pt>
                <c:pt idx="28">
                  <c:v>3.0338084655588747E-3</c:v>
                </c:pt>
                <c:pt idx="29">
                  <c:v>3.1867321443106228E-3</c:v>
                </c:pt>
                <c:pt idx="30">
                  <c:v>3.3939190639097646E-3</c:v>
                </c:pt>
                <c:pt idx="31">
                  <c:v>3.4777804361284656E-3</c:v>
                </c:pt>
                <c:pt idx="32">
                  <c:v>3.5320436769758607E-3</c:v>
                </c:pt>
                <c:pt idx="33">
                  <c:v>3.1497344800964899E-3</c:v>
                </c:pt>
                <c:pt idx="34">
                  <c:v>3.1423349472536636E-3</c:v>
                </c:pt>
                <c:pt idx="35">
                  <c:v>2.6934299547888541E-3</c:v>
                </c:pt>
                <c:pt idx="36">
                  <c:v>2.3801830644425317E-3</c:v>
                </c:pt>
                <c:pt idx="37">
                  <c:v>2.3382523783331811E-3</c:v>
                </c:pt>
                <c:pt idx="38">
                  <c:v>2.0422710646201205E-3</c:v>
                </c:pt>
                <c:pt idx="39">
                  <c:v>1.3689135759229066E-3</c:v>
                </c:pt>
                <c:pt idx="40">
                  <c:v>9.6933880241027455E-4</c:v>
                </c:pt>
                <c:pt idx="41">
                  <c:v>6.6595795585438708E-4</c:v>
                </c:pt>
                <c:pt idx="42">
                  <c:v>4.6370405815046204E-4</c:v>
                </c:pt>
                <c:pt idx="43">
                  <c:v>3.4531153266523771E-4</c:v>
                </c:pt>
                <c:pt idx="44">
                  <c:v>1.1099299264239786E-4</c:v>
                </c:pt>
              </c:numCache>
            </c:numRef>
          </c:val>
          <c:extLst>
            <c:ext xmlns:c16="http://schemas.microsoft.com/office/drawing/2014/chart" uri="{C3380CC4-5D6E-409C-BE32-E72D297353CC}">
              <c16:uniqueId val="{00000007-3C1E-49DF-9224-FD31F8687CBC}"/>
            </c:ext>
          </c:extLst>
        </c:ser>
        <c:ser>
          <c:idx val="9"/>
          <c:order val="8"/>
          <c:tx>
            <c:strRef>
              <c:f>'HeadCountShift-Prov-21_30'!$AH$62</c:f>
              <c:strCache>
                <c:ptCount val="1"/>
                <c:pt idx="0">
                  <c:v>WC</c:v>
                </c:pt>
              </c:strCache>
            </c:strRef>
          </c:tx>
          <c:spPr>
            <a:solidFill>
              <a:schemeClr val="accent4"/>
            </a:solidFill>
            <a:ln>
              <a:noFill/>
            </a:ln>
            <a:effectLst/>
          </c:spPr>
          <c:cat>
            <c:numRef>
              <c:f>'HeadCountShift-Prov-21_30'!$Y$63:$Y$107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'HeadCountShift-Prov-21_30'!$AH$63:$AH$107</c:f>
              <c:numCache>
                <c:formatCode>0.0%</c:formatCode>
                <c:ptCount val="45"/>
                <c:pt idx="0">
                  <c:v>3.4531153266523772E-5</c:v>
                </c:pt>
                <c:pt idx="1">
                  <c:v>3.2064642318914931E-4</c:v>
                </c:pt>
                <c:pt idx="2">
                  <c:v>1.1049969045287607E-3</c:v>
                </c:pt>
                <c:pt idx="3">
                  <c:v>2.0151394441964231E-3</c:v>
                </c:pt>
                <c:pt idx="4">
                  <c:v>2.1754626557909979E-3</c:v>
                </c:pt>
                <c:pt idx="5">
                  <c:v>2.6613653124699394E-3</c:v>
                </c:pt>
                <c:pt idx="6">
                  <c:v>2.7748248160599461E-3</c:v>
                </c:pt>
                <c:pt idx="7">
                  <c:v>3.0288754436636565E-3</c:v>
                </c:pt>
                <c:pt idx="8">
                  <c:v>2.8907508305975617E-3</c:v>
                </c:pt>
                <c:pt idx="9">
                  <c:v>2.8315545678549493E-3</c:v>
                </c:pt>
                <c:pt idx="10">
                  <c:v>2.6071020716225447E-3</c:v>
                </c:pt>
                <c:pt idx="11">
                  <c:v>2.3111207579094837E-3</c:v>
                </c:pt>
                <c:pt idx="12">
                  <c:v>2.3234533126475282E-3</c:v>
                </c:pt>
                <c:pt idx="13">
                  <c:v>1.9682757361918551E-3</c:v>
                </c:pt>
                <c:pt idx="14">
                  <c:v>1.798086480806845E-3</c:v>
                </c:pt>
                <c:pt idx="15">
                  <c:v>1.7166916195357532E-3</c:v>
                </c:pt>
                <c:pt idx="16">
                  <c:v>1.4503084371939984E-3</c:v>
                </c:pt>
                <c:pt idx="17">
                  <c:v>1.3935786853989951E-3</c:v>
                </c:pt>
                <c:pt idx="18">
                  <c:v>1.1863917657998523E-3</c:v>
                </c:pt>
                <c:pt idx="19">
                  <c:v>9.767383352531011E-4</c:v>
                </c:pt>
                <c:pt idx="20">
                  <c:v>9.5700624767223032E-4</c:v>
                </c:pt>
                <c:pt idx="21">
                  <c:v>8.8794394113918273E-4</c:v>
                </c:pt>
                <c:pt idx="22">
                  <c:v>9.4467369293418598E-4</c:v>
                </c:pt>
                <c:pt idx="23">
                  <c:v>1.0581331965241927E-3</c:v>
                </c:pt>
                <c:pt idx="24">
                  <c:v>1.4305763496131278E-3</c:v>
                </c:pt>
                <c:pt idx="25">
                  <c:v>1.48977261235574E-3</c:v>
                </c:pt>
                <c:pt idx="26">
                  <c:v>1.8030195027020628E-3</c:v>
                </c:pt>
                <c:pt idx="27">
                  <c:v>2.172996144843389E-3</c:v>
                </c:pt>
                <c:pt idx="28">
                  <c:v>2.7476931956362492E-3</c:v>
                </c:pt>
                <c:pt idx="29">
                  <c:v>2.7575592394266839E-3</c:v>
                </c:pt>
                <c:pt idx="30">
                  <c:v>2.9968108013447414E-3</c:v>
                </c:pt>
                <c:pt idx="31">
                  <c:v>3.3273232683243264E-3</c:v>
                </c:pt>
                <c:pt idx="32">
                  <c:v>3.396385574857374E-3</c:v>
                </c:pt>
                <c:pt idx="33">
                  <c:v>3.36185442159085E-3</c:v>
                </c:pt>
                <c:pt idx="34">
                  <c:v>3.5443762317139043E-3</c:v>
                </c:pt>
                <c:pt idx="35">
                  <c:v>3.2779930493721495E-3</c:v>
                </c:pt>
                <c:pt idx="36">
                  <c:v>2.718095064264943E-3</c:v>
                </c:pt>
                <c:pt idx="37">
                  <c:v>2.3012547141190486E-3</c:v>
                </c:pt>
                <c:pt idx="38">
                  <c:v>2.0595366412533823E-3</c:v>
                </c:pt>
                <c:pt idx="39">
                  <c:v>1.8622157654446748E-3</c:v>
                </c:pt>
                <c:pt idx="40">
                  <c:v>1.6229642035266174E-3</c:v>
                </c:pt>
                <c:pt idx="41">
                  <c:v>1.3491814883420359E-3</c:v>
                </c:pt>
                <c:pt idx="42">
                  <c:v>1.1222624811620225E-3</c:v>
                </c:pt>
                <c:pt idx="43">
                  <c:v>9.767383352531011E-4</c:v>
                </c:pt>
                <c:pt idx="44">
                  <c:v>4.7850312383611516E-4</c:v>
                </c:pt>
              </c:numCache>
            </c:numRef>
          </c:val>
          <c:extLst>
            <c:ext xmlns:c16="http://schemas.microsoft.com/office/drawing/2014/chart" uri="{C3380CC4-5D6E-409C-BE32-E72D297353CC}">
              <c16:uniqueId val="{00000008-3C1E-49DF-9224-FD31F8687CBC}"/>
            </c:ext>
          </c:extLst>
        </c:ser>
        <c:dLbls>
          <c:showLegendKey val="0"/>
          <c:showVal val="0"/>
          <c:showCatName val="0"/>
          <c:showSerName val="0"/>
          <c:showPercent val="0"/>
          <c:showBubbleSize val="0"/>
        </c:dLbls>
        <c:axId val="626499536"/>
        <c:axId val="157625376"/>
      </c:area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1.4971188514433508E-2"/>
              <c:y val="7.0398532808549394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midCat"/>
      </c:valAx>
      <c:spPr>
        <a:noFill/>
        <a:ln>
          <a:noFill/>
        </a:ln>
        <a:effectLst/>
      </c:spPr>
    </c:plotArea>
    <c:legend>
      <c:legendPos val="b"/>
      <c:layout>
        <c:manualLayout>
          <c:xMode val="edge"/>
          <c:yMode val="edge"/>
          <c:x val="7.2192375554866212E-2"/>
          <c:y val="0.90866200083435855"/>
          <c:w val="0.87906577976392464"/>
          <c:h val="6.373597385679209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9.6331047296775871E-2"/>
          <c:w val="0.83830668030623146"/>
          <c:h val="0.62933035616944455"/>
        </c:manualLayout>
      </c:layout>
      <c:lineChart>
        <c:grouping val="standard"/>
        <c:varyColors val="0"/>
        <c:ser>
          <c:idx val="9"/>
          <c:order val="9"/>
          <c:tx>
            <c:strRef>
              <c:f>'HeadCountShift-Prov-21_30'!$AI$2</c:f>
              <c:strCache>
                <c:ptCount val="1"/>
                <c:pt idx="0">
                  <c:v>SA</c:v>
                </c:pt>
              </c:strCache>
              <c:extLst xmlns:c15="http://schemas.microsoft.com/office/drawing/2012/chart"/>
            </c:strRef>
          </c:tx>
          <c:spPr>
            <a:ln w="38100" cap="rnd">
              <a:solidFill>
                <a:schemeClr val="bg1">
                  <a:lumMod val="65000"/>
                </a:schemeClr>
              </a:solidFill>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'HeadCountShift-Prov-21_30'!$AI$4:$AI$48</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9-505D-4C19-8701-23F2A8AA6936}"/>
            </c:ext>
          </c:extLst>
        </c:ser>
        <c:ser>
          <c:idx val="14"/>
          <c:order val="14"/>
          <c:tx>
            <c:strRef>
              <c:f>'HeadCountShift-Prov-21_30'!$AN$2</c:f>
              <c:strCache>
                <c:ptCount val="1"/>
                <c:pt idx="0">
                  <c:v>LP '30</c:v>
                </c:pt>
              </c:strCache>
              <c:extLst xmlns:c15="http://schemas.microsoft.com/office/drawing/2012/chart"/>
            </c:strRef>
          </c:tx>
          <c:spPr>
            <a:ln w="50800" cap="rnd">
              <a:noFill/>
              <a:prstDash val="sysDash"/>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'HeadCountShift-Prov-21_30'!$AN$4:$AN$48</c:f>
              <c:numCache>
                <c:formatCode>0.0%</c:formatCode>
                <c:ptCount val="45"/>
                <c:pt idx="0">
                  <c:v>1.510146295422369E-4</c:v>
                </c:pt>
                <c:pt idx="1">
                  <c:v>1.1326097215667767E-3</c:v>
                </c:pt>
                <c:pt idx="2">
                  <c:v>9.7593204341670601E-3</c:v>
                </c:pt>
                <c:pt idx="3">
                  <c:v>1.9027843322321849E-2</c:v>
                </c:pt>
                <c:pt idx="4">
                  <c:v>2.773006134969325E-2</c:v>
                </c:pt>
                <c:pt idx="5">
                  <c:v>3.4450212364322795E-2</c:v>
                </c:pt>
                <c:pt idx="6">
                  <c:v>3.5054270882491745E-2</c:v>
                </c:pt>
                <c:pt idx="7">
                  <c:v>3.5035394053798963E-2</c:v>
                </c:pt>
                <c:pt idx="8">
                  <c:v>3.4412458706937238E-2</c:v>
                </c:pt>
                <c:pt idx="9">
                  <c:v>3.3487494100991035E-2</c:v>
                </c:pt>
                <c:pt idx="10">
                  <c:v>3.2638036809815953E-2</c:v>
                </c:pt>
                <c:pt idx="11">
                  <c:v>3.1127890514393582E-2</c:v>
                </c:pt>
                <c:pt idx="12">
                  <c:v>2.9863142991977346E-2</c:v>
                </c:pt>
                <c:pt idx="13">
                  <c:v>2.93534686172723E-2</c:v>
                </c:pt>
                <c:pt idx="14">
                  <c:v>3.0165172251061821E-2</c:v>
                </c:pt>
                <c:pt idx="15">
                  <c:v>3.073147711184521E-2</c:v>
                </c:pt>
                <c:pt idx="16">
                  <c:v>2.7031618688060408E-2</c:v>
                </c:pt>
                <c:pt idx="17">
                  <c:v>2.533270410571024E-2</c:v>
                </c:pt>
                <c:pt idx="18">
                  <c:v>2.2671071260028316E-2</c:v>
                </c:pt>
                <c:pt idx="19">
                  <c:v>2.0103822557810288E-2</c:v>
                </c:pt>
                <c:pt idx="20">
                  <c:v>1.897121283624351E-2</c:v>
                </c:pt>
                <c:pt idx="21">
                  <c:v>1.8404907975460124E-2</c:v>
                </c:pt>
                <c:pt idx="22">
                  <c:v>1.8121755545068428E-2</c:v>
                </c:pt>
                <c:pt idx="23">
                  <c:v>1.7310051911278906E-2</c:v>
                </c:pt>
                <c:pt idx="24">
                  <c:v>1.6989145823501653E-2</c:v>
                </c:pt>
                <c:pt idx="25">
                  <c:v>1.5195847097687589E-2</c:v>
                </c:pt>
                <c:pt idx="26">
                  <c:v>1.4723926380368098E-2</c:v>
                </c:pt>
                <c:pt idx="27">
                  <c:v>1.3553563001415763E-2</c:v>
                </c:pt>
                <c:pt idx="28">
                  <c:v>1.2892873997168475E-2</c:v>
                </c:pt>
                <c:pt idx="29">
                  <c:v>1.3478055686644643E-2</c:v>
                </c:pt>
                <c:pt idx="30">
                  <c:v>1.4082114204813591E-2</c:v>
                </c:pt>
                <c:pt idx="31">
                  <c:v>1.5063709296838132E-2</c:v>
                </c:pt>
                <c:pt idx="32">
                  <c:v>1.7102406795658328E-2</c:v>
                </c:pt>
                <c:pt idx="33">
                  <c:v>2.1311939594148184E-2</c:v>
                </c:pt>
                <c:pt idx="34">
                  <c:v>2.7258140632373761E-2</c:v>
                </c:pt>
                <c:pt idx="35">
                  <c:v>3.1090136857008021E-2</c:v>
                </c:pt>
                <c:pt idx="36">
                  <c:v>3.5998112317130723E-2</c:v>
                </c:pt>
                <c:pt idx="37">
                  <c:v>4.2208588957055218E-2</c:v>
                </c:pt>
                <c:pt idx="38">
                  <c:v>3.9112789051439355E-2</c:v>
                </c:pt>
                <c:pt idx="39">
                  <c:v>3.1448796602170835E-2</c:v>
                </c:pt>
                <c:pt idx="40">
                  <c:v>1.7574327512977821E-2</c:v>
                </c:pt>
                <c:pt idx="41">
                  <c:v>1.5969797074091553E-2</c:v>
                </c:pt>
                <c:pt idx="42">
                  <c:v>1.1892402076451156E-2</c:v>
                </c:pt>
                <c:pt idx="43">
                  <c:v>9.1741387446908924E-3</c:v>
                </c:pt>
                <c:pt idx="44">
                  <c:v>1.8121755545068429E-3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E-505D-4C19-8701-23F2A8AA6936}"/>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'HeadCountShift-Prov-21_30'!$Z$2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'HeadCountShift-Prov-21_30'!$Z$4:$Z$48</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505D-4C19-8701-23F2A8AA693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'HeadCountShift-Prov-21_30'!$AA$2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'HeadCountShift-Prov-21_30'!$AA$4:$AA$48</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505D-4C19-8701-23F2A8AA693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'HeadCountShift-Prov-21_30'!$AB$2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'HeadCountShift-Prov-21_30'!$AB$4:$AB$48</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505D-4C19-8701-23F2A8AA693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'HeadCountShift-Prov-21_30'!$AC$2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'HeadCountShift-Prov-21_30'!$AC$4:$AC$48</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505D-4C19-8701-23F2A8AA693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'HeadCountShift-Prov-21_30'!$AD$2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'HeadCountShift-Prov-21_30'!$AD$4:$AD$48</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505D-4C19-8701-23F2A8AA693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'HeadCountShift-Prov-21_30'!$AE$2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'HeadCountShift-Prov-21_30'!$AE$4:$AE$48</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505D-4C19-8701-23F2A8AA693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'HeadCountShift-Prov-21_30'!$AF$2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'HeadCountShift-Prov-21_30'!$AF$4:$AF$48</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505D-4C19-8701-23F2A8AA693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'HeadCountShift-Prov-21_30'!$AG$2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'HeadCountShift-Prov-21_30'!$AG$4:$AG$48</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505D-4C19-8701-23F2A8AA693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'HeadCountShift-Prov-21_30'!$AH$2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'HeadCountShift-Prov-21_30'!$AH$4:$AH$48</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505D-4C19-8701-23F2A8AA6936}"/>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'HeadCountShift-Prov-21_30'!$AJ$2</c15:sqref>
                        </c15:formulaRef>
                      </c:ext>
                    </c:extLst>
                    <c:strCache>
                      <c:ptCount val="1"/>
                      <c:pt idx="0">
                        <c:v>EC '30</c:v>
                      </c:pt>
                    </c:strCache>
                  </c:strRef>
                </c:tx>
                <c:spPr>
                  <a:ln w="508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'HeadCountShift-Prov-21_30'!$AJ$4:$AJ$48</c15:sqref>
                        </c15:formulaRef>
                      </c:ext>
                    </c:extLst>
                    <c:numCache>
                      <c:formatCode>0.0%</c:formatCode>
                      <c:ptCount val="45"/>
                      <c:pt idx="0">
                        <c:v>1.4873758970735879E-4</c:v>
                      </c:pt>
                      <c:pt idx="1">
                        <c:v>1.0597553266649313E-3</c:v>
                      </c:pt>
                      <c:pt idx="2">
                        <c:v>9.4820213438441235E-3</c:v>
                      </c:pt>
                      <c:pt idx="3">
                        <c:v>1.8331907931431971E-2</c:v>
                      </c:pt>
                      <c:pt idx="4">
                        <c:v>2.6345145576915925E-2</c:v>
                      </c:pt>
                      <c:pt idx="5">
                        <c:v>3.2685085338192095E-2</c:v>
                      </c:pt>
                      <c:pt idx="6">
                        <c:v>3.2685085338192095E-2</c:v>
                      </c:pt>
                      <c:pt idx="7">
                        <c:v>3.2610716543338414E-2</c:v>
                      </c:pt>
                      <c:pt idx="8">
                        <c:v>3.1253486037258769E-2</c:v>
                      </c:pt>
                      <c:pt idx="9">
                        <c:v>3.0193730710593836E-2</c:v>
                      </c:pt>
                      <c:pt idx="10">
                        <c:v>2.9171159781355743E-2</c:v>
                      </c:pt>
                      <c:pt idx="11">
                        <c:v>2.7553638493288218E-2</c:v>
                      </c:pt>
                      <c:pt idx="12">
                        <c:v>2.6865727140891683E-2</c:v>
                      </c:pt>
                      <c:pt idx="13">
                        <c:v>2.6103446993641467E-2</c:v>
                      </c:pt>
                      <c:pt idx="14">
                        <c:v>2.6122039192354889E-2</c:v>
                      </c:pt>
                      <c:pt idx="15">
                        <c:v>2.6047670397501207E-2</c:v>
                      </c:pt>
                      <c:pt idx="16">
                        <c:v>2.4448741308147101E-2</c:v>
                      </c:pt>
                      <c:pt idx="17">
                        <c:v>2.4709032090134978E-2</c:v>
                      </c:pt>
                      <c:pt idx="18">
                        <c:v>2.2422191648384337E-2</c:v>
                      </c:pt>
                      <c:pt idx="19">
                        <c:v>2.0730301565463131E-2</c:v>
                      </c:pt>
                      <c:pt idx="20">
                        <c:v>1.8722344104413789E-2</c:v>
                      </c:pt>
                      <c:pt idx="21">
                        <c:v>1.8201762540438031E-2</c:v>
                      </c:pt>
                      <c:pt idx="22">
                        <c:v>1.8908266091547988E-2</c:v>
                      </c:pt>
                      <c:pt idx="23">
                        <c:v>1.8647975309560107E-2</c:v>
                      </c:pt>
                      <c:pt idx="24">
                        <c:v>1.9893652623359237E-2</c:v>
                      </c:pt>
                      <c:pt idx="25">
                        <c:v>1.8666567508273529E-2</c:v>
                      </c:pt>
                      <c:pt idx="26">
                        <c:v>1.9094188078682184E-2</c:v>
                      </c:pt>
                      <c:pt idx="27">
                        <c:v>1.7755549771315954E-2</c:v>
                      </c:pt>
                      <c:pt idx="28">
                        <c:v>1.7067638418919423E-2</c:v>
                      </c:pt>
                      <c:pt idx="29">
                        <c:v>1.8090209348157513E-2</c:v>
                      </c:pt>
                      <c:pt idx="30">
                        <c:v>1.8424868924999071E-2</c:v>
                      </c:pt>
                      <c:pt idx="31">
                        <c:v>1.9875060424645818E-2</c:v>
                      </c:pt>
                      <c:pt idx="32">
                        <c:v>2.2663890231658795E-2</c:v>
                      </c:pt>
                      <c:pt idx="33">
                        <c:v>2.5936117205220689E-2</c:v>
                      </c:pt>
                      <c:pt idx="34">
                        <c:v>2.9319897371063101E-2</c:v>
                      </c:pt>
                      <c:pt idx="35">
                        <c:v>3.283382292789945E-2</c:v>
                      </c:pt>
                      <c:pt idx="36">
                        <c:v>3.4098092440412002E-2</c:v>
                      </c:pt>
                      <c:pt idx="37">
                        <c:v>4.2167106682036215E-2</c:v>
                      </c:pt>
                      <c:pt idx="38">
                        <c:v>3.6477893875729743E-2</c:v>
                      </c:pt>
                      <c:pt idx="39">
                        <c:v>3.2963968318893394E-2</c:v>
                      </c:pt>
                      <c:pt idx="40">
                        <c:v>1.8034432752017254E-2</c:v>
                      </c:pt>
                      <c:pt idx="41">
                        <c:v>1.4632060387461421E-2</c:v>
                      </c:pt>
                      <c:pt idx="42">
                        <c:v>9.3890603502770238E-3</c:v>
                      </c:pt>
                      <c:pt idx="43">
                        <c:v>7.288141895660581E-3</c:v>
                      </c:pt>
                      <c:pt idx="44">
                        <c:v>1.8778120700554048E-3</c:v>
                      </c:pt>
                    </c:numCache>
                  </c:numRef>
                </c:val>
                <c:smooth val="1"/>
                <c:extLst xmlns:c15="http://schemas.microsoft.com/office/drawing/2012/chart">
                  <c:ext xmlns:c16="http://schemas.microsoft.com/office/drawing/2014/chart" uri="{C3380CC4-5D6E-409C-BE32-E72D297353CC}">
                    <c16:uniqueId val="{0000000A-505D-4C19-8701-23F2A8AA6936}"/>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'HeadCountShift-Prov-21_30'!$AK$2</c15:sqref>
                        </c15:formulaRef>
                      </c:ext>
                    </c:extLst>
                    <c:strCache>
                      <c:ptCount val="1"/>
                      <c:pt idx="0">
                        <c:v>FS '30</c:v>
                      </c:pt>
                    </c:strCache>
                  </c:strRef>
                </c:tx>
                <c:spPr>
                  <a:ln w="508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'HeadCountShift-Prov-21_30'!$AK$4:$AK$48</c15:sqref>
                        </c15:formulaRef>
                      </c:ext>
                    </c:extLst>
                    <c:numCache>
                      <c:formatCode>0.0%</c:formatCode>
                      <c:ptCount val="45"/>
                      <c:pt idx="0">
                        <c:v>1.3370175594972815E-4</c:v>
                      </c:pt>
                      <c:pt idx="1">
                        <c:v>1.0250467956145824E-3</c:v>
                      </c:pt>
                      <c:pt idx="2">
                        <c:v>9.3145556644977263E-3</c:v>
                      </c:pt>
                      <c:pt idx="3">
                        <c:v>1.7826900793297084E-2</c:v>
                      </c:pt>
                      <c:pt idx="4">
                        <c:v>2.5626169890364561E-2</c:v>
                      </c:pt>
                      <c:pt idx="5">
                        <c:v>3.1464479900169352E-2</c:v>
                      </c:pt>
                      <c:pt idx="6">
                        <c:v>3.1954719671985023E-2</c:v>
                      </c:pt>
                      <c:pt idx="7">
                        <c:v>3.1553614404135844E-2</c:v>
                      </c:pt>
                      <c:pt idx="8">
                        <c:v>3.0840538372403959E-2</c:v>
                      </c:pt>
                      <c:pt idx="9">
                        <c:v>3.0261164096621801E-2</c:v>
                      </c:pt>
                      <c:pt idx="10">
                        <c:v>2.9770924324806134E-2</c:v>
                      </c:pt>
                      <c:pt idx="11">
                        <c:v>2.8790444781174793E-2</c:v>
                      </c:pt>
                      <c:pt idx="12">
                        <c:v>2.9949193332739103E-2</c:v>
                      </c:pt>
                      <c:pt idx="13">
                        <c:v>3.0617702112487745E-2</c:v>
                      </c:pt>
                      <c:pt idx="14">
                        <c:v>3.2578661199750426E-2</c:v>
                      </c:pt>
                      <c:pt idx="15">
                        <c:v>3.217755593190124E-2</c:v>
                      </c:pt>
                      <c:pt idx="16">
                        <c:v>3.2801497459666637E-2</c:v>
                      </c:pt>
                      <c:pt idx="17">
                        <c:v>3.1776450664052054E-2</c:v>
                      </c:pt>
                      <c:pt idx="18">
                        <c:v>3.1865585168018538E-2</c:v>
                      </c:pt>
                      <c:pt idx="19">
                        <c:v>2.9503520812906678E-2</c:v>
                      </c:pt>
                      <c:pt idx="20">
                        <c:v>2.7720830733576968E-2</c:v>
                      </c:pt>
                      <c:pt idx="21">
                        <c:v>2.5403333630448346E-2</c:v>
                      </c:pt>
                      <c:pt idx="22">
                        <c:v>2.2952134771369998E-2</c:v>
                      </c:pt>
                      <c:pt idx="23">
                        <c:v>2.1035742936090562E-2</c:v>
                      </c:pt>
                      <c:pt idx="24">
                        <c:v>2.2372760495587844E-2</c:v>
                      </c:pt>
                      <c:pt idx="25">
                        <c:v>2.0144397896425706E-2</c:v>
                      </c:pt>
                      <c:pt idx="26">
                        <c:v>1.787146804528033E-2</c:v>
                      </c:pt>
                      <c:pt idx="27">
                        <c:v>1.6846421249665747E-2</c:v>
                      </c:pt>
                      <c:pt idx="28">
                        <c:v>1.5509403690168464E-2</c:v>
                      </c:pt>
                      <c:pt idx="29">
                        <c:v>1.5999643461984132E-2</c:v>
                      </c:pt>
                      <c:pt idx="30">
                        <c:v>1.5821374454051164E-2</c:v>
                      </c:pt>
                      <c:pt idx="31">
                        <c:v>1.7113824761565203E-2</c:v>
                      </c:pt>
                      <c:pt idx="32">
                        <c:v>1.8450842321062484E-2</c:v>
                      </c:pt>
                      <c:pt idx="33">
                        <c:v>2.1570549959889475E-2</c:v>
                      </c:pt>
                      <c:pt idx="34">
                        <c:v>2.3709778055085125E-2</c:v>
                      </c:pt>
                      <c:pt idx="35">
                        <c:v>2.5938140654247259E-2</c:v>
                      </c:pt>
                      <c:pt idx="36">
                        <c:v>2.740885996969427E-2</c:v>
                      </c:pt>
                      <c:pt idx="37">
                        <c:v>3.0617702112487745E-2</c:v>
                      </c:pt>
                      <c:pt idx="38">
                        <c:v>2.905784829307425E-2</c:v>
                      </c:pt>
                      <c:pt idx="39">
                        <c:v>2.3264105535252697E-2</c:v>
                      </c:pt>
                      <c:pt idx="40">
                        <c:v>1.3548444602905784E-2</c:v>
                      </c:pt>
                      <c:pt idx="41">
                        <c:v>1.0339602460112309E-2</c:v>
                      </c:pt>
                      <c:pt idx="42">
                        <c:v>8.7797486406988139E-3</c:v>
                      </c:pt>
                      <c:pt idx="43">
                        <c:v>6.9524913093858632E-3</c:v>
                      </c:pt>
                      <c:pt idx="44">
                        <c:v>1.7381228273464658E-3</c:v>
                      </c:pt>
                    </c:numCache>
                  </c:numRef>
                </c:val>
                <c:smooth val="1"/>
                <c:extLst xmlns:c15="http://schemas.microsoft.com/office/drawing/2012/chart">
                  <c:ext xmlns:c16="http://schemas.microsoft.com/office/drawing/2014/chart" uri="{C3380CC4-5D6E-409C-BE32-E72D297353CC}">
                    <c16:uniqueId val="{0000000B-505D-4C19-8701-23F2A8AA6936}"/>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'HeadCountShift-Prov-21_30'!$AL$2</c15:sqref>
                        </c15:formulaRef>
                      </c:ext>
                    </c:extLst>
                    <c:strCache>
                      <c:ptCount val="1"/>
                      <c:pt idx="0">
                        <c:v>GP '30</c:v>
                      </c:pt>
                    </c:strCache>
                  </c:strRef>
                </c:tx>
                <c:spPr>
                  <a:ln w="508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'HeadCountShift-Prov-21_30'!$AL$4:$AL$48</c15:sqref>
                        </c15:formulaRef>
                      </c:ext>
                    </c:extLst>
                    <c:numCache>
                      <c:formatCode>0.0%</c:formatCode>
                      <c:ptCount val="45"/>
                      <c:pt idx="0">
                        <c:v>1.5627848826609017E-4</c:v>
                      </c:pt>
                      <c:pt idx="1">
                        <c:v>1.1851118693511839E-3</c:v>
                      </c:pt>
                      <c:pt idx="2">
                        <c:v>1.0483681921183549E-2</c:v>
                      </c:pt>
                      <c:pt idx="3">
                        <c:v>1.9612950277394316E-2</c:v>
                      </c:pt>
                      <c:pt idx="4">
                        <c:v>2.7361758653921289E-2</c:v>
                      </c:pt>
                      <c:pt idx="5">
                        <c:v>3.3248248378610686E-2</c:v>
                      </c:pt>
                      <c:pt idx="6">
                        <c:v>3.2271507826947619E-2</c:v>
                      </c:pt>
                      <c:pt idx="7">
                        <c:v>3.1021279920818899E-2</c:v>
                      </c:pt>
                      <c:pt idx="8">
                        <c:v>2.9484541452869013E-2</c:v>
                      </c:pt>
                      <c:pt idx="9">
                        <c:v>2.8051988643763185E-2</c:v>
                      </c:pt>
                      <c:pt idx="10">
                        <c:v>2.7127340921522154E-2</c:v>
                      </c:pt>
                      <c:pt idx="11">
                        <c:v>2.6580366212590838E-2</c:v>
                      </c:pt>
                      <c:pt idx="12">
                        <c:v>2.5981298674237492E-2</c:v>
                      </c:pt>
                      <c:pt idx="13">
                        <c:v>2.641106451696924E-2</c:v>
                      </c:pt>
                      <c:pt idx="14">
                        <c:v>2.6371994894902717E-2</c:v>
                      </c:pt>
                      <c:pt idx="15">
                        <c:v>2.8065011851118694E-2</c:v>
                      </c:pt>
                      <c:pt idx="16">
                        <c:v>2.8091058265829708E-2</c:v>
                      </c:pt>
                      <c:pt idx="17">
                        <c:v>2.6814783944989973E-2</c:v>
                      </c:pt>
                      <c:pt idx="18">
                        <c:v>2.5082697366707474E-2</c:v>
                      </c:pt>
                      <c:pt idx="19">
                        <c:v>2.3832469460578751E-2</c:v>
                      </c:pt>
                      <c:pt idx="20">
                        <c:v>2.1449222514520878E-2</c:v>
                      </c:pt>
                      <c:pt idx="21">
                        <c:v>2.0680853280545933E-2</c:v>
                      </c:pt>
                      <c:pt idx="22">
                        <c:v>2.0055739327481573E-2</c:v>
                      </c:pt>
                      <c:pt idx="23">
                        <c:v>1.9625973484749825E-2</c:v>
                      </c:pt>
                      <c:pt idx="24">
                        <c:v>1.9743182350949393E-2</c:v>
                      </c:pt>
                      <c:pt idx="25">
                        <c:v>1.9052952361107493E-2</c:v>
                      </c:pt>
                      <c:pt idx="26">
                        <c:v>1.8883650665485897E-2</c:v>
                      </c:pt>
                      <c:pt idx="27">
                        <c:v>1.7594353137290651E-2</c:v>
                      </c:pt>
                      <c:pt idx="28">
                        <c:v>1.7372958612247025E-2</c:v>
                      </c:pt>
                      <c:pt idx="29">
                        <c:v>1.6904123147448755E-2</c:v>
                      </c:pt>
                      <c:pt idx="30">
                        <c:v>1.7828770869689786E-2</c:v>
                      </c:pt>
                      <c:pt idx="31">
                        <c:v>1.7503190685802101E-2</c:v>
                      </c:pt>
                      <c:pt idx="32">
                        <c:v>2.0003646498059541E-2</c:v>
                      </c:pt>
                      <c:pt idx="33">
                        <c:v>2.3402703617847003E-2</c:v>
                      </c:pt>
                      <c:pt idx="34">
                        <c:v>2.5903159430104447E-2</c:v>
                      </c:pt>
                      <c:pt idx="35">
                        <c:v>2.991430729560076E-2</c:v>
                      </c:pt>
                      <c:pt idx="36">
                        <c:v>3.1841741984215875E-2</c:v>
                      </c:pt>
                      <c:pt idx="37">
                        <c:v>3.3547782147787357E-2</c:v>
                      </c:pt>
                      <c:pt idx="38">
                        <c:v>3.1216628031151512E-2</c:v>
                      </c:pt>
                      <c:pt idx="39">
                        <c:v>2.8703149011538562E-2</c:v>
                      </c:pt>
                      <c:pt idx="40">
                        <c:v>2.0785038939389992E-2</c:v>
                      </c:pt>
                      <c:pt idx="41">
                        <c:v>1.8571093688953714E-2</c:v>
                      </c:pt>
                      <c:pt idx="42">
                        <c:v>1.5797150522230616E-2</c:v>
                      </c:pt>
                      <c:pt idx="43">
                        <c:v>1.2684603964264319E-2</c:v>
                      </c:pt>
                      <c:pt idx="44">
                        <c:v>3.6985908889641339E-3</c:v>
                      </c:pt>
                    </c:numCache>
                  </c:numRef>
                </c:val>
                <c:smooth val="1"/>
                <c:extLst xmlns:c15="http://schemas.microsoft.com/office/drawing/2012/chart">
                  <c:ext xmlns:c16="http://schemas.microsoft.com/office/drawing/2014/chart" uri="{C3380CC4-5D6E-409C-BE32-E72D297353CC}">
                    <c16:uniqueId val="{0000000C-505D-4C19-8701-23F2A8AA6936}"/>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'HeadCountShift-Prov-21_30'!$AM$2</c15:sqref>
                        </c15:formulaRef>
                      </c:ext>
                    </c:extLst>
                    <c:strCache>
                      <c:ptCount val="1"/>
                      <c:pt idx="0">
                        <c:v>KN '30</c:v>
                      </c:pt>
                    </c:strCache>
                  </c:strRef>
                </c:tx>
                <c:spPr>
                  <a:ln w="508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'HeadCountShift-Prov-21_30'!$AM$4:$AM$48</c15:sqref>
                        </c15:formulaRef>
                      </c:ext>
                    </c:extLst>
                    <c:numCache>
                      <c:formatCode>0.0%</c:formatCode>
                      <c:ptCount val="45"/>
                      <c:pt idx="0">
                        <c:v>1.3347422279072355E-4</c:v>
                      </c:pt>
                      <c:pt idx="1">
                        <c:v>1.0566709304265613E-3</c:v>
                      </c:pt>
                      <c:pt idx="2">
                        <c:v>9.287581335854514E-3</c:v>
                      </c:pt>
                      <c:pt idx="3">
                        <c:v>1.750736888938324E-2</c:v>
                      </c:pt>
                      <c:pt idx="4">
                        <c:v>2.4803959735276125E-2</c:v>
                      </c:pt>
                      <c:pt idx="5">
                        <c:v>3.0409877092486513E-2</c:v>
                      </c:pt>
                      <c:pt idx="6">
                        <c:v>3.0243034313998111E-2</c:v>
                      </c:pt>
                      <c:pt idx="7">
                        <c:v>2.9798120238029031E-2</c:v>
                      </c:pt>
                      <c:pt idx="8">
                        <c:v>2.903064345698237E-2</c:v>
                      </c:pt>
                      <c:pt idx="9">
                        <c:v>2.8062955341749626E-2</c:v>
                      </c:pt>
                      <c:pt idx="10">
                        <c:v>2.679495022523775E-2</c:v>
                      </c:pt>
                      <c:pt idx="11">
                        <c:v>2.4637116956787719E-2</c:v>
                      </c:pt>
                      <c:pt idx="12">
                        <c:v>2.2401423725043102E-2</c:v>
                      </c:pt>
                      <c:pt idx="13">
                        <c:v>2.1667315499694122E-2</c:v>
                      </c:pt>
                      <c:pt idx="14">
                        <c:v>2.1244647127523497E-2</c:v>
                      </c:pt>
                      <c:pt idx="15">
                        <c:v>2.3057671987097492E-2</c:v>
                      </c:pt>
                      <c:pt idx="16">
                        <c:v>2.3669428841554974E-2</c:v>
                      </c:pt>
                      <c:pt idx="17">
                        <c:v>2.3313497580779712E-2</c:v>
                      </c:pt>
                      <c:pt idx="18">
                        <c:v>2.2901952060508313E-2</c:v>
                      </c:pt>
                      <c:pt idx="19">
                        <c:v>2.2101106723763975E-2</c:v>
                      </c:pt>
                      <c:pt idx="20">
                        <c:v>2.2023246760469385E-2</c:v>
                      </c:pt>
                      <c:pt idx="21">
                        <c:v>2.3269006173182803E-2</c:v>
                      </c:pt>
                      <c:pt idx="22">
                        <c:v>2.3402480395973528E-2</c:v>
                      </c:pt>
                      <c:pt idx="23">
                        <c:v>2.5070908180857571E-2</c:v>
                      </c:pt>
                      <c:pt idx="24">
                        <c:v>2.7017407263222291E-2</c:v>
                      </c:pt>
                      <c:pt idx="25">
                        <c:v>2.5860630665702686E-2</c:v>
                      </c:pt>
                      <c:pt idx="26">
                        <c:v>2.511539958845448E-2</c:v>
                      </c:pt>
                      <c:pt idx="27">
                        <c:v>2.4414659918803181E-2</c:v>
                      </c:pt>
                      <c:pt idx="28">
                        <c:v>2.1878649685779433E-2</c:v>
                      </c:pt>
                      <c:pt idx="29">
                        <c:v>2.1878649685779433E-2</c:v>
                      </c:pt>
                      <c:pt idx="30">
                        <c:v>2.3535954618764249E-2</c:v>
                      </c:pt>
                      <c:pt idx="31">
                        <c:v>2.2868583504810632E-2</c:v>
                      </c:pt>
                      <c:pt idx="32">
                        <c:v>2.5337856626439018E-2</c:v>
                      </c:pt>
                      <c:pt idx="33">
                        <c:v>2.808520104554808E-2</c:v>
                      </c:pt>
                      <c:pt idx="34">
                        <c:v>3.1366442355820034E-2</c:v>
                      </c:pt>
                      <c:pt idx="35">
                        <c:v>3.2022690617874425E-2</c:v>
                      </c:pt>
                      <c:pt idx="36">
                        <c:v>3.2667816028029588E-2</c:v>
                      </c:pt>
                      <c:pt idx="37">
                        <c:v>3.4580946554696623E-2</c:v>
                      </c:pt>
                      <c:pt idx="38">
                        <c:v>2.9464434681052223E-2</c:v>
                      </c:pt>
                      <c:pt idx="39">
                        <c:v>2.4003114398531783E-2</c:v>
                      </c:pt>
                      <c:pt idx="40">
                        <c:v>1.5405149880429342E-2</c:v>
                      </c:pt>
                      <c:pt idx="41">
                        <c:v>1.219064568155275E-2</c:v>
                      </c:pt>
                      <c:pt idx="42">
                        <c:v>8.4978588510093989E-3</c:v>
                      </c:pt>
                      <c:pt idx="43">
                        <c:v>6.6292197319392692E-3</c:v>
                      </c:pt>
                      <c:pt idx="44">
                        <c:v>1.2902508203103276E-3</c:v>
                      </c:pt>
                    </c:numCache>
                  </c:numRef>
                </c:val>
                <c:smooth val="1"/>
                <c:extLst xmlns:c15="http://schemas.microsoft.com/office/drawing/2012/chart">
                  <c:ext xmlns:c16="http://schemas.microsoft.com/office/drawing/2014/chart" uri="{C3380CC4-5D6E-409C-BE32-E72D297353CC}">
                    <c16:uniqueId val="{0000000D-505D-4C19-8701-23F2A8AA6936}"/>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'HeadCountShift-Prov-21_30'!$AO$2</c15:sqref>
                        </c15:formulaRef>
                      </c:ext>
                    </c:extLst>
                    <c:strCache>
                      <c:ptCount val="1"/>
                      <c:pt idx="0">
                        <c:v>MP '30</c:v>
                      </c:pt>
                    </c:strCache>
                  </c:strRef>
                </c:tx>
                <c:spPr>
                  <a:ln w="254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'HeadCountShift-Prov-21_30'!$AO$4:$AO$48</c15:sqref>
                        </c15:formulaRef>
                      </c:ext>
                    </c:extLst>
                    <c:numCache>
                      <c:formatCode>0.0%</c:formatCode>
                      <c:ptCount val="45"/>
                      <c:pt idx="0">
                        <c:v>1.4235686017709194E-4</c:v>
                      </c:pt>
                      <c:pt idx="1">
                        <c:v>1.110383509381317E-3</c:v>
                      </c:pt>
                      <c:pt idx="2">
                        <c:v>9.6517951200068338E-3</c:v>
                      </c:pt>
                      <c:pt idx="3">
                        <c:v>1.8705691427269879E-2</c:v>
                      </c:pt>
                      <c:pt idx="4">
                        <c:v>2.6734618341257864E-2</c:v>
                      </c:pt>
                      <c:pt idx="5">
                        <c:v>3.2770549212766564E-2</c:v>
                      </c:pt>
                      <c:pt idx="6">
                        <c:v>3.3083734305156168E-2</c:v>
                      </c:pt>
                      <c:pt idx="7">
                        <c:v>3.2371950004270705E-2</c:v>
                      </c:pt>
                      <c:pt idx="8">
                        <c:v>3.1432394727101902E-2</c:v>
                      </c:pt>
                      <c:pt idx="9">
                        <c:v>3.0464368077897673E-2</c:v>
                      </c:pt>
                      <c:pt idx="10">
                        <c:v>2.9268570452410103E-2</c:v>
                      </c:pt>
                      <c:pt idx="11">
                        <c:v>2.8357486547276715E-2</c:v>
                      </c:pt>
                      <c:pt idx="12">
                        <c:v>2.7104746177718304E-2</c:v>
                      </c:pt>
                      <c:pt idx="13">
                        <c:v>2.8556786151524641E-2</c:v>
                      </c:pt>
                      <c:pt idx="14">
                        <c:v>2.9724112404976796E-2</c:v>
                      </c:pt>
                      <c:pt idx="15">
                        <c:v>2.9439398684622611E-2</c:v>
                      </c:pt>
                      <c:pt idx="16">
                        <c:v>2.9752583777012214E-2</c:v>
                      </c:pt>
                      <c:pt idx="17">
                        <c:v>2.7503345386214163E-2</c:v>
                      </c:pt>
                      <c:pt idx="18">
                        <c:v>2.3773595649574354E-2</c:v>
                      </c:pt>
                      <c:pt idx="19">
                        <c:v>2.2606269396122199E-2</c:v>
                      </c:pt>
                      <c:pt idx="20">
                        <c:v>2.3061811348688892E-2</c:v>
                      </c:pt>
                      <c:pt idx="21">
                        <c:v>2.1723656863024229E-2</c:v>
                      </c:pt>
                      <c:pt idx="22">
                        <c:v>2.0954929818067933E-2</c:v>
                      </c:pt>
                      <c:pt idx="23">
                        <c:v>2.0556330609572075E-2</c:v>
                      </c:pt>
                      <c:pt idx="24">
                        <c:v>1.9559832588332431E-2</c:v>
                      </c:pt>
                      <c:pt idx="25">
                        <c:v>1.9275118867978249E-2</c:v>
                      </c:pt>
                      <c:pt idx="26">
                        <c:v>1.6940466361073939E-2</c:v>
                      </c:pt>
                      <c:pt idx="27">
                        <c:v>1.7936964382313583E-2</c:v>
                      </c:pt>
                      <c:pt idx="28">
                        <c:v>1.6911994989038521E-2</c:v>
                      </c:pt>
                      <c:pt idx="29">
                        <c:v>1.6940466361073939E-2</c:v>
                      </c:pt>
                      <c:pt idx="30">
                        <c:v>1.6655752640719758E-2</c:v>
                      </c:pt>
                      <c:pt idx="31">
                        <c:v>1.6484924408507247E-2</c:v>
                      </c:pt>
                      <c:pt idx="32">
                        <c:v>1.8705691427269879E-2</c:v>
                      </c:pt>
                      <c:pt idx="33">
                        <c:v>2.1438943142670044E-2</c:v>
                      </c:pt>
                      <c:pt idx="34">
                        <c:v>2.4200666230105628E-2</c:v>
                      </c:pt>
                      <c:pt idx="35">
                        <c:v>2.8442900663382967E-2</c:v>
                      </c:pt>
                      <c:pt idx="36">
                        <c:v>2.8556786151524641E-2</c:v>
                      </c:pt>
                      <c:pt idx="37">
                        <c:v>3.4820487999316689E-2</c:v>
                      </c:pt>
                      <c:pt idx="38">
                        <c:v>3.2998320189049912E-2</c:v>
                      </c:pt>
                      <c:pt idx="39">
                        <c:v>3.0834495914358113E-2</c:v>
                      </c:pt>
                      <c:pt idx="40">
                        <c:v>1.9531361216297012E-2</c:v>
                      </c:pt>
                      <c:pt idx="41">
                        <c:v>1.6399510292400991E-2</c:v>
                      </c:pt>
                      <c:pt idx="42">
                        <c:v>1.2271161347265325E-2</c:v>
                      </c:pt>
                      <c:pt idx="43">
                        <c:v>9.5379096318651598E-3</c:v>
                      </c:pt>
                      <c:pt idx="44">
                        <c:v>2.7047803433647467E-3</c:v>
                      </c:pt>
                    </c:numCache>
                  </c:numRef>
                </c:val>
                <c:smooth val="1"/>
                <c:extLst xmlns:c15="http://schemas.microsoft.com/office/drawing/2012/chart">
                  <c:ext xmlns:c16="http://schemas.microsoft.com/office/drawing/2014/chart" uri="{C3380CC4-5D6E-409C-BE32-E72D297353CC}">
                    <c16:uniqueId val="{0000000F-505D-4C19-8701-23F2A8AA6936}"/>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'HeadCountShift-Prov-21_30'!$AP$2</c15:sqref>
                        </c15:formulaRef>
                      </c:ext>
                    </c:extLst>
                    <c:strCache>
                      <c:ptCount val="1"/>
                      <c:pt idx="0">
                        <c:v>NC '30</c:v>
                      </c:pt>
                    </c:strCache>
                  </c:strRef>
                </c:tx>
                <c:spPr>
                  <a:ln w="254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'HeadCountShift-Prov-21_30'!$AP$4:$AP$48</c15:sqref>
                        </c15:formulaRef>
                      </c:ext>
                    </c:extLst>
                    <c:numCache>
                      <c:formatCode>0.0%</c:formatCode>
                      <c:ptCount val="45"/>
                      <c:pt idx="0">
                        <c:v>1.9470404984423675E-4</c:v>
                      </c:pt>
                      <c:pt idx="1">
                        <c:v>1.2655763239875389E-3</c:v>
                      </c:pt>
                      <c:pt idx="2">
                        <c:v>1.1584890965732087E-2</c:v>
                      </c:pt>
                      <c:pt idx="3">
                        <c:v>2.1612149532710279E-2</c:v>
                      </c:pt>
                      <c:pt idx="4">
                        <c:v>3.1347352024922115E-2</c:v>
                      </c:pt>
                      <c:pt idx="5">
                        <c:v>3.8551401869158876E-2</c:v>
                      </c:pt>
                      <c:pt idx="6">
                        <c:v>3.6507009345794393E-2</c:v>
                      </c:pt>
                      <c:pt idx="7">
                        <c:v>3.5241433021806851E-2</c:v>
                      </c:pt>
                      <c:pt idx="8">
                        <c:v>3.3878504672897193E-2</c:v>
                      </c:pt>
                      <c:pt idx="9">
                        <c:v>3.2320872274143299E-2</c:v>
                      </c:pt>
                      <c:pt idx="10">
                        <c:v>3.1931464174454825E-2</c:v>
                      </c:pt>
                      <c:pt idx="11">
                        <c:v>3.3002336448598131E-2</c:v>
                      </c:pt>
                      <c:pt idx="12">
                        <c:v>3.0860591900311526E-2</c:v>
                      </c:pt>
                      <c:pt idx="13">
                        <c:v>2.881619937694704E-2</c:v>
                      </c:pt>
                      <c:pt idx="14">
                        <c:v>2.6479750778816199E-2</c:v>
                      </c:pt>
                      <c:pt idx="15">
                        <c:v>2.5408878504672897E-2</c:v>
                      </c:pt>
                      <c:pt idx="16">
                        <c:v>2.521417445482866E-2</c:v>
                      </c:pt>
                      <c:pt idx="17">
                        <c:v>2.3267133956386292E-2</c:v>
                      </c:pt>
                      <c:pt idx="18">
                        <c:v>2.2877725856697818E-2</c:v>
                      </c:pt>
                      <c:pt idx="19">
                        <c:v>2.1417445482866043E-2</c:v>
                      </c:pt>
                      <c:pt idx="20">
                        <c:v>1.8691588785046728E-2</c:v>
                      </c:pt>
                      <c:pt idx="21">
                        <c:v>1.7815420560747662E-2</c:v>
                      </c:pt>
                      <c:pt idx="22">
                        <c:v>1.791277258566978E-2</c:v>
                      </c:pt>
                      <c:pt idx="23">
                        <c:v>1.8010124610591899E-2</c:v>
                      </c:pt>
                      <c:pt idx="24">
                        <c:v>1.8496884735202491E-2</c:v>
                      </c:pt>
                      <c:pt idx="25">
                        <c:v>1.9470404984423675E-2</c:v>
                      </c:pt>
                      <c:pt idx="26">
                        <c:v>2.1028037383177569E-2</c:v>
                      </c:pt>
                      <c:pt idx="27">
                        <c:v>1.8886292834890964E-2</c:v>
                      </c:pt>
                      <c:pt idx="28">
                        <c:v>2.0054517133956385E-2</c:v>
                      </c:pt>
                      <c:pt idx="29">
                        <c:v>1.9373052959501556E-2</c:v>
                      </c:pt>
                      <c:pt idx="30">
                        <c:v>1.6549844236760123E-2</c:v>
                      </c:pt>
                      <c:pt idx="31">
                        <c:v>1.791277258566978E-2</c:v>
                      </c:pt>
                      <c:pt idx="32">
                        <c:v>1.8983644859813083E-2</c:v>
                      </c:pt>
                      <c:pt idx="33">
                        <c:v>2.0443925233644859E-2</c:v>
                      </c:pt>
                      <c:pt idx="34">
                        <c:v>2.3072429906542055E-2</c:v>
                      </c:pt>
                      <c:pt idx="35">
                        <c:v>2.4922118380062305E-2</c:v>
                      </c:pt>
                      <c:pt idx="36">
                        <c:v>2.6479750778816199E-2</c:v>
                      </c:pt>
                      <c:pt idx="37">
                        <c:v>3.1055295950155763E-2</c:v>
                      </c:pt>
                      <c:pt idx="38">
                        <c:v>2.9984423676012461E-2</c:v>
                      </c:pt>
                      <c:pt idx="39">
                        <c:v>2.5895638629283489E-2</c:v>
                      </c:pt>
                      <c:pt idx="40">
                        <c:v>1.9080996884735201E-2</c:v>
                      </c:pt>
                      <c:pt idx="41">
                        <c:v>1.5868380062305294E-2</c:v>
                      </c:pt>
                      <c:pt idx="42">
                        <c:v>1.3142523364485981E-2</c:v>
                      </c:pt>
                      <c:pt idx="43">
                        <c:v>1.0903426791277258E-2</c:v>
                      </c:pt>
                      <c:pt idx="44">
                        <c:v>4.1861370716510899E-3</c:v>
                      </c:pt>
                    </c:numCache>
                  </c:numRef>
                </c:val>
                <c:smooth val="1"/>
                <c:extLst xmlns:c15="http://schemas.microsoft.com/office/drawing/2012/chart">
                  <c:ext xmlns:c16="http://schemas.microsoft.com/office/drawing/2014/chart" uri="{C3380CC4-5D6E-409C-BE32-E72D297353CC}">
                    <c16:uniqueId val="{00000010-505D-4C19-8701-23F2A8AA6936}"/>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'HeadCountShift-Prov-21_30'!$AQ$2</c15:sqref>
                        </c15:formulaRef>
                      </c:ext>
                    </c:extLst>
                    <c:strCache>
                      <c:ptCount val="1"/>
                      <c:pt idx="0">
                        <c:v>NW '30</c:v>
                      </c:pt>
                    </c:strCache>
                  </c:strRef>
                </c:tx>
                <c:spPr>
                  <a:ln w="254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'HeadCountShift-Prov-21_30'!$AQ$4:$AQ$48</c15:sqref>
                        </c15:formulaRef>
                      </c:ext>
                    </c:extLst>
                    <c:numCache>
                      <c:formatCode>0.0%</c:formatCode>
                      <c:ptCount val="45"/>
                      <c:pt idx="0">
                        <c:v>1.7605633802816902E-4</c:v>
                      </c:pt>
                      <c:pt idx="1">
                        <c:v>1.3380281690140844E-3</c:v>
                      </c:pt>
                      <c:pt idx="2">
                        <c:v>1.1373239436619718E-2</c:v>
                      </c:pt>
                      <c:pt idx="3">
                        <c:v>2.1654929577464788E-2</c:v>
                      </c:pt>
                      <c:pt idx="4">
                        <c:v>3.0633802816901409E-2</c:v>
                      </c:pt>
                      <c:pt idx="5">
                        <c:v>3.7077464788732396E-2</c:v>
                      </c:pt>
                      <c:pt idx="6">
                        <c:v>3.6126760563380281E-2</c:v>
                      </c:pt>
                      <c:pt idx="7">
                        <c:v>3.4894366197183099E-2</c:v>
                      </c:pt>
                      <c:pt idx="8">
                        <c:v>3.3028169014084507E-2</c:v>
                      </c:pt>
                      <c:pt idx="9">
                        <c:v>3.1091549295774647E-2</c:v>
                      </c:pt>
                      <c:pt idx="10">
                        <c:v>2.9859154929577466E-2</c:v>
                      </c:pt>
                      <c:pt idx="11">
                        <c:v>2.9260563380281691E-2</c:v>
                      </c:pt>
                      <c:pt idx="12">
                        <c:v>2.880281690140845E-2</c:v>
                      </c:pt>
                      <c:pt idx="13">
                        <c:v>2.852112676056338E-2</c:v>
                      </c:pt>
                      <c:pt idx="14">
                        <c:v>2.9507042253521128E-2</c:v>
                      </c:pt>
                      <c:pt idx="15">
                        <c:v>2.7007042253521126E-2</c:v>
                      </c:pt>
                      <c:pt idx="16">
                        <c:v>2.7042253521126762E-2</c:v>
                      </c:pt>
                      <c:pt idx="17">
                        <c:v>2.5739436619718309E-2</c:v>
                      </c:pt>
                      <c:pt idx="18">
                        <c:v>2.454225352112676E-2</c:v>
                      </c:pt>
                      <c:pt idx="19">
                        <c:v>2.2288732394366198E-2</c:v>
                      </c:pt>
                      <c:pt idx="20">
                        <c:v>1.9260563380281689E-2</c:v>
                      </c:pt>
                      <c:pt idx="21">
                        <c:v>1.8204225352112677E-2</c:v>
                      </c:pt>
                      <c:pt idx="22">
                        <c:v>1.7711267605633803E-2</c:v>
                      </c:pt>
                      <c:pt idx="23">
                        <c:v>1.7183098591549296E-2</c:v>
                      </c:pt>
                      <c:pt idx="24">
                        <c:v>1.7147887323943661E-2</c:v>
                      </c:pt>
                      <c:pt idx="25">
                        <c:v>1.665492957746479E-2</c:v>
                      </c:pt>
                      <c:pt idx="26">
                        <c:v>1.6830985915492959E-2</c:v>
                      </c:pt>
                      <c:pt idx="27">
                        <c:v>1.6302816901408449E-2</c:v>
                      </c:pt>
                      <c:pt idx="28">
                        <c:v>1.563380281690141E-2</c:v>
                      </c:pt>
                      <c:pt idx="29">
                        <c:v>1.6302816901408449E-2</c:v>
                      </c:pt>
                      <c:pt idx="30">
                        <c:v>1.6549295774647886E-2</c:v>
                      </c:pt>
                      <c:pt idx="31">
                        <c:v>1.6971830985915492E-2</c:v>
                      </c:pt>
                      <c:pt idx="32">
                        <c:v>2.0176056338028169E-2</c:v>
                      </c:pt>
                      <c:pt idx="33">
                        <c:v>2.1021126760563381E-2</c:v>
                      </c:pt>
                      <c:pt idx="34">
                        <c:v>2.5704225352112677E-2</c:v>
                      </c:pt>
                      <c:pt idx="35">
                        <c:v>2.8943661971830986E-2</c:v>
                      </c:pt>
                      <c:pt idx="36">
                        <c:v>3.1549295774647886E-2</c:v>
                      </c:pt>
                      <c:pt idx="37">
                        <c:v>3.6443661971830986E-2</c:v>
                      </c:pt>
                      <c:pt idx="38">
                        <c:v>3.5880281690140847E-2</c:v>
                      </c:pt>
                      <c:pt idx="39">
                        <c:v>2.9788732394366198E-2</c:v>
                      </c:pt>
                      <c:pt idx="40">
                        <c:v>1.834507042253521E-2</c:v>
                      </c:pt>
                      <c:pt idx="41">
                        <c:v>1.5070422535211268E-2</c:v>
                      </c:pt>
                      <c:pt idx="42">
                        <c:v>1.1021126760563381E-2</c:v>
                      </c:pt>
                      <c:pt idx="43">
                        <c:v>9.3309859154929575E-3</c:v>
                      </c:pt>
                      <c:pt idx="44">
                        <c:v>2.0070422535211269E-3</c:v>
                      </c:pt>
                    </c:numCache>
                  </c:numRef>
                </c:val>
                <c:smooth val="1"/>
                <c:extLst xmlns:c15="http://schemas.microsoft.com/office/drawing/2012/chart">
                  <c:ext xmlns:c16="http://schemas.microsoft.com/office/drawing/2014/chart" uri="{C3380CC4-5D6E-409C-BE32-E72D297353CC}">
                    <c16:uniqueId val="{00000011-505D-4C19-8701-23F2A8AA6936}"/>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'HeadCountShift-Prov-21_30'!$AR$2</c15:sqref>
                        </c15:formulaRef>
                      </c:ext>
                    </c:extLst>
                    <c:strCache>
                      <c:ptCount val="1"/>
                      <c:pt idx="0">
                        <c:v>WC '30</c:v>
                      </c:pt>
                    </c:strCache>
                  </c:strRef>
                </c:tx>
                <c:spPr>
                  <a:ln w="254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'HeadCountShift-Prov-21_30'!$AR$4:$AR$48</c15:sqref>
                        </c15:formulaRef>
                      </c:ext>
                    </c:extLst>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1"/>
                <c:extLst xmlns:c15="http://schemas.microsoft.com/office/drawing/2012/chart">
                  <c:ext xmlns:c16="http://schemas.microsoft.com/office/drawing/2014/chart" uri="{C3380CC4-5D6E-409C-BE32-E72D297353CC}">
                    <c16:uniqueId val="{00000012-505D-4C19-8701-23F2A8AA6936}"/>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'HeadCountShift-Prov-21_30'!$AS$2</c15:sqref>
                        </c15:formulaRef>
                      </c:ext>
                    </c:extLst>
                    <c:strCache>
                      <c:ptCount val="1"/>
                      <c:pt idx="0">
                        <c:v>SA '30</c:v>
                      </c:pt>
                    </c:strCache>
                  </c:strRef>
                </c:tx>
                <c:spPr>
                  <a:ln w="50800" cap="rnd">
                    <a:solidFill>
                      <a:schemeClr val="bg1">
                        <a:lumMod val="65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'HeadCountShift-Prov-21_30'!$AS$4:$AS$48</c15:sqref>
                        </c15:formulaRef>
                      </c:ext>
                    </c:extLst>
                    <c:numCache>
                      <c:formatCode>0.0%</c:formatCode>
                      <c:ptCount val="45"/>
                      <c:pt idx="0">
                        <c:v>1.5045011715377976E-4</c:v>
                      </c:pt>
                      <c:pt idx="1">
                        <c:v>1.1394746577876433E-3</c:v>
                      </c:pt>
                      <c:pt idx="2">
                        <c:v>1.0033296337402886E-2</c:v>
                      </c:pt>
                      <c:pt idx="3">
                        <c:v>1.9092366506350968E-2</c:v>
                      </c:pt>
                      <c:pt idx="4">
                        <c:v>2.7137748181033421E-2</c:v>
                      </c:pt>
                      <c:pt idx="5">
                        <c:v>3.3281539030706624E-2</c:v>
                      </c:pt>
                      <c:pt idx="6">
                        <c:v>3.2980638796399064E-2</c:v>
                      </c:pt>
                      <c:pt idx="7">
                        <c:v>3.2351707978789002E-2</c:v>
                      </c:pt>
                      <c:pt idx="8">
                        <c:v>3.1241830065359476E-2</c:v>
                      </c:pt>
                      <c:pt idx="9">
                        <c:v>3.0082624244666421E-2</c:v>
                      </c:pt>
                      <c:pt idx="10">
                        <c:v>2.9137994820569738E-2</c:v>
                      </c:pt>
                      <c:pt idx="11">
                        <c:v>2.804538167468245E-2</c:v>
                      </c:pt>
                      <c:pt idx="12">
                        <c:v>2.7098285855222594E-2</c:v>
                      </c:pt>
                      <c:pt idx="13">
                        <c:v>2.6755456899741029E-2</c:v>
                      </c:pt>
                      <c:pt idx="14">
                        <c:v>2.7034159575779999E-2</c:v>
                      </c:pt>
                      <c:pt idx="15">
                        <c:v>2.7478110741151807E-2</c:v>
                      </c:pt>
                      <c:pt idx="16">
                        <c:v>2.6962634110247873E-2</c:v>
                      </c:pt>
                      <c:pt idx="17">
                        <c:v>2.5911949685534591E-2</c:v>
                      </c:pt>
                      <c:pt idx="18">
                        <c:v>2.4365519792822789E-2</c:v>
                      </c:pt>
                      <c:pt idx="19">
                        <c:v>2.2804291527931928E-2</c:v>
                      </c:pt>
                      <c:pt idx="20">
                        <c:v>2.1381181403378961E-2</c:v>
                      </c:pt>
                      <c:pt idx="21">
                        <c:v>2.1023554075718338E-2</c:v>
                      </c:pt>
                      <c:pt idx="22">
                        <c:v>2.0542606979898879E-2</c:v>
                      </c:pt>
                      <c:pt idx="23">
                        <c:v>2.0431619188555926E-2</c:v>
                      </c:pt>
                      <c:pt idx="24">
                        <c:v>2.0989024540633863E-2</c:v>
                      </c:pt>
                      <c:pt idx="25">
                        <c:v>1.9911209766925637E-2</c:v>
                      </c:pt>
                      <c:pt idx="26">
                        <c:v>1.944506104328524E-2</c:v>
                      </c:pt>
                      <c:pt idx="27">
                        <c:v>1.8537427549636207E-2</c:v>
                      </c:pt>
                      <c:pt idx="28">
                        <c:v>1.7474411148107043E-2</c:v>
                      </c:pt>
                      <c:pt idx="29">
                        <c:v>1.7688987544703418E-2</c:v>
                      </c:pt>
                      <c:pt idx="30">
                        <c:v>1.8231594524602292E-2</c:v>
                      </c:pt>
                      <c:pt idx="31">
                        <c:v>1.8495498828462204E-2</c:v>
                      </c:pt>
                      <c:pt idx="32">
                        <c:v>2.0717721050684423E-2</c:v>
                      </c:pt>
                      <c:pt idx="33">
                        <c:v>2.3692193858675544E-2</c:v>
                      </c:pt>
                      <c:pt idx="34">
                        <c:v>2.685164631890492E-2</c:v>
                      </c:pt>
                      <c:pt idx="35">
                        <c:v>2.9567147613762487E-2</c:v>
                      </c:pt>
                      <c:pt idx="36">
                        <c:v>3.1318288321617954E-2</c:v>
                      </c:pt>
                      <c:pt idx="37">
                        <c:v>3.5303983228511533E-2</c:v>
                      </c:pt>
                      <c:pt idx="38">
                        <c:v>3.2090270070292269E-2</c:v>
                      </c:pt>
                      <c:pt idx="39">
                        <c:v>2.7737082254285363E-2</c:v>
                      </c:pt>
                      <c:pt idx="40">
                        <c:v>1.7735849056603775E-2</c:v>
                      </c:pt>
                      <c:pt idx="41">
                        <c:v>1.495868787766679E-2</c:v>
                      </c:pt>
                      <c:pt idx="42">
                        <c:v>1.1347885065976076E-2</c:v>
                      </c:pt>
                      <c:pt idx="43">
                        <c:v>9.0294734245899618E-3</c:v>
                      </c:pt>
                      <c:pt idx="44">
                        <c:v>2.4121346651868295E-3</c:v>
                      </c:pt>
                    </c:numCache>
                  </c:numRef>
                </c:val>
                <c:smooth val="1"/>
                <c:extLst xmlns:c15="http://schemas.microsoft.com/office/drawing/2012/chart">
                  <c:ext xmlns:c16="http://schemas.microsoft.com/office/drawing/2014/chart" uri="{C3380CC4-5D6E-409C-BE32-E72D297353CC}">
                    <c16:uniqueId val="{00000013-505D-4C19-8701-23F2A8AA6936}"/>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max val="7.0000000000000007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2.1009837005941077E-2"/>
              <c:y val="0.1182450020665221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7125911253194732"/>
          <c:y val="0.86842733865508726"/>
          <c:w val="0.38975475506702173"/>
          <c:h val="0.120201522048088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9.6331047296775871E-2"/>
          <c:w val="0.83830668030623146"/>
          <c:h val="0.62933035616944455"/>
        </c:manualLayout>
      </c:layout>
      <c:lineChart>
        <c:grouping val="standard"/>
        <c:varyColors val="0"/>
        <c:ser>
          <c:idx val="9"/>
          <c:order val="9"/>
          <c:tx>
            <c:strRef>
              <c:f>'HeadCountShift-Prov-21_30'!$AI$2</c:f>
              <c:strCache>
                <c:ptCount val="1"/>
                <c:pt idx="0">
                  <c:v>SA</c:v>
                </c:pt>
              </c:strCache>
              <c:extLst xmlns:c15="http://schemas.microsoft.com/office/drawing/2012/chart"/>
            </c:strRef>
          </c:tx>
          <c:spPr>
            <a:ln w="38100" cap="rnd">
              <a:solidFill>
                <a:schemeClr val="bg1">
                  <a:lumMod val="65000"/>
                </a:schemeClr>
              </a:solidFill>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'HeadCountShift-Prov-21_30'!$AI$4:$AI$48</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9-505D-4C19-8701-23F2A8AA6936}"/>
            </c:ext>
          </c:extLst>
        </c:ser>
        <c:ser>
          <c:idx val="19"/>
          <c:order val="19"/>
          <c:tx>
            <c:strRef>
              <c:f>'HeadCountShift-Prov-21_30'!$AS$2</c:f>
              <c:strCache>
                <c:ptCount val="1"/>
                <c:pt idx="0">
                  <c:v>SA '30</c:v>
                </c:pt>
              </c:strCache>
              <c:extLst xmlns:c15="http://schemas.microsoft.com/office/drawing/2012/chart"/>
            </c:strRef>
          </c:tx>
          <c:spPr>
            <a:ln w="50800" cap="rnd">
              <a:solidFill>
                <a:schemeClr val="bg1">
                  <a:lumMod val="65000"/>
                </a:schemeClr>
              </a:solidFill>
              <a:prstDash val="sysDash"/>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'HeadCountShift-Prov-21_30'!$AS$4:$AS$48</c:f>
              <c:numCache>
                <c:formatCode>0.0%</c:formatCode>
                <c:ptCount val="45"/>
                <c:pt idx="0">
                  <c:v>1.5045011715377976E-4</c:v>
                </c:pt>
                <c:pt idx="1">
                  <c:v>1.1394746577876433E-3</c:v>
                </c:pt>
                <c:pt idx="2">
                  <c:v>1.0033296337402886E-2</c:v>
                </c:pt>
                <c:pt idx="3">
                  <c:v>1.9092366506350968E-2</c:v>
                </c:pt>
                <c:pt idx="4">
                  <c:v>2.7137748181033421E-2</c:v>
                </c:pt>
                <c:pt idx="5">
                  <c:v>3.3281539030706624E-2</c:v>
                </c:pt>
                <c:pt idx="6">
                  <c:v>3.2980638796399064E-2</c:v>
                </c:pt>
                <c:pt idx="7">
                  <c:v>3.2351707978789002E-2</c:v>
                </c:pt>
                <c:pt idx="8">
                  <c:v>3.1241830065359476E-2</c:v>
                </c:pt>
                <c:pt idx="9">
                  <c:v>3.0082624244666421E-2</c:v>
                </c:pt>
                <c:pt idx="10">
                  <c:v>2.9137994820569738E-2</c:v>
                </c:pt>
                <c:pt idx="11">
                  <c:v>2.804538167468245E-2</c:v>
                </c:pt>
                <c:pt idx="12">
                  <c:v>2.7098285855222594E-2</c:v>
                </c:pt>
                <c:pt idx="13">
                  <c:v>2.6755456899741029E-2</c:v>
                </c:pt>
                <c:pt idx="14">
                  <c:v>2.7034159575779999E-2</c:v>
                </c:pt>
                <c:pt idx="15">
                  <c:v>2.7478110741151807E-2</c:v>
                </c:pt>
                <c:pt idx="16">
                  <c:v>2.6962634110247873E-2</c:v>
                </c:pt>
                <c:pt idx="17">
                  <c:v>2.5911949685534591E-2</c:v>
                </c:pt>
                <c:pt idx="18">
                  <c:v>2.4365519792822789E-2</c:v>
                </c:pt>
                <c:pt idx="19">
                  <c:v>2.2804291527931928E-2</c:v>
                </c:pt>
                <c:pt idx="20">
                  <c:v>2.1381181403378961E-2</c:v>
                </c:pt>
                <c:pt idx="21">
                  <c:v>2.1023554075718338E-2</c:v>
                </c:pt>
                <c:pt idx="22">
                  <c:v>2.0542606979898879E-2</c:v>
                </c:pt>
                <c:pt idx="23">
                  <c:v>2.0431619188555926E-2</c:v>
                </c:pt>
                <c:pt idx="24">
                  <c:v>2.0989024540633863E-2</c:v>
                </c:pt>
                <c:pt idx="25">
                  <c:v>1.9911209766925637E-2</c:v>
                </c:pt>
                <c:pt idx="26">
                  <c:v>1.944506104328524E-2</c:v>
                </c:pt>
                <c:pt idx="27">
                  <c:v>1.8537427549636207E-2</c:v>
                </c:pt>
                <c:pt idx="28">
                  <c:v>1.7474411148107043E-2</c:v>
                </c:pt>
                <c:pt idx="29">
                  <c:v>1.7688987544703418E-2</c:v>
                </c:pt>
                <c:pt idx="30">
                  <c:v>1.8231594524602292E-2</c:v>
                </c:pt>
                <c:pt idx="31">
                  <c:v>1.8495498828462204E-2</c:v>
                </c:pt>
                <c:pt idx="32">
                  <c:v>2.0717721050684423E-2</c:v>
                </c:pt>
                <c:pt idx="33">
                  <c:v>2.3692193858675544E-2</c:v>
                </c:pt>
                <c:pt idx="34">
                  <c:v>2.685164631890492E-2</c:v>
                </c:pt>
                <c:pt idx="35">
                  <c:v>2.9567147613762487E-2</c:v>
                </c:pt>
                <c:pt idx="36">
                  <c:v>3.1318288321617954E-2</c:v>
                </c:pt>
                <c:pt idx="37">
                  <c:v>3.5303983228511533E-2</c:v>
                </c:pt>
                <c:pt idx="38">
                  <c:v>3.2090270070292269E-2</c:v>
                </c:pt>
                <c:pt idx="39">
                  <c:v>2.7737082254285363E-2</c:v>
                </c:pt>
                <c:pt idx="40">
                  <c:v>1.7735849056603775E-2</c:v>
                </c:pt>
                <c:pt idx="41">
                  <c:v>1.495868787766679E-2</c:v>
                </c:pt>
                <c:pt idx="42">
                  <c:v>1.1347885065976076E-2</c:v>
                </c:pt>
                <c:pt idx="43">
                  <c:v>9.0294734245899618E-3</c:v>
                </c:pt>
                <c:pt idx="44">
                  <c:v>2.4121346651868295E-3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13-505D-4C19-8701-23F2A8AA6936}"/>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'HeadCountShift-Prov-21_30'!$Z$2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'HeadCountShift-Prov-21_30'!$Z$4:$Z$48</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505D-4C19-8701-23F2A8AA693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'HeadCountShift-Prov-21_30'!$AA$2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'HeadCountShift-Prov-21_30'!$AA$4:$AA$48</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505D-4C19-8701-23F2A8AA693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'HeadCountShift-Prov-21_30'!$AB$2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'HeadCountShift-Prov-21_30'!$AB$4:$AB$48</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505D-4C19-8701-23F2A8AA693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'HeadCountShift-Prov-21_30'!$AC$2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'HeadCountShift-Prov-21_30'!$AC$4:$AC$48</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505D-4C19-8701-23F2A8AA693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'HeadCountShift-Prov-21_30'!$AD$2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'HeadCountShift-Prov-21_30'!$AD$4:$AD$48</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505D-4C19-8701-23F2A8AA693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'HeadCountShift-Prov-21_30'!$AE$2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'HeadCountShift-Prov-21_30'!$AE$4:$AE$48</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505D-4C19-8701-23F2A8AA693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'HeadCountShift-Prov-21_30'!$AF$2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'HeadCountShift-Prov-21_30'!$AF$4:$AF$48</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505D-4C19-8701-23F2A8AA693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'HeadCountShift-Prov-21_30'!$AG$2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'HeadCountShift-Prov-21_30'!$AG$4:$AG$48</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505D-4C19-8701-23F2A8AA693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'HeadCountShift-Prov-21_30'!$AH$2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'HeadCountShift-Prov-21_30'!$AH$4:$AH$48</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505D-4C19-8701-23F2A8AA6936}"/>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'HeadCountShift-Prov-21_30'!$AJ$2</c15:sqref>
                        </c15:formulaRef>
                      </c:ext>
                    </c:extLst>
                    <c:strCache>
                      <c:ptCount val="1"/>
                      <c:pt idx="0">
                        <c:v>EC '30</c:v>
                      </c:pt>
                    </c:strCache>
                  </c:strRef>
                </c:tx>
                <c:spPr>
                  <a:ln w="508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'HeadCountShift-Prov-21_30'!$AJ$4:$AJ$48</c15:sqref>
                        </c15:formulaRef>
                      </c:ext>
                    </c:extLst>
                    <c:numCache>
                      <c:formatCode>0.0%</c:formatCode>
                      <c:ptCount val="45"/>
                      <c:pt idx="0">
                        <c:v>1.4873758970735879E-4</c:v>
                      </c:pt>
                      <c:pt idx="1">
                        <c:v>1.0597553266649313E-3</c:v>
                      </c:pt>
                      <c:pt idx="2">
                        <c:v>9.4820213438441235E-3</c:v>
                      </c:pt>
                      <c:pt idx="3">
                        <c:v>1.8331907931431971E-2</c:v>
                      </c:pt>
                      <c:pt idx="4">
                        <c:v>2.6345145576915925E-2</c:v>
                      </c:pt>
                      <c:pt idx="5">
                        <c:v>3.2685085338192095E-2</c:v>
                      </c:pt>
                      <c:pt idx="6">
                        <c:v>3.2685085338192095E-2</c:v>
                      </c:pt>
                      <c:pt idx="7">
                        <c:v>3.2610716543338414E-2</c:v>
                      </c:pt>
                      <c:pt idx="8">
                        <c:v>3.1253486037258769E-2</c:v>
                      </c:pt>
                      <c:pt idx="9">
                        <c:v>3.0193730710593836E-2</c:v>
                      </c:pt>
                      <c:pt idx="10">
                        <c:v>2.9171159781355743E-2</c:v>
                      </c:pt>
                      <c:pt idx="11">
                        <c:v>2.7553638493288218E-2</c:v>
                      </c:pt>
                      <c:pt idx="12">
                        <c:v>2.6865727140891683E-2</c:v>
                      </c:pt>
                      <c:pt idx="13">
                        <c:v>2.6103446993641467E-2</c:v>
                      </c:pt>
                      <c:pt idx="14">
                        <c:v>2.6122039192354889E-2</c:v>
                      </c:pt>
                      <c:pt idx="15">
                        <c:v>2.6047670397501207E-2</c:v>
                      </c:pt>
                      <c:pt idx="16">
                        <c:v>2.4448741308147101E-2</c:v>
                      </c:pt>
                      <c:pt idx="17">
                        <c:v>2.4709032090134978E-2</c:v>
                      </c:pt>
                      <c:pt idx="18">
                        <c:v>2.2422191648384337E-2</c:v>
                      </c:pt>
                      <c:pt idx="19">
                        <c:v>2.0730301565463131E-2</c:v>
                      </c:pt>
                      <c:pt idx="20">
                        <c:v>1.8722344104413789E-2</c:v>
                      </c:pt>
                      <c:pt idx="21">
                        <c:v>1.8201762540438031E-2</c:v>
                      </c:pt>
                      <c:pt idx="22">
                        <c:v>1.8908266091547988E-2</c:v>
                      </c:pt>
                      <c:pt idx="23">
                        <c:v>1.8647975309560107E-2</c:v>
                      </c:pt>
                      <c:pt idx="24">
                        <c:v>1.9893652623359237E-2</c:v>
                      </c:pt>
                      <c:pt idx="25">
                        <c:v>1.8666567508273529E-2</c:v>
                      </c:pt>
                      <c:pt idx="26">
                        <c:v>1.9094188078682184E-2</c:v>
                      </c:pt>
                      <c:pt idx="27">
                        <c:v>1.7755549771315954E-2</c:v>
                      </c:pt>
                      <c:pt idx="28">
                        <c:v>1.7067638418919423E-2</c:v>
                      </c:pt>
                      <c:pt idx="29">
                        <c:v>1.8090209348157513E-2</c:v>
                      </c:pt>
                      <c:pt idx="30">
                        <c:v>1.8424868924999071E-2</c:v>
                      </c:pt>
                      <c:pt idx="31">
                        <c:v>1.9875060424645818E-2</c:v>
                      </c:pt>
                      <c:pt idx="32">
                        <c:v>2.2663890231658795E-2</c:v>
                      </c:pt>
                      <c:pt idx="33">
                        <c:v>2.5936117205220689E-2</c:v>
                      </c:pt>
                      <c:pt idx="34">
                        <c:v>2.9319897371063101E-2</c:v>
                      </c:pt>
                      <c:pt idx="35">
                        <c:v>3.283382292789945E-2</c:v>
                      </c:pt>
                      <c:pt idx="36">
                        <c:v>3.4098092440412002E-2</c:v>
                      </c:pt>
                      <c:pt idx="37">
                        <c:v>4.2167106682036215E-2</c:v>
                      </c:pt>
                      <c:pt idx="38">
                        <c:v>3.6477893875729743E-2</c:v>
                      </c:pt>
                      <c:pt idx="39">
                        <c:v>3.2963968318893394E-2</c:v>
                      </c:pt>
                      <c:pt idx="40">
                        <c:v>1.8034432752017254E-2</c:v>
                      </c:pt>
                      <c:pt idx="41">
                        <c:v>1.4632060387461421E-2</c:v>
                      </c:pt>
                      <c:pt idx="42">
                        <c:v>9.3890603502770238E-3</c:v>
                      </c:pt>
                      <c:pt idx="43">
                        <c:v>7.288141895660581E-3</c:v>
                      </c:pt>
                      <c:pt idx="44">
                        <c:v>1.8778120700554048E-3</c:v>
                      </c:pt>
                    </c:numCache>
                  </c:numRef>
                </c:val>
                <c:smooth val="1"/>
                <c:extLst xmlns:c15="http://schemas.microsoft.com/office/drawing/2012/chart">
                  <c:ext xmlns:c16="http://schemas.microsoft.com/office/drawing/2014/chart" uri="{C3380CC4-5D6E-409C-BE32-E72D297353CC}">
                    <c16:uniqueId val="{0000000A-505D-4C19-8701-23F2A8AA6936}"/>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'HeadCountShift-Prov-21_30'!$AK$2</c15:sqref>
                        </c15:formulaRef>
                      </c:ext>
                    </c:extLst>
                    <c:strCache>
                      <c:ptCount val="1"/>
                      <c:pt idx="0">
                        <c:v>FS '30</c:v>
                      </c:pt>
                    </c:strCache>
                  </c:strRef>
                </c:tx>
                <c:spPr>
                  <a:ln w="508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'HeadCountShift-Prov-21_30'!$AK$4:$AK$48</c15:sqref>
                        </c15:formulaRef>
                      </c:ext>
                    </c:extLst>
                    <c:numCache>
                      <c:formatCode>0.0%</c:formatCode>
                      <c:ptCount val="45"/>
                      <c:pt idx="0">
                        <c:v>1.3370175594972815E-4</c:v>
                      </c:pt>
                      <c:pt idx="1">
                        <c:v>1.0250467956145824E-3</c:v>
                      </c:pt>
                      <c:pt idx="2">
                        <c:v>9.3145556644977263E-3</c:v>
                      </c:pt>
                      <c:pt idx="3">
                        <c:v>1.7826900793297084E-2</c:v>
                      </c:pt>
                      <c:pt idx="4">
                        <c:v>2.5626169890364561E-2</c:v>
                      </c:pt>
                      <c:pt idx="5">
                        <c:v>3.1464479900169352E-2</c:v>
                      </c:pt>
                      <c:pt idx="6">
                        <c:v>3.1954719671985023E-2</c:v>
                      </c:pt>
                      <c:pt idx="7">
                        <c:v>3.1553614404135844E-2</c:v>
                      </c:pt>
                      <c:pt idx="8">
                        <c:v>3.0840538372403959E-2</c:v>
                      </c:pt>
                      <c:pt idx="9">
                        <c:v>3.0261164096621801E-2</c:v>
                      </c:pt>
                      <c:pt idx="10">
                        <c:v>2.9770924324806134E-2</c:v>
                      </c:pt>
                      <c:pt idx="11">
                        <c:v>2.8790444781174793E-2</c:v>
                      </c:pt>
                      <c:pt idx="12">
                        <c:v>2.9949193332739103E-2</c:v>
                      </c:pt>
                      <c:pt idx="13">
                        <c:v>3.0617702112487745E-2</c:v>
                      </c:pt>
                      <c:pt idx="14">
                        <c:v>3.2578661199750426E-2</c:v>
                      </c:pt>
                      <c:pt idx="15">
                        <c:v>3.217755593190124E-2</c:v>
                      </c:pt>
                      <c:pt idx="16">
                        <c:v>3.2801497459666637E-2</c:v>
                      </c:pt>
                      <c:pt idx="17">
                        <c:v>3.1776450664052054E-2</c:v>
                      </c:pt>
                      <c:pt idx="18">
                        <c:v>3.1865585168018538E-2</c:v>
                      </c:pt>
                      <c:pt idx="19">
                        <c:v>2.9503520812906678E-2</c:v>
                      </c:pt>
                      <c:pt idx="20">
                        <c:v>2.7720830733576968E-2</c:v>
                      </c:pt>
                      <c:pt idx="21">
                        <c:v>2.5403333630448346E-2</c:v>
                      </c:pt>
                      <c:pt idx="22">
                        <c:v>2.2952134771369998E-2</c:v>
                      </c:pt>
                      <c:pt idx="23">
                        <c:v>2.1035742936090562E-2</c:v>
                      </c:pt>
                      <c:pt idx="24">
                        <c:v>2.2372760495587844E-2</c:v>
                      </c:pt>
                      <c:pt idx="25">
                        <c:v>2.0144397896425706E-2</c:v>
                      </c:pt>
                      <c:pt idx="26">
                        <c:v>1.787146804528033E-2</c:v>
                      </c:pt>
                      <c:pt idx="27">
                        <c:v>1.6846421249665747E-2</c:v>
                      </c:pt>
                      <c:pt idx="28">
                        <c:v>1.5509403690168464E-2</c:v>
                      </c:pt>
                      <c:pt idx="29">
                        <c:v>1.5999643461984132E-2</c:v>
                      </c:pt>
                      <c:pt idx="30">
                        <c:v>1.5821374454051164E-2</c:v>
                      </c:pt>
                      <c:pt idx="31">
                        <c:v>1.7113824761565203E-2</c:v>
                      </c:pt>
                      <c:pt idx="32">
                        <c:v>1.8450842321062484E-2</c:v>
                      </c:pt>
                      <c:pt idx="33">
                        <c:v>2.1570549959889475E-2</c:v>
                      </c:pt>
                      <c:pt idx="34">
                        <c:v>2.3709778055085125E-2</c:v>
                      </c:pt>
                      <c:pt idx="35">
                        <c:v>2.5938140654247259E-2</c:v>
                      </c:pt>
                      <c:pt idx="36">
                        <c:v>2.740885996969427E-2</c:v>
                      </c:pt>
                      <c:pt idx="37">
                        <c:v>3.0617702112487745E-2</c:v>
                      </c:pt>
                      <c:pt idx="38">
                        <c:v>2.905784829307425E-2</c:v>
                      </c:pt>
                      <c:pt idx="39">
                        <c:v>2.3264105535252697E-2</c:v>
                      </c:pt>
                      <c:pt idx="40">
                        <c:v>1.3548444602905784E-2</c:v>
                      </c:pt>
                      <c:pt idx="41">
                        <c:v>1.0339602460112309E-2</c:v>
                      </c:pt>
                      <c:pt idx="42">
                        <c:v>8.7797486406988139E-3</c:v>
                      </c:pt>
                      <c:pt idx="43">
                        <c:v>6.9524913093858632E-3</c:v>
                      </c:pt>
                      <c:pt idx="44">
                        <c:v>1.7381228273464658E-3</c:v>
                      </c:pt>
                    </c:numCache>
                  </c:numRef>
                </c:val>
                <c:smooth val="1"/>
                <c:extLst xmlns:c15="http://schemas.microsoft.com/office/drawing/2012/chart">
                  <c:ext xmlns:c16="http://schemas.microsoft.com/office/drawing/2014/chart" uri="{C3380CC4-5D6E-409C-BE32-E72D297353CC}">
                    <c16:uniqueId val="{0000000B-505D-4C19-8701-23F2A8AA6936}"/>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'HeadCountShift-Prov-21_30'!$AL$2</c15:sqref>
                        </c15:formulaRef>
                      </c:ext>
                    </c:extLst>
                    <c:strCache>
                      <c:ptCount val="1"/>
                      <c:pt idx="0">
                        <c:v>GP '30</c:v>
                      </c:pt>
                    </c:strCache>
                  </c:strRef>
                </c:tx>
                <c:spPr>
                  <a:ln w="508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'HeadCountShift-Prov-21_30'!$AL$4:$AL$48</c15:sqref>
                        </c15:formulaRef>
                      </c:ext>
                    </c:extLst>
                    <c:numCache>
                      <c:formatCode>0.0%</c:formatCode>
                      <c:ptCount val="45"/>
                      <c:pt idx="0">
                        <c:v>1.5627848826609017E-4</c:v>
                      </c:pt>
                      <c:pt idx="1">
                        <c:v>1.1851118693511839E-3</c:v>
                      </c:pt>
                      <c:pt idx="2">
                        <c:v>1.0483681921183549E-2</c:v>
                      </c:pt>
                      <c:pt idx="3">
                        <c:v>1.9612950277394316E-2</c:v>
                      </c:pt>
                      <c:pt idx="4">
                        <c:v>2.7361758653921289E-2</c:v>
                      </c:pt>
                      <c:pt idx="5">
                        <c:v>3.3248248378610686E-2</c:v>
                      </c:pt>
                      <c:pt idx="6">
                        <c:v>3.2271507826947619E-2</c:v>
                      </c:pt>
                      <c:pt idx="7">
                        <c:v>3.1021279920818899E-2</c:v>
                      </c:pt>
                      <c:pt idx="8">
                        <c:v>2.9484541452869013E-2</c:v>
                      </c:pt>
                      <c:pt idx="9">
                        <c:v>2.8051988643763185E-2</c:v>
                      </c:pt>
                      <c:pt idx="10">
                        <c:v>2.7127340921522154E-2</c:v>
                      </c:pt>
                      <c:pt idx="11">
                        <c:v>2.6580366212590838E-2</c:v>
                      </c:pt>
                      <c:pt idx="12">
                        <c:v>2.5981298674237492E-2</c:v>
                      </c:pt>
                      <c:pt idx="13">
                        <c:v>2.641106451696924E-2</c:v>
                      </c:pt>
                      <c:pt idx="14">
                        <c:v>2.6371994894902717E-2</c:v>
                      </c:pt>
                      <c:pt idx="15">
                        <c:v>2.8065011851118694E-2</c:v>
                      </c:pt>
                      <c:pt idx="16">
                        <c:v>2.8091058265829708E-2</c:v>
                      </c:pt>
                      <c:pt idx="17">
                        <c:v>2.6814783944989973E-2</c:v>
                      </c:pt>
                      <c:pt idx="18">
                        <c:v>2.5082697366707474E-2</c:v>
                      </c:pt>
                      <c:pt idx="19">
                        <c:v>2.3832469460578751E-2</c:v>
                      </c:pt>
                      <c:pt idx="20">
                        <c:v>2.1449222514520878E-2</c:v>
                      </c:pt>
                      <c:pt idx="21">
                        <c:v>2.0680853280545933E-2</c:v>
                      </c:pt>
                      <c:pt idx="22">
                        <c:v>2.0055739327481573E-2</c:v>
                      </c:pt>
                      <c:pt idx="23">
                        <c:v>1.9625973484749825E-2</c:v>
                      </c:pt>
                      <c:pt idx="24">
                        <c:v>1.9743182350949393E-2</c:v>
                      </c:pt>
                      <c:pt idx="25">
                        <c:v>1.9052952361107493E-2</c:v>
                      </c:pt>
                      <c:pt idx="26">
                        <c:v>1.8883650665485897E-2</c:v>
                      </c:pt>
                      <c:pt idx="27">
                        <c:v>1.7594353137290651E-2</c:v>
                      </c:pt>
                      <c:pt idx="28">
                        <c:v>1.7372958612247025E-2</c:v>
                      </c:pt>
                      <c:pt idx="29">
                        <c:v>1.6904123147448755E-2</c:v>
                      </c:pt>
                      <c:pt idx="30">
                        <c:v>1.7828770869689786E-2</c:v>
                      </c:pt>
                      <c:pt idx="31">
                        <c:v>1.7503190685802101E-2</c:v>
                      </c:pt>
                      <c:pt idx="32">
                        <c:v>2.0003646498059541E-2</c:v>
                      </c:pt>
                      <c:pt idx="33">
                        <c:v>2.3402703617847003E-2</c:v>
                      </c:pt>
                      <c:pt idx="34">
                        <c:v>2.5903159430104447E-2</c:v>
                      </c:pt>
                      <c:pt idx="35">
                        <c:v>2.991430729560076E-2</c:v>
                      </c:pt>
                      <c:pt idx="36">
                        <c:v>3.1841741984215875E-2</c:v>
                      </c:pt>
                      <c:pt idx="37">
                        <c:v>3.3547782147787357E-2</c:v>
                      </c:pt>
                      <c:pt idx="38">
                        <c:v>3.1216628031151512E-2</c:v>
                      </c:pt>
                      <c:pt idx="39">
                        <c:v>2.8703149011538562E-2</c:v>
                      </c:pt>
                      <c:pt idx="40">
                        <c:v>2.0785038939389992E-2</c:v>
                      </c:pt>
                      <c:pt idx="41">
                        <c:v>1.8571093688953714E-2</c:v>
                      </c:pt>
                      <c:pt idx="42">
                        <c:v>1.5797150522230616E-2</c:v>
                      </c:pt>
                      <c:pt idx="43">
                        <c:v>1.2684603964264319E-2</c:v>
                      </c:pt>
                      <c:pt idx="44">
                        <c:v>3.6985908889641339E-3</c:v>
                      </c:pt>
                    </c:numCache>
                  </c:numRef>
                </c:val>
                <c:smooth val="1"/>
                <c:extLst xmlns:c15="http://schemas.microsoft.com/office/drawing/2012/chart">
                  <c:ext xmlns:c16="http://schemas.microsoft.com/office/drawing/2014/chart" uri="{C3380CC4-5D6E-409C-BE32-E72D297353CC}">
                    <c16:uniqueId val="{0000000C-505D-4C19-8701-23F2A8AA6936}"/>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'HeadCountShift-Prov-21_30'!$AM$2</c15:sqref>
                        </c15:formulaRef>
                      </c:ext>
                    </c:extLst>
                    <c:strCache>
                      <c:ptCount val="1"/>
                      <c:pt idx="0">
                        <c:v>KN '30</c:v>
                      </c:pt>
                    </c:strCache>
                  </c:strRef>
                </c:tx>
                <c:spPr>
                  <a:ln w="508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'HeadCountShift-Prov-21_30'!$AM$4:$AM$48</c15:sqref>
                        </c15:formulaRef>
                      </c:ext>
                    </c:extLst>
                    <c:numCache>
                      <c:formatCode>0.0%</c:formatCode>
                      <c:ptCount val="45"/>
                      <c:pt idx="0">
                        <c:v>1.3347422279072355E-4</c:v>
                      </c:pt>
                      <c:pt idx="1">
                        <c:v>1.0566709304265613E-3</c:v>
                      </c:pt>
                      <c:pt idx="2">
                        <c:v>9.287581335854514E-3</c:v>
                      </c:pt>
                      <c:pt idx="3">
                        <c:v>1.750736888938324E-2</c:v>
                      </c:pt>
                      <c:pt idx="4">
                        <c:v>2.4803959735276125E-2</c:v>
                      </c:pt>
                      <c:pt idx="5">
                        <c:v>3.0409877092486513E-2</c:v>
                      </c:pt>
                      <c:pt idx="6">
                        <c:v>3.0243034313998111E-2</c:v>
                      </c:pt>
                      <c:pt idx="7">
                        <c:v>2.9798120238029031E-2</c:v>
                      </c:pt>
                      <c:pt idx="8">
                        <c:v>2.903064345698237E-2</c:v>
                      </c:pt>
                      <c:pt idx="9">
                        <c:v>2.8062955341749626E-2</c:v>
                      </c:pt>
                      <c:pt idx="10">
                        <c:v>2.679495022523775E-2</c:v>
                      </c:pt>
                      <c:pt idx="11">
                        <c:v>2.4637116956787719E-2</c:v>
                      </c:pt>
                      <c:pt idx="12">
                        <c:v>2.2401423725043102E-2</c:v>
                      </c:pt>
                      <c:pt idx="13">
                        <c:v>2.1667315499694122E-2</c:v>
                      </c:pt>
                      <c:pt idx="14">
                        <c:v>2.1244647127523497E-2</c:v>
                      </c:pt>
                      <c:pt idx="15">
                        <c:v>2.3057671987097492E-2</c:v>
                      </c:pt>
                      <c:pt idx="16">
                        <c:v>2.3669428841554974E-2</c:v>
                      </c:pt>
                      <c:pt idx="17">
                        <c:v>2.3313497580779712E-2</c:v>
                      </c:pt>
                      <c:pt idx="18">
                        <c:v>2.2901952060508313E-2</c:v>
                      </c:pt>
                      <c:pt idx="19">
                        <c:v>2.2101106723763975E-2</c:v>
                      </c:pt>
                      <c:pt idx="20">
                        <c:v>2.2023246760469385E-2</c:v>
                      </c:pt>
                      <c:pt idx="21">
                        <c:v>2.3269006173182803E-2</c:v>
                      </c:pt>
                      <c:pt idx="22">
                        <c:v>2.3402480395973528E-2</c:v>
                      </c:pt>
                      <c:pt idx="23">
                        <c:v>2.5070908180857571E-2</c:v>
                      </c:pt>
                      <c:pt idx="24">
                        <c:v>2.7017407263222291E-2</c:v>
                      </c:pt>
                      <c:pt idx="25">
                        <c:v>2.5860630665702686E-2</c:v>
                      </c:pt>
                      <c:pt idx="26">
                        <c:v>2.511539958845448E-2</c:v>
                      </c:pt>
                      <c:pt idx="27">
                        <c:v>2.4414659918803181E-2</c:v>
                      </c:pt>
                      <c:pt idx="28">
                        <c:v>2.1878649685779433E-2</c:v>
                      </c:pt>
                      <c:pt idx="29">
                        <c:v>2.1878649685779433E-2</c:v>
                      </c:pt>
                      <c:pt idx="30">
                        <c:v>2.3535954618764249E-2</c:v>
                      </c:pt>
                      <c:pt idx="31">
                        <c:v>2.2868583504810632E-2</c:v>
                      </c:pt>
                      <c:pt idx="32">
                        <c:v>2.5337856626439018E-2</c:v>
                      </c:pt>
                      <c:pt idx="33">
                        <c:v>2.808520104554808E-2</c:v>
                      </c:pt>
                      <c:pt idx="34">
                        <c:v>3.1366442355820034E-2</c:v>
                      </c:pt>
                      <c:pt idx="35">
                        <c:v>3.2022690617874425E-2</c:v>
                      </c:pt>
                      <c:pt idx="36">
                        <c:v>3.2667816028029588E-2</c:v>
                      </c:pt>
                      <c:pt idx="37">
                        <c:v>3.4580946554696623E-2</c:v>
                      </c:pt>
                      <c:pt idx="38">
                        <c:v>2.9464434681052223E-2</c:v>
                      </c:pt>
                      <c:pt idx="39">
                        <c:v>2.4003114398531783E-2</c:v>
                      </c:pt>
                      <c:pt idx="40">
                        <c:v>1.5405149880429342E-2</c:v>
                      </c:pt>
                      <c:pt idx="41">
                        <c:v>1.219064568155275E-2</c:v>
                      </c:pt>
                      <c:pt idx="42">
                        <c:v>8.4978588510093989E-3</c:v>
                      </c:pt>
                      <c:pt idx="43">
                        <c:v>6.6292197319392692E-3</c:v>
                      </c:pt>
                      <c:pt idx="44">
                        <c:v>1.2902508203103276E-3</c:v>
                      </c:pt>
                    </c:numCache>
                  </c:numRef>
                </c:val>
                <c:smooth val="1"/>
                <c:extLst xmlns:c15="http://schemas.microsoft.com/office/drawing/2012/chart">
                  <c:ext xmlns:c16="http://schemas.microsoft.com/office/drawing/2014/chart" uri="{C3380CC4-5D6E-409C-BE32-E72D297353CC}">
                    <c16:uniqueId val="{0000000D-505D-4C19-8701-23F2A8AA6936}"/>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'HeadCountShift-Prov-21_30'!$AN$2</c15:sqref>
                        </c15:formulaRef>
                      </c:ext>
                    </c:extLst>
                    <c:strCache>
                      <c:ptCount val="1"/>
                      <c:pt idx="0">
                        <c:v>LP '30</c:v>
                      </c:pt>
                    </c:strCache>
                  </c:strRef>
                </c:tx>
                <c:spPr>
                  <a:ln w="50800" cap="rnd">
                    <a:solidFill>
                      <a:schemeClr val="accent2">
                        <a:lumMod val="75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'HeadCountShift-Prov-21_30'!$AN$4:$AN$48</c15:sqref>
                        </c15:formulaRef>
                      </c:ext>
                    </c:extLst>
                    <c:numCache>
                      <c:formatCode>0.0%</c:formatCode>
                      <c:ptCount val="45"/>
                      <c:pt idx="0">
                        <c:v>1.510146295422369E-4</c:v>
                      </c:pt>
                      <c:pt idx="1">
                        <c:v>1.1326097215667767E-3</c:v>
                      </c:pt>
                      <c:pt idx="2">
                        <c:v>9.7593204341670601E-3</c:v>
                      </c:pt>
                      <c:pt idx="3">
                        <c:v>1.9027843322321849E-2</c:v>
                      </c:pt>
                      <c:pt idx="4">
                        <c:v>2.773006134969325E-2</c:v>
                      </c:pt>
                      <c:pt idx="5">
                        <c:v>3.4450212364322795E-2</c:v>
                      </c:pt>
                      <c:pt idx="6">
                        <c:v>3.5054270882491745E-2</c:v>
                      </c:pt>
                      <c:pt idx="7">
                        <c:v>3.5035394053798963E-2</c:v>
                      </c:pt>
                      <c:pt idx="8">
                        <c:v>3.4412458706937238E-2</c:v>
                      </c:pt>
                      <c:pt idx="9">
                        <c:v>3.3487494100991035E-2</c:v>
                      </c:pt>
                      <c:pt idx="10">
                        <c:v>3.2638036809815953E-2</c:v>
                      </c:pt>
                      <c:pt idx="11">
                        <c:v>3.1127890514393582E-2</c:v>
                      </c:pt>
                      <c:pt idx="12">
                        <c:v>2.9863142991977346E-2</c:v>
                      </c:pt>
                      <c:pt idx="13">
                        <c:v>2.93534686172723E-2</c:v>
                      </c:pt>
                      <c:pt idx="14">
                        <c:v>3.0165172251061821E-2</c:v>
                      </c:pt>
                      <c:pt idx="15">
                        <c:v>3.073147711184521E-2</c:v>
                      </c:pt>
                      <c:pt idx="16">
                        <c:v>2.7031618688060408E-2</c:v>
                      </c:pt>
                      <c:pt idx="17">
                        <c:v>2.533270410571024E-2</c:v>
                      </c:pt>
                      <c:pt idx="18">
                        <c:v>2.2671071260028316E-2</c:v>
                      </c:pt>
                      <c:pt idx="19">
                        <c:v>2.0103822557810288E-2</c:v>
                      </c:pt>
                      <c:pt idx="20">
                        <c:v>1.897121283624351E-2</c:v>
                      </c:pt>
                      <c:pt idx="21">
                        <c:v>1.8404907975460124E-2</c:v>
                      </c:pt>
                      <c:pt idx="22">
                        <c:v>1.8121755545068428E-2</c:v>
                      </c:pt>
                      <c:pt idx="23">
                        <c:v>1.7310051911278906E-2</c:v>
                      </c:pt>
                      <c:pt idx="24">
                        <c:v>1.6989145823501653E-2</c:v>
                      </c:pt>
                      <c:pt idx="25">
                        <c:v>1.5195847097687589E-2</c:v>
                      </c:pt>
                      <c:pt idx="26">
                        <c:v>1.4723926380368098E-2</c:v>
                      </c:pt>
                      <c:pt idx="27">
                        <c:v>1.3553563001415763E-2</c:v>
                      </c:pt>
                      <c:pt idx="28">
                        <c:v>1.2892873997168475E-2</c:v>
                      </c:pt>
                      <c:pt idx="29">
                        <c:v>1.3478055686644643E-2</c:v>
                      </c:pt>
                      <c:pt idx="30">
                        <c:v>1.4082114204813591E-2</c:v>
                      </c:pt>
                      <c:pt idx="31">
                        <c:v>1.5063709296838132E-2</c:v>
                      </c:pt>
                      <c:pt idx="32">
                        <c:v>1.7102406795658328E-2</c:v>
                      </c:pt>
                      <c:pt idx="33">
                        <c:v>2.1311939594148184E-2</c:v>
                      </c:pt>
                      <c:pt idx="34">
                        <c:v>2.7258140632373761E-2</c:v>
                      </c:pt>
                      <c:pt idx="35">
                        <c:v>3.1090136857008021E-2</c:v>
                      </c:pt>
                      <c:pt idx="36">
                        <c:v>3.5998112317130723E-2</c:v>
                      </c:pt>
                      <c:pt idx="37">
                        <c:v>4.2208588957055218E-2</c:v>
                      </c:pt>
                      <c:pt idx="38">
                        <c:v>3.9112789051439355E-2</c:v>
                      </c:pt>
                      <c:pt idx="39">
                        <c:v>3.1448796602170835E-2</c:v>
                      </c:pt>
                      <c:pt idx="40">
                        <c:v>1.7574327512977821E-2</c:v>
                      </c:pt>
                      <c:pt idx="41">
                        <c:v>1.5969797074091553E-2</c:v>
                      </c:pt>
                      <c:pt idx="42">
                        <c:v>1.1892402076451156E-2</c:v>
                      </c:pt>
                      <c:pt idx="43">
                        <c:v>9.1741387446908924E-3</c:v>
                      </c:pt>
                      <c:pt idx="44">
                        <c:v>1.8121755545068429E-3</c:v>
                      </c:pt>
                    </c:numCache>
                  </c:numRef>
                </c:val>
                <c:smooth val="1"/>
                <c:extLst xmlns:c15="http://schemas.microsoft.com/office/drawing/2012/chart">
                  <c:ext xmlns:c16="http://schemas.microsoft.com/office/drawing/2014/chart" uri="{C3380CC4-5D6E-409C-BE32-E72D297353CC}">
                    <c16:uniqueId val="{0000000E-505D-4C19-8701-23F2A8AA6936}"/>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'HeadCountShift-Prov-21_30'!$AO$2</c15:sqref>
                        </c15:formulaRef>
                      </c:ext>
                    </c:extLst>
                    <c:strCache>
                      <c:ptCount val="1"/>
                      <c:pt idx="0">
                        <c:v>MP '30</c:v>
                      </c:pt>
                    </c:strCache>
                  </c:strRef>
                </c:tx>
                <c:spPr>
                  <a:ln w="254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'HeadCountShift-Prov-21_30'!$AO$4:$AO$48</c15:sqref>
                        </c15:formulaRef>
                      </c:ext>
                    </c:extLst>
                    <c:numCache>
                      <c:formatCode>0.0%</c:formatCode>
                      <c:ptCount val="45"/>
                      <c:pt idx="0">
                        <c:v>1.4235686017709194E-4</c:v>
                      </c:pt>
                      <c:pt idx="1">
                        <c:v>1.110383509381317E-3</c:v>
                      </c:pt>
                      <c:pt idx="2">
                        <c:v>9.6517951200068338E-3</c:v>
                      </c:pt>
                      <c:pt idx="3">
                        <c:v>1.8705691427269879E-2</c:v>
                      </c:pt>
                      <c:pt idx="4">
                        <c:v>2.6734618341257864E-2</c:v>
                      </c:pt>
                      <c:pt idx="5">
                        <c:v>3.2770549212766564E-2</c:v>
                      </c:pt>
                      <c:pt idx="6">
                        <c:v>3.3083734305156168E-2</c:v>
                      </c:pt>
                      <c:pt idx="7">
                        <c:v>3.2371950004270705E-2</c:v>
                      </c:pt>
                      <c:pt idx="8">
                        <c:v>3.1432394727101902E-2</c:v>
                      </c:pt>
                      <c:pt idx="9">
                        <c:v>3.0464368077897673E-2</c:v>
                      </c:pt>
                      <c:pt idx="10">
                        <c:v>2.9268570452410103E-2</c:v>
                      </c:pt>
                      <c:pt idx="11">
                        <c:v>2.8357486547276715E-2</c:v>
                      </c:pt>
                      <c:pt idx="12">
                        <c:v>2.7104746177718304E-2</c:v>
                      </c:pt>
                      <c:pt idx="13">
                        <c:v>2.8556786151524641E-2</c:v>
                      </c:pt>
                      <c:pt idx="14">
                        <c:v>2.9724112404976796E-2</c:v>
                      </c:pt>
                      <c:pt idx="15">
                        <c:v>2.9439398684622611E-2</c:v>
                      </c:pt>
                      <c:pt idx="16">
                        <c:v>2.9752583777012214E-2</c:v>
                      </c:pt>
                      <c:pt idx="17">
                        <c:v>2.7503345386214163E-2</c:v>
                      </c:pt>
                      <c:pt idx="18">
                        <c:v>2.3773595649574354E-2</c:v>
                      </c:pt>
                      <c:pt idx="19">
                        <c:v>2.2606269396122199E-2</c:v>
                      </c:pt>
                      <c:pt idx="20">
                        <c:v>2.3061811348688892E-2</c:v>
                      </c:pt>
                      <c:pt idx="21">
                        <c:v>2.1723656863024229E-2</c:v>
                      </c:pt>
                      <c:pt idx="22">
                        <c:v>2.0954929818067933E-2</c:v>
                      </c:pt>
                      <c:pt idx="23">
                        <c:v>2.0556330609572075E-2</c:v>
                      </c:pt>
                      <c:pt idx="24">
                        <c:v>1.9559832588332431E-2</c:v>
                      </c:pt>
                      <c:pt idx="25">
                        <c:v>1.9275118867978249E-2</c:v>
                      </c:pt>
                      <c:pt idx="26">
                        <c:v>1.6940466361073939E-2</c:v>
                      </c:pt>
                      <c:pt idx="27">
                        <c:v>1.7936964382313583E-2</c:v>
                      </c:pt>
                      <c:pt idx="28">
                        <c:v>1.6911994989038521E-2</c:v>
                      </c:pt>
                      <c:pt idx="29">
                        <c:v>1.6940466361073939E-2</c:v>
                      </c:pt>
                      <c:pt idx="30">
                        <c:v>1.6655752640719758E-2</c:v>
                      </c:pt>
                      <c:pt idx="31">
                        <c:v>1.6484924408507247E-2</c:v>
                      </c:pt>
                      <c:pt idx="32">
                        <c:v>1.8705691427269879E-2</c:v>
                      </c:pt>
                      <c:pt idx="33">
                        <c:v>2.1438943142670044E-2</c:v>
                      </c:pt>
                      <c:pt idx="34">
                        <c:v>2.4200666230105628E-2</c:v>
                      </c:pt>
                      <c:pt idx="35">
                        <c:v>2.8442900663382967E-2</c:v>
                      </c:pt>
                      <c:pt idx="36">
                        <c:v>2.8556786151524641E-2</c:v>
                      </c:pt>
                      <c:pt idx="37">
                        <c:v>3.4820487999316689E-2</c:v>
                      </c:pt>
                      <c:pt idx="38">
                        <c:v>3.2998320189049912E-2</c:v>
                      </c:pt>
                      <c:pt idx="39">
                        <c:v>3.0834495914358113E-2</c:v>
                      </c:pt>
                      <c:pt idx="40">
                        <c:v>1.9531361216297012E-2</c:v>
                      </c:pt>
                      <c:pt idx="41">
                        <c:v>1.6399510292400991E-2</c:v>
                      </c:pt>
                      <c:pt idx="42">
                        <c:v>1.2271161347265325E-2</c:v>
                      </c:pt>
                      <c:pt idx="43">
                        <c:v>9.5379096318651598E-3</c:v>
                      </c:pt>
                      <c:pt idx="44">
                        <c:v>2.7047803433647467E-3</c:v>
                      </c:pt>
                    </c:numCache>
                  </c:numRef>
                </c:val>
                <c:smooth val="1"/>
                <c:extLst xmlns:c15="http://schemas.microsoft.com/office/drawing/2012/chart">
                  <c:ext xmlns:c16="http://schemas.microsoft.com/office/drawing/2014/chart" uri="{C3380CC4-5D6E-409C-BE32-E72D297353CC}">
                    <c16:uniqueId val="{0000000F-505D-4C19-8701-23F2A8AA6936}"/>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'HeadCountShift-Prov-21_30'!$AP$2</c15:sqref>
                        </c15:formulaRef>
                      </c:ext>
                    </c:extLst>
                    <c:strCache>
                      <c:ptCount val="1"/>
                      <c:pt idx="0">
                        <c:v>NC '30</c:v>
                      </c:pt>
                    </c:strCache>
                  </c:strRef>
                </c:tx>
                <c:spPr>
                  <a:ln w="254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'HeadCountShift-Prov-21_30'!$AP$4:$AP$48</c15:sqref>
                        </c15:formulaRef>
                      </c:ext>
                    </c:extLst>
                    <c:numCache>
                      <c:formatCode>0.0%</c:formatCode>
                      <c:ptCount val="45"/>
                      <c:pt idx="0">
                        <c:v>1.9470404984423675E-4</c:v>
                      </c:pt>
                      <c:pt idx="1">
                        <c:v>1.2655763239875389E-3</c:v>
                      </c:pt>
                      <c:pt idx="2">
                        <c:v>1.1584890965732087E-2</c:v>
                      </c:pt>
                      <c:pt idx="3">
                        <c:v>2.1612149532710279E-2</c:v>
                      </c:pt>
                      <c:pt idx="4">
                        <c:v>3.1347352024922115E-2</c:v>
                      </c:pt>
                      <c:pt idx="5">
                        <c:v>3.8551401869158876E-2</c:v>
                      </c:pt>
                      <c:pt idx="6">
                        <c:v>3.6507009345794393E-2</c:v>
                      </c:pt>
                      <c:pt idx="7">
                        <c:v>3.5241433021806851E-2</c:v>
                      </c:pt>
                      <c:pt idx="8">
                        <c:v>3.3878504672897193E-2</c:v>
                      </c:pt>
                      <c:pt idx="9">
                        <c:v>3.2320872274143299E-2</c:v>
                      </c:pt>
                      <c:pt idx="10">
                        <c:v>3.1931464174454825E-2</c:v>
                      </c:pt>
                      <c:pt idx="11">
                        <c:v>3.3002336448598131E-2</c:v>
                      </c:pt>
                      <c:pt idx="12">
                        <c:v>3.0860591900311526E-2</c:v>
                      </c:pt>
                      <c:pt idx="13">
                        <c:v>2.881619937694704E-2</c:v>
                      </c:pt>
                      <c:pt idx="14">
                        <c:v>2.6479750778816199E-2</c:v>
                      </c:pt>
                      <c:pt idx="15">
                        <c:v>2.5408878504672897E-2</c:v>
                      </c:pt>
                      <c:pt idx="16">
                        <c:v>2.521417445482866E-2</c:v>
                      </c:pt>
                      <c:pt idx="17">
                        <c:v>2.3267133956386292E-2</c:v>
                      </c:pt>
                      <c:pt idx="18">
                        <c:v>2.2877725856697818E-2</c:v>
                      </c:pt>
                      <c:pt idx="19">
                        <c:v>2.1417445482866043E-2</c:v>
                      </c:pt>
                      <c:pt idx="20">
                        <c:v>1.8691588785046728E-2</c:v>
                      </c:pt>
                      <c:pt idx="21">
                        <c:v>1.7815420560747662E-2</c:v>
                      </c:pt>
                      <c:pt idx="22">
                        <c:v>1.791277258566978E-2</c:v>
                      </c:pt>
                      <c:pt idx="23">
                        <c:v>1.8010124610591899E-2</c:v>
                      </c:pt>
                      <c:pt idx="24">
                        <c:v>1.8496884735202491E-2</c:v>
                      </c:pt>
                      <c:pt idx="25">
                        <c:v>1.9470404984423675E-2</c:v>
                      </c:pt>
                      <c:pt idx="26">
                        <c:v>2.1028037383177569E-2</c:v>
                      </c:pt>
                      <c:pt idx="27">
                        <c:v>1.8886292834890964E-2</c:v>
                      </c:pt>
                      <c:pt idx="28">
                        <c:v>2.0054517133956385E-2</c:v>
                      </c:pt>
                      <c:pt idx="29">
                        <c:v>1.9373052959501556E-2</c:v>
                      </c:pt>
                      <c:pt idx="30">
                        <c:v>1.6549844236760123E-2</c:v>
                      </c:pt>
                      <c:pt idx="31">
                        <c:v>1.791277258566978E-2</c:v>
                      </c:pt>
                      <c:pt idx="32">
                        <c:v>1.8983644859813083E-2</c:v>
                      </c:pt>
                      <c:pt idx="33">
                        <c:v>2.0443925233644859E-2</c:v>
                      </c:pt>
                      <c:pt idx="34">
                        <c:v>2.3072429906542055E-2</c:v>
                      </c:pt>
                      <c:pt idx="35">
                        <c:v>2.4922118380062305E-2</c:v>
                      </c:pt>
                      <c:pt idx="36">
                        <c:v>2.6479750778816199E-2</c:v>
                      </c:pt>
                      <c:pt idx="37">
                        <c:v>3.1055295950155763E-2</c:v>
                      </c:pt>
                      <c:pt idx="38">
                        <c:v>2.9984423676012461E-2</c:v>
                      </c:pt>
                      <c:pt idx="39">
                        <c:v>2.5895638629283489E-2</c:v>
                      </c:pt>
                      <c:pt idx="40">
                        <c:v>1.9080996884735201E-2</c:v>
                      </c:pt>
                      <c:pt idx="41">
                        <c:v>1.5868380062305294E-2</c:v>
                      </c:pt>
                      <c:pt idx="42">
                        <c:v>1.3142523364485981E-2</c:v>
                      </c:pt>
                      <c:pt idx="43">
                        <c:v>1.0903426791277258E-2</c:v>
                      </c:pt>
                      <c:pt idx="44">
                        <c:v>4.1861370716510899E-3</c:v>
                      </c:pt>
                    </c:numCache>
                  </c:numRef>
                </c:val>
                <c:smooth val="1"/>
                <c:extLst xmlns:c15="http://schemas.microsoft.com/office/drawing/2012/chart">
                  <c:ext xmlns:c16="http://schemas.microsoft.com/office/drawing/2014/chart" uri="{C3380CC4-5D6E-409C-BE32-E72D297353CC}">
                    <c16:uniqueId val="{00000010-505D-4C19-8701-23F2A8AA6936}"/>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'HeadCountShift-Prov-21_30'!$AQ$2</c15:sqref>
                        </c15:formulaRef>
                      </c:ext>
                    </c:extLst>
                    <c:strCache>
                      <c:ptCount val="1"/>
                      <c:pt idx="0">
                        <c:v>NW '30</c:v>
                      </c:pt>
                    </c:strCache>
                  </c:strRef>
                </c:tx>
                <c:spPr>
                  <a:ln w="254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'HeadCountShift-Prov-21_30'!$AQ$4:$AQ$48</c15:sqref>
                        </c15:formulaRef>
                      </c:ext>
                    </c:extLst>
                    <c:numCache>
                      <c:formatCode>0.0%</c:formatCode>
                      <c:ptCount val="45"/>
                      <c:pt idx="0">
                        <c:v>1.7605633802816902E-4</c:v>
                      </c:pt>
                      <c:pt idx="1">
                        <c:v>1.3380281690140844E-3</c:v>
                      </c:pt>
                      <c:pt idx="2">
                        <c:v>1.1373239436619718E-2</c:v>
                      </c:pt>
                      <c:pt idx="3">
                        <c:v>2.1654929577464788E-2</c:v>
                      </c:pt>
                      <c:pt idx="4">
                        <c:v>3.0633802816901409E-2</c:v>
                      </c:pt>
                      <c:pt idx="5">
                        <c:v>3.7077464788732396E-2</c:v>
                      </c:pt>
                      <c:pt idx="6">
                        <c:v>3.6126760563380281E-2</c:v>
                      </c:pt>
                      <c:pt idx="7">
                        <c:v>3.4894366197183099E-2</c:v>
                      </c:pt>
                      <c:pt idx="8">
                        <c:v>3.3028169014084507E-2</c:v>
                      </c:pt>
                      <c:pt idx="9">
                        <c:v>3.1091549295774647E-2</c:v>
                      </c:pt>
                      <c:pt idx="10">
                        <c:v>2.9859154929577466E-2</c:v>
                      </c:pt>
                      <c:pt idx="11">
                        <c:v>2.9260563380281691E-2</c:v>
                      </c:pt>
                      <c:pt idx="12">
                        <c:v>2.880281690140845E-2</c:v>
                      </c:pt>
                      <c:pt idx="13">
                        <c:v>2.852112676056338E-2</c:v>
                      </c:pt>
                      <c:pt idx="14">
                        <c:v>2.9507042253521128E-2</c:v>
                      </c:pt>
                      <c:pt idx="15">
                        <c:v>2.7007042253521126E-2</c:v>
                      </c:pt>
                      <c:pt idx="16">
                        <c:v>2.7042253521126762E-2</c:v>
                      </c:pt>
                      <c:pt idx="17">
                        <c:v>2.5739436619718309E-2</c:v>
                      </c:pt>
                      <c:pt idx="18">
                        <c:v>2.454225352112676E-2</c:v>
                      </c:pt>
                      <c:pt idx="19">
                        <c:v>2.2288732394366198E-2</c:v>
                      </c:pt>
                      <c:pt idx="20">
                        <c:v>1.9260563380281689E-2</c:v>
                      </c:pt>
                      <c:pt idx="21">
                        <c:v>1.8204225352112677E-2</c:v>
                      </c:pt>
                      <c:pt idx="22">
                        <c:v>1.7711267605633803E-2</c:v>
                      </c:pt>
                      <c:pt idx="23">
                        <c:v>1.7183098591549296E-2</c:v>
                      </c:pt>
                      <c:pt idx="24">
                        <c:v>1.7147887323943661E-2</c:v>
                      </c:pt>
                      <c:pt idx="25">
                        <c:v>1.665492957746479E-2</c:v>
                      </c:pt>
                      <c:pt idx="26">
                        <c:v>1.6830985915492959E-2</c:v>
                      </c:pt>
                      <c:pt idx="27">
                        <c:v>1.6302816901408449E-2</c:v>
                      </c:pt>
                      <c:pt idx="28">
                        <c:v>1.563380281690141E-2</c:v>
                      </c:pt>
                      <c:pt idx="29">
                        <c:v>1.6302816901408449E-2</c:v>
                      </c:pt>
                      <c:pt idx="30">
                        <c:v>1.6549295774647886E-2</c:v>
                      </c:pt>
                      <c:pt idx="31">
                        <c:v>1.6971830985915492E-2</c:v>
                      </c:pt>
                      <c:pt idx="32">
                        <c:v>2.0176056338028169E-2</c:v>
                      </c:pt>
                      <c:pt idx="33">
                        <c:v>2.1021126760563381E-2</c:v>
                      </c:pt>
                      <c:pt idx="34">
                        <c:v>2.5704225352112677E-2</c:v>
                      </c:pt>
                      <c:pt idx="35">
                        <c:v>2.8943661971830986E-2</c:v>
                      </c:pt>
                      <c:pt idx="36">
                        <c:v>3.1549295774647886E-2</c:v>
                      </c:pt>
                      <c:pt idx="37">
                        <c:v>3.6443661971830986E-2</c:v>
                      </c:pt>
                      <c:pt idx="38">
                        <c:v>3.5880281690140847E-2</c:v>
                      </c:pt>
                      <c:pt idx="39">
                        <c:v>2.9788732394366198E-2</c:v>
                      </c:pt>
                      <c:pt idx="40">
                        <c:v>1.834507042253521E-2</c:v>
                      </c:pt>
                      <c:pt idx="41">
                        <c:v>1.5070422535211268E-2</c:v>
                      </c:pt>
                      <c:pt idx="42">
                        <c:v>1.1021126760563381E-2</c:v>
                      </c:pt>
                      <c:pt idx="43">
                        <c:v>9.3309859154929575E-3</c:v>
                      </c:pt>
                      <c:pt idx="44">
                        <c:v>2.0070422535211269E-3</c:v>
                      </c:pt>
                    </c:numCache>
                  </c:numRef>
                </c:val>
                <c:smooth val="1"/>
                <c:extLst xmlns:c15="http://schemas.microsoft.com/office/drawing/2012/chart">
                  <c:ext xmlns:c16="http://schemas.microsoft.com/office/drawing/2014/chart" uri="{C3380CC4-5D6E-409C-BE32-E72D297353CC}">
                    <c16:uniqueId val="{00000011-505D-4C19-8701-23F2A8AA6936}"/>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'HeadCountShift-Prov-21_30'!$AR$2</c15:sqref>
                        </c15:formulaRef>
                      </c:ext>
                    </c:extLst>
                    <c:strCache>
                      <c:ptCount val="1"/>
                      <c:pt idx="0">
                        <c:v>WC '30</c:v>
                      </c:pt>
                    </c:strCache>
                  </c:strRef>
                </c:tx>
                <c:spPr>
                  <a:ln w="254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'HeadCountShift-Prov-21_30'!$AR$4:$AR$48</c15:sqref>
                        </c15:formulaRef>
                      </c:ext>
                    </c:extLst>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1"/>
                <c:extLst xmlns:c15="http://schemas.microsoft.com/office/drawing/2012/chart">
                  <c:ext xmlns:c16="http://schemas.microsoft.com/office/drawing/2014/chart" uri="{C3380CC4-5D6E-409C-BE32-E72D297353CC}">
                    <c16:uniqueId val="{00000012-505D-4C19-8701-23F2A8AA6936}"/>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max val="7.0000000000000007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2.1009837005941077E-2"/>
              <c:y val="0.1182450020665221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25264164719876131"/>
          <c:y val="0.86842733865508726"/>
          <c:w val="0.39212710490007924"/>
          <c:h val="0.120201522048088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75886502237138E-2"/>
          <c:y val="9.6331047296775871E-2"/>
          <c:w val="0.41870093785328727"/>
          <c:h val="0.62933035616944455"/>
        </c:manualLayout>
      </c:layout>
      <c:lineChart>
        <c:grouping val="standard"/>
        <c:varyColors val="0"/>
        <c:ser>
          <c:idx val="0"/>
          <c:order val="0"/>
          <c:tx>
            <c:strRef>
              <c:f>'HeadCountShift-Prov-21_30'!$Z$2</c:f>
              <c:strCache>
                <c:ptCount val="1"/>
                <c:pt idx="0">
                  <c:v>EC</c:v>
                </c:pt>
              </c:strCache>
              <c:extLst xmlns:c15="http://schemas.microsoft.com/office/drawing/2012/chart"/>
            </c:strRef>
          </c:tx>
          <c:spPr>
            <a:ln w="38100" cap="rnd">
              <a:solidFill>
                <a:srgbClr val="FF0000"/>
              </a:solidFill>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'HeadCountShift-Prov-21_30'!$Z$4:$Z$48</c:f>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2-28CD-4E22-A5D8-BD4A4D35D1A1}"/>
            </c:ext>
          </c:extLst>
        </c:ser>
        <c:ser>
          <c:idx val="1"/>
          <c:order val="1"/>
          <c:tx>
            <c:strRef>
              <c:f>'HeadCountShift-Prov-21_30'!$AA$2</c:f>
              <c:strCache>
                <c:ptCount val="1"/>
                <c:pt idx="0">
                  <c:v>FS</c:v>
                </c:pt>
              </c:strCache>
              <c:extLst xmlns:c15="http://schemas.microsoft.com/office/drawing/2012/chart"/>
            </c:strRef>
          </c:tx>
          <c:spPr>
            <a:ln w="38100" cap="rnd">
              <a:solidFill>
                <a:srgbClr val="00B050"/>
              </a:solidFill>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'HeadCountShift-Prov-21_30'!$AA$4:$AA$48</c:f>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3-28CD-4E22-A5D8-BD4A4D35D1A1}"/>
            </c:ext>
          </c:extLst>
        </c:ser>
        <c:ser>
          <c:idx val="2"/>
          <c:order val="2"/>
          <c:tx>
            <c:strRef>
              <c:f>'HeadCountShift-Prov-21_30'!$AB$2</c:f>
              <c:strCache>
                <c:ptCount val="1"/>
                <c:pt idx="0">
                  <c:v>GP</c:v>
                </c:pt>
              </c:strCache>
              <c:extLst xmlns:c15="http://schemas.microsoft.com/office/drawing/2012/chart"/>
            </c:strRef>
          </c:tx>
          <c:spPr>
            <a:ln w="38100" cap="rnd">
              <a:solidFill>
                <a:schemeClr val="tx1"/>
              </a:solidFill>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'HeadCountShift-Prov-21_30'!$AB$4:$AB$48</c:f>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4-28CD-4E22-A5D8-BD4A4D35D1A1}"/>
            </c:ext>
          </c:extLst>
        </c:ser>
        <c:ser>
          <c:idx val="3"/>
          <c:order val="3"/>
          <c:tx>
            <c:strRef>
              <c:f>'HeadCountShift-Prov-21_30'!$AC$2</c:f>
              <c:strCache>
                <c:ptCount val="1"/>
                <c:pt idx="0">
                  <c:v>KN</c:v>
                </c:pt>
              </c:strCache>
              <c:extLst xmlns:c15="http://schemas.microsoft.com/office/drawing/2012/chart"/>
            </c:strRef>
          </c:tx>
          <c:spPr>
            <a:ln w="38100" cap="rnd">
              <a:solidFill>
                <a:srgbClr val="00B0F0"/>
              </a:solidFill>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'HeadCountShift-Prov-21_30'!$AC$4:$AC$48</c:f>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5-28CD-4E22-A5D8-BD4A4D35D1A1}"/>
            </c:ext>
          </c:extLst>
        </c:ser>
        <c:ser>
          <c:idx val="4"/>
          <c:order val="4"/>
          <c:tx>
            <c:strRef>
              <c:f>'HeadCountShift-Prov-21_30'!$AD$2</c:f>
              <c:strCache>
                <c:ptCount val="1"/>
                <c:pt idx="0">
                  <c:v>LP</c:v>
                </c:pt>
              </c:strCache>
              <c:extLst xmlns:c15="http://schemas.microsoft.com/office/drawing/2012/chart"/>
            </c:strRef>
          </c:tx>
          <c:spPr>
            <a:ln w="38100" cap="rnd">
              <a:solidFill>
                <a:srgbClr val="FFC000"/>
              </a:solidFill>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'HeadCountShift-Prov-21_30'!$AD$4:$AD$48</c:f>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6-28CD-4E22-A5D8-BD4A4D35D1A1}"/>
            </c:ext>
          </c:extLst>
        </c:ser>
        <c:ser>
          <c:idx val="5"/>
          <c:order val="5"/>
          <c:tx>
            <c:strRef>
              <c:f>'HeadCountShift-Prov-21_30'!$AE$2</c:f>
              <c:strCache>
                <c:ptCount val="1"/>
                <c:pt idx="0">
                  <c:v>MP</c:v>
                </c:pt>
              </c:strCache>
              <c:extLst xmlns:c15="http://schemas.microsoft.com/office/drawing/2012/chart"/>
            </c:strRef>
          </c:tx>
          <c:spPr>
            <a:ln w="19050" cap="rnd">
              <a:solidFill>
                <a:srgbClr val="FF0000"/>
              </a:solidFill>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'HeadCountShift-Prov-21_30'!$AE$4:$AE$48</c:f>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7-28CD-4E22-A5D8-BD4A4D35D1A1}"/>
            </c:ext>
          </c:extLst>
        </c:ser>
        <c:ser>
          <c:idx val="6"/>
          <c:order val="6"/>
          <c:tx>
            <c:strRef>
              <c:f>'HeadCountShift-Prov-21_30'!$AF$2</c:f>
              <c:strCache>
                <c:ptCount val="1"/>
                <c:pt idx="0">
                  <c:v>NC</c:v>
                </c:pt>
              </c:strCache>
              <c:extLst xmlns:c15="http://schemas.microsoft.com/office/drawing/2012/chart"/>
            </c:strRef>
          </c:tx>
          <c:spPr>
            <a:ln w="19050" cap="rnd">
              <a:solidFill>
                <a:srgbClr val="00B050"/>
              </a:solidFill>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'HeadCountShift-Prov-21_30'!$AF$4:$AF$48</c:f>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8-28CD-4E22-A5D8-BD4A4D35D1A1}"/>
            </c:ext>
          </c:extLst>
        </c:ser>
        <c:ser>
          <c:idx val="7"/>
          <c:order val="7"/>
          <c:tx>
            <c:strRef>
              <c:f>'HeadCountShift-Prov-21_30'!$AG$2</c:f>
              <c:strCache>
                <c:ptCount val="1"/>
                <c:pt idx="0">
                  <c:v>NW</c:v>
                </c:pt>
              </c:strCache>
              <c:extLst xmlns:c15="http://schemas.microsoft.com/office/drawing/2012/chart"/>
            </c:strRef>
          </c:tx>
          <c:spPr>
            <a:ln w="19050" cap="rnd">
              <a:solidFill>
                <a:schemeClr val="tx1"/>
              </a:solidFill>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'HeadCountShift-Prov-21_30'!$AG$4:$AG$48</c:f>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9-28CD-4E22-A5D8-BD4A4D35D1A1}"/>
            </c:ext>
          </c:extLst>
        </c:ser>
        <c:ser>
          <c:idx val="8"/>
          <c:order val="8"/>
          <c:tx>
            <c:strRef>
              <c:f>'HeadCountShift-Prov-21_30'!$AH$2</c:f>
              <c:strCache>
                <c:ptCount val="1"/>
                <c:pt idx="0">
                  <c:v>WC</c:v>
                </c:pt>
              </c:strCache>
              <c:extLst xmlns:c15="http://schemas.microsoft.com/office/drawing/2012/chart"/>
            </c:strRef>
          </c:tx>
          <c:spPr>
            <a:ln w="19050" cap="rnd">
              <a:solidFill>
                <a:srgbClr val="FFC000"/>
              </a:solidFill>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'HeadCountShift-Prov-21_30'!$AH$4:$AH$48</c:f>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A-28CD-4E22-A5D8-BD4A4D35D1A1}"/>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9"/>
                <c:order val="9"/>
                <c:tx>
                  <c:strRef>
                    <c:extLst>
                      <c:ext uri="{02D57815-91ED-43cb-92C2-25804820EDAC}">
                        <c15:formulaRef>
                          <c15:sqref>'HeadCountShift-Prov-21_30'!$AI$2</c15:sqref>
                        </c15:formulaRef>
                      </c:ext>
                    </c:extLst>
                    <c:strCache>
                      <c:ptCount val="1"/>
                      <c:pt idx="0">
                        <c:v>SA</c:v>
                      </c:pt>
                    </c:strCache>
                  </c:strRef>
                </c:tx>
                <c:spPr>
                  <a:ln w="38100" cap="rnd">
                    <a:solidFill>
                      <a:schemeClr val="bg1">
                        <a:lumMod val="65000"/>
                      </a:schemeClr>
                    </a:solidFill>
                    <a:round/>
                  </a:ln>
                  <a:effectLst/>
                </c:spPr>
                <c:marker>
                  <c:symbol val="none"/>
                </c:marker>
                <c:cat>
                  <c:numRef>
                    <c:extLst>
                      <c:ex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'HeadCountShift-Prov-21_30'!$AI$4:$AI$48</c15:sqref>
                        </c15:formulaRef>
                      </c:ext>
                    </c:extLst>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0-28CD-4E22-A5D8-BD4A4D35D1A1}"/>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'HeadCountShift-Prov-21_30'!$AJ$2</c15:sqref>
                        </c15:formulaRef>
                      </c:ext>
                    </c:extLst>
                    <c:strCache>
                      <c:ptCount val="1"/>
                      <c:pt idx="0">
                        <c:v>EC '30</c:v>
                      </c:pt>
                    </c:strCache>
                  </c:strRef>
                </c:tx>
                <c:spPr>
                  <a:ln w="508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'HeadCountShift-Prov-21_30'!$AJ$4:$AJ$48</c15:sqref>
                        </c15:formulaRef>
                      </c:ext>
                    </c:extLst>
                    <c:numCache>
                      <c:formatCode>0.0%</c:formatCode>
                      <c:ptCount val="45"/>
                      <c:pt idx="0">
                        <c:v>1.4873758970735879E-4</c:v>
                      </c:pt>
                      <c:pt idx="1">
                        <c:v>1.0597553266649313E-3</c:v>
                      </c:pt>
                      <c:pt idx="2">
                        <c:v>9.4820213438441235E-3</c:v>
                      </c:pt>
                      <c:pt idx="3">
                        <c:v>1.8331907931431971E-2</c:v>
                      </c:pt>
                      <c:pt idx="4">
                        <c:v>2.6345145576915925E-2</c:v>
                      </c:pt>
                      <c:pt idx="5">
                        <c:v>3.2685085338192095E-2</c:v>
                      </c:pt>
                      <c:pt idx="6">
                        <c:v>3.2685085338192095E-2</c:v>
                      </c:pt>
                      <c:pt idx="7">
                        <c:v>3.2610716543338414E-2</c:v>
                      </c:pt>
                      <c:pt idx="8">
                        <c:v>3.1253486037258769E-2</c:v>
                      </c:pt>
                      <c:pt idx="9">
                        <c:v>3.0193730710593836E-2</c:v>
                      </c:pt>
                      <c:pt idx="10">
                        <c:v>2.9171159781355743E-2</c:v>
                      </c:pt>
                      <c:pt idx="11">
                        <c:v>2.7553638493288218E-2</c:v>
                      </c:pt>
                      <c:pt idx="12">
                        <c:v>2.6865727140891683E-2</c:v>
                      </c:pt>
                      <c:pt idx="13">
                        <c:v>2.6103446993641467E-2</c:v>
                      </c:pt>
                      <c:pt idx="14">
                        <c:v>2.6122039192354889E-2</c:v>
                      </c:pt>
                      <c:pt idx="15">
                        <c:v>2.6047670397501207E-2</c:v>
                      </c:pt>
                      <c:pt idx="16">
                        <c:v>2.4448741308147101E-2</c:v>
                      </c:pt>
                      <c:pt idx="17">
                        <c:v>2.4709032090134978E-2</c:v>
                      </c:pt>
                      <c:pt idx="18">
                        <c:v>2.2422191648384337E-2</c:v>
                      </c:pt>
                      <c:pt idx="19">
                        <c:v>2.0730301565463131E-2</c:v>
                      </c:pt>
                      <c:pt idx="20">
                        <c:v>1.8722344104413789E-2</c:v>
                      </c:pt>
                      <c:pt idx="21">
                        <c:v>1.8201762540438031E-2</c:v>
                      </c:pt>
                      <c:pt idx="22">
                        <c:v>1.8908266091547988E-2</c:v>
                      </c:pt>
                      <c:pt idx="23">
                        <c:v>1.8647975309560107E-2</c:v>
                      </c:pt>
                      <c:pt idx="24">
                        <c:v>1.9893652623359237E-2</c:v>
                      </c:pt>
                      <c:pt idx="25">
                        <c:v>1.8666567508273529E-2</c:v>
                      </c:pt>
                      <c:pt idx="26">
                        <c:v>1.9094188078682184E-2</c:v>
                      </c:pt>
                      <c:pt idx="27">
                        <c:v>1.7755549771315954E-2</c:v>
                      </c:pt>
                      <c:pt idx="28">
                        <c:v>1.7067638418919423E-2</c:v>
                      </c:pt>
                      <c:pt idx="29">
                        <c:v>1.8090209348157513E-2</c:v>
                      </c:pt>
                      <c:pt idx="30">
                        <c:v>1.8424868924999071E-2</c:v>
                      </c:pt>
                      <c:pt idx="31">
                        <c:v>1.9875060424645818E-2</c:v>
                      </c:pt>
                      <c:pt idx="32">
                        <c:v>2.2663890231658795E-2</c:v>
                      </c:pt>
                      <c:pt idx="33">
                        <c:v>2.5936117205220689E-2</c:v>
                      </c:pt>
                      <c:pt idx="34">
                        <c:v>2.9319897371063101E-2</c:v>
                      </c:pt>
                      <c:pt idx="35">
                        <c:v>3.283382292789945E-2</c:v>
                      </c:pt>
                      <c:pt idx="36">
                        <c:v>3.4098092440412002E-2</c:v>
                      </c:pt>
                      <c:pt idx="37">
                        <c:v>4.2167106682036215E-2</c:v>
                      </c:pt>
                      <c:pt idx="38">
                        <c:v>3.6477893875729743E-2</c:v>
                      </c:pt>
                      <c:pt idx="39">
                        <c:v>3.2963968318893394E-2</c:v>
                      </c:pt>
                      <c:pt idx="40">
                        <c:v>1.8034432752017254E-2</c:v>
                      </c:pt>
                      <c:pt idx="41">
                        <c:v>1.4632060387461421E-2</c:v>
                      </c:pt>
                      <c:pt idx="42">
                        <c:v>9.3890603502770238E-3</c:v>
                      </c:pt>
                      <c:pt idx="43">
                        <c:v>7.288141895660581E-3</c:v>
                      </c:pt>
                      <c:pt idx="44">
                        <c:v>1.8778120700554048E-3</c:v>
                      </c:pt>
                    </c:numCache>
                  </c:numRef>
                </c:val>
                <c:smooth val="1"/>
                <c:extLst xmlns:c15="http://schemas.microsoft.com/office/drawing/2012/chart">
                  <c:ext xmlns:c16="http://schemas.microsoft.com/office/drawing/2014/chart" uri="{C3380CC4-5D6E-409C-BE32-E72D297353CC}">
                    <c16:uniqueId val="{0000000B-28CD-4E22-A5D8-BD4A4D35D1A1}"/>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'HeadCountShift-Prov-21_30'!$AK$2</c15:sqref>
                        </c15:formulaRef>
                      </c:ext>
                    </c:extLst>
                    <c:strCache>
                      <c:ptCount val="1"/>
                      <c:pt idx="0">
                        <c:v>FS '30</c:v>
                      </c:pt>
                    </c:strCache>
                  </c:strRef>
                </c:tx>
                <c:spPr>
                  <a:ln w="508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'HeadCountShift-Prov-21_30'!$AK$4:$AK$48</c15:sqref>
                        </c15:formulaRef>
                      </c:ext>
                    </c:extLst>
                    <c:numCache>
                      <c:formatCode>0.0%</c:formatCode>
                      <c:ptCount val="45"/>
                      <c:pt idx="0">
                        <c:v>1.3370175594972815E-4</c:v>
                      </c:pt>
                      <c:pt idx="1">
                        <c:v>1.0250467956145824E-3</c:v>
                      </c:pt>
                      <c:pt idx="2">
                        <c:v>9.3145556644977263E-3</c:v>
                      </c:pt>
                      <c:pt idx="3">
                        <c:v>1.7826900793297084E-2</c:v>
                      </c:pt>
                      <c:pt idx="4">
                        <c:v>2.5626169890364561E-2</c:v>
                      </c:pt>
                      <c:pt idx="5">
                        <c:v>3.1464479900169352E-2</c:v>
                      </c:pt>
                      <c:pt idx="6">
                        <c:v>3.1954719671985023E-2</c:v>
                      </c:pt>
                      <c:pt idx="7">
                        <c:v>3.1553614404135844E-2</c:v>
                      </c:pt>
                      <c:pt idx="8">
                        <c:v>3.0840538372403959E-2</c:v>
                      </c:pt>
                      <c:pt idx="9">
                        <c:v>3.0261164096621801E-2</c:v>
                      </c:pt>
                      <c:pt idx="10">
                        <c:v>2.9770924324806134E-2</c:v>
                      </c:pt>
                      <c:pt idx="11">
                        <c:v>2.8790444781174793E-2</c:v>
                      </c:pt>
                      <c:pt idx="12">
                        <c:v>2.9949193332739103E-2</c:v>
                      </c:pt>
                      <c:pt idx="13">
                        <c:v>3.0617702112487745E-2</c:v>
                      </c:pt>
                      <c:pt idx="14">
                        <c:v>3.2578661199750426E-2</c:v>
                      </c:pt>
                      <c:pt idx="15">
                        <c:v>3.217755593190124E-2</c:v>
                      </c:pt>
                      <c:pt idx="16">
                        <c:v>3.2801497459666637E-2</c:v>
                      </c:pt>
                      <c:pt idx="17">
                        <c:v>3.1776450664052054E-2</c:v>
                      </c:pt>
                      <c:pt idx="18">
                        <c:v>3.1865585168018538E-2</c:v>
                      </c:pt>
                      <c:pt idx="19">
                        <c:v>2.9503520812906678E-2</c:v>
                      </c:pt>
                      <c:pt idx="20">
                        <c:v>2.7720830733576968E-2</c:v>
                      </c:pt>
                      <c:pt idx="21">
                        <c:v>2.5403333630448346E-2</c:v>
                      </c:pt>
                      <c:pt idx="22">
                        <c:v>2.2952134771369998E-2</c:v>
                      </c:pt>
                      <c:pt idx="23">
                        <c:v>2.1035742936090562E-2</c:v>
                      </c:pt>
                      <c:pt idx="24">
                        <c:v>2.2372760495587844E-2</c:v>
                      </c:pt>
                      <c:pt idx="25">
                        <c:v>2.0144397896425706E-2</c:v>
                      </c:pt>
                      <c:pt idx="26">
                        <c:v>1.787146804528033E-2</c:v>
                      </c:pt>
                      <c:pt idx="27">
                        <c:v>1.6846421249665747E-2</c:v>
                      </c:pt>
                      <c:pt idx="28">
                        <c:v>1.5509403690168464E-2</c:v>
                      </c:pt>
                      <c:pt idx="29">
                        <c:v>1.5999643461984132E-2</c:v>
                      </c:pt>
                      <c:pt idx="30">
                        <c:v>1.5821374454051164E-2</c:v>
                      </c:pt>
                      <c:pt idx="31">
                        <c:v>1.7113824761565203E-2</c:v>
                      </c:pt>
                      <c:pt idx="32">
                        <c:v>1.8450842321062484E-2</c:v>
                      </c:pt>
                      <c:pt idx="33">
                        <c:v>2.1570549959889475E-2</c:v>
                      </c:pt>
                      <c:pt idx="34">
                        <c:v>2.3709778055085125E-2</c:v>
                      </c:pt>
                      <c:pt idx="35">
                        <c:v>2.5938140654247259E-2</c:v>
                      </c:pt>
                      <c:pt idx="36">
                        <c:v>2.740885996969427E-2</c:v>
                      </c:pt>
                      <c:pt idx="37">
                        <c:v>3.0617702112487745E-2</c:v>
                      </c:pt>
                      <c:pt idx="38">
                        <c:v>2.905784829307425E-2</c:v>
                      </c:pt>
                      <c:pt idx="39">
                        <c:v>2.3264105535252697E-2</c:v>
                      </c:pt>
                      <c:pt idx="40">
                        <c:v>1.3548444602905784E-2</c:v>
                      </c:pt>
                      <c:pt idx="41">
                        <c:v>1.0339602460112309E-2</c:v>
                      </c:pt>
                      <c:pt idx="42">
                        <c:v>8.7797486406988139E-3</c:v>
                      </c:pt>
                      <c:pt idx="43">
                        <c:v>6.9524913093858632E-3</c:v>
                      </c:pt>
                      <c:pt idx="44">
                        <c:v>1.7381228273464658E-3</c:v>
                      </c:pt>
                    </c:numCache>
                  </c:numRef>
                </c:val>
                <c:smooth val="1"/>
                <c:extLst xmlns:c15="http://schemas.microsoft.com/office/drawing/2012/chart">
                  <c:ext xmlns:c16="http://schemas.microsoft.com/office/drawing/2014/chart" uri="{C3380CC4-5D6E-409C-BE32-E72D297353CC}">
                    <c16:uniqueId val="{0000000C-28CD-4E22-A5D8-BD4A4D35D1A1}"/>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'HeadCountShift-Prov-21_30'!$AL$2</c15:sqref>
                        </c15:formulaRef>
                      </c:ext>
                    </c:extLst>
                    <c:strCache>
                      <c:ptCount val="1"/>
                      <c:pt idx="0">
                        <c:v>GP '30</c:v>
                      </c:pt>
                    </c:strCache>
                  </c:strRef>
                </c:tx>
                <c:spPr>
                  <a:ln w="508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'HeadCountShift-Prov-21_30'!$AL$4:$AL$48</c15:sqref>
                        </c15:formulaRef>
                      </c:ext>
                    </c:extLst>
                    <c:numCache>
                      <c:formatCode>0.0%</c:formatCode>
                      <c:ptCount val="45"/>
                      <c:pt idx="0">
                        <c:v>1.5627848826609017E-4</c:v>
                      </c:pt>
                      <c:pt idx="1">
                        <c:v>1.1851118693511839E-3</c:v>
                      </c:pt>
                      <c:pt idx="2">
                        <c:v>1.0483681921183549E-2</c:v>
                      </c:pt>
                      <c:pt idx="3">
                        <c:v>1.9612950277394316E-2</c:v>
                      </c:pt>
                      <c:pt idx="4">
                        <c:v>2.7361758653921289E-2</c:v>
                      </c:pt>
                      <c:pt idx="5">
                        <c:v>3.3248248378610686E-2</c:v>
                      </c:pt>
                      <c:pt idx="6">
                        <c:v>3.2271507826947619E-2</c:v>
                      </c:pt>
                      <c:pt idx="7">
                        <c:v>3.1021279920818899E-2</c:v>
                      </c:pt>
                      <c:pt idx="8">
                        <c:v>2.9484541452869013E-2</c:v>
                      </c:pt>
                      <c:pt idx="9">
                        <c:v>2.8051988643763185E-2</c:v>
                      </c:pt>
                      <c:pt idx="10">
                        <c:v>2.7127340921522154E-2</c:v>
                      </c:pt>
                      <c:pt idx="11">
                        <c:v>2.6580366212590838E-2</c:v>
                      </c:pt>
                      <c:pt idx="12">
                        <c:v>2.5981298674237492E-2</c:v>
                      </c:pt>
                      <c:pt idx="13">
                        <c:v>2.641106451696924E-2</c:v>
                      </c:pt>
                      <c:pt idx="14">
                        <c:v>2.6371994894902717E-2</c:v>
                      </c:pt>
                      <c:pt idx="15">
                        <c:v>2.8065011851118694E-2</c:v>
                      </c:pt>
                      <c:pt idx="16">
                        <c:v>2.8091058265829708E-2</c:v>
                      </c:pt>
                      <c:pt idx="17">
                        <c:v>2.6814783944989973E-2</c:v>
                      </c:pt>
                      <c:pt idx="18">
                        <c:v>2.5082697366707474E-2</c:v>
                      </c:pt>
                      <c:pt idx="19">
                        <c:v>2.3832469460578751E-2</c:v>
                      </c:pt>
                      <c:pt idx="20">
                        <c:v>2.1449222514520878E-2</c:v>
                      </c:pt>
                      <c:pt idx="21">
                        <c:v>2.0680853280545933E-2</c:v>
                      </c:pt>
                      <c:pt idx="22">
                        <c:v>2.0055739327481573E-2</c:v>
                      </c:pt>
                      <c:pt idx="23">
                        <c:v>1.9625973484749825E-2</c:v>
                      </c:pt>
                      <c:pt idx="24">
                        <c:v>1.9743182350949393E-2</c:v>
                      </c:pt>
                      <c:pt idx="25">
                        <c:v>1.9052952361107493E-2</c:v>
                      </c:pt>
                      <c:pt idx="26">
                        <c:v>1.8883650665485897E-2</c:v>
                      </c:pt>
                      <c:pt idx="27">
                        <c:v>1.7594353137290651E-2</c:v>
                      </c:pt>
                      <c:pt idx="28">
                        <c:v>1.7372958612247025E-2</c:v>
                      </c:pt>
                      <c:pt idx="29">
                        <c:v>1.6904123147448755E-2</c:v>
                      </c:pt>
                      <c:pt idx="30">
                        <c:v>1.7828770869689786E-2</c:v>
                      </c:pt>
                      <c:pt idx="31">
                        <c:v>1.7503190685802101E-2</c:v>
                      </c:pt>
                      <c:pt idx="32">
                        <c:v>2.0003646498059541E-2</c:v>
                      </c:pt>
                      <c:pt idx="33">
                        <c:v>2.3402703617847003E-2</c:v>
                      </c:pt>
                      <c:pt idx="34">
                        <c:v>2.5903159430104447E-2</c:v>
                      </c:pt>
                      <c:pt idx="35">
                        <c:v>2.991430729560076E-2</c:v>
                      </c:pt>
                      <c:pt idx="36">
                        <c:v>3.1841741984215875E-2</c:v>
                      </c:pt>
                      <c:pt idx="37">
                        <c:v>3.3547782147787357E-2</c:v>
                      </c:pt>
                      <c:pt idx="38">
                        <c:v>3.1216628031151512E-2</c:v>
                      </c:pt>
                      <c:pt idx="39">
                        <c:v>2.8703149011538562E-2</c:v>
                      </c:pt>
                      <c:pt idx="40">
                        <c:v>2.0785038939389992E-2</c:v>
                      </c:pt>
                      <c:pt idx="41">
                        <c:v>1.8571093688953714E-2</c:v>
                      </c:pt>
                      <c:pt idx="42">
                        <c:v>1.5797150522230616E-2</c:v>
                      </c:pt>
                      <c:pt idx="43">
                        <c:v>1.2684603964264319E-2</c:v>
                      </c:pt>
                      <c:pt idx="44">
                        <c:v>3.6985908889641339E-3</c:v>
                      </c:pt>
                    </c:numCache>
                  </c:numRef>
                </c:val>
                <c:smooth val="1"/>
                <c:extLst xmlns:c15="http://schemas.microsoft.com/office/drawing/2012/chart">
                  <c:ext xmlns:c16="http://schemas.microsoft.com/office/drawing/2014/chart" uri="{C3380CC4-5D6E-409C-BE32-E72D297353CC}">
                    <c16:uniqueId val="{0000000D-28CD-4E22-A5D8-BD4A4D35D1A1}"/>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'HeadCountShift-Prov-21_30'!$AM$2</c15:sqref>
                        </c15:formulaRef>
                      </c:ext>
                    </c:extLst>
                    <c:strCache>
                      <c:ptCount val="1"/>
                      <c:pt idx="0">
                        <c:v>KN '30</c:v>
                      </c:pt>
                    </c:strCache>
                  </c:strRef>
                </c:tx>
                <c:spPr>
                  <a:ln w="508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'HeadCountShift-Prov-21_30'!$AM$4:$AM$48</c15:sqref>
                        </c15:formulaRef>
                      </c:ext>
                    </c:extLst>
                    <c:numCache>
                      <c:formatCode>0.0%</c:formatCode>
                      <c:ptCount val="45"/>
                      <c:pt idx="0">
                        <c:v>1.3347422279072355E-4</c:v>
                      </c:pt>
                      <c:pt idx="1">
                        <c:v>1.0566709304265613E-3</c:v>
                      </c:pt>
                      <c:pt idx="2">
                        <c:v>9.287581335854514E-3</c:v>
                      </c:pt>
                      <c:pt idx="3">
                        <c:v>1.750736888938324E-2</c:v>
                      </c:pt>
                      <c:pt idx="4">
                        <c:v>2.4803959735276125E-2</c:v>
                      </c:pt>
                      <c:pt idx="5">
                        <c:v>3.0409877092486513E-2</c:v>
                      </c:pt>
                      <c:pt idx="6">
                        <c:v>3.0243034313998111E-2</c:v>
                      </c:pt>
                      <c:pt idx="7">
                        <c:v>2.9798120238029031E-2</c:v>
                      </c:pt>
                      <c:pt idx="8">
                        <c:v>2.903064345698237E-2</c:v>
                      </c:pt>
                      <c:pt idx="9">
                        <c:v>2.8062955341749626E-2</c:v>
                      </c:pt>
                      <c:pt idx="10">
                        <c:v>2.679495022523775E-2</c:v>
                      </c:pt>
                      <c:pt idx="11">
                        <c:v>2.4637116956787719E-2</c:v>
                      </c:pt>
                      <c:pt idx="12">
                        <c:v>2.2401423725043102E-2</c:v>
                      </c:pt>
                      <c:pt idx="13">
                        <c:v>2.1667315499694122E-2</c:v>
                      </c:pt>
                      <c:pt idx="14">
                        <c:v>2.1244647127523497E-2</c:v>
                      </c:pt>
                      <c:pt idx="15">
                        <c:v>2.3057671987097492E-2</c:v>
                      </c:pt>
                      <c:pt idx="16">
                        <c:v>2.3669428841554974E-2</c:v>
                      </c:pt>
                      <c:pt idx="17">
                        <c:v>2.3313497580779712E-2</c:v>
                      </c:pt>
                      <c:pt idx="18">
                        <c:v>2.2901952060508313E-2</c:v>
                      </c:pt>
                      <c:pt idx="19">
                        <c:v>2.2101106723763975E-2</c:v>
                      </c:pt>
                      <c:pt idx="20">
                        <c:v>2.2023246760469385E-2</c:v>
                      </c:pt>
                      <c:pt idx="21">
                        <c:v>2.3269006173182803E-2</c:v>
                      </c:pt>
                      <c:pt idx="22">
                        <c:v>2.3402480395973528E-2</c:v>
                      </c:pt>
                      <c:pt idx="23">
                        <c:v>2.5070908180857571E-2</c:v>
                      </c:pt>
                      <c:pt idx="24">
                        <c:v>2.7017407263222291E-2</c:v>
                      </c:pt>
                      <c:pt idx="25">
                        <c:v>2.5860630665702686E-2</c:v>
                      </c:pt>
                      <c:pt idx="26">
                        <c:v>2.511539958845448E-2</c:v>
                      </c:pt>
                      <c:pt idx="27">
                        <c:v>2.4414659918803181E-2</c:v>
                      </c:pt>
                      <c:pt idx="28">
                        <c:v>2.1878649685779433E-2</c:v>
                      </c:pt>
                      <c:pt idx="29">
                        <c:v>2.1878649685779433E-2</c:v>
                      </c:pt>
                      <c:pt idx="30">
                        <c:v>2.3535954618764249E-2</c:v>
                      </c:pt>
                      <c:pt idx="31">
                        <c:v>2.2868583504810632E-2</c:v>
                      </c:pt>
                      <c:pt idx="32">
                        <c:v>2.5337856626439018E-2</c:v>
                      </c:pt>
                      <c:pt idx="33">
                        <c:v>2.808520104554808E-2</c:v>
                      </c:pt>
                      <c:pt idx="34">
                        <c:v>3.1366442355820034E-2</c:v>
                      </c:pt>
                      <c:pt idx="35">
                        <c:v>3.2022690617874425E-2</c:v>
                      </c:pt>
                      <c:pt idx="36">
                        <c:v>3.2667816028029588E-2</c:v>
                      </c:pt>
                      <c:pt idx="37">
                        <c:v>3.4580946554696623E-2</c:v>
                      </c:pt>
                      <c:pt idx="38">
                        <c:v>2.9464434681052223E-2</c:v>
                      </c:pt>
                      <c:pt idx="39">
                        <c:v>2.4003114398531783E-2</c:v>
                      </c:pt>
                      <c:pt idx="40">
                        <c:v>1.5405149880429342E-2</c:v>
                      </c:pt>
                      <c:pt idx="41">
                        <c:v>1.219064568155275E-2</c:v>
                      </c:pt>
                      <c:pt idx="42">
                        <c:v>8.4978588510093989E-3</c:v>
                      </c:pt>
                      <c:pt idx="43">
                        <c:v>6.6292197319392692E-3</c:v>
                      </c:pt>
                      <c:pt idx="44">
                        <c:v>1.2902508203103276E-3</c:v>
                      </c:pt>
                    </c:numCache>
                  </c:numRef>
                </c:val>
                <c:smooth val="1"/>
                <c:extLst xmlns:c15="http://schemas.microsoft.com/office/drawing/2012/chart">
                  <c:ext xmlns:c16="http://schemas.microsoft.com/office/drawing/2014/chart" uri="{C3380CC4-5D6E-409C-BE32-E72D297353CC}">
                    <c16:uniqueId val="{0000000E-28CD-4E22-A5D8-BD4A4D35D1A1}"/>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'HeadCountShift-Prov-21_30'!$AN$2</c15:sqref>
                        </c15:formulaRef>
                      </c:ext>
                    </c:extLst>
                    <c:strCache>
                      <c:ptCount val="1"/>
                      <c:pt idx="0">
                        <c:v>LP '30</c:v>
                      </c:pt>
                    </c:strCache>
                  </c:strRef>
                </c:tx>
                <c:spPr>
                  <a:ln w="50800" cap="rnd">
                    <a:solidFill>
                      <a:schemeClr val="accent2">
                        <a:lumMod val="75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'HeadCountShift-Prov-21_30'!$AN$4:$AN$48</c15:sqref>
                        </c15:formulaRef>
                      </c:ext>
                    </c:extLst>
                    <c:numCache>
                      <c:formatCode>0.0%</c:formatCode>
                      <c:ptCount val="45"/>
                      <c:pt idx="0">
                        <c:v>1.510146295422369E-4</c:v>
                      </c:pt>
                      <c:pt idx="1">
                        <c:v>1.1326097215667767E-3</c:v>
                      </c:pt>
                      <c:pt idx="2">
                        <c:v>9.7593204341670601E-3</c:v>
                      </c:pt>
                      <c:pt idx="3">
                        <c:v>1.9027843322321849E-2</c:v>
                      </c:pt>
                      <c:pt idx="4">
                        <c:v>2.773006134969325E-2</c:v>
                      </c:pt>
                      <c:pt idx="5">
                        <c:v>3.4450212364322795E-2</c:v>
                      </c:pt>
                      <c:pt idx="6">
                        <c:v>3.5054270882491745E-2</c:v>
                      </c:pt>
                      <c:pt idx="7">
                        <c:v>3.5035394053798963E-2</c:v>
                      </c:pt>
                      <c:pt idx="8">
                        <c:v>3.4412458706937238E-2</c:v>
                      </c:pt>
                      <c:pt idx="9">
                        <c:v>3.3487494100991035E-2</c:v>
                      </c:pt>
                      <c:pt idx="10">
                        <c:v>3.2638036809815953E-2</c:v>
                      </c:pt>
                      <c:pt idx="11">
                        <c:v>3.1127890514393582E-2</c:v>
                      </c:pt>
                      <c:pt idx="12">
                        <c:v>2.9863142991977346E-2</c:v>
                      </c:pt>
                      <c:pt idx="13">
                        <c:v>2.93534686172723E-2</c:v>
                      </c:pt>
                      <c:pt idx="14">
                        <c:v>3.0165172251061821E-2</c:v>
                      </c:pt>
                      <c:pt idx="15">
                        <c:v>3.073147711184521E-2</c:v>
                      </c:pt>
                      <c:pt idx="16">
                        <c:v>2.7031618688060408E-2</c:v>
                      </c:pt>
                      <c:pt idx="17">
                        <c:v>2.533270410571024E-2</c:v>
                      </c:pt>
                      <c:pt idx="18">
                        <c:v>2.2671071260028316E-2</c:v>
                      </c:pt>
                      <c:pt idx="19">
                        <c:v>2.0103822557810288E-2</c:v>
                      </c:pt>
                      <c:pt idx="20">
                        <c:v>1.897121283624351E-2</c:v>
                      </c:pt>
                      <c:pt idx="21">
                        <c:v>1.8404907975460124E-2</c:v>
                      </c:pt>
                      <c:pt idx="22">
                        <c:v>1.8121755545068428E-2</c:v>
                      </c:pt>
                      <c:pt idx="23">
                        <c:v>1.7310051911278906E-2</c:v>
                      </c:pt>
                      <c:pt idx="24">
                        <c:v>1.6989145823501653E-2</c:v>
                      </c:pt>
                      <c:pt idx="25">
                        <c:v>1.5195847097687589E-2</c:v>
                      </c:pt>
                      <c:pt idx="26">
                        <c:v>1.4723926380368098E-2</c:v>
                      </c:pt>
                      <c:pt idx="27">
                        <c:v>1.3553563001415763E-2</c:v>
                      </c:pt>
                      <c:pt idx="28">
                        <c:v>1.2892873997168475E-2</c:v>
                      </c:pt>
                      <c:pt idx="29">
                        <c:v>1.3478055686644643E-2</c:v>
                      </c:pt>
                      <c:pt idx="30">
                        <c:v>1.4082114204813591E-2</c:v>
                      </c:pt>
                      <c:pt idx="31">
                        <c:v>1.5063709296838132E-2</c:v>
                      </c:pt>
                      <c:pt idx="32">
                        <c:v>1.7102406795658328E-2</c:v>
                      </c:pt>
                      <c:pt idx="33">
                        <c:v>2.1311939594148184E-2</c:v>
                      </c:pt>
                      <c:pt idx="34">
                        <c:v>2.7258140632373761E-2</c:v>
                      </c:pt>
                      <c:pt idx="35">
                        <c:v>3.1090136857008021E-2</c:v>
                      </c:pt>
                      <c:pt idx="36">
                        <c:v>3.5998112317130723E-2</c:v>
                      </c:pt>
                      <c:pt idx="37">
                        <c:v>4.2208588957055218E-2</c:v>
                      </c:pt>
                      <c:pt idx="38">
                        <c:v>3.9112789051439355E-2</c:v>
                      </c:pt>
                      <c:pt idx="39">
                        <c:v>3.1448796602170835E-2</c:v>
                      </c:pt>
                      <c:pt idx="40">
                        <c:v>1.7574327512977821E-2</c:v>
                      </c:pt>
                      <c:pt idx="41">
                        <c:v>1.5969797074091553E-2</c:v>
                      </c:pt>
                      <c:pt idx="42">
                        <c:v>1.1892402076451156E-2</c:v>
                      </c:pt>
                      <c:pt idx="43">
                        <c:v>9.1741387446908924E-3</c:v>
                      </c:pt>
                      <c:pt idx="44">
                        <c:v>1.8121755545068429E-3</c:v>
                      </c:pt>
                    </c:numCache>
                  </c:numRef>
                </c:val>
                <c:smooth val="1"/>
                <c:extLst xmlns:c15="http://schemas.microsoft.com/office/drawing/2012/chart">
                  <c:ext xmlns:c16="http://schemas.microsoft.com/office/drawing/2014/chart" uri="{C3380CC4-5D6E-409C-BE32-E72D297353CC}">
                    <c16:uniqueId val="{0000000F-28CD-4E22-A5D8-BD4A4D35D1A1}"/>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'HeadCountShift-Prov-21_30'!$AO$2</c15:sqref>
                        </c15:formulaRef>
                      </c:ext>
                    </c:extLst>
                    <c:strCache>
                      <c:ptCount val="1"/>
                      <c:pt idx="0">
                        <c:v>MP '30</c:v>
                      </c:pt>
                    </c:strCache>
                  </c:strRef>
                </c:tx>
                <c:spPr>
                  <a:ln w="254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'HeadCountShift-Prov-21_30'!$AO$4:$AO$48</c15:sqref>
                        </c15:formulaRef>
                      </c:ext>
                    </c:extLst>
                    <c:numCache>
                      <c:formatCode>0.0%</c:formatCode>
                      <c:ptCount val="45"/>
                      <c:pt idx="0">
                        <c:v>1.4235686017709194E-4</c:v>
                      </c:pt>
                      <c:pt idx="1">
                        <c:v>1.110383509381317E-3</c:v>
                      </c:pt>
                      <c:pt idx="2">
                        <c:v>9.6517951200068338E-3</c:v>
                      </c:pt>
                      <c:pt idx="3">
                        <c:v>1.8705691427269879E-2</c:v>
                      </c:pt>
                      <c:pt idx="4">
                        <c:v>2.6734618341257864E-2</c:v>
                      </c:pt>
                      <c:pt idx="5">
                        <c:v>3.2770549212766564E-2</c:v>
                      </c:pt>
                      <c:pt idx="6">
                        <c:v>3.3083734305156168E-2</c:v>
                      </c:pt>
                      <c:pt idx="7">
                        <c:v>3.2371950004270705E-2</c:v>
                      </c:pt>
                      <c:pt idx="8">
                        <c:v>3.1432394727101902E-2</c:v>
                      </c:pt>
                      <c:pt idx="9">
                        <c:v>3.0464368077897673E-2</c:v>
                      </c:pt>
                      <c:pt idx="10">
                        <c:v>2.9268570452410103E-2</c:v>
                      </c:pt>
                      <c:pt idx="11">
                        <c:v>2.8357486547276715E-2</c:v>
                      </c:pt>
                      <c:pt idx="12">
                        <c:v>2.7104746177718304E-2</c:v>
                      </c:pt>
                      <c:pt idx="13">
                        <c:v>2.8556786151524641E-2</c:v>
                      </c:pt>
                      <c:pt idx="14">
                        <c:v>2.9724112404976796E-2</c:v>
                      </c:pt>
                      <c:pt idx="15">
                        <c:v>2.9439398684622611E-2</c:v>
                      </c:pt>
                      <c:pt idx="16">
                        <c:v>2.9752583777012214E-2</c:v>
                      </c:pt>
                      <c:pt idx="17">
                        <c:v>2.7503345386214163E-2</c:v>
                      </c:pt>
                      <c:pt idx="18">
                        <c:v>2.3773595649574354E-2</c:v>
                      </c:pt>
                      <c:pt idx="19">
                        <c:v>2.2606269396122199E-2</c:v>
                      </c:pt>
                      <c:pt idx="20">
                        <c:v>2.3061811348688892E-2</c:v>
                      </c:pt>
                      <c:pt idx="21">
                        <c:v>2.1723656863024229E-2</c:v>
                      </c:pt>
                      <c:pt idx="22">
                        <c:v>2.0954929818067933E-2</c:v>
                      </c:pt>
                      <c:pt idx="23">
                        <c:v>2.0556330609572075E-2</c:v>
                      </c:pt>
                      <c:pt idx="24">
                        <c:v>1.9559832588332431E-2</c:v>
                      </c:pt>
                      <c:pt idx="25">
                        <c:v>1.9275118867978249E-2</c:v>
                      </c:pt>
                      <c:pt idx="26">
                        <c:v>1.6940466361073939E-2</c:v>
                      </c:pt>
                      <c:pt idx="27">
                        <c:v>1.7936964382313583E-2</c:v>
                      </c:pt>
                      <c:pt idx="28">
                        <c:v>1.6911994989038521E-2</c:v>
                      </c:pt>
                      <c:pt idx="29">
                        <c:v>1.6940466361073939E-2</c:v>
                      </c:pt>
                      <c:pt idx="30">
                        <c:v>1.6655752640719758E-2</c:v>
                      </c:pt>
                      <c:pt idx="31">
                        <c:v>1.6484924408507247E-2</c:v>
                      </c:pt>
                      <c:pt idx="32">
                        <c:v>1.8705691427269879E-2</c:v>
                      </c:pt>
                      <c:pt idx="33">
                        <c:v>2.1438943142670044E-2</c:v>
                      </c:pt>
                      <c:pt idx="34">
                        <c:v>2.4200666230105628E-2</c:v>
                      </c:pt>
                      <c:pt idx="35">
                        <c:v>2.8442900663382967E-2</c:v>
                      </c:pt>
                      <c:pt idx="36">
                        <c:v>2.8556786151524641E-2</c:v>
                      </c:pt>
                      <c:pt idx="37">
                        <c:v>3.4820487999316689E-2</c:v>
                      </c:pt>
                      <c:pt idx="38">
                        <c:v>3.2998320189049912E-2</c:v>
                      </c:pt>
                      <c:pt idx="39">
                        <c:v>3.0834495914358113E-2</c:v>
                      </c:pt>
                      <c:pt idx="40">
                        <c:v>1.9531361216297012E-2</c:v>
                      </c:pt>
                      <c:pt idx="41">
                        <c:v>1.6399510292400991E-2</c:v>
                      </c:pt>
                      <c:pt idx="42">
                        <c:v>1.2271161347265325E-2</c:v>
                      </c:pt>
                      <c:pt idx="43">
                        <c:v>9.5379096318651598E-3</c:v>
                      </c:pt>
                      <c:pt idx="44">
                        <c:v>2.7047803433647467E-3</c:v>
                      </c:pt>
                    </c:numCache>
                  </c:numRef>
                </c:val>
                <c:smooth val="1"/>
                <c:extLst xmlns:c15="http://schemas.microsoft.com/office/drawing/2012/chart">
                  <c:ext xmlns:c16="http://schemas.microsoft.com/office/drawing/2014/chart" uri="{C3380CC4-5D6E-409C-BE32-E72D297353CC}">
                    <c16:uniqueId val="{00000010-28CD-4E22-A5D8-BD4A4D35D1A1}"/>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'HeadCountShift-Prov-21_30'!$AP$2</c15:sqref>
                        </c15:formulaRef>
                      </c:ext>
                    </c:extLst>
                    <c:strCache>
                      <c:ptCount val="1"/>
                      <c:pt idx="0">
                        <c:v>NC '30</c:v>
                      </c:pt>
                    </c:strCache>
                  </c:strRef>
                </c:tx>
                <c:spPr>
                  <a:ln w="254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'HeadCountShift-Prov-21_30'!$AP$4:$AP$48</c15:sqref>
                        </c15:formulaRef>
                      </c:ext>
                    </c:extLst>
                    <c:numCache>
                      <c:formatCode>0.0%</c:formatCode>
                      <c:ptCount val="45"/>
                      <c:pt idx="0">
                        <c:v>1.9470404984423675E-4</c:v>
                      </c:pt>
                      <c:pt idx="1">
                        <c:v>1.2655763239875389E-3</c:v>
                      </c:pt>
                      <c:pt idx="2">
                        <c:v>1.1584890965732087E-2</c:v>
                      </c:pt>
                      <c:pt idx="3">
                        <c:v>2.1612149532710279E-2</c:v>
                      </c:pt>
                      <c:pt idx="4">
                        <c:v>3.1347352024922115E-2</c:v>
                      </c:pt>
                      <c:pt idx="5">
                        <c:v>3.8551401869158876E-2</c:v>
                      </c:pt>
                      <c:pt idx="6">
                        <c:v>3.6507009345794393E-2</c:v>
                      </c:pt>
                      <c:pt idx="7">
                        <c:v>3.5241433021806851E-2</c:v>
                      </c:pt>
                      <c:pt idx="8">
                        <c:v>3.3878504672897193E-2</c:v>
                      </c:pt>
                      <c:pt idx="9">
                        <c:v>3.2320872274143299E-2</c:v>
                      </c:pt>
                      <c:pt idx="10">
                        <c:v>3.1931464174454825E-2</c:v>
                      </c:pt>
                      <c:pt idx="11">
                        <c:v>3.3002336448598131E-2</c:v>
                      </c:pt>
                      <c:pt idx="12">
                        <c:v>3.0860591900311526E-2</c:v>
                      </c:pt>
                      <c:pt idx="13">
                        <c:v>2.881619937694704E-2</c:v>
                      </c:pt>
                      <c:pt idx="14">
                        <c:v>2.6479750778816199E-2</c:v>
                      </c:pt>
                      <c:pt idx="15">
                        <c:v>2.5408878504672897E-2</c:v>
                      </c:pt>
                      <c:pt idx="16">
                        <c:v>2.521417445482866E-2</c:v>
                      </c:pt>
                      <c:pt idx="17">
                        <c:v>2.3267133956386292E-2</c:v>
                      </c:pt>
                      <c:pt idx="18">
                        <c:v>2.2877725856697818E-2</c:v>
                      </c:pt>
                      <c:pt idx="19">
                        <c:v>2.1417445482866043E-2</c:v>
                      </c:pt>
                      <c:pt idx="20">
                        <c:v>1.8691588785046728E-2</c:v>
                      </c:pt>
                      <c:pt idx="21">
                        <c:v>1.7815420560747662E-2</c:v>
                      </c:pt>
                      <c:pt idx="22">
                        <c:v>1.791277258566978E-2</c:v>
                      </c:pt>
                      <c:pt idx="23">
                        <c:v>1.8010124610591899E-2</c:v>
                      </c:pt>
                      <c:pt idx="24">
                        <c:v>1.8496884735202491E-2</c:v>
                      </c:pt>
                      <c:pt idx="25">
                        <c:v>1.9470404984423675E-2</c:v>
                      </c:pt>
                      <c:pt idx="26">
                        <c:v>2.1028037383177569E-2</c:v>
                      </c:pt>
                      <c:pt idx="27">
                        <c:v>1.8886292834890964E-2</c:v>
                      </c:pt>
                      <c:pt idx="28">
                        <c:v>2.0054517133956385E-2</c:v>
                      </c:pt>
                      <c:pt idx="29">
                        <c:v>1.9373052959501556E-2</c:v>
                      </c:pt>
                      <c:pt idx="30">
                        <c:v>1.6549844236760123E-2</c:v>
                      </c:pt>
                      <c:pt idx="31">
                        <c:v>1.791277258566978E-2</c:v>
                      </c:pt>
                      <c:pt idx="32">
                        <c:v>1.8983644859813083E-2</c:v>
                      </c:pt>
                      <c:pt idx="33">
                        <c:v>2.0443925233644859E-2</c:v>
                      </c:pt>
                      <c:pt idx="34">
                        <c:v>2.3072429906542055E-2</c:v>
                      </c:pt>
                      <c:pt idx="35">
                        <c:v>2.4922118380062305E-2</c:v>
                      </c:pt>
                      <c:pt idx="36">
                        <c:v>2.6479750778816199E-2</c:v>
                      </c:pt>
                      <c:pt idx="37">
                        <c:v>3.1055295950155763E-2</c:v>
                      </c:pt>
                      <c:pt idx="38">
                        <c:v>2.9984423676012461E-2</c:v>
                      </c:pt>
                      <c:pt idx="39">
                        <c:v>2.5895638629283489E-2</c:v>
                      </c:pt>
                      <c:pt idx="40">
                        <c:v>1.9080996884735201E-2</c:v>
                      </c:pt>
                      <c:pt idx="41">
                        <c:v>1.5868380062305294E-2</c:v>
                      </c:pt>
                      <c:pt idx="42">
                        <c:v>1.3142523364485981E-2</c:v>
                      </c:pt>
                      <c:pt idx="43">
                        <c:v>1.0903426791277258E-2</c:v>
                      </c:pt>
                      <c:pt idx="44">
                        <c:v>4.1861370716510899E-3</c:v>
                      </c:pt>
                    </c:numCache>
                  </c:numRef>
                </c:val>
                <c:smooth val="1"/>
                <c:extLst xmlns:c15="http://schemas.microsoft.com/office/drawing/2012/chart">
                  <c:ext xmlns:c16="http://schemas.microsoft.com/office/drawing/2014/chart" uri="{C3380CC4-5D6E-409C-BE32-E72D297353CC}">
                    <c16:uniqueId val="{00000011-28CD-4E22-A5D8-BD4A4D35D1A1}"/>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'HeadCountShift-Prov-21_30'!$AQ$2</c15:sqref>
                        </c15:formulaRef>
                      </c:ext>
                    </c:extLst>
                    <c:strCache>
                      <c:ptCount val="1"/>
                      <c:pt idx="0">
                        <c:v>NW '30</c:v>
                      </c:pt>
                    </c:strCache>
                  </c:strRef>
                </c:tx>
                <c:spPr>
                  <a:ln w="254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'HeadCountShift-Prov-21_30'!$AQ$4:$AQ$48</c15:sqref>
                        </c15:formulaRef>
                      </c:ext>
                    </c:extLst>
                    <c:numCache>
                      <c:formatCode>0.0%</c:formatCode>
                      <c:ptCount val="45"/>
                      <c:pt idx="0">
                        <c:v>1.7605633802816902E-4</c:v>
                      </c:pt>
                      <c:pt idx="1">
                        <c:v>1.3380281690140844E-3</c:v>
                      </c:pt>
                      <c:pt idx="2">
                        <c:v>1.1373239436619718E-2</c:v>
                      </c:pt>
                      <c:pt idx="3">
                        <c:v>2.1654929577464788E-2</c:v>
                      </c:pt>
                      <c:pt idx="4">
                        <c:v>3.0633802816901409E-2</c:v>
                      </c:pt>
                      <c:pt idx="5">
                        <c:v>3.7077464788732396E-2</c:v>
                      </c:pt>
                      <c:pt idx="6">
                        <c:v>3.6126760563380281E-2</c:v>
                      </c:pt>
                      <c:pt idx="7">
                        <c:v>3.4894366197183099E-2</c:v>
                      </c:pt>
                      <c:pt idx="8">
                        <c:v>3.3028169014084507E-2</c:v>
                      </c:pt>
                      <c:pt idx="9">
                        <c:v>3.1091549295774647E-2</c:v>
                      </c:pt>
                      <c:pt idx="10">
                        <c:v>2.9859154929577466E-2</c:v>
                      </c:pt>
                      <c:pt idx="11">
                        <c:v>2.9260563380281691E-2</c:v>
                      </c:pt>
                      <c:pt idx="12">
                        <c:v>2.880281690140845E-2</c:v>
                      </c:pt>
                      <c:pt idx="13">
                        <c:v>2.852112676056338E-2</c:v>
                      </c:pt>
                      <c:pt idx="14">
                        <c:v>2.9507042253521128E-2</c:v>
                      </c:pt>
                      <c:pt idx="15">
                        <c:v>2.7007042253521126E-2</c:v>
                      </c:pt>
                      <c:pt idx="16">
                        <c:v>2.7042253521126762E-2</c:v>
                      </c:pt>
                      <c:pt idx="17">
                        <c:v>2.5739436619718309E-2</c:v>
                      </c:pt>
                      <c:pt idx="18">
                        <c:v>2.454225352112676E-2</c:v>
                      </c:pt>
                      <c:pt idx="19">
                        <c:v>2.2288732394366198E-2</c:v>
                      </c:pt>
                      <c:pt idx="20">
                        <c:v>1.9260563380281689E-2</c:v>
                      </c:pt>
                      <c:pt idx="21">
                        <c:v>1.8204225352112677E-2</c:v>
                      </c:pt>
                      <c:pt idx="22">
                        <c:v>1.7711267605633803E-2</c:v>
                      </c:pt>
                      <c:pt idx="23">
                        <c:v>1.7183098591549296E-2</c:v>
                      </c:pt>
                      <c:pt idx="24">
                        <c:v>1.7147887323943661E-2</c:v>
                      </c:pt>
                      <c:pt idx="25">
                        <c:v>1.665492957746479E-2</c:v>
                      </c:pt>
                      <c:pt idx="26">
                        <c:v>1.6830985915492959E-2</c:v>
                      </c:pt>
                      <c:pt idx="27">
                        <c:v>1.6302816901408449E-2</c:v>
                      </c:pt>
                      <c:pt idx="28">
                        <c:v>1.563380281690141E-2</c:v>
                      </c:pt>
                      <c:pt idx="29">
                        <c:v>1.6302816901408449E-2</c:v>
                      </c:pt>
                      <c:pt idx="30">
                        <c:v>1.6549295774647886E-2</c:v>
                      </c:pt>
                      <c:pt idx="31">
                        <c:v>1.6971830985915492E-2</c:v>
                      </c:pt>
                      <c:pt idx="32">
                        <c:v>2.0176056338028169E-2</c:v>
                      </c:pt>
                      <c:pt idx="33">
                        <c:v>2.1021126760563381E-2</c:v>
                      </c:pt>
                      <c:pt idx="34">
                        <c:v>2.5704225352112677E-2</c:v>
                      </c:pt>
                      <c:pt idx="35">
                        <c:v>2.8943661971830986E-2</c:v>
                      </c:pt>
                      <c:pt idx="36">
                        <c:v>3.1549295774647886E-2</c:v>
                      </c:pt>
                      <c:pt idx="37">
                        <c:v>3.6443661971830986E-2</c:v>
                      </c:pt>
                      <c:pt idx="38">
                        <c:v>3.5880281690140847E-2</c:v>
                      </c:pt>
                      <c:pt idx="39">
                        <c:v>2.9788732394366198E-2</c:v>
                      </c:pt>
                      <c:pt idx="40">
                        <c:v>1.834507042253521E-2</c:v>
                      </c:pt>
                      <c:pt idx="41">
                        <c:v>1.5070422535211268E-2</c:v>
                      </c:pt>
                      <c:pt idx="42">
                        <c:v>1.1021126760563381E-2</c:v>
                      </c:pt>
                      <c:pt idx="43">
                        <c:v>9.3309859154929575E-3</c:v>
                      </c:pt>
                      <c:pt idx="44">
                        <c:v>2.0070422535211269E-3</c:v>
                      </c:pt>
                    </c:numCache>
                  </c:numRef>
                </c:val>
                <c:smooth val="1"/>
                <c:extLst xmlns:c15="http://schemas.microsoft.com/office/drawing/2012/chart">
                  <c:ext xmlns:c16="http://schemas.microsoft.com/office/drawing/2014/chart" uri="{C3380CC4-5D6E-409C-BE32-E72D297353CC}">
                    <c16:uniqueId val="{00000012-28CD-4E22-A5D8-BD4A4D35D1A1}"/>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'HeadCountShift-Prov-21_30'!$AR$2</c15:sqref>
                        </c15:formulaRef>
                      </c:ext>
                    </c:extLst>
                    <c:strCache>
                      <c:ptCount val="1"/>
                      <c:pt idx="0">
                        <c:v>WC '30</c:v>
                      </c:pt>
                    </c:strCache>
                  </c:strRef>
                </c:tx>
                <c:spPr>
                  <a:ln w="254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'HeadCountShift-Prov-21_30'!$AR$4:$AR$48</c15:sqref>
                        </c15:formulaRef>
                      </c:ext>
                    </c:extLst>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1"/>
                <c:extLst xmlns:c15="http://schemas.microsoft.com/office/drawing/2012/chart">
                  <c:ext xmlns:c16="http://schemas.microsoft.com/office/drawing/2014/chart" uri="{C3380CC4-5D6E-409C-BE32-E72D297353CC}">
                    <c16:uniqueId val="{00000013-28CD-4E22-A5D8-BD4A4D35D1A1}"/>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'HeadCountShift-Prov-21_30'!$AS$2</c15:sqref>
                        </c15:formulaRef>
                      </c:ext>
                    </c:extLst>
                    <c:strCache>
                      <c:ptCount val="1"/>
                      <c:pt idx="0">
                        <c:v>SA '30</c:v>
                      </c:pt>
                    </c:strCache>
                  </c:strRef>
                </c:tx>
                <c:spPr>
                  <a:ln w="50800" cap="rnd">
                    <a:solidFill>
                      <a:schemeClr val="bg1">
                        <a:lumMod val="65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'HeadCountShift-Prov-21_30'!$AS$4:$AS$48</c15:sqref>
                        </c15:formulaRef>
                      </c:ext>
                    </c:extLst>
                    <c:numCache>
                      <c:formatCode>0.0%</c:formatCode>
                      <c:ptCount val="45"/>
                      <c:pt idx="0">
                        <c:v>1.5045011715377976E-4</c:v>
                      </c:pt>
                      <c:pt idx="1">
                        <c:v>1.1394746577876433E-3</c:v>
                      </c:pt>
                      <c:pt idx="2">
                        <c:v>1.0033296337402886E-2</c:v>
                      </c:pt>
                      <c:pt idx="3">
                        <c:v>1.9092366506350968E-2</c:v>
                      </c:pt>
                      <c:pt idx="4">
                        <c:v>2.7137748181033421E-2</c:v>
                      </c:pt>
                      <c:pt idx="5">
                        <c:v>3.3281539030706624E-2</c:v>
                      </c:pt>
                      <c:pt idx="6">
                        <c:v>3.2980638796399064E-2</c:v>
                      </c:pt>
                      <c:pt idx="7">
                        <c:v>3.2351707978789002E-2</c:v>
                      </c:pt>
                      <c:pt idx="8">
                        <c:v>3.1241830065359476E-2</c:v>
                      </c:pt>
                      <c:pt idx="9">
                        <c:v>3.0082624244666421E-2</c:v>
                      </c:pt>
                      <c:pt idx="10">
                        <c:v>2.9137994820569738E-2</c:v>
                      </c:pt>
                      <c:pt idx="11">
                        <c:v>2.804538167468245E-2</c:v>
                      </c:pt>
                      <c:pt idx="12">
                        <c:v>2.7098285855222594E-2</c:v>
                      </c:pt>
                      <c:pt idx="13">
                        <c:v>2.6755456899741029E-2</c:v>
                      </c:pt>
                      <c:pt idx="14">
                        <c:v>2.7034159575779999E-2</c:v>
                      </c:pt>
                      <c:pt idx="15">
                        <c:v>2.7478110741151807E-2</c:v>
                      </c:pt>
                      <c:pt idx="16">
                        <c:v>2.6962634110247873E-2</c:v>
                      </c:pt>
                      <c:pt idx="17">
                        <c:v>2.5911949685534591E-2</c:v>
                      </c:pt>
                      <c:pt idx="18">
                        <c:v>2.4365519792822789E-2</c:v>
                      </c:pt>
                      <c:pt idx="19">
                        <c:v>2.2804291527931928E-2</c:v>
                      </c:pt>
                      <c:pt idx="20">
                        <c:v>2.1381181403378961E-2</c:v>
                      </c:pt>
                      <c:pt idx="21">
                        <c:v>2.1023554075718338E-2</c:v>
                      </c:pt>
                      <c:pt idx="22">
                        <c:v>2.0542606979898879E-2</c:v>
                      </c:pt>
                      <c:pt idx="23">
                        <c:v>2.0431619188555926E-2</c:v>
                      </c:pt>
                      <c:pt idx="24">
                        <c:v>2.0989024540633863E-2</c:v>
                      </c:pt>
                      <c:pt idx="25">
                        <c:v>1.9911209766925637E-2</c:v>
                      </c:pt>
                      <c:pt idx="26">
                        <c:v>1.944506104328524E-2</c:v>
                      </c:pt>
                      <c:pt idx="27">
                        <c:v>1.8537427549636207E-2</c:v>
                      </c:pt>
                      <c:pt idx="28">
                        <c:v>1.7474411148107043E-2</c:v>
                      </c:pt>
                      <c:pt idx="29">
                        <c:v>1.7688987544703418E-2</c:v>
                      </c:pt>
                      <c:pt idx="30">
                        <c:v>1.8231594524602292E-2</c:v>
                      </c:pt>
                      <c:pt idx="31">
                        <c:v>1.8495498828462204E-2</c:v>
                      </c:pt>
                      <c:pt idx="32">
                        <c:v>2.0717721050684423E-2</c:v>
                      </c:pt>
                      <c:pt idx="33">
                        <c:v>2.3692193858675544E-2</c:v>
                      </c:pt>
                      <c:pt idx="34">
                        <c:v>2.685164631890492E-2</c:v>
                      </c:pt>
                      <c:pt idx="35">
                        <c:v>2.9567147613762487E-2</c:v>
                      </c:pt>
                      <c:pt idx="36">
                        <c:v>3.1318288321617954E-2</c:v>
                      </c:pt>
                      <c:pt idx="37">
                        <c:v>3.5303983228511533E-2</c:v>
                      </c:pt>
                      <c:pt idx="38">
                        <c:v>3.2090270070292269E-2</c:v>
                      </c:pt>
                      <c:pt idx="39">
                        <c:v>2.7737082254285363E-2</c:v>
                      </c:pt>
                      <c:pt idx="40">
                        <c:v>1.7735849056603775E-2</c:v>
                      </c:pt>
                      <c:pt idx="41">
                        <c:v>1.495868787766679E-2</c:v>
                      </c:pt>
                      <c:pt idx="42">
                        <c:v>1.1347885065976076E-2</c:v>
                      </c:pt>
                      <c:pt idx="43">
                        <c:v>9.0294734245899618E-3</c:v>
                      </c:pt>
                      <c:pt idx="44">
                        <c:v>2.4121346651868295E-3</c:v>
                      </c:pt>
                    </c:numCache>
                  </c:numRef>
                </c:val>
                <c:smooth val="1"/>
                <c:extLst xmlns:c15="http://schemas.microsoft.com/office/drawing/2012/chart">
                  <c:ext xmlns:c16="http://schemas.microsoft.com/office/drawing/2014/chart" uri="{C3380CC4-5D6E-409C-BE32-E72D297353CC}">
                    <c16:uniqueId val="{00000001-28CD-4E22-A5D8-BD4A4D35D1A1}"/>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max val="7.0000000000000007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egendEntry>
        <c:idx val="0"/>
        <c:delete val="1"/>
      </c:legendEntry>
      <c:layout>
        <c:manualLayout>
          <c:xMode val="edge"/>
          <c:yMode val="edge"/>
          <c:x val="0.15153187347738165"/>
          <c:y val="0.86842733865508726"/>
          <c:w val="0.73590045459611797"/>
          <c:h val="0.120201522048088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9.6331047296775871E-2"/>
          <c:w val="0.83830668030623146"/>
          <c:h val="0.62933035616944455"/>
        </c:manualLayout>
      </c:layout>
      <c:lineChart>
        <c:grouping val="standard"/>
        <c:varyColors val="0"/>
        <c:ser>
          <c:idx val="10"/>
          <c:order val="10"/>
          <c:tx>
            <c:strRef>
              <c:f>'HeadCountShift-Prov-21_30'!$AJ$2</c:f>
              <c:strCache>
                <c:ptCount val="1"/>
                <c:pt idx="0">
                  <c:v>EC '30</c:v>
                </c:pt>
              </c:strCache>
              <c:extLst xmlns:c15="http://schemas.microsoft.com/office/drawing/2012/chart"/>
            </c:strRef>
          </c:tx>
          <c:spPr>
            <a:ln w="50800" cap="rnd">
              <a:solidFill>
                <a:srgbClr val="FF0000"/>
              </a:solidFill>
              <a:prstDash val="solid"/>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'HeadCountShift-Prov-21_30'!$AJ$4:$AJ$48</c:f>
              <c:numCache>
                <c:formatCode>0.0%</c:formatCode>
                <c:ptCount val="45"/>
                <c:pt idx="0">
                  <c:v>1.4873758970735879E-4</c:v>
                </c:pt>
                <c:pt idx="1">
                  <c:v>1.0597553266649313E-3</c:v>
                </c:pt>
                <c:pt idx="2">
                  <c:v>9.4820213438441235E-3</c:v>
                </c:pt>
                <c:pt idx="3">
                  <c:v>1.8331907931431971E-2</c:v>
                </c:pt>
                <c:pt idx="4">
                  <c:v>2.6345145576915925E-2</c:v>
                </c:pt>
                <c:pt idx="5">
                  <c:v>3.2685085338192095E-2</c:v>
                </c:pt>
                <c:pt idx="6">
                  <c:v>3.2685085338192095E-2</c:v>
                </c:pt>
                <c:pt idx="7">
                  <c:v>3.2610716543338414E-2</c:v>
                </c:pt>
                <c:pt idx="8">
                  <c:v>3.1253486037258769E-2</c:v>
                </c:pt>
                <c:pt idx="9">
                  <c:v>3.0193730710593836E-2</c:v>
                </c:pt>
                <c:pt idx="10">
                  <c:v>2.9171159781355743E-2</c:v>
                </c:pt>
                <c:pt idx="11">
                  <c:v>2.7553638493288218E-2</c:v>
                </c:pt>
                <c:pt idx="12">
                  <c:v>2.6865727140891683E-2</c:v>
                </c:pt>
                <c:pt idx="13">
                  <c:v>2.6103446993641467E-2</c:v>
                </c:pt>
                <c:pt idx="14">
                  <c:v>2.6122039192354889E-2</c:v>
                </c:pt>
                <c:pt idx="15">
                  <c:v>2.6047670397501207E-2</c:v>
                </c:pt>
                <c:pt idx="16">
                  <c:v>2.4448741308147101E-2</c:v>
                </c:pt>
                <c:pt idx="17">
                  <c:v>2.4709032090134978E-2</c:v>
                </c:pt>
                <c:pt idx="18">
                  <c:v>2.2422191648384337E-2</c:v>
                </c:pt>
                <c:pt idx="19">
                  <c:v>2.0730301565463131E-2</c:v>
                </c:pt>
                <c:pt idx="20">
                  <c:v>1.8722344104413789E-2</c:v>
                </c:pt>
                <c:pt idx="21">
                  <c:v>1.8201762540438031E-2</c:v>
                </c:pt>
                <c:pt idx="22">
                  <c:v>1.8908266091547988E-2</c:v>
                </c:pt>
                <c:pt idx="23">
                  <c:v>1.8647975309560107E-2</c:v>
                </c:pt>
                <c:pt idx="24">
                  <c:v>1.9893652623359237E-2</c:v>
                </c:pt>
                <c:pt idx="25">
                  <c:v>1.8666567508273529E-2</c:v>
                </c:pt>
                <c:pt idx="26">
                  <c:v>1.9094188078682184E-2</c:v>
                </c:pt>
                <c:pt idx="27">
                  <c:v>1.7755549771315954E-2</c:v>
                </c:pt>
                <c:pt idx="28">
                  <c:v>1.7067638418919423E-2</c:v>
                </c:pt>
                <c:pt idx="29">
                  <c:v>1.8090209348157513E-2</c:v>
                </c:pt>
                <c:pt idx="30">
                  <c:v>1.8424868924999071E-2</c:v>
                </c:pt>
                <c:pt idx="31">
                  <c:v>1.9875060424645818E-2</c:v>
                </c:pt>
                <c:pt idx="32">
                  <c:v>2.2663890231658795E-2</c:v>
                </c:pt>
                <c:pt idx="33">
                  <c:v>2.5936117205220689E-2</c:v>
                </c:pt>
                <c:pt idx="34">
                  <c:v>2.9319897371063101E-2</c:v>
                </c:pt>
                <c:pt idx="35">
                  <c:v>3.283382292789945E-2</c:v>
                </c:pt>
                <c:pt idx="36">
                  <c:v>3.4098092440412002E-2</c:v>
                </c:pt>
                <c:pt idx="37">
                  <c:v>4.2167106682036215E-2</c:v>
                </c:pt>
                <c:pt idx="38">
                  <c:v>3.6477893875729743E-2</c:v>
                </c:pt>
                <c:pt idx="39">
                  <c:v>3.2963968318893394E-2</c:v>
                </c:pt>
                <c:pt idx="40">
                  <c:v>1.8034432752017254E-2</c:v>
                </c:pt>
                <c:pt idx="41">
                  <c:v>1.4632060387461421E-2</c:v>
                </c:pt>
                <c:pt idx="42">
                  <c:v>9.3890603502770238E-3</c:v>
                </c:pt>
                <c:pt idx="43">
                  <c:v>7.288141895660581E-3</c:v>
                </c:pt>
                <c:pt idx="44">
                  <c:v>1.8778120700554048E-3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A-9DDC-4753-B639-D5AED66755AB}"/>
            </c:ext>
          </c:extLst>
        </c:ser>
        <c:ser>
          <c:idx val="11"/>
          <c:order val="11"/>
          <c:tx>
            <c:strRef>
              <c:f>'HeadCountShift-Prov-21_30'!$AK$2</c:f>
              <c:strCache>
                <c:ptCount val="1"/>
                <c:pt idx="0">
                  <c:v>FS '30</c:v>
                </c:pt>
              </c:strCache>
              <c:extLst xmlns:c15="http://schemas.microsoft.com/office/drawing/2012/chart"/>
            </c:strRef>
          </c:tx>
          <c:spPr>
            <a:ln w="50800" cap="rnd">
              <a:solidFill>
                <a:srgbClr val="00B050"/>
              </a:solidFill>
              <a:prstDash val="solid"/>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'HeadCountShift-Prov-21_30'!$AK$4:$AK$48</c:f>
              <c:numCache>
                <c:formatCode>0.0%</c:formatCode>
                <c:ptCount val="45"/>
                <c:pt idx="0">
                  <c:v>1.3370175594972815E-4</c:v>
                </c:pt>
                <c:pt idx="1">
                  <c:v>1.0250467956145824E-3</c:v>
                </c:pt>
                <c:pt idx="2">
                  <c:v>9.3145556644977263E-3</c:v>
                </c:pt>
                <c:pt idx="3">
                  <c:v>1.7826900793297084E-2</c:v>
                </c:pt>
                <c:pt idx="4">
                  <c:v>2.5626169890364561E-2</c:v>
                </c:pt>
                <c:pt idx="5">
                  <c:v>3.1464479900169352E-2</c:v>
                </c:pt>
                <c:pt idx="6">
                  <c:v>3.1954719671985023E-2</c:v>
                </c:pt>
                <c:pt idx="7">
                  <c:v>3.1553614404135844E-2</c:v>
                </c:pt>
                <c:pt idx="8">
                  <c:v>3.0840538372403959E-2</c:v>
                </c:pt>
                <c:pt idx="9">
                  <c:v>3.0261164096621801E-2</c:v>
                </c:pt>
                <c:pt idx="10">
                  <c:v>2.9770924324806134E-2</c:v>
                </c:pt>
                <c:pt idx="11">
                  <c:v>2.8790444781174793E-2</c:v>
                </c:pt>
                <c:pt idx="12">
                  <c:v>2.9949193332739103E-2</c:v>
                </c:pt>
                <c:pt idx="13">
                  <c:v>3.0617702112487745E-2</c:v>
                </c:pt>
                <c:pt idx="14">
                  <c:v>3.2578661199750426E-2</c:v>
                </c:pt>
                <c:pt idx="15">
                  <c:v>3.217755593190124E-2</c:v>
                </c:pt>
                <c:pt idx="16">
                  <c:v>3.2801497459666637E-2</c:v>
                </c:pt>
                <c:pt idx="17">
                  <c:v>3.1776450664052054E-2</c:v>
                </c:pt>
                <c:pt idx="18">
                  <c:v>3.1865585168018538E-2</c:v>
                </c:pt>
                <c:pt idx="19">
                  <c:v>2.9503520812906678E-2</c:v>
                </c:pt>
                <c:pt idx="20">
                  <c:v>2.7720830733576968E-2</c:v>
                </c:pt>
                <c:pt idx="21">
                  <c:v>2.5403333630448346E-2</c:v>
                </c:pt>
                <c:pt idx="22">
                  <c:v>2.2952134771369998E-2</c:v>
                </c:pt>
                <c:pt idx="23">
                  <c:v>2.1035742936090562E-2</c:v>
                </c:pt>
                <c:pt idx="24">
                  <c:v>2.2372760495587844E-2</c:v>
                </c:pt>
                <c:pt idx="25">
                  <c:v>2.0144397896425706E-2</c:v>
                </c:pt>
                <c:pt idx="26">
                  <c:v>1.787146804528033E-2</c:v>
                </c:pt>
                <c:pt idx="27">
                  <c:v>1.6846421249665747E-2</c:v>
                </c:pt>
                <c:pt idx="28">
                  <c:v>1.5509403690168464E-2</c:v>
                </c:pt>
                <c:pt idx="29">
                  <c:v>1.5999643461984132E-2</c:v>
                </c:pt>
                <c:pt idx="30">
                  <c:v>1.5821374454051164E-2</c:v>
                </c:pt>
                <c:pt idx="31">
                  <c:v>1.7113824761565203E-2</c:v>
                </c:pt>
                <c:pt idx="32">
                  <c:v>1.8450842321062484E-2</c:v>
                </c:pt>
                <c:pt idx="33">
                  <c:v>2.1570549959889475E-2</c:v>
                </c:pt>
                <c:pt idx="34">
                  <c:v>2.3709778055085125E-2</c:v>
                </c:pt>
                <c:pt idx="35">
                  <c:v>2.5938140654247259E-2</c:v>
                </c:pt>
                <c:pt idx="36">
                  <c:v>2.740885996969427E-2</c:v>
                </c:pt>
                <c:pt idx="37">
                  <c:v>3.0617702112487745E-2</c:v>
                </c:pt>
                <c:pt idx="38">
                  <c:v>2.905784829307425E-2</c:v>
                </c:pt>
                <c:pt idx="39">
                  <c:v>2.3264105535252697E-2</c:v>
                </c:pt>
                <c:pt idx="40">
                  <c:v>1.3548444602905784E-2</c:v>
                </c:pt>
                <c:pt idx="41">
                  <c:v>1.0339602460112309E-2</c:v>
                </c:pt>
                <c:pt idx="42">
                  <c:v>8.7797486406988139E-3</c:v>
                </c:pt>
                <c:pt idx="43">
                  <c:v>6.9524913093858632E-3</c:v>
                </c:pt>
                <c:pt idx="44">
                  <c:v>1.7381228273464658E-3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B-9DDC-4753-B639-D5AED66755AB}"/>
            </c:ext>
          </c:extLst>
        </c:ser>
        <c:ser>
          <c:idx val="12"/>
          <c:order val="12"/>
          <c:tx>
            <c:strRef>
              <c:f>'HeadCountShift-Prov-21_30'!$AL$2</c:f>
              <c:strCache>
                <c:ptCount val="1"/>
                <c:pt idx="0">
                  <c:v>GP '30</c:v>
                </c:pt>
              </c:strCache>
              <c:extLst xmlns:c15="http://schemas.microsoft.com/office/drawing/2012/chart"/>
            </c:strRef>
          </c:tx>
          <c:spPr>
            <a:ln w="50800" cap="rnd">
              <a:solidFill>
                <a:schemeClr val="tx1"/>
              </a:solidFill>
              <a:prstDash val="solid"/>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'HeadCountShift-Prov-21_30'!$AL$4:$AL$48</c:f>
              <c:numCache>
                <c:formatCode>0.0%</c:formatCode>
                <c:ptCount val="45"/>
                <c:pt idx="0">
                  <c:v>1.5627848826609017E-4</c:v>
                </c:pt>
                <c:pt idx="1">
                  <c:v>1.1851118693511839E-3</c:v>
                </c:pt>
                <c:pt idx="2">
                  <c:v>1.0483681921183549E-2</c:v>
                </c:pt>
                <c:pt idx="3">
                  <c:v>1.9612950277394316E-2</c:v>
                </c:pt>
                <c:pt idx="4">
                  <c:v>2.7361758653921289E-2</c:v>
                </c:pt>
                <c:pt idx="5">
                  <c:v>3.3248248378610686E-2</c:v>
                </c:pt>
                <c:pt idx="6">
                  <c:v>3.2271507826947619E-2</c:v>
                </c:pt>
                <c:pt idx="7">
                  <c:v>3.1021279920818899E-2</c:v>
                </c:pt>
                <c:pt idx="8">
                  <c:v>2.9484541452869013E-2</c:v>
                </c:pt>
                <c:pt idx="9">
                  <c:v>2.8051988643763185E-2</c:v>
                </c:pt>
                <c:pt idx="10">
                  <c:v>2.7127340921522154E-2</c:v>
                </c:pt>
                <c:pt idx="11">
                  <c:v>2.6580366212590838E-2</c:v>
                </c:pt>
                <c:pt idx="12">
                  <c:v>2.5981298674237492E-2</c:v>
                </c:pt>
                <c:pt idx="13">
                  <c:v>2.641106451696924E-2</c:v>
                </c:pt>
                <c:pt idx="14">
                  <c:v>2.6371994894902717E-2</c:v>
                </c:pt>
                <c:pt idx="15">
                  <c:v>2.8065011851118694E-2</c:v>
                </c:pt>
                <c:pt idx="16">
                  <c:v>2.8091058265829708E-2</c:v>
                </c:pt>
                <c:pt idx="17">
                  <c:v>2.6814783944989973E-2</c:v>
                </c:pt>
                <c:pt idx="18">
                  <c:v>2.5082697366707474E-2</c:v>
                </c:pt>
                <c:pt idx="19">
                  <c:v>2.3832469460578751E-2</c:v>
                </c:pt>
                <c:pt idx="20">
                  <c:v>2.1449222514520878E-2</c:v>
                </c:pt>
                <c:pt idx="21">
                  <c:v>2.0680853280545933E-2</c:v>
                </c:pt>
                <c:pt idx="22">
                  <c:v>2.0055739327481573E-2</c:v>
                </c:pt>
                <c:pt idx="23">
                  <c:v>1.9625973484749825E-2</c:v>
                </c:pt>
                <c:pt idx="24">
                  <c:v>1.9743182350949393E-2</c:v>
                </c:pt>
                <c:pt idx="25">
                  <c:v>1.9052952361107493E-2</c:v>
                </c:pt>
                <c:pt idx="26">
                  <c:v>1.8883650665485897E-2</c:v>
                </c:pt>
                <c:pt idx="27">
                  <c:v>1.7594353137290651E-2</c:v>
                </c:pt>
                <c:pt idx="28">
                  <c:v>1.7372958612247025E-2</c:v>
                </c:pt>
                <c:pt idx="29">
                  <c:v>1.6904123147448755E-2</c:v>
                </c:pt>
                <c:pt idx="30">
                  <c:v>1.7828770869689786E-2</c:v>
                </c:pt>
                <c:pt idx="31">
                  <c:v>1.7503190685802101E-2</c:v>
                </c:pt>
                <c:pt idx="32">
                  <c:v>2.0003646498059541E-2</c:v>
                </c:pt>
                <c:pt idx="33">
                  <c:v>2.3402703617847003E-2</c:v>
                </c:pt>
                <c:pt idx="34">
                  <c:v>2.5903159430104447E-2</c:v>
                </c:pt>
                <c:pt idx="35">
                  <c:v>2.991430729560076E-2</c:v>
                </c:pt>
                <c:pt idx="36">
                  <c:v>3.1841741984215875E-2</c:v>
                </c:pt>
                <c:pt idx="37">
                  <c:v>3.3547782147787357E-2</c:v>
                </c:pt>
                <c:pt idx="38">
                  <c:v>3.1216628031151512E-2</c:v>
                </c:pt>
                <c:pt idx="39">
                  <c:v>2.8703149011538562E-2</c:v>
                </c:pt>
                <c:pt idx="40">
                  <c:v>2.0785038939389992E-2</c:v>
                </c:pt>
                <c:pt idx="41">
                  <c:v>1.8571093688953714E-2</c:v>
                </c:pt>
                <c:pt idx="42">
                  <c:v>1.5797150522230616E-2</c:v>
                </c:pt>
                <c:pt idx="43">
                  <c:v>1.2684603964264319E-2</c:v>
                </c:pt>
                <c:pt idx="44">
                  <c:v>3.6985908889641339E-3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C-9DDC-4753-B639-D5AED66755AB}"/>
            </c:ext>
          </c:extLst>
        </c:ser>
        <c:ser>
          <c:idx val="13"/>
          <c:order val="13"/>
          <c:tx>
            <c:strRef>
              <c:f>'HeadCountShift-Prov-21_30'!$AM$2</c:f>
              <c:strCache>
                <c:ptCount val="1"/>
                <c:pt idx="0">
                  <c:v>KN '30</c:v>
                </c:pt>
              </c:strCache>
              <c:extLst xmlns:c15="http://schemas.microsoft.com/office/drawing/2012/chart"/>
            </c:strRef>
          </c:tx>
          <c:spPr>
            <a:ln w="50800" cap="rnd">
              <a:solidFill>
                <a:srgbClr val="00B0F0"/>
              </a:solidFill>
              <a:prstDash val="solid"/>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'HeadCountShift-Prov-21_30'!$AM$4:$AM$48</c:f>
              <c:numCache>
                <c:formatCode>0.0%</c:formatCode>
                <c:ptCount val="45"/>
                <c:pt idx="0">
                  <c:v>1.3347422279072355E-4</c:v>
                </c:pt>
                <c:pt idx="1">
                  <c:v>1.0566709304265613E-3</c:v>
                </c:pt>
                <c:pt idx="2">
                  <c:v>9.287581335854514E-3</c:v>
                </c:pt>
                <c:pt idx="3">
                  <c:v>1.750736888938324E-2</c:v>
                </c:pt>
                <c:pt idx="4">
                  <c:v>2.4803959735276125E-2</c:v>
                </c:pt>
                <c:pt idx="5">
                  <c:v>3.0409877092486513E-2</c:v>
                </c:pt>
                <c:pt idx="6">
                  <c:v>3.0243034313998111E-2</c:v>
                </c:pt>
                <c:pt idx="7">
                  <c:v>2.9798120238029031E-2</c:v>
                </c:pt>
                <c:pt idx="8">
                  <c:v>2.903064345698237E-2</c:v>
                </c:pt>
                <c:pt idx="9">
                  <c:v>2.8062955341749626E-2</c:v>
                </c:pt>
                <c:pt idx="10">
                  <c:v>2.679495022523775E-2</c:v>
                </c:pt>
                <c:pt idx="11">
                  <c:v>2.4637116956787719E-2</c:v>
                </c:pt>
                <c:pt idx="12">
                  <c:v>2.2401423725043102E-2</c:v>
                </c:pt>
                <c:pt idx="13">
                  <c:v>2.1667315499694122E-2</c:v>
                </c:pt>
                <c:pt idx="14">
                  <c:v>2.1244647127523497E-2</c:v>
                </c:pt>
                <c:pt idx="15">
                  <c:v>2.3057671987097492E-2</c:v>
                </c:pt>
                <c:pt idx="16">
                  <c:v>2.3669428841554974E-2</c:v>
                </c:pt>
                <c:pt idx="17">
                  <c:v>2.3313497580779712E-2</c:v>
                </c:pt>
                <c:pt idx="18">
                  <c:v>2.2901952060508313E-2</c:v>
                </c:pt>
                <c:pt idx="19">
                  <c:v>2.2101106723763975E-2</c:v>
                </c:pt>
                <c:pt idx="20">
                  <c:v>2.2023246760469385E-2</c:v>
                </c:pt>
                <c:pt idx="21">
                  <c:v>2.3269006173182803E-2</c:v>
                </c:pt>
                <c:pt idx="22">
                  <c:v>2.3402480395973528E-2</c:v>
                </c:pt>
                <c:pt idx="23">
                  <c:v>2.5070908180857571E-2</c:v>
                </c:pt>
                <c:pt idx="24">
                  <c:v>2.7017407263222291E-2</c:v>
                </c:pt>
                <c:pt idx="25">
                  <c:v>2.5860630665702686E-2</c:v>
                </c:pt>
                <c:pt idx="26">
                  <c:v>2.511539958845448E-2</c:v>
                </c:pt>
                <c:pt idx="27">
                  <c:v>2.4414659918803181E-2</c:v>
                </c:pt>
                <c:pt idx="28">
                  <c:v>2.1878649685779433E-2</c:v>
                </c:pt>
                <c:pt idx="29">
                  <c:v>2.1878649685779433E-2</c:v>
                </c:pt>
                <c:pt idx="30">
                  <c:v>2.3535954618764249E-2</c:v>
                </c:pt>
                <c:pt idx="31">
                  <c:v>2.2868583504810632E-2</c:v>
                </c:pt>
                <c:pt idx="32">
                  <c:v>2.5337856626439018E-2</c:v>
                </c:pt>
                <c:pt idx="33">
                  <c:v>2.808520104554808E-2</c:v>
                </c:pt>
                <c:pt idx="34">
                  <c:v>3.1366442355820034E-2</c:v>
                </c:pt>
                <c:pt idx="35">
                  <c:v>3.2022690617874425E-2</c:v>
                </c:pt>
                <c:pt idx="36">
                  <c:v>3.2667816028029588E-2</c:v>
                </c:pt>
                <c:pt idx="37">
                  <c:v>3.4580946554696623E-2</c:v>
                </c:pt>
                <c:pt idx="38">
                  <c:v>2.9464434681052223E-2</c:v>
                </c:pt>
                <c:pt idx="39">
                  <c:v>2.4003114398531783E-2</c:v>
                </c:pt>
                <c:pt idx="40">
                  <c:v>1.5405149880429342E-2</c:v>
                </c:pt>
                <c:pt idx="41">
                  <c:v>1.219064568155275E-2</c:v>
                </c:pt>
                <c:pt idx="42">
                  <c:v>8.4978588510093989E-3</c:v>
                </c:pt>
                <c:pt idx="43">
                  <c:v>6.6292197319392692E-3</c:v>
                </c:pt>
                <c:pt idx="44">
                  <c:v>1.2902508203103276E-3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D-9DDC-4753-B639-D5AED66755AB}"/>
            </c:ext>
          </c:extLst>
        </c:ser>
        <c:ser>
          <c:idx val="14"/>
          <c:order val="14"/>
          <c:tx>
            <c:strRef>
              <c:f>'HeadCountShift-Prov-21_30'!$AN$2</c:f>
              <c:strCache>
                <c:ptCount val="1"/>
                <c:pt idx="0">
                  <c:v>LP '30</c:v>
                </c:pt>
              </c:strCache>
              <c:extLst xmlns:c15="http://schemas.microsoft.com/office/drawing/2012/chart"/>
            </c:strRef>
          </c:tx>
          <c:spPr>
            <a:ln w="50800" cap="rnd">
              <a:solidFill>
                <a:schemeClr val="accent2">
                  <a:lumMod val="75000"/>
                </a:schemeClr>
              </a:solidFill>
              <a:prstDash val="solid"/>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'HeadCountShift-Prov-21_30'!$AN$4:$AN$48</c:f>
              <c:numCache>
                <c:formatCode>0.0%</c:formatCode>
                <c:ptCount val="45"/>
                <c:pt idx="0">
                  <c:v>1.510146295422369E-4</c:v>
                </c:pt>
                <c:pt idx="1">
                  <c:v>1.1326097215667767E-3</c:v>
                </c:pt>
                <c:pt idx="2">
                  <c:v>9.7593204341670601E-3</c:v>
                </c:pt>
                <c:pt idx="3">
                  <c:v>1.9027843322321849E-2</c:v>
                </c:pt>
                <c:pt idx="4">
                  <c:v>2.773006134969325E-2</c:v>
                </c:pt>
                <c:pt idx="5">
                  <c:v>3.4450212364322795E-2</c:v>
                </c:pt>
                <c:pt idx="6">
                  <c:v>3.5054270882491745E-2</c:v>
                </c:pt>
                <c:pt idx="7">
                  <c:v>3.5035394053798963E-2</c:v>
                </c:pt>
                <c:pt idx="8">
                  <c:v>3.4412458706937238E-2</c:v>
                </c:pt>
                <c:pt idx="9">
                  <c:v>3.3487494100991035E-2</c:v>
                </c:pt>
                <c:pt idx="10">
                  <c:v>3.2638036809815953E-2</c:v>
                </c:pt>
                <c:pt idx="11">
                  <c:v>3.1127890514393582E-2</c:v>
                </c:pt>
                <c:pt idx="12">
                  <c:v>2.9863142991977346E-2</c:v>
                </c:pt>
                <c:pt idx="13">
                  <c:v>2.93534686172723E-2</c:v>
                </c:pt>
                <c:pt idx="14">
                  <c:v>3.0165172251061821E-2</c:v>
                </c:pt>
                <c:pt idx="15">
                  <c:v>3.073147711184521E-2</c:v>
                </c:pt>
                <c:pt idx="16">
                  <c:v>2.7031618688060408E-2</c:v>
                </c:pt>
                <c:pt idx="17">
                  <c:v>2.533270410571024E-2</c:v>
                </c:pt>
                <c:pt idx="18">
                  <c:v>2.2671071260028316E-2</c:v>
                </c:pt>
                <c:pt idx="19">
                  <c:v>2.0103822557810288E-2</c:v>
                </c:pt>
                <c:pt idx="20">
                  <c:v>1.897121283624351E-2</c:v>
                </c:pt>
                <c:pt idx="21">
                  <c:v>1.8404907975460124E-2</c:v>
                </c:pt>
                <c:pt idx="22">
                  <c:v>1.8121755545068428E-2</c:v>
                </c:pt>
                <c:pt idx="23">
                  <c:v>1.7310051911278906E-2</c:v>
                </c:pt>
                <c:pt idx="24">
                  <c:v>1.6989145823501653E-2</c:v>
                </c:pt>
                <c:pt idx="25">
                  <c:v>1.5195847097687589E-2</c:v>
                </c:pt>
                <c:pt idx="26">
                  <c:v>1.4723926380368098E-2</c:v>
                </c:pt>
                <c:pt idx="27">
                  <c:v>1.3553563001415763E-2</c:v>
                </c:pt>
                <c:pt idx="28">
                  <c:v>1.2892873997168475E-2</c:v>
                </c:pt>
                <c:pt idx="29">
                  <c:v>1.3478055686644643E-2</c:v>
                </c:pt>
                <c:pt idx="30">
                  <c:v>1.4082114204813591E-2</c:v>
                </c:pt>
                <c:pt idx="31">
                  <c:v>1.5063709296838132E-2</c:v>
                </c:pt>
                <c:pt idx="32">
                  <c:v>1.7102406795658328E-2</c:v>
                </c:pt>
                <c:pt idx="33">
                  <c:v>2.1311939594148184E-2</c:v>
                </c:pt>
                <c:pt idx="34">
                  <c:v>2.7258140632373761E-2</c:v>
                </c:pt>
                <c:pt idx="35">
                  <c:v>3.1090136857008021E-2</c:v>
                </c:pt>
                <c:pt idx="36">
                  <c:v>3.5998112317130723E-2</c:v>
                </c:pt>
                <c:pt idx="37">
                  <c:v>4.2208588957055218E-2</c:v>
                </c:pt>
                <c:pt idx="38">
                  <c:v>3.9112789051439355E-2</c:v>
                </c:pt>
                <c:pt idx="39">
                  <c:v>3.1448796602170835E-2</c:v>
                </c:pt>
                <c:pt idx="40">
                  <c:v>1.7574327512977821E-2</c:v>
                </c:pt>
                <c:pt idx="41">
                  <c:v>1.5969797074091553E-2</c:v>
                </c:pt>
                <c:pt idx="42">
                  <c:v>1.1892402076451156E-2</c:v>
                </c:pt>
                <c:pt idx="43">
                  <c:v>9.1741387446908924E-3</c:v>
                </c:pt>
                <c:pt idx="44">
                  <c:v>1.8121755545068429E-3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E-9DDC-4753-B639-D5AED66755AB}"/>
            </c:ext>
          </c:extLst>
        </c:ser>
        <c:ser>
          <c:idx val="15"/>
          <c:order val="15"/>
          <c:tx>
            <c:strRef>
              <c:f>'HeadCountShift-Prov-21_30'!$AO$2</c:f>
              <c:strCache>
                <c:ptCount val="1"/>
                <c:pt idx="0">
                  <c:v>MP '30</c:v>
                </c:pt>
              </c:strCache>
              <c:extLst xmlns:c15="http://schemas.microsoft.com/office/drawing/2012/chart"/>
            </c:strRef>
          </c:tx>
          <c:spPr>
            <a:ln w="25400" cap="rnd">
              <a:solidFill>
                <a:srgbClr val="FF0000"/>
              </a:solidFill>
              <a:prstDash val="solid"/>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'HeadCountShift-Prov-21_30'!$AO$4:$AO$48</c:f>
              <c:numCache>
                <c:formatCode>0.0%</c:formatCode>
                <c:ptCount val="45"/>
                <c:pt idx="0">
                  <c:v>1.4235686017709194E-4</c:v>
                </c:pt>
                <c:pt idx="1">
                  <c:v>1.110383509381317E-3</c:v>
                </c:pt>
                <c:pt idx="2">
                  <c:v>9.6517951200068338E-3</c:v>
                </c:pt>
                <c:pt idx="3">
                  <c:v>1.8705691427269879E-2</c:v>
                </c:pt>
                <c:pt idx="4">
                  <c:v>2.6734618341257864E-2</c:v>
                </c:pt>
                <c:pt idx="5">
                  <c:v>3.2770549212766564E-2</c:v>
                </c:pt>
                <c:pt idx="6">
                  <c:v>3.3083734305156168E-2</c:v>
                </c:pt>
                <c:pt idx="7">
                  <c:v>3.2371950004270705E-2</c:v>
                </c:pt>
                <c:pt idx="8">
                  <c:v>3.1432394727101902E-2</c:v>
                </c:pt>
                <c:pt idx="9">
                  <c:v>3.0464368077897673E-2</c:v>
                </c:pt>
                <c:pt idx="10">
                  <c:v>2.9268570452410103E-2</c:v>
                </c:pt>
                <c:pt idx="11">
                  <c:v>2.8357486547276715E-2</c:v>
                </c:pt>
                <c:pt idx="12">
                  <c:v>2.7104746177718304E-2</c:v>
                </c:pt>
                <c:pt idx="13">
                  <c:v>2.8556786151524641E-2</c:v>
                </c:pt>
                <c:pt idx="14">
                  <c:v>2.9724112404976796E-2</c:v>
                </c:pt>
                <c:pt idx="15">
                  <c:v>2.9439398684622611E-2</c:v>
                </c:pt>
                <c:pt idx="16">
                  <c:v>2.9752583777012214E-2</c:v>
                </c:pt>
                <c:pt idx="17">
                  <c:v>2.7503345386214163E-2</c:v>
                </c:pt>
                <c:pt idx="18">
                  <c:v>2.3773595649574354E-2</c:v>
                </c:pt>
                <c:pt idx="19">
                  <c:v>2.2606269396122199E-2</c:v>
                </c:pt>
                <c:pt idx="20">
                  <c:v>2.3061811348688892E-2</c:v>
                </c:pt>
                <c:pt idx="21">
                  <c:v>2.1723656863024229E-2</c:v>
                </c:pt>
                <c:pt idx="22">
                  <c:v>2.0954929818067933E-2</c:v>
                </c:pt>
                <c:pt idx="23">
                  <c:v>2.0556330609572075E-2</c:v>
                </c:pt>
                <c:pt idx="24">
                  <c:v>1.9559832588332431E-2</c:v>
                </c:pt>
                <c:pt idx="25">
                  <c:v>1.9275118867978249E-2</c:v>
                </c:pt>
                <c:pt idx="26">
                  <c:v>1.6940466361073939E-2</c:v>
                </c:pt>
                <c:pt idx="27">
                  <c:v>1.7936964382313583E-2</c:v>
                </c:pt>
                <c:pt idx="28">
                  <c:v>1.6911994989038521E-2</c:v>
                </c:pt>
                <c:pt idx="29">
                  <c:v>1.6940466361073939E-2</c:v>
                </c:pt>
                <c:pt idx="30">
                  <c:v>1.6655752640719758E-2</c:v>
                </c:pt>
                <c:pt idx="31">
                  <c:v>1.6484924408507247E-2</c:v>
                </c:pt>
                <c:pt idx="32">
                  <c:v>1.8705691427269879E-2</c:v>
                </c:pt>
                <c:pt idx="33">
                  <c:v>2.1438943142670044E-2</c:v>
                </c:pt>
                <c:pt idx="34">
                  <c:v>2.4200666230105628E-2</c:v>
                </c:pt>
                <c:pt idx="35">
                  <c:v>2.8442900663382967E-2</c:v>
                </c:pt>
                <c:pt idx="36">
                  <c:v>2.8556786151524641E-2</c:v>
                </c:pt>
                <c:pt idx="37">
                  <c:v>3.4820487999316689E-2</c:v>
                </c:pt>
                <c:pt idx="38">
                  <c:v>3.2998320189049912E-2</c:v>
                </c:pt>
                <c:pt idx="39">
                  <c:v>3.0834495914358113E-2</c:v>
                </c:pt>
                <c:pt idx="40">
                  <c:v>1.9531361216297012E-2</c:v>
                </c:pt>
                <c:pt idx="41">
                  <c:v>1.6399510292400991E-2</c:v>
                </c:pt>
                <c:pt idx="42">
                  <c:v>1.2271161347265325E-2</c:v>
                </c:pt>
                <c:pt idx="43">
                  <c:v>9.5379096318651598E-3</c:v>
                </c:pt>
                <c:pt idx="44">
                  <c:v>2.7047803433647467E-3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F-9DDC-4753-B639-D5AED66755AB}"/>
            </c:ext>
          </c:extLst>
        </c:ser>
        <c:ser>
          <c:idx val="16"/>
          <c:order val="16"/>
          <c:tx>
            <c:strRef>
              <c:f>'HeadCountShift-Prov-21_30'!$AP$2</c:f>
              <c:strCache>
                <c:ptCount val="1"/>
                <c:pt idx="0">
                  <c:v>NC '30</c:v>
                </c:pt>
              </c:strCache>
              <c:extLst xmlns:c15="http://schemas.microsoft.com/office/drawing/2012/chart"/>
            </c:strRef>
          </c:tx>
          <c:spPr>
            <a:ln w="25400" cap="rnd">
              <a:solidFill>
                <a:srgbClr val="00B050"/>
              </a:solidFill>
              <a:prstDash val="solid"/>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'HeadCountShift-Prov-21_30'!$AP$4:$AP$48</c:f>
              <c:numCache>
                <c:formatCode>0.0%</c:formatCode>
                <c:ptCount val="45"/>
                <c:pt idx="0">
                  <c:v>1.9470404984423675E-4</c:v>
                </c:pt>
                <c:pt idx="1">
                  <c:v>1.2655763239875389E-3</c:v>
                </c:pt>
                <c:pt idx="2">
                  <c:v>1.1584890965732087E-2</c:v>
                </c:pt>
                <c:pt idx="3">
                  <c:v>2.1612149532710279E-2</c:v>
                </c:pt>
                <c:pt idx="4">
                  <c:v>3.1347352024922115E-2</c:v>
                </c:pt>
                <c:pt idx="5">
                  <c:v>3.8551401869158876E-2</c:v>
                </c:pt>
                <c:pt idx="6">
                  <c:v>3.6507009345794393E-2</c:v>
                </c:pt>
                <c:pt idx="7">
                  <c:v>3.5241433021806851E-2</c:v>
                </c:pt>
                <c:pt idx="8">
                  <c:v>3.3878504672897193E-2</c:v>
                </c:pt>
                <c:pt idx="9">
                  <c:v>3.2320872274143299E-2</c:v>
                </c:pt>
                <c:pt idx="10">
                  <c:v>3.1931464174454825E-2</c:v>
                </c:pt>
                <c:pt idx="11">
                  <c:v>3.3002336448598131E-2</c:v>
                </c:pt>
                <c:pt idx="12">
                  <c:v>3.0860591900311526E-2</c:v>
                </c:pt>
                <c:pt idx="13">
                  <c:v>2.881619937694704E-2</c:v>
                </c:pt>
                <c:pt idx="14">
                  <c:v>2.6479750778816199E-2</c:v>
                </c:pt>
                <c:pt idx="15">
                  <c:v>2.5408878504672897E-2</c:v>
                </c:pt>
                <c:pt idx="16">
                  <c:v>2.521417445482866E-2</c:v>
                </c:pt>
                <c:pt idx="17">
                  <c:v>2.3267133956386292E-2</c:v>
                </c:pt>
                <c:pt idx="18">
                  <c:v>2.2877725856697818E-2</c:v>
                </c:pt>
                <c:pt idx="19">
                  <c:v>2.1417445482866043E-2</c:v>
                </c:pt>
                <c:pt idx="20">
                  <c:v>1.8691588785046728E-2</c:v>
                </c:pt>
                <c:pt idx="21">
                  <c:v>1.7815420560747662E-2</c:v>
                </c:pt>
                <c:pt idx="22">
                  <c:v>1.791277258566978E-2</c:v>
                </c:pt>
                <c:pt idx="23">
                  <c:v>1.8010124610591899E-2</c:v>
                </c:pt>
                <c:pt idx="24">
                  <c:v>1.8496884735202491E-2</c:v>
                </c:pt>
                <c:pt idx="25">
                  <c:v>1.9470404984423675E-2</c:v>
                </c:pt>
                <c:pt idx="26">
                  <c:v>2.1028037383177569E-2</c:v>
                </c:pt>
                <c:pt idx="27">
                  <c:v>1.8886292834890964E-2</c:v>
                </c:pt>
                <c:pt idx="28">
                  <c:v>2.0054517133956385E-2</c:v>
                </c:pt>
                <c:pt idx="29">
                  <c:v>1.9373052959501556E-2</c:v>
                </c:pt>
                <c:pt idx="30">
                  <c:v>1.6549844236760123E-2</c:v>
                </c:pt>
                <c:pt idx="31">
                  <c:v>1.791277258566978E-2</c:v>
                </c:pt>
                <c:pt idx="32">
                  <c:v>1.8983644859813083E-2</c:v>
                </c:pt>
                <c:pt idx="33">
                  <c:v>2.0443925233644859E-2</c:v>
                </c:pt>
                <c:pt idx="34">
                  <c:v>2.3072429906542055E-2</c:v>
                </c:pt>
                <c:pt idx="35">
                  <c:v>2.4922118380062305E-2</c:v>
                </c:pt>
                <c:pt idx="36">
                  <c:v>2.6479750778816199E-2</c:v>
                </c:pt>
                <c:pt idx="37">
                  <c:v>3.1055295950155763E-2</c:v>
                </c:pt>
                <c:pt idx="38">
                  <c:v>2.9984423676012461E-2</c:v>
                </c:pt>
                <c:pt idx="39">
                  <c:v>2.5895638629283489E-2</c:v>
                </c:pt>
                <c:pt idx="40">
                  <c:v>1.9080996884735201E-2</c:v>
                </c:pt>
                <c:pt idx="41">
                  <c:v>1.5868380062305294E-2</c:v>
                </c:pt>
                <c:pt idx="42">
                  <c:v>1.3142523364485981E-2</c:v>
                </c:pt>
                <c:pt idx="43">
                  <c:v>1.0903426791277258E-2</c:v>
                </c:pt>
                <c:pt idx="44">
                  <c:v>4.1861370716510899E-3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10-9DDC-4753-B639-D5AED66755AB}"/>
            </c:ext>
          </c:extLst>
        </c:ser>
        <c:ser>
          <c:idx val="17"/>
          <c:order val="17"/>
          <c:tx>
            <c:strRef>
              <c:f>'HeadCountShift-Prov-21_30'!$AQ$2</c:f>
              <c:strCache>
                <c:ptCount val="1"/>
                <c:pt idx="0">
                  <c:v>NW '30</c:v>
                </c:pt>
              </c:strCache>
              <c:extLst xmlns:c15="http://schemas.microsoft.com/office/drawing/2012/chart"/>
            </c:strRef>
          </c:tx>
          <c:spPr>
            <a:ln w="25400" cap="rnd">
              <a:solidFill>
                <a:schemeClr val="tx1"/>
              </a:solidFill>
              <a:prstDash val="solid"/>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'HeadCountShift-Prov-21_30'!$AQ$4:$AQ$48</c:f>
              <c:numCache>
                <c:formatCode>0.0%</c:formatCode>
                <c:ptCount val="45"/>
                <c:pt idx="0">
                  <c:v>1.7605633802816902E-4</c:v>
                </c:pt>
                <c:pt idx="1">
                  <c:v>1.3380281690140844E-3</c:v>
                </c:pt>
                <c:pt idx="2">
                  <c:v>1.1373239436619718E-2</c:v>
                </c:pt>
                <c:pt idx="3">
                  <c:v>2.1654929577464788E-2</c:v>
                </c:pt>
                <c:pt idx="4">
                  <c:v>3.0633802816901409E-2</c:v>
                </c:pt>
                <c:pt idx="5">
                  <c:v>3.7077464788732396E-2</c:v>
                </c:pt>
                <c:pt idx="6">
                  <c:v>3.6126760563380281E-2</c:v>
                </c:pt>
                <c:pt idx="7">
                  <c:v>3.4894366197183099E-2</c:v>
                </c:pt>
                <c:pt idx="8">
                  <c:v>3.3028169014084507E-2</c:v>
                </c:pt>
                <c:pt idx="9">
                  <c:v>3.1091549295774647E-2</c:v>
                </c:pt>
                <c:pt idx="10">
                  <c:v>2.9859154929577466E-2</c:v>
                </c:pt>
                <c:pt idx="11">
                  <c:v>2.9260563380281691E-2</c:v>
                </c:pt>
                <c:pt idx="12">
                  <c:v>2.880281690140845E-2</c:v>
                </c:pt>
                <c:pt idx="13">
                  <c:v>2.852112676056338E-2</c:v>
                </c:pt>
                <c:pt idx="14">
                  <c:v>2.9507042253521128E-2</c:v>
                </c:pt>
                <c:pt idx="15">
                  <c:v>2.7007042253521126E-2</c:v>
                </c:pt>
                <c:pt idx="16">
                  <c:v>2.7042253521126762E-2</c:v>
                </c:pt>
                <c:pt idx="17">
                  <c:v>2.5739436619718309E-2</c:v>
                </c:pt>
                <c:pt idx="18">
                  <c:v>2.454225352112676E-2</c:v>
                </c:pt>
                <c:pt idx="19">
                  <c:v>2.2288732394366198E-2</c:v>
                </c:pt>
                <c:pt idx="20">
                  <c:v>1.9260563380281689E-2</c:v>
                </c:pt>
                <c:pt idx="21">
                  <c:v>1.8204225352112677E-2</c:v>
                </c:pt>
                <c:pt idx="22">
                  <c:v>1.7711267605633803E-2</c:v>
                </c:pt>
                <c:pt idx="23">
                  <c:v>1.7183098591549296E-2</c:v>
                </c:pt>
                <c:pt idx="24">
                  <c:v>1.7147887323943661E-2</c:v>
                </c:pt>
                <c:pt idx="25">
                  <c:v>1.665492957746479E-2</c:v>
                </c:pt>
                <c:pt idx="26">
                  <c:v>1.6830985915492959E-2</c:v>
                </c:pt>
                <c:pt idx="27">
                  <c:v>1.6302816901408449E-2</c:v>
                </c:pt>
                <c:pt idx="28">
                  <c:v>1.563380281690141E-2</c:v>
                </c:pt>
                <c:pt idx="29">
                  <c:v>1.6302816901408449E-2</c:v>
                </c:pt>
                <c:pt idx="30">
                  <c:v>1.6549295774647886E-2</c:v>
                </c:pt>
                <c:pt idx="31">
                  <c:v>1.6971830985915492E-2</c:v>
                </c:pt>
                <c:pt idx="32">
                  <c:v>2.0176056338028169E-2</c:v>
                </c:pt>
                <c:pt idx="33">
                  <c:v>2.1021126760563381E-2</c:v>
                </c:pt>
                <c:pt idx="34">
                  <c:v>2.5704225352112677E-2</c:v>
                </c:pt>
                <c:pt idx="35">
                  <c:v>2.8943661971830986E-2</c:v>
                </c:pt>
                <c:pt idx="36">
                  <c:v>3.1549295774647886E-2</c:v>
                </c:pt>
                <c:pt idx="37">
                  <c:v>3.6443661971830986E-2</c:v>
                </c:pt>
                <c:pt idx="38">
                  <c:v>3.5880281690140847E-2</c:v>
                </c:pt>
                <c:pt idx="39">
                  <c:v>2.9788732394366198E-2</c:v>
                </c:pt>
                <c:pt idx="40">
                  <c:v>1.834507042253521E-2</c:v>
                </c:pt>
                <c:pt idx="41">
                  <c:v>1.5070422535211268E-2</c:v>
                </c:pt>
                <c:pt idx="42">
                  <c:v>1.1021126760563381E-2</c:v>
                </c:pt>
                <c:pt idx="43">
                  <c:v>9.3309859154929575E-3</c:v>
                </c:pt>
                <c:pt idx="44">
                  <c:v>2.0070422535211269E-3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11-9DDC-4753-B639-D5AED66755AB}"/>
            </c:ext>
          </c:extLst>
        </c:ser>
        <c:ser>
          <c:idx val="18"/>
          <c:order val="18"/>
          <c:tx>
            <c:strRef>
              <c:f>'HeadCountShift-Prov-21_30'!$AR$2</c:f>
              <c:strCache>
                <c:ptCount val="1"/>
                <c:pt idx="0">
                  <c:v>WC '30</c:v>
                </c:pt>
              </c:strCache>
              <c:extLst xmlns:c15="http://schemas.microsoft.com/office/drawing/2012/chart"/>
            </c:strRef>
          </c:tx>
          <c:spPr>
            <a:ln w="25400" cap="rnd">
              <a:solidFill>
                <a:srgbClr val="FFC000"/>
              </a:solidFill>
              <a:prstDash val="solid"/>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'HeadCountShift-Prov-21_30'!$AR$4:$AR$48</c:f>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12-9DDC-4753-B639-D5AED66755AB}"/>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'HeadCountShift-Prov-21_30'!$Z$2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'HeadCountShift-Prov-21_30'!$Z$4:$Z$48</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9DDC-4753-B639-D5AED66755A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'HeadCountShift-Prov-21_30'!$AA$2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'HeadCountShift-Prov-21_30'!$AA$4:$AA$48</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9DDC-4753-B639-D5AED66755A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'HeadCountShift-Prov-21_30'!$AB$2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'HeadCountShift-Prov-21_30'!$AB$4:$AB$48</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9DDC-4753-B639-D5AED66755AB}"/>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'HeadCountShift-Prov-21_30'!$AC$2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'HeadCountShift-Prov-21_30'!$AC$4:$AC$48</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9DDC-4753-B639-D5AED66755A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'HeadCountShift-Prov-21_30'!$AD$2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'HeadCountShift-Prov-21_30'!$AD$4:$AD$48</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9DDC-4753-B639-D5AED66755A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'HeadCountShift-Prov-21_30'!$AE$2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'HeadCountShift-Prov-21_30'!$AE$4:$AE$48</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9DDC-4753-B639-D5AED66755AB}"/>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'HeadCountShift-Prov-21_30'!$AF$2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'HeadCountShift-Prov-21_30'!$AF$4:$AF$48</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9DDC-4753-B639-D5AED66755AB}"/>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'HeadCountShift-Prov-21_30'!$AG$2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'HeadCountShift-Prov-21_30'!$AG$4:$AG$48</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9DDC-4753-B639-D5AED66755AB}"/>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'HeadCountShift-Prov-21_30'!$AH$2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'HeadCountShift-Prov-21_30'!$AH$4:$AH$48</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9DDC-4753-B639-D5AED66755AB}"/>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'HeadCountShift-Prov-21_30'!$AI$2</c15:sqref>
                        </c15:formulaRef>
                      </c:ext>
                    </c:extLst>
                    <c:strCache>
                      <c:ptCount val="1"/>
                      <c:pt idx="0">
                        <c:v>SA</c:v>
                      </c:pt>
                    </c:strCache>
                  </c:strRef>
                </c:tx>
                <c:spPr>
                  <a:ln w="38100" cap="rnd">
                    <a:solidFill>
                      <a:schemeClr val="bg1">
                        <a:lumMod val="65000"/>
                      </a:schemeClr>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'HeadCountShift-Prov-21_30'!$AI$4:$AI$48</c15:sqref>
                        </c15:formulaRef>
                      </c:ext>
                    </c:extLst>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xmlns:c15="http://schemas.microsoft.com/office/drawing/2012/chart">
                  <c:ext xmlns:c16="http://schemas.microsoft.com/office/drawing/2014/chart" uri="{C3380CC4-5D6E-409C-BE32-E72D297353CC}">
                    <c16:uniqueId val="{00000009-9DDC-4753-B639-D5AED66755AB}"/>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'HeadCountShift-Prov-21_30'!$AS$2</c15:sqref>
                        </c15:formulaRef>
                      </c:ext>
                    </c:extLst>
                    <c:strCache>
                      <c:ptCount val="1"/>
                      <c:pt idx="0">
                        <c:v>SA '30</c:v>
                      </c:pt>
                    </c:strCache>
                  </c:strRef>
                </c:tx>
                <c:spPr>
                  <a:ln w="50800" cap="rnd">
                    <a:solidFill>
                      <a:schemeClr val="bg1">
                        <a:lumMod val="65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'HeadCountShift-Prov-21_30'!$AS$4:$AS$48</c15:sqref>
                        </c15:formulaRef>
                      </c:ext>
                    </c:extLst>
                    <c:numCache>
                      <c:formatCode>0.0%</c:formatCode>
                      <c:ptCount val="45"/>
                      <c:pt idx="0">
                        <c:v>1.5045011715377976E-4</c:v>
                      </c:pt>
                      <c:pt idx="1">
                        <c:v>1.1394746577876433E-3</c:v>
                      </c:pt>
                      <c:pt idx="2">
                        <c:v>1.0033296337402886E-2</c:v>
                      </c:pt>
                      <c:pt idx="3">
                        <c:v>1.9092366506350968E-2</c:v>
                      </c:pt>
                      <c:pt idx="4">
                        <c:v>2.7137748181033421E-2</c:v>
                      </c:pt>
                      <c:pt idx="5">
                        <c:v>3.3281539030706624E-2</c:v>
                      </c:pt>
                      <c:pt idx="6">
                        <c:v>3.2980638796399064E-2</c:v>
                      </c:pt>
                      <c:pt idx="7">
                        <c:v>3.2351707978789002E-2</c:v>
                      </c:pt>
                      <c:pt idx="8">
                        <c:v>3.1241830065359476E-2</c:v>
                      </c:pt>
                      <c:pt idx="9">
                        <c:v>3.0082624244666421E-2</c:v>
                      </c:pt>
                      <c:pt idx="10">
                        <c:v>2.9137994820569738E-2</c:v>
                      </c:pt>
                      <c:pt idx="11">
                        <c:v>2.804538167468245E-2</c:v>
                      </c:pt>
                      <c:pt idx="12">
                        <c:v>2.7098285855222594E-2</c:v>
                      </c:pt>
                      <c:pt idx="13">
                        <c:v>2.6755456899741029E-2</c:v>
                      </c:pt>
                      <c:pt idx="14">
                        <c:v>2.7034159575779999E-2</c:v>
                      </c:pt>
                      <c:pt idx="15">
                        <c:v>2.7478110741151807E-2</c:v>
                      </c:pt>
                      <c:pt idx="16">
                        <c:v>2.6962634110247873E-2</c:v>
                      </c:pt>
                      <c:pt idx="17">
                        <c:v>2.5911949685534591E-2</c:v>
                      </c:pt>
                      <c:pt idx="18">
                        <c:v>2.4365519792822789E-2</c:v>
                      </c:pt>
                      <c:pt idx="19">
                        <c:v>2.2804291527931928E-2</c:v>
                      </c:pt>
                      <c:pt idx="20">
                        <c:v>2.1381181403378961E-2</c:v>
                      </c:pt>
                      <c:pt idx="21">
                        <c:v>2.1023554075718338E-2</c:v>
                      </c:pt>
                      <c:pt idx="22">
                        <c:v>2.0542606979898879E-2</c:v>
                      </c:pt>
                      <c:pt idx="23">
                        <c:v>2.0431619188555926E-2</c:v>
                      </c:pt>
                      <c:pt idx="24">
                        <c:v>2.0989024540633863E-2</c:v>
                      </c:pt>
                      <c:pt idx="25">
                        <c:v>1.9911209766925637E-2</c:v>
                      </c:pt>
                      <c:pt idx="26">
                        <c:v>1.944506104328524E-2</c:v>
                      </c:pt>
                      <c:pt idx="27">
                        <c:v>1.8537427549636207E-2</c:v>
                      </c:pt>
                      <c:pt idx="28">
                        <c:v>1.7474411148107043E-2</c:v>
                      </c:pt>
                      <c:pt idx="29">
                        <c:v>1.7688987544703418E-2</c:v>
                      </c:pt>
                      <c:pt idx="30">
                        <c:v>1.8231594524602292E-2</c:v>
                      </c:pt>
                      <c:pt idx="31">
                        <c:v>1.8495498828462204E-2</c:v>
                      </c:pt>
                      <c:pt idx="32">
                        <c:v>2.0717721050684423E-2</c:v>
                      </c:pt>
                      <c:pt idx="33">
                        <c:v>2.3692193858675544E-2</c:v>
                      </c:pt>
                      <c:pt idx="34">
                        <c:v>2.685164631890492E-2</c:v>
                      </c:pt>
                      <c:pt idx="35">
                        <c:v>2.9567147613762487E-2</c:v>
                      </c:pt>
                      <c:pt idx="36">
                        <c:v>3.1318288321617954E-2</c:v>
                      </c:pt>
                      <c:pt idx="37">
                        <c:v>3.5303983228511533E-2</c:v>
                      </c:pt>
                      <c:pt idx="38">
                        <c:v>3.2090270070292269E-2</c:v>
                      </c:pt>
                      <c:pt idx="39">
                        <c:v>2.7737082254285363E-2</c:v>
                      </c:pt>
                      <c:pt idx="40">
                        <c:v>1.7735849056603775E-2</c:v>
                      </c:pt>
                      <c:pt idx="41">
                        <c:v>1.495868787766679E-2</c:v>
                      </c:pt>
                      <c:pt idx="42">
                        <c:v>1.1347885065976076E-2</c:v>
                      </c:pt>
                      <c:pt idx="43">
                        <c:v>9.0294734245899618E-3</c:v>
                      </c:pt>
                      <c:pt idx="44">
                        <c:v>2.4121346651868295E-3</c:v>
                      </c:pt>
                    </c:numCache>
                  </c:numRef>
                </c:val>
                <c:smooth val="1"/>
                <c:extLst xmlns:c15="http://schemas.microsoft.com/office/drawing/2012/chart">
                  <c:ext xmlns:c16="http://schemas.microsoft.com/office/drawing/2014/chart" uri="{C3380CC4-5D6E-409C-BE32-E72D297353CC}">
                    <c16:uniqueId val="{00000013-9DDC-4753-B639-D5AED66755AB}"/>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max val="7.0000000000000007E-2"/>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62649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'Ages 7-18'!$B$58:$B$66</cx:f>
        <cx:lvl ptCount="9">
          <cx:pt idx="0">KN</cx:pt>
          <cx:pt idx="1">FS</cx:pt>
          <cx:pt idx="2">EC</cx:pt>
          <cx:pt idx="3">NC</cx:pt>
          <cx:pt idx="4">NW</cx:pt>
          <cx:pt idx="5">MP</cx:pt>
          <cx:pt idx="6">LP</cx:pt>
          <cx:pt idx="7">WC</cx:pt>
          <cx:pt idx="8">GP</cx:pt>
        </cx:lvl>
      </cx:strDim>
      <cx:numDim type="val">
        <cx:f>'Ages 7-18'!$E$58:$E$66</cx:f>
        <cx:lvl ptCount="9" formatCode="0.0">
          <cx:pt idx="0">-25.668900000000022</cx:pt>
          <cx:pt idx="1">-32.661600000000092</cx:pt>
          <cx:pt idx="2">-236.83819999999972</cx:pt>
          <cx:pt idx="3">3.6480999999999768</cx:pt>
          <cx:pt idx="4">36.792699999999954</cx:pt>
          <cx:pt idx="5">65.134200000000192</cx:pt>
          <cx:pt idx="6">104.73849999999953</cx:pt>
          <cx:pt idx="7">197.93009999999964</cx:pt>
          <cx:pt idx="8">682.35070000000019</cx:pt>
        </cx:lvl>
      </cx:numDim>
    </cx:data>
  </cx:chartData>
  <cx:chart>
    <cx:title pos="t" align="ctr" overlay="0">
      <cx:tx>
        <cx:txData>
          <cx:v>Projected change in school-aged population (in thousands) from 2021 to 2030</cx:v>
        </cx:txData>
      </cx:tx>
      <cx:txPr>
        <a:bodyPr vertOverflow="overflow" horzOverflow="overflow" wrap="square" lIns="0" tIns="0" rIns="0" bIns="0"/>
        <a:lstStyle/>
        <a:p>
          <a:pPr algn="ctr" rtl="0">
            <a:defRPr sz="2200" b="0" i="0">
              <a:solidFill>
                <a:srgbClr val="595959"/>
              </a:solidFill>
              <a:latin typeface="Calibri" panose="020F0502020204030204" pitchFamily="34" charset="0"/>
              <a:ea typeface="Calibri" panose="020F0502020204030204" pitchFamily="34" charset="0"/>
              <a:cs typeface="Calibri" panose="020F0502020204030204" pitchFamily="34" charset="0"/>
            </a:defRPr>
          </a:pPr>
          <a:r>
            <a:rPr lang="en-US" sz="2200" dirty="0"/>
            <a:t>Projected change in school-aged population (in thousands) from 2021 to 2030</a:t>
          </a:r>
        </a:p>
      </cx:txPr>
    </cx:title>
    <cx:plotArea>
      <cx:plotAreaRegion>
        <cx:series layoutId="waterfall" uniqueId="{58728D28-812E-470F-937B-E3BEC1DB5EEC}">
          <cx:dataLabels>
            <cx:numFmt formatCode="0" sourceLinked="0"/>
            <cx:txPr>
              <a:bodyPr spcFirstLastPara="1" vertOverflow="ellipsis" horzOverflow="overflow" wrap="square" lIns="0" tIns="0" rIns="0" bIns="0" anchor="ctr" anchorCtr="1"/>
              <a:lstStyle/>
              <a:p>
                <a:pPr algn="ctr" rtl="0">
                  <a:defRPr sz="1800"/>
                </a:pPr>
                <a:endParaRPr lang="en-US" sz="1800" b="0" i="0" u="none" strike="noStrike" baseline="0">
                  <a:solidFill>
                    <a:prstClr val="black">
                      <a:lumMod val="65000"/>
                      <a:lumOff val="35000"/>
                    </a:prstClr>
                  </a:solidFill>
                  <a:latin typeface="Calibri" panose="020F0502020204030204"/>
                </a:endParaRPr>
              </a:p>
            </cx:txPr>
            <cx:visibility seriesName="0" categoryName="0" value="1"/>
            <cx:separator>, </cx:separator>
          </cx:dataLabels>
          <cx:dataId val="0"/>
          <cx:layoutPr>
            <cx:subtotals/>
          </cx:layoutPr>
        </cx:series>
      </cx:plotAreaRegion>
      <cx:axis id="0">
        <cx:catScaling gapWidth="0.300000012"/>
        <cx:tickLabels/>
        <cx:txPr>
          <a:bodyPr vertOverflow="overflow" horzOverflow="overflow" wrap="square" lIns="0" tIns="0" rIns="0" bIns="0"/>
          <a:lstStyle/>
          <a:p>
            <a:pPr algn="ctr" rtl="0">
              <a:defRPr sz="18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1800"/>
          </a:p>
        </cx:txPr>
      </cx:axis>
      <cx:axis id="1">
        <cx:valScaling min="-400"/>
        <cx:tickLabels/>
        <cx:numFmt formatCode="0" sourceLinked="0"/>
        <cx:txPr>
          <a:bodyPr vertOverflow="overflow" horzOverflow="overflow" wrap="square" lIns="0" tIns="0" rIns="0" bIns="0"/>
          <a:lstStyle/>
          <a:p>
            <a:pPr algn="ctr" rtl="0">
              <a:defRPr sz="18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1800"/>
          </a:p>
        </cx:txPr>
      </cx:axis>
    </cx:plotArea>
  </cx:chart>
  <cx:spPr>
    <a:ln>
      <a:noFill/>
    </a:ln>
  </cx:spPr>
  <cx:fmtOvrs>
    <cx:fmtOvr idx="0">
      <cx:spPr>
        <a:solidFill>
          <a:srgbClr val="92D050"/>
        </a:solidFill>
      </cx:spPr>
    </cx:fmtOvr>
    <cx:fmtOvr idx="2">
      <cx:spPr>
        <a:solidFill>
          <a:schemeClr val="bg1">
            <a:lumMod val="50000"/>
          </a:schemeClr>
        </a:solidFill>
      </cx:spPr>
    </cx:fmtOvr>
    <cx:fmtOvr idx="1">
      <cx:spPr>
        <a:solidFill>
          <a:schemeClr val="accent1"/>
        </a:solidFill>
      </cx:spPr>
    </cx:fmtOvr>
  </cx:fmtOvrs>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4D29F-4D52-49E1-A4E5-3E77BC67F642}" type="datetimeFigureOut">
              <a:rPr lang="en-ZA" smtClean="0"/>
              <a:t>2023/05/25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29E42-1307-4EFE-ABC0-921D7D24FF0E}" type="slidenum">
              <a:rPr lang="en-ZA" smtClean="0"/>
              <a:t>‹#›</a:t>
            </a:fld>
            <a:endParaRPr lang="en-ZA"/>
          </a:p>
        </p:txBody>
      </p:sp>
    </p:spTree>
    <p:extLst>
      <p:ext uri="{BB962C8B-B14F-4D97-AF65-F5344CB8AC3E}">
        <p14:creationId xmlns:p14="http://schemas.microsoft.com/office/powerpoint/2010/main" val="1661628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Public vs. Independent – Public budget (when we say demand we mean public demand</a:t>
            </a:r>
          </a:p>
          <a:p>
            <a:r>
              <a:rPr lang="en-ZA" dirty="0"/>
              <a:t>Overall – linked to population growth and supply (still need to be producing enough teachers for the whole country)</a:t>
            </a:r>
          </a:p>
        </p:txBody>
      </p:sp>
      <p:sp>
        <p:nvSpPr>
          <p:cNvPr id="4" name="Slide Number Placeholder 3"/>
          <p:cNvSpPr>
            <a:spLocks noGrp="1"/>
          </p:cNvSpPr>
          <p:nvPr>
            <p:ph type="sldNum" sz="quarter" idx="5"/>
          </p:nvPr>
        </p:nvSpPr>
        <p:spPr/>
        <p:txBody>
          <a:bodyPr/>
          <a:lstStyle/>
          <a:p>
            <a:fld id="{8B529E42-1307-4EFE-ABC0-921D7D24FF0E}" type="slidenum">
              <a:rPr lang="en-ZA" smtClean="0"/>
              <a:t>24</a:t>
            </a:fld>
            <a:endParaRPr lang="en-ZA"/>
          </a:p>
        </p:txBody>
      </p:sp>
    </p:spTree>
    <p:extLst>
      <p:ext uri="{BB962C8B-B14F-4D97-AF65-F5344CB8AC3E}">
        <p14:creationId xmlns:p14="http://schemas.microsoft.com/office/powerpoint/2010/main" val="1248684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Public vs. Independent – Public budget (when we say demand we mean public demand</a:t>
            </a:r>
          </a:p>
          <a:p>
            <a:r>
              <a:rPr lang="en-ZA" dirty="0"/>
              <a:t>Overall – linked to population growth and supply (still need to be producing enough teachers for the whole country)</a:t>
            </a:r>
          </a:p>
        </p:txBody>
      </p:sp>
      <p:sp>
        <p:nvSpPr>
          <p:cNvPr id="4" name="Slide Number Placeholder 3"/>
          <p:cNvSpPr>
            <a:spLocks noGrp="1"/>
          </p:cNvSpPr>
          <p:nvPr>
            <p:ph type="sldNum" sz="quarter" idx="5"/>
          </p:nvPr>
        </p:nvSpPr>
        <p:spPr/>
        <p:txBody>
          <a:bodyPr/>
          <a:lstStyle/>
          <a:p>
            <a:fld id="{8B529E42-1307-4EFE-ABC0-921D7D24FF0E}" type="slidenum">
              <a:rPr lang="en-ZA" smtClean="0"/>
              <a:t>25</a:t>
            </a:fld>
            <a:endParaRPr lang="en-ZA"/>
          </a:p>
        </p:txBody>
      </p:sp>
    </p:spTree>
    <p:extLst>
      <p:ext uri="{BB962C8B-B14F-4D97-AF65-F5344CB8AC3E}">
        <p14:creationId xmlns:p14="http://schemas.microsoft.com/office/powerpoint/2010/main" val="150244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Public vs. Independent – Public budget (when we say demand we mean public demand</a:t>
            </a:r>
          </a:p>
          <a:p>
            <a:r>
              <a:rPr lang="en-ZA" dirty="0"/>
              <a:t>Overall – linked to population growth and supply (still need to be producing enough teachers for the whole country)</a:t>
            </a:r>
          </a:p>
        </p:txBody>
      </p:sp>
      <p:sp>
        <p:nvSpPr>
          <p:cNvPr id="4" name="Slide Number Placeholder 3"/>
          <p:cNvSpPr>
            <a:spLocks noGrp="1"/>
          </p:cNvSpPr>
          <p:nvPr>
            <p:ph type="sldNum" sz="quarter" idx="5"/>
          </p:nvPr>
        </p:nvSpPr>
        <p:spPr/>
        <p:txBody>
          <a:bodyPr/>
          <a:lstStyle/>
          <a:p>
            <a:fld id="{8B529E42-1307-4EFE-ABC0-921D7D24FF0E}" type="slidenum">
              <a:rPr lang="en-ZA" smtClean="0"/>
              <a:t>26</a:t>
            </a:fld>
            <a:endParaRPr lang="en-ZA"/>
          </a:p>
        </p:txBody>
      </p:sp>
    </p:spTree>
    <p:extLst>
      <p:ext uri="{BB962C8B-B14F-4D97-AF65-F5344CB8AC3E}">
        <p14:creationId xmlns:p14="http://schemas.microsoft.com/office/powerpoint/2010/main" val="305063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B529E42-1307-4EFE-ABC0-921D7D24FF0E}" type="slidenum">
              <a:rPr lang="en-ZA" smtClean="0"/>
              <a:t>29</a:t>
            </a:fld>
            <a:endParaRPr lang="en-ZA"/>
          </a:p>
        </p:txBody>
      </p:sp>
    </p:spTree>
    <p:extLst>
      <p:ext uri="{BB962C8B-B14F-4D97-AF65-F5344CB8AC3E}">
        <p14:creationId xmlns:p14="http://schemas.microsoft.com/office/powerpoint/2010/main" val="3125683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89C07-DCA9-8BDF-3BFF-37E6C65544E0}"/>
              </a:ext>
            </a:extLst>
          </p:cNvPr>
          <p:cNvSpPr>
            <a:spLocks noGrp="1"/>
          </p:cNvSpPr>
          <p:nvPr>
            <p:ph type="ctrTitle"/>
          </p:nvPr>
        </p:nvSpPr>
        <p:spPr>
          <a:xfrm>
            <a:off x="2194560" y="1214438"/>
            <a:ext cx="9144000" cy="2951796"/>
          </a:xfrm>
        </p:spPr>
        <p:txBody>
          <a:bodyPr anchor="b"/>
          <a:lstStyle>
            <a:lvl1pPr algn="ctr">
              <a:defRPr sz="6000" b="1"/>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D9C396CD-5816-2A47-4281-CEC0FAE6D611}"/>
              </a:ext>
            </a:extLst>
          </p:cNvPr>
          <p:cNvSpPr>
            <a:spLocks noGrp="1"/>
          </p:cNvSpPr>
          <p:nvPr>
            <p:ph type="subTitle" idx="1"/>
          </p:nvPr>
        </p:nvSpPr>
        <p:spPr>
          <a:xfrm>
            <a:off x="2194560" y="4166234"/>
            <a:ext cx="9144000" cy="109156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A73E4A28-4828-B24B-1F85-86229947BBC7}"/>
              </a:ext>
            </a:extLst>
          </p:cNvPr>
          <p:cNvSpPr>
            <a:spLocks noGrp="1"/>
          </p:cNvSpPr>
          <p:nvPr>
            <p:ph type="dt" sz="half" idx="10"/>
          </p:nvPr>
        </p:nvSpPr>
        <p:spPr/>
        <p:txBody>
          <a:bodyPr/>
          <a:lstStyle/>
          <a:p>
            <a:fld id="{E5CBD2CE-AF38-43A2-AE6B-58CE09E3C76F}" type="datetimeFigureOut">
              <a:rPr lang="en-ZA" smtClean="0"/>
              <a:t>2023/05/25</a:t>
            </a:fld>
            <a:endParaRPr lang="en-ZA"/>
          </a:p>
        </p:txBody>
      </p:sp>
      <p:sp>
        <p:nvSpPr>
          <p:cNvPr id="5" name="Footer Placeholder 4">
            <a:extLst>
              <a:ext uri="{FF2B5EF4-FFF2-40B4-BE49-F238E27FC236}">
                <a16:creationId xmlns:a16="http://schemas.microsoft.com/office/drawing/2014/main" id="{6722789E-C3BF-15AE-A5B4-AACB0BE5CFB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47E52AD-22BF-0567-E5A7-DAB134A87295}"/>
              </a:ext>
            </a:extLst>
          </p:cNvPr>
          <p:cNvSpPr>
            <a:spLocks noGrp="1"/>
          </p:cNvSpPr>
          <p:nvPr>
            <p:ph type="sldNum" sz="quarter" idx="12"/>
          </p:nvPr>
        </p:nvSpPr>
        <p:spPr/>
        <p:txBody>
          <a:bodyPr/>
          <a:lstStyle/>
          <a:p>
            <a:fld id="{A72DB16F-9CDB-404A-AECC-C811CF02C89F}" type="slidenum">
              <a:rPr lang="en-ZA" smtClean="0"/>
              <a:t>‹#›</a:t>
            </a:fld>
            <a:endParaRPr lang="en-ZA"/>
          </a:p>
        </p:txBody>
      </p:sp>
      <p:pic>
        <p:nvPicPr>
          <p:cNvPr id="7" name="Picture 6" descr="Powerpoint1.png">
            <a:extLst>
              <a:ext uri="{FF2B5EF4-FFF2-40B4-BE49-F238E27FC236}">
                <a16:creationId xmlns:a16="http://schemas.microsoft.com/office/drawing/2014/main" id="{49490AE6-23D9-9C45-CF25-B426E50468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3252"/>
          <a:stretch/>
        </p:blipFill>
        <p:spPr>
          <a:xfrm>
            <a:off x="0" y="20836"/>
            <a:ext cx="2438398" cy="6837164"/>
          </a:xfrm>
          <a:prstGeom prst="rect">
            <a:avLst/>
          </a:prstGeom>
        </p:spPr>
      </p:pic>
      <p:pic>
        <p:nvPicPr>
          <p:cNvPr id="8" name="Picture 7">
            <a:extLst>
              <a:ext uri="{FF2B5EF4-FFF2-40B4-BE49-F238E27FC236}">
                <a16:creationId xmlns:a16="http://schemas.microsoft.com/office/drawing/2014/main" id="{7561752A-7DC0-F189-01B6-3DD546F985B0}"/>
              </a:ext>
            </a:extLst>
          </p:cNvPr>
          <p:cNvPicPr>
            <a:picLocks noChangeAspect="1"/>
          </p:cNvPicPr>
          <p:nvPr userDrawn="1"/>
        </p:nvPicPr>
        <p:blipFill>
          <a:blip r:embed="rId3"/>
          <a:stretch>
            <a:fillRect/>
          </a:stretch>
        </p:blipFill>
        <p:spPr>
          <a:xfrm>
            <a:off x="8851013" y="5742097"/>
            <a:ext cx="2554838" cy="792000"/>
          </a:xfrm>
          <a:prstGeom prst="rect">
            <a:avLst/>
          </a:prstGeom>
        </p:spPr>
      </p:pic>
      <p:pic>
        <p:nvPicPr>
          <p:cNvPr id="10" name="Picture 9">
            <a:extLst>
              <a:ext uri="{FF2B5EF4-FFF2-40B4-BE49-F238E27FC236}">
                <a16:creationId xmlns:a16="http://schemas.microsoft.com/office/drawing/2014/main" id="{92117833-A197-8B70-DB00-ACA1390F60E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597" t="5639" r="-309" b="12790"/>
          <a:stretch/>
        </p:blipFill>
        <p:spPr>
          <a:xfrm>
            <a:off x="5436461" y="5742097"/>
            <a:ext cx="2652835" cy="792000"/>
          </a:xfrm>
          <a:prstGeom prst="rect">
            <a:avLst/>
          </a:prstGeom>
        </p:spPr>
      </p:pic>
      <p:pic>
        <p:nvPicPr>
          <p:cNvPr id="11" name="Picture 10">
            <a:extLst>
              <a:ext uri="{FF2B5EF4-FFF2-40B4-BE49-F238E27FC236}">
                <a16:creationId xmlns:a16="http://schemas.microsoft.com/office/drawing/2014/main" id="{EDCC59E6-5E14-0FAB-6B4F-4DDE1B8943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558" t="4389" r="59717" b="2811"/>
          <a:stretch/>
        </p:blipFill>
        <p:spPr>
          <a:xfrm>
            <a:off x="2704865" y="5742097"/>
            <a:ext cx="1969880" cy="792000"/>
          </a:xfrm>
          <a:prstGeom prst="rect">
            <a:avLst/>
          </a:prstGeom>
        </p:spPr>
      </p:pic>
    </p:spTree>
    <p:extLst>
      <p:ext uri="{BB962C8B-B14F-4D97-AF65-F5344CB8AC3E}">
        <p14:creationId xmlns:p14="http://schemas.microsoft.com/office/powerpoint/2010/main" val="377009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A3AE-8106-7956-85BA-CD230BAB842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E3E6BB7-9813-2AC7-95A3-AF0EB87252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6B379B6-450F-B3AB-C51A-390A77888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6065028F-4F86-256F-B8A7-8AE89A0F1174}"/>
              </a:ext>
            </a:extLst>
          </p:cNvPr>
          <p:cNvSpPr>
            <a:spLocks noGrp="1"/>
          </p:cNvSpPr>
          <p:nvPr>
            <p:ph type="dt" sz="half" idx="10"/>
          </p:nvPr>
        </p:nvSpPr>
        <p:spPr/>
        <p:txBody>
          <a:bodyPr/>
          <a:lstStyle/>
          <a:p>
            <a:fld id="{E5CBD2CE-AF38-43A2-AE6B-58CE09E3C76F}" type="datetimeFigureOut">
              <a:rPr lang="en-ZA" smtClean="0"/>
              <a:t>2023/05/25</a:t>
            </a:fld>
            <a:endParaRPr lang="en-ZA"/>
          </a:p>
        </p:txBody>
      </p:sp>
      <p:sp>
        <p:nvSpPr>
          <p:cNvPr id="6" name="Footer Placeholder 5">
            <a:extLst>
              <a:ext uri="{FF2B5EF4-FFF2-40B4-BE49-F238E27FC236}">
                <a16:creationId xmlns:a16="http://schemas.microsoft.com/office/drawing/2014/main" id="{9C5F40A3-07B2-F148-DB84-0F293EB51AC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57651F7-9015-C355-B76E-8D514C88AB93}"/>
              </a:ext>
            </a:extLst>
          </p:cNvPr>
          <p:cNvSpPr>
            <a:spLocks noGrp="1"/>
          </p:cNvSpPr>
          <p:nvPr>
            <p:ph type="sldNum" sz="quarter" idx="12"/>
          </p:nvPr>
        </p:nvSpPr>
        <p:spPr/>
        <p:txBody>
          <a:bodyPr/>
          <a:lstStyle/>
          <a:p>
            <a:fld id="{A72DB16F-9CDB-404A-AECC-C811CF02C89F}" type="slidenum">
              <a:rPr lang="en-ZA" smtClean="0"/>
              <a:t>‹#›</a:t>
            </a:fld>
            <a:endParaRPr lang="en-ZA"/>
          </a:p>
        </p:txBody>
      </p:sp>
      <p:grpSp>
        <p:nvGrpSpPr>
          <p:cNvPr id="12" name="Group 11">
            <a:extLst>
              <a:ext uri="{FF2B5EF4-FFF2-40B4-BE49-F238E27FC236}">
                <a16:creationId xmlns:a16="http://schemas.microsoft.com/office/drawing/2014/main" id="{31F8C07A-C926-146F-E694-991FFA190450}"/>
              </a:ext>
            </a:extLst>
          </p:cNvPr>
          <p:cNvGrpSpPr/>
          <p:nvPr userDrawn="1"/>
        </p:nvGrpSpPr>
        <p:grpSpPr>
          <a:xfrm>
            <a:off x="701038" y="1466243"/>
            <a:ext cx="919944" cy="182880"/>
            <a:chOff x="701039" y="1581150"/>
            <a:chExt cx="540001" cy="239237"/>
          </a:xfrm>
        </p:grpSpPr>
        <p:cxnSp>
          <p:nvCxnSpPr>
            <p:cNvPr id="13" name="Straight Connector 12">
              <a:extLst>
                <a:ext uri="{FF2B5EF4-FFF2-40B4-BE49-F238E27FC236}">
                  <a16:creationId xmlns:a16="http://schemas.microsoft.com/office/drawing/2014/main" id="{654DCDC9-D416-AD21-684E-DA092FC12A2D}"/>
                </a:ext>
              </a:extLst>
            </p:cNvPr>
            <p:cNvCxnSpPr>
              <a:cxnSpLocks/>
            </p:cNvCxnSpPr>
            <p:nvPr userDrawn="1"/>
          </p:nvCxnSpPr>
          <p:spPr>
            <a:xfrm flipV="1">
              <a:off x="701040" y="1820386"/>
              <a:ext cx="540000" cy="1"/>
            </a:xfrm>
            <a:prstGeom prst="line">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2EF819-6C19-C418-4436-0E3A42180D9E}"/>
                </a:ext>
              </a:extLst>
            </p:cNvPr>
            <p:cNvCxnSpPr>
              <a:cxnSpLocks/>
            </p:cNvCxnSpPr>
            <p:nvPr userDrawn="1"/>
          </p:nvCxnSpPr>
          <p:spPr>
            <a:xfrm>
              <a:off x="701040" y="1700768"/>
              <a:ext cx="396000" cy="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084C8F-B39C-88BA-B03D-BFC38F18674C}"/>
                </a:ext>
              </a:extLst>
            </p:cNvPr>
            <p:cNvCxnSpPr>
              <a:cxnSpLocks/>
            </p:cNvCxnSpPr>
            <p:nvPr userDrawn="1"/>
          </p:nvCxnSpPr>
          <p:spPr>
            <a:xfrm>
              <a:off x="701039" y="1581150"/>
              <a:ext cx="252000" cy="0"/>
            </a:xfrm>
            <a:prstGeom prst="line">
              <a:avLst/>
            </a:prstGeom>
            <a:ln w="69850">
              <a:solidFill>
                <a:srgbClr val="D62E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253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44BDCB-B602-7B21-153A-40A498FF8913}"/>
              </a:ext>
            </a:extLst>
          </p:cNvPr>
          <p:cNvSpPr>
            <a:spLocks noGrp="1"/>
          </p:cNvSpPr>
          <p:nvPr>
            <p:ph type="dt" sz="half" idx="10"/>
          </p:nvPr>
        </p:nvSpPr>
        <p:spPr/>
        <p:txBody>
          <a:bodyPr/>
          <a:lstStyle/>
          <a:p>
            <a:fld id="{E5CBD2CE-AF38-43A2-AE6B-58CE09E3C76F}" type="datetimeFigureOut">
              <a:rPr lang="en-ZA" smtClean="0"/>
              <a:t>2023/05/25</a:t>
            </a:fld>
            <a:endParaRPr lang="en-ZA"/>
          </a:p>
        </p:txBody>
      </p:sp>
      <p:sp>
        <p:nvSpPr>
          <p:cNvPr id="3" name="Footer Placeholder 2">
            <a:extLst>
              <a:ext uri="{FF2B5EF4-FFF2-40B4-BE49-F238E27FC236}">
                <a16:creationId xmlns:a16="http://schemas.microsoft.com/office/drawing/2014/main" id="{6D7D4539-A0DD-8E92-0923-C37A3C87F6F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7355F802-717C-54BA-2979-0F1CB0476CF4}"/>
              </a:ext>
            </a:extLst>
          </p:cNvPr>
          <p:cNvSpPr>
            <a:spLocks noGrp="1"/>
          </p:cNvSpPr>
          <p:nvPr>
            <p:ph type="sldNum" sz="quarter" idx="12"/>
          </p:nvPr>
        </p:nvSpPr>
        <p:spPr/>
        <p:txBody>
          <a:bodyPr/>
          <a:lstStyle/>
          <a:p>
            <a:fld id="{A72DB16F-9CDB-404A-AECC-C811CF02C89F}" type="slidenum">
              <a:rPr lang="en-ZA" smtClean="0"/>
              <a:t>‹#›</a:t>
            </a:fld>
            <a:endParaRPr lang="en-ZA"/>
          </a:p>
        </p:txBody>
      </p:sp>
      <p:sp>
        <p:nvSpPr>
          <p:cNvPr id="5" name="Rectangle 4">
            <a:extLst>
              <a:ext uri="{FF2B5EF4-FFF2-40B4-BE49-F238E27FC236}">
                <a16:creationId xmlns:a16="http://schemas.microsoft.com/office/drawing/2014/main" id="{84C8C7E9-1842-D740-0510-E76094246A5C}"/>
              </a:ext>
            </a:extLst>
          </p:cNvPr>
          <p:cNvSpPr/>
          <p:nvPr userDrawn="1"/>
        </p:nvSpPr>
        <p:spPr>
          <a:xfrm>
            <a:off x="548640" y="1432560"/>
            <a:ext cx="1310640" cy="624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1232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8C7E9-1842-D740-0510-E76094246A5C}"/>
              </a:ext>
            </a:extLst>
          </p:cNvPr>
          <p:cNvSpPr/>
          <p:nvPr userDrawn="1"/>
        </p:nvSpPr>
        <p:spPr>
          <a:xfrm>
            <a:off x="548640" y="1432560"/>
            <a:ext cx="1310640" cy="624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9B96E8A1-CB0A-9A88-BE7C-5BB5D8C46F43}"/>
              </a:ext>
            </a:extLst>
          </p:cNvPr>
          <p:cNvSpPr/>
          <p:nvPr userDrawn="1"/>
        </p:nvSpPr>
        <p:spPr>
          <a:xfrm>
            <a:off x="0" y="0"/>
            <a:ext cx="12192000" cy="6858000"/>
          </a:xfrm>
          <a:prstGeom prst="rect">
            <a:avLst/>
          </a:prstGeom>
          <a:solidFill>
            <a:srgbClr val="5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6">
                  <a:lumMod val="75000"/>
                </a:schemeClr>
              </a:solidFill>
            </a:endParaRPr>
          </a:p>
        </p:txBody>
      </p:sp>
      <p:sp>
        <p:nvSpPr>
          <p:cNvPr id="2" name="Date Placeholder 1">
            <a:extLst>
              <a:ext uri="{FF2B5EF4-FFF2-40B4-BE49-F238E27FC236}">
                <a16:creationId xmlns:a16="http://schemas.microsoft.com/office/drawing/2014/main" id="{7544BDCB-B602-7B21-153A-40A498FF8913}"/>
              </a:ext>
            </a:extLst>
          </p:cNvPr>
          <p:cNvSpPr>
            <a:spLocks noGrp="1"/>
          </p:cNvSpPr>
          <p:nvPr>
            <p:ph type="dt" sz="half" idx="10"/>
          </p:nvPr>
        </p:nvSpPr>
        <p:spPr/>
        <p:txBody>
          <a:bodyPr/>
          <a:lstStyle>
            <a:lvl1pPr>
              <a:defRPr>
                <a:solidFill>
                  <a:schemeClr val="bg1"/>
                </a:solidFill>
              </a:defRPr>
            </a:lvl1pPr>
          </a:lstStyle>
          <a:p>
            <a:fld id="{E5CBD2CE-AF38-43A2-AE6B-58CE09E3C76F}" type="datetimeFigureOut">
              <a:rPr lang="en-ZA" smtClean="0"/>
              <a:pPr/>
              <a:t>2023/05/25</a:t>
            </a:fld>
            <a:endParaRPr lang="en-ZA"/>
          </a:p>
        </p:txBody>
      </p:sp>
      <p:sp>
        <p:nvSpPr>
          <p:cNvPr id="3" name="Footer Placeholder 2">
            <a:extLst>
              <a:ext uri="{FF2B5EF4-FFF2-40B4-BE49-F238E27FC236}">
                <a16:creationId xmlns:a16="http://schemas.microsoft.com/office/drawing/2014/main" id="{6D7D4539-A0DD-8E92-0923-C37A3C87F6FD}"/>
              </a:ext>
            </a:extLst>
          </p:cNvPr>
          <p:cNvSpPr>
            <a:spLocks noGrp="1"/>
          </p:cNvSpPr>
          <p:nvPr>
            <p:ph type="ftr" sz="quarter" idx="11"/>
          </p:nvPr>
        </p:nvSpPr>
        <p:spPr/>
        <p:txBody>
          <a:bodyPr/>
          <a:lstStyle>
            <a:lvl1pPr>
              <a:defRPr>
                <a:solidFill>
                  <a:schemeClr val="bg1"/>
                </a:solidFill>
              </a:defRPr>
            </a:lvl1pPr>
          </a:lstStyle>
          <a:p>
            <a:endParaRPr lang="en-ZA"/>
          </a:p>
        </p:txBody>
      </p:sp>
      <p:sp>
        <p:nvSpPr>
          <p:cNvPr id="4" name="Slide Number Placeholder 3">
            <a:extLst>
              <a:ext uri="{FF2B5EF4-FFF2-40B4-BE49-F238E27FC236}">
                <a16:creationId xmlns:a16="http://schemas.microsoft.com/office/drawing/2014/main" id="{7355F802-717C-54BA-2979-0F1CB0476CF4}"/>
              </a:ext>
            </a:extLst>
          </p:cNvPr>
          <p:cNvSpPr>
            <a:spLocks noGrp="1"/>
          </p:cNvSpPr>
          <p:nvPr>
            <p:ph type="sldNum" sz="quarter" idx="12"/>
          </p:nvPr>
        </p:nvSpPr>
        <p:spPr/>
        <p:txBody>
          <a:bodyPr/>
          <a:lstStyle>
            <a:lvl1pPr>
              <a:defRPr>
                <a:solidFill>
                  <a:schemeClr val="bg1"/>
                </a:solidFill>
              </a:defRPr>
            </a:lvl1pPr>
          </a:lstStyle>
          <a:p>
            <a:fld id="{A72DB16F-9CDB-404A-AECC-C811CF02C89F}" type="slidenum">
              <a:rPr lang="en-ZA" smtClean="0"/>
              <a:pPr/>
              <a:t>‹#›</a:t>
            </a:fld>
            <a:endParaRPr lang="en-ZA"/>
          </a:p>
        </p:txBody>
      </p:sp>
    </p:spTree>
    <p:extLst>
      <p:ext uri="{BB962C8B-B14F-4D97-AF65-F5344CB8AC3E}">
        <p14:creationId xmlns:p14="http://schemas.microsoft.com/office/powerpoint/2010/main" val="4062793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869D-8E89-6455-B5F5-4B06084BF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E631AB1-2CCA-EFCE-E276-7C3C428E5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2FE7A72-4DC6-5FAB-5F8C-F885FDEF6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78F01-872E-3D61-FAF6-E7970B94A14F}"/>
              </a:ext>
            </a:extLst>
          </p:cNvPr>
          <p:cNvSpPr>
            <a:spLocks noGrp="1"/>
          </p:cNvSpPr>
          <p:nvPr>
            <p:ph type="dt" sz="half" idx="10"/>
          </p:nvPr>
        </p:nvSpPr>
        <p:spPr/>
        <p:txBody>
          <a:bodyPr/>
          <a:lstStyle/>
          <a:p>
            <a:fld id="{E5CBD2CE-AF38-43A2-AE6B-58CE09E3C76F}" type="datetimeFigureOut">
              <a:rPr lang="en-ZA" smtClean="0"/>
              <a:t>2023/05/25</a:t>
            </a:fld>
            <a:endParaRPr lang="en-ZA"/>
          </a:p>
        </p:txBody>
      </p:sp>
      <p:sp>
        <p:nvSpPr>
          <p:cNvPr id="6" name="Footer Placeholder 5">
            <a:extLst>
              <a:ext uri="{FF2B5EF4-FFF2-40B4-BE49-F238E27FC236}">
                <a16:creationId xmlns:a16="http://schemas.microsoft.com/office/drawing/2014/main" id="{93C86A80-1456-1366-4BC0-AC5087DD932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C319039-6746-98F2-8F6A-8DB71A29BA6C}"/>
              </a:ext>
            </a:extLst>
          </p:cNvPr>
          <p:cNvSpPr>
            <a:spLocks noGrp="1"/>
          </p:cNvSpPr>
          <p:nvPr>
            <p:ph type="sldNum" sz="quarter" idx="12"/>
          </p:nvPr>
        </p:nvSpPr>
        <p:spPr/>
        <p:txBody>
          <a:bodyPr/>
          <a:lstStyle/>
          <a:p>
            <a:fld id="{A72DB16F-9CDB-404A-AECC-C811CF02C89F}" type="slidenum">
              <a:rPr lang="en-ZA" smtClean="0"/>
              <a:t>‹#›</a:t>
            </a:fld>
            <a:endParaRPr lang="en-ZA"/>
          </a:p>
        </p:txBody>
      </p:sp>
    </p:spTree>
    <p:extLst>
      <p:ext uri="{BB962C8B-B14F-4D97-AF65-F5344CB8AC3E}">
        <p14:creationId xmlns:p14="http://schemas.microsoft.com/office/powerpoint/2010/main" val="3122053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7FCF-29EE-EA5C-2E33-2B9D063BD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3BC22FD-3F69-FE09-FC68-67DC0E1060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BED13597-03A6-5D5F-CA48-52EB17A34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8E41C9-8C34-0663-FF38-B5E0D64F05C8}"/>
              </a:ext>
            </a:extLst>
          </p:cNvPr>
          <p:cNvSpPr>
            <a:spLocks noGrp="1"/>
          </p:cNvSpPr>
          <p:nvPr>
            <p:ph type="dt" sz="half" idx="10"/>
          </p:nvPr>
        </p:nvSpPr>
        <p:spPr/>
        <p:txBody>
          <a:bodyPr/>
          <a:lstStyle/>
          <a:p>
            <a:fld id="{E5CBD2CE-AF38-43A2-AE6B-58CE09E3C76F}" type="datetimeFigureOut">
              <a:rPr lang="en-ZA" smtClean="0"/>
              <a:t>2023/05/25</a:t>
            </a:fld>
            <a:endParaRPr lang="en-ZA"/>
          </a:p>
        </p:txBody>
      </p:sp>
      <p:sp>
        <p:nvSpPr>
          <p:cNvPr id="6" name="Footer Placeholder 5">
            <a:extLst>
              <a:ext uri="{FF2B5EF4-FFF2-40B4-BE49-F238E27FC236}">
                <a16:creationId xmlns:a16="http://schemas.microsoft.com/office/drawing/2014/main" id="{6A42B6E3-6C01-505F-5A12-64F46AAC61F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EC92917-C4D0-CCE6-E8DF-B88DE93EF1B4}"/>
              </a:ext>
            </a:extLst>
          </p:cNvPr>
          <p:cNvSpPr>
            <a:spLocks noGrp="1"/>
          </p:cNvSpPr>
          <p:nvPr>
            <p:ph type="sldNum" sz="quarter" idx="12"/>
          </p:nvPr>
        </p:nvSpPr>
        <p:spPr/>
        <p:txBody>
          <a:bodyPr/>
          <a:lstStyle/>
          <a:p>
            <a:fld id="{A72DB16F-9CDB-404A-AECC-C811CF02C89F}" type="slidenum">
              <a:rPr lang="en-ZA" smtClean="0"/>
              <a:t>‹#›</a:t>
            </a:fld>
            <a:endParaRPr lang="en-ZA"/>
          </a:p>
        </p:txBody>
      </p:sp>
    </p:spTree>
    <p:extLst>
      <p:ext uri="{BB962C8B-B14F-4D97-AF65-F5344CB8AC3E}">
        <p14:creationId xmlns:p14="http://schemas.microsoft.com/office/powerpoint/2010/main" val="1974499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3460-7E37-D84A-04E1-D8842686FE5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0284747-E01F-AB96-338B-1BB401B6C1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26FAB73-9326-1ABC-66B5-2C31D5169B8C}"/>
              </a:ext>
            </a:extLst>
          </p:cNvPr>
          <p:cNvSpPr>
            <a:spLocks noGrp="1"/>
          </p:cNvSpPr>
          <p:nvPr>
            <p:ph type="dt" sz="half" idx="10"/>
          </p:nvPr>
        </p:nvSpPr>
        <p:spPr/>
        <p:txBody>
          <a:bodyPr/>
          <a:lstStyle/>
          <a:p>
            <a:fld id="{E5CBD2CE-AF38-43A2-AE6B-58CE09E3C76F}" type="datetimeFigureOut">
              <a:rPr lang="en-ZA" smtClean="0"/>
              <a:t>2023/05/25</a:t>
            </a:fld>
            <a:endParaRPr lang="en-ZA"/>
          </a:p>
        </p:txBody>
      </p:sp>
      <p:sp>
        <p:nvSpPr>
          <p:cNvPr id="5" name="Footer Placeholder 4">
            <a:extLst>
              <a:ext uri="{FF2B5EF4-FFF2-40B4-BE49-F238E27FC236}">
                <a16:creationId xmlns:a16="http://schemas.microsoft.com/office/drawing/2014/main" id="{9BE62808-F6B0-9CE2-608B-F5656140CA0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3CD269B-7EB9-C15F-5E5E-4395DE06B255}"/>
              </a:ext>
            </a:extLst>
          </p:cNvPr>
          <p:cNvSpPr>
            <a:spLocks noGrp="1"/>
          </p:cNvSpPr>
          <p:nvPr>
            <p:ph type="sldNum" sz="quarter" idx="12"/>
          </p:nvPr>
        </p:nvSpPr>
        <p:spPr/>
        <p:txBody>
          <a:bodyPr/>
          <a:lstStyle/>
          <a:p>
            <a:fld id="{A72DB16F-9CDB-404A-AECC-C811CF02C89F}" type="slidenum">
              <a:rPr lang="en-ZA" smtClean="0"/>
              <a:t>‹#›</a:t>
            </a:fld>
            <a:endParaRPr lang="en-ZA"/>
          </a:p>
        </p:txBody>
      </p:sp>
      <p:grpSp>
        <p:nvGrpSpPr>
          <p:cNvPr id="7" name="Group 6">
            <a:extLst>
              <a:ext uri="{FF2B5EF4-FFF2-40B4-BE49-F238E27FC236}">
                <a16:creationId xmlns:a16="http://schemas.microsoft.com/office/drawing/2014/main" id="{A2268D08-13E7-9304-DAAB-D29ECC5B834D}"/>
              </a:ext>
            </a:extLst>
          </p:cNvPr>
          <p:cNvGrpSpPr/>
          <p:nvPr userDrawn="1"/>
        </p:nvGrpSpPr>
        <p:grpSpPr>
          <a:xfrm>
            <a:off x="701038" y="1581150"/>
            <a:ext cx="792000" cy="180000"/>
            <a:chOff x="701039" y="1581150"/>
            <a:chExt cx="540001" cy="239237"/>
          </a:xfrm>
        </p:grpSpPr>
        <p:cxnSp>
          <p:nvCxnSpPr>
            <p:cNvPr id="8" name="Straight Connector 7">
              <a:extLst>
                <a:ext uri="{FF2B5EF4-FFF2-40B4-BE49-F238E27FC236}">
                  <a16:creationId xmlns:a16="http://schemas.microsoft.com/office/drawing/2014/main" id="{BA1B7B3E-9764-0176-F7DC-2CC9FB906AA3}"/>
                </a:ext>
              </a:extLst>
            </p:cNvPr>
            <p:cNvCxnSpPr>
              <a:cxnSpLocks/>
            </p:cNvCxnSpPr>
            <p:nvPr userDrawn="1"/>
          </p:nvCxnSpPr>
          <p:spPr>
            <a:xfrm flipV="1">
              <a:off x="701040" y="1820386"/>
              <a:ext cx="540000" cy="1"/>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ABA5F6-9B00-2840-94AD-3C5F55BD5A01}"/>
                </a:ext>
              </a:extLst>
            </p:cNvPr>
            <p:cNvCxnSpPr>
              <a:cxnSpLocks/>
            </p:cNvCxnSpPr>
            <p:nvPr userDrawn="1"/>
          </p:nvCxnSpPr>
          <p:spPr>
            <a:xfrm>
              <a:off x="701040" y="1700768"/>
              <a:ext cx="39600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C1B16FF-5635-8E13-9952-C998CACD4245}"/>
                </a:ext>
              </a:extLst>
            </p:cNvPr>
            <p:cNvCxnSpPr>
              <a:cxnSpLocks/>
            </p:cNvCxnSpPr>
            <p:nvPr userDrawn="1"/>
          </p:nvCxnSpPr>
          <p:spPr>
            <a:xfrm>
              <a:off x="701039" y="1581150"/>
              <a:ext cx="252000" cy="0"/>
            </a:xfrm>
            <a:prstGeom prst="line">
              <a:avLst/>
            </a:prstGeom>
            <a:ln w="76200">
              <a:solidFill>
                <a:srgbClr val="D62E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4609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DBFE17-988F-0DBA-547C-18DDE0597B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6A7C00B-3684-4BA9-F1EF-DE426D6C89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DB7A4AB-DF48-6972-902B-C442950B05BD}"/>
              </a:ext>
            </a:extLst>
          </p:cNvPr>
          <p:cNvSpPr>
            <a:spLocks noGrp="1"/>
          </p:cNvSpPr>
          <p:nvPr>
            <p:ph type="dt" sz="half" idx="10"/>
          </p:nvPr>
        </p:nvSpPr>
        <p:spPr/>
        <p:txBody>
          <a:bodyPr/>
          <a:lstStyle/>
          <a:p>
            <a:fld id="{E5CBD2CE-AF38-43A2-AE6B-58CE09E3C76F}" type="datetimeFigureOut">
              <a:rPr lang="en-ZA" smtClean="0"/>
              <a:t>2023/05/25</a:t>
            </a:fld>
            <a:endParaRPr lang="en-ZA"/>
          </a:p>
        </p:txBody>
      </p:sp>
      <p:sp>
        <p:nvSpPr>
          <p:cNvPr id="5" name="Footer Placeholder 4">
            <a:extLst>
              <a:ext uri="{FF2B5EF4-FFF2-40B4-BE49-F238E27FC236}">
                <a16:creationId xmlns:a16="http://schemas.microsoft.com/office/drawing/2014/main" id="{DB8763A9-3793-D6B1-C73E-7C5D538010A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4D1F601-3769-BAAC-E311-130F3E979EEA}"/>
              </a:ext>
            </a:extLst>
          </p:cNvPr>
          <p:cNvSpPr>
            <a:spLocks noGrp="1"/>
          </p:cNvSpPr>
          <p:nvPr>
            <p:ph type="sldNum" sz="quarter" idx="12"/>
          </p:nvPr>
        </p:nvSpPr>
        <p:spPr/>
        <p:txBody>
          <a:bodyPr/>
          <a:lstStyle/>
          <a:p>
            <a:fld id="{A72DB16F-9CDB-404A-AECC-C811CF02C89F}" type="slidenum">
              <a:rPr lang="en-ZA" smtClean="0"/>
              <a:t>‹#›</a:t>
            </a:fld>
            <a:endParaRPr lang="en-ZA"/>
          </a:p>
        </p:txBody>
      </p:sp>
    </p:spTree>
    <p:extLst>
      <p:ext uri="{BB962C8B-B14F-4D97-AF65-F5344CB8AC3E}">
        <p14:creationId xmlns:p14="http://schemas.microsoft.com/office/powerpoint/2010/main" val="4245128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5B68-D202-1FB9-5E31-64825F0234B5}"/>
              </a:ext>
            </a:extLst>
          </p:cNvPr>
          <p:cNvSpPr>
            <a:spLocks noGrp="1"/>
          </p:cNvSpPr>
          <p:nvPr>
            <p:ph type="title"/>
          </p:nvPr>
        </p:nvSpPr>
        <p:spPr>
          <a:xfrm>
            <a:off x="2438400" y="1709738"/>
            <a:ext cx="8909050" cy="2852737"/>
          </a:xfrm>
        </p:spPr>
        <p:txBody>
          <a:bodyPr anchor="b"/>
          <a:lstStyle>
            <a:lvl1pPr>
              <a:defRPr sz="6000" b="1"/>
            </a:lvl1p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0BD2F478-303E-01D7-FEB3-A8830C45E129}"/>
              </a:ext>
            </a:extLst>
          </p:cNvPr>
          <p:cNvSpPr>
            <a:spLocks noGrp="1"/>
          </p:cNvSpPr>
          <p:nvPr>
            <p:ph type="body" idx="1"/>
          </p:nvPr>
        </p:nvSpPr>
        <p:spPr>
          <a:xfrm>
            <a:off x="2438398" y="4589464"/>
            <a:ext cx="8909051" cy="84009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FA6EAD-8F19-079D-FC06-A809F34474FD}"/>
              </a:ext>
            </a:extLst>
          </p:cNvPr>
          <p:cNvSpPr>
            <a:spLocks noGrp="1"/>
          </p:cNvSpPr>
          <p:nvPr>
            <p:ph type="dt" sz="half" idx="10"/>
          </p:nvPr>
        </p:nvSpPr>
        <p:spPr/>
        <p:txBody>
          <a:bodyPr/>
          <a:lstStyle/>
          <a:p>
            <a:fld id="{E5CBD2CE-AF38-43A2-AE6B-58CE09E3C76F}" type="datetimeFigureOut">
              <a:rPr lang="en-ZA" smtClean="0"/>
              <a:t>2023/05/25</a:t>
            </a:fld>
            <a:endParaRPr lang="en-ZA"/>
          </a:p>
        </p:txBody>
      </p:sp>
      <p:sp>
        <p:nvSpPr>
          <p:cNvPr id="5" name="Footer Placeholder 4">
            <a:extLst>
              <a:ext uri="{FF2B5EF4-FFF2-40B4-BE49-F238E27FC236}">
                <a16:creationId xmlns:a16="http://schemas.microsoft.com/office/drawing/2014/main" id="{0291DAF8-BEA4-61A7-187B-C5BCE124963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C892A42-A88C-E7CA-1933-C2F3E312CDEA}"/>
              </a:ext>
            </a:extLst>
          </p:cNvPr>
          <p:cNvSpPr>
            <a:spLocks noGrp="1"/>
          </p:cNvSpPr>
          <p:nvPr>
            <p:ph type="sldNum" sz="quarter" idx="12"/>
          </p:nvPr>
        </p:nvSpPr>
        <p:spPr/>
        <p:txBody>
          <a:bodyPr/>
          <a:lstStyle/>
          <a:p>
            <a:fld id="{A72DB16F-9CDB-404A-AECC-C811CF02C89F}" type="slidenum">
              <a:rPr lang="en-ZA" smtClean="0"/>
              <a:t>‹#›</a:t>
            </a:fld>
            <a:endParaRPr lang="en-ZA"/>
          </a:p>
        </p:txBody>
      </p:sp>
      <p:pic>
        <p:nvPicPr>
          <p:cNvPr id="7" name="Picture 6" descr="Powerpoint1.png">
            <a:extLst>
              <a:ext uri="{FF2B5EF4-FFF2-40B4-BE49-F238E27FC236}">
                <a16:creationId xmlns:a16="http://schemas.microsoft.com/office/drawing/2014/main" id="{D98CDAA3-79F5-7266-198F-C16642E388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3252"/>
          <a:stretch/>
        </p:blipFill>
        <p:spPr>
          <a:xfrm>
            <a:off x="0" y="20836"/>
            <a:ext cx="2438398" cy="6837164"/>
          </a:xfrm>
          <a:prstGeom prst="rect">
            <a:avLst/>
          </a:prstGeom>
        </p:spPr>
      </p:pic>
    </p:spTree>
    <p:extLst>
      <p:ext uri="{BB962C8B-B14F-4D97-AF65-F5344CB8AC3E}">
        <p14:creationId xmlns:p14="http://schemas.microsoft.com/office/powerpoint/2010/main" val="361246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5B68-D202-1FB9-5E31-64825F0234B5}"/>
              </a:ext>
            </a:extLst>
          </p:cNvPr>
          <p:cNvSpPr>
            <a:spLocks noGrp="1"/>
          </p:cNvSpPr>
          <p:nvPr>
            <p:ph type="title"/>
          </p:nvPr>
        </p:nvSpPr>
        <p:spPr>
          <a:xfrm>
            <a:off x="2438400" y="1709738"/>
            <a:ext cx="8909050" cy="2852737"/>
          </a:xfrm>
        </p:spPr>
        <p:txBody>
          <a:bodyPr anchor="b"/>
          <a:lstStyle>
            <a:lvl1pPr>
              <a:defRPr sz="6000" b="1"/>
            </a:lvl1p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0BD2F478-303E-01D7-FEB3-A8830C45E129}"/>
              </a:ext>
            </a:extLst>
          </p:cNvPr>
          <p:cNvSpPr>
            <a:spLocks noGrp="1"/>
          </p:cNvSpPr>
          <p:nvPr>
            <p:ph type="body" idx="1"/>
          </p:nvPr>
        </p:nvSpPr>
        <p:spPr>
          <a:xfrm>
            <a:off x="2438398" y="4589464"/>
            <a:ext cx="8909051" cy="84009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FA6EAD-8F19-079D-FC06-A809F34474FD}"/>
              </a:ext>
            </a:extLst>
          </p:cNvPr>
          <p:cNvSpPr>
            <a:spLocks noGrp="1"/>
          </p:cNvSpPr>
          <p:nvPr>
            <p:ph type="dt" sz="half" idx="10"/>
          </p:nvPr>
        </p:nvSpPr>
        <p:spPr/>
        <p:txBody>
          <a:bodyPr/>
          <a:lstStyle/>
          <a:p>
            <a:fld id="{E5CBD2CE-AF38-43A2-AE6B-58CE09E3C76F}" type="datetimeFigureOut">
              <a:rPr lang="en-ZA" smtClean="0"/>
              <a:t>2023/05/25</a:t>
            </a:fld>
            <a:endParaRPr lang="en-ZA"/>
          </a:p>
        </p:txBody>
      </p:sp>
      <p:sp>
        <p:nvSpPr>
          <p:cNvPr id="5" name="Footer Placeholder 4">
            <a:extLst>
              <a:ext uri="{FF2B5EF4-FFF2-40B4-BE49-F238E27FC236}">
                <a16:creationId xmlns:a16="http://schemas.microsoft.com/office/drawing/2014/main" id="{0291DAF8-BEA4-61A7-187B-C5BCE124963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C892A42-A88C-E7CA-1933-C2F3E312CDEA}"/>
              </a:ext>
            </a:extLst>
          </p:cNvPr>
          <p:cNvSpPr>
            <a:spLocks noGrp="1"/>
          </p:cNvSpPr>
          <p:nvPr>
            <p:ph type="sldNum" sz="quarter" idx="12"/>
          </p:nvPr>
        </p:nvSpPr>
        <p:spPr/>
        <p:txBody>
          <a:bodyPr/>
          <a:lstStyle/>
          <a:p>
            <a:fld id="{A72DB16F-9CDB-404A-AECC-C811CF02C89F}" type="slidenum">
              <a:rPr lang="en-ZA" smtClean="0"/>
              <a:t>‹#›</a:t>
            </a:fld>
            <a:endParaRPr lang="en-ZA"/>
          </a:p>
        </p:txBody>
      </p:sp>
      <p:pic>
        <p:nvPicPr>
          <p:cNvPr id="7" name="Picture 6" descr="Powerpoint1.png">
            <a:extLst>
              <a:ext uri="{FF2B5EF4-FFF2-40B4-BE49-F238E27FC236}">
                <a16:creationId xmlns:a16="http://schemas.microsoft.com/office/drawing/2014/main" id="{D98CDAA3-79F5-7266-198F-C16642E388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3252"/>
          <a:stretch/>
        </p:blipFill>
        <p:spPr>
          <a:xfrm>
            <a:off x="0" y="20836"/>
            <a:ext cx="2438398" cy="6837164"/>
          </a:xfrm>
          <a:prstGeom prst="rect">
            <a:avLst/>
          </a:prstGeom>
        </p:spPr>
      </p:pic>
    </p:spTree>
    <p:extLst>
      <p:ext uri="{BB962C8B-B14F-4D97-AF65-F5344CB8AC3E}">
        <p14:creationId xmlns:p14="http://schemas.microsoft.com/office/powerpoint/2010/main" val="1409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p>
            <a:fld id="{E5CBD2CE-AF38-43A2-AE6B-58CE09E3C76F}" type="datetimeFigureOut">
              <a:rPr lang="en-ZA" smtClean="0"/>
              <a:t>2023/05/25</a:t>
            </a:fld>
            <a:endParaRPr lang="en-ZA"/>
          </a:p>
        </p:txBody>
      </p:sp>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p>
            <a:fld id="{A72DB16F-9CDB-404A-AECC-C811CF02C89F}" type="slidenum">
              <a:rPr lang="en-ZA" smtClean="0"/>
              <a:t>‹#›</a:t>
            </a:fld>
            <a:endParaRPr lang="en-ZA"/>
          </a:p>
        </p:txBody>
      </p:sp>
      <p:grpSp>
        <p:nvGrpSpPr>
          <p:cNvPr id="15" name="Group 14">
            <a:extLst>
              <a:ext uri="{FF2B5EF4-FFF2-40B4-BE49-F238E27FC236}">
                <a16:creationId xmlns:a16="http://schemas.microsoft.com/office/drawing/2014/main" id="{BB521816-8B11-9AE6-A12A-883283D20F6F}"/>
              </a:ext>
            </a:extLst>
          </p:cNvPr>
          <p:cNvGrpSpPr/>
          <p:nvPr userDrawn="1"/>
        </p:nvGrpSpPr>
        <p:grpSpPr>
          <a:xfrm>
            <a:off x="701038" y="1595007"/>
            <a:ext cx="792000" cy="166145"/>
            <a:chOff x="701039" y="1599565"/>
            <a:chExt cx="540001" cy="220822"/>
          </a:xfrm>
        </p:grpSpPr>
        <p:cxnSp>
          <p:nvCxnSpPr>
            <p:cNvPr id="8" name="Straight Connector 7">
              <a:extLst>
                <a:ext uri="{FF2B5EF4-FFF2-40B4-BE49-F238E27FC236}">
                  <a16:creationId xmlns:a16="http://schemas.microsoft.com/office/drawing/2014/main" id="{D0DA1D4B-5A68-42D0-8403-358CD44F1B42}"/>
                </a:ext>
              </a:extLst>
            </p:cNvPr>
            <p:cNvCxnSpPr>
              <a:cxnSpLocks/>
            </p:cNvCxnSpPr>
            <p:nvPr userDrawn="1"/>
          </p:nvCxnSpPr>
          <p:spPr>
            <a:xfrm flipV="1">
              <a:off x="701040" y="1820386"/>
              <a:ext cx="540000" cy="1"/>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902C3D-F04A-41A7-55C0-1A92399B3CFC}"/>
                </a:ext>
              </a:extLst>
            </p:cNvPr>
            <p:cNvCxnSpPr>
              <a:cxnSpLocks/>
            </p:cNvCxnSpPr>
            <p:nvPr userDrawn="1"/>
          </p:nvCxnSpPr>
          <p:spPr>
            <a:xfrm>
              <a:off x="701040" y="1700769"/>
              <a:ext cx="39600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3AFA2B-32A6-102B-5E68-18B4D767F1CD}"/>
                </a:ext>
              </a:extLst>
            </p:cNvPr>
            <p:cNvCxnSpPr>
              <a:cxnSpLocks/>
            </p:cNvCxnSpPr>
            <p:nvPr userDrawn="1"/>
          </p:nvCxnSpPr>
          <p:spPr>
            <a:xfrm>
              <a:off x="701039" y="1599565"/>
              <a:ext cx="252000"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191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p>
            <a:fld id="{E5CBD2CE-AF38-43A2-AE6B-58CE09E3C76F}" type="datetimeFigureOut">
              <a:rPr lang="en-ZA" smtClean="0"/>
              <a:t>2023/05/25</a:t>
            </a:fld>
            <a:endParaRPr lang="en-ZA"/>
          </a:p>
        </p:txBody>
      </p:sp>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p>
            <a:fld id="{A72DB16F-9CDB-404A-AECC-C811CF02C89F}" type="slidenum">
              <a:rPr lang="en-ZA" smtClean="0"/>
              <a:t>‹#›</a:t>
            </a:fld>
            <a:endParaRPr lang="en-ZA"/>
          </a:p>
        </p:txBody>
      </p:sp>
      <p:grpSp>
        <p:nvGrpSpPr>
          <p:cNvPr id="15" name="Group 14">
            <a:extLst>
              <a:ext uri="{FF2B5EF4-FFF2-40B4-BE49-F238E27FC236}">
                <a16:creationId xmlns:a16="http://schemas.microsoft.com/office/drawing/2014/main" id="{BB521816-8B11-9AE6-A12A-883283D20F6F}"/>
              </a:ext>
            </a:extLst>
          </p:cNvPr>
          <p:cNvGrpSpPr/>
          <p:nvPr userDrawn="1"/>
        </p:nvGrpSpPr>
        <p:grpSpPr>
          <a:xfrm>
            <a:off x="701038" y="1466243"/>
            <a:ext cx="919944" cy="182880"/>
            <a:chOff x="701039" y="1581150"/>
            <a:chExt cx="540001" cy="239237"/>
          </a:xfrm>
        </p:grpSpPr>
        <p:cxnSp>
          <p:nvCxnSpPr>
            <p:cNvPr id="8" name="Straight Connector 7">
              <a:extLst>
                <a:ext uri="{FF2B5EF4-FFF2-40B4-BE49-F238E27FC236}">
                  <a16:creationId xmlns:a16="http://schemas.microsoft.com/office/drawing/2014/main" id="{D0DA1D4B-5A68-42D0-8403-358CD44F1B42}"/>
                </a:ext>
              </a:extLst>
            </p:cNvPr>
            <p:cNvCxnSpPr>
              <a:cxnSpLocks/>
            </p:cNvCxnSpPr>
            <p:nvPr userDrawn="1"/>
          </p:nvCxnSpPr>
          <p:spPr>
            <a:xfrm flipV="1">
              <a:off x="701040" y="1820386"/>
              <a:ext cx="540000" cy="1"/>
            </a:xfrm>
            <a:prstGeom prst="line">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902C3D-F04A-41A7-55C0-1A92399B3CFC}"/>
                </a:ext>
              </a:extLst>
            </p:cNvPr>
            <p:cNvCxnSpPr>
              <a:cxnSpLocks/>
            </p:cNvCxnSpPr>
            <p:nvPr userDrawn="1"/>
          </p:nvCxnSpPr>
          <p:spPr>
            <a:xfrm>
              <a:off x="701040" y="1700768"/>
              <a:ext cx="396000" cy="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3AFA2B-32A6-102B-5E68-18B4D767F1CD}"/>
                </a:ext>
              </a:extLst>
            </p:cNvPr>
            <p:cNvCxnSpPr>
              <a:cxnSpLocks/>
            </p:cNvCxnSpPr>
            <p:nvPr userDrawn="1"/>
          </p:nvCxnSpPr>
          <p:spPr>
            <a:xfrm>
              <a:off x="701039" y="1581150"/>
              <a:ext cx="252000" cy="0"/>
            </a:xfrm>
            <a:prstGeom prst="line">
              <a:avLst/>
            </a:prstGeom>
            <a:ln w="69850">
              <a:solidFill>
                <a:srgbClr val="D62E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78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165F34-7A0C-C69E-6205-B6A1752B99A3}"/>
              </a:ext>
            </a:extLst>
          </p:cNvPr>
          <p:cNvSpPr/>
          <p:nvPr userDrawn="1"/>
        </p:nvSpPr>
        <p:spPr>
          <a:xfrm>
            <a:off x="0" y="0"/>
            <a:ext cx="12192000" cy="6858000"/>
          </a:xfrm>
          <a:prstGeom prst="rect">
            <a:avLst/>
          </a:prstGeom>
          <a:solidFill>
            <a:srgbClr val="5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6">
                  <a:lumMod val="75000"/>
                </a:schemeClr>
              </a:solidFill>
            </a:endParaRPr>
          </a:p>
        </p:txBody>
      </p:sp>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ZA"/>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lvl1pPr>
              <a:defRPr>
                <a:solidFill>
                  <a:schemeClr val="bg1"/>
                </a:solidFill>
              </a:defRPr>
            </a:lvl1pPr>
          </a:lstStyle>
          <a:p>
            <a:fld id="{E5CBD2CE-AF38-43A2-AE6B-58CE09E3C76F}" type="datetimeFigureOut">
              <a:rPr lang="en-ZA" smtClean="0"/>
              <a:pPr/>
              <a:t>2023/05/25</a:t>
            </a:fld>
            <a:endParaRPr lang="en-ZA"/>
          </a:p>
        </p:txBody>
      </p:sp>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lvl1pPr>
              <a:defRPr>
                <a:solidFill>
                  <a:schemeClr val="bg1"/>
                </a:solidFill>
              </a:defRPr>
            </a:lvl1p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lvl1pPr>
              <a:defRPr>
                <a:solidFill>
                  <a:schemeClr val="bg1"/>
                </a:solidFill>
              </a:defRPr>
            </a:lvl1pPr>
          </a:lstStyle>
          <a:p>
            <a:fld id="{A72DB16F-9CDB-404A-AECC-C811CF02C89F}" type="slidenum">
              <a:rPr lang="en-ZA" smtClean="0"/>
              <a:pPr/>
              <a:t>‹#›</a:t>
            </a:fld>
            <a:endParaRPr lang="en-ZA"/>
          </a:p>
        </p:txBody>
      </p:sp>
      <p:grpSp>
        <p:nvGrpSpPr>
          <p:cNvPr id="15" name="Group 14">
            <a:extLst>
              <a:ext uri="{FF2B5EF4-FFF2-40B4-BE49-F238E27FC236}">
                <a16:creationId xmlns:a16="http://schemas.microsoft.com/office/drawing/2014/main" id="{BB521816-8B11-9AE6-A12A-883283D20F6F}"/>
              </a:ext>
            </a:extLst>
          </p:cNvPr>
          <p:cNvGrpSpPr/>
          <p:nvPr userDrawn="1"/>
        </p:nvGrpSpPr>
        <p:grpSpPr>
          <a:xfrm>
            <a:off x="700943" y="1664283"/>
            <a:ext cx="10671048" cy="96870"/>
            <a:chOff x="700984" y="1691638"/>
            <a:chExt cx="7275721" cy="128749"/>
          </a:xfrm>
        </p:grpSpPr>
        <p:cxnSp>
          <p:nvCxnSpPr>
            <p:cNvPr id="8" name="Straight Connector 7">
              <a:extLst>
                <a:ext uri="{FF2B5EF4-FFF2-40B4-BE49-F238E27FC236}">
                  <a16:creationId xmlns:a16="http://schemas.microsoft.com/office/drawing/2014/main" id="{D0DA1D4B-5A68-42D0-8403-358CD44F1B42}"/>
                </a:ext>
              </a:extLst>
            </p:cNvPr>
            <p:cNvCxnSpPr>
              <a:cxnSpLocks/>
            </p:cNvCxnSpPr>
            <p:nvPr userDrawn="1"/>
          </p:nvCxnSpPr>
          <p:spPr>
            <a:xfrm flipV="1">
              <a:off x="700984" y="1820386"/>
              <a:ext cx="7275721" cy="1"/>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3AFA2B-32A6-102B-5E68-18B4D767F1CD}"/>
                </a:ext>
              </a:extLst>
            </p:cNvPr>
            <p:cNvCxnSpPr>
              <a:cxnSpLocks/>
            </p:cNvCxnSpPr>
            <p:nvPr userDrawn="1"/>
          </p:nvCxnSpPr>
          <p:spPr>
            <a:xfrm>
              <a:off x="701039" y="1691638"/>
              <a:ext cx="252000" cy="0"/>
            </a:xfrm>
            <a:prstGeom prst="line">
              <a:avLst/>
            </a:prstGeom>
            <a:ln w="76200">
              <a:solidFill>
                <a:srgbClr val="D62E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270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p>
            <a:fld id="{A72DB16F-9CDB-404A-AECC-C811CF02C89F}" type="slidenum">
              <a:rPr lang="en-ZA" smtClean="0"/>
              <a:t>‹#›</a:t>
            </a:fld>
            <a:endParaRPr lang="en-ZA"/>
          </a:p>
        </p:txBody>
      </p:sp>
      <p:sp>
        <p:nvSpPr>
          <p:cNvPr id="6" name="Rectangle 5">
            <a:extLst>
              <a:ext uri="{FF2B5EF4-FFF2-40B4-BE49-F238E27FC236}">
                <a16:creationId xmlns:a16="http://schemas.microsoft.com/office/drawing/2014/main" id="{84360E8B-2BB2-757A-7FCE-0D47C628B0B5}"/>
              </a:ext>
            </a:extLst>
          </p:cNvPr>
          <p:cNvSpPr/>
          <p:nvPr userDrawn="1"/>
        </p:nvSpPr>
        <p:spPr>
          <a:xfrm>
            <a:off x="0" y="0"/>
            <a:ext cx="4038600" cy="6858000"/>
          </a:xfrm>
          <a:prstGeom prst="rect">
            <a:avLst/>
          </a:prstGeom>
          <a:solidFill>
            <a:srgbClr val="5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6">
                  <a:lumMod val="75000"/>
                </a:schemeClr>
              </a:solidFill>
            </a:endParaRPr>
          </a:p>
        </p:txBody>
      </p:sp>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a:xfrm>
            <a:off x="548640" y="792487"/>
            <a:ext cx="3032760" cy="5059673"/>
          </a:xfrm>
        </p:spPr>
        <p:txBody>
          <a:bodyPr/>
          <a:lstStyle>
            <a:lvl1pPr>
              <a:defRPr>
                <a:solidFill>
                  <a:schemeClr val="bg1"/>
                </a:solidFill>
              </a:defRPr>
            </a:lvl1pPr>
          </a:lstStyle>
          <a:p>
            <a:r>
              <a:rPr lang="en-US"/>
              <a:t>Click to edit Master title style</a:t>
            </a:r>
            <a:endParaRPr lang="en-ZA"/>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lvl1pPr>
              <a:defRPr>
                <a:solidFill>
                  <a:schemeClr val="bg1"/>
                </a:solidFill>
              </a:defRPr>
            </a:lvl1pPr>
          </a:lstStyle>
          <a:p>
            <a:fld id="{E5CBD2CE-AF38-43A2-AE6B-58CE09E3C76F}" type="datetimeFigureOut">
              <a:rPr lang="en-ZA" smtClean="0"/>
              <a:pPr/>
              <a:t>2023/05/25</a:t>
            </a:fld>
            <a:endParaRPr lang="en-ZA"/>
          </a:p>
        </p:txBody>
      </p:sp>
    </p:spTree>
    <p:extLst>
      <p:ext uri="{BB962C8B-B14F-4D97-AF65-F5344CB8AC3E}">
        <p14:creationId xmlns:p14="http://schemas.microsoft.com/office/powerpoint/2010/main" val="21408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p>
            <a:fld id="{A72DB16F-9CDB-404A-AECC-C811CF02C89F}" type="slidenum">
              <a:rPr lang="en-ZA" smtClean="0"/>
              <a:t>‹#›</a:t>
            </a:fld>
            <a:endParaRPr lang="en-ZA"/>
          </a:p>
        </p:txBody>
      </p:sp>
      <p:sp>
        <p:nvSpPr>
          <p:cNvPr id="6" name="Rectangle 5">
            <a:extLst>
              <a:ext uri="{FF2B5EF4-FFF2-40B4-BE49-F238E27FC236}">
                <a16:creationId xmlns:a16="http://schemas.microsoft.com/office/drawing/2014/main" id="{84360E8B-2BB2-757A-7FCE-0D47C628B0B5}"/>
              </a:ext>
            </a:extLst>
          </p:cNvPr>
          <p:cNvSpPr/>
          <p:nvPr userDrawn="1"/>
        </p:nvSpPr>
        <p:spPr>
          <a:xfrm>
            <a:off x="0" y="0"/>
            <a:ext cx="8483600" cy="6858000"/>
          </a:xfrm>
          <a:prstGeom prst="rect">
            <a:avLst/>
          </a:prstGeom>
          <a:solidFill>
            <a:srgbClr val="5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6">
                  <a:lumMod val="75000"/>
                </a:schemeClr>
              </a:solidFill>
            </a:endParaRPr>
          </a:p>
        </p:txBody>
      </p:sp>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a:xfrm>
            <a:off x="548640" y="792487"/>
            <a:ext cx="7376160" cy="1023613"/>
          </a:xfrm>
        </p:spPr>
        <p:txBody>
          <a:bodyPr/>
          <a:lstStyle>
            <a:lvl1pPr>
              <a:defRPr>
                <a:solidFill>
                  <a:schemeClr val="bg1"/>
                </a:solidFill>
              </a:defRPr>
            </a:lvl1p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lvl1pPr>
              <a:defRPr>
                <a:solidFill>
                  <a:schemeClr val="bg1"/>
                </a:solidFill>
              </a:defRPr>
            </a:lvl1pPr>
          </a:lstStyle>
          <a:p>
            <a:fld id="{E5CBD2CE-AF38-43A2-AE6B-58CE09E3C76F}" type="datetimeFigureOut">
              <a:rPr lang="en-ZA" smtClean="0"/>
              <a:pPr/>
              <a:t>2023/05/25</a:t>
            </a:fld>
            <a:endParaRPr lang="en-ZA"/>
          </a:p>
        </p:txBody>
      </p:sp>
    </p:spTree>
    <p:extLst>
      <p:ext uri="{BB962C8B-B14F-4D97-AF65-F5344CB8AC3E}">
        <p14:creationId xmlns:p14="http://schemas.microsoft.com/office/powerpoint/2010/main" val="148838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360E8B-2BB2-757A-7FCE-0D47C628B0B5}"/>
              </a:ext>
            </a:extLst>
          </p:cNvPr>
          <p:cNvSpPr/>
          <p:nvPr userDrawn="1"/>
        </p:nvSpPr>
        <p:spPr>
          <a:xfrm>
            <a:off x="8153400" y="0"/>
            <a:ext cx="4038600" cy="6858000"/>
          </a:xfrm>
          <a:prstGeom prst="rect">
            <a:avLst/>
          </a:prstGeom>
          <a:solidFill>
            <a:srgbClr val="5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6">
                  <a:lumMod val="75000"/>
                </a:schemeClr>
              </a:solidFill>
            </a:endParaRPr>
          </a:p>
        </p:txBody>
      </p:sp>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a:xfrm>
            <a:off x="8656320" y="792487"/>
            <a:ext cx="3032760" cy="5059673"/>
          </a:xfrm>
        </p:spPr>
        <p:txBody>
          <a:bodyPr/>
          <a:lstStyle>
            <a:lvl1pPr>
              <a:defRPr>
                <a:solidFill>
                  <a:schemeClr val="bg1"/>
                </a:solidFill>
              </a:defRPr>
            </a:lvl1pPr>
          </a:lstStyle>
          <a:p>
            <a:r>
              <a:rPr lang="en-US"/>
              <a:t>Click to edit Master title style</a:t>
            </a:r>
            <a:endParaRPr lang="en-ZA"/>
          </a:p>
        </p:txBody>
      </p:sp>
      <p:sp>
        <p:nvSpPr>
          <p:cNvPr id="7" name="Rectangle 6">
            <a:extLst>
              <a:ext uri="{FF2B5EF4-FFF2-40B4-BE49-F238E27FC236}">
                <a16:creationId xmlns:a16="http://schemas.microsoft.com/office/drawing/2014/main" id="{EEF20AFF-7C77-93E5-0039-5D60F41EFFD4}"/>
              </a:ext>
            </a:extLst>
          </p:cNvPr>
          <p:cNvSpPr/>
          <p:nvPr userDrawn="1"/>
        </p:nvSpPr>
        <p:spPr>
          <a:xfrm>
            <a:off x="548640" y="1432560"/>
            <a:ext cx="1310640" cy="624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lvl1pPr>
              <a:defRPr>
                <a:solidFill>
                  <a:schemeClr val="bg1"/>
                </a:solidFill>
              </a:defRPr>
            </a:lvl1pPr>
          </a:lstStyle>
          <a:p>
            <a:fld id="{A72DB16F-9CDB-404A-AECC-C811CF02C89F}" type="slidenum">
              <a:rPr lang="en-ZA" smtClean="0"/>
              <a:pPr/>
              <a:t>‹#›</a:t>
            </a:fld>
            <a:endParaRPr lang="en-ZA"/>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p>
            <a:fld id="{E5CBD2CE-AF38-43A2-AE6B-58CE09E3C76F}" type="datetimeFigureOut">
              <a:rPr lang="en-ZA" smtClean="0"/>
              <a:t>2023/05/25</a:t>
            </a:fld>
            <a:endParaRPr lang="en-ZA"/>
          </a:p>
        </p:txBody>
      </p:sp>
    </p:spTree>
    <p:extLst>
      <p:ext uri="{BB962C8B-B14F-4D97-AF65-F5344CB8AC3E}">
        <p14:creationId xmlns:p14="http://schemas.microsoft.com/office/powerpoint/2010/main" val="289820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56B1-3A86-A659-527B-1F56C408727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9CDBF2B-4936-B5AC-F430-99FC9BE2B3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38E45DE-A20E-8DB7-B192-26AE0A44711A}"/>
              </a:ext>
            </a:extLst>
          </p:cNvPr>
          <p:cNvSpPr>
            <a:spLocks noGrp="1"/>
          </p:cNvSpPr>
          <p:nvPr>
            <p:ph type="dt" sz="half" idx="10"/>
          </p:nvPr>
        </p:nvSpPr>
        <p:spPr/>
        <p:txBody>
          <a:bodyPr/>
          <a:lstStyle/>
          <a:p>
            <a:fld id="{E5CBD2CE-AF38-43A2-AE6B-58CE09E3C76F}" type="datetimeFigureOut">
              <a:rPr lang="en-ZA" smtClean="0"/>
              <a:t>2023/05/25</a:t>
            </a:fld>
            <a:endParaRPr lang="en-ZA"/>
          </a:p>
        </p:txBody>
      </p:sp>
      <p:sp>
        <p:nvSpPr>
          <p:cNvPr id="5" name="Footer Placeholder 4">
            <a:extLst>
              <a:ext uri="{FF2B5EF4-FFF2-40B4-BE49-F238E27FC236}">
                <a16:creationId xmlns:a16="http://schemas.microsoft.com/office/drawing/2014/main" id="{AB735B76-FC9E-39EA-F6CB-D7376F54D8E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9473D6A-0EC4-1F50-3056-7878841C1EA7}"/>
              </a:ext>
            </a:extLst>
          </p:cNvPr>
          <p:cNvSpPr>
            <a:spLocks noGrp="1"/>
          </p:cNvSpPr>
          <p:nvPr>
            <p:ph type="sldNum" sz="quarter" idx="12"/>
          </p:nvPr>
        </p:nvSpPr>
        <p:spPr/>
        <p:txBody>
          <a:bodyPr/>
          <a:lstStyle/>
          <a:p>
            <a:fld id="{A72DB16F-9CDB-404A-AECC-C811CF02C89F}" type="slidenum">
              <a:rPr lang="en-ZA" smtClean="0"/>
              <a:t>‹#›</a:t>
            </a:fld>
            <a:endParaRPr lang="en-ZA"/>
          </a:p>
        </p:txBody>
      </p:sp>
      <p:grpSp>
        <p:nvGrpSpPr>
          <p:cNvPr id="19" name="Group 18">
            <a:extLst>
              <a:ext uri="{FF2B5EF4-FFF2-40B4-BE49-F238E27FC236}">
                <a16:creationId xmlns:a16="http://schemas.microsoft.com/office/drawing/2014/main" id="{29B6CBD4-BF5C-C3D2-8261-6031388BD8B2}"/>
              </a:ext>
            </a:extLst>
          </p:cNvPr>
          <p:cNvGrpSpPr/>
          <p:nvPr userDrawn="1"/>
        </p:nvGrpSpPr>
        <p:grpSpPr>
          <a:xfrm>
            <a:off x="701038" y="1466243"/>
            <a:ext cx="919944" cy="182880"/>
            <a:chOff x="701039" y="1581150"/>
            <a:chExt cx="540001" cy="239237"/>
          </a:xfrm>
        </p:grpSpPr>
        <p:cxnSp>
          <p:nvCxnSpPr>
            <p:cNvPr id="20" name="Straight Connector 19">
              <a:extLst>
                <a:ext uri="{FF2B5EF4-FFF2-40B4-BE49-F238E27FC236}">
                  <a16:creationId xmlns:a16="http://schemas.microsoft.com/office/drawing/2014/main" id="{FB534863-A0CB-09FB-5A8D-571A0295C3B7}"/>
                </a:ext>
              </a:extLst>
            </p:cNvPr>
            <p:cNvCxnSpPr>
              <a:cxnSpLocks/>
            </p:cNvCxnSpPr>
            <p:nvPr userDrawn="1"/>
          </p:nvCxnSpPr>
          <p:spPr>
            <a:xfrm flipV="1">
              <a:off x="701040" y="1820386"/>
              <a:ext cx="540000" cy="1"/>
            </a:xfrm>
            <a:prstGeom prst="line">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987AD80-EFE7-D8AE-A732-2C919625C29E}"/>
                </a:ext>
              </a:extLst>
            </p:cNvPr>
            <p:cNvCxnSpPr>
              <a:cxnSpLocks/>
            </p:cNvCxnSpPr>
            <p:nvPr userDrawn="1"/>
          </p:nvCxnSpPr>
          <p:spPr>
            <a:xfrm>
              <a:off x="701040" y="1700768"/>
              <a:ext cx="396000" cy="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4860A34-CF8D-11BB-B0DE-0A0CAB612CC2}"/>
                </a:ext>
              </a:extLst>
            </p:cNvPr>
            <p:cNvCxnSpPr>
              <a:cxnSpLocks/>
            </p:cNvCxnSpPr>
            <p:nvPr userDrawn="1"/>
          </p:nvCxnSpPr>
          <p:spPr>
            <a:xfrm>
              <a:off x="701039" y="1581150"/>
              <a:ext cx="252000" cy="0"/>
            </a:xfrm>
            <a:prstGeom prst="line">
              <a:avLst/>
            </a:prstGeom>
            <a:ln w="69850">
              <a:solidFill>
                <a:srgbClr val="D62E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0039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8B62E-4444-2E55-C0E5-992D2BA40D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CDCD0970-5ECF-3916-7BE9-8CE1E8687B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5F01E9D9-E08E-B7FE-A757-E962DF5AB9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F30BD-5618-4187-BACE-EC3EFA750157}" type="datetimeFigureOut">
              <a:rPr lang="en-ZA" smtClean="0"/>
              <a:t>2023/05/25</a:t>
            </a:fld>
            <a:endParaRPr lang="en-ZA"/>
          </a:p>
        </p:txBody>
      </p:sp>
      <p:sp>
        <p:nvSpPr>
          <p:cNvPr id="5" name="Footer Placeholder 4">
            <a:extLst>
              <a:ext uri="{FF2B5EF4-FFF2-40B4-BE49-F238E27FC236}">
                <a16:creationId xmlns:a16="http://schemas.microsoft.com/office/drawing/2014/main" id="{8C104067-BD1D-68FD-FFA8-71908C0B7C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0068A013-0225-3C74-079A-29C05A9B3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01DDC-9DA7-4A88-BFBA-A9A9BA7C5CE9}" type="slidenum">
              <a:rPr lang="en-ZA" smtClean="0"/>
              <a:t>‹#›</a:t>
            </a:fld>
            <a:endParaRPr lang="en-ZA"/>
          </a:p>
        </p:txBody>
      </p:sp>
    </p:spTree>
    <p:extLst>
      <p:ext uri="{BB962C8B-B14F-4D97-AF65-F5344CB8AC3E}">
        <p14:creationId xmlns:p14="http://schemas.microsoft.com/office/powerpoint/2010/main" val="427700793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Calisto MT" panose="020406030505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sto MT" panose="02040603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sto MT" panose="02040603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sto MT" panose="02040603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sto MT" panose="02040603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sto MT" panose="02040603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2F069A-102B-12D4-54E6-797E5D21A7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C8C6A957-708F-0501-972D-6D9067530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A55D52E1-64B9-2EEA-E8C5-1785CB09BF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BD2CE-AF38-43A2-AE6B-58CE09E3C76F}" type="datetimeFigureOut">
              <a:rPr lang="en-ZA" smtClean="0"/>
              <a:t>2023/05/25</a:t>
            </a:fld>
            <a:endParaRPr lang="en-ZA"/>
          </a:p>
        </p:txBody>
      </p:sp>
      <p:sp>
        <p:nvSpPr>
          <p:cNvPr id="5" name="Footer Placeholder 4">
            <a:extLst>
              <a:ext uri="{FF2B5EF4-FFF2-40B4-BE49-F238E27FC236}">
                <a16:creationId xmlns:a16="http://schemas.microsoft.com/office/drawing/2014/main" id="{F5D47A9A-157D-8EF3-8955-4956D23025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A06802B-DC14-5805-5383-30296B604C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DB16F-9CDB-404A-AECC-C811CF02C89F}" type="slidenum">
              <a:rPr lang="en-ZA" smtClean="0"/>
              <a:t>‹#›</a:t>
            </a:fld>
            <a:endParaRPr lang="en-ZA"/>
          </a:p>
        </p:txBody>
      </p:sp>
    </p:spTree>
    <p:extLst>
      <p:ext uri="{BB962C8B-B14F-4D97-AF65-F5344CB8AC3E}">
        <p14:creationId xmlns:p14="http://schemas.microsoft.com/office/powerpoint/2010/main" val="3026441739"/>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82" r:id="rId3"/>
    <p:sldLayoutId id="2147483688" r:id="rId4"/>
    <p:sldLayoutId id="2147483683" r:id="rId5"/>
    <p:sldLayoutId id="2147483663" r:id="rId6"/>
    <p:sldLayoutId id="2147483664" r:id="rId7"/>
    <p:sldLayoutId id="2147483667" r:id="rId8"/>
    <p:sldLayoutId id="2147483684" r:id="rId9"/>
    <p:sldLayoutId id="2147483668" r:id="rId10"/>
    <p:sldLayoutId id="2147483669" r:id="rId11"/>
    <p:sldLayoutId id="2147483670" r:id="rId12"/>
    <p:sldLayoutId id="2147483671" r:id="rId13"/>
    <p:sldLayoutId id="2147483687" r:id="rId14"/>
  </p:sldLayoutIdLst>
  <p:txStyles>
    <p:titleStyle>
      <a:lvl1pPr algn="l" defTabSz="914400" rtl="0" eaLnBrk="1" latinLnBrk="0" hangingPunct="1">
        <a:lnSpc>
          <a:spcPct val="90000"/>
        </a:lnSpc>
        <a:spcBef>
          <a:spcPct val="0"/>
        </a:spcBef>
        <a:buNone/>
        <a:defRPr sz="4400" b="1" kern="1200">
          <a:solidFill>
            <a:schemeClr val="tx1"/>
          </a:solidFill>
          <a:latin typeface="Calisto MT" panose="020406030505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sto MT" panose="02040603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sto MT" panose="02040603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sto MT" panose="02040603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sto MT" panose="02040603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sto MT" panose="02040603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microsoft.com/office/2014/relationships/chartEx" Target="../charts/chartEx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A7A4-EADB-203D-20EE-64DA8E30EE87}"/>
              </a:ext>
            </a:extLst>
          </p:cNvPr>
          <p:cNvSpPr>
            <a:spLocks noGrp="1"/>
          </p:cNvSpPr>
          <p:nvPr>
            <p:ph type="ctrTitle"/>
          </p:nvPr>
        </p:nvSpPr>
        <p:spPr>
          <a:xfrm>
            <a:off x="2194560" y="4004275"/>
            <a:ext cx="9144000" cy="995322"/>
          </a:xfrm>
        </p:spPr>
        <p:txBody>
          <a:bodyPr>
            <a:normAutofit/>
          </a:bodyPr>
          <a:lstStyle/>
          <a:p>
            <a:r>
              <a:rPr lang="en-ZA" sz="3200" b="0" dirty="0"/>
              <a:t>25 May 2023</a:t>
            </a:r>
          </a:p>
        </p:txBody>
      </p:sp>
      <p:sp>
        <p:nvSpPr>
          <p:cNvPr id="3" name="Text Placeholder 2">
            <a:extLst>
              <a:ext uri="{FF2B5EF4-FFF2-40B4-BE49-F238E27FC236}">
                <a16:creationId xmlns:a16="http://schemas.microsoft.com/office/drawing/2014/main" id="{E0985EBF-008A-4BAF-0B92-5037138CE599}"/>
              </a:ext>
            </a:extLst>
          </p:cNvPr>
          <p:cNvSpPr>
            <a:spLocks noGrp="1"/>
          </p:cNvSpPr>
          <p:nvPr>
            <p:ph type="subTitle" idx="1"/>
          </p:nvPr>
        </p:nvSpPr>
        <p:spPr>
          <a:xfrm>
            <a:off x="2194560" y="1291771"/>
            <a:ext cx="9144000" cy="1951212"/>
          </a:xfrm>
        </p:spPr>
        <p:txBody>
          <a:bodyPr>
            <a:noAutofit/>
          </a:bodyPr>
          <a:lstStyle/>
          <a:p>
            <a:r>
              <a:rPr lang="en-ZA" sz="5400" b="1" dirty="0"/>
              <a:t>Provincial Educator Demand 2021 </a:t>
            </a:r>
            <a:r>
              <a:rPr lang="en-US" sz="5400" b="1" dirty="0"/>
              <a:t>– </a:t>
            </a:r>
            <a:r>
              <a:rPr lang="en-ZA" sz="5400" b="1" dirty="0"/>
              <a:t>2030 </a:t>
            </a:r>
            <a:br>
              <a:rPr lang="en-ZA" sz="5400" b="1" dirty="0"/>
            </a:br>
            <a:endParaRPr lang="en-ZA" sz="1050" b="1" dirty="0"/>
          </a:p>
          <a:p>
            <a:r>
              <a:rPr lang="en-ZA" sz="4400" b="1" dirty="0"/>
              <a:t>TDD Provincial Spotlight </a:t>
            </a:r>
            <a:r>
              <a:rPr lang="en-ZA" sz="4800" b="1" dirty="0"/>
              <a:t>Dialogue</a:t>
            </a:r>
            <a:endParaRPr lang="en-ZA" sz="4400" b="1" i="1" dirty="0"/>
          </a:p>
        </p:txBody>
      </p:sp>
    </p:spTree>
    <p:extLst>
      <p:ext uri="{BB962C8B-B14F-4D97-AF65-F5344CB8AC3E}">
        <p14:creationId xmlns:p14="http://schemas.microsoft.com/office/powerpoint/2010/main" val="418448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Educator age distribution in 2021 &amp; 2030</a:t>
            </a:r>
          </a:p>
        </p:txBody>
      </p:sp>
      <p:graphicFrame>
        <p:nvGraphicFramePr>
          <p:cNvPr id="9" name="Chart 8">
            <a:extLst>
              <a:ext uri="{FF2B5EF4-FFF2-40B4-BE49-F238E27FC236}">
                <a16:creationId xmlns:a16="http://schemas.microsoft.com/office/drawing/2014/main" id="{5EA860DC-4AD5-4F01-89D4-F7FC7C8E9C52}"/>
              </a:ext>
            </a:extLst>
          </p:cNvPr>
          <p:cNvGraphicFramePr>
            <a:graphicFrameLocks/>
          </p:cNvGraphicFramePr>
          <p:nvPr>
            <p:extLst>
              <p:ext uri="{D42A27DB-BD31-4B8C-83A1-F6EECF244321}">
                <p14:modId xmlns:p14="http://schemas.microsoft.com/office/powerpoint/2010/main" val="1636802851"/>
              </p:ext>
            </p:extLst>
          </p:nvPr>
        </p:nvGraphicFramePr>
        <p:xfrm>
          <a:off x="647114" y="1955409"/>
          <a:ext cx="10706684" cy="4201800"/>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a:extLst>
              <a:ext uri="{FF2B5EF4-FFF2-40B4-BE49-F238E27FC236}">
                <a16:creationId xmlns:a16="http://schemas.microsoft.com/office/drawing/2014/main" id="{88E0775F-7058-969D-AAFD-BBC931D98028}"/>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sp>
        <p:nvSpPr>
          <p:cNvPr id="8" name="Rectangle 7">
            <a:extLst>
              <a:ext uri="{FF2B5EF4-FFF2-40B4-BE49-F238E27FC236}">
                <a16:creationId xmlns:a16="http://schemas.microsoft.com/office/drawing/2014/main" id="{2EA88ED4-4647-9878-9AAE-68532E06F349}"/>
              </a:ext>
            </a:extLst>
          </p:cNvPr>
          <p:cNvSpPr/>
          <p:nvPr/>
        </p:nvSpPr>
        <p:spPr>
          <a:xfrm>
            <a:off x="2611527" y="2581937"/>
            <a:ext cx="3984189" cy="745465"/>
          </a:xfrm>
          <a:prstGeom prst="rect">
            <a:avLst/>
          </a:prstGeom>
          <a:solidFill>
            <a:srgbClr val="FFFFFF"/>
          </a:solidFill>
          <a:ln>
            <a:noFill/>
          </a:ln>
        </p:spPr>
        <p:style>
          <a:lnRef idx="0">
            <a:scrgbClr r="0" g="0" b="0"/>
          </a:lnRef>
          <a:fillRef idx="0">
            <a:scrgbClr r="0" g="0" b="0"/>
          </a:fillRef>
          <a:effectRef idx="0">
            <a:scrgbClr r="0" g="0" b="0"/>
          </a:effectRef>
          <a:fontRef idx="minor">
            <a:schemeClr val="accent2"/>
          </a:fontRef>
        </p:style>
        <p:txBody>
          <a:bodyPr/>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r>
              <a:rPr lang="en-US" sz="2400" dirty="0">
                <a:solidFill>
                  <a:schemeClr val="bg1">
                    <a:lumMod val="50000"/>
                  </a:schemeClr>
                </a:solidFill>
              </a:rPr>
              <a:t>A much flatter age distribution is expected in 2030</a:t>
            </a:r>
          </a:p>
        </p:txBody>
      </p:sp>
      <p:sp>
        <p:nvSpPr>
          <p:cNvPr id="12" name="Rectangle 11">
            <a:extLst>
              <a:ext uri="{FF2B5EF4-FFF2-40B4-BE49-F238E27FC236}">
                <a16:creationId xmlns:a16="http://schemas.microsoft.com/office/drawing/2014/main" id="{193613E3-D9B8-C719-5E9E-52527CE49D28}"/>
              </a:ext>
            </a:extLst>
          </p:cNvPr>
          <p:cNvSpPr/>
          <p:nvPr/>
        </p:nvSpPr>
        <p:spPr>
          <a:xfrm>
            <a:off x="7231740" y="5512240"/>
            <a:ext cx="783773" cy="6096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dirty="0"/>
              <a:t>2021</a:t>
            </a:r>
          </a:p>
          <a:p>
            <a:pPr algn="ctr"/>
            <a:r>
              <a:rPr lang="en-ZA" dirty="0"/>
              <a:t>2030</a:t>
            </a:r>
          </a:p>
        </p:txBody>
      </p:sp>
      <p:cxnSp>
        <p:nvCxnSpPr>
          <p:cNvPr id="13" name="Straight Connector 12">
            <a:extLst>
              <a:ext uri="{FF2B5EF4-FFF2-40B4-BE49-F238E27FC236}">
                <a16:creationId xmlns:a16="http://schemas.microsoft.com/office/drawing/2014/main" id="{2ADDEE66-A377-B229-1C90-FF7B778758A9}"/>
              </a:ext>
            </a:extLst>
          </p:cNvPr>
          <p:cNvCxnSpPr>
            <a:cxnSpLocks/>
          </p:cNvCxnSpPr>
          <p:nvPr/>
        </p:nvCxnSpPr>
        <p:spPr>
          <a:xfrm>
            <a:off x="6946048" y="5700926"/>
            <a:ext cx="365760" cy="0"/>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7103CB-A2BC-4309-CB67-5102730B04FE}"/>
              </a:ext>
            </a:extLst>
          </p:cNvPr>
          <p:cNvCxnSpPr>
            <a:cxnSpLocks/>
          </p:cNvCxnSpPr>
          <p:nvPr/>
        </p:nvCxnSpPr>
        <p:spPr>
          <a:xfrm>
            <a:off x="6946048" y="5977354"/>
            <a:ext cx="365760" cy="0"/>
          </a:xfrm>
          <a:prstGeom prst="line">
            <a:avLst/>
          </a:prstGeom>
          <a:ln w="349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676AE8A-5AE8-70AF-771E-F2CA59FBB5E9}"/>
              </a:ext>
            </a:extLst>
          </p:cNvPr>
          <p:cNvSpPr/>
          <p:nvPr/>
        </p:nvSpPr>
        <p:spPr>
          <a:xfrm>
            <a:off x="838200" y="6345891"/>
            <a:ext cx="10515598" cy="43784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2021, only educators (Rank 60 000 – 69 999) are considered. ECD practitioners, TVET lecturers and ABET teachers were removed. Estimates to 2035 derived from the National and provincial teacher supply and demand models – assumption of no growth in educator numbers. </a:t>
            </a:r>
          </a:p>
        </p:txBody>
      </p:sp>
      <p:sp>
        <p:nvSpPr>
          <p:cNvPr id="4" name="Rectangle: Rounded Corners 3">
            <a:extLst>
              <a:ext uri="{FF2B5EF4-FFF2-40B4-BE49-F238E27FC236}">
                <a16:creationId xmlns:a16="http://schemas.microsoft.com/office/drawing/2014/main" id="{FE2A047B-2F66-4835-4E2E-6C57077A8F26}"/>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spTree>
    <p:extLst>
      <p:ext uri="{BB962C8B-B14F-4D97-AF65-F5344CB8AC3E}">
        <p14:creationId xmlns:p14="http://schemas.microsoft.com/office/powerpoint/2010/main" val="1106129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a:xfrm>
            <a:off x="838200" y="365125"/>
            <a:ext cx="10626969" cy="1325563"/>
          </a:xfrm>
        </p:spPr>
        <p:txBody>
          <a:bodyPr/>
          <a:lstStyle/>
          <a:p>
            <a:r>
              <a:rPr lang="en-ZA" dirty="0"/>
              <a:t>Educator age distribution expected in 2030</a:t>
            </a:r>
          </a:p>
        </p:txBody>
      </p:sp>
      <p:sp>
        <p:nvSpPr>
          <p:cNvPr id="3" name="Rectangle 2">
            <a:extLst>
              <a:ext uri="{FF2B5EF4-FFF2-40B4-BE49-F238E27FC236}">
                <a16:creationId xmlns:a16="http://schemas.microsoft.com/office/drawing/2014/main" id="{160953D9-EEB0-6FED-9AE0-5EC404786731}"/>
              </a:ext>
            </a:extLst>
          </p:cNvPr>
          <p:cNvSpPr/>
          <p:nvPr/>
        </p:nvSpPr>
        <p:spPr>
          <a:xfrm rot="16200000">
            <a:off x="-671858" y="3634751"/>
            <a:ext cx="2954216" cy="53457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000" dirty="0">
                <a:solidFill>
                  <a:schemeClr val="tx1">
                    <a:lumMod val="65000"/>
                    <a:lumOff val="35000"/>
                  </a:schemeClr>
                </a:solidFill>
              </a:rPr>
              <a:t>% of educators at this age</a:t>
            </a:r>
          </a:p>
        </p:txBody>
      </p:sp>
      <p:graphicFrame>
        <p:nvGraphicFramePr>
          <p:cNvPr id="16" name="Chart 15">
            <a:extLst>
              <a:ext uri="{FF2B5EF4-FFF2-40B4-BE49-F238E27FC236}">
                <a16:creationId xmlns:a16="http://schemas.microsoft.com/office/drawing/2014/main" id="{928A1B54-AB22-FF64-5E94-E9A44EB5E069}"/>
              </a:ext>
            </a:extLst>
          </p:cNvPr>
          <p:cNvGraphicFramePr>
            <a:graphicFrameLocks/>
          </p:cNvGraphicFramePr>
          <p:nvPr>
            <p:extLst>
              <p:ext uri="{D42A27DB-BD31-4B8C-83A1-F6EECF244321}">
                <p14:modId xmlns:p14="http://schemas.microsoft.com/office/powerpoint/2010/main" val="3535171227"/>
              </p:ext>
            </p:extLst>
          </p:nvPr>
        </p:nvGraphicFramePr>
        <p:xfrm>
          <a:off x="938836" y="2352359"/>
          <a:ext cx="10048480" cy="3804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484C7790-8519-6DA2-F98D-D78FB6092144}"/>
              </a:ext>
            </a:extLst>
          </p:cNvPr>
          <p:cNvGraphicFramePr>
            <a:graphicFrameLocks/>
          </p:cNvGraphicFramePr>
          <p:nvPr>
            <p:extLst>
              <p:ext uri="{D42A27DB-BD31-4B8C-83A1-F6EECF244321}">
                <p14:modId xmlns:p14="http://schemas.microsoft.com/office/powerpoint/2010/main" val="996128354"/>
              </p:ext>
            </p:extLst>
          </p:nvPr>
        </p:nvGraphicFramePr>
        <p:xfrm>
          <a:off x="6107936" y="2352359"/>
          <a:ext cx="5070080" cy="380485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B5FF0A7C-F473-29F2-031E-7652DFA0DED1}"/>
              </a:ext>
            </a:extLst>
          </p:cNvPr>
          <p:cNvSpPr/>
          <p:nvPr/>
        </p:nvSpPr>
        <p:spPr>
          <a:xfrm>
            <a:off x="838200" y="6345891"/>
            <a:ext cx="10515598"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2021, only educators (Rank 60 000 – 69 999) are considered. ECD practitioners, TVET lecturers and ABET teachers were removed. Estimates to 2035 derived from the National and provincial teacher supply and demand models – assumption of no growth in educator numbers. </a:t>
            </a:r>
          </a:p>
        </p:txBody>
      </p:sp>
      <p:sp>
        <p:nvSpPr>
          <p:cNvPr id="19" name="Rectangle: Rounded Corners 18">
            <a:extLst>
              <a:ext uri="{FF2B5EF4-FFF2-40B4-BE49-F238E27FC236}">
                <a16:creationId xmlns:a16="http://schemas.microsoft.com/office/drawing/2014/main" id="{6C88B0DE-D9E5-ADA9-FE4B-0FDFD05D3D0B}"/>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grpSp>
        <p:nvGrpSpPr>
          <p:cNvPr id="20" name="Group 19">
            <a:extLst>
              <a:ext uri="{FF2B5EF4-FFF2-40B4-BE49-F238E27FC236}">
                <a16:creationId xmlns:a16="http://schemas.microsoft.com/office/drawing/2014/main" id="{D6C3C848-94C0-D7EF-584C-FCE5A8BA7260}"/>
              </a:ext>
            </a:extLst>
          </p:cNvPr>
          <p:cNvGrpSpPr/>
          <p:nvPr/>
        </p:nvGrpSpPr>
        <p:grpSpPr>
          <a:xfrm>
            <a:off x="1770745" y="1945961"/>
            <a:ext cx="4202938" cy="522510"/>
            <a:chOff x="1856395" y="1829849"/>
            <a:chExt cx="4557160" cy="522510"/>
          </a:xfrm>
        </p:grpSpPr>
        <p:cxnSp>
          <p:nvCxnSpPr>
            <p:cNvPr id="21" name="Straight Connector 20">
              <a:extLst>
                <a:ext uri="{FF2B5EF4-FFF2-40B4-BE49-F238E27FC236}">
                  <a16:creationId xmlns:a16="http://schemas.microsoft.com/office/drawing/2014/main" id="{42BE5C65-D4EC-09C8-D2DC-5CC2A9EEA019}"/>
                </a:ext>
              </a:extLst>
            </p:cNvPr>
            <p:cNvCxnSpPr/>
            <p:nvPr/>
          </p:nvCxnSpPr>
          <p:spPr>
            <a:xfrm>
              <a:off x="1856396" y="2338157"/>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22" name="Rectangle 21">
              <a:extLst>
                <a:ext uri="{FF2B5EF4-FFF2-40B4-BE49-F238E27FC236}">
                  <a16:creationId xmlns:a16="http://schemas.microsoft.com/office/drawing/2014/main" id="{6DBB4AA7-67A0-B86D-629B-5838D5BBDCE3}"/>
                </a:ext>
              </a:extLst>
            </p:cNvPr>
            <p:cNvSpPr/>
            <p:nvPr/>
          </p:nvSpPr>
          <p:spPr>
            <a:xfrm>
              <a:off x="1856395" y="1829849"/>
              <a:ext cx="4557159" cy="522510"/>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2800" dirty="0">
                  <a:solidFill>
                    <a:schemeClr val="accent3">
                      <a:lumMod val="75000"/>
                    </a:schemeClr>
                  </a:solidFill>
                  <a:latin typeface="Calisto MT" panose="02040603050505030304" pitchFamily="18" charset="0"/>
                </a:rPr>
                <a:t>2021</a:t>
              </a:r>
              <a:endParaRPr lang="en-ZA" sz="2400" dirty="0">
                <a:solidFill>
                  <a:schemeClr val="accent3">
                    <a:lumMod val="75000"/>
                  </a:schemeClr>
                </a:solidFill>
                <a:latin typeface="Calisto MT" panose="02040603050505030304" pitchFamily="18" charset="0"/>
              </a:endParaRPr>
            </a:p>
          </p:txBody>
        </p:sp>
      </p:grpSp>
      <p:grpSp>
        <p:nvGrpSpPr>
          <p:cNvPr id="23" name="Group 22">
            <a:extLst>
              <a:ext uri="{FF2B5EF4-FFF2-40B4-BE49-F238E27FC236}">
                <a16:creationId xmlns:a16="http://schemas.microsoft.com/office/drawing/2014/main" id="{68EA72FC-D15C-E1E6-B055-F9015A088E65}"/>
              </a:ext>
            </a:extLst>
          </p:cNvPr>
          <p:cNvGrpSpPr/>
          <p:nvPr/>
        </p:nvGrpSpPr>
        <p:grpSpPr>
          <a:xfrm>
            <a:off x="6758975" y="1931759"/>
            <a:ext cx="4202938" cy="522510"/>
            <a:chOff x="1856395" y="1829849"/>
            <a:chExt cx="4557160" cy="522510"/>
          </a:xfrm>
        </p:grpSpPr>
        <p:cxnSp>
          <p:nvCxnSpPr>
            <p:cNvPr id="24" name="Straight Connector 23">
              <a:extLst>
                <a:ext uri="{FF2B5EF4-FFF2-40B4-BE49-F238E27FC236}">
                  <a16:creationId xmlns:a16="http://schemas.microsoft.com/office/drawing/2014/main" id="{892FE443-2B7F-3995-64FC-558E33FFD5A8}"/>
                </a:ext>
              </a:extLst>
            </p:cNvPr>
            <p:cNvCxnSpPr/>
            <p:nvPr/>
          </p:nvCxnSpPr>
          <p:spPr>
            <a:xfrm>
              <a:off x="1856396" y="2338157"/>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25" name="Rectangle 24">
              <a:extLst>
                <a:ext uri="{FF2B5EF4-FFF2-40B4-BE49-F238E27FC236}">
                  <a16:creationId xmlns:a16="http://schemas.microsoft.com/office/drawing/2014/main" id="{5ABC7821-31F0-FE1B-D3FA-8A9D50731FF7}"/>
                </a:ext>
              </a:extLst>
            </p:cNvPr>
            <p:cNvSpPr/>
            <p:nvPr/>
          </p:nvSpPr>
          <p:spPr>
            <a:xfrm>
              <a:off x="1856395" y="1829849"/>
              <a:ext cx="4557159" cy="522510"/>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2800" dirty="0">
                  <a:solidFill>
                    <a:schemeClr val="accent3">
                      <a:lumMod val="75000"/>
                    </a:schemeClr>
                  </a:solidFill>
                  <a:latin typeface="Calisto MT" panose="02040603050505030304" pitchFamily="18" charset="0"/>
                </a:rPr>
                <a:t>2030 projected</a:t>
              </a:r>
              <a:endParaRPr lang="en-ZA" sz="2400" dirty="0">
                <a:solidFill>
                  <a:schemeClr val="accent3">
                    <a:lumMod val="75000"/>
                  </a:schemeClr>
                </a:solidFill>
                <a:latin typeface="Calisto MT" panose="02040603050505030304" pitchFamily="18" charset="0"/>
              </a:endParaRPr>
            </a:p>
          </p:txBody>
        </p:sp>
      </p:grpSp>
      <p:sp>
        <p:nvSpPr>
          <p:cNvPr id="4" name="Rectangle 3">
            <a:extLst>
              <a:ext uri="{FF2B5EF4-FFF2-40B4-BE49-F238E27FC236}">
                <a16:creationId xmlns:a16="http://schemas.microsoft.com/office/drawing/2014/main" id="{E75D45BF-8714-A089-F0DA-BA427A15191E}"/>
              </a:ext>
            </a:extLst>
          </p:cNvPr>
          <p:cNvSpPr/>
          <p:nvPr/>
        </p:nvSpPr>
        <p:spPr>
          <a:xfrm>
            <a:off x="7940095" y="2695340"/>
            <a:ext cx="3540369" cy="60906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2000" dirty="0">
                <a:solidFill>
                  <a:schemeClr val="bg1">
                    <a:lumMod val="50000"/>
                  </a:schemeClr>
                </a:solidFill>
              </a:rPr>
              <a:t>Same flatter distribution in 2030, seen for all provinces</a:t>
            </a:r>
          </a:p>
        </p:txBody>
      </p:sp>
      <p:sp>
        <p:nvSpPr>
          <p:cNvPr id="6" name="Oval 5">
            <a:extLst>
              <a:ext uri="{FF2B5EF4-FFF2-40B4-BE49-F238E27FC236}">
                <a16:creationId xmlns:a16="http://schemas.microsoft.com/office/drawing/2014/main" id="{80AC5089-D2D6-755D-461A-89540B77D6D5}"/>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spTree>
    <p:extLst>
      <p:ext uri="{BB962C8B-B14F-4D97-AF65-F5344CB8AC3E}">
        <p14:creationId xmlns:p14="http://schemas.microsoft.com/office/powerpoint/2010/main" val="133954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74BECF-4DC9-75BB-824E-8D0E084ADF69}"/>
              </a:ext>
            </a:extLst>
          </p:cNvPr>
          <p:cNvSpPr/>
          <p:nvPr/>
        </p:nvSpPr>
        <p:spPr>
          <a:xfrm>
            <a:off x="6521001" y="2341494"/>
            <a:ext cx="4557160" cy="37403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ZA" sz="2800" dirty="0"/>
              <a:t>All educators that leave PERSAL or change to something that is not an educator are classified as having either:</a:t>
            </a:r>
          </a:p>
          <a:p>
            <a:pPr algn="ctr"/>
            <a:r>
              <a:rPr lang="en-ZA" sz="3400" b="1" dirty="0"/>
              <a:t>Resigned: Ages 21-55</a:t>
            </a:r>
          </a:p>
          <a:p>
            <a:pPr algn="ctr"/>
            <a:r>
              <a:rPr lang="en-ZA" sz="3400" b="1" dirty="0"/>
              <a:t>Retired: Ages 56+</a:t>
            </a:r>
          </a:p>
        </p:txBody>
      </p:sp>
      <p:sp>
        <p:nvSpPr>
          <p:cNvPr id="13" name="Rectangle 12">
            <a:extLst>
              <a:ext uri="{FF2B5EF4-FFF2-40B4-BE49-F238E27FC236}">
                <a16:creationId xmlns:a16="http://schemas.microsoft.com/office/drawing/2014/main" id="{E8F6FF8B-3217-B10B-0D3E-36D237541DF8}"/>
              </a:ext>
            </a:extLst>
          </p:cNvPr>
          <p:cNvSpPr/>
          <p:nvPr/>
        </p:nvSpPr>
        <p:spPr>
          <a:xfrm>
            <a:off x="6426114" y="2331983"/>
            <a:ext cx="4927686" cy="3742693"/>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ZA" sz="2400" dirty="0"/>
              <a:t>The majority of educators that exit PERSAL in Limpopo are retirees (ages 56 to 65)</a:t>
            </a:r>
          </a:p>
          <a:p>
            <a:pPr marL="285750" indent="-285750">
              <a:buFont typeface="Arial" panose="020B0604020202020204" pitchFamily="34" charset="0"/>
              <a:buChar char="•"/>
            </a:pPr>
            <a:r>
              <a:rPr lang="en-ZA" sz="2400" dirty="0"/>
              <a:t>The resignation rate in Limpopo is low. Very few educators opt to leave teaching before retirement</a:t>
            </a:r>
          </a:p>
          <a:p>
            <a:pPr marL="285750" indent="-285750">
              <a:buFont typeface="Arial" panose="020B0604020202020204" pitchFamily="34" charset="0"/>
              <a:buChar char="•"/>
            </a:pPr>
            <a:r>
              <a:rPr lang="en-ZA" sz="2400" dirty="0"/>
              <a:t>The number of young teachers (ages 21-30) resigning is projected to increase as the number of newly hired young teachers increases. </a:t>
            </a:r>
          </a:p>
        </p:txBody>
      </p:sp>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normAutofit/>
          </a:bodyPr>
          <a:lstStyle/>
          <a:p>
            <a:r>
              <a:rPr lang="en-US" dirty="0"/>
              <a:t>Projected resignation &amp; retirements (LP)</a:t>
            </a:r>
          </a:p>
        </p:txBody>
      </p:sp>
      <p:cxnSp>
        <p:nvCxnSpPr>
          <p:cNvPr id="7" name="Straight Connector 6">
            <a:extLst>
              <a:ext uri="{FF2B5EF4-FFF2-40B4-BE49-F238E27FC236}">
                <a16:creationId xmlns:a16="http://schemas.microsoft.com/office/drawing/2014/main" id="{BB3DD070-695A-D513-4DE0-584A9C68CCBB}"/>
              </a:ext>
            </a:extLst>
          </p:cNvPr>
          <p:cNvCxnSpPr/>
          <p:nvPr/>
        </p:nvCxnSpPr>
        <p:spPr>
          <a:xfrm>
            <a:off x="919168" y="2597871"/>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10" name="Rectangle 9">
            <a:extLst>
              <a:ext uri="{FF2B5EF4-FFF2-40B4-BE49-F238E27FC236}">
                <a16:creationId xmlns:a16="http://schemas.microsoft.com/office/drawing/2014/main" id="{09FBEC26-5134-48A7-6E9F-ADB59D580E3A}"/>
              </a:ext>
            </a:extLst>
          </p:cNvPr>
          <p:cNvSpPr/>
          <p:nvPr/>
        </p:nvSpPr>
        <p:spPr>
          <a:xfrm>
            <a:off x="919167" y="2089563"/>
            <a:ext cx="4557159" cy="522510"/>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200" dirty="0">
                <a:solidFill>
                  <a:schemeClr val="accent3">
                    <a:lumMod val="75000"/>
                  </a:schemeClr>
                </a:solidFill>
                <a:latin typeface="Calisto MT" panose="02040603050505030304" pitchFamily="18" charset="0"/>
              </a:rPr>
              <a:t>Proportion of Educators</a:t>
            </a:r>
          </a:p>
        </p:txBody>
      </p:sp>
      <p:sp>
        <p:nvSpPr>
          <p:cNvPr id="9" name="Rectangle: Rounded Corners 8">
            <a:extLst>
              <a:ext uri="{FF2B5EF4-FFF2-40B4-BE49-F238E27FC236}">
                <a16:creationId xmlns:a16="http://schemas.microsoft.com/office/drawing/2014/main" id="{A898E1AA-AAA0-6410-6640-D4961FCD830B}"/>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sp>
        <p:nvSpPr>
          <p:cNvPr id="16" name="Rectangle 15">
            <a:extLst>
              <a:ext uri="{FF2B5EF4-FFF2-40B4-BE49-F238E27FC236}">
                <a16:creationId xmlns:a16="http://schemas.microsoft.com/office/drawing/2014/main" id="{0702DBD8-C95D-C061-7DE0-BAB9277C0BA0}"/>
              </a:ext>
            </a:extLst>
          </p:cNvPr>
          <p:cNvSpPr/>
          <p:nvPr/>
        </p:nvSpPr>
        <p:spPr>
          <a:xfrm>
            <a:off x="3038475" y="2731221"/>
            <a:ext cx="2209038" cy="2403485"/>
          </a:xfrm>
          <a:prstGeom prst="rect">
            <a:avLst/>
          </a:prstGeom>
          <a:solidFill>
            <a:srgbClr val="B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ZA" sz="1100" dirty="0">
                <a:solidFill>
                  <a:sysClr val="windowText" lastClr="000000"/>
                </a:solidFill>
              </a:rPr>
              <a:t>Projected	</a:t>
            </a:r>
            <a:endParaRPr lang="en-ZA" sz="1100" spc="-170" dirty="0">
              <a:solidFill>
                <a:schemeClr val="bg1">
                  <a:lumMod val="95000"/>
                </a:schemeClr>
              </a:solidFill>
            </a:endParaRPr>
          </a:p>
        </p:txBody>
      </p:sp>
      <p:cxnSp>
        <p:nvCxnSpPr>
          <p:cNvPr id="18" name="Straight Arrow Connector 17">
            <a:extLst>
              <a:ext uri="{FF2B5EF4-FFF2-40B4-BE49-F238E27FC236}">
                <a16:creationId xmlns:a16="http://schemas.microsoft.com/office/drawing/2014/main" id="{64FABBE6-F3EF-3353-1A5E-C7614D074545}"/>
              </a:ext>
            </a:extLst>
          </p:cNvPr>
          <p:cNvCxnSpPr>
            <a:cxnSpLocks/>
          </p:cNvCxnSpPr>
          <p:nvPr/>
        </p:nvCxnSpPr>
        <p:spPr>
          <a:xfrm>
            <a:off x="4327241" y="2829427"/>
            <a:ext cx="343819" cy="0"/>
          </a:xfrm>
          <a:prstGeom prst="straightConnector1">
            <a:avLst/>
          </a:prstGeom>
          <a:ln w="9525">
            <a:headEnd type="none" w="sm" len="sm"/>
            <a:tailEnd type="arrow" w="sm" len="sm"/>
          </a:ln>
        </p:spPr>
        <p:style>
          <a:lnRef idx="1">
            <a:schemeClr val="dk1"/>
          </a:lnRef>
          <a:fillRef idx="0">
            <a:schemeClr val="dk1"/>
          </a:fillRef>
          <a:effectRef idx="0">
            <a:schemeClr val="dk1"/>
          </a:effectRef>
          <a:fontRef idx="minor">
            <a:schemeClr val="tx1"/>
          </a:fontRef>
        </p:style>
      </p:cxnSp>
      <p:graphicFrame>
        <p:nvGraphicFramePr>
          <p:cNvPr id="19" name="Chart 18">
            <a:extLst>
              <a:ext uri="{FF2B5EF4-FFF2-40B4-BE49-F238E27FC236}">
                <a16:creationId xmlns:a16="http://schemas.microsoft.com/office/drawing/2014/main" id="{7E560329-6B49-0700-8F8A-6A0F1AF2A666}"/>
              </a:ext>
            </a:extLst>
          </p:cNvPr>
          <p:cNvGraphicFramePr>
            <a:graphicFrameLocks/>
          </p:cNvGraphicFramePr>
          <p:nvPr>
            <p:extLst>
              <p:ext uri="{D42A27DB-BD31-4B8C-83A1-F6EECF244321}">
                <p14:modId xmlns:p14="http://schemas.microsoft.com/office/powerpoint/2010/main" val="2129359027"/>
              </p:ext>
            </p:extLst>
          </p:nvPr>
        </p:nvGraphicFramePr>
        <p:xfrm>
          <a:off x="548640" y="2662216"/>
          <a:ext cx="4927686" cy="3449024"/>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a:extLst>
              <a:ext uri="{FF2B5EF4-FFF2-40B4-BE49-F238E27FC236}">
                <a16:creationId xmlns:a16="http://schemas.microsoft.com/office/drawing/2014/main" id="{72E8BF94-15C3-45F3-F1F3-F10F4E21AAA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2</a:t>
            </a:r>
          </a:p>
        </p:txBody>
      </p:sp>
      <p:sp>
        <p:nvSpPr>
          <p:cNvPr id="5" name="Rectangle 4">
            <a:extLst>
              <a:ext uri="{FF2B5EF4-FFF2-40B4-BE49-F238E27FC236}">
                <a16:creationId xmlns:a16="http://schemas.microsoft.com/office/drawing/2014/main" id="{8742A14A-9B44-8D86-798A-0AEF01C01226}"/>
              </a:ext>
            </a:extLst>
          </p:cNvPr>
          <p:cNvSpPr/>
          <p:nvPr/>
        </p:nvSpPr>
        <p:spPr>
          <a:xfrm>
            <a:off x="838200" y="6239426"/>
            <a:ext cx="10515598" cy="5225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2021, only educators (Rank 60 000 – 69 999) are considered. ECD practitioners, TVET lecturers and ABET teachers were removed. Estimates to 2035 derived from the National and provincial teacher supply and demand models – assumption of no growth in educator numbers. Note: Retirements refer to all educators, aged 56 to 65, that leave PERSAL, whilst resignations refer to all educators aged 55 and below that leave PERSAL (as educators) for any reason. </a:t>
            </a:r>
          </a:p>
        </p:txBody>
      </p:sp>
      <p:sp>
        <p:nvSpPr>
          <p:cNvPr id="6" name="Rectangle 5">
            <a:extLst>
              <a:ext uri="{FF2B5EF4-FFF2-40B4-BE49-F238E27FC236}">
                <a16:creationId xmlns:a16="http://schemas.microsoft.com/office/drawing/2014/main" id="{BCFDEB1F-A7ED-036F-0B5E-5CBBDEB3E767}"/>
              </a:ext>
            </a:extLst>
          </p:cNvPr>
          <p:cNvSpPr/>
          <p:nvPr/>
        </p:nvSpPr>
        <p:spPr>
          <a:xfrm>
            <a:off x="8899410" y="200753"/>
            <a:ext cx="2354691" cy="383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accent3">
                    <a:lumMod val="50000"/>
                  </a:schemeClr>
                </a:solidFill>
              </a:rPr>
              <a:t>Provincial example</a:t>
            </a:r>
          </a:p>
        </p:txBody>
      </p:sp>
    </p:spTree>
    <p:extLst>
      <p:ext uri="{BB962C8B-B14F-4D97-AF65-F5344CB8AC3E}">
        <p14:creationId xmlns:p14="http://schemas.microsoft.com/office/powerpoint/2010/main" val="34070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normAutofit/>
          </a:bodyPr>
          <a:lstStyle/>
          <a:p>
            <a:r>
              <a:rPr lang="en-US" dirty="0"/>
              <a:t>Projected resignation &amp; retirements (LP)</a:t>
            </a:r>
          </a:p>
        </p:txBody>
      </p:sp>
      <p:cxnSp>
        <p:nvCxnSpPr>
          <p:cNvPr id="7" name="Straight Connector 6">
            <a:extLst>
              <a:ext uri="{FF2B5EF4-FFF2-40B4-BE49-F238E27FC236}">
                <a16:creationId xmlns:a16="http://schemas.microsoft.com/office/drawing/2014/main" id="{BB3DD070-695A-D513-4DE0-584A9C68CCBB}"/>
              </a:ext>
            </a:extLst>
          </p:cNvPr>
          <p:cNvCxnSpPr/>
          <p:nvPr/>
        </p:nvCxnSpPr>
        <p:spPr>
          <a:xfrm>
            <a:off x="919168" y="2597871"/>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10" name="Rectangle 9">
            <a:extLst>
              <a:ext uri="{FF2B5EF4-FFF2-40B4-BE49-F238E27FC236}">
                <a16:creationId xmlns:a16="http://schemas.microsoft.com/office/drawing/2014/main" id="{09FBEC26-5134-48A7-6E9F-ADB59D580E3A}"/>
              </a:ext>
            </a:extLst>
          </p:cNvPr>
          <p:cNvSpPr/>
          <p:nvPr/>
        </p:nvSpPr>
        <p:spPr>
          <a:xfrm>
            <a:off x="919167" y="2089563"/>
            <a:ext cx="4557159" cy="522510"/>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600" dirty="0">
                <a:solidFill>
                  <a:schemeClr val="accent3">
                    <a:lumMod val="75000"/>
                  </a:schemeClr>
                </a:solidFill>
                <a:latin typeface="Calisto MT" panose="02040603050505030304" pitchFamily="18" charset="0"/>
              </a:rPr>
              <a:t>Retirement headcount</a:t>
            </a:r>
            <a:endParaRPr lang="en-ZA" sz="3100" dirty="0">
              <a:solidFill>
                <a:schemeClr val="accent3">
                  <a:lumMod val="75000"/>
                </a:schemeClr>
              </a:solidFill>
              <a:latin typeface="Calisto MT" panose="02040603050505030304" pitchFamily="18" charset="0"/>
            </a:endParaRPr>
          </a:p>
        </p:txBody>
      </p:sp>
      <p:sp>
        <p:nvSpPr>
          <p:cNvPr id="9" name="Rectangle: Rounded Corners 8">
            <a:extLst>
              <a:ext uri="{FF2B5EF4-FFF2-40B4-BE49-F238E27FC236}">
                <a16:creationId xmlns:a16="http://schemas.microsoft.com/office/drawing/2014/main" id="{A898E1AA-AAA0-6410-6640-D4961FCD830B}"/>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sp>
        <p:nvSpPr>
          <p:cNvPr id="4" name="Rectangle 3">
            <a:extLst>
              <a:ext uri="{FF2B5EF4-FFF2-40B4-BE49-F238E27FC236}">
                <a16:creationId xmlns:a16="http://schemas.microsoft.com/office/drawing/2014/main" id="{0579F28E-5A9A-77A5-78A6-7D0B4B6E2AA1}"/>
              </a:ext>
            </a:extLst>
          </p:cNvPr>
          <p:cNvSpPr/>
          <p:nvPr/>
        </p:nvSpPr>
        <p:spPr>
          <a:xfrm>
            <a:off x="6426114" y="2331983"/>
            <a:ext cx="4927686" cy="37426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ZA" sz="2400" dirty="0"/>
              <a:t>The number of retirements is projected to increase, peaking in ~2028 and then declining again</a:t>
            </a:r>
          </a:p>
          <a:p>
            <a:pPr marL="285750" indent="-285750">
              <a:buFont typeface="Arial" panose="020B0604020202020204" pitchFamily="34" charset="0"/>
              <a:buChar char="•"/>
            </a:pPr>
            <a:r>
              <a:rPr lang="en-ZA" sz="2400" dirty="0"/>
              <a:t>The number of retirements is projected to increase from about 2,000 in 2022 to about 3,000 in 2028, an increase of about 1,000 retirements annually</a:t>
            </a:r>
          </a:p>
        </p:txBody>
      </p:sp>
      <p:sp>
        <p:nvSpPr>
          <p:cNvPr id="16" name="Rectangle 15">
            <a:extLst>
              <a:ext uri="{FF2B5EF4-FFF2-40B4-BE49-F238E27FC236}">
                <a16:creationId xmlns:a16="http://schemas.microsoft.com/office/drawing/2014/main" id="{0702DBD8-C95D-C061-7DE0-BAB9277C0BA0}"/>
              </a:ext>
            </a:extLst>
          </p:cNvPr>
          <p:cNvSpPr/>
          <p:nvPr/>
        </p:nvSpPr>
        <p:spPr>
          <a:xfrm>
            <a:off x="3038474" y="2731221"/>
            <a:ext cx="2308225" cy="2564679"/>
          </a:xfrm>
          <a:prstGeom prst="rect">
            <a:avLst/>
          </a:prstGeom>
          <a:solidFill>
            <a:srgbClr val="B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ZA" sz="1100" dirty="0">
                <a:solidFill>
                  <a:sysClr val="windowText" lastClr="000000"/>
                </a:solidFill>
              </a:rPr>
              <a:t>Projected	</a:t>
            </a:r>
            <a:endParaRPr lang="en-ZA" sz="1100" spc="-170" dirty="0">
              <a:solidFill>
                <a:schemeClr val="bg1">
                  <a:lumMod val="95000"/>
                </a:schemeClr>
              </a:solidFill>
            </a:endParaRPr>
          </a:p>
        </p:txBody>
      </p:sp>
      <p:cxnSp>
        <p:nvCxnSpPr>
          <p:cNvPr id="18" name="Straight Arrow Connector 17">
            <a:extLst>
              <a:ext uri="{FF2B5EF4-FFF2-40B4-BE49-F238E27FC236}">
                <a16:creationId xmlns:a16="http://schemas.microsoft.com/office/drawing/2014/main" id="{64FABBE6-F3EF-3353-1A5E-C7614D074545}"/>
              </a:ext>
            </a:extLst>
          </p:cNvPr>
          <p:cNvCxnSpPr>
            <a:cxnSpLocks/>
          </p:cNvCxnSpPr>
          <p:nvPr/>
        </p:nvCxnSpPr>
        <p:spPr>
          <a:xfrm>
            <a:off x="4378041" y="2804027"/>
            <a:ext cx="343819" cy="0"/>
          </a:xfrm>
          <a:prstGeom prst="straightConnector1">
            <a:avLst/>
          </a:prstGeom>
          <a:ln w="9525">
            <a:headEnd type="none" w="sm" len="sm"/>
            <a:tailEnd type="arrow" w="sm" len="sm"/>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5ABC4C65-D4CC-DB8C-D7D7-49C6F3D0F38B}"/>
              </a:ext>
            </a:extLst>
          </p:cNvPr>
          <p:cNvSpPr/>
          <p:nvPr/>
        </p:nvSpPr>
        <p:spPr>
          <a:xfrm rot="16200000">
            <a:off x="-643562" y="3879758"/>
            <a:ext cx="2838030" cy="3159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1600" dirty="0">
                <a:solidFill>
                  <a:schemeClr val="tx1">
                    <a:lumMod val="75000"/>
                    <a:lumOff val="25000"/>
                  </a:schemeClr>
                </a:solidFill>
              </a:rPr>
              <a:t>Number of retirements</a:t>
            </a:r>
          </a:p>
        </p:txBody>
      </p:sp>
      <p:graphicFrame>
        <p:nvGraphicFramePr>
          <p:cNvPr id="6" name="Chart 5">
            <a:extLst>
              <a:ext uri="{FF2B5EF4-FFF2-40B4-BE49-F238E27FC236}">
                <a16:creationId xmlns:a16="http://schemas.microsoft.com/office/drawing/2014/main" id="{17BF2945-C71E-249F-0CD0-FA2DC83A7591}"/>
              </a:ext>
            </a:extLst>
          </p:cNvPr>
          <p:cNvGraphicFramePr>
            <a:graphicFrameLocks/>
          </p:cNvGraphicFramePr>
          <p:nvPr>
            <p:extLst>
              <p:ext uri="{D42A27DB-BD31-4B8C-83A1-F6EECF244321}">
                <p14:modId xmlns:p14="http://schemas.microsoft.com/office/powerpoint/2010/main" val="2839668155"/>
              </p:ext>
            </p:extLst>
          </p:nvPr>
        </p:nvGraphicFramePr>
        <p:xfrm>
          <a:off x="933431" y="2731221"/>
          <a:ext cx="4557159" cy="3250080"/>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BC96743F-56F7-00C8-0341-378CE0CA60D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2</a:t>
            </a:r>
          </a:p>
        </p:txBody>
      </p:sp>
      <p:sp>
        <p:nvSpPr>
          <p:cNvPr id="12" name="Rectangle 11">
            <a:extLst>
              <a:ext uri="{FF2B5EF4-FFF2-40B4-BE49-F238E27FC236}">
                <a16:creationId xmlns:a16="http://schemas.microsoft.com/office/drawing/2014/main" id="{FAD71D28-9312-576F-BC59-E118C879F94B}"/>
              </a:ext>
            </a:extLst>
          </p:cNvPr>
          <p:cNvSpPr/>
          <p:nvPr/>
        </p:nvSpPr>
        <p:spPr>
          <a:xfrm>
            <a:off x="8899410" y="200753"/>
            <a:ext cx="2354691" cy="383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accent3">
                    <a:lumMod val="50000"/>
                  </a:schemeClr>
                </a:solidFill>
              </a:rPr>
              <a:t>Provincial example</a:t>
            </a:r>
          </a:p>
        </p:txBody>
      </p:sp>
      <p:sp>
        <p:nvSpPr>
          <p:cNvPr id="15" name="Rectangle 14">
            <a:extLst>
              <a:ext uri="{FF2B5EF4-FFF2-40B4-BE49-F238E27FC236}">
                <a16:creationId xmlns:a16="http://schemas.microsoft.com/office/drawing/2014/main" id="{5E1CE1A7-8948-A2AB-E672-CC22ABC08DFB}"/>
              </a:ext>
            </a:extLst>
          </p:cNvPr>
          <p:cNvSpPr/>
          <p:nvPr/>
        </p:nvSpPr>
        <p:spPr>
          <a:xfrm>
            <a:off x="838200" y="6239426"/>
            <a:ext cx="10515598" cy="5225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2021, only educators (Rank 60 000 – 69 999) are considered. ECD practitioners, TVET lecturers and ABET teachers were removed. Estimates to 2035 derived from the National and provincial teacher supply and demand models – assumption of no growth in educator numbers. Note: Retirements refer to all educators, aged 56 to 65, that leave PERSAL, whilst resignations refer to all educators aged 55 and below that leave PERSAL (as educators) for any reason. </a:t>
            </a:r>
          </a:p>
        </p:txBody>
      </p:sp>
    </p:spTree>
    <p:extLst>
      <p:ext uri="{BB962C8B-B14F-4D97-AF65-F5344CB8AC3E}">
        <p14:creationId xmlns:p14="http://schemas.microsoft.com/office/powerpoint/2010/main" val="4007933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normAutofit/>
          </a:bodyPr>
          <a:lstStyle/>
          <a:p>
            <a:r>
              <a:rPr lang="en-US" dirty="0"/>
              <a:t>Projected resignation &amp; retirements (GP)</a:t>
            </a:r>
          </a:p>
        </p:txBody>
      </p:sp>
      <p:cxnSp>
        <p:nvCxnSpPr>
          <p:cNvPr id="7" name="Straight Connector 6">
            <a:extLst>
              <a:ext uri="{FF2B5EF4-FFF2-40B4-BE49-F238E27FC236}">
                <a16:creationId xmlns:a16="http://schemas.microsoft.com/office/drawing/2014/main" id="{BB3DD070-695A-D513-4DE0-584A9C68CCBB}"/>
              </a:ext>
            </a:extLst>
          </p:cNvPr>
          <p:cNvCxnSpPr/>
          <p:nvPr/>
        </p:nvCxnSpPr>
        <p:spPr>
          <a:xfrm>
            <a:off x="919168" y="2597871"/>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10" name="Rectangle 9">
            <a:extLst>
              <a:ext uri="{FF2B5EF4-FFF2-40B4-BE49-F238E27FC236}">
                <a16:creationId xmlns:a16="http://schemas.microsoft.com/office/drawing/2014/main" id="{09FBEC26-5134-48A7-6E9F-ADB59D580E3A}"/>
              </a:ext>
            </a:extLst>
          </p:cNvPr>
          <p:cNvSpPr/>
          <p:nvPr/>
        </p:nvSpPr>
        <p:spPr>
          <a:xfrm>
            <a:off x="919167" y="2089563"/>
            <a:ext cx="4557159" cy="522510"/>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200" dirty="0">
                <a:solidFill>
                  <a:schemeClr val="accent3">
                    <a:lumMod val="75000"/>
                  </a:schemeClr>
                </a:solidFill>
                <a:latin typeface="Calisto MT" panose="02040603050505030304" pitchFamily="18" charset="0"/>
              </a:rPr>
              <a:t>Proportion of Educators</a:t>
            </a:r>
          </a:p>
        </p:txBody>
      </p:sp>
      <p:sp>
        <p:nvSpPr>
          <p:cNvPr id="9" name="Rectangle: Rounded Corners 8">
            <a:extLst>
              <a:ext uri="{FF2B5EF4-FFF2-40B4-BE49-F238E27FC236}">
                <a16:creationId xmlns:a16="http://schemas.microsoft.com/office/drawing/2014/main" id="{A898E1AA-AAA0-6410-6640-D4961FCD830B}"/>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sp>
        <p:nvSpPr>
          <p:cNvPr id="4" name="Rectangle 3">
            <a:extLst>
              <a:ext uri="{FF2B5EF4-FFF2-40B4-BE49-F238E27FC236}">
                <a16:creationId xmlns:a16="http://schemas.microsoft.com/office/drawing/2014/main" id="{0579F28E-5A9A-77A5-78A6-7D0B4B6E2AA1}"/>
              </a:ext>
            </a:extLst>
          </p:cNvPr>
          <p:cNvSpPr/>
          <p:nvPr/>
        </p:nvSpPr>
        <p:spPr>
          <a:xfrm>
            <a:off x="6426114" y="2331983"/>
            <a:ext cx="4927686" cy="37426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ZA" sz="2400" dirty="0"/>
              <a:t>The majority of educators that exit PERSAL in Gauteng are resigning (ages 55 or below)</a:t>
            </a:r>
          </a:p>
          <a:p>
            <a:pPr marL="285750" indent="-285750">
              <a:buFont typeface="Arial" panose="020B0604020202020204" pitchFamily="34" charset="0"/>
              <a:buChar char="•"/>
            </a:pPr>
            <a:r>
              <a:rPr lang="en-ZA" sz="2400" dirty="0"/>
              <a:t>The retirement number rises and peaks in 2030 and 2031, but remains smaller than resignations</a:t>
            </a:r>
          </a:p>
          <a:p>
            <a:pPr marL="285750" indent="-285750">
              <a:buFont typeface="Arial" panose="020B0604020202020204" pitchFamily="34" charset="0"/>
              <a:buChar char="•"/>
            </a:pPr>
            <a:r>
              <a:rPr lang="en-ZA" sz="2400" dirty="0"/>
              <a:t>The number of young teachers (ages 21-30) resigning is projected to increase as the number of newly hired young teachers increases. </a:t>
            </a:r>
          </a:p>
        </p:txBody>
      </p:sp>
      <p:sp>
        <p:nvSpPr>
          <p:cNvPr id="3" name="Oval 2">
            <a:extLst>
              <a:ext uri="{FF2B5EF4-FFF2-40B4-BE49-F238E27FC236}">
                <a16:creationId xmlns:a16="http://schemas.microsoft.com/office/drawing/2014/main" id="{72E8BF94-15C3-45F3-F1F3-F10F4E21AAA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2</a:t>
            </a:r>
          </a:p>
        </p:txBody>
      </p:sp>
      <p:graphicFrame>
        <p:nvGraphicFramePr>
          <p:cNvPr id="12" name="Chart 11">
            <a:extLst>
              <a:ext uri="{FF2B5EF4-FFF2-40B4-BE49-F238E27FC236}">
                <a16:creationId xmlns:a16="http://schemas.microsoft.com/office/drawing/2014/main" id="{4C5C382C-6AD8-91C4-FFCD-8746EACD4699}"/>
              </a:ext>
            </a:extLst>
          </p:cNvPr>
          <p:cNvGraphicFramePr>
            <a:graphicFrameLocks/>
          </p:cNvGraphicFramePr>
          <p:nvPr>
            <p:extLst>
              <p:ext uri="{D42A27DB-BD31-4B8C-83A1-F6EECF244321}">
                <p14:modId xmlns:p14="http://schemas.microsoft.com/office/powerpoint/2010/main" val="2419577543"/>
              </p:ext>
            </p:extLst>
          </p:nvPr>
        </p:nvGraphicFramePr>
        <p:xfrm>
          <a:off x="548640" y="2612074"/>
          <a:ext cx="4850674" cy="3517996"/>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Arrow Connector 13">
            <a:extLst>
              <a:ext uri="{FF2B5EF4-FFF2-40B4-BE49-F238E27FC236}">
                <a16:creationId xmlns:a16="http://schemas.microsoft.com/office/drawing/2014/main" id="{4F922A56-A27D-B30F-8BDC-90F3819F260B}"/>
              </a:ext>
            </a:extLst>
          </p:cNvPr>
          <p:cNvCxnSpPr>
            <a:cxnSpLocks/>
          </p:cNvCxnSpPr>
          <p:nvPr/>
        </p:nvCxnSpPr>
        <p:spPr>
          <a:xfrm>
            <a:off x="4327241" y="2829427"/>
            <a:ext cx="343819" cy="0"/>
          </a:xfrm>
          <a:prstGeom prst="straightConnector1">
            <a:avLst/>
          </a:prstGeom>
          <a:ln w="9525">
            <a:headEnd type="none" w="sm" len="sm"/>
            <a:tailEnd type="arrow" w="sm" len="sm"/>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D7F68C45-6073-FF7D-97F8-1CCB9B8CFC86}"/>
              </a:ext>
            </a:extLst>
          </p:cNvPr>
          <p:cNvSpPr/>
          <p:nvPr/>
        </p:nvSpPr>
        <p:spPr>
          <a:xfrm>
            <a:off x="3038475" y="2731221"/>
            <a:ext cx="2209038" cy="2403485"/>
          </a:xfrm>
          <a:prstGeom prst="rect">
            <a:avLst/>
          </a:prstGeom>
          <a:solidFill>
            <a:srgbClr val="B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ZA" sz="1100" dirty="0">
                <a:solidFill>
                  <a:sysClr val="windowText" lastClr="000000"/>
                </a:solidFill>
              </a:rPr>
              <a:t>Projected	</a:t>
            </a:r>
            <a:endParaRPr lang="en-ZA" sz="1100" spc="-170" dirty="0">
              <a:solidFill>
                <a:schemeClr val="bg1">
                  <a:lumMod val="95000"/>
                </a:schemeClr>
              </a:solidFill>
            </a:endParaRPr>
          </a:p>
        </p:txBody>
      </p:sp>
      <p:sp>
        <p:nvSpPr>
          <p:cNvPr id="11" name="Rectangle 10">
            <a:extLst>
              <a:ext uri="{FF2B5EF4-FFF2-40B4-BE49-F238E27FC236}">
                <a16:creationId xmlns:a16="http://schemas.microsoft.com/office/drawing/2014/main" id="{C93EAD09-3F5B-A1A0-08DB-C2315882FFF4}"/>
              </a:ext>
            </a:extLst>
          </p:cNvPr>
          <p:cNvSpPr/>
          <p:nvPr/>
        </p:nvSpPr>
        <p:spPr>
          <a:xfrm>
            <a:off x="8899410" y="200753"/>
            <a:ext cx="2354691" cy="383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accent3">
                    <a:lumMod val="50000"/>
                  </a:schemeClr>
                </a:solidFill>
              </a:rPr>
              <a:t>Provincial example</a:t>
            </a:r>
          </a:p>
        </p:txBody>
      </p:sp>
      <p:sp>
        <p:nvSpPr>
          <p:cNvPr id="16" name="Rectangle 15">
            <a:extLst>
              <a:ext uri="{FF2B5EF4-FFF2-40B4-BE49-F238E27FC236}">
                <a16:creationId xmlns:a16="http://schemas.microsoft.com/office/drawing/2014/main" id="{0F4B52B4-A87D-5F95-9078-6263029120F5}"/>
              </a:ext>
            </a:extLst>
          </p:cNvPr>
          <p:cNvSpPr/>
          <p:nvPr/>
        </p:nvSpPr>
        <p:spPr>
          <a:xfrm>
            <a:off x="838200" y="6239426"/>
            <a:ext cx="10515598" cy="5225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2021, only educators (Rank 60 000 – 69 999) are considered. ECD practitioners, TVET lecturers and ABET teachers were removed. Estimates to 2035 derived from the National and provincial teacher supply and demand models – assumption of no growth in educator numbers. Note: Retirements refer to all educators, aged 56 to 65, that leave PERSAL, whilst resignations refer to all educators aged 55 and below that leave PERSAL (as educators) for any reason. </a:t>
            </a:r>
          </a:p>
        </p:txBody>
      </p:sp>
    </p:spTree>
    <p:extLst>
      <p:ext uri="{BB962C8B-B14F-4D97-AF65-F5344CB8AC3E}">
        <p14:creationId xmlns:p14="http://schemas.microsoft.com/office/powerpoint/2010/main" val="752367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normAutofit/>
          </a:bodyPr>
          <a:lstStyle/>
          <a:p>
            <a:r>
              <a:rPr lang="en-US" dirty="0"/>
              <a:t>Projected resignation &amp; retirements (GP)</a:t>
            </a:r>
          </a:p>
        </p:txBody>
      </p:sp>
      <p:cxnSp>
        <p:nvCxnSpPr>
          <p:cNvPr id="7" name="Straight Connector 6">
            <a:extLst>
              <a:ext uri="{FF2B5EF4-FFF2-40B4-BE49-F238E27FC236}">
                <a16:creationId xmlns:a16="http://schemas.microsoft.com/office/drawing/2014/main" id="{BB3DD070-695A-D513-4DE0-584A9C68CCBB}"/>
              </a:ext>
            </a:extLst>
          </p:cNvPr>
          <p:cNvCxnSpPr/>
          <p:nvPr/>
        </p:nvCxnSpPr>
        <p:spPr>
          <a:xfrm>
            <a:off x="919168" y="2597871"/>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10" name="Rectangle 9">
            <a:extLst>
              <a:ext uri="{FF2B5EF4-FFF2-40B4-BE49-F238E27FC236}">
                <a16:creationId xmlns:a16="http://schemas.microsoft.com/office/drawing/2014/main" id="{09FBEC26-5134-48A7-6E9F-ADB59D580E3A}"/>
              </a:ext>
            </a:extLst>
          </p:cNvPr>
          <p:cNvSpPr/>
          <p:nvPr/>
        </p:nvSpPr>
        <p:spPr>
          <a:xfrm>
            <a:off x="919167" y="2089563"/>
            <a:ext cx="4557159" cy="522510"/>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600" dirty="0">
                <a:solidFill>
                  <a:schemeClr val="accent3">
                    <a:lumMod val="75000"/>
                  </a:schemeClr>
                </a:solidFill>
                <a:latin typeface="Calisto MT" panose="02040603050505030304" pitchFamily="18" charset="0"/>
              </a:rPr>
              <a:t>Retirement headcount</a:t>
            </a:r>
            <a:endParaRPr lang="en-ZA" sz="3100" dirty="0">
              <a:solidFill>
                <a:schemeClr val="accent3">
                  <a:lumMod val="75000"/>
                </a:schemeClr>
              </a:solidFill>
              <a:latin typeface="Calisto MT" panose="02040603050505030304" pitchFamily="18" charset="0"/>
            </a:endParaRPr>
          </a:p>
        </p:txBody>
      </p:sp>
      <p:sp>
        <p:nvSpPr>
          <p:cNvPr id="9" name="Rectangle: Rounded Corners 8">
            <a:extLst>
              <a:ext uri="{FF2B5EF4-FFF2-40B4-BE49-F238E27FC236}">
                <a16:creationId xmlns:a16="http://schemas.microsoft.com/office/drawing/2014/main" id="{A898E1AA-AAA0-6410-6640-D4961FCD830B}"/>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sp>
        <p:nvSpPr>
          <p:cNvPr id="4" name="Rectangle 3">
            <a:extLst>
              <a:ext uri="{FF2B5EF4-FFF2-40B4-BE49-F238E27FC236}">
                <a16:creationId xmlns:a16="http://schemas.microsoft.com/office/drawing/2014/main" id="{0579F28E-5A9A-77A5-78A6-7D0B4B6E2AA1}"/>
              </a:ext>
            </a:extLst>
          </p:cNvPr>
          <p:cNvSpPr/>
          <p:nvPr/>
        </p:nvSpPr>
        <p:spPr>
          <a:xfrm>
            <a:off x="6426114" y="2331983"/>
            <a:ext cx="4927686" cy="37426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ZA" sz="2400" dirty="0"/>
              <a:t>The number of retirements is projected to increase, peaking in ~2030 &amp; 2031 and then declining again</a:t>
            </a:r>
          </a:p>
          <a:p>
            <a:pPr marL="285750" indent="-285750">
              <a:buFont typeface="Arial" panose="020B0604020202020204" pitchFamily="34" charset="0"/>
              <a:buChar char="•"/>
            </a:pPr>
            <a:r>
              <a:rPr lang="en-ZA" sz="2400" dirty="0"/>
              <a:t>The number of retirements is projected to increase from just under 2,000 in 2022 to just under 3,000 in 2031, an increase of about 1,000 retirements annually</a:t>
            </a:r>
          </a:p>
        </p:txBody>
      </p:sp>
      <p:sp>
        <p:nvSpPr>
          <p:cNvPr id="3" name="Rectangle 2">
            <a:extLst>
              <a:ext uri="{FF2B5EF4-FFF2-40B4-BE49-F238E27FC236}">
                <a16:creationId xmlns:a16="http://schemas.microsoft.com/office/drawing/2014/main" id="{5ABC4C65-D4CC-DB8C-D7D7-49C6F3D0F38B}"/>
              </a:ext>
            </a:extLst>
          </p:cNvPr>
          <p:cNvSpPr/>
          <p:nvPr/>
        </p:nvSpPr>
        <p:spPr>
          <a:xfrm rot="16200000">
            <a:off x="-643562" y="3879758"/>
            <a:ext cx="2838030" cy="3159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1600" dirty="0">
                <a:solidFill>
                  <a:schemeClr val="tx1">
                    <a:lumMod val="75000"/>
                    <a:lumOff val="25000"/>
                  </a:schemeClr>
                </a:solidFill>
              </a:rPr>
              <a:t>Number of retirements</a:t>
            </a:r>
          </a:p>
        </p:txBody>
      </p:sp>
      <p:sp>
        <p:nvSpPr>
          <p:cNvPr id="8" name="Oval 7">
            <a:extLst>
              <a:ext uri="{FF2B5EF4-FFF2-40B4-BE49-F238E27FC236}">
                <a16:creationId xmlns:a16="http://schemas.microsoft.com/office/drawing/2014/main" id="{BC96743F-56F7-00C8-0341-378CE0CA60D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2</a:t>
            </a:r>
          </a:p>
        </p:txBody>
      </p:sp>
      <p:graphicFrame>
        <p:nvGraphicFramePr>
          <p:cNvPr id="14" name="Chart 13">
            <a:extLst>
              <a:ext uri="{FF2B5EF4-FFF2-40B4-BE49-F238E27FC236}">
                <a16:creationId xmlns:a16="http://schemas.microsoft.com/office/drawing/2014/main" id="{1CB57F1F-17C2-553A-1A56-B46293E8CEE0}"/>
              </a:ext>
            </a:extLst>
          </p:cNvPr>
          <p:cNvGraphicFramePr>
            <a:graphicFrameLocks/>
          </p:cNvGraphicFramePr>
          <p:nvPr>
            <p:extLst>
              <p:ext uri="{D42A27DB-BD31-4B8C-83A1-F6EECF244321}">
                <p14:modId xmlns:p14="http://schemas.microsoft.com/office/powerpoint/2010/main" val="2886407462"/>
              </p:ext>
            </p:extLst>
          </p:nvPr>
        </p:nvGraphicFramePr>
        <p:xfrm>
          <a:off x="838200" y="2632924"/>
          <a:ext cx="4638125" cy="3353418"/>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a:extLst>
              <a:ext uri="{FF2B5EF4-FFF2-40B4-BE49-F238E27FC236}">
                <a16:creationId xmlns:a16="http://schemas.microsoft.com/office/drawing/2014/main" id="{3CBB7949-6A6B-5B70-73E1-3E8276878F66}"/>
              </a:ext>
            </a:extLst>
          </p:cNvPr>
          <p:cNvSpPr/>
          <p:nvPr/>
        </p:nvSpPr>
        <p:spPr>
          <a:xfrm>
            <a:off x="3038474" y="2731221"/>
            <a:ext cx="2308225" cy="2564679"/>
          </a:xfrm>
          <a:prstGeom prst="rect">
            <a:avLst/>
          </a:prstGeom>
          <a:solidFill>
            <a:srgbClr val="B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ZA" sz="1100" dirty="0">
                <a:solidFill>
                  <a:sysClr val="windowText" lastClr="000000"/>
                </a:solidFill>
              </a:rPr>
              <a:t>Projected	</a:t>
            </a:r>
            <a:endParaRPr lang="en-ZA" sz="1100" spc="-170" dirty="0">
              <a:solidFill>
                <a:schemeClr val="bg1">
                  <a:lumMod val="95000"/>
                </a:schemeClr>
              </a:solidFill>
            </a:endParaRPr>
          </a:p>
        </p:txBody>
      </p:sp>
      <p:cxnSp>
        <p:nvCxnSpPr>
          <p:cNvPr id="20" name="Straight Arrow Connector 19">
            <a:extLst>
              <a:ext uri="{FF2B5EF4-FFF2-40B4-BE49-F238E27FC236}">
                <a16:creationId xmlns:a16="http://schemas.microsoft.com/office/drawing/2014/main" id="{4C7938E7-AF5E-9457-DA09-F8C76FCE38F5}"/>
              </a:ext>
            </a:extLst>
          </p:cNvPr>
          <p:cNvCxnSpPr>
            <a:cxnSpLocks/>
          </p:cNvCxnSpPr>
          <p:nvPr/>
        </p:nvCxnSpPr>
        <p:spPr>
          <a:xfrm>
            <a:off x="4378041" y="2804027"/>
            <a:ext cx="343819" cy="0"/>
          </a:xfrm>
          <a:prstGeom prst="straightConnector1">
            <a:avLst/>
          </a:prstGeom>
          <a:ln w="9525">
            <a:headEnd type="none" w="sm" len="sm"/>
            <a:tailEnd type="arrow" w="sm" len="sm"/>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2138B592-6458-B695-E1B2-403B5B469B9A}"/>
              </a:ext>
            </a:extLst>
          </p:cNvPr>
          <p:cNvSpPr/>
          <p:nvPr/>
        </p:nvSpPr>
        <p:spPr>
          <a:xfrm>
            <a:off x="8899410" y="200753"/>
            <a:ext cx="2354691" cy="383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accent3">
                    <a:lumMod val="50000"/>
                  </a:schemeClr>
                </a:solidFill>
              </a:rPr>
              <a:t>Provincial example</a:t>
            </a:r>
          </a:p>
        </p:txBody>
      </p:sp>
      <p:sp>
        <p:nvSpPr>
          <p:cNvPr id="11" name="Rectangle 10">
            <a:extLst>
              <a:ext uri="{FF2B5EF4-FFF2-40B4-BE49-F238E27FC236}">
                <a16:creationId xmlns:a16="http://schemas.microsoft.com/office/drawing/2014/main" id="{8AC02254-5C9A-98AF-8E6F-A6C1054A4410}"/>
              </a:ext>
            </a:extLst>
          </p:cNvPr>
          <p:cNvSpPr/>
          <p:nvPr/>
        </p:nvSpPr>
        <p:spPr>
          <a:xfrm>
            <a:off x="838200" y="6239426"/>
            <a:ext cx="10515598" cy="5225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2021, only educators (Rank 60 000 – 69 999) are considered. ECD practitioners, TVET lecturers and ABET teachers were removed. Estimates to 2035 derived from the National and provincial teacher supply and demand models – assumption of no growth in educator numbers. Note: Retirements refer to all educators, aged 56 to 65, that leave PERSAL, whilst resignations refer to all educators aged 55 and below that leave PERSAL (as educators) for any reason. </a:t>
            </a:r>
          </a:p>
        </p:txBody>
      </p:sp>
    </p:spTree>
    <p:extLst>
      <p:ext uri="{BB962C8B-B14F-4D97-AF65-F5344CB8AC3E}">
        <p14:creationId xmlns:p14="http://schemas.microsoft.com/office/powerpoint/2010/main" val="1064682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590B90C-1C80-15B1-A793-A217725754CA}"/>
              </a:ext>
            </a:extLst>
          </p:cNvPr>
          <p:cNvCxnSpPr>
            <a:cxnSpLocks/>
          </p:cNvCxnSpPr>
          <p:nvPr/>
        </p:nvCxnSpPr>
        <p:spPr>
          <a:xfrm flipH="1">
            <a:off x="1390650" y="3427019"/>
            <a:ext cx="8591550" cy="0"/>
          </a:xfrm>
          <a:prstGeom prst="line">
            <a:avLst/>
          </a:prstGeom>
          <a:ln w="28575">
            <a:solidFill>
              <a:schemeClr val="bg1">
                <a:lumMod val="75000"/>
              </a:schemeClr>
            </a:solidFill>
            <a:prstDash val="sysDot"/>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52A70B7E-8FEA-AA0C-A3B7-DDE64E9C0D3D}"/>
              </a:ext>
            </a:extLst>
          </p:cNvPr>
          <p:cNvSpPr>
            <a:spLocks noGrp="1"/>
          </p:cNvSpPr>
          <p:nvPr>
            <p:ph type="title"/>
          </p:nvPr>
        </p:nvSpPr>
        <p:spPr/>
        <p:txBody>
          <a:bodyPr/>
          <a:lstStyle/>
          <a:p>
            <a:r>
              <a:rPr lang="en-ZA" dirty="0"/>
              <a:t>Projected retirements to 2035</a:t>
            </a:r>
          </a:p>
        </p:txBody>
      </p:sp>
      <p:sp>
        <p:nvSpPr>
          <p:cNvPr id="4" name="Rectangle: Rounded Corners 3">
            <a:extLst>
              <a:ext uri="{FF2B5EF4-FFF2-40B4-BE49-F238E27FC236}">
                <a16:creationId xmlns:a16="http://schemas.microsoft.com/office/drawing/2014/main" id="{3C932CBD-2A30-E83B-E6A0-47BA52E5C76B}"/>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graphicFrame>
        <p:nvGraphicFramePr>
          <p:cNvPr id="7" name="Chart 6">
            <a:extLst>
              <a:ext uri="{FF2B5EF4-FFF2-40B4-BE49-F238E27FC236}">
                <a16:creationId xmlns:a16="http://schemas.microsoft.com/office/drawing/2014/main" id="{A7DA4E4C-7FE5-C12C-0403-50315A9BE7C7}"/>
              </a:ext>
            </a:extLst>
          </p:cNvPr>
          <p:cNvGraphicFramePr>
            <a:graphicFrameLocks/>
          </p:cNvGraphicFramePr>
          <p:nvPr>
            <p:extLst>
              <p:ext uri="{D42A27DB-BD31-4B8C-83A1-F6EECF244321}">
                <p14:modId xmlns:p14="http://schemas.microsoft.com/office/powerpoint/2010/main" val="3761392446"/>
              </p:ext>
            </p:extLst>
          </p:nvPr>
        </p:nvGraphicFramePr>
        <p:xfrm>
          <a:off x="701040" y="2370920"/>
          <a:ext cx="9420850" cy="3694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Rounded Corners 7">
            <a:extLst>
              <a:ext uri="{FF2B5EF4-FFF2-40B4-BE49-F238E27FC236}">
                <a16:creationId xmlns:a16="http://schemas.microsoft.com/office/drawing/2014/main" id="{894354CC-33D1-2D57-56CE-1BD17A971E51}"/>
              </a:ext>
            </a:extLst>
          </p:cNvPr>
          <p:cNvSpPr/>
          <p:nvPr/>
        </p:nvSpPr>
        <p:spPr>
          <a:xfrm>
            <a:off x="9837420" y="2860735"/>
            <a:ext cx="1916429" cy="784554"/>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2000" b="1" dirty="0">
                <a:solidFill>
                  <a:schemeClr val="bg1">
                    <a:lumMod val="65000"/>
                  </a:schemeClr>
                </a:solidFill>
              </a:rPr>
              <a:t>About ~220K</a:t>
            </a:r>
            <a:endParaRPr lang="en-ZA" sz="1500" b="1" dirty="0">
              <a:solidFill>
                <a:schemeClr val="bg1">
                  <a:lumMod val="65000"/>
                </a:schemeClr>
              </a:solidFill>
            </a:endParaRPr>
          </a:p>
          <a:p>
            <a:pPr algn="ctr"/>
            <a:r>
              <a:rPr lang="en-ZA" sz="1700" b="1" dirty="0">
                <a:solidFill>
                  <a:schemeClr val="bg1">
                    <a:lumMod val="65000"/>
                  </a:schemeClr>
                </a:solidFill>
              </a:rPr>
              <a:t>educators estimated to retire by 2035 </a:t>
            </a:r>
          </a:p>
          <a:p>
            <a:pPr algn="ctr"/>
            <a:r>
              <a:rPr lang="en-ZA" sz="1700" b="1" dirty="0">
                <a:solidFill>
                  <a:schemeClr val="bg1">
                    <a:lumMod val="65000"/>
                  </a:schemeClr>
                </a:solidFill>
              </a:rPr>
              <a:t>(</a:t>
            </a:r>
            <a:r>
              <a:rPr lang="en-ZA" sz="1700" b="1" i="1" dirty="0">
                <a:solidFill>
                  <a:schemeClr val="bg1">
                    <a:lumMod val="65000"/>
                  </a:schemeClr>
                </a:solidFill>
              </a:rPr>
              <a:t>just over half of 2021 educators</a:t>
            </a:r>
            <a:r>
              <a:rPr lang="en-ZA" sz="1700" b="1" dirty="0">
                <a:solidFill>
                  <a:schemeClr val="bg1">
                    <a:lumMod val="65000"/>
                  </a:schemeClr>
                </a:solidFill>
              </a:rPr>
              <a:t>)</a:t>
            </a:r>
          </a:p>
        </p:txBody>
      </p:sp>
      <p:sp>
        <p:nvSpPr>
          <p:cNvPr id="12" name="Rectangle 11">
            <a:extLst>
              <a:ext uri="{FF2B5EF4-FFF2-40B4-BE49-F238E27FC236}">
                <a16:creationId xmlns:a16="http://schemas.microsoft.com/office/drawing/2014/main" id="{66347CA8-C5F6-45EC-4D50-A8C34CF61676}"/>
              </a:ext>
            </a:extLst>
          </p:cNvPr>
          <p:cNvSpPr/>
          <p:nvPr/>
        </p:nvSpPr>
        <p:spPr>
          <a:xfrm>
            <a:off x="590550" y="3211298"/>
            <a:ext cx="800100" cy="41908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000" b="1" dirty="0">
                <a:solidFill>
                  <a:schemeClr val="tx1">
                    <a:lumMod val="50000"/>
                    <a:lumOff val="50000"/>
                  </a:schemeClr>
                </a:solidFill>
              </a:rPr>
              <a:t>50%</a:t>
            </a:r>
          </a:p>
        </p:txBody>
      </p:sp>
      <p:sp>
        <p:nvSpPr>
          <p:cNvPr id="13" name="Rectangle: Rounded Corners 12">
            <a:extLst>
              <a:ext uri="{FF2B5EF4-FFF2-40B4-BE49-F238E27FC236}">
                <a16:creationId xmlns:a16="http://schemas.microsoft.com/office/drawing/2014/main" id="{F43B56FC-D9F8-401B-2D4E-80FAA41375DA}"/>
              </a:ext>
            </a:extLst>
          </p:cNvPr>
          <p:cNvSpPr/>
          <p:nvPr/>
        </p:nvSpPr>
        <p:spPr>
          <a:xfrm>
            <a:off x="4495800" y="2601951"/>
            <a:ext cx="2392367" cy="669778"/>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700" b="1" dirty="0">
                <a:solidFill>
                  <a:srgbClr val="FFC000"/>
                </a:solidFill>
              </a:rPr>
              <a:t>By 2031, about half of LP educators from 2021 will have retired</a:t>
            </a:r>
          </a:p>
        </p:txBody>
      </p:sp>
      <p:cxnSp>
        <p:nvCxnSpPr>
          <p:cNvPr id="17" name="Straight Arrow Connector 16">
            <a:extLst>
              <a:ext uri="{FF2B5EF4-FFF2-40B4-BE49-F238E27FC236}">
                <a16:creationId xmlns:a16="http://schemas.microsoft.com/office/drawing/2014/main" id="{7FE2A6F5-8407-AB76-9968-41C9BCF15213}"/>
              </a:ext>
            </a:extLst>
          </p:cNvPr>
          <p:cNvCxnSpPr>
            <a:cxnSpLocks/>
          </p:cNvCxnSpPr>
          <p:nvPr/>
        </p:nvCxnSpPr>
        <p:spPr>
          <a:xfrm>
            <a:off x="6572250" y="3187969"/>
            <a:ext cx="544517" cy="213650"/>
          </a:xfrm>
          <a:prstGeom prst="straightConnector1">
            <a:avLst/>
          </a:prstGeom>
          <a:ln w="12700">
            <a:solidFill>
              <a:srgbClr val="FFC000"/>
            </a:solidFill>
            <a:tailEnd type="arrow"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C4420C4A-BBB9-14DE-97A2-FE237B44CD32}"/>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2</a:t>
            </a:r>
          </a:p>
        </p:txBody>
      </p:sp>
      <p:sp>
        <p:nvSpPr>
          <p:cNvPr id="9" name="Rectangle 8">
            <a:extLst>
              <a:ext uri="{FF2B5EF4-FFF2-40B4-BE49-F238E27FC236}">
                <a16:creationId xmlns:a16="http://schemas.microsoft.com/office/drawing/2014/main" id="{9C15B2E8-10C3-7A2F-F5BD-459E28AC1C04}"/>
              </a:ext>
            </a:extLst>
          </p:cNvPr>
          <p:cNvSpPr/>
          <p:nvPr/>
        </p:nvSpPr>
        <p:spPr>
          <a:xfrm>
            <a:off x="990600" y="1951938"/>
            <a:ext cx="8850086" cy="521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sz="2160" b="0" i="0" u="none" strike="noStrike" kern="1200" spc="0" baseline="0">
                <a:solidFill>
                  <a:prstClr val="black">
                    <a:lumMod val="65000"/>
                    <a:lumOff val="35000"/>
                  </a:prstClr>
                </a:solidFill>
                <a:latin typeface="+mn-lt"/>
                <a:ea typeface="+mn-ea"/>
                <a:cs typeface="+mn-cs"/>
              </a:defRPr>
            </a:pPr>
            <a:r>
              <a:rPr lang="en-US" dirty="0"/>
              <a:t>Projected cumulative retirements as a proportion of total educators in 2021</a:t>
            </a:r>
          </a:p>
        </p:txBody>
      </p:sp>
      <p:sp>
        <p:nvSpPr>
          <p:cNvPr id="10" name="Rectangle: Rounded Corners 9">
            <a:extLst>
              <a:ext uri="{FF2B5EF4-FFF2-40B4-BE49-F238E27FC236}">
                <a16:creationId xmlns:a16="http://schemas.microsoft.com/office/drawing/2014/main" id="{94310360-7EDB-C974-0F0E-8DDA853425A3}"/>
              </a:ext>
            </a:extLst>
          </p:cNvPr>
          <p:cNvSpPr/>
          <p:nvPr/>
        </p:nvSpPr>
        <p:spPr>
          <a:xfrm>
            <a:off x="6781799" y="2364632"/>
            <a:ext cx="2272259" cy="600588"/>
          </a:xfrm>
          <a:prstGeom prst="roundRect">
            <a:avLst>
              <a:gd name="adj" fmla="val 25200"/>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700" b="1" dirty="0">
                <a:solidFill>
                  <a:srgbClr val="FF0000"/>
                </a:solidFill>
              </a:rPr>
              <a:t>A year later, EC at about a half  (2032)</a:t>
            </a:r>
          </a:p>
        </p:txBody>
      </p:sp>
      <p:cxnSp>
        <p:nvCxnSpPr>
          <p:cNvPr id="11" name="Straight Arrow Connector 10">
            <a:extLst>
              <a:ext uri="{FF2B5EF4-FFF2-40B4-BE49-F238E27FC236}">
                <a16:creationId xmlns:a16="http://schemas.microsoft.com/office/drawing/2014/main" id="{AEC08FE9-19D0-F346-AC6A-B5CA799DFABC}"/>
              </a:ext>
            </a:extLst>
          </p:cNvPr>
          <p:cNvCxnSpPr>
            <a:cxnSpLocks/>
            <a:stCxn id="10" idx="2"/>
          </p:cNvCxnSpPr>
          <p:nvPr/>
        </p:nvCxnSpPr>
        <p:spPr>
          <a:xfrm>
            <a:off x="7917929" y="2965220"/>
            <a:ext cx="69736" cy="461799"/>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226ECB0-0C94-6C58-FAD8-26340BFC4B33}"/>
              </a:ext>
            </a:extLst>
          </p:cNvPr>
          <p:cNvSpPr/>
          <p:nvPr/>
        </p:nvSpPr>
        <p:spPr>
          <a:xfrm>
            <a:off x="838200" y="6239426"/>
            <a:ext cx="10515598" cy="5225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2021, only educators (Rank 60 000 – 69 999) are considered. ECD practitioners, TVET lecturers and ABET teachers were removed. Estimates to 2035 derived from the National and provincial teacher supply and demand models – assumption of no growth in educator numbers. Note: Retirements refer to all educators, aged 56 to 65, that leave PERSAL, whilst resignations refer to all educators aged 55 and below that leave PERSAL (as educators) for any reason. </a:t>
            </a:r>
          </a:p>
        </p:txBody>
      </p:sp>
    </p:spTree>
    <p:extLst>
      <p:ext uri="{BB962C8B-B14F-4D97-AF65-F5344CB8AC3E}">
        <p14:creationId xmlns:p14="http://schemas.microsoft.com/office/powerpoint/2010/main" val="129542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EEA8-C587-C1BB-398A-676C650C61C4}"/>
              </a:ext>
            </a:extLst>
          </p:cNvPr>
          <p:cNvSpPr>
            <a:spLocks noGrp="1"/>
          </p:cNvSpPr>
          <p:nvPr>
            <p:ph type="title"/>
          </p:nvPr>
        </p:nvSpPr>
        <p:spPr/>
        <p:txBody>
          <a:bodyPr/>
          <a:lstStyle/>
          <a:p>
            <a:r>
              <a:rPr lang="en-ZA" dirty="0"/>
              <a:t>Provincial population and enrolment trends</a:t>
            </a:r>
          </a:p>
        </p:txBody>
      </p:sp>
      <p:sp>
        <p:nvSpPr>
          <p:cNvPr id="3" name="Text Placeholder 2">
            <a:extLst>
              <a:ext uri="{FF2B5EF4-FFF2-40B4-BE49-F238E27FC236}">
                <a16:creationId xmlns:a16="http://schemas.microsoft.com/office/drawing/2014/main" id="{79D775C3-6303-01BE-6159-FAB22F04A8CC}"/>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87325B25-6456-4321-36CD-5543227C9166}"/>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spTree>
    <p:extLst>
      <p:ext uri="{BB962C8B-B14F-4D97-AF65-F5344CB8AC3E}">
        <p14:creationId xmlns:p14="http://schemas.microsoft.com/office/powerpoint/2010/main" val="326738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1CAF45F-D4F7-D680-17E9-ADB9893A6A4D}"/>
              </a:ext>
            </a:extLst>
          </p:cNvPr>
          <p:cNvCxnSpPr/>
          <p:nvPr/>
        </p:nvCxnSpPr>
        <p:spPr>
          <a:xfrm>
            <a:off x="2269587" y="4257478"/>
            <a:ext cx="749808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97EC1B-1F36-B15A-6A7D-5BB4ECE8CBE6}"/>
              </a:ext>
            </a:extLst>
          </p:cNvPr>
          <p:cNvSpPr>
            <a:spLocks noGrp="1"/>
          </p:cNvSpPr>
          <p:nvPr>
            <p:ph type="title"/>
          </p:nvPr>
        </p:nvSpPr>
        <p:spPr/>
        <p:txBody>
          <a:bodyPr/>
          <a:lstStyle/>
          <a:p>
            <a:r>
              <a:rPr lang="en-ZA" dirty="0"/>
              <a:t>Provincial enrolment trends (2012</a:t>
            </a:r>
            <a:r>
              <a:rPr lang="en-US" dirty="0"/>
              <a:t>–</a:t>
            </a:r>
            <a:r>
              <a:rPr lang="en-ZA" dirty="0"/>
              <a:t>2021)</a:t>
            </a:r>
          </a:p>
        </p:txBody>
      </p:sp>
      <p:grpSp>
        <p:nvGrpSpPr>
          <p:cNvPr id="19" name="Group 18">
            <a:extLst>
              <a:ext uri="{FF2B5EF4-FFF2-40B4-BE49-F238E27FC236}">
                <a16:creationId xmlns:a16="http://schemas.microsoft.com/office/drawing/2014/main" id="{3FF6E086-308F-2475-DCBA-FDF6A8965FC7}"/>
              </a:ext>
            </a:extLst>
          </p:cNvPr>
          <p:cNvGrpSpPr/>
          <p:nvPr/>
        </p:nvGrpSpPr>
        <p:grpSpPr>
          <a:xfrm>
            <a:off x="10260147" y="2154595"/>
            <a:ext cx="1574802" cy="601630"/>
            <a:chOff x="10260147" y="2206052"/>
            <a:chExt cx="1574802" cy="601630"/>
          </a:xfrm>
        </p:grpSpPr>
        <p:sp>
          <p:nvSpPr>
            <p:cNvPr id="5" name="Rectangle 4">
              <a:extLst>
                <a:ext uri="{FF2B5EF4-FFF2-40B4-BE49-F238E27FC236}">
                  <a16:creationId xmlns:a16="http://schemas.microsoft.com/office/drawing/2014/main" id="{47DE6623-1A06-A8CF-EDBF-18D177780C58}"/>
                </a:ext>
              </a:extLst>
            </p:cNvPr>
            <p:cNvSpPr/>
            <p:nvPr/>
          </p:nvSpPr>
          <p:spPr>
            <a:xfrm>
              <a:off x="10485121" y="2206052"/>
              <a:ext cx="1349828" cy="60163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dirty="0"/>
                <a:t>High growth </a:t>
              </a:r>
            </a:p>
          </p:txBody>
        </p:sp>
        <p:sp>
          <p:nvSpPr>
            <p:cNvPr id="6" name="Right Brace 5">
              <a:extLst>
                <a:ext uri="{FF2B5EF4-FFF2-40B4-BE49-F238E27FC236}">
                  <a16:creationId xmlns:a16="http://schemas.microsoft.com/office/drawing/2014/main" id="{9E1BC0DB-E8AE-9D67-334C-366F1C9016B3}"/>
                </a:ext>
              </a:extLst>
            </p:cNvPr>
            <p:cNvSpPr/>
            <p:nvPr/>
          </p:nvSpPr>
          <p:spPr>
            <a:xfrm>
              <a:off x="10260147" y="2276437"/>
              <a:ext cx="182880" cy="457200"/>
            </a:xfrm>
            <a:prstGeom prst="rightBrace">
              <a:avLst>
                <a:gd name="adj1" fmla="val 2787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nvGrpSpPr>
          <p:cNvPr id="16" name="Group 15">
            <a:extLst>
              <a:ext uri="{FF2B5EF4-FFF2-40B4-BE49-F238E27FC236}">
                <a16:creationId xmlns:a16="http://schemas.microsoft.com/office/drawing/2014/main" id="{2E13BD57-5E6B-209D-CA26-6712F927AC15}"/>
              </a:ext>
            </a:extLst>
          </p:cNvPr>
          <p:cNvGrpSpPr/>
          <p:nvPr/>
        </p:nvGrpSpPr>
        <p:grpSpPr>
          <a:xfrm>
            <a:off x="10260147" y="3086629"/>
            <a:ext cx="1574802" cy="906032"/>
            <a:chOff x="10260147" y="3086629"/>
            <a:chExt cx="1574802" cy="906032"/>
          </a:xfrm>
        </p:grpSpPr>
        <p:sp>
          <p:nvSpPr>
            <p:cNvPr id="7" name="Rectangle 6">
              <a:extLst>
                <a:ext uri="{FF2B5EF4-FFF2-40B4-BE49-F238E27FC236}">
                  <a16:creationId xmlns:a16="http://schemas.microsoft.com/office/drawing/2014/main" id="{43479E88-F4FB-368F-8DC3-BED53C4AC2CA}"/>
                </a:ext>
              </a:extLst>
            </p:cNvPr>
            <p:cNvSpPr/>
            <p:nvPr/>
          </p:nvSpPr>
          <p:spPr>
            <a:xfrm>
              <a:off x="10485121" y="3086629"/>
              <a:ext cx="1349828" cy="86457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dirty="0"/>
                <a:t>Moderate growth</a:t>
              </a:r>
            </a:p>
          </p:txBody>
        </p:sp>
        <p:sp>
          <p:nvSpPr>
            <p:cNvPr id="8" name="Right Brace 7">
              <a:extLst>
                <a:ext uri="{FF2B5EF4-FFF2-40B4-BE49-F238E27FC236}">
                  <a16:creationId xmlns:a16="http://schemas.microsoft.com/office/drawing/2014/main" id="{9CFFD8E9-5947-CC17-EF8C-607F0591070F}"/>
                </a:ext>
              </a:extLst>
            </p:cNvPr>
            <p:cNvSpPr/>
            <p:nvPr/>
          </p:nvSpPr>
          <p:spPr>
            <a:xfrm>
              <a:off x="10260147" y="3103388"/>
              <a:ext cx="182880" cy="889273"/>
            </a:xfrm>
            <a:prstGeom prst="rightBrace">
              <a:avLst>
                <a:gd name="adj1" fmla="val 2787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nvGrpSpPr>
          <p:cNvPr id="14" name="Group 13">
            <a:extLst>
              <a:ext uri="{FF2B5EF4-FFF2-40B4-BE49-F238E27FC236}">
                <a16:creationId xmlns:a16="http://schemas.microsoft.com/office/drawing/2014/main" id="{2A91BEC2-7196-50E1-C3D4-23F98485CB12}"/>
              </a:ext>
            </a:extLst>
          </p:cNvPr>
          <p:cNvGrpSpPr/>
          <p:nvPr/>
        </p:nvGrpSpPr>
        <p:grpSpPr>
          <a:xfrm>
            <a:off x="10260147" y="4101775"/>
            <a:ext cx="1574802" cy="270120"/>
            <a:chOff x="10260147" y="4101775"/>
            <a:chExt cx="1574802" cy="270120"/>
          </a:xfrm>
        </p:grpSpPr>
        <p:sp>
          <p:nvSpPr>
            <p:cNvPr id="9" name="Rectangle 8">
              <a:extLst>
                <a:ext uri="{FF2B5EF4-FFF2-40B4-BE49-F238E27FC236}">
                  <a16:creationId xmlns:a16="http://schemas.microsoft.com/office/drawing/2014/main" id="{F3950924-AD80-8282-7929-F55652E8985E}"/>
                </a:ext>
              </a:extLst>
            </p:cNvPr>
            <p:cNvSpPr/>
            <p:nvPr/>
          </p:nvSpPr>
          <p:spPr>
            <a:xfrm>
              <a:off x="10485121" y="4101775"/>
              <a:ext cx="1349828" cy="27012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dirty="0"/>
                <a:t>Stable </a:t>
              </a:r>
            </a:p>
          </p:txBody>
        </p:sp>
        <p:sp>
          <p:nvSpPr>
            <p:cNvPr id="10" name="Right Brace 9">
              <a:extLst>
                <a:ext uri="{FF2B5EF4-FFF2-40B4-BE49-F238E27FC236}">
                  <a16:creationId xmlns:a16="http://schemas.microsoft.com/office/drawing/2014/main" id="{BE748A57-38A5-6DDA-23A5-05A1FBA12B46}"/>
                </a:ext>
              </a:extLst>
            </p:cNvPr>
            <p:cNvSpPr/>
            <p:nvPr/>
          </p:nvSpPr>
          <p:spPr>
            <a:xfrm>
              <a:off x="10260147" y="4126329"/>
              <a:ext cx="182880" cy="232057"/>
            </a:xfrm>
            <a:prstGeom prst="rightBrace">
              <a:avLst>
                <a:gd name="adj1" fmla="val 2787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nvGrpSpPr>
          <p:cNvPr id="4" name="Group 3">
            <a:extLst>
              <a:ext uri="{FF2B5EF4-FFF2-40B4-BE49-F238E27FC236}">
                <a16:creationId xmlns:a16="http://schemas.microsoft.com/office/drawing/2014/main" id="{39D8879D-213B-0D40-0AC4-1915FF1A114D}"/>
              </a:ext>
            </a:extLst>
          </p:cNvPr>
          <p:cNvGrpSpPr/>
          <p:nvPr/>
        </p:nvGrpSpPr>
        <p:grpSpPr>
          <a:xfrm>
            <a:off x="10247081" y="4533927"/>
            <a:ext cx="1559557" cy="306955"/>
            <a:chOff x="10247081" y="4533927"/>
            <a:chExt cx="1559557" cy="306955"/>
          </a:xfrm>
        </p:grpSpPr>
        <p:sp>
          <p:nvSpPr>
            <p:cNvPr id="11" name="Rectangle 10">
              <a:extLst>
                <a:ext uri="{FF2B5EF4-FFF2-40B4-BE49-F238E27FC236}">
                  <a16:creationId xmlns:a16="http://schemas.microsoft.com/office/drawing/2014/main" id="{9BA163FB-DB48-9002-E434-E1314F87B7F9}"/>
                </a:ext>
              </a:extLst>
            </p:cNvPr>
            <p:cNvSpPr/>
            <p:nvPr/>
          </p:nvSpPr>
          <p:spPr>
            <a:xfrm>
              <a:off x="10456810" y="4533927"/>
              <a:ext cx="1349828" cy="30695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dirty="0"/>
                <a:t>Decline</a:t>
              </a:r>
            </a:p>
          </p:txBody>
        </p:sp>
        <p:sp>
          <p:nvSpPr>
            <p:cNvPr id="12" name="Right Brace 11">
              <a:extLst>
                <a:ext uri="{FF2B5EF4-FFF2-40B4-BE49-F238E27FC236}">
                  <a16:creationId xmlns:a16="http://schemas.microsoft.com/office/drawing/2014/main" id="{61375A73-4B6E-A4BA-E184-C2AC1237B004}"/>
                </a:ext>
              </a:extLst>
            </p:cNvPr>
            <p:cNvSpPr/>
            <p:nvPr/>
          </p:nvSpPr>
          <p:spPr>
            <a:xfrm>
              <a:off x="10247081" y="4571377"/>
              <a:ext cx="182880" cy="232057"/>
            </a:xfrm>
            <a:prstGeom prst="rightBrace">
              <a:avLst>
                <a:gd name="adj1" fmla="val 2787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sp>
        <p:nvSpPr>
          <p:cNvPr id="3" name="Rectangle 2">
            <a:extLst>
              <a:ext uri="{FF2B5EF4-FFF2-40B4-BE49-F238E27FC236}">
                <a16:creationId xmlns:a16="http://schemas.microsoft.com/office/drawing/2014/main" id="{81C16FEF-9D5A-5E57-0019-87008603BEF6}"/>
              </a:ext>
            </a:extLst>
          </p:cNvPr>
          <p:cNvSpPr/>
          <p:nvPr/>
        </p:nvSpPr>
        <p:spPr>
          <a:xfrm>
            <a:off x="838200" y="6318927"/>
            <a:ext cx="10066175" cy="30695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Enrolment numbers taken from School Realities-EMIS (2012 – 2021) released by the DBE, using total numbers for ordinary public and independent schools. </a:t>
            </a:r>
          </a:p>
        </p:txBody>
      </p:sp>
      <p:graphicFrame>
        <p:nvGraphicFramePr>
          <p:cNvPr id="17" name="Chart 16">
            <a:extLst>
              <a:ext uri="{FF2B5EF4-FFF2-40B4-BE49-F238E27FC236}">
                <a16:creationId xmlns:a16="http://schemas.microsoft.com/office/drawing/2014/main" id="{F69F15D7-1EE9-2AA5-972C-BA983B4931A2}"/>
              </a:ext>
            </a:extLst>
          </p:cNvPr>
          <p:cNvGraphicFramePr>
            <a:graphicFrameLocks/>
          </p:cNvGraphicFramePr>
          <p:nvPr>
            <p:extLst>
              <p:ext uri="{D42A27DB-BD31-4B8C-83A1-F6EECF244321}">
                <p14:modId xmlns:p14="http://schemas.microsoft.com/office/powerpoint/2010/main" val="3761994822"/>
              </p:ext>
            </p:extLst>
          </p:nvPr>
        </p:nvGraphicFramePr>
        <p:xfrm>
          <a:off x="610533" y="1690688"/>
          <a:ext cx="9636548" cy="4604952"/>
        </p:xfrm>
        <a:graphic>
          <a:graphicData uri="http://schemas.openxmlformats.org/drawingml/2006/chart">
            <c:chart xmlns:c="http://schemas.openxmlformats.org/drawingml/2006/chart" xmlns:r="http://schemas.openxmlformats.org/officeDocument/2006/relationships" r:id="rId2"/>
          </a:graphicData>
        </a:graphic>
      </p:graphicFrame>
      <p:sp>
        <p:nvSpPr>
          <p:cNvPr id="18" name="Oval 17">
            <a:extLst>
              <a:ext uri="{FF2B5EF4-FFF2-40B4-BE49-F238E27FC236}">
                <a16:creationId xmlns:a16="http://schemas.microsoft.com/office/drawing/2014/main" id="{CB3CB134-B2F7-33D6-0A7E-6C2596031F0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spTree>
    <p:extLst>
      <p:ext uri="{BB962C8B-B14F-4D97-AF65-F5344CB8AC3E}">
        <p14:creationId xmlns:p14="http://schemas.microsoft.com/office/powerpoint/2010/main" val="274069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349"/>
                                          </p:stCondLst>
                                        </p:cTn>
                                        <p:tgtEl>
                                          <p:spTgt spid="4"/>
                                        </p:tgtEl>
                                        <p:attrNameLst>
                                          <p:attrName>style.visibility</p:attrName>
                                        </p:attrNameLst>
                                      </p:cBhvr>
                                      <p:to>
                                        <p:strVal val="visible"/>
                                      </p:to>
                                    </p:set>
                                  </p:childTnLst>
                                </p:cTn>
                              </p:par>
                            </p:childTnLst>
                          </p:cTn>
                        </p:par>
                        <p:par>
                          <p:cTn id="7" fill="hold">
                            <p:stCondLst>
                              <p:cond delay="350"/>
                            </p:stCondLst>
                            <p:childTnLst>
                              <p:par>
                                <p:cTn id="8" presetID="1" presetClass="entr" presetSubtype="0" fill="hold" nodeType="afterEffect">
                                  <p:stCondLst>
                                    <p:cond delay="0"/>
                                  </p:stCondLst>
                                  <p:childTnLst>
                                    <p:set>
                                      <p:cBhvr>
                                        <p:cTn id="9" dur="1" fill="hold">
                                          <p:stCondLst>
                                            <p:cond delay="349"/>
                                          </p:stCondLst>
                                        </p:cTn>
                                        <p:tgtEl>
                                          <p:spTgt spid="14"/>
                                        </p:tgtEl>
                                        <p:attrNameLst>
                                          <p:attrName>style.visibility</p:attrName>
                                        </p:attrNameLst>
                                      </p:cBhvr>
                                      <p:to>
                                        <p:strVal val="visible"/>
                                      </p:to>
                                    </p:set>
                                  </p:childTnLst>
                                </p:cTn>
                              </p:par>
                            </p:childTnLst>
                          </p:cTn>
                        </p:par>
                        <p:par>
                          <p:cTn id="10" fill="hold">
                            <p:stCondLst>
                              <p:cond delay="700"/>
                            </p:stCondLst>
                            <p:childTnLst>
                              <p:par>
                                <p:cTn id="11" presetID="1" presetClass="entr" presetSubtype="0" fill="hold" nodeType="afterEffect">
                                  <p:stCondLst>
                                    <p:cond delay="0"/>
                                  </p:stCondLst>
                                  <p:childTnLst>
                                    <p:set>
                                      <p:cBhvr>
                                        <p:cTn id="12" dur="1" fill="hold">
                                          <p:stCondLst>
                                            <p:cond delay="349"/>
                                          </p:stCondLst>
                                        </p:cTn>
                                        <p:tgtEl>
                                          <p:spTgt spid="16"/>
                                        </p:tgtEl>
                                        <p:attrNameLst>
                                          <p:attrName>style.visibility</p:attrName>
                                        </p:attrNameLst>
                                      </p:cBhvr>
                                      <p:to>
                                        <p:strVal val="visible"/>
                                      </p:to>
                                    </p:set>
                                  </p:childTnLst>
                                </p:cTn>
                              </p:par>
                            </p:childTnLst>
                          </p:cTn>
                        </p:par>
                        <p:par>
                          <p:cTn id="13" fill="hold">
                            <p:stCondLst>
                              <p:cond delay="1050"/>
                            </p:stCondLst>
                            <p:childTnLst>
                              <p:par>
                                <p:cTn id="14" presetID="1" presetClass="entr" presetSubtype="0" fill="hold" nodeType="afterEffect">
                                  <p:stCondLst>
                                    <p:cond delay="0"/>
                                  </p:stCondLst>
                                  <p:childTnLst>
                                    <p:set>
                                      <p:cBhvr>
                                        <p:cTn id="15" dur="1" fill="hold">
                                          <p:stCondLst>
                                            <p:cond delay="34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7C4876-934A-2165-A31F-9AC9EED3CCAA}"/>
              </a:ext>
            </a:extLst>
          </p:cNvPr>
          <p:cNvPicPr>
            <a:picLocks noChangeAspect="1"/>
          </p:cNvPicPr>
          <p:nvPr/>
        </p:nvPicPr>
        <p:blipFill>
          <a:blip r:embed="rId2"/>
          <a:stretch>
            <a:fillRect/>
          </a:stretch>
        </p:blipFill>
        <p:spPr>
          <a:xfrm>
            <a:off x="4675856" y="1079619"/>
            <a:ext cx="6538527" cy="4663844"/>
          </a:xfrm>
          <a:prstGeom prst="rect">
            <a:avLst/>
          </a:prstGeom>
        </p:spPr>
      </p:pic>
      <p:sp>
        <p:nvSpPr>
          <p:cNvPr id="2" name="Title 1">
            <a:extLst>
              <a:ext uri="{FF2B5EF4-FFF2-40B4-BE49-F238E27FC236}">
                <a16:creationId xmlns:a16="http://schemas.microsoft.com/office/drawing/2014/main" id="{8BA03026-1364-CA83-7C36-8C57D6B6651D}"/>
              </a:ext>
            </a:extLst>
          </p:cNvPr>
          <p:cNvSpPr>
            <a:spLocks noGrp="1"/>
          </p:cNvSpPr>
          <p:nvPr>
            <p:ph type="title"/>
          </p:nvPr>
        </p:nvSpPr>
        <p:spPr/>
        <p:txBody>
          <a:bodyPr/>
          <a:lstStyle/>
          <a:p>
            <a:r>
              <a:rPr lang="en-ZA" sz="4200" dirty="0"/>
              <a:t>Correlation between population and enrolment growth</a:t>
            </a:r>
            <a:br>
              <a:rPr lang="en-ZA" sz="4200" dirty="0"/>
            </a:br>
            <a:r>
              <a:rPr lang="en-ZA" sz="4200" dirty="0"/>
              <a:t>(2012-2021)</a:t>
            </a:r>
          </a:p>
        </p:txBody>
      </p:sp>
      <p:sp>
        <p:nvSpPr>
          <p:cNvPr id="11" name="Rectangle 10">
            <a:extLst>
              <a:ext uri="{FF2B5EF4-FFF2-40B4-BE49-F238E27FC236}">
                <a16:creationId xmlns:a16="http://schemas.microsoft.com/office/drawing/2014/main" id="{B52BCF8C-8E64-E05B-5DDD-E435934DE228}"/>
              </a:ext>
            </a:extLst>
          </p:cNvPr>
          <p:cNvSpPr/>
          <p:nvPr/>
        </p:nvSpPr>
        <p:spPr>
          <a:xfrm>
            <a:off x="4595294" y="6084558"/>
            <a:ext cx="6996484"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Thembisa age specific data V4.5 for school-aged population (Ages 7-18) estimates and enrolment taken from School Realities-EMIS (2012 – 2021) released by the DBE, for numbers on ordinary public and independent schools (</a:t>
            </a:r>
            <a:r>
              <a:rPr lang="en-US" sz="1100" dirty="0">
                <a:hlinkClick r:id="rId3"/>
              </a:rPr>
              <a:t>Statistical Publications (education.gov.za)</a:t>
            </a:r>
            <a:r>
              <a:rPr lang="en-US" sz="1100" dirty="0"/>
              <a:t>)</a:t>
            </a:r>
            <a:endParaRPr lang="en-ZA" sz="1100" i="1" dirty="0"/>
          </a:p>
        </p:txBody>
      </p:sp>
      <p:sp>
        <p:nvSpPr>
          <p:cNvPr id="4" name="Rectangle: Rounded Corners 3">
            <a:extLst>
              <a:ext uri="{FF2B5EF4-FFF2-40B4-BE49-F238E27FC236}">
                <a16:creationId xmlns:a16="http://schemas.microsoft.com/office/drawing/2014/main" id="{B55021AE-E19A-BBC0-C45B-225D5273230E}"/>
              </a:ext>
            </a:extLst>
          </p:cNvPr>
          <p:cNvSpPr/>
          <p:nvPr/>
        </p:nvSpPr>
        <p:spPr>
          <a:xfrm>
            <a:off x="5449427" y="1695018"/>
            <a:ext cx="1472963" cy="282077"/>
          </a:xfrm>
          <a:prstGeom prst="roundRect">
            <a:avLst/>
          </a:prstGeom>
          <a:solidFill>
            <a:schemeClr val="bg1">
              <a:lumMod val="95000"/>
              <a:alpha val="69804"/>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solidFill>
                  <a:sysClr val="windowText" lastClr="000000"/>
                </a:solidFill>
              </a:rPr>
              <a:t>R</a:t>
            </a:r>
            <a:r>
              <a:rPr lang="en-ZA" sz="1600" baseline="30000" dirty="0">
                <a:solidFill>
                  <a:sysClr val="windowText" lastClr="000000"/>
                </a:solidFill>
              </a:rPr>
              <a:t>2</a:t>
            </a:r>
            <a:r>
              <a:rPr lang="en-ZA" sz="1600" dirty="0">
                <a:solidFill>
                  <a:sysClr val="windowText" lastClr="000000"/>
                </a:solidFill>
              </a:rPr>
              <a:t> =  0.9025</a:t>
            </a:r>
          </a:p>
        </p:txBody>
      </p:sp>
      <p:sp>
        <p:nvSpPr>
          <p:cNvPr id="18" name="Rectangle 17">
            <a:extLst>
              <a:ext uri="{FF2B5EF4-FFF2-40B4-BE49-F238E27FC236}">
                <a16:creationId xmlns:a16="http://schemas.microsoft.com/office/drawing/2014/main" id="{44E12848-585C-0E99-0306-FFB2CFE29768}"/>
              </a:ext>
            </a:extLst>
          </p:cNvPr>
          <p:cNvSpPr/>
          <p:nvPr/>
        </p:nvSpPr>
        <p:spPr>
          <a:xfrm>
            <a:off x="5370286" y="5021943"/>
            <a:ext cx="580571" cy="193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bg1">
                    <a:lumMod val="65000"/>
                  </a:schemeClr>
                </a:solidFill>
              </a:rPr>
              <a:t>45˚</a:t>
            </a:r>
          </a:p>
        </p:txBody>
      </p:sp>
      <p:sp>
        <p:nvSpPr>
          <p:cNvPr id="19" name="Arc 18">
            <a:extLst>
              <a:ext uri="{FF2B5EF4-FFF2-40B4-BE49-F238E27FC236}">
                <a16:creationId xmlns:a16="http://schemas.microsoft.com/office/drawing/2014/main" id="{36AFFF74-6B1D-7747-0329-DD9A515646E6}"/>
              </a:ext>
            </a:extLst>
          </p:cNvPr>
          <p:cNvSpPr/>
          <p:nvPr/>
        </p:nvSpPr>
        <p:spPr>
          <a:xfrm>
            <a:off x="4963885" y="4738914"/>
            <a:ext cx="957941" cy="938896"/>
          </a:xfrm>
          <a:prstGeom prst="arc">
            <a:avLst>
              <a:gd name="adj1" fmla="val 18884976"/>
              <a:gd name="adj2" fmla="val 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6" name="Rectangle: Rounded Corners 5">
            <a:extLst>
              <a:ext uri="{FF2B5EF4-FFF2-40B4-BE49-F238E27FC236}">
                <a16:creationId xmlns:a16="http://schemas.microsoft.com/office/drawing/2014/main" id="{AB9D620C-7695-ED0D-B02F-0168DED23093}"/>
              </a:ext>
            </a:extLst>
          </p:cNvPr>
          <p:cNvSpPr/>
          <p:nvPr/>
        </p:nvSpPr>
        <p:spPr>
          <a:xfrm>
            <a:off x="8461829" y="3894688"/>
            <a:ext cx="2891969" cy="105652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lumMod val="65000"/>
                    <a:lumOff val="35000"/>
                  </a:schemeClr>
                </a:solidFill>
              </a:rPr>
              <a:t>Strong positive correlation between population and enrolment growth between 2012 and 2021</a:t>
            </a:r>
          </a:p>
        </p:txBody>
      </p:sp>
      <p:sp>
        <p:nvSpPr>
          <p:cNvPr id="5" name="Oval 4">
            <a:extLst>
              <a:ext uri="{FF2B5EF4-FFF2-40B4-BE49-F238E27FC236}">
                <a16:creationId xmlns:a16="http://schemas.microsoft.com/office/drawing/2014/main" id="{DB0EACEB-8860-D9DF-2702-050ADC3803A5}"/>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spTree>
    <p:extLst>
      <p:ext uri="{BB962C8B-B14F-4D97-AF65-F5344CB8AC3E}">
        <p14:creationId xmlns:p14="http://schemas.microsoft.com/office/powerpoint/2010/main" val="3405784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401D-E8F5-0C06-77FA-D4DC8FBCAFAD}"/>
              </a:ext>
            </a:extLst>
          </p:cNvPr>
          <p:cNvSpPr>
            <a:spLocks noGrp="1"/>
          </p:cNvSpPr>
          <p:nvPr>
            <p:ph type="title"/>
          </p:nvPr>
        </p:nvSpPr>
        <p:spPr>
          <a:xfrm>
            <a:off x="548640" y="792487"/>
            <a:ext cx="3210560" cy="5059673"/>
          </a:xfrm>
        </p:spPr>
        <p:txBody>
          <a:bodyPr/>
          <a:lstStyle/>
          <a:p>
            <a:r>
              <a:rPr lang="en-ZA" dirty="0"/>
              <a:t>Background and context</a:t>
            </a:r>
          </a:p>
        </p:txBody>
      </p:sp>
      <p:pic>
        <p:nvPicPr>
          <p:cNvPr id="4" name="Picture 3">
            <a:extLst>
              <a:ext uri="{FF2B5EF4-FFF2-40B4-BE49-F238E27FC236}">
                <a16:creationId xmlns:a16="http://schemas.microsoft.com/office/drawing/2014/main" id="{53E48B91-745A-A875-433E-BE2F0C6FCEAE}"/>
              </a:ext>
            </a:extLst>
          </p:cNvPr>
          <p:cNvPicPr>
            <a:picLocks noChangeAspect="1"/>
          </p:cNvPicPr>
          <p:nvPr/>
        </p:nvPicPr>
        <p:blipFill rotWithShape="1">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49597" t="5639" r="-309" b="12790"/>
          <a:stretch/>
        </p:blipFill>
        <p:spPr>
          <a:xfrm>
            <a:off x="938633" y="5774654"/>
            <a:ext cx="2135641" cy="637592"/>
          </a:xfrm>
          <a:prstGeom prst="rect">
            <a:avLst/>
          </a:prstGeom>
        </p:spPr>
      </p:pic>
      <p:sp>
        <p:nvSpPr>
          <p:cNvPr id="5" name="Rectangle 4">
            <a:extLst>
              <a:ext uri="{FF2B5EF4-FFF2-40B4-BE49-F238E27FC236}">
                <a16:creationId xmlns:a16="http://schemas.microsoft.com/office/drawing/2014/main" id="{65B29A82-151F-817C-8AD6-9E2938E1D37C}"/>
              </a:ext>
            </a:extLst>
          </p:cNvPr>
          <p:cNvSpPr/>
          <p:nvPr/>
        </p:nvSpPr>
        <p:spPr>
          <a:xfrm>
            <a:off x="4553549" y="672567"/>
            <a:ext cx="6898935" cy="5714791"/>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t"/>
          <a:lstStyle/>
          <a:p>
            <a:r>
              <a:rPr lang="en-ZA" sz="2800" b="1" dirty="0">
                <a:solidFill>
                  <a:schemeClr val="accent6">
                    <a:lumMod val="50000"/>
                  </a:schemeClr>
                </a:solidFill>
              </a:rPr>
              <a:t>Provincial Educator Demand Background</a:t>
            </a:r>
          </a:p>
          <a:p>
            <a:pPr marL="342900" indent="-342900">
              <a:buFont typeface="Arial" panose="020B0604020202020204" pitchFamily="34" charset="0"/>
              <a:buChar char="•"/>
            </a:pPr>
            <a:r>
              <a:rPr lang="en-ZA" sz="2400" dirty="0">
                <a:solidFill>
                  <a:schemeClr val="accent6">
                    <a:lumMod val="50000"/>
                  </a:schemeClr>
                </a:solidFill>
              </a:rPr>
              <a:t>National projections on educator supply and demand were produced last year </a:t>
            </a:r>
            <a:r>
              <a:rPr lang="en-ZA" sz="2000" dirty="0">
                <a:solidFill>
                  <a:schemeClr val="accent6">
                    <a:lumMod val="50000"/>
                  </a:schemeClr>
                </a:solidFill>
              </a:rPr>
              <a:t>(Gustafsson, 2022)</a:t>
            </a:r>
            <a:endParaRPr lang="en-ZA" sz="2400" dirty="0">
              <a:solidFill>
                <a:schemeClr val="accent6">
                  <a:lumMod val="50000"/>
                </a:schemeClr>
              </a:solidFill>
            </a:endParaRPr>
          </a:p>
          <a:p>
            <a:pPr marL="800100" lvl="1" indent="-342900">
              <a:spcAft>
                <a:spcPts val="1200"/>
              </a:spcAft>
              <a:buFont typeface="Arial" panose="020B0604020202020204" pitchFamily="34" charset="0"/>
              <a:buChar char="•"/>
            </a:pPr>
            <a:r>
              <a:rPr lang="en-ZA" sz="2400" dirty="0">
                <a:solidFill>
                  <a:schemeClr val="accent6">
                    <a:lumMod val="50000"/>
                  </a:schemeClr>
                </a:solidFill>
              </a:rPr>
              <a:t>Selected findings now broken down by province</a:t>
            </a:r>
          </a:p>
          <a:p>
            <a:pPr marL="342900" indent="-342900">
              <a:spcAft>
                <a:spcPts val="1200"/>
              </a:spcAft>
              <a:buFont typeface="Arial" panose="020B0604020202020204" pitchFamily="34" charset="0"/>
              <a:buChar char="•"/>
            </a:pPr>
            <a:r>
              <a:rPr lang="en-ZA" sz="2400" dirty="0">
                <a:solidFill>
                  <a:schemeClr val="accent6">
                    <a:lumMod val="50000"/>
                  </a:schemeClr>
                </a:solidFill>
              </a:rPr>
              <a:t>Focus on province-specific projected educator demand, less emphasis on supply</a:t>
            </a:r>
          </a:p>
          <a:p>
            <a:pPr marL="342900" indent="-342900">
              <a:spcAft>
                <a:spcPts val="1200"/>
              </a:spcAft>
              <a:buFont typeface="Arial" panose="020B0604020202020204" pitchFamily="34" charset="0"/>
              <a:buChar char="•"/>
            </a:pPr>
            <a:endParaRPr lang="en-ZA" sz="100" b="1" dirty="0">
              <a:solidFill>
                <a:schemeClr val="accent6">
                  <a:lumMod val="50000"/>
                </a:schemeClr>
              </a:solidFill>
            </a:endParaRPr>
          </a:p>
          <a:p>
            <a:r>
              <a:rPr lang="en-ZA" sz="2800" b="1" dirty="0">
                <a:solidFill>
                  <a:schemeClr val="accent6">
                    <a:lumMod val="50000"/>
                  </a:schemeClr>
                </a:solidFill>
              </a:rPr>
              <a:t>Provincial Spotlight Series</a:t>
            </a:r>
            <a:endParaRPr lang="en-ZA" sz="2800" dirty="0">
              <a:solidFill>
                <a:schemeClr val="accent6">
                  <a:lumMod val="50000"/>
                </a:schemeClr>
              </a:solidFill>
            </a:endParaRPr>
          </a:p>
          <a:p>
            <a:pPr marL="800100" lvl="1" indent="-342900">
              <a:buFont typeface="Arial" panose="020B0604020202020204" pitchFamily="34" charset="0"/>
              <a:buChar char="•"/>
            </a:pPr>
            <a:r>
              <a:rPr lang="en-ZA" sz="2400" dirty="0">
                <a:solidFill>
                  <a:schemeClr val="accent6">
                    <a:lumMod val="50000"/>
                  </a:schemeClr>
                </a:solidFill>
              </a:rPr>
              <a:t>First event of this series is this workshop</a:t>
            </a:r>
          </a:p>
          <a:p>
            <a:pPr marL="800100" lvl="1" indent="-342900">
              <a:buFont typeface="Arial" panose="020B0604020202020204" pitchFamily="34" charset="0"/>
              <a:buChar char="•"/>
            </a:pPr>
            <a:r>
              <a:rPr lang="en-ZA" sz="2400" dirty="0">
                <a:solidFill>
                  <a:schemeClr val="accent6">
                    <a:lumMod val="50000"/>
                  </a:schemeClr>
                </a:solidFill>
              </a:rPr>
              <a:t>Cascade to provinces - Meeting</a:t>
            </a:r>
            <a:r>
              <a:rPr lang="en-ZA" sz="2400" b="1" dirty="0">
                <a:solidFill>
                  <a:schemeClr val="accent6">
                    <a:lumMod val="50000"/>
                  </a:schemeClr>
                </a:solidFill>
              </a:rPr>
              <a:t> </a:t>
            </a:r>
            <a:r>
              <a:rPr lang="en-ZA" sz="2400" dirty="0">
                <a:solidFill>
                  <a:schemeClr val="accent6">
                    <a:lumMod val="50000"/>
                  </a:schemeClr>
                </a:solidFill>
              </a:rPr>
              <a:t>with HODs, DDGs, District directors, HEDCOM sub-committees</a:t>
            </a:r>
          </a:p>
          <a:p>
            <a:pPr marL="800100" lvl="1" indent="-342900">
              <a:buFont typeface="Arial" panose="020B0604020202020204" pitchFamily="34" charset="0"/>
              <a:buChar char="•"/>
            </a:pPr>
            <a:r>
              <a:rPr lang="en-ZA" sz="2400" b="1" dirty="0">
                <a:solidFill>
                  <a:schemeClr val="accent6">
                    <a:lumMod val="50000"/>
                  </a:schemeClr>
                </a:solidFill>
              </a:rPr>
              <a:t>Timeline</a:t>
            </a:r>
            <a:r>
              <a:rPr lang="en-ZA" sz="2400" dirty="0">
                <a:solidFill>
                  <a:schemeClr val="accent6">
                    <a:lumMod val="50000"/>
                  </a:schemeClr>
                </a:solidFill>
              </a:rPr>
              <a:t>: Jun to Jul 2023 and later in the year around Nov 2023</a:t>
            </a:r>
          </a:p>
        </p:txBody>
      </p:sp>
      <p:sp>
        <p:nvSpPr>
          <p:cNvPr id="6" name="Rectangle 5">
            <a:extLst>
              <a:ext uri="{FF2B5EF4-FFF2-40B4-BE49-F238E27FC236}">
                <a16:creationId xmlns:a16="http://schemas.microsoft.com/office/drawing/2014/main" id="{6EBEA4E4-B786-682B-E337-9C4D61934E91}"/>
              </a:ext>
            </a:extLst>
          </p:cNvPr>
          <p:cNvSpPr/>
          <p:nvPr/>
        </p:nvSpPr>
        <p:spPr>
          <a:xfrm>
            <a:off x="4994910" y="6218513"/>
            <a:ext cx="5863590" cy="367664"/>
          </a:xfrm>
          <a:prstGeom prst="rect">
            <a:avLst/>
          </a:prstGeom>
          <a:gradFill flip="none" rotWithShape="1">
            <a:gsLst>
              <a:gs pos="0">
                <a:schemeClr val="accent1">
                  <a:lumMod val="40000"/>
                  <a:lumOff val="60000"/>
                </a:schemeClr>
              </a:gs>
              <a:gs pos="54000">
                <a:srgbClr val="FCE9E4"/>
              </a:gs>
              <a:gs pos="100000">
                <a:schemeClr val="bg1"/>
              </a:gs>
            </a:gsLst>
            <a:path path="rect">
              <a:fillToRect l="50000" t="50000" r="50000" b="50000"/>
            </a:path>
            <a:tileRect/>
          </a:grad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2800" b="1" dirty="0">
                <a:solidFill>
                  <a:schemeClr val="accent6">
                    <a:lumMod val="50000"/>
                  </a:schemeClr>
                </a:solidFill>
              </a:rPr>
              <a:t>     Report [Forthcoming]</a:t>
            </a:r>
          </a:p>
        </p:txBody>
      </p:sp>
      <p:pic>
        <p:nvPicPr>
          <p:cNvPr id="8" name="Picture 7">
            <a:extLst>
              <a:ext uri="{FF2B5EF4-FFF2-40B4-BE49-F238E27FC236}">
                <a16:creationId xmlns:a16="http://schemas.microsoft.com/office/drawing/2014/main" id="{18D35B0E-ECE8-7AC0-0AAA-293B4622FF85}"/>
              </a:ext>
            </a:extLst>
          </p:cNvPr>
          <p:cNvPicPr>
            <a:picLocks noChangeAspect="1"/>
          </p:cNvPicPr>
          <p:nvPr/>
        </p:nvPicPr>
        <p:blipFill>
          <a:blip r:embed="rId3">
            <a:clrChange>
              <a:clrFrom>
                <a:srgbClr val="F4F4F6"/>
              </a:clrFrom>
              <a:clrTo>
                <a:srgbClr val="F4F4F6">
                  <a:alpha val="0"/>
                </a:srgbClr>
              </a:clrTo>
            </a:clrChange>
            <a:duotone>
              <a:prstClr val="black"/>
              <a:schemeClr val="accent1">
                <a:tint val="45000"/>
                <a:satMod val="400000"/>
              </a:schemeClr>
            </a:duotone>
          </a:blip>
          <a:stretch>
            <a:fillRect/>
          </a:stretch>
        </p:blipFill>
        <p:spPr>
          <a:xfrm>
            <a:off x="6110514" y="6218513"/>
            <a:ext cx="350719" cy="385358"/>
          </a:xfrm>
          <a:prstGeom prst="rect">
            <a:avLst/>
          </a:prstGeom>
        </p:spPr>
      </p:pic>
    </p:spTree>
    <p:extLst>
      <p:ext uri="{BB962C8B-B14F-4D97-AF65-F5344CB8AC3E}">
        <p14:creationId xmlns:p14="http://schemas.microsoft.com/office/powerpoint/2010/main" val="420334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FCE49E5-1C79-1FE9-C4A7-EC4AD4655883}"/>
              </a:ext>
            </a:extLst>
          </p:cNvPr>
          <p:cNvCxnSpPr>
            <a:cxnSpLocks/>
          </p:cNvCxnSpPr>
          <p:nvPr/>
        </p:nvCxnSpPr>
        <p:spPr>
          <a:xfrm>
            <a:off x="10371507" y="2525486"/>
            <a:ext cx="0" cy="292608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0E10BF06-764C-F166-06AF-FCF4E8D67FDF}"/>
              </a:ext>
            </a:extLst>
          </p:cNvPr>
          <p:cNvSpPr/>
          <p:nvPr/>
        </p:nvSpPr>
        <p:spPr>
          <a:xfrm>
            <a:off x="1849511" y="5582780"/>
            <a:ext cx="1349828" cy="4016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b="1" dirty="0">
                <a:solidFill>
                  <a:schemeClr val="accent2">
                    <a:lumMod val="50000"/>
                  </a:schemeClr>
                </a:solidFill>
              </a:rPr>
              <a:t>Decline</a:t>
            </a:r>
          </a:p>
        </p:txBody>
      </p:sp>
      <p:cxnSp>
        <p:nvCxnSpPr>
          <p:cNvPr id="11" name="Straight Connector 10">
            <a:extLst>
              <a:ext uri="{FF2B5EF4-FFF2-40B4-BE49-F238E27FC236}">
                <a16:creationId xmlns:a16="http://schemas.microsoft.com/office/drawing/2014/main" id="{D3C72F8B-DB9E-262E-A313-D25E9B7646BB}"/>
              </a:ext>
            </a:extLst>
          </p:cNvPr>
          <p:cNvCxnSpPr>
            <a:cxnSpLocks/>
          </p:cNvCxnSpPr>
          <p:nvPr/>
        </p:nvCxnSpPr>
        <p:spPr>
          <a:xfrm>
            <a:off x="10371507" y="2525486"/>
            <a:ext cx="0" cy="292608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38766A50-749B-53CA-7185-37E6EE0C28ED}"/>
              </a:ext>
            </a:extLst>
          </p:cNvPr>
          <p:cNvSpPr/>
          <p:nvPr/>
        </p:nvSpPr>
        <p:spPr>
          <a:xfrm>
            <a:off x="1608978" y="2329745"/>
            <a:ext cx="1830897" cy="3689571"/>
          </a:xfrm>
          <a:prstGeom prst="rect">
            <a:avLst/>
          </a:prstGeom>
          <a:solidFill>
            <a:schemeClr val="accent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id="{638229BB-6294-D90D-D59B-CF5352223C20}"/>
              </a:ext>
            </a:extLst>
          </p:cNvPr>
          <p:cNvSpPr/>
          <p:nvPr/>
        </p:nvSpPr>
        <p:spPr>
          <a:xfrm>
            <a:off x="1608978" y="2323497"/>
            <a:ext cx="1830897" cy="3689571"/>
          </a:xfrm>
          <a:prstGeom prst="rect">
            <a:avLst/>
          </a:prstGeom>
          <a:solidFill>
            <a:schemeClr val="accent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a:extLst>
              <a:ext uri="{FF2B5EF4-FFF2-40B4-BE49-F238E27FC236}">
                <a16:creationId xmlns:a16="http://schemas.microsoft.com/office/drawing/2014/main" id="{9EA5A708-DB90-AFC3-6AD1-9703CDE8ED4E}"/>
              </a:ext>
            </a:extLst>
          </p:cNvPr>
          <p:cNvSpPr/>
          <p:nvPr/>
        </p:nvSpPr>
        <p:spPr>
          <a:xfrm>
            <a:off x="2017487" y="1827341"/>
            <a:ext cx="8266936" cy="52411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000" dirty="0">
                <a:solidFill>
                  <a:schemeClr val="tx1">
                    <a:lumMod val="65000"/>
                    <a:lumOff val="35000"/>
                  </a:schemeClr>
                </a:solidFill>
              </a:rPr>
              <a:t>Projected population growth of children aged 7</a:t>
            </a:r>
            <a:r>
              <a:rPr lang="en-US" sz="2000" dirty="0">
                <a:solidFill>
                  <a:schemeClr val="tx1">
                    <a:lumMod val="65000"/>
                    <a:lumOff val="35000"/>
                  </a:schemeClr>
                </a:solidFill>
              </a:rPr>
              <a:t>–</a:t>
            </a:r>
            <a:r>
              <a:rPr lang="en-ZA" sz="2000" dirty="0">
                <a:solidFill>
                  <a:schemeClr val="tx1">
                    <a:lumMod val="65000"/>
                    <a:lumOff val="35000"/>
                  </a:schemeClr>
                </a:solidFill>
              </a:rPr>
              <a:t>18 between 2021 and 2030</a:t>
            </a:r>
          </a:p>
        </p:txBody>
      </p:sp>
      <p:sp>
        <p:nvSpPr>
          <p:cNvPr id="18" name="Rectangle 17">
            <a:extLst>
              <a:ext uri="{FF2B5EF4-FFF2-40B4-BE49-F238E27FC236}">
                <a16:creationId xmlns:a16="http://schemas.microsoft.com/office/drawing/2014/main" id="{DDCF3A00-67EA-6807-54F3-A8C94312599A}"/>
              </a:ext>
            </a:extLst>
          </p:cNvPr>
          <p:cNvSpPr/>
          <p:nvPr/>
        </p:nvSpPr>
        <p:spPr>
          <a:xfrm>
            <a:off x="8735502" y="5513353"/>
            <a:ext cx="1349828" cy="4016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b="1" dirty="0">
                <a:solidFill>
                  <a:srgbClr val="548123"/>
                </a:solidFill>
              </a:rPr>
              <a:t>High growth</a:t>
            </a:r>
          </a:p>
        </p:txBody>
      </p:sp>
      <p:sp>
        <p:nvSpPr>
          <p:cNvPr id="19" name="Rectangle 18">
            <a:extLst>
              <a:ext uri="{FF2B5EF4-FFF2-40B4-BE49-F238E27FC236}">
                <a16:creationId xmlns:a16="http://schemas.microsoft.com/office/drawing/2014/main" id="{CADBBA1F-FC18-DC84-5A9D-4EC4449F758E}"/>
              </a:ext>
            </a:extLst>
          </p:cNvPr>
          <p:cNvSpPr/>
          <p:nvPr/>
        </p:nvSpPr>
        <p:spPr>
          <a:xfrm>
            <a:off x="8494967" y="2327028"/>
            <a:ext cx="1830897" cy="3621327"/>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a:extLst>
              <a:ext uri="{FF2B5EF4-FFF2-40B4-BE49-F238E27FC236}">
                <a16:creationId xmlns:a16="http://schemas.microsoft.com/office/drawing/2014/main" id="{45C4603C-31AC-1216-5C29-057D2CFAC5D4}"/>
              </a:ext>
            </a:extLst>
          </p:cNvPr>
          <p:cNvSpPr/>
          <p:nvPr/>
        </p:nvSpPr>
        <p:spPr>
          <a:xfrm>
            <a:off x="8494967" y="2320780"/>
            <a:ext cx="1830897" cy="3621327"/>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a:xfrm>
            <a:off x="838200" y="365125"/>
            <a:ext cx="11003280" cy="1325563"/>
          </a:xfrm>
        </p:spPr>
        <p:txBody>
          <a:bodyPr>
            <a:normAutofit/>
          </a:bodyPr>
          <a:lstStyle/>
          <a:p>
            <a:r>
              <a:rPr lang="en-US" sz="4400" dirty="0"/>
              <a:t>Projected growth in school-aged population</a:t>
            </a:r>
          </a:p>
        </p:txBody>
      </p:sp>
      <p:sp>
        <p:nvSpPr>
          <p:cNvPr id="6" name="Oval 5">
            <a:extLst>
              <a:ext uri="{FF2B5EF4-FFF2-40B4-BE49-F238E27FC236}">
                <a16:creationId xmlns:a16="http://schemas.microsoft.com/office/drawing/2014/main" id="{E5236989-484F-028B-4CE4-C000C37C0F4F}"/>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graphicFrame>
        <p:nvGraphicFramePr>
          <p:cNvPr id="16" name="Chart 15">
            <a:extLst>
              <a:ext uri="{FF2B5EF4-FFF2-40B4-BE49-F238E27FC236}">
                <a16:creationId xmlns:a16="http://schemas.microsoft.com/office/drawing/2014/main" id="{10399120-2460-26AA-805D-D170853E30A2}"/>
              </a:ext>
            </a:extLst>
          </p:cNvPr>
          <p:cNvGraphicFramePr>
            <a:graphicFrameLocks/>
          </p:cNvGraphicFramePr>
          <p:nvPr>
            <p:extLst>
              <p:ext uri="{D42A27DB-BD31-4B8C-83A1-F6EECF244321}">
                <p14:modId xmlns:p14="http://schemas.microsoft.com/office/powerpoint/2010/main" val="4161579634"/>
              </p:ext>
            </p:extLst>
          </p:nvPr>
        </p:nvGraphicFramePr>
        <p:xfrm>
          <a:off x="838201" y="2364917"/>
          <a:ext cx="10667999" cy="329870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18038009-28E3-2F21-7DDC-EDD61BF087C0}"/>
              </a:ext>
            </a:extLst>
          </p:cNvPr>
          <p:cNvSpPr/>
          <p:nvPr/>
        </p:nvSpPr>
        <p:spPr>
          <a:xfrm>
            <a:off x="631709" y="6395895"/>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Thembisa age-specific estimates from the model V4.5 for children aged 7-18 by province</a:t>
            </a:r>
          </a:p>
        </p:txBody>
      </p:sp>
      <p:sp>
        <p:nvSpPr>
          <p:cNvPr id="10" name="Rectangle 9">
            <a:extLst>
              <a:ext uri="{FF2B5EF4-FFF2-40B4-BE49-F238E27FC236}">
                <a16:creationId xmlns:a16="http://schemas.microsoft.com/office/drawing/2014/main" id="{507D2F9B-E8FF-A8F0-56D3-2690A06B3FF0}"/>
              </a:ext>
            </a:extLst>
          </p:cNvPr>
          <p:cNvSpPr/>
          <p:nvPr/>
        </p:nvSpPr>
        <p:spPr>
          <a:xfrm>
            <a:off x="631708" y="6252230"/>
            <a:ext cx="10309108" cy="206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i="1" dirty="0">
                <a:solidFill>
                  <a:schemeClr val="tx1">
                    <a:lumMod val="50000"/>
                    <a:lumOff val="50000"/>
                  </a:schemeClr>
                </a:solidFill>
              </a:rPr>
              <a:t>Note: Period 2021 </a:t>
            </a:r>
            <a:r>
              <a:rPr lang="en-US" sz="1400" i="1" dirty="0">
                <a:solidFill>
                  <a:schemeClr val="tx1">
                    <a:lumMod val="50000"/>
                    <a:lumOff val="50000"/>
                  </a:schemeClr>
                </a:solidFill>
              </a:rPr>
              <a:t>–</a:t>
            </a:r>
            <a:r>
              <a:rPr lang="en-ZA" sz="1400" i="1" dirty="0">
                <a:solidFill>
                  <a:schemeClr val="tx1">
                    <a:lumMod val="50000"/>
                    <a:lumOff val="50000"/>
                  </a:schemeClr>
                </a:solidFill>
              </a:rPr>
              <a:t> 2030 is the same timeframe, nine years, as 2012 </a:t>
            </a:r>
            <a:r>
              <a:rPr lang="en-US" sz="1400" i="1" dirty="0">
                <a:solidFill>
                  <a:schemeClr val="tx1">
                    <a:lumMod val="50000"/>
                    <a:lumOff val="50000"/>
                  </a:schemeClr>
                </a:solidFill>
              </a:rPr>
              <a:t>–</a:t>
            </a:r>
            <a:r>
              <a:rPr lang="en-ZA" sz="1400" i="1" dirty="0">
                <a:solidFill>
                  <a:schemeClr val="tx1">
                    <a:lumMod val="50000"/>
                    <a:lumOff val="50000"/>
                  </a:schemeClr>
                </a:solidFill>
              </a:rPr>
              <a:t> 2021. </a:t>
            </a:r>
          </a:p>
        </p:txBody>
      </p:sp>
    </p:spTree>
    <p:extLst>
      <p:ext uri="{BB962C8B-B14F-4D97-AF65-F5344CB8AC3E}">
        <p14:creationId xmlns:p14="http://schemas.microsoft.com/office/powerpoint/2010/main" val="120718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02A1036-9F67-69A6-FED7-7437828C04B3}"/>
              </a:ext>
            </a:extLst>
          </p:cNvPr>
          <p:cNvCxnSpPr>
            <a:cxnSpLocks/>
          </p:cNvCxnSpPr>
          <p:nvPr/>
        </p:nvCxnSpPr>
        <p:spPr>
          <a:xfrm>
            <a:off x="2162630" y="4978399"/>
            <a:ext cx="763524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3FE53227-89B9-B71B-3627-AFF76397EE0C}"/>
              </a:ext>
            </a:extLst>
          </p:cNvPr>
          <p:cNvSpPr>
            <a:spLocks noGrp="1"/>
          </p:cNvSpPr>
          <p:nvPr>
            <p:ph type="title"/>
          </p:nvPr>
        </p:nvSpPr>
        <p:spPr/>
        <p:txBody>
          <a:bodyPr/>
          <a:lstStyle/>
          <a:p>
            <a:r>
              <a:rPr lang="en-US" dirty="0"/>
              <a:t>School-aged population estimates to 2030</a:t>
            </a:r>
            <a:endParaRPr lang="en-ZA" dirty="0"/>
          </a:p>
        </p:txBody>
      </p:sp>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C5319964-C6B6-3108-FAFB-A16970A26F2C}"/>
                  </a:ext>
                </a:extLst>
              </p:cNvPr>
              <p:cNvGraphicFramePr/>
              <p:nvPr>
                <p:extLst>
                  <p:ext uri="{D42A27DB-BD31-4B8C-83A1-F6EECF244321}">
                    <p14:modId xmlns:p14="http://schemas.microsoft.com/office/powerpoint/2010/main" val="1647180570"/>
                  </p:ext>
                </p:extLst>
              </p:nvPr>
            </p:nvGraphicFramePr>
            <p:xfrm>
              <a:off x="1457985" y="2030932"/>
              <a:ext cx="8498815" cy="425762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a:extLst>
                  <a:ext uri="{FF2B5EF4-FFF2-40B4-BE49-F238E27FC236}">
                    <a16:creationId xmlns:a16="http://schemas.microsoft.com/office/drawing/2014/main" id="{C5319964-C6B6-3108-FAFB-A16970A26F2C}"/>
                  </a:ext>
                </a:extLst>
              </p:cNvPr>
              <p:cNvPicPr>
                <a:picLocks noGrp="1" noRot="1" noChangeAspect="1" noMove="1" noResize="1" noEditPoints="1" noAdjustHandles="1" noChangeArrowheads="1" noChangeShapeType="1"/>
              </p:cNvPicPr>
              <p:nvPr/>
            </p:nvPicPr>
            <p:blipFill>
              <a:blip r:embed="rId3"/>
              <a:stretch>
                <a:fillRect/>
              </a:stretch>
            </p:blipFill>
            <p:spPr>
              <a:xfrm>
                <a:off x="1457985" y="2030932"/>
                <a:ext cx="8498815" cy="4257629"/>
              </a:xfrm>
              <a:prstGeom prst="rect">
                <a:avLst/>
              </a:prstGeom>
            </p:spPr>
          </p:pic>
        </mc:Fallback>
      </mc:AlternateContent>
      <p:sp>
        <p:nvSpPr>
          <p:cNvPr id="5" name="Rectangle 4">
            <a:extLst>
              <a:ext uri="{FF2B5EF4-FFF2-40B4-BE49-F238E27FC236}">
                <a16:creationId xmlns:a16="http://schemas.microsoft.com/office/drawing/2014/main" id="{BC3350A9-80A5-65F4-AB7C-F48D8DBAB93B}"/>
              </a:ext>
            </a:extLst>
          </p:cNvPr>
          <p:cNvSpPr/>
          <p:nvPr/>
        </p:nvSpPr>
        <p:spPr>
          <a:xfrm rot="16200000">
            <a:off x="-1122031" y="3761974"/>
            <a:ext cx="4455387" cy="67514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0">
              <a:defRPr sz="1800"/>
            </a:pPr>
            <a:r>
              <a:rPr lang="en-US" b="0" i="0" u="none" strike="noStrike" baseline="0" dirty="0">
                <a:solidFill>
                  <a:schemeClr val="tx1">
                    <a:lumMod val="65000"/>
                    <a:lumOff val="35000"/>
                  </a:schemeClr>
                </a:solidFill>
                <a:latin typeface="Calibri" panose="020F0502020204030204"/>
              </a:rPr>
              <a:t>Change in number of school-aged children</a:t>
            </a:r>
          </a:p>
          <a:p>
            <a:pPr algn="ctr" rtl="0">
              <a:defRPr sz="1800"/>
            </a:pPr>
            <a:r>
              <a:rPr lang="en-US" b="0" i="0" u="none" strike="noStrike" baseline="0" dirty="0">
                <a:solidFill>
                  <a:schemeClr val="tx1">
                    <a:lumMod val="65000"/>
                    <a:lumOff val="35000"/>
                  </a:schemeClr>
                </a:solidFill>
                <a:latin typeface="Calibri" panose="020F0502020204030204"/>
              </a:rPr>
              <a:t>(in thousands of children)</a:t>
            </a:r>
          </a:p>
        </p:txBody>
      </p:sp>
      <p:sp>
        <p:nvSpPr>
          <p:cNvPr id="9" name="Right Brace 8">
            <a:extLst>
              <a:ext uri="{FF2B5EF4-FFF2-40B4-BE49-F238E27FC236}">
                <a16:creationId xmlns:a16="http://schemas.microsoft.com/office/drawing/2014/main" id="{825A1B7D-D830-C8FD-021E-4BC9E5777AD3}"/>
              </a:ext>
            </a:extLst>
          </p:cNvPr>
          <p:cNvSpPr/>
          <p:nvPr/>
        </p:nvSpPr>
        <p:spPr>
          <a:xfrm>
            <a:off x="9851821" y="3239179"/>
            <a:ext cx="228600" cy="2304288"/>
          </a:xfrm>
          <a:prstGeom prst="rightBrace">
            <a:avLst>
              <a:gd name="adj1" fmla="val 38821"/>
              <a:gd name="adj2" fmla="val 50000"/>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2" name="Rectangle 11">
            <a:extLst>
              <a:ext uri="{FF2B5EF4-FFF2-40B4-BE49-F238E27FC236}">
                <a16:creationId xmlns:a16="http://schemas.microsoft.com/office/drawing/2014/main" id="{8E2CC92D-F480-FB99-1CB3-418FC03660AD}"/>
              </a:ext>
            </a:extLst>
          </p:cNvPr>
          <p:cNvSpPr/>
          <p:nvPr/>
        </p:nvSpPr>
        <p:spPr>
          <a:xfrm>
            <a:off x="10080421" y="2859314"/>
            <a:ext cx="1607274" cy="29450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ZA" sz="2800" b="1" dirty="0">
                <a:solidFill>
                  <a:srgbClr val="5F9127"/>
                </a:solidFill>
              </a:rPr>
              <a:t>63%</a:t>
            </a:r>
            <a:r>
              <a:rPr lang="en-ZA" sz="2000" b="1" dirty="0">
                <a:solidFill>
                  <a:srgbClr val="5F9127"/>
                </a:solidFill>
              </a:rPr>
              <a:t> </a:t>
            </a:r>
          </a:p>
          <a:p>
            <a:pPr algn="ctr"/>
            <a:r>
              <a:rPr lang="en-ZA" dirty="0">
                <a:solidFill>
                  <a:srgbClr val="5F9127"/>
                </a:solidFill>
              </a:rPr>
              <a:t>of all provincial population headcount growth is projected to take place in Gauteng </a:t>
            </a:r>
          </a:p>
          <a:p>
            <a:pPr algn="ctr"/>
            <a:r>
              <a:rPr lang="en-ZA" dirty="0">
                <a:solidFill>
                  <a:srgbClr val="5F9127"/>
                </a:solidFill>
              </a:rPr>
              <a:t>(</a:t>
            </a:r>
            <a:r>
              <a:rPr lang="en-ZA" i="1" dirty="0">
                <a:solidFill>
                  <a:srgbClr val="5F9127"/>
                </a:solidFill>
              </a:rPr>
              <a:t>in-migration</a:t>
            </a:r>
            <a:r>
              <a:rPr lang="en-ZA" dirty="0">
                <a:solidFill>
                  <a:srgbClr val="5F9127"/>
                </a:solidFill>
              </a:rPr>
              <a:t>)</a:t>
            </a:r>
          </a:p>
        </p:txBody>
      </p:sp>
      <p:sp>
        <p:nvSpPr>
          <p:cNvPr id="3" name="Rectangle 2">
            <a:extLst>
              <a:ext uri="{FF2B5EF4-FFF2-40B4-BE49-F238E27FC236}">
                <a16:creationId xmlns:a16="http://schemas.microsoft.com/office/drawing/2014/main" id="{51B134ED-970F-1636-A95D-2415C47F12CD}"/>
              </a:ext>
            </a:extLst>
          </p:cNvPr>
          <p:cNvSpPr/>
          <p:nvPr/>
        </p:nvSpPr>
        <p:spPr>
          <a:xfrm>
            <a:off x="631709" y="6395895"/>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Thembisa age-specific estimates from the model V4.5 for children aged 7-18 by province</a:t>
            </a:r>
          </a:p>
        </p:txBody>
      </p:sp>
      <p:sp>
        <p:nvSpPr>
          <p:cNvPr id="6" name="Oval 5">
            <a:extLst>
              <a:ext uri="{FF2B5EF4-FFF2-40B4-BE49-F238E27FC236}">
                <a16:creationId xmlns:a16="http://schemas.microsoft.com/office/drawing/2014/main" id="{B0ED0F6C-D227-66EE-71F3-2B4E4E8B46E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sp>
        <p:nvSpPr>
          <p:cNvPr id="10" name="Rectangle 9">
            <a:extLst>
              <a:ext uri="{FF2B5EF4-FFF2-40B4-BE49-F238E27FC236}">
                <a16:creationId xmlns:a16="http://schemas.microsoft.com/office/drawing/2014/main" id="{70D19555-17C3-7189-8FB0-8233691C083A}"/>
              </a:ext>
            </a:extLst>
          </p:cNvPr>
          <p:cNvSpPr/>
          <p:nvPr/>
        </p:nvSpPr>
        <p:spPr>
          <a:xfrm>
            <a:off x="631708" y="6252230"/>
            <a:ext cx="10309108" cy="206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i="1" dirty="0">
                <a:solidFill>
                  <a:schemeClr val="tx1">
                    <a:lumMod val="50000"/>
                    <a:lumOff val="50000"/>
                  </a:schemeClr>
                </a:solidFill>
              </a:rPr>
              <a:t>Note: Period 2021 – 2030 is the same timeframe, nine years, as 2012 – 2021. </a:t>
            </a:r>
          </a:p>
        </p:txBody>
      </p:sp>
    </p:spTree>
    <p:extLst>
      <p:ext uri="{BB962C8B-B14F-4D97-AF65-F5344CB8AC3E}">
        <p14:creationId xmlns:p14="http://schemas.microsoft.com/office/powerpoint/2010/main" val="49408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normAutofit/>
          </a:bodyPr>
          <a:lstStyle/>
          <a:p>
            <a:r>
              <a:rPr lang="en-US" dirty="0"/>
              <a:t>School-aged population estimates to 2030</a:t>
            </a:r>
          </a:p>
        </p:txBody>
      </p:sp>
      <p:graphicFrame>
        <p:nvGraphicFramePr>
          <p:cNvPr id="4" name="Table 3">
            <a:extLst>
              <a:ext uri="{FF2B5EF4-FFF2-40B4-BE49-F238E27FC236}">
                <a16:creationId xmlns:a16="http://schemas.microsoft.com/office/drawing/2014/main" id="{14D25E11-A4DF-506A-C876-24845AF1EDAF}"/>
              </a:ext>
            </a:extLst>
          </p:cNvPr>
          <p:cNvGraphicFramePr>
            <a:graphicFrameLocks noGrp="1"/>
          </p:cNvGraphicFramePr>
          <p:nvPr>
            <p:extLst>
              <p:ext uri="{D42A27DB-BD31-4B8C-83A1-F6EECF244321}">
                <p14:modId xmlns:p14="http://schemas.microsoft.com/office/powerpoint/2010/main" val="3902936146"/>
              </p:ext>
            </p:extLst>
          </p:nvPr>
        </p:nvGraphicFramePr>
        <p:xfrm>
          <a:off x="775015" y="2158303"/>
          <a:ext cx="7975264" cy="3696955"/>
        </p:xfrm>
        <a:graphic>
          <a:graphicData uri="http://schemas.openxmlformats.org/drawingml/2006/table">
            <a:tbl>
              <a:tblPr>
                <a:tableStyleId>{2D5ABB26-0587-4C30-8999-92F81FD0307C}</a:tableStyleId>
              </a:tblPr>
              <a:tblGrid>
                <a:gridCol w="1160819">
                  <a:extLst>
                    <a:ext uri="{9D8B030D-6E8A-4147-A177-3AD203B41FA5}">
                      <a16:colId xmlns:a16="http://schemas.microsoft.com/office/drawing/2014/main" val="516863382"/>
                    </a:ext>
                  </a:extLst>
                </a:gridCol>
                <a:gridCol w="1488433">
                  <a:extLst>
                    <a:ext uri="{9D8B030D-6E8A-4147-A177-3AD203B41FA5}">
                      <a16:colId xmlns:a16="http://schemas.microsoft.com/office/drawing/2014/main" val="1585661228"/>
                    </a:ext>
                  </a:extLst>
                </a:gridCol>
                <a:gridCol w="1488433">
                  <a:extLst>
                    <a:ext uri="{9D8B030D-6E8A-4147-A177-3AD203B41FA5}">
                      <a16:colId xmlns:a16="http://schemas.microsoft.com/office/drawing/2014/main" val="1907150568"/>
                    </a:ext>
                  </a:extLst>
                </a:gridCol>
                <a:gridCol w="1488433">
                  <a:extLst>
                    <a:ext uri="{9D8B030D-6E8A-4147-A177-3AD203B41FA5}">
                      <a16:colId xmlns:a16="http://schemas.microsoft.com/office/drawing/2014/main" val="2642870464"/>
                    </a:ext>
                  </a:extLst>
                </a:gridCol>
                <a:gridCol w="217148">
                  <a:extLst>
                    <a:ext uri="{9D8B030D-6E8A-4147-A177-3AD203B41FA5}">
                      <a16:colId xmlns:a16="http://schemas.microsoft.com/office/drawing/2014/main" val="2582826377"/>
                    </a:ext>
                  </a:extLst>
                </a:gridCol>
                <a:gridCol w="1065999">
                  <a:extLst>
                    <a:ext uri="{9D8B030D-6E8A-4147-A177-3AD203B41FA5}">
                      <a16:colId xmlns:a16="http://schemas.microsoft.com/office/drawing/2014/main" val="998109714"/>
                    </a:ext>
                  </a:extLst>
                </a:gridCol>
                <a:gridCol w="1065999">
                  <a:extLst>
                    <a:ext uri="{9D8B030D-6E8A-4147-A177-3AD203B41FA5}">
                      <a16:colId xmlns:a16="http://schemas.microsoft.com/office/drawing/2014/main" val="615981784"/>
                    </a:ext>
                  </a:extLst>
                </a:gridCol>
              </a:tblGrid>
              <a:tr h="298258">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b"/>
                      <a:r>
                        <a:rPr lang="en-US" sz="1800" b="1" u="none" strike="noStrike" dirty="0">
                          <a:effectLst/>
                        </a:rPr>
                        <a:t>Number of children (</a:t>
                      </a:r>
                      <a:r>
                        <a:rPr lang="en-US" sz="1800" b="1" u="none" strike="noStrike" kern="1200" dirty="0">
                          <a:solidFill>
                            <a:schemeClr val="tx1"/>
                          </a:solidFill>
                          <a:effectLst/>
                          <a:latin typeface="+mn-lt"/>
                          <a:ea typeface="+mn-ea"/>
                          <a:cs typeface="+mn-cs"/>
                        </a:rPr>
                        <a:t>Aged 7–18</a:t>
                      </a:r>
                      <a:r>
                        <a:rPr lang="en-US" sz="1800" b="1" u="none" strike="noStrike" dirty="0">
                          <a:effectLst/>
                        </a:rPr>
                        <a:t>)</a:t>
                      </a:r>
                      <a:endParaRPr lang="en-US" sz="18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b"/>
                      <a:r>
                        <a:rPr lang="en-US" sz="1800" b="1" u="none" strike="noStrike" dirty="0">
                          <a:effectLst/>
                        </a:rPr>
                        <a:t>Growth </a:t>
                      </a:r>
                    </a:p>
                    <a:p>
                      <a:pPr algn="ctr" fontAlgn="b"/>
                      <a:r>
                        <a:rPr lang="en-US" sz="1800" b="0" u="none" strike="noStrike" dirty="0">
                          <a:effectLst/>
                        </a:rPr>
                        <a:t>'12</a:t>
                      </a:r>
                      <a:r>
                        <a:rPr lang="en-US" sz="1800" b="1" i="0" kern="1200" dirty="0">
                          <a:solidFill>
                            <a:schemeClr val="tx1"/>
                          </a:solidFill>
                          <a:effectLst/>
                          <a:latin typeface="+mn-lt"/>
                          <a:ea typeface="+mn-ea"/>
                          <a:cs typeface="+mn-cs"/>
                        </a:rPr>
                        <a:t>–</a:t>
                      </a:r>
                      <a:r>
                        <a:rPr lang="en-US" sz="1800" b="0" u="none" strike="noStrike" dirty="0">
                          <a:effectLst/>
                        </a:rPr>
                        <a:t>'21</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rowSpan="2">
                  <a:txBody>
                    <a:bodyPr/>
                    <a:lstStyle/>
                    <a:p>
                      <a:pPr algn="ctr" fontAlgn="b"/>
                      <a:r>
                        <a:rPr lang="en-US" sz="1800" b="1" u="none" strike="noStrike" dirty="0">
                          <a:effectLst/>
                        </a:rPr>
                        <a:t>Growth </a:t>
                      </a:r>
                    </a:p>
                    <a:p>
                      <a:pPr algn="ctr" fontAlgn="b"/>
                      <a:r>
                        <a:rPr lang="en-US" sz="1800" b="0" u="none" strike="noStrike" dirty="0">
                          <a:effectLst/>
                        </a:rPr>
                        <a:t>'21</a:t>
                      </a:r>
                      <a:r>
                        <a:rPr lang="en-US" sz="1800" b="1" i="0" kern="1200" dirty="0">
                          <a:solidFill>
                            <a:schemeClr val="tx1"/>
                          </a:solidFill>
                          <a:effectLst/>
                          <a:latin typeface="+mn-lt"/>
                          <a:ea typeface="+mn-ea"/>
                          <a:cs typeface="+mn-cs"/>
                        </a:rPr>
                        <a:t>–</a:t>
                      </a:r>
                      <a:r>
                        <a:rPr lang="en-US" sz="1800" b="0" u="none" strike="noStrike" dirty="0">
                          <a:effectLst/>
                        </a:rPr>
                        <a:t>'30</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549625"/>
                  </a:ext>
                </a:extLst>
              </a:tr>
              <a:tr h="0">
                <a:tc>
                  <a:txBody>
                    <a:bodyPr/>
                    <a:lstStyle/>
                    <a:p>
                      <a:pPr algn="l" fontAlgn="b"/>
                      <a:r>
                        <a:rPr lang="en-US" sz="1800" b="1" u="none" strike="noStrike" dirty="0">
                          <a:effectLst/>
                        </a:rPr>
                        <a:t>Province</a:t>
                      </a:r>
                      <a:endParaRPr lang="en-US" sz="18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2012</a:t>
                      </a:r>
                      <a:endParaRPr lang="en-US" sz="18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2021E</a:t>
                      </a:r>
                      <a:endParaRPr lang="en-US" sz="18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2030E</a:t>
                      </a:r>
                      <a:endParaRPr lang="en-US" sz="18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 </a:t>
                      </a:r>
                      <a:endParaRPr lang="en-US" sz="18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pPr algn="ctr" fontAlgn="b"/>
                      <a:r>
                        <a:rPr lang="en-US" sz="1400" b="1" u="none" strike="noStrike" dirty="0">
                          <a:effectLst/>
                        </a:rPr>
                        <a:t>Growth </a:t>
                      </a:r>
                    </a:p>
                    <a:p>
                      <a:pPr algn="ctr" fontAlgn="b"/>
                      <a:r>
                        <a:rPr lang="en-US" sz="1400" b="1" u="none" strike="noStrike" dirty="0">
                          <a:effectLst/>
                        </a:rPr>
                        <a:t>'12-21</a:t>
                      </a:r>
                      <a:endParaRPr lang="en-US" sz="1400" b="1"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ctr" fontAlgn="b"/>
                      <a:r>
                        <a:rPr lang="en-US" sz="1400" b="1" u="none" strike="noStrike" dirty="0">
                          <a:effectLst/>
                        </a:rPr>
                        <a:t>Growth </a:t>
                      </a:r>
                    </a:p>
                    <a:p>
                      <a:pPr algn="ctr" fontAlgn="b"/>
                      <a:r>
                        <a:rPr lang="en-US" sz="1400" b="1" u="none" strike="noStrike" dirty="0">
                          <a:effectLst/>
                        </a:rPr>
                        <a:t>'21-30</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7452664"/>
                  </a:ext>
                </a:extLst>
              </a:tr>
              <a:tr h="0">
                <a:tc>
                  <a:txBody>
                    <a:bodyPr/>
                    <a:lstStyle/>
                    <a:p>
                      <a:pPr algn="l" fontAlgn="b"/>
                      <a:endParaRPr lang="en-US" sz="9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9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9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9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9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04064039"/>
                  </a:ext>
                </a:extLst>
              </a:tr>
              <a:tr h="298258">
                <a:tc>
                  <a:txBody>
                    <a:bodyPr/>
                    <a:lstStyle/>
                    <a:p>
                      <a:pPr algn="l" fontAlgn="b"/>
                      <a:r>
                        <a:rPr lang="en-US" sz="1800" b="0" i="0" u="none" strike="noStrike" dirty="0">
                          <a:solidFill>
                            <a:srgbClr val="000000"/>
                          </a:solidFill>
                          <a:effectLst/>
                          <a:latin typeface="Calibri" panose="020F0502020204030204" pitchFamily="34" charset="0"/>
                        </a:rPr>
                        <a:t>EC</a:t>
                      </a:r>
                    </a:p>
                  </a:txBody>
                  <a:tcPr marL="9525" marR="9525" marT="9525" marB="0" anchor="ctr">
                    <a:noFill/>
                  </a:tcPr>
                </a:tc>
                <a:tc>
                  <a:txBody>
                    <a:bodyPr/>
                    <a:lstStyle/>
                    <a:p>
                      <a:pPr algn="ctr" fontAlgn="b"/>
                      <a:r>
                        <a:rPr lang="en-US" sz="1800" b="0" i="0" u="none" strike="noStrike" dirty="0">
                          <a:solidFill>
                            <a:srgbClr val="000000"/>
                          </a:solidFill>
                          <a:effectLst/>
                          <a:latin typeface="Calibri" panose="020F0502020204030204" pitchFamily="34" charset="0"/>
                        </a:rPr>
                        <a:t>1 657 202</a:t>
                      </a:r>
                    </a:p>
                  </a:txBody>
                  <a:tcPr marL="9525" marR="9525" marT="9525" marB="0" anchor="ctr">
                    <a:noFill/>
                  </a:tcPr>
                </a:tc>
                <a:tc>
                  <a:txBody>
                    <a:bodyPr/>
                    <a:lstStyle/>
                    <a:p>
                      <a:pPr algn="ctr" fontAlgn="b"/>
                      <a:r>
                        <a:rPr lang="en-US" sz="1800" b="0" i="0" u="none" strike="noStrike" dirty="0">
                          <a:solidFill>
                            <a:srgbClr val="000000"/>
                          </a:solidFill>
                          <a:effectLst/>
                          <a:latin typeface="Calibri" panose="020F0502020204030204" pitchFamily="34" charset="0"/>
                        </a:rPr>
                        <a:t>1 598 475</a:t>
                      </a:r>
                    </a:p>
                  </a:txBody>
                  <a:tcPr marL="9525" marR="9525" marT="9525" marB="0" anchor="ctr">
                    <a:noFill/>
                  </a:tcPr>
                </a:tc>
                <a:tc>
                  <a:txBody>
                    <a:bodyPr/>
                    <a:lstStyle/>
                    <a:p>
                      <a:pPr algn="ctr" fontAlgn="b"/>
                      <a:r>
                        <a:rPr lang="en-US" sz="1800" b="0" i="0" u="none" strike="noStrike" dirty="0">
                          <a:solidFill>
                            <a:srgbClr val="000000"/>
                          </a:solidFill>
                          <a:effectLst/>
                          <a:latin typeface="Calibri" panose="020F0502020204030204" pitchFamily="34" charset="0"/>
                        </a:rPr>
                        <a:t>1 361 637</a:t>
                      </a:r>
                    </a:p>
                  </a:txBody>
                  <a:tcPr marL="9525" marR="9525" marT="9525" marB="0" anchor="ctr">
                    <a:no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800" b="0" i="1" u="none" strike="noStrike" dirty="0">
                          <a:solidFill>
                            <a:srgbClr val="000000"/>
                          </a:solidFill>
                          <a:effectLst/>
                          <a:latin typeface="Calibri" panose="020F0502020204030204" pitchFamily="34" charset="0"/>
                        </a:rPr>
                        <a:t>-4%</a:t>
                      </a:r>
                    </a:p>
                  </a:txBody>
                  <a:tcPr marL="9525" marR="9525" marT="9525" marB="0" anchor="ctr">
                    <a:solidFill>
                      <a:schemeClr val="accent5">
                        <a:lumMod val="40000"/>
                        <a:lumOff val="60000"/>
                      </a:schemeClr>
                    </a:solidFill>
                  </a:tcPr>
                </a:tc>
                <a:tc>
                  <a:txBody>
                    <a:bodyPr/>
                    <a:lstStyle/>
                    <a:p>
                      <a:pPr algn="ctr" fontAlgn="b"/>
                      <a:r>
                        <a:rPr lang="en-US" sz="1800" b="0" i="1" u="none" strike="noStrike" dirty="0">
                          <a:solidFill>
                            <a:srgbClr val="000000"/>
                          </a:solidFill>
                          <a:effectLst/>
                          <a:latin typeface="Calibri" panose="020F0502020204030204" pitchFamily="34" charset="0"/>
                        </a:rPr>
                        <a:t>-15%</a:t>
                      </a:r>
                    </a:p>
                  </a:txBody>
                  <a:tcPr marL="9525" marR="9525" marT="9525" marB="0" anchor="ctr">
                    <a:solidFill>
                      <a:schemeClr val="accent5">
                        <a:lumMod val="40000"/>
                        <a:lumOff val="60000"/>
                      </a:schemeClr>
                    </a:solidFill>
                  </a:tcPr>
                </a:tc>
                <a:extLst>
                  <a:ext uri="{0D108BD9-81ED-4DB2-BD59-A6C34878D82A}">
                    <a16:rowId xmlns:a16="http://schemas.microsoft.com/office/drawing/2014/main" val="801669649"/>
                  </a:ext>
                </a:extLst>
              </a:tr>
              <a:tr h="298258">
                <a:tc>
                  <a:txBody>
                    <a:bodyPr/>
                    <a:lstStyle/>
                    <a:p>
                      <a:pPr algn="l" fontAlgn="b"/>
                      <a:r>
                        <a:rPr lang="en-US" sz="1800" b="0" i="0" u="none" strike="noStrike">
                          <a:solidFill>
                            <a:srgbClr val="000000"/>
                          </a:solidFill>
                          <a:effectLst/>
                          <a:latin typeface="Calibri" panose="020F0502020204030204" pitchFamily="34" charset="0"/>
                        </a:rPr>
                        <a:t>FS</a:t>
                      </a:r>
                    </a:p>
                  </a:txBody>
                  <a:tcPr marL="9525" marR="9525" marT="9525" marB="0" anchor="ctr">
                    <a:noFill/>
                  </a:tcPr>
                </a:tc>
                <a:tc>
                  <a:txBody>
                    <a:bodyPr/>
                    <a:lstStyle/>
                    <a:p>
                      <a:pPr algn="ctr" fontAlgn="b"/>
                      <a:r>
                        <a:rPr lang="en-US" sz="1800" b="0" i="0" u="none" strike="noStrike" dirty="0">
                          <a:solidFill>
                            <a:srgbClr val="000000"/>
                          </a:solidFill>
                          <a:effectLst/>
                          <a:latin typeface="Calibri" panose="020F0502020204030204" pitchFamily="34" charset="0"/>
                        </a:rPr>
                        <a:t> 592 445</a:t>
                      </a:r>
                    </a:p>
                  </a:txBody>
                  <a:tcPr marL="9525" marR="9525" marT="9525" marB="0" anchor="ctr">
                    <a:noFill/>
                  </a:tcPr>
                </a:tc>
                <a:tc>
                  <a:txBody>
                    <a:bodyPr/>
                    <a:lstStyle/>
                    <a:p>
                      <a:pPr algn="ctr" fontAlgn="b"/>
                      <a:r>
                        <a:rPr lang="en-US" sz="1800" b="0" i="0" u="none" strike="noStrike">
                          <a:solidFill>
                            <a:srgbClr val="000000"/>
                          </a:solidFill>
                          <a:effectLst/>
                          <a:latin typeface="Calibri" panose="020F0502020204030204" pitchFamily="34" charset="0"/>
                        </a:rPr>
                        <a:t> 676 489</a:t>
                      </a:r>
                    </a:p>
                  </a:txBody>
                  <a:tcPr marL="9525" marR="9525" marT="9525" marB="0" anchor="ctr">
                    <a:noFill/>
                  </a:tcPr>
                </a:tc>
                <a:tc>
                  <a:txBody>
                    <a:bodyPr/>
                    <a:lstStyle/>
                    <a:p>
                      <a:pPr algn="ctr" fontAlgn="b"/>
                      <a:r>
                        <a:rPr lang="en-US" sz="1800" b="0" i="0" u="none" strike="noStrike">
                          <a:solidFill>
                            <a:srgbClr val="000000"/>
                          </a:solidFill>
                          <a:effectLst/>
                          <a:latin typeface="Calibri" panose="020F0502020204030204" pitchFamily="34" charset="0"/>
                        </a:rPr>
                        <a:t> 650 820</a:t>
                      </a:r>
                    </a:p>
                  </a:txBody>
                  <a:tcPr marL="9525" marR="9525" marT="9525" marB="0" anchor="ctr">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800" b="0" i="1" u="none" strike="noStrike" dirty="0">
                          <a:solidFill>
                            <a:srgbClr val="000000"/>
                          </a:solidFill>
                          <a:effectLst/>
                          <a:latin typeface="Calibri" panose="020F0502020204030204" pitchFamily="34" charset="0"/>
                        </a:rPr>
                        <a:t>14%</a:t>
                      </a:r>
                    </a:p>
                  </a:txBody>
                  <a:tcPr marL="9525" marR="9525" marT="9525" marB="0" anchor="ctr">
                    <a:solidFill>
                      <a:schemeClr val="accent5">
                        <a:lumMod val="40000"/>
                        <a:lumOff val="60000"/>
                      </a:schemeClr>
                    </a:solidFill>
                  </a:tcPr>
                </a:tc>
                <a:tc>
                  <a:txBody>
                    <a:bodyPr/>
                    <a:lstStyle/>
                    <a:p>
                      <a:pPr algn="ctr" fontAlgn="b"/>
                      <a:r>
                        <a:rPr lang="en-US" sz="1800" b="0" i="1" u="none" strike="noStrike" dirty="0">
                          <a:solidFill>
                            <a:srgbClr val="000000"/>
                          </a:solidFill>
                          <a:effectLst/>
                          <a:latin typeface="Calibri" panose="020F0502020204030204" pitchFamily="34" charset="0"/>
                        </a:rPr>
                        <a:t>-4%</a:t>
                      </a:r>
                    </a:p>
                  </a:txBody>
                  <a:tcPr marL="9525" marR="9525" marT="9525" marB="0" anchor="ctr">
                    <a:solidFill>
                      <a:schemeClr val="accent5">
                        <a:lumMod val="40000"/>
                        <a:lumOff val="60000"/>
                      </a:schemeClr>
                    </a:solidFill>
                  </a:tcPr>
                </a:tc>
                <a:extLst>
                  <a:ext uri="{0D108BD9-81ED-4DB2-BD59-A6C34878D82A}">
                    <a16:rowId xmlns:a16="http://schemas.microsoft.com/office/drawing/2014/main" val="673561344"/>
                  </a:ext>
                </a:extLst>
              </a:tr>
              <a:tr h="298258">
                <a:tc>
                  <a:txBody>
                    <a:bodyPr/>
                    <a:lstStyle/>
                    <a:p>
                      <a:pPr algn="l" fontAlgn="b"/>
                      <a:r>
                        <a:rPr lang="en-US" sz="1800" b="0" i="0" u="none" strike="noStrike" dirty="0">
                          <a:solidFill>
                            <a:srgbClr val="000000"/>
                          </a:solidFill>
                          <a:effectLst/>
                          <a:latin typeface="Calibri" panose="020F0502020204030204" pitchFamily="34" charset="0"/>
                        </a:rPr>
                        <a:t>GP</a:t>
                      </a:r>
                    </a:p>
                  </a:txBody>
                  <a:tcPr marL="9525" marR="9525" marT="9525" marB="0" anchor="ctr">
                    <a:noFill/>
                  </a:tcPr>
                </a:tc>
                <a:tc>
                  <a:txBody>
                    <a:bodyPr/>
                    <a:lstStyle/>
                    <a:p>
                      <a:pPr algn="ctr" fontAlgn="b"/>
                      <a:r>
                        <a:rPr lang="en-US" sz="1800" b="0" i="0" u="none" strike="noStrike">
                          <a:solidFill>
                            <a:srgbClr val="000000"/>
                          </a:solidFill>
                          <a:effectLst/>
                          <a:latin typeface="Calibri" panose="020F0502020204030204" pitchFamily="34" charset="0"/>
                        </a:rPr>
                        <a:t>1 962 793</a:t>
                      </a:r>
                    </a:p>
                  </a:txBody>
                  <a:tcPr marL="9525" marR="9525" marT="9525" marB="0" anchor="ctr">
                    <a:noFill/>
                  </a:tcPr>
                </a:tc>
                <a:tc>
                  <a:txBody>
                    <a:bodyPr/>
                    <a:lstStyle/>
                    <a:p>
                      <a:pPr algn="ctr" fontAlgn="b"/>
                      <a:r>
                        <a:rPr lang="en-US" sz="1800" b="0" i="0" u="none" strike="noStrike" dirty="0">
                          <a:solidFill>
                            <a:srgbClr val="000000"/>
                          </a:solidFill>
                          <a:effectLst/>
                          <a:latin typeface="Calibri" panose="020F0502020204030204" pitchFamily="34" charset="0"/>
                        </a:rPr>
                        <a:t>2 498 533</a:t>
                      </a:r>
                    </a:p>
                  </a:txBody>
                  <a:tcPr marL="9525" marR="9525" marT="9525" marB="0" anchor="ctr">
                    <a:noFill/>
                  </a:tcPr>
                </a:tc>
                <a:tc>
                  <a:txBody>
                    <a:bodyPr/>
                    <a:lstStyle/>
                    <a:p>
                      <a:pPr algn="ctr" fontAlgn="b"/>
                      <a:r>
                        <a:rPr lang="en-US" sz="1800" b="0" i="0" u="none" strike="noStrike">
                          <a:solidFill>
                            <a:srgbClr val="000000"/>
                          </a:solidFill>
                          <a:effectLst/>
                          <a:latin typeface="Calibri" panose="020F0502020204030204" pitchFamily="34" charset="0"/>
                        </a:rPr>
                        <a:t>3 180 884</a:t>
                      </a:r>
                    </a:p>
                  </a:txBody>
                  <a:tcPr marL="9525" marR="9525" marT="9525" marB="0" anchor="ctr">
                    <a:no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ctr">
                    <a:noFill/>
                  </a:tcPr>
                </a:tc>
                <a:tc>
                  <a:txBody>
                    <a:bodyPr/>
                    <a:lstStyle/>
                    <a:p>
                      <a:pPr algn="ctr" fontAlgn="b"/>
                      <a:r>
                        <a:rPr lang="en-US" sz="1800" b="0" i="1" u="none" strike="noStrike" dirty="0">
                          <a:solidFill>
                            <a:srgbClr val="000000"/>
                          </a:solidFill>
                          <a:effectLst/>
                          <a:latin typeface="Calibri" panose="020F0502020204030204" pitchFamily="34" charset="0"/>
                        </a:rPr>
                        <a:t>27%</a:t>
                      </a:r>
                    </a:p>
                  </a:txBody>
                  <a:tcPr marL="9525" marR="9525" marT="9525" marB="0" anchor="ctr">
                    <a:noFill/>
                  </a:tcPr>
                </a:tc>
                <a:tc>
                  <a:txBody>
                    <a:bodyPr/>
                    <a:lstStyle/>
                    <a:p>
                      <a:pPr algn="ctr" fontAlgn="b"/>
                      <a:r>
                        <a:rPr lang="en-US" sz="1800" b="0" i="1" u="none" strike="noStrike" dirty="0">
                          <a:solidFill>
                            <a:srgbClr val="000000"/>
                          </a:solidFill>
                          <a:effectLst/>
                          <a:latin typeface="Calibri" panose="020F0502020204030204" pitchFamily="34" charset="0"/>
                        </a:rPr>
                        <a:t>27%</a:t>
                      </a:r>
                    </a:p>
                  </a:txBody>
                  <a:tcPr marL="9525" marR="9525" marT="9525" marB="0" anchor="ctr">
                    <a:noFill/>
                  </a:tcPr>
                </a:tc>
                <a:extLst>
                  <a:ext uri="{0D108BD9-81ED-4DB2-BD59-A6C34878D82A}">
                    <a16:rowId xmlns:a16="http://schemas.microsoft.com/office/drawing/2014/main" val="2291247585"/>
                  </a:ext>
                </a:extLst>
              </a:tr>
              <a:tr h="298258">
                <a:tc>
                  <a:txBody>
                    <a:bodyPr/>
                    <a:lstStyle/>
                    <a:p>
                      <a:pPr algn="l" fontAlgn="b"/>
                      <a:r>
                        <a:rPr lang="en-US" sz="1800" b="0" i="0" u="none" strike="noStrike" dirty="0">
                          <a:solidFill>
                            <a:srgbClr val="000000"/>
                          </a:solidFill>
                          <a:effectLst/>
                          <a:latin typeface="Calibri" panose="020F0502020204030204" pitchFamily="34" charset="0"/>
                        </a:rPr>
                        <a:t>KN</a:t>
                      </a:r>
                    </a:p>
                  </a:txBody>
                  <a:tcPr marL="9525" marR="9525" marT="9525" marB="0" anchor="ctr">
                    <a:noFill/>
                  </a:tcPr>
                </a:tc>
                <a:tc>
                  <a:txBody>
                    <a:bodyPr/>
                    <a:lstStyle/>
                    <a:p>
                      <a:pPr algn="ctr" fontAlgn="b"/>
                      <a:r>
                        <a:rPr lang="en-US" sz="1800" b="0" i="0" u="none" strike="noStrike" dirty="0">
                          <a:solidFill>
                            <a:srgbClr val="000000"/>
                          </a:solidFill>
                          <a:effectLst/>
                          <a:latin typeface="Calibri" panose="020F0502020204030204" pitchFamily="34" charset="0"/>
                        </a:rPr>
                        <a:t>2 485 822</a:t>
                      </a:r>
                    </a:p>
                  </a:txBody>
                  <a:tcPr marL="9525" marR="9525" marT="9525" marB="0" anchor="ctr">
                    <a:noFill/>
                  </a:tcPr>
                </a:tc>
                <a:tc>
                  <a:txBody>
                    <a:bodyPr/>
                    <a:lstStyle/>
                    <a:p>
                      <a:pPr algn="ctr" fontAlgn="b"/>
                      <a:r>
                        <a:rPr lang="en-US" sz="1800" b="0" i="0" u="none" strike="noStrike">
                          <a:solidFill>
                            <a:srgbClr val="000000"/>
                          </a:solidFill>
                          <a:effectLst/>
                          <a:latin typeface="Calibri" panose="020F0502020204030204" pitchFamily="34" charset="0"/>
                        </a:rPr>
                        <a:t>2 690 378</a:t>
                      </a:r>
                    </a:p>
                  </a:txBody>
                  <a:tcPr marL="9525" marR="9525" marT="9525" marB="0" anchor="ctr">
                    <a:noFill/>
                  </a:tcPr>
                </a:tc>
                <a:tc>
                  <a:txBody>
                    <a:bodyPr/>
                    <a:lstStyle/>
                    <a:p>
                      <a:pPr algn="ctr" fontAlgn="b"/>
                      <a:r>
                        <a:rPr lang="en-US" sz="1800" b="0" i="0" u="none" strike="noStrike" dirty="0">
                          <a:solidFill>
                            <a:srgbClr val="000000"/>
                          </a:solidFill>
                          <a:effectLst/>
                          <a:latin typeface="Calibri" panose="020F0502020204030204" pitchFamily="34" charset="0"/>
                        </a:rPr>
                        <a:t>2 657 716</a:t>
                      </a:r>
                    </a:p>
                  </a:txBody>
                  <a:tcPr marL="9525" marR="9525" marT="9525" marB="0" anchor="ctr">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800" b="0" i="1" u="none" strike="noStrike" dirty="0">
                          <a:solidFill>
                            <a:srgbClr val="000000"/>
                          </a:solidFill>
                          <a:effectLst/>
                          <a:latin typeface="Calibri" panose="020F0502020204030204" pitchFamily="34" charset="0"/>
                        </a:rPr>
                        <a:t>8%</a:t>
                      </a:r>
                    </a:p>
                  </a:txBody>
                  <a:tcPr marL="9525" marR="9525" marT="9525" marB="0" anchor="ctr">
                    <a:solidFill>
                      <a:schemeClr val="accent2">
                        <a:lumMod val="20000"/>
                        <a:lumOff val="80000"/>
                      </a:schemeClr>
                    </a:solidFill>
                  </a:tcPr>
                </a:tc>
                <a:tc>
                  <a:txBody>
                    <a:bodyPr/>
                    <a:lstStyle/>
                    <a:p>
                      <a:pPr algn="ctr" fontAlgn="b"/>
                      <a:r>
                        <a:rPr lang="en-US" sz="1800" b="0" i="1" u="none" strike="noStrike" dirty="0">
                          <a:solidFill>
                            <a:srgbClr val="000000"/>
                          </a:solidFill>
                          <a:effectLst/>
                          <a:latin typeface="Calibri" panose="020F0502020204030204" pitchFamily="34" charset="0"/>
                        </a:rPr>
                        <a:t>-1%</a:t>
                      </a:r>
                    </a:p>
                  </a:txBody>
                  <a:tcPr marL="9525" marR="9525" marT="9525" marB="0" anchor="ctr">
                    <a:solidFill>
                      <a:schemeClr val="accent2">
                        <a:lumMod val="20000"/>
                        <a:lumOff val="80000"/>
                      </a:schemeClr>
                    </a:solidFill>
                  </a:tcPr>
                </a:tc>
                <a:extLst>
                  <a:ext uri="{0D108BD9-81ED-4DB2-BD59-A6C34878D82A}">
                    <a16:rowId xmlns:a16="http://schemas.microsoft.com/office/drawing/2014/main" val="892316890"/>
                  </a:ext>
                </a:extLst>
              </a:tr>
              <a:tr h="298258">
                <a:tc>
                  <a:txBody>
                    <a:bodyPr/>
                    <a:lstStyle/>
                    <a:p>
                      <a:pPr algn="l" fontAlgn="b"/>
                      <a:r>
                        <a:rPr lang="en-US" sz="1800" b="0" i="0" u="none" strike="noStrike" dirty="0">
                          <a:solidFill>
                            <a:srgbClr val="000000"/>
                          </a:solidFill>
                          <a:effectLst/>
                          <a:latin typeface="Calibri" panose="020F0502020204030204" pitchFamily="34" charset="0"/>
                        </a:rPr>
                        <a:t>LP</a:t>
                      </a:r>
                    </a:p>
                  </a:txBody>
                  <a:tcPr marL="9525" marR="9525" marT="9525" marB="0" anchor="ctr">
                    <a:noFill/>
                  </a:tcPr>
                </a:tc>
                <a:tc>
                  <a:txBody>
                    <a:bodyPr/>
                    <a:lstStyle/>
                    <a:p>
                      <a:pPr algn="ctr" fontAlgn="b"/>
                      <a:r>
                        <a:rPr lang="en-US" sz="1800" b="0" i="0" u="none" strike="noStrike">
                          <a:solidFill>
                            <a:srgbClr val="000000"/>
                          </a:solidFill>
                          <a:effectLst/>
                          <a:latin typeface="Calibri" panose="020F0502020204030204" pitchFamily="34" charset="0"/>
                        </a:rPr>
                        <a:t>1 395 864</a:t>
                      </a:r>
                    </a:p>
                  </a:txBody>
                  <a:tcPr marL="9525" marR="9525" marT="9525" marB="0" anchor="ctr">
                    <a:noFill/>
                  </a:tcPr>
                </a:tc>
                <a:tc>
                  <a:txBody>
                    <a:bodyPr/>
                    <a:lstStyle/>
                    <a:p>
                      <a:pPr algn="ctr" fontAlgn="b"/>
                      <a:r>
                        <a:rPr lang="en-US" sz="1800" b="0" i="0" u="none" strike="noStrike">
                          <a:solidFill>
                            <a:srgbClr val="000000"/>
                          </a:solidFill>
                          <a:effectLst/>
                          <a:latin typeface="Calibri" panose="020F0502020204030204" pitchFamily="34" charset="0"/>
                        </a:rPr>
                        <a:t>1 507 386</a:t>
                      </a:r>
                    </a:p>
                  </a:txBody>
                  <a:tcPr marL="9525" marR="9525" marT="9525" marB="0" anchor="ctr">
                    <a:noFill/>
                  </a:tcPr>
                </a:tc>
                <a:tc>
                  <a:txBody>
                    <a:bodyPr/>
                    <a:lstStyle/>
                    <a:p>
                      <a:pPr algn="ctr" fontAlgn="b"/>
                      <a:r>
                        <a:rPr lang="en-US" sz="1800" b="0" i="0" u="none" strike="noStrike" dirty="0">
                          <a:solidFill>
                            <a:srgbClr val="000000"/>
                          </a:solidFill>
                          <a:effectLst/>
                          <a:latin typeface="Calibri" panose="020F0502020204030204" pitchFamily="34" charset="0"/>
                        </a:rPr>
                        <a:t>1 612 125</a:t>
                      </a:r>
                    </a:p>
                  </a:txBody>
                  <a:tcPr marL="9525" marR="9525" marT="9525" marB="0" anchor="ctr">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800" b="0" i="1" u="none" strike="noStrike" dirty="0">
                          <a:solidFill>
                            <a:srgbClr val="000000"/>
                          </a:solidFill>
                          <a:effectLst/>
                          <a:latin typeface="Calibri" panose="020F0502020204030204" pitchFamily="34" charset="0"/>
                        </a:rPr>
                        <a:t>8%</a:t>
                      </a:r>
                    </a:p>
                  </a:txBody>
                  <a:tcPr marL="9525" marR="9525" marT="9525" marB="0" anchor="ctr">
                    <a:noFill/>
                  </a:tcPr>
                </a:tc>
                <a:tc>
                  <a:txBody>
                    <a:bodyPr/>
                    <a:lstStyle/>
                    <a:p>
                      <a:pPr algn="ctr" fontAlgn="b"/>
                      <a:r>
                        <a:rPr lang="en-US" sz="1800" b="0" i="1" u="none" strike="noStrike" dirty="0">
                          <a:solidFill>
                            <a:srgbClr val="000000"/>
                          </a:solidFill>
                          <a:effectLst/>
                          <a:latin typeface="Calibri" panose="020F0502020204030204" pitchFamily="34" charset="0"/>
                        </a:rPr>
                        <a:t>7%</a:t>
                      </a:r>
                    </a:p>
                  </a:txBody>
                  <a:tcPr marL="9525" marR="9525" marT="9525" marB="0" anchor="ctr">
                    <a:noFill/>
                  </a:tcPr>
                </a:tc>
                <a:extLst>
                  <a:ext uri="{0D108BD9-81ED-4DB2-BD59-A6C34878D82A}">
                    <a16:rowId xmlns:a16="http://schemas.microsoft.com/office/drawing/2014/main" val="2518578234"/>
                  </a:ext>
                </a:extLst>
              </a:tr>
              <a:tr h="298258">
                <a:tc>
                  <a:txBody>
                    <a:bodyPr/>
                    <a:lstStyle/>
                    <a:p>
                      <a:pPr algn="l" fontAlgn="b"/>
                      <a:r>
                        <a:rPr lang="en-US" sz="1800" b="0" i="0" u="none" strike="noStrike">
                          <a:solidFill>
                            <a:srgbClr val="000000"/>
                          </a:solidFill>
                          <a:effectLst/>
                          <a:latin typeface="Calibri" panose="020F0502020204030204" pitchFamily="34" charset="0"/>
                        </a:rPr>
                        <a:t>MP</a:t>
                      </a:r>
                    </a:p>
                  </a:txBody>
                  <a:tcPr marL="9525" marR="9525" marT="9525" marB="0" anchor="ctr">
                    <a:noFill/>
                  </a:tcPr>
                </a:tc>
                <a:tc>
                  <a:txBody>
                    <a:bodyPr/>
                    <a:lstStyle/>
                    <a:p>
                      <a:pPr algn="ctr" fontAlgn="b"/>
                      <a:r>
                        <a:rPr lang="en-US" sz="1800" b="0" i="0" u="none" strike="noStrike">
                          <a:solidFill>
                            <a:srgbClr val="000000"/>
                          </a:solidFill>
                          <a:effectLst/>
                          <a:latin typeface="Calibri" panose="020F0502020204030204" pitchFamily="34" charset="0"/>
                        </a:rPr>
                        <a:t> 977 749</a:t>
                      </a:r>
                    </a:p>
                  </a:txBody>
                  <a:tcPr marL="9525" marR="9525" marT="9525" marB="0" anchor="ctr">
                    <a:noFill/>
                  </a:tcPr>
                </a:tc>
                <a:tc>
                  <a:txBody>
                    <a:bodyPr/>
                    <a:lstStyle/>
                    <a:p>
                      <a:pPr algn="ctr" fontAlgn="b"/>
                      <a:r>
                        <a:rPr lang="en-US" sz="1800" b="0" i="0" u="none" strike="noStrike" dirty="0">
                          <a:solidFill>
                            <a:srgbClr val="000000"/>
                          </a:solidFill>
                          <a:effectLst/>
                          <a:latin typeface="Calibri" panose="020F0502020204030204" pitchFamily="34" charset="0"/>
                        </a:rPr>
                        <a:t>1 100 594</a:t>
                      </a:r>
                    </a:p>
                  </a:txBody>
                  <a:tcPr marL="9525" marR="9525" marT="9525" marB="0" anchor="ctr">
                    <a:noFill/>
                  </a:tcPr>
                </a:tc>
                <a:tc>
                  <a:txBody>
                    <a:bodyPr/>
                    <a:lstStyle/>
                    <a:p>
                      <a:pPr algn="ctr" fontAlgn="b"/>
                      <a:r>
                        <a:rPr lang="en-US" sz="1800" b="0" i="0" u="none" strike="noStrike" dirty="0">
                          <a:solidFill>
                            <a:srgbClr val="000000"/>
                          </a:solidFill>
                          <a:effectLst/>
                          <a:latin typeface="Calibri" panose="020F0502020204030204" pitchFamily="34" charset="0"/>
                        </a:rPr>
                        <a:t>1 165 728</a:t>
                      </a:r>
                    </a:p>
                  </a:txBody>
                  <a:tcPr marL="9525" marR="9525" marT="9525" marB="0" anchor="ctr">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800" b="0" i="1" u="none" strike="noStrike" dirty="0">
                          <a:solidFill>
                            <a:srgbClr val="000000"/>
                          </a:solidFill>
                          <a:effectLst/>
                          <a:latin typeface="Calibri" panose="020F0502020204030204" pitchFamily="34" charset="0"/>
                        </a:rPr>
                        <a:t>13%</a:t>
                      </a:r>
                    </a:p>
                  </a:txBody>
                  <a:tcPr marL="9525" marR="9525" marT="9525" marB="0" anchor="ctr">
                    <a:noFill/>
                  </a:tcPr>
                </a:tc>
                <a:tc>
                  <a:txBody>
                    <a:bodyPr/>
                    <a:lstStyle/>
                    <a:p>
                      <a:pPr algn="ctr" fontAlgn="b"/>
                      <a:r>
                        <a:rPr lang="en-US" sz="1800" b="0" i="1" u="none" strike="noStrike" dirty="0">
                          <a:solidFill>
                            <a:srgbClr val="000000"/>
                          </a:solidFill>
                          <a:effectLst/>
                          <a:latin typeface="Calibri" panose="020F0502020204030204" pitchFamily="34" charset="0"/>
                        </a:rPr>
                        <a:t>6%</a:t>
                      </a:r>
                    </a:p>
                  </a:txBody>
                  <a:tcPr marL="9525" marR="9525" marT="9525" marB="0" anchor="ctr">
                    <a:noFill/>
                  </a:tcPr>
                </a:tc>
                <a:extLst>
                  <a:ext uri="{0D108BD9-81ED-4DB2-BD59-A6C34878D82A}">
                    <a16:rowId xmlns:a16="http://schemas.microsoft.com/office/drawing/2014/main" val="2746264994"/>
                  </a:ext>
                </a:extLst>
              </a:tr>
              <a:tr h="298258">
                <a:tc>
                  <a:txBody>
                    <a:bodyPr/>
                    <a:lstStyle/>
                    <a:p>
                      <a:pPr algn="l" fontAlgn="b"/>
                      <a:r>
                        <a:rPr lang="en-US" sz="1800" b="0" i="0" u="none" strike="noStrike">
                          <a:solidFill>
                            <a:srgbClr val="000000"/>
                          </a:solidFill>
                          <a:effectLst/>
                          <a:latin typeface="Calibri" panose="020F0502020204030204" pitchFamily="34" charset="0"/>
                        </a:rPr>
                        <a:t>NC</a:t>
                      </a:r>
                    </a:p>
                  </a:txBody>
                  <a:tcPr marL="9525" marR="9525" marT="9525" marB="0" anchor="ctr">
                    <a:noFill/>
                  </a:tcPr>
                </a:tc>
                <a:tc>
                  <a:txBody>
                    <a:bodyPr/>
                    <a:lstStyle/>
                    <a:p>
                      <a:pPr algn="ctr" fontAlgn="b"/>
                      <a:r>
                        <a:rPr lang="en-US" sz="1800" b="0" i="0" u="none" strike="noStrike">
                          <a:solidFill>
                            <a:srgbClr val="000000"/>
                          </a:solidFill>
                          <a:effectLst/>
                          <a:latin typeface="Calibri" panose="020F0502020204030204" pitchFamily="34" charset="0"/>
                        </a:rPr>
                        <a:t> 254 075</a:t>
                      </a:r>
                    </a:p>
                  </a:txBody>
                  <a:tcPr marL="9525" marR="9525" marT="9525" marB="0" anchor="ctr">
                    <a:noFill/>
                  </a:tcPr>
                </a:tc>
                <a:tc>
                  <a:txBody>
                    <a:bodyPr/>
                    <a:lstStyle/>
                    <a:p>
                      <a:pPr algn="ctr" fontAlgn="b"/>
                      <a:r>
                        <a:rPr lang="en-US" sz="1800" b="0" i="0" u="none" strike="noStrike">
                          <a:solidFill>
                            <a:srgbClr val="000000"/>
                          </a:solidFill>
                          <a:effectLst/>
                          <a:latin typeface="Calibri" panose="020F0502020204030204" pitchFamily="34" charset="0"/>
                        </a:rPr>
                        <a:t> 277 560</a:t>
                      </a:r>
                    </a:p>
                  </a:txBody>
                  <a:tcPr marL="9525" marR="9525" marT="9525" marB="0" anchor="ctr">
                    <a:noFill/>
                  </a:tcPr>
                </a:tc>
                <a:tc>
                  <a:txBody>
                    <a:bodyPr/>
                    <a:lstStyle/>
                    <a:p>
                      <a:pPr algn="ctr" fontAlgn="b"/>
                      <a:r>
                        <a:rPr lang="en-US" sz="1800" b="0" i="0" u="none" strike="noStrike" dirty="0">
                          <a:solidFill>
                            <a:srgbClr val="000000"/>
                          </a:solidFill>
                          <a:effectLst/>
                          <a:latin typeface="Calibri" panose="020F0502020204030204" pitchFamily="34" charset="0"/>
                        </a:rPr>
                        <a:t> 281 208</a:t>
                      </a:r>
                    </a:p>
                  </a:txBody>
                  <a:tcPr marL="9525" marR="9525" marT="9525" marB="0" anchor="ctr">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800" b="0" i="1" u="none" strike="noStrike" dirty="0">
                          <a:solidFill>
                            <a:srgbClr val="000000"/>
                          </a:solidFill>
                          <a:effectLst/>
                          <a:latin typeface="Calibri" panose="020F0502020204030204" pitchFamily="34" charset="0"/>
                        </a:rPr>
                        <a:t>9%</a:t>
                      </a:r>
                    </a:p>
                  </a:txBody>
                  <a:tcPr marL="9525" marR="9525" marT="9525" marB="0" anchor="ctr">
                    <a:solidFill>
                      <a:schemeClr val="accent2">
                        <a:lumMod val="20000"/>
                        <a:lumOff val="80000"/>
                      </a:schemeClr>
                    </a:solidFill>
                  </a:tcPr>
                </a:tc>
                <a:tc>
                  <a:txBody>
                    <a:bodyPr/>
                    <a:lstStyle/>
                    <a:p>
                      <a:pPr algn="ctr" fontAlgn="b"/>
                      <a:r>
                        <a:rPr lang="en-US" sz="1800" b="0" i="1" u="none" strike="noStrike" dirty="0">
                          <a:solidFill>
                            <a:srgbClr val="000000"/>
                          </a:solidFill>
                          <a:effectLst/>
                          <a:latin typeface="Calibri" panose="020F0502020204030204" pitchFamily="34" charset="0"/>
                        </a:rPr>
                        <a:t>1%</a:t>
                      </a:r>
                    </a:p>
                  </a:txBody>
                  <a:tcPr marL="9525" marR="9525" marT="9525" marB="0" anchor="ctr">
                    <a:solidFill>
                      <a:schemeClr val="accent2">
                        <a:lumMod val="20000"/>
                        <a:lumOff val="80000"/>
                      </a:schemeClr>
                    </a:solidFill>
                  </a:tcPr>
                </a:tc>
                <a:extLst>
                  <a:ext uri="{0D108BD9-81ED-4DB2-BD59-A6C34878D82A}">
                    <a16:rowId xmlns:a16="http://schemas.microsoft.com/office/drawing/2014/main" val="3642519840"/>
                  </a:ext>
                </a:extLst>
              </a:tr>
              <a:tr h="298258">
                <a:tc>
                  <a:txBody>
                    <a:bodyPr/>
                    <a:lstStyle/>
                    <a:p>
                      <a:pPr algn="l" fontAlgn="b"/>
                      <a:r>
                        <a:rPr lang="en-US" sz="1800" b="0" i="0" u="none" strike="noStrike">
                          <a:solidFill>
                            <a:srgbClr val="000000"/>
                          </a:solidFill>
                          <a:effectLst/>
                          <a:latin typeface="Calibri" panose="020F0502020204030204" pitchFamily="34" charset="0"/>
                        </a:rPr>
                        <a:t>NW</a:t>
                      </a:r>
                    </a:p>
                  </a:txBody>
                  <a:tcPr marL="9525" marR="9525" marT="9525" marB="0" anchor="ctr">
                    <a:noFill/>
                  </a:tcPr>
                </a:tc>
                <a:tc>
                  <a:txBody>
                    <a:bodyPr/>
                    <a:lstStyle/>
                    <a:p>
                      <a:pPr algn="ctr" fontAlgn="b"/>
                      <a:r>
                        <a:rPr lang="en-US" sz="1800" b="0" i="0" u="none" strike="noStrike">
                          <a:solidFill>
                            <a:srgbClr val="000000"/>
                          </a:solidFill>
                          <a:effectLst/>
                          <a:latin typeface="Calibri" panose="020F0502020204030204" pitchFamily="34" charset="0"/>
                        </a:rPr>
                        <a:t> 742 943</a:t>
                      </a:r>
                    </a:p>
                  </a:txBody>
                  <a:tcPr marL="9525" marR="9525" marT="9525" marB="0" anchor="ctr">
                    <a:noFill/>
                  </a:tcPr>
                </a:tc>
                <a:tc>
                  <a:txBody>
                    <a:bodyPr/>
                    <a:lstStyle/>
                    <a:p>
                      <a:pPr algn="ctr" fontAlgn="b"/>
                      <a:r>
                        <a:rPr lang="en-US" sz="1800" b="0" i="0" u="none" strike="noStrike">
                          <a:solidFill>
                            <a:srgbClr val="000000"/>
                          </a:solidFill>
                          <a:effectLst/>
                          <a:latin typeface="Calibri" panose="020F0502020204030204" pitchFamily="34" charset="0"/>
                        </a:rPr>
                        <a:t> 893 530</a:t>
                      </a:r>
                    </a:p>
                  </a:txBody>
                  <a:tcPr marL="9525" marR="9525" marT="9525" marB="0" anchor="ctr">
                    <a:noFill/>
                  </a:tcPr>
                </a:tc>
                <a:tc>
                  <a:txBody>
                    <a:bodyPr/>
                    <a:lstStyle/>
                    <a:p>
                      <a:pPr algn="ctr" fontAlgn="b"/>
                      <a:r>
                        <a:rPr lang="en-US" sz="1800" b="0" i="0" u="none" strike="noStrike" dirty="0">
                          <a:solidFill>
                            <a:srgbClr val="000000"/>
                          </a:solidFill>
                          <a:effectLst/>
                          <a:latin typeface="Calibri" panose="020F0502020204030204" pitchFamily="34" charset="0"/>
                        </a:rPr>
                        <a:t> 930 323</a:t>
                      </a:r>
                    </a:p>
                  </a:txBody>
                  <a:tcPr marL="9525" marR="9525" marT="9525" marB="0" anchor="ctr">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800" b="0" i="1" u="none" strike="noStrike" dirty="0">
                          <a:solidFill>
                            <a:srgbClr val="000000"/>
                          </a:solidFill>
                          <a:effectLst/>
                          <a:latin typeface="Calibri" panose="020F0502020204030204" pitchFamily="34" charset="0"/>
                        </a:rPr>
                        <a:t>20%</a:t>
                      </a:r>
                    </a:p>
                  </a:txBody>
                  <a:tcPr marL="9525" marR="9525" marT="9525" marB="0" anchor="ctr">
                    <a:solidFill>
                      <a:schemeClr val="accent5">
                        <a:lumMod val="40000"/>
                        <a:lumOff val="60000"/>
                      </a:schemeClr>
                    </a:solidFill>
                  </a:tcPr>
                </a:tc>
                <a:tc>
                  <a:txBody>
                    <a:bodyPr/>
                    <a:lstStyle/>
                    <a:p>
                      <a:pPr algn="ctr" fontAlgn="b"/>
                      <a:r>
                        <a:rPr lang="en-US" sz="1800" b="0" i="1" u="none" strike="noStrike" dirty="0">
                          <a:solidFill>
                            <a:srgbClr val="000000"/>
                          </a:solidFill>
                          <a:effectLst/>
                          <a:latin typeface="Calibri" panose="020F0502020204030204" pitchFamily="34" charset="0"/>
                        </a:rPr>
                        <a:t>4%</a:t>
                      </a:r>
                    </a:p>
                  </a:txBody>
                  <a:tcPr marL="9525" marR="9525" marT="9525" marB="0" anchor="ctr">
                    <a:solidFill>
                      <a:schemeClr val="accent5">
                        <a:lumMod val="40000"/>
                        <a:lumOff val="60000"/>
                      </a:schemeClr>
                    </a:solidFill>
                  </a:tcPr>
                </a:tc>
                <a:extLst>
                  <a:ext uri="{0D108BD9-81ED-4DB2-BD59-A6C34878D82A}">
                    <a16:rowId xmlns:a16="http://schemas.microsoft.com/office/drawing/2014/main" val="3107278432"/>
                  </a:ext>
                </a:extLst>
              </a:tr>
              <a:tr h="298258">
                <a:tc>
                  <a:txBody>
                    <a:bodyPr/>
                    <a:lstStyle/>
                    <a:p>
                      <a:pPr algn="l" fontAlgn="b"/>
                      <a:r>
                        <a:rPr lang="en-US" sz="1800" b="0" i="0" u="none" strike="noStrike">
                          <a:solidFill>
                            <a:srgbClr val="000000"/>
                          </a:solidFill>
                          <a:effectLst/>
                          <a:latin typeface="Calibri" panose="020F0502020204030204" pitchFamily="34" charset="0"/>
                        </a:rPr>
                        <a:t>WC</a:t>
                      </a:r>
                    </a:p>
                  </a:txBody>
                  <a:tcPr marL="9525" marR="9525" marT="9525" marB="0"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1 068 009</a:t>
                      </a:r>
                    </a:p>
                  </a:txBody>
                  <a:tcPr marL="9525" marR="9525" marT="9525" marB="0"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1 298 801</a:t>
                      </a:r>
                    </a:p>
                  </a:txBody>
                  <a:tcPr marL="9525" marR="9525" marT="9525" marB="0"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1 496 731</a:t>
                      </a:r>
                    </a:p>
                  </a:txBody>
                  <a:tcPr marL="9525" marR="9525" marT="9525" marB="0"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800" b="0" i="1" u="none" strike="noStrike" dirty="0">
                          <a:solidFill>
                            <a:srgbClr val="000000"/>
                          </a:solidFill>
                          <a:effectLst/>
                          <a:latin typeface="Calibri" panose="020F0502020204030204" pitchFamily="34" charset="0"/>
                        </a:rPr>
                        <a:t>22%</a:t>
                      </a:r>
                    </a:p>
                  </a:txBody>
                  <a:tcPr marL="9525" marR="9525" marT="9525" marB="0"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800" b="0" i="1" u="none" strike="noStrike" dirty="0">
                          <a:solidFill>
                            <a:srgbClr val="000000"/>
                          </a:solidFill>
                          <a:effectLst/>
                          <a:latin typeface="Calibri" panose="020F0502020204030204" pitchFamily="34" charset="0"/>
                        </a:rPr>
                        <a:t>15%</a:t>
                      </a:r>
                    </a:p>
                  </a:txBody>
                  <a:tcPr marL="9525" marR="9525" marT="9525" marB="0" anchor="ctr">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928656"/>
                  </a:ext>
                </a:extLst>
              </a:tr>
              <a:tr h="0">
                <a:tc>
                  <a:txBody>
                    <a:bodyPr/>
                    <a:lstStyle/>
                    <a:p>
                      <a:pPr algn="l" fontAlgn="b"/>
                      <a:r>
                        <a:rPr lang="en-US" sz="1800" b="1" i="0" u="none" strike="noStrike" dirty="0">
                          <a:solidFill>
                            <a:srgbClr val="000000"/>
                          </a:solidFill>
                          <a:effectLst/>
                          <a:latin typeface="Calibri" panose="020F0502020204030204" pitchFamily="34" charset="0"/>
                        </a:rPr>
                        <a:t>Total</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ctr" fontAlgn="b"/>
                      <a:r>
                        <a:rPr lang="en-US" sz="1800" b="1" i="0" u="none" strike="noStrike">
                          <a:solidFill>
                            <a:srgbClr val="000000"/>
                          </a:solidFill>
                          <a:effectLst/>
                          <a:latin typeface="Calibri" panose="020F0502020204030204" pitchFamily="34" charset="0"/>
                        </a:rPr>
                        <a:t>11 136 902</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12 541 746</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13 337 172</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ctr" fontAlgn="b"/>
                      <a:r>
                        <a:rPr lang="en-US" sz="1800" b="1" i="1" u="none" strike="noStrike">
                          <a:solidFill>
                            <a:srgbClr val="000000"/>
                          </a:solidFill>
                          <a:effectLst/>
                          <a:latin typeface="Calibri" panose="020F0502020204030204" pitchFamily="34" charset="0"/>
                        </a:rPr>
                        <a:t>13%</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ctr" fontAlgn="b"/>
                      <a:r>
                        <a:rPr lang="en-US" sz="1800" b="1" i="1" u="none" strike="noStrike" dirty="0">
                          <a:solidFill>
                            <a:srgbClr val="000000"/>
                          </a:solidFill>
                          <a:effectLst/>
                          <a:latin typeface="Calibri" panose="020F0502020204030204" pitchFamily="34" charset="0"/>
                        </a:rPr>
                        <a:t>6%</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790151857"/>
                  </a:ext>
                </a:extLst>
              </a:tr>
            </a:tbl>
          </a:graphicData>
        </a:graphic>
      </p:graphicFrame>
      <p:sp>
        <p:nvSpPr>
          <p:cNvPr id="8" name="Oval 7">
            <a:extLst>
              <a:ext uri="{FF2B5EF4-FFF2-40B4-BE49-F238E27FC236}">
                <a16:creationId xmlns:a16="http://schemas.microsoft.com/office/drawing/2014/main" id="{5D31C5F6-65C5-4CBC-1E25-9B1CB8FEDBA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sp>
        <p:nvSpPr>
          <p:cNvPr id="5" name="Rectangle 4">
            <a:extLst>
              <a:ext uri="{FF2B5EF4-FFF2-40B4-BE49-F238E27FC236}">
                <a16:creationId xmlns:a16="http://schemas.microsoft.com/office/drawing/2014/main" id="{4FF228B2-98E3-BF23-2BB9-13A40643C005}"/>
              </a:ext>
            </a:extLst>
          </p:cNvPr>
          <p:cNvSpPr/>
          <p:nvPr/>
        </p:nvSpPr>
        <p:spPr>
          <a:xfrm>
            <a:off x="631708" y="6102330"/>
            <a:ext cx="10309108" cy="206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i="1" dirty="0">
                <a:solidFill>
                  <a:schemeClr val="tx1">
                    <a:lumMod val="50000"/>
                    <a:lumOff val="50000"/>
                  </a:schemeClr>
                </a:solidFill>
              </a:rPr>
              <a:t>Note: Period 2021 -2030 is the same timeframe, nine years, as 2012 – 2021. </a:t>
            </a:r>
          </a:p>
        </p:txBody>
      </p:sp>
      <p:sp>
        <p:nvSpPr>
          <p:cNvPr id="7" name="Rectangle 6">
            <a:extLst>
              <a:ext uri="{FF2B5EF4-FFF2-40B4-BE49-F238E27FC236}">
                <a16:creationId xmlns:a16="http://schemas.microsoft.com/office/drawing/2014/main" id="{CD3D2A9F-D9DA-CDE7-119D-E62EF53C40AA}"/>
              </a:ext>
            </a:extLst>
          </p:cNvPr>
          <p:cNvSpPr/>
          <p:nvPr/>
        </p:nvSpPr>
        <p:spPr>
          <a:xfrm>
            <a:off x="631709" y="6239304"/>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Thembisa age-specific estimates from the model V4.5 for children aged 7-18</a:t>
            </a:r>
          </a:p>
        </p:txBody>
      </p:sp>
      <p:sp>
        <p:nvSpPr>
          <p:cNvPr id="9" name="Rectangle 8">
            <a:extLst>
              <a:ext uri="{FF2B5EF4-FFF2-40B4-BE49-F238E27FC236}">
                <a16:creationId xmlns:a16="http://schemas.microsoft.com/office/drawing/2014/main" id="{441F4BA0-C6A8-2184-1246-78CB9E05D46C}"/>
              </a:ext>
            </a:extLst>
          </p:cNvPr>
          <p:cNvSpPr/>
          <p:nvPr/>
        </p:nvSpPr>
        <p:spPr>
          <a:xfrm>
            <a:off x="8993520" y="2142989"/>
            <a:ext cx="2828910" cy="395934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ZA" sz="2100" dirty="0">
                <a:solidFill>
                  <a:schemeClr val="tx1">
                    <a:lumMod val="75000"/>
                    <a:lumOff val="25000"/>
                  </a:schemeClr>
                </a:solidFill>
              </a:rPr>
              <a:t>All provincial growth rates are estimated to be lower or about the same for 2021-2030 compared to 2021-2021</a:t>
            </a:r>
          </a:p>
          <a:p>
            <a:pPr marL="285750" indent="-285750">
              <a:buFont typeface="Arial" panose="020B0604020202020204" pitchFamily="34" charset="0"/>
              <a:buChar char="•"/>
            </a:pPr>
            <a:endParaRPr lang="en-ZA" sz="2100" dirty="0">
              <a:solidFill>
                <a:schemeClr val="tx1">
                  <a:lumMod val="75000"/>
                  <a:lumOff val="25000"/>
                </a:schemeClr>
              </a:solidFill>
            </a:endParaRPr>
          </a:p>
          <a:p>
            <a:pPr marL="285750" indent="-285750">
              <a:buFont typeface="Arial" panose="020B0604020202020204" pitchFamily="34" charset="0"/>
              <a:buChar char="•"/>
            </a:pPr>
            <a:r>
              <a:rPr lang="en-ZA" sz="2100" dirty="0">
                <a:solidFill>
                  <a:schemeClr val="tx1">
                    <a:lumMod val="75000"/>
                    <a:lumOff val="25000"/>
                  </a:schemeClr>
                </a:solidFill>
              </a:rPr>
              <a:t>EC, FS and NW are projected have much lower growth (10ppt lower)</a:t>
            </a:r>
          </a:p>
          <a:p>
            <a:pPr marL="285750" indent="-285750">
              <a:buFont typeface="Arial" panose="020B0604020202020204" pitchFamily="34" charset="0"/>
              <a:buChar char="•"/>
            </a:pPr>
            <a:endParaRPr lang="en-ZA" sz="2300" dirty="0">
              <a:solidFill>
                <a:schemeClr val="tx1">
                  <a:lumMod val="75000"/>
                  <a:lumOff val="25000"/>
                </a:schemeClr>
              </a:solidFill>
            </a:endParaRPr>
          </a:p>
        </p:txBody>
      </p:sp>
    </p:spTree>
    <p:extLst>
      <p:ext uri="{BB962C8B-B14F-4D97-AF65-F5344CB8AC3E}">
        <p14:creationId xmlns:p14="http://schemas.microsoft.com/office/powerpoint/2010/main" val="186444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A40F3-EBB1-595D-8F17-CB23FFC46160}"/>
              </a:ext>
            </a:extLst>
          </p:cNvPr>
          <p:cNvSpPr>
            <a:spLocks noGrp="1"/>
          </p:cNvSpPr>
          <p:nvPr>
            <p:ph type="title"/>
          </p:nvPr>
        </p:nvSpPr>
        <p:spPr/>
        <p:txBody>
          <a:bodyPr/>
          <a:lstStyle/>
          <a:p>
            <a:r>
              <a:rPr lang="en-ZA" dirty="0"/>
              <a:t>School and educator growth</a:t>
            </a:r>
          </a:p>
        </p:txBody>
      </p:sp>
      <p:sp>
        <p:nvSpPr>
          <p:cNvPr id="3" name="Text Placeholder 2">
            <a:extLst>
              <a:ext uri="{FF2B5EF4-FFF2-40B4-BE49-F238E27FC236}">
                <a16:creationId xmlns:a16="http://schemas.microsoft.com/office/drawing/2014/main" id="{D5F0ADFF-561A-864D-DFCD-508B2AC0D36D}"/>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D4D6B73E-5FC8-91F6-58EB-EC9BA92D5721}"/>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Tree>
    <p:extLst>
      <p:ext uri="{BB962C8B-B14F-4D97-AF65-F5344CB8AC3E}">
        <p14:creationId xmlns:p14="http://schemas.microsoft.com/office/powerpoint/2010/main" val="3771184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7C33-AB91-1DD3-C183-4C7A5544EF22}"/>
              </a:ext>
            </a:extLst>
          </p:cNvPr>
          <p:cNvSpPr>
            <a:spLocks noGrp="1"/>
          </p:cNvSpPr>
          <p:nvPr>
            <p:ph type="title"/>
          </p:nvPr>
        </p:nvSpPr>
        <p:spPr/>
        <p:txBody>
          <a:bodyPr/>
          <a:lstStyle/>
          <a:p>
            <a:r>
              <a:rPr lang="en-ZA" dirty="0"/>
              <a:t>Educator, school and enrolment growth</a:t>
            </a:r>
          </a:p>
        </p:txBody>
      </p:sp>
      <p:sp>
        <p:nvSpPr>
          <p:cNvPr id="5" name="Rectangle 4">
            <a:extLst>
              <a:ext uri="{FF2B5EF4-FFF2-40B4-BE49-F238E27FC236}">
                <a16:creationId xmlns:a16="http://schemas.microsoft.com/office/drawing/2014/main" id="{28CC2068-332A-F2C2-67B7-7F9A580A1E8B}"/>
              </a:ext>
            </a:extLst>
          </p:cNvPr>
          <p:cNvSpPr/>
          <p:nvPr/>
        </p:nvSpPr>
        <p:spPr>
          <a:xfrm>
            <a:off x="631707" y="6152219"/>
            <a:ext cx="10921663"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950" i="1" dirty="0"/>
              <a:t>Source: Educator numbers from anonymised PERSAL data from 2012 and 2021, only educators (Rank 60 000 – 69 999) are considered. </a:t>
            </a:r>
            <a:r>
              <a:rPr lang="en-ZA" sz="950" i="1" dirty="0" err="1"/>
              <a:t>Thembisa</a:t>
            </a:r>
            <a:r>
              <a:rPr lang="en-ZA" sz="950" i="1" dirty="0"/>
              <a:t> age specific data V4.5 for school-aged population (Ages 7-18) estimates and enrolment and school numbers taken from School Realities-EMIS (2012 – 2021) released by the DBE, for numbers on ordinary public and independent schools (</a:t>
            </a:r>
            <a:r>
              <a:rPr lang="en-US" sz="950" dirty="0">
                <a:hlinkClick r:id="rId3"/>
              </a:rPr>
              <a:t>Statistical Publications (education.gov.za)</a:t>
            </a:r>
            <a:r>
              <a:rPr lang="en-US" sz="950" dirty="0"/>
              <a:t>) </a:t>
            </a:r>
            <a:endParaRPr lang="en-ZA" sz="950" i="1" dirty="0"/>
          </a:p>
        </p:txBody>
      </p:sp>
      <p:graphicFrame>
        <p:nvGraphicFramePr>
          <p:cNvPr id="4" name="Table 3">
            <a:extLst>
              <a:ext uri="{FF2B5EF4-FFF2-40B4-BE49-F238E27FC236}">
                <a16:creationId xmlns:a16="http://schemas.microsoft.com/office/drawing/2014/main" id="{0671B2AF-CBAD-92DE-ED2A-782C91766511}"/>
              </a:ext>
            </a:extLst>
          </p:cNvPr>
          <p:cNvGraphicFramePr>
            <a:graphicFrameLocks noGrp="1"/>
          </p:cNvGraphicFramePr>
          <p:nvPr>
            <p:extLst>
              <p:ext uri="{D42A27DB-BD31-4B8C-83A1-F6EECF244321}">
                <p14:modId xmlns:p14="http://schemas.microsoft.com/office/powerpoint/2010/main" val="2352380101"/>
              </p:ext>
            </p:extLst>
          </p:nvPr>
        </p:nvGraphicFramePr>
        <p:xfrm>
          <a:off x="631707" y="1771032"/>
          <a:ext cx="10515602" cy="4087483"/>
        </p:xfrm>
        <a:graphic>
          <a:graphicData uri="http://schemas.openxmlformats.org/drawingml/2006/table">
            <a:tbl>
              <a:tblPr/>
              <a:tblGrid>
                <a:gridCol w="911343">
                  <a:extLst>
                    <a:ext uri="{9D8B030D-6E8A-4147-A177-3AD203B41FA5}">
                      <a16:colId xmlns:a16="http://schemas.microsoft.com/office/drawing/2014/main" val="1767453583"/>
                    </a:ext>
                  </a:extLst>
                </a:gridCol>
                <a:gridCol w="1420659">
                  <a:extLst>
                    <a:ext uri="{9D8B030D-6E8A-4147-A177-3AD203B41FA5}">
                      <a16:colId xmlns:a16="http://schemas.microsoft.com/office/drawing/2014/main" val="2041230699"/>
                    </a:ext>
                  </a:extLst>
                </a:gridCol>
                <a:gridCol w="1554668">
                  <a:extLst>
                    <a:ext uri="{9D8B030D-6E8A-4147-A177-3AD203B41FA5}">
                      <a16:colId xmlns:a16="http://schemas.microsoft.com/office/drawing/2014/main" val="3185064984"/>
                    </a:ext>
                  </a:extLst>
                </a:gridCol>
                <a:gridCol w="205130">
                  <a:extLst>
                    <a:ext uri="{9D8B030D-6E8A-4147-A177-3AD203B41FA5}">
                      <a16:colId xmlns:a16="http://schemas.microsoft.com/office/drawing/2014/main" val="2304658889"/>
                    </a:ext>
                  </a:extLst>
                </a:gridCol>
                <a:gridCol w="1554668">
                  <a:extLst>
                    <a:ext uri="{9D8B030D-6E8A-4147-A177-3AD203B41FA5}">
                      <a16:colId xmlns:a16="http://schemas.microsoft.com/office/drawing/2014/main" val="2498553981"/>
                    </a:ext>
                  </a:extLst>
                </a:gridCol>
                <a:gridCol w="1554668">
                  <a:extLst>
                    <a:ext uri="{9D8B030D-6E8A-4147-A177-3AD203B41FA5}">
                      <a16:colId xmlns:a16="http://schemas.microsoft.com/office/drawing/2014/main" val="2250454731"/>
                    </a:ext>
                  </a:extLst>
                </a:gridCol>
                <a:gridCol w="1554668">
                  <a:extLst>
                    <a:ext uri="{9D8B030D-6E8A-4147-A177-3AD203B41FA5}">
                      <a16:colId xmlns:a16="http://schemas.microsoft.com/office/drawing/2014/main" val="591293990"/>
                    </a:ext>
                  </a:extLst>
                </a:gridCol>
                <a:gridCol w="205130">
                  <a:extLst>
                    <a:ext uri="{9D8B030D-6E8A-4147-A177-3AD203B41FA5}">
                      <a16:colId xmlns:a16="http://schemas.microsoft.com/office/drawing/2014/main" val="1980839658"/>
                    </a:ext>
                  </a:extLst>
                </a:gridCol>
                <a:gridCol w="1554668">
                  <a:extLst>
                    <a:ext uri="{9D8B030D-6E8A-4147-A177-3AD203B41FA5}">
                      <a16:colId xmlns:a16="http://schemas.microsoft.com/office/drawing/2014/main" val="1911353586"/>
                    </a:ext>
                  </a:extLst>
                </a:gridCol>
              </a:tblGrid>
              <a:tr h="346063">
                <a:tc>
                  <a:txBody>
                    <a:bodyPr/>
                    <a:lstStyle/>
                    <a:p>
                      <a:pPr algn="l"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8">
                  <a:txBody>
                    <a:bodyPr/>
                    <a:lstStyle/>
                    <a:p>
                      <a:pPr algn="ctr" rtl="0" fontAlgn="b"/>
                      <a:r>
                        <a:rPr lang="en-US" sz="1800" b="1" i="1" u="none" strike="noStrike" dirty="0">
                          <a:solidFill>
                            <a:srgbClr val="000000"/>
                          </a:solidFill>
                          <a:effectLst/>
                          <a:latin typeface="Calibri" panose="020F0502020204030204" pitchFamily="34" charset="0"/>
                        </a:rPr>
                        <a:t>% growth from 2012 to 2021</a:t>
                      </a:r>
                    </a:p>
                  </a:txBody>
                  <a:tcPr marL="9525" marR="9525" marT="9525" marB="0" anchor="b">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73350013"/>
                  </a:ext>
                </a:extLst>
              </a:tr>
              <a:tr h="739858">
                <a:tc>
                  <a:txBody>
                    <a:bodyPr/>
                    <a:lstStyle/>
                    <a:p>
                      <a:pPr algn="l" rtl="0" fontAlgn="b"/>
                      <a:r>
                        <a:rPr lang="en-US" sz="1800" b="1" i="0" u="none" strike="noStrike">
                          <a:solidFill>
                            <a:srgbClr val="000000"/>
                          </a:solidFill>
                          <a:effectLst/>
                          <a:latin typeface="Calibri" panose="020F0502020204030204" pitchFamily="34" charset="0"/>
                        </a:rPr>
                        <a:t>Province</a:t>
                      </a:r>
                    </a:p>
                  </a:txBody>
                  <a:tcPr marL="9525" marR="9525" marT="9525" marB="0" anchor="b">
                    <a:lnL>
                      <a:noFill/>
                    </a:lnL>
                    <a:lnR>
                      <a:noFill/>
                    </a:lnR>
                    <a:lnT>
                      <a:noFill/>
                    </a:lnT>
                    <a:lnB>
                      <a:noFill/>
                    </a:lnB>
                  </a:tcPr>
                </a:tc>
                <a:tc>
                  <a:txBody>
                    <a:bodyPr/>
                    <a:lstStyle/>
                    <a:p>
                      <a:pPr algn="ctr" rtl="0" fontAlgn="b"/>
                      <a:r>
                        <a:rPr lang="en-US" sz="1800" b="1" i="0" u="none" strike="noStrike" dirty="0">
                          <a:solidFill>
                            <a:srgbClr val="000000"/>
                          </a:solidFill>
                          <a:effectLst/>
                          <a:latin typeface="Calibri" panose="020F0502020204030204" pitchFamily="34" charset="0"/>
                        </a:rPr>
                        <a:t>Number of educators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Number of teachers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rtl="0" fontAlgn="b"/>
                      <a:r>
                        <a:rPr lang="en-US" sz="1800" b="1" i="0" u="none" strike="noStrike">
                          <a:solidFill>
                            <a:srgbClr val="000000"/>
                          </a:solidFill>
                          <a:effectLst/>
                          <a:latin typeface="Calibri" panose="020F0502020204030204" pitchFamily="34" charset="0"/>
                        </a:rPr>
                        <a:t>Number of public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Enrolment in public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Enrolment in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rtl="0" fontAlgn="b"/>
                      <a:r>
                        <a:rPr lang="en-US" sz="1800" b="1" i="0" u="none" strike="noStrike" dirty="0">
                          <a:solidFill>
                            <a:srgbClr val="000000"/>
                          </a:solidFill>
                          <a:effectLst/>
                          <a:latin typeface="Calibri" panose="020F0502020204030204" pitchFamily="34" charset="0"/>
                        </a:rPr>
                        <a:t>Est. school-aged population</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86497946"/>
                  </a:ext>
                </a:extLst>
              </a:tr>
              <a:tr h="0">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2820128111"/>
                  </a:ext>
                </a:extLst>
              </a:tr>
              <a:tr h="250597">
                <a:tc>
                  <a:txBody>
                    <a:bodyPr/>
                    <a:lstStyle/>
                    <a:p>
                      <a:pPr algn="l" rtl="0" fontAlgn="b"/>
                      <a:r>
                        <a:rPr lang="en-US" sz="1800" b="1" i="0" u="none" strike="noStrike">
                          <a:solidFill>
                            <a:srgbClr val="000000"/>
                          </a:solidFill>
                          <a:effectLst/>
                          <a:latin typeface="Calibri" panose="020F0502020204030204" pitchFamily="34" charset="0"/>
                        </a:rPr>
                        <a:t>EC</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ECF9C"/>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DEDDE"/>
                    </a:solidFill>
                  </a:tcPr>
                </a:tc>
                <a:tc>
                  <a:txBody>
                    <a:bodyPr/>
                    <a:lstStyle/>
                    <a:p>
                      <a:pPr algn="ctr" rtl="0"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CF9C"/>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ECF9C"/>
                    </a:solidFill>
                  </a:tcPr>
                </a:tc>
                <a:extLst>
                  <a:ext uri="{0D108BD9-81ED-4DB2-BD59-A6C34878D82A}">
                    <a16:rowId xmlns:a16="http://schemas.microsoft.com/office/drawing/2014/main" val="808691525"/>
                  </a:ext>
                </a:extLst>
              </a:tr>
              <a:tr h="250597">
                <a:tc>
                  <a:txBody>
                    <a:bodyPr/>
                    <a:lstStyle/>
                    <a:p>
                      <a:pPr algn="l" rtl="0" fontAlgn="b"/>
                      <a:r>
                        <a:rPr lang="en-US" sz="1800" b="1" i="0" u="none" strike="noStrike">
                          <a:solidFill>
                            <a:srgbClr val="000000"/>
                          </a:solidFill>
                          <a:effectLst/>
                          <a:latin typeface="Calibri" panose="020F0502020204030204" pitchFamily="34" charset="0"/>
                        </a:rPr>
                        <a:t>FS</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ED3A6"/>
                    </a:solidFill>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ED5AA"/>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8D4"/>
                    </a:solidFill>
                  </a:tcPr>
                </a:tc>
                <a:tc>
                  <a:txBody>
                    <a:bodyPr/>
                    <a:lstStyle/>
                    <a:p>
                      <a:pPr algn="ctr" rtl="0"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DE6C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FDE8D4"/>
                    </a:solidFill>
                  </a:tcPr>
                </a:tc>
                <a:extLst>
                  <a:ext uri="{0D108BD9-81ED-4DB2-BD59-A6C34878D82A}">
                    <a16:rowId xmlns:a16="http://schemas.microsoft.com/office/drawing/2014/main" val="503331467"/>
                  </a:ext>
                </a:extLst>
              </a:tr>
              <a:tr h="250597">
                <a:tc>
                  <a:txBody>
                    <a:bodyPr/>
                    <a:lstStyle/>
                    <a:p>
                      <a:pPr algn="l" rtl="0" fontAlgn="b"/>
                      <a:r>
                        <a:rPr lang="en-US" sz="1800" b="1" i="0" u="none" strike="noStrike">
                          <a:solidFill>
                            <a:srgbClr val="000000"/>
                          </a:solidFill>
                          <a:effectLst/>
                          <a:latin typeface="Calibri" panose="020F0502020204030204" pitchFamily="34" charset="0"/>
                        </a:rPr>
                        <a:t>GP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solidFill>
                      <a:srgbClr val="FCFCF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DFAFB"/>
                    </a:solidFill>
                  </a:tcPr>
                </a:tc>
                <a:tc>
                  <a:txBody>
                    <a:bodyPr/>
                    <a:lstStyle/>
                    <a:p>
                      <a:pPr algn="ctr" rtl="0" fontAlgn="b"/>
                      <a:r>
                        <a:rPr lang="en-US" sz="18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solidFill>
                      <a:srgbClr val="FCFCF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CFCFF"/>
                    </a:solidFill>
                  </a:tcPr>
                </a:tc>
                <a:extLst>
                  <a:ext uri="{0D108BD9-81ED-4DB2-BD59-A6C34878D82A}">
                    <a16:rowId xmlns:a16="http://schemas.microsoft.com/office/drawing/2014/main" val="1999144847"/>
                  </a:ext>
                </a:extLst>
              </a:tr>
              <a:tr h="250597">
                <a:tc>
                  <a:txBody>
                    <a:bodyPr/>
                    <a:lstStyle/>
                    <a:p>
                      <a:pPr algn="l" rtl="0" fontAlgn="b"/>
                      <a:r>
                        <a:rPr lang="en-US" sz="1800" b="1" i="0" u="none" strike="noStrike">
                          <a:solidFill>
                            <a:srgbClr val="000000"/>
                          </a:solidFill>
                          <a:effectLst/>
                          <a:latin typeface="Calibri" panose="020F0502020204030204" pitchFamily="34" charset="0"/>
                        </a:rPr>
                        <a:t>KN</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DDBB"/>
                    </a:solidFill>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EDEB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F6F1"/>
                    </a:solidFill>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EDAB4"/>
                    </a:solidFill>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ED8B0"/>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E0C1"/>
                    </a:solidFill>
                  </a:tcPr>
                </a:tc>
                <a:extLst>
                  <a:ext uri="{0D108BD9-81ED-4DB2-BD59-A6C34878D82A}">
                    <a16:rowId xmlns:a16="http://schemas.microsoft.com/office/drawing/2014/main" val="1437269634"/>
                  </a:ext>
                </a:extLst>
              </a:tr>
              <a:tr h="250597">
                <a:tc>
                  <a:txBody>
                    <a:bodyPr/>
                    <a:lstStyle/>
                    <a:p>
                      <a:pPr algn="l" rtl="0" fontAlgn="b"/>
                      <a:r>
                        <a:rPr lang="en-US" sz="1800" b="1" i="0" u="none" strike="noStrike">
                          <a:solidFill>
                            <a:srgbClr val="000000"/>
                          </a:solidFill>
                          <a:effectLst/>
                          <a:latin typeface="Calibri" panose="020F0502020204030204" pitchFamily="34" charset="0"/>
                        </a:rPr>
                        <a:t>LP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D9B3"/>
                    </a:solidFill>
                  </a:tcPr>
                </a:tc>
                <a:tc>
                  <a:txBody>
                    <a:bodyPr/>
                    <a:lstStyle/>
                    <a:p>
                      <a:pPr algn="ctr" rtl="0"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FEDFC1"/>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DEFE3"/>
                    </a:solidFill>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EDFBF"/>
                    </a:solidFill>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DEBE"/>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DFC1"/>
                    </a:solidFill>
                  </a:tcPr>
                </a:tc>
                <a:extLst>
                  <a:ext uri="{0D108BD9-81ED-4DB2-BD59-A6C34878D82A}">
                    <a16:rowId xmlns:a16="http://schemas.microsoft.com/office/drawing/2014/main" val="376285850"/>
                  </a:ext>
                </a:extLst>
              </a:tr>
              <a:tr h="250597">
                <a:tc>
                  <a:txBody>
                    <a:bodyPr/>
                    <a:lstStyle/>
                    <a:p>
                      <a:pPr algn="l" rtl="0" fontAlgn="b"/>
                      <a:r>
                        <a:rPr lang="en-US" sz="1800" b="1" i="0" u="none" strike="noStrike">
                          <a:solidFill>
                            <a:srgbClr val="000000"/>
                          </a:solidFill>
                          <a:effectLst/>
                          <a:latin typeface="Calibri" panose="020F0502020204030204" pitchFamily="34" charset="0"/>
                        </a:rPr>
                        <a:t>MP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E6D0"/>
                    </a:solidFill>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DE8D3"/>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DECDD"/>
                    </a:solidFill>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EE5CC"/>
                    </a:solidFill>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E3C8"/>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DE6CF"/>
                    </a:solidFill>
                  </a:tcPr>
                </a:tc>
                <a:extLst>
                  <a:ext uri="{0D108BD9-81ED-4DB2-BD59-A6C34878D82A}">
                    <a16:rowId xmlns:a16="http://schemas.microsoft.com/office/drawing/2014/main" val="790633584"/>
                  </a:ext>
                </a:extLst>
              </a:tr>
              <a:tr h="250597">
                <a:tc>
                  <a:txBody>
                    <a:bodyPr/>
                    <a:lstStyle/>
                    <a:p>
                      <a:pPr algn="l" rtl="0" fontAlgn="b"/>
                      <a:r>
                        <a:rPr lang="en-US" sz="1800" b="1" i="0" u="none" strike="noStrike">
                          <a:solidFill>
                            <a:srgbClr val="000000"/>
                          </a:solidFill>
                          <a:effectLst/>
                          <a:latin typeface="Calibri" panose="020F0502020204030204" pitchFamily="34" charset="0"/>
                        </a:rPr>
                        <a:t>NC</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DEAD7"/>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AD7"/>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F5F1"/>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7D2"/>
                    </a:solidFill>
                  </a:tcPr>
                </a:tc>
                <a:tc>
                  <a:txBody>
                    <a:bodyPr/>
                    <a:lstStyle/>
                    <a:p>
                      <a:pPr algn="ctr" rtl="0"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DE6C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EE1C5"/>
                    </a:solidFill>
                  </a:tcPr>
                </a:tc>
                <a:extLst>
                  <a:ext uri="{0D108BD9-81ED-4DB2-BD59-A6C34878D82A}">
                    <a16:rowId xmlns:a16="http://schemas.microsoft.com/office/drawing/2014/main" val="3510561835"/>
                  </a:ext>
                </a:extLst>
              </a:tr>
              <a:tr h="250597">
                <a:tc>
                  <a:txBody>
                    <a:bodyPr/>
                    <a:lstStyle/>
                    <a:p>
                      <a:pPr algn="l" rtl="0" fontAlgn="b"/>
                      <a:r>
                        <a:rPr lang="en-US" sz="1800" b="1" i="0" u="none" strike="noStrike">
                          <a:solidFill>
                            <a:srgbClr val="000000"/>
                          </a:solidFill>
                          <a:effectLst/>
                          <a:latin typeface="Calibri" panose="020F0502020204030204" pitchFamily="34" charset="0"/>
                        </a:rPr>
                        <a:t>NW</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FDE5CD"/>
                    </a:solidFill>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DE5CD"/>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BDB"/>
                    </a:solidFill>
                  </a:tcPr>
                </a:tc>
                <a:tc>
                  <a:txBody>
                    <a:bodyPr/>
                    <a:lstStyle/>
                    <a:p>
                      <a:pPr algn="ctr" rtl="0"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FDECDD"/>
                    </a:solidFill>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DEAD9"/>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DF1E8"/>
                    </a:solidFill>
                  </a:tcPr>
                </a:tc>
                <a:extLst>
                  <a:ext uri="{0D108BD9-81ED-4DB2-BD59-A6C34878D82A}">
                    <a16:rowId xmlns:a16="http://schemas.microsoft.com/office/drawing/2014/main" val="1964814147"/>
                  </a:ext>
                </a:extLst>
              </a:tr>
              <a:tr h="262530">
                <a:tc>
                  <a:txBody>
                    <a:bodyPr/>
                    <a:lstStyle/>
                    <a:p>
                      <a:pPr algn="l" rtl="0" fontAlgn="b"/>
                      <a:r>
                        <a:rPr lang="en-US" sz="1800" b="1" i="0" u="none" strike="noStrike">
                          <a:solidFill>
                            <a:srgbClr val="000000"/>
                          </a:solidFill>
                          <a:effectLst/>
                          <a:latin typeface="Calibri" panose="020F0502020204030204" pitchFamily="34" charset="0"/>
                        </a:rPr>
                        <a:t>WC</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1E7"/>
                    </a:solidFill>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6F2"/>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9FA"/>
                    </a:solidFill>
                  </a:tcPr>
                </a:tc>
                <a:tc>
                  <a:txBody>
                    <a:bodyPr/>
                    <a:lstStyle/>
                    <a:p>
                      <a:pPr algn="ctr" rtl="0"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8F8"/>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3EC"/>
                    </a:solidFill>
                  </a:tcPr>
                </a:tc>
                <a:extLst>
                  <a:ext uri="{0D108BD9-81ED-4DB2-BD59-A6C34878D82A}">
                    <a16:rowId xmlns:a16="http://schemas.microsoft.com/office/drawing/2014/main" val="405273483"/>
                  </a:ext>
                </a:extLst>
              </a:tr>
              <a:tr h="262530">
                <a:tc>
                  <a:txBody>
                    <a:bodyPr/>
                    <a:lstStyle/>
                    <a:p>
                      <a:pPr algn="l" rtl="0" fontAlgn="b"/>
                      <a:r>
                        <a:rPr lang="en-US" sz="1800" b="1" i="0" u="none" strike="noStrike">
                          <a:solidFill>
                            <a:srgbClr val="000000"/>
                          </a:solidFill>
                          <a:effectLst/>
                          <a:latin typeface="Calibri" panose="020F0502020204030204" pitchFamily="34" charset="0"/>
                        </a:rPr>
                        <a:t>SA</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-1%</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1C5"/>
                    </a:solidFill>
                  </a:tcPr>
                </a:tc>
                <a:tc>
                  <a:txBody>
                    <a:bodyPr/>
                    <a:lstStyle/>
                    <a:p>
                      <a:pPr algn="ctr" rtl="0" fontAlgn="b"/>
                      <a:r>
                        <a:rPr lang="en-US" sz="1800" b="1" i="0" u="none" strike="noStrike">
                          <a:solidFill>
                            <a:srgbClr val="000000"/>
                          </a:solidFill>
                          <a:effectLst/>
                          <a:latin typeface="Calibri" panose="020F0502020204030204" pitchFamily="34" charset="0"/>
                        </a:rPr>
                        <a:t>2%</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3C9"/>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-6%</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0E4"/>
                    </a:solidFill>
                  </a:tcPr>
                </a:tc>
                <a:tc>
                  <a:txBody>
                    <a:bodyPr/>
                    <a:lstStyle/>
                    <a:p>
                      <a:pPr algn="ctr" rtl="0" fontAlgn="b"/>
                      <a:r>
                        <a:rPr lang="en-US" sz="1800" b="1" i="0" u="none" strike="noStrike" dirty="0">
                          <a:solidFill>
                            <a:srgbClr val="000000"/>
                          </a:solidFill>
                          <a:effectLst/>
                          <a:latin typeface="Calibri" panose="020F0502020204030204" pitchFamily="34" charset="0"/>
                        </a:rPr>
                        <a:t>7%</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4CA"/>
                    </a:solidFill>
                  </a:tcPr>
                </a:tc>
                <a:tc>
                  <a:txBody>
                    <a:bodyPr/>
                    <a:lstStyle/>
                    <a:p>
                      <a:pPr algn="ctr" rtl="0" fontAlgn="b"/>
                      <a:r>
                        <a:rPr lang="en-US" sz="1800" b="1" i="0" u="none" strike="noStrike" dirty="0">
                          <a:solidFill>
                            <a:srgbClr val="000000"/>
                          </a:solidFill>
                          <a:effectLst/>
                          <a:latin typeface="Calibri" panose="020F0502020204030204" pitchFamily="34" charset="0"/>
                        </a:rPr>
                        <a:t>8%</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3C8"/>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13%</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E6CF"/>
                    </a:solidFill>
                  </a:tcPr>
                </a:tc>
                <a:extLst>
                  <a:ext uri="{0D108BD9-81ED-4DB2-BD59-A6C34878D82A}">
                    <a16:rowId xmlns:a16="http://schemas.microsoft.com/office/drawing/2014/main" val="2827752868"/>
                  </a:ext>
                </a:extLst>
              </a:tr>
            </a:tbl>
          </a:graphicData>
        </a:graphic>
      </p:graphicFrame>
      <p:sp>
        <p:nvSpPr>
          <p:cNvPr id="3" name="Oval 2">
            <a:extLst>
              <a:ext uri="{FF2B5EF4-FFF2-40B4-BE49-F238E27FC236}">
                <a16:creationId xmlns:a16="http://schemas.microsoft.com/office/drawing/2014/main" id="{B29E1A89-DAFE-6172-CD6F-0B5C0B5C957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Tree>
    <p:extLst>
      <p:ext uri="{BB962C8B-B14F-4D97-AF65-F5344CB8AC3E}">
        <p14:creationId xmlns:p14="http://schemas.microsoft.com/office/powerpoint/2010/main" val="154793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7C33-AB91-1DD3-C183-4C7A5544EF22}"/>
              </a:ext>
            </a:extLst>
          </p:cNvPr>
          <p:cNvSpPr>
            <a:spLocks noGrp="1"/>
          </p:cNvSpPr>
          <p:nvPr>
            <p:ph type="title"/>
          </p:nvPr>
        </p:nvSpPr>
        <p:spPr/>
        <p:txBody>
          <a:bodyPr/>
          <a:lstStyle/>
          <a:p>
            <a:r>
              <a:rPr lang="en-ZA" dirty="0"/>
              <a:t>Educator, school and enrolment growth</a:t>
            </a:r>
          </a:p>
        </p:txBody>
      </p:sp>
      <p:sp>
        <p:nvSpPr>
          <p:cNvPr id="5" name="Rectangle 4">
            <a:extLst>
              <a:ext uri="{FF2B5EF4-FFF2-40B4-BE49-F238E27FC236}">
                <a16:creationId xmlns:a16="http://schemas.microsoft.com/office/drawing/2014/main" id="{28CC2068-332A-F2C2-67B7-7F9A580A1E8B}"/>
              </a:ext>
            </a:extLst>
          </p:cNvPr>
          <p:cNvSpPr/>
          <p:nvPr/>
        </p:nvSpPr>
        <p:spPr>
          <a:xfrm>
            <a:off x="631707" y="6152219"/>
            <a:ext cx="10921663"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950" i="1" dirty="0"/>
              <a:t>Source: Educator numbers from anonymised PERSAL data from 2012 and 2021, only educators (Rank 60 000 – 69 999) are considered. </a:t>
            </a:r>
            <a:r>
              <a:rPr lang="en-ZA" sz="950" i="1" dirty="0" err="1"/>
              <a:t>Thembisa</a:t>
            </a:r>
            <a:r>
              <a:rPr lang="en-ZA" sz="950" i="1" dirty="0"/>
              <a:t> age specific data V4.5 for school-aged population (Ages 7-18) estimates and enrolment and school numbers taken from School Realities-EMIS (2012 – 2021) released by the DBE, for numbers on ordinary public and independent schools (</a:t>
            </a:r>
            <a:r>
              <a:rPr lang="en-US" sz="950" dirty="0">
                <a:hlinkClick r:id="rId3"/>
              </a:rPr>
              <a:t>Statistical Publications (education.gov.za)</a:t>
            </a:r>
            <a:r>
              <a:rPr lang="en-US" sz="950" dirty="0"/>
              <a:t>) </a:t>
            </a:r>
            <a:endParaRPr lang="en-ZA" sz="950" i="1" dirty="0"/>
          </a:p>
        </p:txBody>
      </p:sp>
      <p:graphicFrame>
        <p:nvGraphicFramePr>
          <p:cNvPr id="4" name="Table 3">
            <a:extLst>
              <a:ext uri="{FF2B5EF4-FFF2-40B4-BE49-F238E27FC236}">
                <a16:creationId xmlns:a16="http://schemas.microsoft.com/office/drawing/2014/main" id="{0671B2AF-CBAD-92DE-ED2A-782C91766511}"/>
              </a:ext>
            </a:extLst>
          </p:cNvPr>
          <p:cNvGraphicFramePr>
            <a:graphicFrameLocks noGrp="1"/>
          </p:cNvGraphicFramePr>
          <p:nvPr/>
        </p:nvGraphicFramePr>
        <p:xfrm>
          <a:off x="631707" y="1771032"/>
          <a:ext cx="10515602" cy="4087483"/>
        </p:xfrm>
        <a:graphic>
          <a:graphicData uri="http://schemas.openxmlformats.org/drawingml/2006/table">
            <a:tbl>
              <a:tblPr/>
              <a:tblGrid>
                <a:gridCol w="911343">
                  <a:extLst>
                    <a:ext uri="{9D8B030D-6E8A-4147-A177-3AD203B41FA5}">
                      <a16:colId xmlns:a16="http://schemas.microsoft.com/office/drawing/2014/main" val="1767453583"/>
                    </a:ext>
                  </a:extLst>
                </a:gridCol>
                <a:gridCol w="1420659">
                  <a:extLst>
                    <a:ext uri="{9D8B030D-6E8A-4147-A177-3AD203B41FA5}">
                      <a16:colId xmlns:a16="http://schemas.microsoft.com/office/drawing/2014/main" val="2041230699"/>
                    </a:ext>
                  </a:extLst>
                </a:gridCol>
                <a:gridCol w="1554668">
                  <a:extLst>
                    <a:ext uri="{9D8B030D-6E8A-4147-A177-3AD203B41FA5}">
                      <a16:colId xmlns:a16="http://schemas.microsoft.com/office/drawing/2014/main" val="3185064984"/>
                    </a:ext>
                  </a:extLst>
                </a:gridCol>
                <a:gridCol w="205130">
                  <a:extLst>
                    <a:ext uri="{9D8B030D-6E8A-4147-A177-3AD203B41FA5}">
                      <a16:colId xmlns:a16="http://schemas.microsoft.com/office/drawing/2014/main" val="2304658889"/>
                    </a:ext>
                  </a:extLst>
                </a:gridCol>
                <a:gridCol w="1554668">
                  <a:extLst>
                    <a:ext uri="{9D8B030D-6E8A-4147-A177-3AD203B41FA5}">
                      <a16:colId xmlns:a16="http://schemas.microsoft.com/office/drawing/2014/main" val="2498553981"/>
                    </a:ext>
                  </a:extLst>
                </a:gridCol>
                <a:gridCol w="1554668">
                  <a:extLst>
                    <a:ext uri="{9D8B030D-6E8A-4147-A177-3AD203B41FA5}">
                      <a16:colId xmlns:a16="http://schemas.microsoft.com/office/drawing/2014/main" val="2250454731"/>
                    </a:ext>
                  </a:extLst>
                </a:gridCol>
                <a:gridCol w="1554668">
                  <a:extLst>
                    <a:ext uri="{9D8B030D-6E8A-4147-A177-3AD203B41FA5}">
                      <a16:colId xmlns:a16="http://schemas.microsoft.com/office/drawing/2014/main" val="591293990"/>
                    </a:ext>
                  </a:extLst>
                </a:gridCol>
                <a:gridCol w="205130">
                  <a:extLst>
                    <a:ext uri="{9D8B030D-6E8A-4147-A177-3AD203B41FA5}">
                      <a16:colId xmlns:a16="http://schemas.microsoft.com/office/drawing/2014/main" val="1980839658"/>
                    </a:ext>
                  </a:extLst>
                </a:gridCol>
                <a:gridCol w="1554668">
                  <a:extLst>
                    <a:ext uri="{9D8B030D-6E8A-4147-A177-3AD203B41FA5}">
                      <a16:colId xmlns:a16="http://schemas.microsoft.com/office/drawing/2014/main" val="1911353586"/>
                    </a:ext>
                  </a:extLst>
                </a:gridCol>
              </a:tblGrid>
              <a:tr h="346063">
                <a:tc>
                  <a:txBody>
                    <a:bodyPr/>
                    <a:lstStyle/>
                    <a:p>
                      <a:pPr algn="l"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8">
                  <a:txBody>
                    <a:bodyPr/>
                    <a:lstStyle/>
                    <a:p>
                      <a:pPr algn="ctr" rtl="0" fontAlgn="b"/>
                      <a:r>
                        <a:rPr lang="en-US" sz="1800" b="1" i="1" u="none" strike="noStrike" dirty="0">
                          <a:solidFill>
                            <a:srgbClr val="000000"/>
                          </a:solidFill>
                          <a:effectLst/>
                          <a:latin typeface="Calibri" panose="020F0502020204030204" pitchFamily="34" charset="0"/>
                        </a:rPr>
                        <a:t>% growth from 2012 to 2021</a:t>
                      </a:r>
                    </a:p>
                  </a:txBody>
                  <a:tcPr marL="9525" marR="9525" marT="9525" marB="0" anchor="b">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73350013"/>
                  </a:ext>
                </a:extLst>
              </a:tr>
              <a:tr h="739858">
                <a:tc>
                  <a:txBody>
                    <a:bodyPr/>
                    <a:lstStyle/>
                    <a:p>
                      <a:pPr algn="l" rtl="0" fontAlgn="b"/>
                      <a:r>
                        <a:rPr lang="en-US" sz="1800" b="1" i="0" u="none" strike="noStrike">
                          <a:solidFill>
                            <a:srgbClr val="000000"/>
                          </a:solidFill>
                          <a:effectLst/>
                          <a:latin typeface="Calibri" panose="020F0502020204030204" pitchFamily="34" charset="0"/>
                        </a:rPr>
                        <a:t>Province</a:t>
                      </a:r>
                    </a:p>
                  </a:txBody>
                  <a:tcPr marL="9525" marR="9525" marT="9525" marB="0" anchor="b">
                    <a:lnL>
                      <a:noFill/>
                    </a:lnL>
                    <a:lnR>
                      <a:noFill/>
                    </a:lnR>
                    <a:lnT>
                      <a:noFill/>
                    </a:lnT>
                    <a:lnB>
                      <a:noFill/>
                    </a:lnB>
                  </a:tcPr>
                </a:tc>
                <a:tc>
                  <a:txBody>
                    <a:bodyPr/>
                    <a:lstStyle/>
                    <a:p>
                      <a:pPr algn="ctr" rtl="0" fontAlgn="b"/>
                      <a:r>
                        <a:rPr lang="en-US" sz="1800" b="1" i="0" u="none" strike="noStrike" dirty="0">
                          <a:solidFill>
                            <a:srgbClr val="000000"/>
                          </a:solidFill>
                          <a:effectLst/>
                          <a:latin typeface="Calibri" panose="020F0502020204030204" pitchFamily="34" charset="0"/>
                        </a:rPr>
                        <a:t>Number of educators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Number of teachers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rtl="0" fontAlgn="b"/>
                      <a:r>
                        <a:rPr lang="en-US" sz="1800" b="1" i="0" u="none" strike="noStrike">
                          <a:solidFill>
                            <a:srgbClr val="000000"/>
                          </a:solidFill>
                          <a:effectLst/>
                          <a:latin typeface="Calibri" panose="020F0502020204030204" pitchFamily="34" charset="0"/>
                        </a:rPr>
                        <a:t>Number of public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Enrolment in public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Enrolment in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rtl="0" fontAlgn="b"/>
                      <a:r>
                        <a:rPr lang="en-US" sz="1800" b="1" i="0" u="none" strike="noStrike" dirty="0">
                          <a:solidFill>
                            <a:srgbClr val="000000"/>
                          </a:solidFill>
                          <a:effectLst/>
                          <a:latin typeface="Calibri" panose="020F0502020204030204" pitchFamily="34" charset="0"/>
                        </a:rPr>
                        <a:t>Est. school-aged population</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86497946"/>
                  </a:ext>
                </a:extLst>
              </a:tr>
              <a:tr h="0">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2820128111"/>
                  </a:ext>
                </a:extLst>
              </a:tr>
              <a:tr h="250597">
                <a:tc>
                  <a:txBody>
                    <a:bodyPr/>
                    <a:lstStyle/>
                    <a:p>
                      <a:pPr algn="l" rtl="0" fontAlgn="b"/>
                      <a:r>
                        <a:rPr lang="en-US" sz="1800" b="1" i="0" u="none" strike="noStrike">
                          <a:solidFill>
                            <a:srgbClr val="000000"/>
                          </a:solidFill>
                          <a:effectLst/>
                          <a:latin typeface="Calibri" panose="020F0502020204030204" pitchFamily="34" charset="0"/>
                        </a:rPr>
                        <a:t>EC</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ECF9C"/>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DEDDE"/>
                    </a:solidFill>
                  </a:tcPr>
                </a:tc>
                <a:tc>
                  <a:txBody>
                    <a:bodyPr/>
                    <a:lstStyle/>
                    <a:p>
                      <a:pPr algn="ctr" rtl="0"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CF9C"/>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ECF9C"/>
                    </a:solidFill>
                  </a:tcPr>
                </a:tc>
                <a:extLst>
                  <a:ext uri="{0D108BD9-81ED-4DB2-BD59-A6C34878D82A}">
                    <a16:rowId xmlns:a16="http://schemas.microsoft.com/office/drawing/2014/main" val="808691525"/>
                  </a:ext>
                </a:extLst>
              </a:tr>
              <a:tr h="250597">
                <a:tc>
                  <a:txBody>
                    <a:bodyPr/>
                    <a:lstStyle/>
                    <a:p>
                      <a:pPr algn="l" rtl="0" fontAlgn="b"/>
                      <a:r>
                        <a:rPr lang="en-US" sz="1800" b="1" i="0" u="none" strike="noStrike">
                          <a:solidFill>
                            <a:srgbClr val="000000"/>
                          </a:solidFill>
                          <a:effectLst/>
                          <a:latin typeface="Calibri" panose="020F0502020204030204" pitchFamily="34" charset="0"/>
                        </a:rPr>
                        <a:t>FS</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ED3A6"/>
                    </a:solidFill>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ED5AA"/>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8D4"/>
                    </a:solidFill>
                  </a:tcPr>
                </a:tc>
                <a:tc>
                  <a:txBody>
                    <a:bodyPr/>
                    <a:lstStyle/>
                    <a:p>
                      <a:pPr algn="ctr" rtl="0"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DE6C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FDE8D4"/>
                    </a:solidFill>
                  </a:tcPr>
                </a:tc>
                <a:extLst>
                  <a:ext uri="{0D108BD9-81ED-4DB2-BD59-A6C34878D82A}">
                    <a16:rowId xmlns:a16="http://schemas.microsoft.com/office/drawing/2014/main" val="503331467"/>
                  </a:ext>
                </a:extLst>
              </a:tr>
              <a:tr h="250597">
                <a:tc>
                  <a:txBody>
                    <a:bodyPr/>
                    <a:lstStyle/>
                    <a:p>
                      <a:pPr algn="l" rtl="0" fontAlgn="b"/>
                      <a:r>
                        <a:rPr lang="en-US" sz="1800" b="1" i="0" u="none" strike="noStrike">
                          <a:solidFill>
                            <a:srgbClr val="000000"/>
                          </a:solidFill>
                          <a:effectLst/>
                          <a:latin typeface="Calibri" panose="020F0502020204030204" pitchFamily="34" charset="0"/>
                        </a:rPr>
                        <a:t>GP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solidFill>
                      <a:srgbClr val="FCFCF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DFAFB"/>
                    </a:solidFill>
                  </a:tcPr>
                </a:tc>
                <a:tc>
                  <a:txBody>
                    <a:bodyPr/>
                    <a:lstStyle/>
                    <a:p>
                      <a:pPr algn="ctr" rtl="0" fontAlgn="b"/>
                      <a:r>
                        <a:rPr lang="en-US" sz="18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solidFill>
                      <a:srgbClr val="FCFCF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CFCFF"/>
                    </a:solidFill>
                  </a:tcPr>
                </a:tc>
                <a:extLst>
                  <a:ext uri="{0D108BD9-81ED-4DB2-BD59-A6C34878D82A}">
                    <a16:rowId xmlns:a16="http://schemas.microsoft.com/office/drawing/2014/main" val="1999144847"/>
                  </a:ext>
                </a:extLst>
              </a:tr>
              <a:tr h="250597">
                <a:tc>
                  <a:txBody>
                    <a:bodyPr/>
                    <a:lstStyle/>
                    <a:p>
                      <a:pPr algn="l" rtl="0" fontAlgn="b"/>
                      <a:r>
                        <a:rPr lang="en-US" sz="1800" b="1" i="0" u="none" strike="noStrike">
                          <a:solidFill>
                            <a:srgbClr val="000000"/>
                          </a:solidFill>
                          <a:effectLst/>
                          <a:latin typeface="Calibri" panose="020F0502020204030204" pitchFamily="34" charset="0"/>
                        </a:rPr>
                        <a:t>KN</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DDBB"/>
                    </a:solidFill>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EDEB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F6F1"/>
                    </a:solidFill>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EDAB4"/>
                    </a:solidFill>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ED8B0"/>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E0C1"/>
                    </a:solidFill>
                  </a:tcPr>
                </a:tc>
                <a:extLst>
                  <a:ext uri="{0D108BD9-81ED-4DB2-BD59-A6C34878D82A}">
                    <a16:rowId xmlns:a16="http://schemas.microsoft.com/office/drawing/2014/main" val="1437269634"/>
                  </a:ext>
                </a:extLst>
              </a:tr>
              <a:tr h="250597">
                <a:tc>
                  <a:txBody>
                    <a:bodyPr/>
                    <a:lstStyle/>
                    <a:p>
                      <a:pPr algn="l" rtl="0" fontAlgn="b"/>
                      <a:r>
                        <a:rPr lang="en-US" sz="1800" b="1" i="0" u="none" strike="noStrike">
                          <a:solidFill>
                            <a:srgbClr val="000000"/>
                          </a:solidFill>
                          <a:effectLst/>
                          <a:latin typeface="Calibri" panose="020F0502020204030204" pitchFamily="34" charset="0"/>
                        </a:rPr>
                        <a:t>LP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D9B3"/>
                    </a:solidFill>
                  </a:tcPr>
                </a:tc>
                <a:tc>
                  <a:txBody>
                    <a:bodyPr/>
                    <a:lstStyle/>
                    <a:p>
                      <a:pPr algn="ctr" rtl="0"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FEDFC1"/>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DEFE3"/>
                    </a:solidFill>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EDFBF"/>
                    </a:solidFill>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DEBE"/>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DFC1"/>
                    </a:solidFill>
                  </a:tcPr>
                </a:tc>
                <a:extLst>
                  <a:ext uri="{0D108BD9-81ED-4DB2-BD59-A6C34878D82A}">
                    <a16:rowId xmlns:a16="http://schemas.microsoft.com/office/drawing/2014/main" val="376285850"/>
                  </a:ext>
                </a:extLst>
              </a:tr>
              <a:tr h="250597">
                <a:tc>
                  <a:txBody>
                    <a:bodyPr/>
                    <a:lstStyle/>
                    <a:p>
                      <a:pPr algn="l" rtl="0" fontAlgn="b"/>
                      <a:r>
                        <a:rPr lang="en-US" sz="1800" b="1" i="0" u="none" strike="noStrike">
                          <a:solidFill>
                            <a:srgbClr val="000000"/>
                          </a:solidFill>
                          <a:effectLst/>
                          <a:latin typeface="Calibri" panose="020F0502020204030204" pitchFamily="34" charset="0"/>
                        </a:rPr>
                        <a:t>MP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E6D0"/>
                    </a:solidFill>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DE8D3"/>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DECDD"/>
                    </a:solidFill>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EE5CC"/>
                    </a:solidFill>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E3C8"/>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DE6CF"/>
                    </a:solidFill>
                  </a:tcPr>
                </a:tc>
                <a:extLst>
                  <a:ext uri="{0D108BD9-81ED-4DB2-BD59-A6C34878D82A}">
                    <a16:rowId xmlns:a16="http://schemas.microsoft.com/office/drawing/2014/main" val="790633584"/>
                  </a:ext>
                </a:extLst>
              </a:tr>
              <a:tr h="250597">
                <a:tc>
                  <a:txBody>
                    <a:bodyPr/>
                    <a:lstStyle/>
                    <a:p>
                      <a:pPr algn="l" rtl="0" fontAlgn="b"/>
                      <a:r>
                        <a:rPr lang="en-US" sz="1800" b="1" i="0" u="none" strike="noStrike">
                          <a:solidFill>
                            <a:srgbClr val="000000"/>
                          </a:solidFill>
                          <a:effectLst/>
                          <a:latin typeface="Calibri" panose="020F0502020204030204" pitchFamily="34" charset="0"/>
                        </a:rPr>
                        <a:t>NC</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DEAD7"/>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AD7"/>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F5F1"/>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7D2"/>
                    </a:solidFill>
                  </a:tcPr>
                </a:tc>
                <a:tc>
                  <a:txBody>
                    <a:bodyPr/>
                    <a:lstStyle/>
                    <a:p>
                      <a:pPr algn="ctr" rtl="0"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DE6C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EE1C5"/>
                    </a:solidFill>
                  </a:tcPr>
                </a:tc>
                <a:extLst>
                  <a:ext uri="{0D108BD9-81ED-4DB2-BD59-A6C34878D82A}">
                    <a16:rowId xmlns:a16="http://schemas.microsoft.com/office/drawing/2014/main" val="3510561835"/>
                  </a:ext>
                </a:extLst>
              </a:tr>
              <a:tr h="250597">
                <a:tc>
                  <a:txBody>
                    <a:bodyPr/>
                    <a:lstStyle/>
                    <a:p>
                      <a:pPr algn="l" rtl="0" fontAlgn="b"/>
                      <a:r>
                        <a:rPr lang="en-US" sz="1800" b="1" i="0" u="none" strike="noStrike">
                          <a:solidFill>
                            <a:srgbClr val="000000"/>
                          </a:solidFill>
                          <a:effectLst/>
                          <a:latin typeface="Calibri" panose="020F0502020204030204" pitchFamily="34" charset="0"/>
                        </a:rPr>
                        <a:t>NW</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FDE5CD"/>
                    </a:solidFill>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DE5CD"/>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BDB"/>
                    </a:solidFill>
                  </a:tcPr>
                </a:tc>
                <a:tc>
                  <a:txBody>
                    <a:bodyPr/>
                    <a:lstStyle/>
                    <a:p>
                      <a:pPr algn="ctr" rtl="0"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FDECDD"/>
                    </a:solidFill>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DEAD9"/>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DF1E8"/>
                    </a:solidFill>
                  </a:tcPr>
                </a:tc>
                <a:extLst>
                  <a:ext uri="{0D108BD9-81ED-4DB2-BD59-A6C34878D82A}">
                    <a16:rowId xmlns:a16="http://schemas.microsoft.com/office/drawing/2014/main" val="1964814147"/>
                  </a:ext>
                </a:extLst>
              </a:tr>
              <a:tr h="262530">
                <a:tc>
                  <a:txBody>
                    <a:bodyPr/>
                    <a:lstStyle/>
                    <a:p>
                      <a:pPr algn="l" rtl="0" fontAlgn="b"/>
                      <a:r>
                        <a:rPr lang="en-US" sz="1800" b="1" i="0" u="none" strike="noStrike">
                          <a:solidFill>
                            <a:srgbClr val="000000"/>
                          </a:solidFill>
                          <a:effectLst/>
                          <a:latin typeface="Calibri" panose="020F0502020204030204" pitchFamily="34" charset="0"/>
                        </a:rPr>
                        <a:t>WC</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1E7"/>
                    </a:solidFill>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6F2"/>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9FA"/>
                    </a:solidFill>
                  </a:tcPr>
                </a:tc>
                <a:tc>
                  <a:txBody>
                    <a:bodyPr/>
                    <a:lstStyle/>
                    <a:p>
                      <a:pPr algn="ctr" rtl="0"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8F8"/>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3EC"/>
                    </a:solidFill>
                  </a:tcPr>
                </a:tc>
                <a:extLst>
                  <a:ext uri="{0D108BD9-81ED-4DB2-BD59-A6C34878D82A}">
                    <a16:rowId xmlns:a16="http://schemas.microsoft.com/office/drawing/2014/main" val="405273483"/>
                  </a:ext>
                </a:extLst>
              </a:tr>
              <a:tr h="262530">
                <a:tc>
                  <a:txBody>
                    <a:bodyPr/>
                    <a:lstStyle/>
                    <a:p>
                      <a:pPr algn="l" rtl="0" fontAlgn="b"/>
                      <a:r>
                        <a:rPr lang="en-US" sz="1800" b="1" i="0" u="none" strike="noStrike">
                          <a:solidFill>
                            <a:srgbClr val="000000"/>
                          </a:solidFill>
                          <a:effectLst/>
                          <a:latin typeface="Calibri" panose="020F0502020204030204" pitchFamily="34" charset="0"/>
                        </a:rPr>
                        <a:t>SA</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-1%</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1C5"/>
                    </a:solidFill>
                  </a:tcPr>
                </a:tc>
                <a:tc>
                  <a:txBody>
                    <a:bodyPr/>
                    <a:lstStyle/>
                    <a:p>
                      <a:pPr algn="ctr" rtl="0" fontAlgn="b"/>
                      <a:r>
                        <a:rPr lang="en-US" sz="1800" b="1" i="0" u="none" strike="noStrike">
                          <a:solidFill>
                            <a:srgbClr val="000000"/>
                          </a:solidFill>
                          <a:effectLst/>
                          <a:latin typeface="Calibri" panose="020F0502020204030204" pitchFamily="34" charset="0"/>
                        </a:rPr>
                        <a:t>2%</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3C9"/>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-6%</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0E4"/>
                    </a:solidFill>
                  </a:tcPr>
                </a:tc>
                <a:tc>
                  <a:txBody>
                    <a:bodyPr/>
                    <a:lstStyle/>
                    <a:p>
                      <a:pPr algn="ctr" rtl="0" fontAlgn="b"/>
                      <a:r>
                        <a:rPr lang="en-US" sz="1800" b="1" i="0" u="none" strike="noStrike" dirty="0">
                          <a:solidFill>
                            <a:srgbClr val="000000"/>
                          </a:solidFill>
                          <a:effectLst/>
                          <a:latin typeface="Calibri" panose="020F0502020204030204" pitchFamily="34" charset="0"/>
                        </a:rPr>
                        <a:t>7%</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4CA"/>
                    </a:solidFill>
                  </a:tcPr>
                </a:tc>
                <a:tc>
                  <a:txBody>
                    <a:bodyPr/>
                    <a:lstStyle/>
                    <a:p>
                      <a:pPr algn="ctr" rtl="0" fontAlgn="b"/>
                      <a:r>
                        <a:rPr lang="en-US" sz="1800" b="1" i="0" u="none" strike="noStrike" dirty="0">
                          <a:solidFill>
                            <a:srgbClr val="000000"/>
                          </a:solidFill>
                          <a:effectLst/>
                          <a:latin typeface="Calibri" panose="020F0502020204030204" pitchFamily="34" charset="0"/>
                        </a:rPr>
                        <a:t>8%</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3C8"/>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13%</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E6CF"/>
                    </a:solidFill>
                  </a:tcPr>
                </a:tc>
                <a:extLst>
                  <a:ext uri="{0D108BD9-81ED-4DB2-BD59-A6C34878D82A}">
                    <a16:rowId xmlns:a16="http://schemas.microsoft.com/office/drawing/2014/main" val="2827752868"/>
                  </a:ext>
                </a:extLst>
              </a:tr>
            </a:tbl>
          </a:graphicData>
        </a:graphic>
      </p:graphicFrame>
      <p:sp>
        <p:nvSpPr>
          <p:cNvPr id="3" name="Oval 2">
            <a:extLst>
              <a:ext uri="{FF2B5EF4-FFF2-40B4-BE49-F238E27FC236}">
                <a16:creationId xmlns:a16="http://schemas.microsoft.com/office/drawing/2014/main" id="{B29E1A89-DAFE-6172-CD6F-0B5C0B5C957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6" name="Rectangle 5">
            <a:extLst>
              <a:ext uri="{FF2B5EF4-FFF2-40B4-BE49-F238E27FC236}">
                <a16:creationId xmlns:a16="http://schemas.microsoft.com/office/drawing/2014/main" id="{D6D0EBE6-EBED-7426-090A-C3F590B0B870}"/>
              </a:ext>
            </a:extLst>
          </p:cNvPr>
          <p:cNvSpPr/>
          <p:nvPr/>
        </p:nvSpPr>
        <p:spPr>
          <a:xfrm>
            <a:off x="1481959" y="2948152"/>
            <a:ext cx="3105807" cy="2910363"/>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4DC08CFC-17CF-2492-786D-409FB090CC75}"/>
              </a:ext>
            </a:extLst>
          </p:cNvPr>
          <p:cNvSpPr/>
          <p:nvPr/>
        </p:nvSpPr>
        <p:spPr>
          <a:xfrm>
            <a:off x="7877504" y="2948152"/>
            <a:ext cx="3476294" cy="2910363"/>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11012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7C33-AB91-1DD3-C183-4C7A5544EF22}"/>
              </a:ext>
            </a:extLst>
          </p:cNvPr>
          <p:cNvSpPr>
            <a:spLocks noGrp="1"/>
          </p:cNvSpPr>
          <p:nvPr>
            <p:ph type="title"/>
          </p:nvPr>
        </p:nvSpPr>
        <p:spPr/>
        <p:txBody>
          <a:bodyPr/>
          <a:lstStyle/>
          <a:p>
            <a:r>
              <a:rPr lang="en-ZA" dirty="0"/>
              <a:t>Educator, school and enrolment growth</a:t>
            </a:r>
          </a:p>
        </p:txBody>
      </p:sp>
      <p:sp>
        <p:nvSpPr>
          <p:cNvPr id="5" name="Rectangle 4">
            <a:extLst>
              <a:ext uri="{FF2B5EF4-FFF2-40B4-BE49-F238E27FC236}">
                <a16:creationId xmlns:a16="http://schemas.microsoft.com/office/drawing/2014/main" id="{28CC2068-332A-F2C2-67B7-7F9A580A1E8B}"/>
              </a:ext>
            </a:extLst>
          </p:cNvPr>
          <p:cNvSpPr/>
          <p:nvPr/>
        </p:nvSpPr>
        <p:spPr>
          <a:xfrm>
            <a:off x="631707" y="6152219"/>
            <a:ext cx="10921663"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950" i="1" dirty="0"/>
              <a:t>Source: Educator numbers from anonymised PERSAL data from 2012 and 2021, only educators (Rank 60 000 – 69 999) are considered. </a:t>
            </a:r>
            <a:r>
              <a:rPr lang="en-ZA" sz="950" i="1" dirty="0" err="1"/>
              <a:t>Thembisa</a:t>
            </a:r>
            <a:r>
              <a:rPr lang="en-ZA" sz="950" i="1" dirty="0"/>
              <a:t> age specific data V4.5 for school-aged population (Ages 7-18) estimates and enrolment and school numbers taken from School Realities-EMIS (2012 – 2021) released by the DBE, for numbers on ordinary public and independent schools (</a:t>
            </a:r>
            <a:r>
              <a:rPr lang="en-US" sz="950" dirty="0">
                <a:hlinkClick r:id="rId3"/>
              </a:rPr>
              <a:t>Statistical Publications (education.gov.za)</a:t>
            </a:r>
            <a:r>
              <a:rPr lang="en-US" sz="950" dirty="0"/>
              <a:t>) </a:t>
            </a:r>
            <a:endParaRPr lang="en-ZA" sz="950" i="1" dirty="0"/>
          </a:p>
        </p:txBody>
      </p:sp>
      <p:graphicFrame>
        <p:nvGraphicFramePr>
          <p:cNvPr id="4" name="Table 3">
            <a:extLst>
              <a:ext uri="{FF2B5EF4-FFF2-40B4-BE49-F238E27FC236}">
                <a16:creationId xmlns:a16="http://schemas.microsoft.com/office/drawing/2014/main" id="{0671B2AF-CBAD-92DE-ED2A-782C91766511}"/>
              </a:ext>
            </a:extLst>
          </p:cNvPr>
          <p:cNvGraphicFramePr>
            <a:graphicFrameLocks noGrp="1"/>
          </p:cNvGraphicFramePr>
          <p:nvPr/>
        </p:nvGraphicFramePr>
        <p:xfrm>
          <a:off x="631707" y="1771032"/>
          <a:ext cx="10515602" cy="4087483"/>
        </p:xfrm>
        <a:graphic>
          <a:graphicData uri="http://schemas.openxmlformats.org/drawingml/2006/table">
            <a:tbl>
              <a:tblPr/>
              <a:tblGrid>
                <a:gridCol w="911343">
                  <a:extLst>
                    <a:ext uri="{9D8B030D-6E8A-4147-A177-3AD203B41FA5}">
                      <a16:colId xmlns:a16="http://schemas.microsoft.com/office/drawing/2014/main" val="1767453583"/>
                    </a:ext>
                  </a:extLst>
                </a:gridCol>
                <a:gridCol w="1420659">
                  <a:extLst>
                    <a:ext uri="{9D8B030D-6E8A-4147-A177-3AD203B41FA5}">
                      <a16:colId xmlns:a16="http://schemas.microsoft.com/office/drawing/2014/main" val="2041230699"/>
                    </a:ext>
                  </a:extLst>
                </a:gridCol>
                <a:gridCol w="1554668">
                  <a:extLst>
                    <a:ext uri="{9D8B030D-6E8A-4147-A177-3AD203B41FA5}">
                      <a16:colId xmlns:a16="http://schemas.microsoft.com/office/drawing/2014/main" val="3185064984"/>
                    </a:ext>
                  </a:extLst>
                </a:gridCol>
                <a:gridCol w="205130">
                  <a:extLst>
                    <a:ext uri="{9D8B030D-6E8A-4147-A177-3AD203B41FA5}">
                      <a16:colId xmlns:a16="http://schemas.microsoft.com/office/drawing/2014/main" val="2304658889"/>
                    </a:ext>
                  </a:extLst>
                </a:gridCol>
                <a:gridCol w="1554668">
                  <a:extLst>
                    <a:ext uri="{9D8B030D-6E8A-4147-A177-3AD203B41FA5}">
                      <a16:colId xmlns:a16="http://schemas.microsoft.com/office/drawing/2014/main" val="2498553981"/>
                    </a:ext>
                  </a:extLst>
                </a:gridCol>
                <a:gridCol w="1554668">
                  <a:extLst>
                    <a:ext uri="{9D8B030D-6E8A-4147-A177-3AD203B41FA5}">
                      <a16:colId xmlns:a16="http://schemas.microsoft.com/office/drawing/2014/main" val="2250454731"/>
                    </a:ext>
                  </a:extLst>
                </a:gridCol>
                <a:gridCol w="1554668">
                  <a:extLst>
                    <a:ext uri="{9D8B030D-6E8A-4147-A177-3AD203B41FA5}">
                      <a16:colId xmlns:a16="http://schemas.microsoft.com/office/drawing/2014/main" val="591293990"/>
                    </a:ext>
                  </a:extLst>
                </a:gridCol>
                <a:gridCol w="205130">
                  <a:extLst>
                    <a:ext uri="{9D8B030D-6E8A-4147-A177-3AD203B41FA5}">
                      <a16:colId xmlns:a16="http://schemas.microsoft.com/office/drawing/2014/main" val="1980839658"/>
                    </a:ext>
                  </a:extLst>
                </a:gridCol>
                <a:gridCol w="1554668">
                  <a:extLst>
                    <a:ext uri="{9D8B030D-6E8A-4147-A177-3AD203B41FA5}">
                      <a16:colId xmlns:a16="http://schemas.microsoft.com/office/drawing/2014/main" val="1911353586"/>
                    </a:ext>
                  </a:extLst>
                </a:gridCol>
              </a:tblGrid>
              <a:tr h="346063">
                <a:tc>
                  <a:txBody>
                    <a:bodyPr/>
                    <a:lstStyle/>
                    <a:p>
                      <a:pPr algn="l"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8">
                  <a:txBody>
                    <a:bodyPr/>
                    <a:lstStyle/>
                    <a:p>
                      <a:pPr algn="ctr" rtl="0" fontAlgn="b"/>
                      <a:r>
                        <a:rPr lang="en-US" sz="1800" b="1" i="1" u="none" strike="noStrike" dirty="0">
                          <a:solidFill>
                            <a:srgbClr val="000000"/>
                          </a:solidFill>
                          <a:effectLst/>
                          <a:latin typeface="Calibri" panose="020F0502020204030204" pitchFamily="34" charset="0"/>
                        </a:rPr>
                        <a:t>% growth from 2012 to 2021</a:t>
                      </a:r>
                    </a:p>
                  </a:txBody>
                  <a:tcPr marL="9525" marR="9525" marT="9525" marB="0" anchor="b">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73350013"/>
                  </a:ext>
                </a:extLst>
              </a:tr>
              <a:tr h="739858">
                <a:tc>
                  <a:txBody>
                    <a:bodyPr/>
                    <a:lstStyle/>
                    <a:p>
                      <a:pPr algn="l" rtl="0" fontAlgn="b"/>
                      <a:r>
                        <a:rPr lang="en-US" sz="1800" b="1" i="0" u="none" strike="noStrike">
                          <a:solidFill>
                            <a:srgbClr val="000000"/>
                          </a:solidFill>
                          <a:effectLst/>
                          <a:latin typeface="Calibri" panose="020F0502020204030204" pitchFamily="34" charset="0"/>
                        </a:rPr>
                        <a:t>Province</a:t>
                      </a:r>
                    </a:p>
                  </a:txBody>
                  <a:tcPr marL="9525" marR="9525" marT="9525" marB="0" anchor="b">
                    <a:lnL>
                      <a:noFill/>
                    </a:lnL>
                    <a:lnR>
                      <a:noFill/>
                    </a:lnR>
                    <a:lnT>
                      <a:noFill/>
                    </a:lnT>
                    <a:lnB>
                      <a:noFill/>
                    </a:lnB>
                  </a:tcPr>
                </a:tc>
                <a:tc>
                  <a:txBody>
                    <a:bodyPr/>
                    <a:lstStyle/>
                    <a:p>
                      <a:pPr algn="ctr" rtl="0" fontAlgn="b"/>
                      <a:r>
                        <a:rPr lang="en-US" sz="1800" b="1" i="0" u="none" strike="noStrike" dirty="0">
                          <a:solidFill>
                            <a:srgbClr val="000000"/>
                          </a:solidFill>
                          <a:effectLst/>
                          <a:latin typeface="Calibri" panose="020F0502020204030204" pitchFamily="34" charset="0"/>
                        </a:rPr>
                        <a:t>Number of educators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Number of teachers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rtl="0" fontAlgn="b"/>
                      <a:r>
                        <a:rPr lang="en-US" sz="1800" b="1" i="0" u="none" strike="noStrike">
                          <a:solidFill>
                            <a:srgbClr val="000000"/>
                          </a:solidFill>
                          <a:effectLst/>
                          <a:latin typeface="Calibri" panose="020F0502020204030204" pitchFamily="34" charset="0"/>
                        </a:rPr>
                        <a:t>Number of public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Enrolment in public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Enrolment in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rtl="0" fontAlgn="b"/>
                      <a:r>
                        <a:rPr lang="en-US" sz="1800" b="1" i="0" u="none" strike="noStrike" dirty="0">
                          <a:solidFill>
                            <a:srgbClr val="000000"/>
                          </a:solidFill>
                          <a:effectLst/>
                          <a:latin typeface="Calibri" panose="020F0502020204030204" pitchFamily="34" charset="0"/>
                        </a:rPr>
                        <a:t>Est. school-aged population</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86497946"/>
                  </a:ext>
                </a:extLst>
              </a:tr>
              <a:tr h="0">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2820128111"/>
                  </a:ext>
                </a:extLst>
              </a:tr>
              <a:tr h="250597">
                <a:tc>
                  <a:txBody>
                    <a:bodyPr/>
                    <a:lstStyle/>
                    <a:p>
                      <a:pPr algn="l" rtl="0" fontAlgn="b"/>
                      <a:r>
                        <a:rPr lang="en-US" sz="1800" b="1" i="0" u="none" strike="noStrike">
                          <a:solidFill>
                            <a:srgbClr val="000000"/>
                          </a:solidFill>
                          <a:effectLst/>
                          <a:latin typeface="Calibri" panose="020F0502020204030204" pitchFamily="34" charset="0"/>
                        </a:rPr>
                        <a:t>EC</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ECF9C"/>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DEDDE"/>
                    </a:solidFill>
                  </a:tcPr>
                </a:tc>
                <a:tc>
                  <a:txBody>
                    <a:bodyPr/>
                    <a:lstStyle/>
                    <a:p>
                      <a:pPr algn="ctr" rtl="0"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CF9C"/>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ECF9C"/>
                    </a:solidFill>
                  </a:tcPr>
                </a:tc>
                <a:extLst>
                  <a:ext uri="{0D108BD9-81ED-4DB2-BD59-A6C34878D82A}">
                    <a16:rowId xmlns:a16="http://schemas.microsoft.com/office/drawing/2014/main" val="808691525"/>
                  </a:ext>
                </a:extLst>
              </a:tr>
              <a:tr h="250597">
                <a:tc>
                  <a:txBody>
                    <a:bodyPr/>
                    <a:lstStyle/>
                    <a:p>
                      <a:pPr algn="l" rtl="0" fontAlgn="b"/>
                      <a:r>
                        <a:rPr lang="en-US" sz="1800" b="1" i="0" u="none" strike="noStrike">
                          <a:solidFill>
                            <a:srgbClr val="000000"/>
                          </a:solidFill>
                          <a:effectLst/>
                          <a:latin typeface="Calibri" panose="020F0502020204030204" pitchFamily="34" charset="0"/>
                        </a:rPr>
                        <a:t>FS</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ED3A6"/>
                    </a:solidFill>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ED5AA"/>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8D4"/>
                    </a:solidFill>
                  </a:tcPr>
                </a:tc>
                <a:tc>
                  <a:txBody>
                    <a:bodyPr/>
                    <a:lstStyle/>
                    <a:p>
                      <a:pPr algn="ctr" rtl="0"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DE6C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FDE8D4"/>
                    </a:solidFill>
                  </a:tcPr>
                </a:tc>
                <a:extLst>
                  <a:ext uri="{0D108BD9-81ED-4DB2-BD59-A6C34878D82A}">
                    <a16:rowId xmlns:a16="http://schemas.microsoft.com/office/drawing/2014/main" val="503331467"/>
                  </a:ext>
                </a:extLst>
              </a:tr>
              <a:tr h="250597">
                <a:tc>
                  <a:txBody>
                    <a:bodyPr/>
                    <a:lstStyle/>
                    <a:p>
                      <a:pPr algn="l" rtl="0" fontAlgn="b"/>
                      <a:r>
                        <a:rPr lang="en-US" sz="1800" b="1" i="0" u="none" strike="noStrike">
                          <a:solidFill>
                            <a:srgbClr val="000000"/>
                          </a:solidFill>
                          <a:effectLst/>
                          <a:latin typeface="Calibri" panose="020F0502020204030204" pitchFamily="34" charset="0"/>
                        </a:rPr>
                        <a:t>GP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solidFill>
                      <a:srgbClr val="FCFCF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DFAFB"/>
                    </a:solidFill>
                  </a:tcPr>
                </a:tc>
                <a:tc>
                  <a:txBody>
                    <a:bodyPr/>
                    <a:lstStyle/>
                    <a:p>
                      <a:pPr algn="ctr" rtl="0" fontAlgn="b"/>
                      <a:r>
                        <a:rPr lang="en-US" sz="18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solidFill>
                      <a:srgbClr val="FCFCF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CFCFF"/>
                    </a:solidFill>
                  </a:tcPr>
                </a:tc>
                <a:extLst>
                  <a:ext uri="{0D108BD9-81ED-4DB2-BD59-A6C34878D82A}">
                    <a16:rowId xmlns:a16="http://schemas.microsoft.com/office/drawing/2014/main" val="1999144847"/>
                  </a:ext>
                </a:extLst>
              </a:tr>
              <a:tr h="250597">
                <a:tc>
                  <a:txBody>
                    <a:bodyPr/>
                    <a:lstStyle/>
                    <a:p>
                      <a:pPr algn="l" rtl="0" fontAlgn="b"/>
                      <a:r>
                        <a:rPr lang="en-US" sz="1800" b="1" i="0" u="none" strike="noStrike">
                          <a:solidFill>
                            <a:srgbClr val="000000"/>
                          </a:solidFill>
                          <a:effectLst/>
                          <a:latin typeface="Calibri" panose="020F0502020204030204" pitchFamily="34" charset="0"/>
                        </a:rPr>
                        <a:t>KN</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DDBB"/>
                    </a:solidFill>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EDEB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F6F1"/>
                    </a:solidFill>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EDAB4"/>
                    </a:solidFill>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ED8B0"/>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E0C1"/>
                    </a:solidFill>
                  </a:tcPr>
                </a:tc>
                <a:extLst>
                  <a:ext uri="{0D108BD9-81ED-4DB2-BD59-A6C34878D82A}">
                    <a16:rowId xmlns:a16="http://schemas.microsoft.com/office/drawing/2014/main" val="1437269634"/>
                  </a:ext>
                </a:extLst>
              </a:tr>
              <a:tr h="250597">
                <a:tc>
                  <a:txBody>
                    <a:bodyPr/>
                    <a:lstStyle/>
                    <a:p>
                      <a:pPr algn="l" rtl="0" fontAlgn="b"/>
                      <a:r>
                        <a:rPr lang="en-US" sz="1800" b="1" i="0" u="none" strike="noStrike">
                          <a:solidFill>
                            <a:srgbClr val="000000"/>
                          </a:solidFill>
                          <a:effectLst/>
                          <a:latin typeface="Calibri" panose="020F0502020204030204" pitchFamily="34" charset="0"/>
                        </a:rPr>
                        <a:t>LP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D9B3"/>
                    </a:solidFill>
                  </a:tcPr>
                </a:tc>
                <a:tc>
                  <a:txBody>
                    <a:bodyPr/>
                    <a:lstStyle/>
                    <a:p>
                      <a:pPr algn="ctr" rtl="0"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FEDFC1"/>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DEFE3"/>
                    </a:solidFill>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EDFBF"/>
                    </a:solidFill>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DEBE"/>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DFC1"/>
                    </a:solidFill>
                  </a:tcPr>
                </a:tc>
                <a:extLst>
                  <a:ext uri="{0D108BD9-81ED-4DB2-BD59-A6C34878D82A}">
                    <a16:rowId xmlns:a16="http://schemas.microsoft.com/office/drawing/2014/main" val="376285850"/>
                  </a:ext>
                </a:extLst>
              </a:tr>
              <a:tr h="250597">
                <a:tc>
                  <a:txBody>
                    <a:bodyPr/>
                    <a:lstStyle/>
                    <a:p>
                      <a:pPr algn="l" rtl="0" fontAlgn="b"/>
                      <a:r>
                        <a:rPr lang="en-US" sz="1800" b="1" i="0" u="none" strike="noStrike">
                          <a:solidFill>
                            <a:srgbClr val="000000"/>
                          </a:solidFill>
                          <a:effectLst/>
                          <a:latin typeface="Calibri" panose="020F0502020204030204" pitchFamily="34" charset="0"/>
                        </a:rPr>
                        <a:t>MP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E6D0"/>
                    </a:solidFill>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DE8D3"/>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DECDD"/>
                    </a:solidFill>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EE5CC"/>
                    </a:solidFill>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E3C8"/>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DE6CF"/>
                    </a:solidFill>
                  </a:tcPr>
                </a:tc>
                <a:extLst>
                  <a:ext uri="{0D108BD9-81ED-4DB2-BD59-A6C34878D82A}">
                    <a16:rowId xmlns:a16="http://schemas.microsoft.com/office/drawing/2014/main" val="790633584"/>
                  </a:ext>
                </a:extLst>
              </a:tr>
              <a:tr h="250597">
                <a:tc>
                  <a:txBody>
                    <a:bodyPr/>
                    <a:lstStyle/>
                    <a:p>
                      <a:pPr algn="l" rtl="0" fontAlgn="b"/>
                      <a:r>
                        <a:rPr lang="en-US" sz="1800" b="1" i="0" u="none" strike="noStrike">
                          <a:solidFill>
                            <a:srgbClr val="000000"/>
                          </a:solidFill>
                          <a:effectLst/>
                          <a:latin typeface="Calibri" panose="020F0502020204030204" pitchFamily="34" charset="0"/>
                        </a:rPr>
                        <a:t>NC</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DEAD7"/>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AD7"/>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F5F1"/>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7D2"/>
                    </a:solidFill>
                  </a:tcPr>
                </a:tc>
                <a:tc>
                  <a:txBody>
                    <a:bodyPr/>
                    <a:lstStyle/>
                    <a:p>
                      <a:pPr algn="ctr" rtl="0"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DE6C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EE1C5"/>
                    </a:solidFill>
                  </a:tcPr>
                </a:tc>
                <a:extLst>
                  <a:ext uri="{0D108BD9-81ED-4DB2-BD59-A6C34878D82A}">
                    <a16:rowId xmlns:a16="http://schemas.microsoft.com/office/drawing/2014/main" val="3510561835"/>
                  </a:ext>
                </a:extLst>
              </a:tr>
              <a:tr h="250597">
                <a:tc>
                  <a:txBody>
                    <a:bodyPr/>
                    <a:lstStyle/>
                    <a:p>
                      <a:pPr algn="l" rtl="0" fontAlgn="b"/>
                      <a:r>
                        <a:rPr lang="en-US" sz="1800" b="1" i="0" u="none" strike="noStrike">
                          <a:solidFill>
                            <a:srgbClr val="000000"/>
                          </a:solidFill>
                          <a:effectLst/>
                          <a:latin typeface="Calibri" panose="020F0502020204030204" pitchFamily="34" charset="0"/>
                        </a:rPr>
                        <a:t>NW</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FDE5CD"/>
                    </a:solidFill>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DE5CD"/>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BDB"/>
                    </a:solidFill>
                  </a:tcPr>
                </a:tc>
                <a:tc>
                  <a:txBody>
                    <a:bodyPr/>
                    <a:lstStyle/>
                    <a:p>
                      <a:pPr algn="ctr" rtl="0"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FDECDD"/>
                    </a:solidFill>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DEAD9"/>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DF1E8"/>
                    </a:solidFill>
                  </a:tcPr>
                </a:tc>
                <a:extLst>
                  <a:ext uri="{0D108BD9-81ED-4DB2-BD59-A6C34878D82A}">
                    <a16:rowId xmlns:a16="http://schemas.microsoft.com/office/drawing/2014/main" val="1964814147"/>
                  </a:ext>
                </a:extLst>
              </a:tr>
              <a:tr h="262530">
                <a:tc>
                  <a:txBody>
                    <a:bodyPr/>
                    <a:lstStyle/>
                    <a:p>
                      <a:pPr algn="l" rtl="0" fontAlgn="b"/>
                      <a:r>
                        <a:rPr lang="en-US" sz="1800" b="1" i="0" u="none" strike="noStrike">
                          <a:solidFill>
                            <a:srgbClr val="000000"/>
                          </a:solidFill>
                          <a:effectLst/>
                          <a:latin typeface="Calibri" panose="020F0502020204030204" pitchFamily="34" charset="0"/>
                        </a:rPr>
                        <a:t>WC</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1E7"/>
                    </a:solidFill>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6F2"/>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9FA"/>
                    </a:solidFill>
                  </a:tcPr>
                </a:tc>
                <a:tc>
                  <a:txBody>
                    <a:bodyPr/>
                    <a:lstStyle/>
                    <a:p>
                      <a:pPr algn="ctr" rtl="0"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8F8"/>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3EC"/>
                    </a:solidFill>
                  </a:tcPr>
                </a:tc>
                <a:extLst>
                  <a:ext uri="{0D108BD9-81ED-4DB2-BD59-A6C34878D82A}">
                    <a16:rowId xmlns:a16="http://schemas.microsoft.com/office/drawing/2014/main" val="405273483"/>
                  </a:ext>
                </a:extLst>
              </a:tr>
              <a:tr h="262530">
                <a:tc>
                  <a:txBody>
                    <a:bodyPr/>
                    <a:lstStyle/>
                    <a:p>
                      <a:pPr algn="l" rtl="0" fontAlgn="b"/>
                      <a:r>
                        <a:rPr lang="en-US" sz="1800" b="1" i="0" u="none" strike="noStrike">
                          <a:solidFill>
                            <a:srgbClr val="000000"/>
                          </a:solidFill>
                          <a:effectLst/>
                          <a:latin typeface="Calibri" panose="020F0502020204030204" pitchFamily="34" charset="0"/>
                        </a:rPr>
                        <a:t>SA</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-1%</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1C5"/>
                    </a:solidFill>
                  </a:tcPr>
                </a:tc>
                <a:tc>
                  <a:txBody>
                    <a:bodyPr/>
                    <a:lstStyle/>
                    <a:p>
                      <a:pPr algn="ctr" rtl="0" fontAlgn="b"/>
                      <a:r>
                        <a:rPr lang="en-US" sz="1800" b="1" i="0" u="none" strike="noStrike">
                          <a:solidFill>
                            <a:srgbClr val="000000"/>
                          </a:solidFill>
                          <a:effectLst/>
                          <a:latin typeface="Calibri" panose="020F0502020204030204" pitchFamily="34" charset="0"/>
                        </a:rPr>
                        <a:t>2%</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3C9"/>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-6%</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0E4"/>
                    </a:solidFill>
                  </a:tcPr>
                </a:tc>
                <a:tc>
                  <a:txBody>
                    <a:bodyPr/>
                    <a:lstStyle/>
                    <a:p>
                      <a:pPr algn="ctr" rtl="0" fontAlgn="b"/>
                      <a:r>
                        <a:rPr lang="en-US" sz="1800" b="1" i="0" u="none" strike="noStrike" dirty="0">
                          <a:solidFill>
                            <a:srgbClr val="000000"/>
                          </a:solidFill>
                          <a:effectLst/>
                          <a:latin typeface="Calibri" panose="020F0502020204030204" pitchFamily="34" charset="0"/>
                        </a:rPr>
                        <a:t>7%</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4CA"/>
                    </a:solidFill>
                  </a:tcPr>
                </a:tc>
                <a:tc>
                  <a:txBody>
                    <a:bodyPr/>
                    <a:lstStyle/>
                    <a:p>
                      <a:pPr algn="ctr" rtl="0" fontAlgn="b"/>
                      <a:r>
                        <a:rPr lang="en-US" sz="1800" b="1" i="0" u="none" strike="noStrike" dirty="0">
                          <a:solidFill>
                            <a:srgbClr val="000000"/>
                          </a:solidFill>
                          <a:effectLst/>
                          <a:latin typeface="Calibri" panose="020F0502020204030204" pitchFamily="34" charset="0"/>
                        </a:rPr>
                        <a:t>8%</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3C8"/>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13%</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E6CF"/>
                    </a:solidFill>
                  </a:tcPr>
                </a:tc>
                <a:extLst>
                  <a:ext uri="{0D108BD9-81ED-4DB2-BD59-A6C34878D82A}">
                    <a16:rowId xmlns:a16="http://schemas.microsoft.com/office/drawing/2014/main" val="2827752868"/>
                  </a:ext>
                </a:extLst>
              </a:tr>
            </a:tbl>
          </a:graphicData>
        </a:graphic>
      </p:graphicFrame>
      <p:sp>
        <p:nvSpPr>
          <p:cNvPr id="3" name="Oval 2">
            <a:extLst>
              <a:ext uri="{FF2B5EF4-FFF2-40B4-BE49-F238E27FC236}">
                <a16:creationId xmlns:a16="http://schemas.microsoft.com/office/drawing/2014/main" id="{B29E1A89-DAFE-6172-CD6F-0B5C0B5C957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7" name="Rectangle 6">
            <a:extLst>
              <a:ext uri="{FF2B5EF4-FFF2-40B4-BE49-F238E27FC236}">
                <a16:creationId xmlns:a16="http://schemas.microsoft.com/office/drawing/2014/main" id="{4DC08CFC-17CF-2492-786D-409FB090CC75}"/>
              </a:ext>
            </a:extLst>
          </p:cNvPr>
          <p:cNvSpPr/>
          <p:nvPr/>
        </p:nvSpPr>
        <p:spPr>
          <a:xfrm>
            <a:off x="7877504" y="2948152"/>
            <a:ext cx="3476294" cy="2910363"/>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48708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4F2B-9932-87FC-C4B4-500840EEBA7D}"/>
              </a:ext>
            </a:extLst>
          </p:cNvPr>
          <p:cNvSpPr>
            <a:spLocks noGrp="1"/>
          </p:cNvSpPr>
          <p:nvPr>
            <p:ph type="title"/>
          </p:nvPr>
        </p:nvSpPr>
        <p:spPr/>
        <p:txBody>
          <a:bodyPr/>
          <a:lstStyle/>
          <a:p>
            <a:r>
              <a:rPr lang="en-ZA" dirty="0"/>
              <a:t>School growth from 2012 to 2021 </a:t>
            </a:r>
          </a:p>
        </p:txBody>
      </p:sp>
      <p:graphicFrame>
        <p:nvGraphicFramePr>
          <p:cNvPr id="3" name="Chart 2">
            <a:extLst>
              <a:ext uri="{FF2B5EF4-FFF2-40B4-BE49-F238E27FC236}">
                <a16:creationId xmlns:a16="http://schemas.microsoft.com/office/drawing/2014/main" id="{CCCD2D2D-348C-F235-53DC-EA5F99265294}"/>
              </a:ext>
            </a:extLst>
          </p:cNvPr>
          <p:cNvGraphicFramePr>
            <a:graphicFrameLocks/>
          </p:cNvGraphicFramePr>
          <p:nvPr>
            <p:extLst>
              <p:ext uri="{D42A27DB-BD31-4B8C-83A1-F6EECF244321}">
                <p14:modId xmlns:p14="http://schemas.microsoft.com/office/powerpoint/2010/main" val="3182144269"/>
              </p:ext>
            </p:extLst>
          </p:nvPr>
        </p:nvGraphicFramePr>
        <p:xfrm>
          <a:off x="1277258" y="2149766"/>
          <a:ext cx="10076542" cy="413004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7FA68D2F-4717-4347-6B7F-97C709CF7ED1}"/>
              </a:ext>
            </a:extLst>
          </p:cNvPr>
          <p:cNvSpPr/>
          <p:nvPr/>
        </p:nvSpPr>
        <p:spPr>
          <a:xfrm>
            <a:off x="635168" y="6417467"/>
            <a:ext cx="10921663"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950" i="1" dirty="0"/>
              <a:t>Source: School numbers taken from School Realities-EMIS (2012 – 2021) released by the DBE, for numbers on ordinary public and independent schools (</a:t>
            </a:r>
            <a:r>
              <a:rPr lang="en-US" sz="950" dirty="0">
                <a:hlinkClick r:id="rId3"/>
              </a:rPr>
              <a:t>Statistical Publications (education.gov.za)</a:t>
            </a:r>
            <a:r>
              <a:rPr lang="en-US" sz="950" dirty="0"/>
              <a:t>) </a:t>
            </a:r>
            <a:endParaRPr lang="en-ZA" sz="950" i="1" dirty="0"/>
          </a:p>
        </p:txBody>
      </p:sp>
      <p:graphicFrame>
        <p:nvGraphicFramePr>
          <p:cNvPr id="10" name="Table 9">
            <a:extLst>
              <a:ext uri="{FF2B5EF4-FFF2-40B4-BE49-F238E27FC236}">
                <a16:creationId xmlns:a16="http://schemas.microsoft.com/office/drawing/2014/main" id="{52C50DCD-CFB4-C3F5-DA6F-5AB2BA4C7693}"/>
              </a:ext>
            </a:extLst>
          </p:cNvPr>
          <p:cNvGraphicFramePr>
            <a:graphicFrameLocks noGrp="1"/>
          </p:cNvGraphicFramePr>
          <p:nvPr>
            <p:extLst>
              <p:ext uri="{D42A27DB-BD31-4B8C-83A1-F6EECF244321}">
                <p14:modId xmlns:p14="http://schemas.microsoft.com/office/powerpoint/2010/main" val="1647594627"/>
              </p:ext>
            </p:extLst>
          </p:nvPr>
        </p:nvGraphicFramePr>
        <p:xfrm>
          <a:off x="1899137" y="4984580"/>
          <a:ext cx="9360320" cy="404019"/>
        </p:xfrm>
        <a:graphic>
          <a:graphicData uri="http://schemas.openxmlformats.org/drawingml/2006/table">
            <a:tbl>
              <a:tblPr>
                <a:tableStyleId>{5C22544A-7EE6-4342-B048-85BDC9FD1C3A}</a:tableStyleId>
              </a:tblPr>
              <a:tblGrid>
                <a:gridCol w="936032">
                  <a:extLst>
                    <a:ext uri="{9D8B030D-6E8A-4147-A177-3AD203B41FA5}">
                      <a16:colId xmlns:a16="http://schemas.microsoft.com/office/drawing/2014/main" val="526523471"/>
                    </a:ext>
                  </a:extLst>
                </a:gridCol>
                <a:gridCol w="936032">
                  <a:extLst>
                    <a:ext uri="{9D8B030D-6E8A-4147-A177-3AD203B41FA5}">
                      <a16:colId xmlns:a16="http://schemas.microsoft.com/office/drawing/2014/main" val="2240250526"/>
                    </a:ext>
                  </a:extLst>
                </a:gridCol>
                <a:gridCol w="936032">
                  <a:extLst>
                    <a:ext uri="{9D8B030D-6E8A-4147-A177-3AD203B41FA5}">
                      <a16:colId xmlns:a16="http://schemas.microsoft.com/office/drawing/2014/main" val="1273847416"/>
                    </a:ext>
                  </a:extLst>
                </a:gridCol>
                <a:gridCol w="936032">
                  <a:extLst>
                    <a:ext uri="{9D8B030D-6E8A-4147-A177-3AD203B41FA5}">
                      <a16:colId xmlns:a16="http://schemas.microsoft.com/office/drawing/2014/main" val="2697994396"/>
                    </a:ext>
                  </a:extLst>
                </a:gridCol>
                <a:gridCol w="936032">
                  <a:extLst>
                    <a:ext uri="{9D8B030D-6E8A-4147-A177-3AD203B41FA5}">
                      <a16:colId xmlns:a16="http://schemas.microsoft.com/office/drawing/2014/main" val="336752132"/>
                    </a:ext>
                  </a:extLst>
                </a:gridCol>
                <a:gridCol w="936032">
                  <a:extLst>
                    <a:ext uri="{9D8B030D-6E8A-4147-A177-3AD203B41FA5}">
                      <a16:colId xmlns:a16="http://schemas.microsoft.com/office/drawing/2014/main" val="2880561837"/>
                    </a:ext>
                  </a:extLst>
                </a:gridCol>
                <a:gridCol w="936032">
                  <a:extLst>
                    <a:ext uri="{9D8B030D-6E8A-4147-A177-3AD203B41FA5}">
                      <a16:colId xmlns:a16="http://schemas.microsoft.com/office/drawing/2014/main" val="4256170574"/>
                    </a:ext>
                  </a:extLst>
                </a:gridCol>
                <a:gridCol w="936032">
                  <a:extLst>
                    <a:ext uri="{9D8B030D-6E8A-4147-A177-3AD203B41FA5}">
                      <a16:colId xmlns:a16="http://schemas.microsoft.com/office/drawing/2014/main" val="2221991158"/>
                    </a:ext>
                  </a:extLst>
                </a:gridCol>
                <a:gridCol w="936032">
                  <a:extLst>
                    <a:ext uri="{9D8B030D-6E8A-4147-A177-3AD203B41FA5}">
                      <a16:colId xmlns:a16="http://schemas.microsoft.com/office/drawing/2014/main" val="1684530174"/>
                    </a:ext>
                  </a:extLst>
                </a:gridCol>
                <a:gridCol w="936032">
                  <a:extLst>
                    <a:ext uri="{9D8B030D-6E8A-4147-A177-3AD203B41FA5}">
                      <a16:colId xmlns:a16="http://schemas.microsoft.com/office/drawing/2014/main" val="3053178591"/>
                    </a:ext>
                  </a:extLst>
                </a:gridCol>
              </a:tblGrid>
              <a:tr h="404019">
                <a:tc>
                  <a:txBody>
                    <a:bodyPr/>
                    <a:lstStyle/>
                    <a:p>
                      <a:pPr algn="ctr" fontAlgn="b"/>
                      <a:r>
                        <a:rPr lang="en-US" sz="2200" u="none" strike="noStrike" dirty="0">
                          <a:solidFill>
                            <a:schemeClr val="tx1">
                              <a:lumMod val="65000"/>
                              <a:lumOff val="35000"/>
                            </a:schemeClr>
                          </a:solidFill>
                          <a:effectLst/>
                        </a:rPr>
                        <a:t>EC</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FS</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a:solidFill>
                            <a:schemeClr val="tx1">
                              <a:lumMod val="65000"/>
                              <a:lumOff val="35000"/>
                            </a:schemeClr>
                          </a:solidFill>
                          <a:effectLst/>
                        </a:rPr>
                        <a:t>GP</a:t>
                      </a:r>
                      <a:endParaRPr lang="en-US" sz="2200" b="0" i="0" u="none" strike="noStrike">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KN</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a:solidFill>
                            <a:schemeClr val="tx1">
                              <a:lumMod val="65000"/>
                              <a:lumOff val="35000"/>
                            </a:schemeClr>
                          </a:solidFill>
                          <a:effectLst/>
                        </a:rPr>
                        <a:t>LP</a:t>
                      </a:r>
                      <a:endParaRPr lang="en-US" sz="2200" b="0" i="0" u="none" strike="noStrike">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a:solidFill>
                            <a:schemeClr val="tx1">
                              <a:lumMod val="65000"/>
                              <a:lumOff val="35000"/>
                            </a:schemeClr>
                          </a:solidFill>
                          <a:effectLst/>
                        </a:rPr>
                        <a:t>MP</a:t>
                      </a:r>
                      <a:endParaRPr lang="en-US" sz="2200" b="0" i="0" u="none" strike="noStrike">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NC</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NW</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WC</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b="1" u="none" strike="noStrike" dirty="0">
                          <a:solidFill>
                            <a:schemeClr val="tx1">
                              <a:lumMod val="65000"/>
                              <a:lumOff val="35000"/>
                            </a:schemeClr>
                          </a:solidFill>
                          <a:effectLst/>
                        </a:rPr>
                        <a:t>SA</a:t>
                      </a:r>
                      <a:endParaRPr lang="en-US" sz="2200" b="1"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6115934"/>
                  </a:ext>
                </a:extLst>
              </a:tr>
            </a:tbl>
          </a:graphicData>
        </a:graphic>
      </p:graphicFrame>
      <p:cxnSp>
        <p:nvCxnSpPr>
          <p:cNvPr id="16" name="Straight Arrow Connector 15">
            <a:extLst>
              <a:ext uri="{FF2B5EF4-FFF2-40B4-BE49-F238E27FC236}">
                <a16:creationId xmlns:a16="http://schemas.microsoft.com/office/drawing/2014/main" id="{7494F5C5-7F39-8124-0A8D-7F8D2597B5AB}"/>
              </a:ext>
            </a:extLst>
          </p:cNvPr>
          <p:cNvCxnSpPr/>
          <p:nvPr/>
        </p:nvCxnSpPr>
        <p:spPr>
          <a:xfrm>
            <a:off x="10689771" y="2823201"/>
            <a:ext cx="224971" cy="7209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49524FE3-6F99-B622-538A-5458DAC8661B}"/>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5" name="Rectangle: Rounded Corners 4">
            <a:extLst>
              <a:ext uri="{FF2B5EF4-FFF2-40B4-BE49-F238E27FC236}">
                <a16:creationId xmlns:a16="http://schemas.microsoft.com/office/drawing/2014/main" id="{CC16CCEE-CC9B-56C9-D537-81F39B4F13D9}"/>
              </a:ext>
            </a:extLst>
          </p:cNvPr>
          <p:cNvSpPr/>
          <p:nvPr/>
        </p:nvSpPr>
        <p:spPr>
          <a:xfrm>
            <a:off x="2053883"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4%</a:t>
            </a:r>
          </a:p>
        </p:txBody>
      </p:sp>
      <p:sp>
        <p:nvSpPr>
          <p:cNvPr id="7" name="Rectangle: Rounded Corners 6">
            <a:extLst>
              <a:ext uri="{FF2B5EF4-FFF2-40B4-BE49-F238E27FC236}">
                <a16:creationId xmlns:a16="http://schemas.microsoft.com/office/drawing/2014/main" id="{F64D774B-7496-2600-792D-CFF210FE6238}"/>
              </a:ext>
            </a:extLst>
          </p:cNvPr>
          <p:cNvSpPr/>
          <p:nvPr/>
        </p:nvSpPr>
        <p:spPr>
          <a:xfrm>
            <a:off x="2992395"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8%</a:t>
            </a:r>
          </a:p>
        </p:txBody>
      </p:sp>
      <p:sp>
        <p:nvSpPr>
          <p:cNvPr id="8" name="Rectangle: Rounded Corners 7">
            <a:extLst>
              <a:ext uri="{FF2B5EF4-FFF2-40B4-BE49-F238E27FC236}">
                <a16:creationId xmlns:a16="http://schemas.microsoft.com/office/drawing/2014/main" id="{1108D199-8C72-9999-31C9-6132D77E9599}"/>
              </a:ext>
            </a:extLst>
          </p:cNvPr>
          <p:cNvSpPr/>
          <p:nvPr/>
        </p:nvSpPr>
        <p:spPr>
          <a:xfrm>
            <a:off x="3930907"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30%</a:t>
            </a:r>
          </a:p>
        </p:txBody>
      </p:sp>
      <p:sp>
        <p:nvSpPr>
          <p:cNvPr id="9" name="Rectangle: Rounded Corners 8">
            <a:extLst>
              <a:ext uri="{FF2B5EF4-FFF2-40B4-BE49-F238E27FC236}">
                <a16:creationId xmlns:a16="http://schemas.microsoft.com/office/drawing/2014/main" id="{0D254FD3-4D0F-9903-0648-EB7288609CED}"/>
              </a:ext>
            </a:extLst>
          </p:cNvPr>
          <p:cNvSpPr/>
          <p:nvPr/>
        </p:nvSpPr>
        <p:spPr>
          <a:xfrm>
            <a:off x="4869419"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4%</a:t>
            </a:r>
          </a:p>
        </p:txBody>
      </p:sp>
      <p:sp>
        <p:nvSpPr>
          <p:cNvPr id="13" name="Rectangle: Rounded Corners 12">
            <a:extLst>
              <a:ext uri="{FF2B5EF4-FFF2-40B4-BE49-F238E27FC236}">
                <a16:creationId xmlns:a16="http://schemas.microsoft.com/office/drawing/2014/main" id="{6D095209-CCDC-6BA1-0046-12C1287DF4AD}"/>
              </a:ext>
            </a:extLst>
          </p:cNvPr>
          <p:cNvSpPr/>
          <p:nvPr/>
        </p:nvSpPr>
        <p:spPr>
          <a:xfrm>
            <a:off x="5807931"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5%</a:t>
            </a:r>
          </a:p>
        </p:txBody>
      </p:sp>
      <p:sp>
        <p:nvSpPr>
          <p:cNvPr id="15" name="Rectangle: Rounded Corners 14">
            <a:extLst>
              <a:ext uri="{FF2B5EF4-FFF2-40B4-BE49-F238E27FC236}">
                <a16:creationId xmlns:a16="http://schemas.microsoft.com/office/drawing/2014/main" id="{B4AACFC6-C847-1BA0-1A18-7AA6CBD0C384}"/>
              </a:ext>
            </a:extLst>
          </p:cNvPr>
          <p:cNvSpPr/>
          <p:nvPr/>
        </p:nvSpPr>
        <p:spPr>
          <a:xfrm>
            <a:off x="6746443"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7%</a:t>
            </a:r>
          </a:p>
        </p:txBody>
      </p:sp>
      <p:sp>
        <p:nvSpPr>
          <p:cNvPr id="18" name="Rectangle: Rounded Corners 17">
            <a:extLst>
              <a:ext uri="{FF2B5EF4-FFF2-40B4-BE49-F238E27FC236}">
                <a16:creationId xmlns:a16="http://schemas.microsoft.com/office/drawing/2014/main" id="{1916150B-C808-117D-C472-6CECCB11E51E}"/>
              </a:ext>
            </a:extLst>
          </p:cNvPr>
          <p:cNvSpPr/>
          <p:nvPr/>
        </p:nvSpPr>
        <p:spPr>
          <a:xfrm>
            <a:off x="7684955"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7%</a:t>
            </a:r>
          </a:p>
        </p:txBody>
      </p:sp>
      <p:sp>
        <p:nvSpPr>
          <p:cNvPr id="19" name="Rectangle: Rounded Corners 18">
            <a:extLst>
              <a:ext uri="{FF2B5EF4-FFF2-40B4-BE49-F238E27FC236}">
                <a16:creationId xmlns:a16="http://schemas.microsoft.com/office/drawing/2014/main" id="{CF01EA38-8712-C0EA-CD6E-6C6600B54871}"/>
              </a:ext>
            </a:extLst>
          </p:cNvPr>
          <p:cNvSpPr/>
          <p:nvPr/>
        </p:nvSpPr>
        <p:spPr>
          <a:xfrm>
            <a:off x="8623467"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6%</a:t>
            </a:r>
          </a:p>
        </p:txBody>
      </p:sp>
      <p:sp>
        <p:nvSpPr>
          <p:cNvPr id="20" name="Rectangle: Rounded Corners 19">
            <a:extLst>
              <a:ext uri="{FF2B5EF4-FFF2-40B4-BE49-F238E27FC236}">
                <a16:creationId xmlns:a16="http://schemas.microsoft.com/office/drawing/2014/main" id="{B5AB3B03-61DA-874B-38AC-CF74677C9C69}"/>
              </a:ext>
            </a:extLst>
          </p:cNvPr>
          <p:cNvSpPr/>
          <p:nvPr/>
        </p:nvSpPr>
        <p:spPr>
          <a:xfrm>
            <a:off x="9561979"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17%</a:t>
            </a:r>
          </a:p>
        </p:txBody>
      </p:sp>
      <p:sp>
        <p:nvSpPr>
          <p:cNvPr id="23" name="Rectangle: Rounded Corners 22">
            <a:extLst>
              <a:ext uri="{FF2B5EF4-FFF2-40B4-BE49-F238E27FC236}">
                <a16:creationId xmlns:a16="http://schemas.microsoft.com/office/drawing/2014/main" id="{86F9250A-D4FC-D969-1FB1-5157DD12D95C}"/>
              </a:ext>
            </a:extLst>
          </p:cNvPr>
          <p:cNvSpPr/>
          <p:nvPr/>
        </p:nvSpPr>
        <p:spPr>
          <a:xfrm>
            <a:off x="10500488"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lumMod val="85000"/>
                    <a:lumOff val="15000"/>
                  </a:schemeClr>
                </a:solidFill>
              </a:rPr>
              <a:t>9%</a:t>
            </a:r>
          </a:p>
        </p:txBody>
      </p:sp>
      <p:sp>
        <p:nvSpPr>
          <p:cNvPr id="27" name="Rectangle 26">
            <a:extLst>
              <a:ext uri="{FF2B5EF4-FFF2-40B4-BE49-F238E27FC236}">
                <a16:creationId xmlns:a16="http://schemas.microsoft.com/office/drawing/2014/main" id="{6120A43E-832D-8D83-E448-94471B375C31}"/>
              </a:ext>
            </a:extLst>
          </p:cNvPr>
          <p:cNvSpPr/>
          <p:nvPr/>
        </p:nvSpPr>
        <p:spPr>
          <a:xfrm>
            <a:off x="447713" y="5254787"/>
            <a:ext cx="1451424" cy="579417"/>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rIns="0" rtlCol="0" anchor="ctr"/>
          <a:lstStyle/>
          <a:p>
            <a:pPr algn="ctr"/>
            <a:r>
              <a:rPr lang="en-ZA" dirty="0"/>
              <a:t>% independent schools (2021)</a:t>
            </a:r>
          </a:p>
        </p:txBody>
      </p:sp>
      <p:cxnSp>
        <p:nvCxnSpPr>
          <p:cNvPr id="14" name="Straight Connector 13">
            <a:extLst>
              <a:ext uri="{FF2B5EF4-FFF2-40B4-BE49-F238E27FC236}">
                <a16:creationId xmlns:a16="http://schemas.microsoft.com/office/drawing/2014/main" id="{67DCE3C4-D45A-588F-C394-40FD4809AE6D}"/>
              </a:ext>
            </a:extLst>
          </p:cNvPr>
          <p:cNvCxnSpPr>
            <a:cxnSpLocks/>
          </p:cNvCxnSpPr>
          <p:nvPr/>
        </p:nvCxnSpPr>
        <p:spPr>
          <a:xfrm>
            <a:off x="10315235" y="2525486"/>
            <a:ext cx="0" cy="292608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EFA284A-5DC8-C507-E4F1-12C5865816BB}"/>
              </a:ext>
            </a:extLst>
          </p:cNvPr>
          <p:cNvCxnSpPr>
            <a:cxnSpLocks/>
          </p:cNvCxnSpPr>
          <p:nvPr/>
        </p:nvCxnSpPr>
        <p:spPr>
          <a:xfrm>
            <a:off x="10315235" y="2149766"/>
            <a:ext cx="0" cy="357120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5DA9E1C1-7888-8DA1-F1C5-1C82A14093C8}"/>
              </a:ext>
            </a:extLst>
          </p:cNvPr>
          <p:cNvSpPr/>
          <p:nvPr/>
        </p:nvSpPr>
        <p:spPr>
          <a:xfrm>
            <a:off x="8622030" y="1368220"/>
            <a:ext cx="3219450" cy="14716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lumMod val="85000"/>
                    <a:lumOff val="15000"/>
                  </a:schemeClr>
                </a:solidFill>
              </a:rPr>
              <a:t>School growth was driven by independent school growth (+37%) from 2012 to 2021. In contrast, the number of public schools in SA decreased (-6%)</a:t>
            </a:r>
          </a:p>
        </p:txBody>
      </p:sp>
      <p:sp>
        <p:nvSpPr>
          <p:cNvPr id="4" name="Rectangle: Rounded Corners 3">
            <a:extLst>
              <a:ext uri="{FF2B5EF4-FFF2-40B4-BE49-F238E27FC236}">
                <a16:creationId xmlns:a16="http://schemas.microsoft.com/office/drawing/2014/main" id="{492C34BC-7DAD-1011-1E75-AF475EBDC7D1}"/>
              </a:ext>
            </a:extLst>
          </p:cNvPr>
          <p:cNvSpPr/>
          <p:nvPr/>
        </p:nvSpPr>
        <p:spPr>
          <a:xfrm>
            <a:off x="3925652" y="5457161"/>
            <a:ext cx="617813" cy="27432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bg1"/>
                </a:solidFill>
              </a:rPr>
              <a:t>30%</a:t>
            </a:r>
          </a:p>
        </p:txBody>
      </p:sp>
      <p:sp>
        <p:nvSpPr>
          <p:cNvPr id="11" name="Rectangle: Rounded Corners 10">
            <a:extLst>
              <a:ext uri="{FF2B5EF4-FFF2-40B4-BE49-F238E27FC236}">
                <a16:creationId xmlns:a16="http://schemas.microsoft.com/office/drawing/2014/main" id="{92E52A91-C389-DEA3-A381-0215C66DF1A7}"/>
              </a:ext>
            </a:extLst>
          </p:cNvPr>
          <p:cNvSpPr/>
          <p:nvPr/>
        </p:nvSpPr>
        <p:spPr>
          <a:xfrm>
            <a:off x="9556724" y="5441395"/>
            <a:ext cx="617813" cy="27432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bg1"/>
                </a:solidFill>
              </a:rPr>
              <a:t>17%</a:t>
            </a:r>
          </a:p>
        </p:txBody>
      </p:sp>
    </p:spTree>
    <p:extLst>
      <p:ext uri="{BB962C8B-B14F-4D97-AF65-F5344CB8AC3E}">
        <p14:creationId xmlns:p14="http://schemas.microsoft.com/office/powerpoint/2010/main" val="371019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p:txBody>
          <a:bodyPr>
            <a:normAutofit/>
          </a:bodyPr>
          <a:lstStyle/>
          <a:p>
            <a:r>
              <a:rPr lang="en-ZA" dirty="0"/>
              <a:t>Changes in teacher and SMT numbers</a:t>
            </a:r>
          </a:p>
        </p:txBody>
      </p:sp>
      <p:graphicFrame>
        <p:nvGraphicFramePr>
          <p:cNvPr id="12" name="Table 11">
            <a:extLst>
              <a:ext uri="{FF2B5EF4-FFF2-40B4-BE49-F238E27FC236}">
                <a16:creationId xmlns:a16="http://schemas.microsoft.com/office/drawing/2014/main" id="{9EEDEC02-BFD3-30D3-0EF9-B784BE361F3E}"/>
              </a:ext>
            </a:extLst>
          </p:cNvPr>
          <p:cNvGraphicFramePr>
            <a:graphicFrameLocks noGrp="1"/>
          </p:cNvGraphicFramePr>
          <p:nvPr>
            <p:extLst>
              <p:ext uri="{D42A27DB-BD31-4B8C-83A1-F6EECF244321}">
                <p14:modId xmlns:p14="http://schemas.microsoft.com/office/powerpoint/2010/main" val="3943301162"/>
              </p:ext>
            </p:extLst>
          </p:nvPr>
        </p:nvGraphicFramePr>
        <p:xfrm>
          <a:off x="656768" y="2267570"/>
          <a:ext cx="11053970" cy="3648427"/>
        </p:xfrm>
        <a:graphic>
          <a:graphicData uri="http://schemas.openxmlformats.org/drawingml/2006/table">
            <a:tbl>
              <a:tblPr/>
              <a:tblGrid>
                <a:gridCol w="714829">
                  <a:extLst>
                    <a:ext uri="{9D8B030D-6E8A-4147-A177-3AD203B41FA5}">
                      <a16:colId xmlns:a16="http://schemas.microsoft.com/office/drawing/2014/main" val="1539384141"/>
                    </a:ext>
                  </a:extLst>
                </a:gridCol>
                <a:gridCol w="40224">
                  <a:extLst>
                    <a:ext uri="{9D8B030D-6E8A-4147-A177-3AD203B41FA5}">
                      <a16:colId xmlns:a16="http://schemas.microsoft.com/office/drawing/2014/main" val="1835557689"/>
                    </a:ext>
                  </a:extLst>
                </a:gridCol>
                <a:gridCol w="683208">
                  <a:extLst>
                    <a:ext uri="{9D8B030D-6E8A-4147-A177-3AD203B41FA5}">
                      <a16:colId xmlns:a16="http://schemas.microsoft.com/office/drawing/2014/main" val="1993306382"/>
                    </a:ext>
                  </a:extLst>
                </a:gridCol>
                <a:gridCol w="683208">
                  <a:extLst>
                    <a:ext uri="{9D8B030D-6E8A-4147-A177-3AD203B41FA5}">
                      <a16:colId xmlns:a16="http://schemas.microsoft.com/office/drawing/2014/main" val="3859352538"/>
                    </a:ext>
                  </a:extLst>
                </a:gridCol>
                <a:gridCol w="623198">
                  <a:extLst>
                    <a:ext uri="{9D8B030D-6E8A-4147-A177-3AD203B41FA5}">
                      <a16:colId xmlns:a16="http://schemas.microsoft.com/office/drawing/2014/main" val="1196991417"/>
                    </a:ext>
                  </a:extLst>
                </a:gridCol>
                <a:gridCol w="581651">
                  <a:extLst>
                    <a:ext uri="{9D8B030D-6E8A-4147-A177-3AD203B41FA5}">
                      <a16:colId xmlns:a16="http://schemas.microsoft.com/office/drawing/2014/main" val="2282266303"/>
                    </a:ext>
                  </a:extLst>
                </a:gridCol>
                <a:gridCol w="124639">
                  <a:extLst>
                    <a:ext uri="{9D8B030D-6E8A-4147-A177-3AD203B41FA5}">
                      <a16:colId xmlns:a16="http://schemas.microsoft.com/office/drawing/2014/main" val="510723790"/>
                    </a:ext>
                  </a:extLst>
                </a:gridCol>
                <a:gridCol w="623198">
                  <a:extLst>
                    <a:ext uri="{9D8B030D-6E8A-4147-A177-3AD203B41FA5}">
                      <a16:colId xmlns:a16="http://schemas.microsoft.com/office/drawing/2014/main" val="525982120"/>
                    </a:ext>
                  </a:extLst>
                </a:gridCol>
                <a:gridCol w="623198">
                  <a:extLst>
                    <a:ext uri="{9D8B030D-6E8A-4147-A177-3AD203B41FA5}">
                      <a16:colId xmlns:a16="http://schemas.microsoft.com/office/drawing/2014/main" val="350464645"/>
                    </a:ext>
                  </a:extLst>
                </a:gridCol>
                <a:gridCol w="623198">
                  <a:extLst>
                    <a:ext uri="{9D8B030D-6E8A-4147-A177-3AD203B41FA5}">
                      <a16:colId xmlns:a16="http://schemas.microsoft.com/office/drawing/2014/main" val="1339383629"/>
                    </a:ext>
                  </a:extLst>
                </a:gridCol>
                <a:gridCol w="581651">
                  <a:extLst>
                    <a:ext uri="{9D8B030D-6E8A-4147-A177-3AD203B41FA5}">
                      <a16:colId xmlns:a16="http://schemas.microsoft.com/office/drawing/2014/main" val="660480685"/>
                    </a:ext>
                  </a:extLst>
                </a:gridCol>
                <a:gridCol w="124639">
                  <a:extLst>
                    <a:ext uri="{9D8B030D-6E8A-4147-A177-3AD203B41FA5}">
                      <a16:colId xmlns:a16="http://schemas.microsoft.com/office/drawing/2014/main" val="2351850939"/>
                    </a:ext>
                  </a:extLst>
                </a:gridCol>
                <a:gridCol w="623198">
                  <a:extLst>
                    <a:ext uri="{9D8B030D-6E8A-4147-A177-3AD203B41FA5}">
                      <a16:colId xmlns:a16="http://schemas.microsoft.com/office/drawing/2014/main" val="1048145705"/>
                    </a:ext>
                  </a:extLst>
                </a:gridCol>
                <a:gridCol w="623198">
                  <a:extLst>
                    <a:ext uri="{9D8B030D-6E8A-4147-A177-3AD203B41FA5}">
                      <a16:colId xmlns:a16="http://schemas.microsoft.com/office/drawing/2014/main" val="3690474473"/>
                    </a:ext>
                  </a:extLst>
                </a:gridCol>
                <a:gridCol w="623198">
                  <a:extLst>
                    <a:ext uri="{9D8B030D-6E8A-4147-A177-3AD203B41FA5}">
                      <a16:colId xmlns:a16="http://schemas.microsoft.com/office/drawing/2014/main" val="1755308996"/>
                    </a:ext>
                  </a:extLst>
                </a:gridCol>
                <a:gridCol w="581651">
                  <a:extLst>
                    <a:ext uri="{9D8B030D-6E8A-4147-A177-3AD203B41FA5}">
                      <a16:colId xmlns:a16="http://schemas.microsoft.com/office/drawing/2014/main" val="2355917428"/>
                    </a:ext>
                  </a:extLst>
                </a:gridCol>
                <a:gridCol w="124639">
                  <a:extLst>
                    <a:ext uri="{9D8B030D-6E8A-4147-A177-3AD203B41FA5}">
                      <a16:colId xmlns:a16="http://schemas.microsoft.com/office/drawing/2014/main" val="1491485447"/>
                    </a:ext>
                  </a:extLst>
                </a:gridCol>
                <a:gridCol w="623198">
                  <a:extLst>
                    <a:ext uri="{9D8B030D-6E8A-4147-A177-3AD203B41FA5}">
                      <a16:colId xmlns:a16="http://schemas.microsoft.com/office/drawing/2014/main" val="3126659766"/>
                    </a:ext>
                  </a:extLst>
                </a:gridCol>
                <a:gridCol w="623198">
                  <a:extLst>
                    <a:ext uri="{9D8B030D-6E8A-4147-A177-3AD203B41FA5}">
                      <a16:colId xmlns:a16="http://schemas.microsoft.com/office/drawing/2014/main" val="2242902176"/>
                    </a:ext>
                  </a:extLst>
                </a:gridCol>
                <a:gridCol w="623198">
                  <a:extLst>
                    <a:ext uri="{9D8B030D-6E8A-4147-A177-3AD203B41FA5}">
                      <a16:colId xmlns:a16="http://schemas.microsoft.com/office/drawing/2014/main" val="2057177202"/>
                    </a:ext>
                  </a:extLst>
                </a:gridCol>
                <a:gridCol w="581651">
                  <a:extLst>
                    <a:ext uri="{9D8B030D-6E8A-4147-A177-3AD203B41FA5}">
                      <a16:colId xmlns:a16="http://schemas.microsoft.com/office/drawing/2014/main" val="4114777052"/>
                    </a:ext>
                  </a:extLst>
                </a:gridCol>
              </a:tblGrid>
              <a:tr h="295725">
                <a:tc>
                  <a:txBody>
                    <a:bodyPr/>
                    <a:lstStyle/>
                    <a:p>
                      <a:pPr algn="l" fontAlgn="b"/>
                      <a:endParaRPr lang="en-US" sz="1400" b="1"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Teacher</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HOD</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Deputy-Principal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71304514"/>
                  </a:ext>
                </a:extLst>
              </a:tr>
              <a:tr h="295725">
                <a:tc>
                  <a:txBody>
                    <a:bodyPr/>
                    <a:lstStyle/>
                    <a:p>
                      <a:pPr algn="l" fontAlgn="b"/>
                      <a:r>
                        <a:rPr lang="en-US" sz="1400" b="1" i="0" u="none" strike="noStrike" dirty="0">
                          <a:solidFill>
                            <a:srgbClr val="000000"/>
                          </a:solidFill>
                          <a:effectLst/>
                          <a:latin typeface="Calibri" panose="020F0502020204030204" pitchFamily="34" charset="0"/>
                        </a:rPr>
                        <a:t>Province</a:t>
                      </a: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86408006"/>
                  </a:ext>
                </a:extLst>
              </a:tr>
              <a:tr h="99727">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3119975952"/>
                  </a:ext>
                </a:extLst>
              </a:tr>
              <a:tr h="295725">
                <a:tc>
                  <a:txBody>
                    <a:bodyPr/>
                    <a:lstStyle/>
                    <a:p>
                      <a:pPr algn="l" fontAlgn="b"/>
                      <a:r>
                        <a:rPr lang="en-US" sz="1400" b="1" i="0" u="none" strike="noStrike" dirty="0">
                          <a:solidFill>
                            <a:srgbClr val="000000"/>
                          </a:solidFill>
                          <a:effectLst/>
                          <a:latin typeface="Calibri" panose="020F0502020204030204" pitchFamily="34" charset="0"/>
                        </a:rPr>
                        <a:t>EC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50 295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40 115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-10 180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5 870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6 196</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326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4CB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111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D4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4 755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DBEDFB"/>
                    </a:solidFill>
                  </a:tcPr>
                </a:tc>
                <a:extLst>
                  <a:ext uri="{0D108BD9-81ED-4DB2-BD59-A6C34878D82A}">
                    <a16:rowId xmlns:a16="http://schemas.microsoft.com/office/drawing/2014/main" val="696807599"/>
                  </a:ext>
                </a:extLst>
              </a:tr>
              <a:tr h="295725">
                <a:tc>
                  <a:txBody>
                    <a:bodyPr/>
                    <a:lstStyle/>
                    <a:p>
                      <a:pPr algn="l" fontAlgn="b"/>
                      <a:r>
                        <a:rPr lang="en-US" sz="1400" b="1" i="0" u="none" strike="noStrike">
                          <a:solidFill>
                            <a:srgbClr val="000000"/>
                          </a:solidFill>
                          <a:effectLst/>
                          <a:latin typeface="Calibri" panose="020F0502020204030204" pitchFamily="34" charset="0"/>
                        </a:rPr>
                        <a:t>FS</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20 148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17 561</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-2 587</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a:noFill/>
                    </a:lnB>
                    <a:solidFill>
                      <a:srgbClr val="FDD99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2 685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2 470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- 215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852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768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FDF2E4"/>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1 224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892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- 332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-27%</a:t>
                      </a:r>
                    </a:p>
                  </a:txBody>
                  <a:tcPr marL="7412" marR="7412" marT="7412" marB="0" anchor="ctr">
                    <a:lnL>
                      <a:noFill/>
                    </a:lnL>
                    <a:lnR>
                      <a:noFill/>
                    </a:lnR>
                    <a:lnT>
                      <a:noFill/>
                    </a:lnT>
                    <a:lnB>
                      <a:noFill/>
                    </a:lnB>
                    <a:solidFill>
                      <a:srgbClr val="FDC96B"/>
                    </a:solidFill>
                  </a:tcPr>
                </a:tc>
                <a:extLst>
                  <a:ext uri="{0D108BD9-81ED-4DB2-BD59-A6C34878D82A}">
                    <a16:rowId xmlns:a16="http://schemas.microsoft.com/office/drawing/2014/main" val="2734397475"/>
                  </a:ext>
                </a:extLst>
              </a:tr>
              <a:tr h="295725">
                <a:tc>
                  <a:txBody>
                    <a:bodyPr/>
                    <a:lstStyle/>
                    <a:p>
                      <a:pPr algn="l" fontAlgn="b"/>
                      <a:r>
                        <a:rPr lang="en-US" sz="1400" b="1" i="0" u="none" strike="noStrike">
                          <a:solidFill>
                            <a:srgbClr val="000000"/>
                          </a:solidFill>
                          <a:effectLst/>
                          <a:latin typeface="Calibri" panose="020F0502020204030204" pitchFamily="34" charset="0"/>
                        </a:rPr>
                        <a:t>GP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47 233</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60 677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13 444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28%</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8 708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9 209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501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1CA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2 565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2 850</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285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C8E4F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2 162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1 959</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- 203</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CFE7F9"/>
                    </a:solidFill>
                  </a:tcPr>
                </a:tc>
                <a:extLst>
                  <a:ext uri="{0D108BD9-81ED-4DB2-BD59-A6C34878D82A}">
                    <a16:rowId xmlns:a16="http://schemas.microsoft.com/office/drawing/2014/main" val="3313323812"/>
                  </a:ext>
                </a:extLst>
              </a:tr>
              <a:tr h="295725">
                <a:tc>
                  <a:txBody>
                    <a:bodyPr/>
                    <a:lstStyle/>
                    <a:p>
                      <a:pPr algn="l" fontAlgn="b"/>
                      <a:r>
                        <a:rPr lang="en-US" sz="1400" b="1" i="0" u="none" strike="noStrike">
                          <a:solidFill>
                            <a:srgbClr val="000000"/>
                          </a:solidFill>
                          <a:effectLst/>
                          <a:latin typeface="Calibri" panose="020F0502020204030204" pitchFamily="34" charset="0"/>
                        </a:rPr>
                        <a:t>KN</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73 050</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71 000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-2 050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a:noFill/>
                    </a:lnB>
                    <a:solidFill>
                      <a:srgbClr val="FDEED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11 289</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10 330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- 959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2 342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- 300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5 584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5 055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D0E8F9"/>
                    </a:solidFill>
                  </a:tcPr>
                </a:tc>
                <a:extLst>
                  <a:ext uri="{0D108BD9-81ED-4DB2-BD59-A6C34878D82A}">
                    <a16:rowId xmlns:a16="http://schemas.microsoft.com/office/drawing/2014/main" val="157016112"/>
                  </a:ext>
                </a:extLst>
              </a:tr>
              <a:tr h="295725">
                <a:tc>
                  <a:txBody>
                    <a:bodyPr/>
                    <a:lstStyle/>
                    <a:p>
                      <a:pPr algn="l" fontAlgn="b"/>
                      <a:r>
                        <a:rPr lang="en-US" sz="1400" b="1" i="0" u="none" strike="noStrike">
                          <a:solidFill>
                            <a:srgbClr val="000000"/>
                          </a:solidFill>
                          <a:effectLst/>
                          <a:latin typeface="Calibri" panose="020F0502020204030204" pitchFamily="34" charset="0"/>
                        </a:rPr>
                        <a:t>LP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44 998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44 317</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- 681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6 090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3 762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-2 328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-38%</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1 562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778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- 784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-50%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3 510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3 316</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- 194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extLst>
                  <a:ext uri="{0D108BD9-81ED-4DB2-BD59-A6C34878D82A}">
                    <a16:rowId xmlns:a16="http://schemas.microsoft.com/office/drawing/2014/main" val="352629978"/>
                  </a:ext>
                </a:extLst>
              </a:tr>
              <a:tr h="295725">
                <a:tc>
                  <a:txBody>
                    <a:bodyPr/>
                    <a:lstStyle/>
                    <a:p>
                      <a:pPr algn="l" fontAlgn="b"/>
                      <a:r>
                        <a:rPr lang="en-US" sz="1400" b="1" i="0" u="none" strike="noStrike">
                          <a:solidFill>
                            <a:srgbClr val="000000"/>
                          </a:solidFill>
                          <a:effectLst/>
                          <a:latin typeface="Calibri" panose="020F0502020204030204" pitchFamily="34" charset="0"/>
                        </a:rPr>
                        <a:t>MP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26 127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27 857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1 730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7%</a:t>
                      </a:r>
                    </a:p>
                  </a:txBody>
                  <a:tcPr marL="7412" marR="7412" marT="7412" marB="0" anchor="ctr">
                    <a:lnL>
                      <a:noFill/>
                    </a:lnL>
                    <a:lnR>
                      <a:noFill/>
                    </a:lnR>
                    <a:lnT>
                      <a:noFill/>
                    </a:lnT>
                    <a:lnB>
                      <a:noFill/>
                    </a:lnB>
                    <a:solidFill>
                      <a:srgbClr val="EEF6FD"/>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4 047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4 055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0%</a:t>
                      </a:r>
                    </a:p>
                  </a:txBody>
                  <a:tcPr marL="7412" marR="7412" marT="7412" marB="0" anchor="ctr">
                    <a:lnL>
                      <a:noFill/>
                    </a:lnL>
                    <a:lnR>
                      <a:noFill/>
                    </a:lnR>
                    <a:lnT>
                      <a:noFill/>
                    </a:lnT>
                    <a:lnB>
                      <a:noFill/>
                    </a:lnB>
                    <a:solidFill>
                      <a:srgbClr val="D5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1 114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F5F9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1 790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- 340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-19%</a:t>
                      </a:r>
                    </a:p>
                  </a:txBody>
                  <a:tcPr marL="7412" marR="7412" marT="7412" marB="0" anchor="ctr">
                    <a:lnL>
                      <a:noFill/>
                    </a:lnL>
                    <a:lnR>
                      <a:noFill/>
                    </a:lnR>
                    <a:lnT>
                      <a:noFill/>
                    </a:lnT>
                    <a:lnB>
                      <a:noFill/>
                    </a:lnB>
                    <a:solidFill>
                      <a:srgbClr val="FDE4BB"/>
                    </a:solidFill>
                  </a:tcPr>
                </a:tc>
                <a:extLst>
                  <a:ext uri="{0D108BD9-81ED-4DB2-BD59-A6C34878D82A}">
                    <a16:rowId xmlns:a16="http://schemas.microsoft.com/office/drawing/2014/main" val="2216409674"/>
                  </a:ext>
                </a:extLst>
              </a:tr>
              <a:tr h="295725">
                <a:tc>
                  <a:txBody>
                    <a:bodyPr/>
                    <a:lstStyle/>
                    <a:p>
                      <a:pPr algn="l" fontAlgn="b"/>
                      <a:r>
                        <a:rPr lang="en-US" sz="1400" b="1" i="0" u="none" strike="noStrike">
                          <a:solidFill>
                            <a:srgbClr val="000000"/>
                          </a:solidFill>
                          <a:effectLst/>
                          <a:latin typeface="Calibri" panose="020F0502020204030204" pitchFamily="34" charset="0"/>
                        </a:rPr>
                        <a:t>NC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7 257</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7 929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672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E3F0FC"/>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1 034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1 094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365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71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24%</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587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488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-17%</a:t>
                      </a:r>
                    </a:p>
                  </a:txBody>
                  <a:tcPr marL="7412" marR="7412" marT="7412" marB="0" anchor="ctr">
                    <a:lnL>
                      <a:noFill/>
                    </a:lnL>
                    <a:lnR>
                      <a:noFill/>
                    </a:lnR>
                    <a:lnT>
                      <a:noFill/>
                    </a:lnT>
                    <a:lnB>
                      <a:noFill/>
                    </a:lnB>
                    <a:solidFill>
                      <a:srgbClr val="FDECD0"/>
                    </a:solidFill>
                  </a:tcPr>
                </a:tc>
                <a:extLst>
                  <a:ext uri="{0D108BD9-81ED-4DB2-BD59-A6C34878D82A}">
                    <a16:rowId xmlns:a16="http://schemas.microsoft.com/office/drawing/2014/main" val="2024502335"/>
                  </a:ext>
                </a:extLst>
              </a:tr>
              <a:tr h="295725">
                <a:tc>
                  <a:txBody>
                    <a:bodyPr/>
                    <a:lstStyle/>
                    <a:p>
                      <a:pPr algn="l" fontAlgn="b"/>
                      <a:r>
                        <a:rPr lang="en-US" sz="1400" b="1" i="0" u="none" strike="noStrike">
                          <a:solidFill>
                            <a:srgbClr val="000000"/>
                          </a:solidFill>
                          <a:effectLst/>
                          <a:latin typeface="Calibri" panose="020F0502020204030204" pitchFamily="34" charset="0"/>
                        </a:rPr>
                        <a:t>NW</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21 305</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22 261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956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4%</a:t>
                      </a:r>
                    </a:p>
                  </a:txBody>
                  <a:tcPr marL="7412" marR="7412" marT="7412" marB="0" anchor="ctr">
                    <a:lnL>
                      <a:noFill/>
                    </a:lnL>
                    <a:lnR>
                      <a:noFill/>
                    </a:lnR>
                    <a:lnT>
                      <a:noFill/>
                    </a:lnT>
                    <a:lnB>
                      <a:noFill/>
                    </a:lnB>
                    <a:solidFill>
                      <a:srgbClr val="F7FA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2 994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3 023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CBE5F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902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1 041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15%</a:t>
                      </a:r>
                    </a:p>
                  </a:txBody>
                  <a:tcPr marL="7412" marR="7412" marT="7412" marB="0" anchor="ctr">
                    <a:lnL>
                      <a:noFill/>
                    </a:lnL>
                    <a:lnR>
                      <a:noFill/>
                    </a:lnR>
                    <a:lnT>
                      <a:noFill/>
                    </a:lnT>
                    <a:lnB>
                      <a:noFill/>
                    </a:lnB>
                    <a:solidFill>
                      <a:srgbClr val="B6DBF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1 698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1 338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-21%</a:t>
                      </a:r>
                    </a:p>
                  </a:txBody>
                  <a:tcPr marL="7412" marR="7412" marT="7412" marB="0" anchor="ctr">
                    <a:lnL>
                      <a:noFill/>
                    </a:lnL>
                    <a:lnR>
                      <a:noFill/>
                    </a:lnR>
                    <a:lnT>
                      <a:noFill/>
                    </a:lnT>
                    <a:lnB>
                      <a:noFill/>
                    </a:lnB>
                    <a:solidFill>
                      <a:srgbClr val="FDDDA5"/>
                    </a:solidFill>
                  </a:tcPr>
                </a:tc>
                <a:extLst>
                  <a:ext uri="{0D108BD9-81ED-4DB2-BD59-A6C34878D82A}">
                    <a16:rowId xmlns:a16="http://schemas.microsoft.com/office/drawing/2014/main" val="597987743"/>
                  </a:ext>
                </a:extLst>
              </a:tr>
              <a:tr h="295725">
                <a:tc>
                  <a:txBody>
                    <a:bodyPr/>
                    <a:lstStyle/>
                    <a:p>
                      <a:pPr algn="l" fontAlgn="b"/>
                      <a:r>
                        <a:rPr lang="en-US" sz="1400" b="1" i="0" u="none" strike="noStrike" dirty="0">
                          <a:solidFill>
                            <a:srgbClr val="000000"/>
                          </a:solidFill>
                          <a:effectLst/>
                          <a:latin typeface="Calibri" panose="020F0502020204030204" pitchFamily="34" charset="0"/>
                        </a:rPr>
                        <a:t>WC</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23 579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28 665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5 086</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AED7F5"/>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4 065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3 700</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3E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1 334</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1 297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1 531</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- 192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B"/>
                    </a:solidFill>
                  </a:tcPr>
                </a:tc>
                <a:extLst>
                  <a:ext uri="{0D108BD9-81ED-4DB2-BD59-A6C34878D82A}">
                    <a16:rowId xmlns:a16="http://schemas.microsoft.com/office/drawing/2014/main" val="2753076462"/>
                  </a:ext>
                </a:extLst>
              </a:tr>
              <a:tr h="295725">
                <a:tc>
                  <a:txBody>
                    <a:bodyPr/>
                    <a:lstStyle/>
                    <a:p>
                      <a:pPr algn="l" fontAlgn="b"/>
                      <a:r>
                        <a:rPr lang="en-US" sz="1400" b="1" i="0" u="none" strike="noStrike" dirty="0">
                          <a:solidFill>
                            <a:srgbClr val="000000"/>
                          </a:solidFill>
                          <a:effectLst/>
                          <a:latin typeface="Calibri" panose="020F0502020204030204" pitchFamily="34" charset="0"/>
                        </a:rPr>
                        <a:t>SA</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313 992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320 382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6 390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9F7"/>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46 782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43 839</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-2 943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7F1"/>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12 601</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12 008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- 593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-5%</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8F4"/>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23 380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20 592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-2 788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dirty="0">
                          <a:solidFill>
                            <a:srgbClr val="000000"/>
                          </a:solidFill>
                          <a:effectLst/>
                          <a:latin typeface="Calibri" panose="020F0502020204030204" pitchFamily="34" charset="0"/>
                        </a:rPr>
                        <a:t>-12%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AFF"/>
                    </a:solidFill>
                  </a:tcPr>
                </a:tc>
                <a:extLst>
                  <a:ext uri="{0D108BD9-81ED-4DB2-BD59-A6C34878D82A}">
                    <a16:rowId xmlns:a16="http://schemas.microsoft.com/office/drawing/2014/main" val="1065269146"/>
                  </a:ext>
                </a:extLst>
              </a:tr>
            </a:tbl>
          </a:graphicData>
        </a:graphic>
      </p:graphicFrame>
      <p:sp>
        <p:nvSpPr>
          <p:cNvPr id="3" name="Oval 2">
            <a:extLst>
              <a:ext uri="{FF2B5EF4-FFF2-40B4-BE49-F238E27FC236}">
                <a16:creationId xmlns:a16="http://schemas.microsoft.com/office/drawing/2014/main" id="{35E9D3C1-80DD-05CC-98FC-0BD8C107A3BC}"/>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4" name="Rectangle 3">
            <a:extLst>
              <a:ext uri="{FF2B5EF4-FFF2-40B4-BE49-F238E27FC236}">
                <a16:creationId xmlns:a16="http://schemas.microsoft.com/office/drawing/2014/main" id="{C9AD75D8-6688-67D6-0443-B4B55B52E20E}"/>
              </a:ext>
            </a:extLst>
          </p:cNvPr>
          <p:cNvSpPr/>
          <p:nvPr/>
        </p:nvSpPr>
        <p:spPr>
          <a:xfrm>
            <a:off x="478302" y="6202260"/>
            <a:ext cx="11232436" cy="6313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2012 and 2021, only educators (Rank 60 000 – 69 999) are considered. ECD practitioners, TVET lecturers, and ABET teachers were removed. The 2021 </a:t>
            </a:r>
            <a:r>
              <a:rPr lang="en-ZA" sz="1100" i="1" dirty="0" err="1"/>
              <a:t>rankclass</a:t>
            </a:r>
            <a:r>
              <a:rPr lang="en-ZA" sz="1100" i="1" dirty="0"/>
              <a:t> file was expanded to include ranks found only in years prior to 2021.</a:t>
            </a:r>
          </a:p>
        </p:txBody>
      </p:sp>
    </p:spTree>
    <p:extLst>
      <p:ext uri="{BB962C8B-B14F-4D97-AF65-F5344CB8AC3E}">
        <p14:creationId xmlns:p14="http://schemas.microsoft.com/office/powerpoint/2010/main" val="1618560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p:txBody>
          <a:bodyPr>
            <a:normAutofit/>
          </a:bodyPr>
          <a:lstStyle/>
          <a:p>
            <a:r>
              <a:rPr lang="en-ZA" dirty="0"/>
              <a:t>Changes in teacher and SMT numbers</a:t>
            </a:r>
          </a:p>
        </p:txBody>
      </p:sp>
      <p:graphicFrame>
        <p:nvGraphicFramePr>
          <p:cNvPr id="12" name="Table 11">
            <a:extLst>
              <a:ext uri="{FF2B5EF4-FFF2-40B4-BE49-F238E27FC236}">
                <a16:creationId xmlns:a16="http://schemas.microsoft.com/office/drawing/2014/main" id="{9EEDEC02-BFD3-30D3-0EF9-B784BE361F3E}"/>
              </a:ext>
            </a:extLst>
          </p:cNvPr>
          <p:cNvGraphicFramePr>
            <a:graphicFrameLocks noGrp="1"/>
          </p:cNvGraphicFramePr>
          <p:nvPr/>
        </p:nvGraphicFramePr>
        <p:xfrm>
          <a:off x="656768" y="2267570"/>
          <a:ext cx="11053970" cy="3648427"/>
        </p:xfrm>
        <a:graphic>
          <a:graphicData uri="http://schemas.openxmlformats.org/drawingml/2006/table">
            <a:tbl>
              <a:tblPr/>
              <a:tblGrid>
                <a:gridCol w="714829">
                  <a:extLst>
                    <a:ext uri="{9D8B030D-6E8A-4147-A177-3AD203B41FA5}">
                      <a16:colId xmlns:a16="http://schemas.microsoft.com/office/drawing/2014/main" val="1539384141"/>
                    </a:ext>
                  </a:extLst>
                </a:gridCol>
                <a:gridCol w="40224">
                  <a:extLst>
                    <a:ext uri="{9D8B030D-6E8A-4147-A177-3AD203B41FA5}">
                      <a16:colId xmlns:a16="http://schemas.microsoft.com/office/drawing/2014/main" val="1835557689"/>
                    </a:ext>
                  </a:extLst>
                </a:gridCol>
                <a:gridCol w="683208">
                  <a:extLst>
                    <a:ext uri="{9D8B030D-6E8A-4147-A177-3AD203B41FA5}">
                      <a16:colId xmlns:a16="http://schemas.microsoft.com/office/drawing/2014/main" val="1993306382"/>
                    </a:ext>
                  </a:extLst>
                </a:gridCol>
                <a:gridCol w="683208">
                  <a:extLst>
                    <a:ext uri="{9D8B030D-6E8A-4147-A177-3AD203B41FA5}">
                      <a16:colId xmlns:a16="http://schemas.microsoft.com/office/drawing/2014/main" val="3859352538"/>
                    </a:ext>
                  </a:extLst>
                </a:gridCol>
                <a:gridCol w="623198">
                  <a:extLst>
                    <a:ext uri="{9D8B030D-6E8A-4147-A177-3AD203B41FA5}">
                      <a16:colId xmlns:a16="http://schemas.microsoft.com/office/drawing/2014/main" val="1196991417"/>
                    </a:ext>
                  </a:extLst>
                </a:gridCol>
                <a:gridCol w="581651">
                  <a:extLst>
                    <a:ext uri="{9D8B030D-6E8A-4147-A177-3AD203B41FA5}">
                      <a16:colId xmlns:a16="http://schemas.microsoft.com/office/drawing/2014/main" val="2282266303"/>
                    </a:ext>
                  </a:extLst>
                </a:gridCol>
                <a:gridCol w="124639">
                  <a:extLst>
                    <a:ext uri="{9D8B030D-6E8A-4147-A177-3AD203B41FA5}">
                      <a16:colId xmlns:a16="http://schemas.microsoft.com/office/drawing/2014/main" val="510723790"/>
                    </a:ext>
                  </a:extLst>
                </a:gridCol>
                <a:gridCol w="623198">
                  <a:extLst>
                    <a:ext uri="{9D8B030D-6E8A-4147-A177-3AD203B41FA5}">
                      <a16:colId xmlns:a16="http://schemas.microsoft.com/office/drawing/2014/main" val="525982120"/>
                    </a:ext>
                  </a:extLst>
                </a:gridCol>
                <a:gridCol w="623198">
                  <a:extLst>
                    <a:ext uri="{9D8B030D-6E8A-4147-A177-3AD203B41FA5}">
                      <a16:colId xmlns:a16="http://schemas.microsoft.com/office/drawing/2014/main" val="350464645"/>
                    </a:ext>
                  </a:extLst>
                </a:gridCol>
                <a:gridCol w="623198">
                  <a:extLst>
                    <a:ext uri="{9D8B030D-6E8A-4147-A177-3AD203B41FA5}">
                      <a16:colId xmlns:a16="http://schemas.microsoft.com/office/drawing/2014/main" val="1339383629"/>
                    </a:ext>
                  </a:extLst>
                </a:gridCol>
                <a:gridCol w="581651">
                  <a:extLst>
                    <a:ext uri="{9D8B030D-6E8A-4147-A177-3AD203B41FA5}">
                      <a16:colId xmlns:a16="http://schemas.microsoft.com/office/drawing/2014/main" val="660480685"/>
                    </a:ext>
                  </a:extLst>
                </a:gridCol>
                <a:gridCol w="124639">
                  <a:extLst>
                    <a:ext uri="{9D8B030D-6E8A-4147-A177-3AD203B41FA5}">
                      <a16:colId xmlns:a16="http://schemas.microsoft.com/office/drawing/2014/main" val="2351850939"/>
                    </a:ext>
                  </a:extLst>
                </a:gridCol>
                <a:gridCol w="623198">
                  <a:extLst>
                    <a:ext uri="{9D8B030D-6E8A-4147-A177-3AD203B41FA5}">
                      <a16:colId xmlns:a16="http://schemas.microsoft.com/office/drawing/2014/main" val="1048145705"/>
                    </a:ext>
                  </a:extLst>
                </a:gridCol>
                <a:gridCol w="623198">
                  <a:extLst>
                    <a:ext uri="{9D8B030D-6E8A-4147-A177-3AD203B41FA5}">
                      <a16:colId xmlns:a16="http://schemas.microsoft.com/office/drawing/2014/main" val="3690474473"/>
                    </a:ext>
                  </a:extLst>
                </a:gridCol>
                <a:gridCol w="623198">
                  <a:extLst>
                    <a:ext uri="{9D8B030D-6E8A-4147-A177-3AD203B41FA5}">
                      <a16:colId xmlns:a16="http://schemas.microsoft.com/office/drawing/2014/main" val="1755308996"/>
                    </a:ext>
                  </a:extLst>
                </a:gridCol>
                <a:gridCol w="581651">
                  <a:extLst>
                    <a:ext uri="{9D8B030D-6E8A-4147-A177-3AD203B41FA5}">
                      <a16:colId xmlns:a16="http://schemas.microsoft.com/office/drawing/2014/main" val="2355917428"/>
                    </a:ext>
                  </a:extLst>
                </a:gridCol>
                <a:gridCol w="124639">
                  <a:extLst>
                    <a:ext uri="{9D8B030D-6E8A-4147-A177-3AD203B41FA5}">
                      <a16:colId xmlns:a16="http://schemas.microsoft.com/office/drawing/2014/main" val="1491485447"/>
                    </a:ext>
                  </a:extLst>
                </a:gridCol>
                <a:gridCol w="623198">
                  <a:extLst>
                    <a:ext uri="{9D8B030D-6E8A-4147-A177-3AD203B41FA5}">
                      <a16:colId xmlns:a16="http://schemas.microsoft.com/office/drawing/2014/main" val="3126659766"/>
                    </a:ext>
                  </a:extLst>
                </a:gridCol>
                <a:gridCol w="623198">
                  <a:extLst>
                    <a:ext uri="{9D8B030D-6E8A-4147-A177-3AD203B41FA5}">
                      <a16:colId xmlns:a16="http://schemas.microsoft.com/office/drawing/2014/main" val="2242902176"/>
                    </a:ext>
                  </a:extLst>
                </a:gridCol>
                <a:gridCol w="623198">
                  <a:extLst>
                    <a:ext uri="{9D8B030D-6E8A-4147-A177-3AD203B41FA5}">
                      <a16:colId xmlns:a16="http://schemas.microsoft.com/office/drawing/2014/main" val="2057177202"/>
                    </a:ext>
                  </a:extLst>
                </a:gridCol>
                <a:gridCol w="581651">
                  <a:extLst>
                    <a:ext uri="{9D8B030D-6E8A-4147-A177-3AD203B41FA5}">
                      <a16:colId xmlns:a16="http://schemas.microsoft.com/office/drawing/2014/main" val="4114777052"/>
                    </a:ext>
                  </a:extLst>
                </a:gridCol>
              </a:tblGrid>
              <a:tr h="295725">
                <a:tc>
                  <a:txBody>
                    <a:bodyPr/>
                    <a:lstStyle/>
                    <a:p>
                      <a:pPr algn="l" fontAlgn="b"/>
                      <a:endParaRPr lang="en-US" sz="1400" b="1"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Teacher</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HOD</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Deputy-Principal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71304514"/>
                  </a:ext>
                </a:extLst>
              </a:tr>
              <a:tr h="295725">
                <a:tc>
                  <a:txBody>
                    <a:bodyPr/>
                    <a:lstStyle/>
                    <a:p>
                      <a:pPr algn="l" fontAlgn="b"/>
                      <a:r>
                        <a:rPr lang="en-US" sz="1400" b="1" i="0" u="none" strike="noStrike" dirty="0">
                          <a:solidFill>
                            <a:srgbClr val="000000"/>
                          </a:solidFill>
                          <a:effectLst/>
                          <a:latin typeface="Calibri" panose="020F0502020204030204" pitchFamily="34" charset="0"/>
                        </a:rPr>
                        <a:t>Province</a:t>
                      </a: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86408006"/>
                  </a:ext>
                </a:extLst>
              </a:tr>
              <a:tr h="99727">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3119975952"/>
                  </a:ext>
                </a:extLst>
              </a:tr>
              <a:tr h="295725">
                <a:tc>
                  <a:txBody>
                    <a:bodyPr/>
                    <a:lstStyle/>
                    <a:p>
                      <a:pPr algn="l" fontAlgn="b"/>
                      <a:r>
                        <a:rPr lang="en-US" sz="1400" b="1" i="0" u="none" strike="noStrike" dirty="0">
                          <a:solidFill>
                            <a:srgbClr val="000000"/>
                          </a:solidFill>
                          <a:effectLst/>
                          <a:latin typeface="Calibri" panose="020F0502020204030204" pitchFamily="34" charset="0"/>
                        </a:rPr>
                        <a:t>EC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50 295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40 115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-10 180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5 870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6 196</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326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4CB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111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D4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4 755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DBEDFB"/>
                    </a:solidFill>
                  </a:tcPr>
                </a:tc>
                <a:extLst>
                  <a:ext uri="{0D108BD9-81ED-4DB2-BD59-A6C34878D82A}">
                    <a16:rowId xmlns:a16="http://schemas.microsoft.com/office/drawing/2014/main" val="696807599"/>
                  </a:ext>
                </a:extLst>
              </a:tr>
              <a:tr h="295725">
                <a:tc>
                  <a:txBody>
                    <a:bodyPr/>
                    <a:lstStyle/>
                    <a:p>
                      <a:pPr algn="l" fontAlgn="b"/>
                      <a:r>
                        <a:rPr lang="en-US" sz="1400" b="1" i="0" u="none" strike="noStrike">
                          <a:solidFill>
                            <a:srgbClr val="000000"/>
                          </a:solidFill>
                          <a:effectLst/>
                          <a:latin typeface="Calibri" panose="020F0502020204030204" pitchFamily="34" charset="0"/>
                        </a:rPr>
                        <a:t>FS</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20 148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17 561</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-2 587</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a:noFill/>
                    </a:lnB>
                    <a:solidFill>
                      <a:srgbClr val="FDD99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2 685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2 470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- 215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852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768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FDF2E4"/>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1 224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892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- 332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-27%</a:t>
                      </a:r>
                    </a:p>
                  </a:txBody>
                  <a:tcPr marL="7412" marR="7412" marT="7412" marB="0" anchor="ctr">
                    <a:lnL>
                      <a:noFill/>
                    </a:lnL>
                    <a:lnR>
                      <a:noFill/>
                    </a:lnR>
                    <a:lnT>
                      <a:noFill/>
                    </a:lnT>
                    <a:lnB>
                      <a:noFill/>
                    </a:lnB>
                    <a:solidFill>
                      <a:srgbClr val="FDC96B"/>
                    </a:solidFill>
                  </a:tcPr>
                </a:tc>
                <a:extLst>
                  <a:ext uri="{0D108BD9-81ED-4DB2-BD59-A6C34878D82A}">
                    <a16:rowId xmlns:a16="http://schemas.microsoft.com/office/drawing/2014/main" val="2734397475"/>
                  </a:ext>
                </a:extLst>
              </a:tr>
              <a:tr h="295725">
                <a:tc>
                  <a:txBody>
                    <a:bodyPr/>
                    <a:lstStyle/>
                    <a:p>
                      <a:pPr algn="l" fontAlgn="b"/>
                      <a:r>
                        <a:rPr lang="en-US" sz="1400" b="1" i="0" u="none" strike="noStrike">
                          <a:solidFill>
                            <a:srgbClr val="000000"/>
                          </a:solidFill>
                          <a:effectLst/>
                          <a:latin typeface="Calibri" panose="020F0502020204030204" pitchFamily="34" charset="0"/>
                        </a:rPr>
                        <a:t>GP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47 233</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60 677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13 444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28%</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8 708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9 209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501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1CA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2 565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2 850</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285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C8E4F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2 162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1 959</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- 203</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CFE7F9"/>
                    </a:solidFill>
                  </a:tcPr>
                </a:tc>
                <a:extLst>
                  <a:ext uri="{0D108BD9-81ED-4DB2-BD59-A6C34878D82A}">
                    <a16:rowId xmlns:a16="http://schemas.microsoft.com/office/drawing/2014/main" val="3313323812"/>
                  </a:ext>
                </a:extLst>
              </a:tr>
              <a:tr h="295725">
                <a:tc>
                  <a:txBody>
                    <a:bodyPr/>
                    <a:lstStyle/>
                    <a:p>
                      <a:pPr algn="l" fontAlgn="b"/>
                      <a:r>
                        <a:rPr lang="en-US" sz="1400" b="1" i="0" u="none" strike="noStrike">
                          <a:solidFill>
                            <a:srgbClr val="000000"/>
                          </a:solidFill>
                          <a:effectLst/>
                          <a:latin typeface="Calibri" panose="020F0502020204030204" pitchFamily="34" charset="0"/>
                        </a:rPr>
                        <a:t>KN</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73 050</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71 000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-2 050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a:noFill/>
                    </a:lnB>
                    <a:solidFill>
                      <a:srgbClr val="FDEED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11 289</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10 330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- 959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2 342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- 300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5 584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5 055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D0E8F9"/>
                    </a:solidFill>
                  </a:tcPr>
                </a:tc>
                <a:extLst>
                  <a:ext uri="{0D108BD9-81ED-4DB2-BD59-A6C34878D82A}">
                    <a16:rowId xmlns:a16="http://schemas.microsoft.com/office/drawing/2014/main" val="157016112"/>
                  </a:ext>
                </a:extLst>
              </a:tr>
              <a:tr h="295725">
                <a:tc>
                  <a:txBody>
                    <a:bodyPr/>
                    <a:lstStyle/>
                    <a:p>
                      <a:pPr algn="l" fontAlgn="b"/>
                      <a:r>
                        <a:rPr lang="en-US" sz="1400" b="1" i="0" u="none" strike="noStrike">
                          <a:solidFill>
                            <a:srgbClr val="000000"/>
                          </a:solidFill>
                          <a:effectLst/>
                          <a:latin typeface="Calibri" panose="020F0502020204030204" pitchFamily="34" charset="0"/>
                        </a:rPr>
                        <a:t>LP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44 998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44 317</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- 681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6 090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3 762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-2 328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-38%</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1 562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778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- 784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-50%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3 510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3 316</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- 194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extLst>
                  <a:ext uri="{0D108BD9-81ED-4DB2-BD59-A6C34878D82A}">
                    <a16:rowId xmlns:a16="http://schemas.microsoft.com/office/drawing/2014/main" val="352629978"/>
                  </a:ext>
                </a:extLst>
              </a:tr>
              <a:tr h="295725">
                <a:tc>
                  <a:txBody>
                    <a:bodyPr/>
                    <a:lstStyle/>
                    <a:p>
                      <a:pPr algn="l" fontAlgn="b"/>
                      <a:r>
                        <a:rPr lang="en-US" sz="1400" b="1" i="0" u="none" strike="noStrike">
                          <a:solidFill>
                            <a:srgbClr val="000000"/>
                          </a:solidFill>
                          <a:effectLst/>
                          <a:latin typeface="Calibri" panose="020F0502020204030204" pitchFamily="34" charset="0"/>
                        </a:rPr>
                        <a:t>MP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26 127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27 857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1 730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7%</a:t>
                      </a:r>
                    </a:p>
                  </a:txBody>
                  <a:tcPr marL="7412" marR="7412" marT="7412" marB="0" anchor="ctr">
                    <a:lnL>
                      <a:noFill/>
                    </a:lnL>
                    <a:lnR>
                      <a:noFill/>
                    </a:lnR>
                    <a:lnT>
                      <a:noFill/>
                    </a:lnT>
                    <a:lnB>
                      <a:noFill/>
                    </a:lnB>
                    <a:solidFill>
                      <a:srgbClr val="EEF6FD"/>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4 047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4 055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0%</a:t>
                      </a:r>
                    </a:p>
                  </a:txBody>
                  <a:tcPr marL="7412" marR="7412" marT="7412" marB="0" anchor="ctr">
                    <a:lnL>
                      <a:noFill/>
                    </a:lnL>
                    <a:lnR>
                      <a:noFill/>
                    </a:lnR>
                    <a:lnT>
                      <a:noFill/>
                    </a:lnT>
                    <a:lnB>
                      <a:noFill/>
                    </a:lnB>
                    <a:solidFill>
                      <a:srgbClr val="D5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1 114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F5F9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1 790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- 340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-19%</a:t>
                      </a:r>
                    </a:p>
                  </a:txBody>
                  <a:tcPr marL="7412" marR="7412" marT="7412" marB="0" anchor="ctr">
                    <a:lnL>
                      <a:noFill/>
                    </a:lnL>
                    <a:lnR>
                      <a:noFill/>
                    </a:lnR>
                    <a:lnT>
                      <a:noFill/>
                    </a:lnT>
                    <a:lnB>
                      <a:noFill/>
                    </a:lnB>
                    <a:solidFill>
                      <a:srgbClr val="FDE4BB"/>
                    </a:solidFill>
                  </a:tcPr>
                </a:tc>
                <a:extLst>
                  <a:ext uri="{0D108BD9-81ED-4DB2-BD59-A6C34878D82A}">
                    <a16:rowId xmlns:a16="http://schemas.microsoft.com/office/drawing/2014/main" val="2216409674"/>
                  </a:ext>
                </a:extLst>
              </a:tr>
              <a:tr h="295725">
                <a:tc>
                  <a:txBody>
                    <a:bodyPr/>
                    <a:lstStyle/>
                    <a:p>
                      <a:pPr algn="l" fontAlgn="b"/>
                      <a:r>
                        <a:rPr lang="en-US" sz="1400" b="1" i="0" u="none" strike="noStrike">
                          <a:solidFill>
                            <a:srgbClr val="000000"/>
                          </a:solidFill>
                          <a:effectLst/>
                          <a:latin typeface="Calibri" panose="020F0502020204030204" pitchFamily="34" charset="0"/>
                        </a:rPr>
                        <a:t>NC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7 257</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7 929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672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E3F0FC"/>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1 034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1 094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365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71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24%</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587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488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-17%</a:t>
                      </a:r>
                    </a:p>
                  </a:txBody>
                  <a:tcPr marL="7412" marR="7412" marT="7412" marB="0" anchor="ctr">
                    <a:lnL>
                      <a:noFill/>
                    </a:lnL>
                    <a:lnR>
                      <a:noFill/>
                    </a:lnR>
                    <a:lnT>
                      <a:noFill/>
                    </a:lnT>
                    <a:lnB>
                      <a:noFill/>
                    </a:lnB>
                    <a:solidFill>
                      <a:srgbClr val="FDECD0"/>
                    </a:solidFill>
                  </a:tcPr>
                </a:tc>
                <a:extLst>
                  <a:ext uri="{0D108BD9-81ED-4DB2-BD59-A6C34878D82A}">
                    <a16:rowId xmlns:a16="http://schemas.microsoft.com/office/drawing/2014/main" val="2024502335"/>
                  </a:ext>
                </a:extLst>
              </a:tr>
              <a:tr h="295725">
                <a:tc>
                  <a:txBody>
                    <a:bodyPr/>
                    <a:lstStyle/>
                    <a:p>
                      <a:pPr algn="l" fontAlgn="b"/>
                      <a:r>
                        <a:rPr lang="en-US" sz="1400" b="1" i="0" u="none" strike="noStrike">
                          <a:solidFill>
                            <a:srgbClr val="000000"/>
                          </a:solidFill>
                          <a:effectLst/>
                          <a:latin typeface="Calibri" panose="020F0502020204030204" pitchFamily="34" charset="0"/>
                        </a:rPr>
                        <a:t>NW</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21 305</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22 261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956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4%</a:t>
                      </a:r>
                    </a:p>
                  </a:txBody>
                  <a:tcPr marL="7412" marR="7412" marT="7412" marB="0" anchor="ctr">
                    <a:lnL>
                      <a:noFill/>
                    </a:lnL>
                    <a:lnR>
                      <a:noFill/>
                    </a:lnR>
                    <a:lnT>
                      <a:noFill/>
                    </a:lnT>
                    <a:lnB>
                      <a:noFill/>
                    </a:lnB>
                    <a:solidFill>
                      <a:srgbClr val="F7FA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2 994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3 023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CBE5F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902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1 041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15%</a:t>
                      </a:r>
                    </a:p>
                  </a:txBody>
                  <a:tcPr marL="7412" marR="7412" marT="7412" marB="0" anchor="ctr">
                    <a:lnL>
                      <a:noFill/>
                    </a:lnL>
                    <a:lnR>
                      <a:noFill/>
                    </a:lnR>
                    <a:lnT>
                      <a:noFill/>
                    </a:lnT>
                    <a:lnB>
                      <a:noFill/>
                    </a:lnB>
                    <a:solidFill>
                      <a:srgbClr val="B6DBF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1 698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1 338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-21%</a:t>
                      </a:r>
                    </a:p>
                  </a:txBody>
                  <a:tcPr marL="7412" marR="7412" marT="7412" marB="0" anchor="ctr">
                    <a:lnL>
                      <a:noFill/>
                    </a:lnL>
                    <a:lnR>
                      <a:noFill/>
                    </a:lnR>
                    <a:lnT>
                      <a:noFill/>
                    </a:lnT>
                    <a:lnB>
                      <a:noFill/>
                    </a:lnB>
                    <a:solidFill>
                      <a:srgbClr val="FDDDA5"/>
                    </a:solidFill>
                  </a:tcPr>
                </a:tc>
                <a:extLst>
                  <a:ext uri="{0D108BD9-81ED-4DB2-BD59-A6C34878D82A}">
                    <a16:rowId xmlns:a16="http://schemas.microsoft.com/office/drawing/2014/main" val="597987743"/>
                  </a:ext>
                </a:extLst>
              </a:tr>
              <a:tr h="295725">
                <a:tc>
                  <a:txBody>
                    <a:bodyPr/>
                    <a:lstStyle/>
                    <a:p>
                      <a:pPr algn="l" fontAlgn="b"/>
                      <a:r>
                        <a:rPr lang="en-US" sz="1400" b="1" i="0" u="none" strike="noStrike" dirty="0">
                          <a:solidFill>
                            <a:srgbClr val="000000"/>
                          </a:solidFill>
                          <a:effectLst/>
                          <a:latin typeface="Calibri" panose="020F0502020204030204" pitchFamily="34" charset="0"/>
                        </a:rPr>
                        <a:t>WC</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23 579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28 665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5 086</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AED7F5"/>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4 065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3 700</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3E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1 334</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1 297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1 531</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- 192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B"/>
                    </a:solidFill>
                  </a:tcPr>
                </a:tc>
                <a:extLst>
                  <a:ext uri="{0D108BD9-81ED-4DB2-BD59-A6C34878D82A}">
                    <a16:rowId xmlns:a16="http://schemas.microsoft.com/office/drawing/2014/main" val="2753076462"/>
                  </a:ext>
                </a:extLst>
              </a:tr>
              <a:tr h="295725">
                <a:tc>
                  <a:txBody>
                    <a:bodyPr/>
                    <a:lstStyle/>
                    <a:p>
                      <a:pPr algn="l" fontAlgn="b"/>
                      <a:r>
                        <a:rPr lang="en-US" sz="1400" b="1" i="0" u="none" strike="noStrike" dirty="0">
                          <a:solidFill>
                            <a:srgbClr val="000000"/>
                          </a:solidFill>
                          <a:effectLst/>
                          <a:latin typeface="Calibri" panose="020F0502020204030204" pitchFamily="34" charset="0"/>
                        </a:rPr>
                        <a:t>SA</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313 992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320 382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6 390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9F7"/>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46 782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43 839</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-2 943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7F1"/>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12 601</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12 008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- 593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-5%</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8F4"/>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23 380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20 592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-2 788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dirty="0">
                          <a:solidFill>
                            <a:srgbClr val="000000"/>
                          </a:solidFill>
                          <a:effectLst/>
                          <a:latin typeface="Calibri" panose="020F0502020204030204" pitchFamily="34" charset="0"/>
                        </a:rPr>
                        <a:t>-12%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AFF"/>
                    </a:solidFill>
                  </a:tcPr>
                </a:tc>
                <a:extLst>
                  <a:ext uri="{0D108BD9-81ED-4DB2-BD59-A6C34878D82A}">
                    <a16:rowId xmlns:a16="http://schemas.microsoft.com/office/drawing/2014/main" val="1065269146"/>
                  </a:ext>
                </a:extLst>
              </a:tr>
            </a:tbl>
          </a:graphicData>
        </a:graphic>
      </p:graphicFrame>
      <p:sp>
        <p:nvSpPr>
          <p:cNvPr id="3" name="Oval 2">
            <a:extLst>
              <a:ext uri="{FF2B5EF4-FFF2-40B4-BE49-F238E27FC236}">
                <a16:creationId xmlns:a16="http://schemas.microsoft.com/office/drawing/2014/main" id="{35E9D3C1-80DD-05CC-98FC-0BD8C107A3BC}"/>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4" name="Rectangle 3">
            <a:extLst>
              <a:ext uri="{FF2B5EF4-FFF2-40B4-BE49-F238E27FC236}">
                <a16:creationId xmlns:a16="http://schemas.microsoft.com/office/drawing/2014/main" id="{C9AD75D8-6688-67D6-0443-B4B55B52E20E}"/>
              </a:ext>
            </a:extLst>
          </p:cNvPr>
          <p:cNvSpPr/>
          <p:nvPr/>
        </p:nvSpPr>
        <p:spPr>
          <a:xfrm>
            <a:off x="478302" y="6202260"/>
            <a:ext cx="11232436" cy="6313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2012 and 2021, only educators (Rank 60 000 – 69 999) are considered. ECD practitioners, TVET lecturers, and ABET teachers were removed. The 2021 </a:t>
            </a:r>
            <a:r>
              <a:rPr lang="en-ZA" sz="1100" i="1" dirty="0" err="1"/>
              <a:t>rankclass</a:t>
            </a:r>
            <a:r>
              <a:rPr lang="en-ZA" sz="1100" i="1" dirty="0"/>
              <a:t> file was expanded to include ranks found only in years prior to 2021.</a:t>
            </a:r>
          </a:p>
        </p:txBody>
      </p:sp>
      <p:sp>
        <p:nvSpPr>
          <p:cNvPr id="5" name="Rectangle 4">
            <a:extLst>
              <a:ext uri="{FF2B5EF4-FFF2-40B4-BE49-F238E27FC236}">
                <a16:creationId xmlns:a16="http://schemas.microsoft.com/office/drawing/2014/main" id="{6D24938E-DDF2-646D-B278-7824F61C53EA}"/>
              </a:ext>
            </a:extLst>
          </p:cNvPr>
          <p:cNvSpPr/>
          <p:nvPr/>
        </p:nvSpPr>
        <p:spPr>
          <a:xfrm>
            <a:off x="1396492" y="2883983"/>
            <a:ext cx="10314246" cy="2746796"/>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C2C0A1DC-DF61-778C-C009-60C8F3A28A63}"/>
              </a:ext>
            </a:extLst>
          </p:cNvPr>
          <p:cNvSpPr/>
          <p:nvPr/>
        </p:nvSpPr>
        <p:spPr>
          <a:xfrm>
            <a:off x="6464966" y="4434464"/>
            <a:ext cx="4699508" cy="1191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lumMod val="95000"/>
                    <a:lumOff val="5000"/>
                  </a:schemeClr>
                </a:solidFill>
              </a:rPr>
              <a:t>Decreases in number of educators in SMT positions from 2012 to 2021</a:t>
            </a:r>
          </a:p>
        </p:txBody>
      </p:sp>
      <p:sp>
        <p:nvSpPr>
          <p:cNvPr id="7" name="Oval 6">
            <a:extLst>
              <a:ext uri="{FF2B5EF4-FFF2-40B4-BE49-F238E27FC236}">
                <a16:creationId xmlns:a16="http://schemas.microsoft.com/office/drawing/2014/main" id="{8234390C-B09E-97FF-2515-838B894748F7}"/>
              </a:ext>
            </a:extLst>
          </p:cNvPr>
          <p:cNvSpPr/>
          <p:nvPr/>
        </p:nvSpPr>
        <p:spPr>
          <a:xfrm>
            <a:off x="5992141" y="5627761"/>
            <a:ext cx="561474" cy="286263"/>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ZA"/>
          </a:p>
        </p:txBody>
      </p:sp>
      <p:sp>
        <p:nvSpPr>
          <p:cNvPr id="8" name="Oval 7">
            <a:extLst>
              <a:ext uri="{FF2B5EF4-FFF2-40B4-BE49-F238E27FC236}">
                <a16:creationId xmlns:a16="http://schemas.microsoft.com/office/drawing/2014/main" id="{6693B3E4-721B-C2E7-21B0-E539F6CABD22}"/>
              </a:ext>
            </a:extLst>
          </p:cNvPr>
          <p:cNvSpPr/>
          <p:nvPr/>
        </p:nvSpPr>
        <p:spPr>
          <a:xfrm>
            <a:off x="8586744" y="5627760"/>
            <a:ext cx="561474" cy="286263"/>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ZA"/>
          </a:p>
        </p:txBody>
      </p:sp>
      <p:sp>
        <p:nvSpPr>
          <p:cNvPr id="9" name="Oval 8">
            <a:extLst>
              <a:ext uri="{FF2B5EF4-FFF2-40B4-BE49-F238E27FC236}">
                <a16:creationId xmlns:a16="http://schemas.microsoft.com/office/drawing/2014/main" id="{DEBC5E70-9010-E6F0-C013-BF7CFB938100}"/>
              </a:ext>
            </a:extLst>
          </p:cNvPr>
          <p:cNvSpPr/>
          <p:nvPr/>
        </p:nvSpPr>
        <p:spPr>
          <a:xfrm>
            <a:off x="11133221" y="5627759"/>
            <a:ext cx="561474" cy="286263"/>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ZA"/>
          </a:p>
        </p:txBody>
      </p:sp>
    </p:spTree>
    <p:extLst>
      <p:ext uri="{BB962C8B-B14F-4D97-AF65-F5344CB8AC3E}">
        <p14:creationId xmlns:p14="http://schemas.microsoft.com/office/powerpoint/2010/main" val="389666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3985-978C-5DC7-BF6C-5D5B4C71F254}"/>
              </a:ext>
            </a:extLst>
          </p:cNvPr>
          <p:cNvSpPr>
            <a:spLocks noGrp="1"/>
          </p:cNvSpPr>
          <p:nvPr>
            <p:ph type="title"/>
          </p:nvPr>
        </p:nvSpPr>
        <p:spPr>
          <a:xfrm>
            <a:off x="838200" y="336990"/>
            <a:ext cx="10515600" cy="1325563"/>
          </a:xfrm>
        </p:spPr>
        <p:txBody>
          <a:bodyPr/>
          <a:lstStyle/>
          <a:p>
            <a:r>
              <a:rPr lang="en-ZA" dirty="0"/>
              <a:t>Provincial demand presentation summary</a:t>
            </a:r>
          </a:p>
        </p:txBody>
      </p:sp>
      <p:sp>
        <p:nvSpPr>
          <p:cNvPr id="4" name="Rectangle 3">
            <a:extLst>
              <a:ext uri="{FF2B5EF4-FFF2-40B4-BE49-F238E27FC236}">
                <a16:creationId xmlns:a16="http://schemas.microsoft.com/office/drawing/2014/main" id="{980B3838-BEA3-2565-62C5-C5B1D2A50923}"/>
              </a:ext>
            </a:extLst>
          </p:cNvPr>
          <p:cNvSpPr/>
          <p:nvPr/>
        </p:nvSpPr>
        <p:spPr>
          <a:xfrm>
            <a:off x="838200" y="1924050"/>
            <a:ext cx="10767646" cy="4317023"/>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t"/>
          <a:lstStyle/>
          <a:p>
            <a:pPr marL="285750" indent="-285750" defTabSz="569913">
              <a:buFont typeface="Arial" panose="020B0604020202020204" pitchFamily="34" charset="0"/>
              <a:buChar char="•"/>
            </a:pPr>
            <a:r>
              <a:rPr lang="en-ZA" sz="2000" b="1" dirty="0">
                <a:solidFill>
                  <a:srgbClr val="7A1A00"/>
                </a:solidFill>
              </a:rPr>
              <a:t>Age distribution of educators </a:t>
            </a:r>
          </a:p>
          <a:p>
            <a:pPr defTabSz="569913"/>
            <a:r>
              <a:rPr lang="en-ZA" sz="2000" i="1" dirty="0">
                <a:solidFill>
                  <a:srgbClr val="7A1A00"/>
                </a:solidFill>
                <a:latin typeface="+mj-lt"/>
                <a:sym typeface="Wingdings" panose="05000000000000000000" pitchFamily="2" charset="2"/>
              </a:rPr>
              <a:t>	</a:t>
            </a:r>
            <a:r>
              <a:rPr lang="en-ZA" sz="2000" i="1" dirty="0">
                <a:solidFill>
                  <a:schemeClr val="tx1"/>
                </a:solidFill>
                <a:latin typeface="+mj-lt"/>
                <a:sym typeface="Wingdings" panose="05000000000000000000" pitchFamily="2" charset="2"/>
              </a:rPr>
              <a:t> Indicator of likely increase in age-related retirement rates</a:t>
            </a:r>
            <a:endParaRPr lang="en-ZA" sz="2000" dirty="0">
              <a:solidFill>
                <a:schemeClr val="tx1"/>
              </a:solidFill>
            </a:endParaRPr>
          </a:p>
          <a:p>
            <a:pPr marL="285750" indent="-285750" defTabSz="569913">
              <a:buFont typeface="Arial" panose="020B0604020202020204" pitchFamily="34" charset="0"/>
              <a:buChar char="•"/>
            </a:pPr>
            <a:r>
              <a:rPr lang="en-ZA" sz="2000" b="1" dirty="0">
                <a:solidFill>
                  <a:srgbClr val="7A1A00"/>
                </a:solidFill>
              </a:rPr>
              <a:t>Projected resignations and retirements to 2030</a:t>
            </a:r>
          </a:p>
          <a:p>
            <a:pPr defTabSz="569913"/>
            <a:r>
              <a:rPr lang="en-ZA" sz="2000" i="1" dirty="0">
                <a:solidFill>
                  <a:srgbClr val="7A1A00"/>
                </a:solidFill>
                <a:latin typeface="+mj-lt"/>
                <a:sym typeface="Wingdings" panose="05000000000000000000" pitchFamily="2" charset="2"/>
              </a:rPr>
              <a:t>	</a:t>
            </a:r>
            <a:r>
              <a:rPr lang="en-ZA" sz="2000" i="1" dirty="0">
                <a:solidFill>
                  <a:schemeClr val="tx1"/>
                </a:solidFill>
                <a:latin typeface="+mj-lt"/>
                <a:sym typeface="Wingdings" panose="05000000000000000000" pitchFamily="2" charset="2"/>
              </a:rPr>
              <a:t> Indication of joiners needed to replace retirees &amp; resignations</a:t>
            </a:r>
            <a:endParaRPr lang="en-ZA" sz="2000" dirty="0">
              <a:solidFill>
                <a:schemeClr val="tx1"/>
              </a:solidFill>
            </a:endParaRPr>
          </a:p>
          <a:p>
            <a:pPr marL="285750" indent="-285750" defTabSz="569913">
              <a:buFont typeface="Arial" panose="020B0604020202020204" pitchFamily="34" charset="0"/>
              <a:buChar char="•"/>
            </a:pPr>
            <a:r>
              <a:rPr lang="en-ZA" sz="2000" b="1" dirty="0">
                <a:solidFill>
                  <a:srgbClr val="7A1A00"/>
                </a:solidFill>
              </a:rPr>
              <a:t>Historical and projected enrolment and population growth </a:t>
            </a:r>
          </a:p>
          <a:p>
            <a:pPr defTabSz="569913"/>
            <a:r>
              <a:rPr lang="en-ZA" sz="2000" i="1" dirty="0">
                <a:solidFill>
                  <a:srgbClr val="7A1A00"/>
                </a:solidFill>
                <a:latin typeface="+mj-lt"/>
                <a:sym typeface="Wingdings" panose="05000000000000000000" pitchFamily="2" charset="2"/>
              </a:rPr>
              <a:t>	</a:t>
            </a:r>
            <a:r>
              <a:rPr lang="en-ZA" sz="2000" i="1" dirty="0">
                <a:solidFill>
                  <a:schemeClr val="tx1"/>
                </a:solidFill>
                <a:latin typeface="+mj-lt"/>
                <a:sym typeface="Wingdings" panose="05000000000000000000" pitchFamily="2" charset="2"/>
              </a:rPr>
              <a:t>  Likely change in overall demand for the total number of educators</a:t>
            </a:r>
            <a:endParaRPr lang="en-ZA" sz="2000" dirty="0">
              <a:solidFill>
                <a:schemeClr val="tx1"/>
              </a:solidFill>
            </a:endParaRPr>
          </a:p>
          <a:p>
            <a:pPr marL="285750" indent="-285750" defTabSz="569913">
              <a:buFont typeface="Arial" panose="020B0604020202020204" pitchFamily="34" charset="0"/>
              <a:buChar char="•"/>
            </a:pPr>
            <a:r>
              <a:rPr lang="en-ZA" sz="2000" b="1" dirty="0">
                <a:solidFill>
                  <a:srgbClr val="7A1A00"/>
                </a:solidFill>
              </a:rPr>
              <a:t>Historical school and educator growth </a:t>
            </a:r>
            <a:r>
              <a:rPr lang="en-ZA" sz="2000" dirty="0">
                <a:solidFill>
                  <a:srgbClr val="7A1A00"/>
                </a:solidFill>
              </a:rPr>
              <a:t>	</a:t>
            </a:r>
          </a:p>
          <a:p>
            <a:pPr defTabSz="569913"/>
            <a:r>
              <a:rPr lang="en-ZA" sz="2000" i="1" dirty="0">
                <a:solidFill>
                  <a:srgbClr val="7A1A00"/>
                </a:solidFill>
                <a:latin typeface="+mj-lt"/>
                <a:sym typeface="Wingdings" panose="05000000000000000000" pitchFamily="2" charset="2"/>
              </a:rPr>
              <a:t>	</a:t>
            </a:r>
            <a:r>
              <a:rPr lang="en-ZA" sz="2000" i="1" dirty="0">
                <a:solidFill>
                  <a:schemeClr val="tx1"/>
                </a:solidFill>
                <a:latin typeface="+mj-lt"/>
                <a:sym typeface="Wingdings" panose="05000000000000000000" pitchFamily="2" charset="2"/>
              </a:rPr>
              <a:t> Indication of changes in educator ranks and independent school trends</a:t>
            </a:r>
            <a:endParaRPr lang="en-ZA" sz="2000" i="1" dirty="0">
              <a:solidFill>
                <a:schemeClr val="tx1"/>
              </a:solidFill>
              <a:latin typeface="+mj-lt"/>
            </a:endParaRPr>
          </a:p>
          <a:p>
            <a:pPr marL="285750" indent="-285750" defTabSz="569913">
              <a:buFont typeface="Arial" panose="020B0604020202020204" pitchFamily="34" charset="0"/>
              <a:buChar char="•"/>
            </a:pPr>
            <a:r>
              <a:rPr lang="en-ZA" sz="2000" b="1" dirty="0">
                <a:solidFill>
                  <a:srgbClr val="7A1A00"/>
                </a:solidFill>
              </a:rPr>
              <a:t>Appointment and class size implications of educators, enrolment and school trends</a:t>
            </a:r>
          </a:p>
          <a:p>
            <a:pPr defTabSz="569913"/>
            <a:r>
              <a:rPr lang="en-ZA" sz="2000" dirty="0">
                <a:solidFill>
                  <a:srgbClr val="7A1A00"/>
                </a:solidFill>
                <a:sym typeface="Wingdings" panose="05000000000000000000" pitchFamily="2" charset="2"/>
              </a:rPr>
              <a:t>	</a:t>
            </a:r>
            <a:r>
              <a:rPr lang="en-ZA" sz="2000" i="1" dirty="0">
                <a:solidFill>
                  <a:schemeClr val="tx1"/>
                </a:solidFill>
                <a:latin typeface="+mj-lt"/>
                <a:sym typeface="Wingdings" panose="05000000000000000000" pitchFamily="2" charset="2"/>
              </a:rPr>
              <a:t> Potential effects of responses to educator and enrolment projections</a:t>
            </a:r>
            <a:endParaRPr lang="en-ZA" sz="2000" i="1" dirty="0">
              <a:solidFill>
                <a:schemeClr val="tx1"/>
              </a:solidFill>
              <a:latin typeface="+mj-lt"/>
            </a:endParaRPr>
          </a:p>
          <a:p>
            <a:pPr marL="285750" indent="-285750" defTabSz="569913">
              <a:buFont typeface="Arial" panose="020B0604020202020204" pitchFamily="34" charset="0"/>
              <a:buChar char="•"/>
            </a:pPr>
            <a:r>
              <a:rPr lang="en-ZA" sz="2000" b="1" dirty="0">
                <a:solidFill>
                  <a:srgbClr val="7A1A00"/>
                </a:solidFill>
              </a:rPr>
              <a:t>Projected educator cost trends </a:t>
            </a:r>
          </a:p>
          <a:p>
            <a:pPr defTabSz="569913"/>
            <a:r>
              <a:rPr lang="en-ZA" sz="2000" i="1" dirty="0">
                <a:solidFill>
                  <a:srgbClr val="7A1A00"/>
                </a:solidFill>
                <a:latin typeface="+mj-lt"/>
                <a:sym typeface="Wingdings" panose="05000000000000000000" pitchFamily="2" charset="2"/>
              </a:rPr>
              <a:t>	</a:t>
            </a:r>
            <a:r>
              <a:rPr lang="en-ZA" sz="2000" i="1" dirty="0">
                <a:solidFill>
                  <a:schemeClr val="tx1"/>
                </a:solidFill>
                <a:latin typeface="+mj-lt"/>
                <a:sym typeface="Wingdings" panose="05000000000000000000" pitchFamily="2" charset="2"/>
              </a:rPr>
              <a:t> Financial implications of the change in age distribution </a:t>
            </a:r>
            <a:endParaRPr lang="en-ZA" sz="2000" i="1" dirty="0">
              <a:solidFill>
                <a:schemeClr val="tx1"/>
              </a:solidFill>
              <a:latin typeface="+mj-lt"/>
            </a:endParaRPr>
          </a:p>
          <a:p>
            <a:pPr marL="285750" indent="-285750" defTabSz="569913">
              <a:buFont typeface="Arial" panose="020B0604020202020204" pitchFamily="34" charset="0"/>
              <a:buChar char="•"/>
            </a:pPr>
            <a:r>
              <a:rPr lang="en-ZA" sz="2000" b="1" dirty="0">
                <a:solidFill>
                  <a:srgbClr val="7A1A00"/>
                </a:solidFill>
              </a:rPr>
              <a:t>Educator movements between provinces and schools </a:t>
            </a:r>
          </a:p>
          <a:p>
            <a:pPr defTabSz="569913"/>
            <a:r>
              <a:rPr lang="en-ZA" sz="2000" i="1" dirty="0">
                <a:latin typeface="+mj-lt"/>
                <a:sym typeface="Wingdings" panose="05000000000000000000" pitchFamily="2" charset="2"/>
              </a:rPr>
              <a:t>	</a:t>
            </a:r>
            <a:r>
              <a:rPr lang="en-ZA" sz="2000" i="1" dirty="0">
                <a:solidFill>
                  <a:schemeClr val="tx1"/>
                </a:solidFill>
                <a:latin typeface="+mj-lt"/>
                <a:sym typeface="Wingdings" panose="05000000000000000000" pitchFamily="2" charset="2"/>
              </a:rPr>
              <a:t> Potential to reallocate teachers between schools or provinces</a:t>
            </a:r>
            <a:endParaRPr lang="en-ZA" sz="2000" i="1" dirty="0">
              <a:solidFill>
                <a:schemeClr val="tx1"/>
              </a:solidFill>
              <a:latin typeface="+mj-lt"/>
            </a:endParaRPr>
          </a:p>
          <a:p>
            <a:pPr marL="285750" indent="-285750">
              <a:buFont typeface="Arial" panose="020B0604020202020204" pitchFamily="34" charset="0"/>
              <a:buChar char="•"/>
            </a:pPr>
            <a:endParaRPr lang="en-ZA" sz="2000" dirty="0">
              <a:solidFill>
                <a:srgbClr val="7A1A00"/>
              </a:solidFill>
            </a:endParaRPr>
          </a:p>
          <a:p>
            <a:pPr marL="285750" indent="-285750">
              <a:buFont typeface="Arial" panose="020B0604020202020204" pitchFamily="34" charset="0"/>
              <a:buChar char="•"/>
            </a:pPr>
            <a:endParaRPr lang="en-ZA" sz="2000" dirty="0">
              <a:solidFill>
                <a:srgbClr val="7A1A00"/>
              </a:solidFill>
            </a:endParaRPr>
          </a:p>
        </p:txBody>
      </p:sp>
      <p:sp>
        <p:nvSpPr>
          <p:cNvPr id="5" name="Oval 4">
            <a:extLst>
              <a:ext uri="{FF2B5EF4-FFF2-40B4-BE49-F238E27FC236}">
                <a16:creationId xmlns:a16="http://schemas.microsoft.com/office/drawing/2014/main" id="{55CA872B-BF89-3BBF-F1FC-AE801253A407}"/>
              </a:ext>
            </a:extLst>
          </p:cNvPr>
          <p:cNvSpPr/>
          <p:nvPr/>
        </p:nvSpPr>
        <p:spPr>
          <a:xfrm>
            <a:off x="689778" y="1919581"/>
            <a:ext cx="365760" cy="365760"/>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1</a:t>
            </a:r>
          </a:p>
        </p:txBody>
      </p:sp>
      <p:sp>
        <p:nvSpPr>
          <p:cNvPr id="6" name="Oval 5">
            <a:extLst>
              <a:ext uri="{FF2B5EF4-FFF2-40B4-BE49-F238E27FC236}">
                <a16:creationId xmlns:a16="http://schemas.microsoft.com/office/drawing/2014/main" id="{0A8A2108-89F8-376F-1ADD-E478575D7B15}"/>
              </a:ext>
            </a:extLst>
          </p:cNvPr>
          <p:cNvSpPr/>
          <p:nvPr/>
        </p:nvSpPr>
        <p:spPr>
          <a:xfrm>
            <a:off x="689778" y="3152177"/>
            <a:ext cx="365760" cy="365760"/>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3</a:t>
            </a:r>
          </a:p>
        </p:txBody>
      </p:sp>
      <p:sp>
        <p:nvSpPr>
          <p:cNvPr id="7" name="Oval 6">
            <a:extLst>
              <a:ext uri="{FF2B5EF4-FFF2-40B4-BE49-F238E27FC236}">
                <a16:creationId xmlns:a16="http://schemas.microsoft.com/office/drawing/2014/main" id="{6AB98C70-AE41-4DA0-D294-1A55FCE84794}"/>
              </a:ext>
            </a:extLst>
          </p:cNvPr>
          <p:cNvSpPr/>
          <p:nvPr/>
        </p:nvSpPr>
        <p:spPr>
          <a:xfrm>
            <a:off x="689778" y="3768475"/>
            <a:ext cx="365760" cy="365760"/>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4</a:t>
            </a:r>
          </a:p>
        </p:txBody>
      </p:sp>
      <p:sp>
        <p:nvSpPr>
          <p:cNvPr id="8" name="Oval 7">
            <a:extLst>
              <a:ext uri="{FF2B5EF4-FFF2-40B4-BE49-F238E27FC236}">
                <a16:creationId xmlns:a16="http://schemas.microsoft.com/office/drawing/2014/main" id="{AF576455-CCD2-6BBA-0E96-EC05D8A35613}"/>
              </a:ext>
            </a:extLst>
          </p:cNvPr>
          <p:cNvSpPr/>
          <p:nvPr/>
        </p:nvSpPr>
        <p:spPr>
          <a:xfrm>
            <a:off x="689778" y="4384773"/>
            <a:ext cx="365760" cy="365760"/>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5</a:t>
            </a:r>
          </a:p>
        </p:txBody>
      </p:sp>
      <p:sp>
        <p:nvSpPr>
          <p:cNvPr id="9" name="Oval 8">
            <a:extLst>
              <a:ext uri="{FF2B5EF4-FFF2-40B4-BE49-F238E27FC236}">
                <a16:creationId xmlns:a16="http://schemas.microsoft.com/office/drawing/2014/main" id="{D776AD0C-F177-CC05-87E9-C2E3C2E86C33}"/>
              </a:ext>
            </a:extLst>
          </p:cNvPr>
          <p:cNvSpPr/>
          <p:nvPr/>
        </p:nvSpPr>
        <p:spPr>
          <a:xfrm>
            <a:off x="689778" y="5001071"/>
            <a:ext cx="365760" cy="365760"/>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6</a:t>
            </a:r>
          </a:p>
        </p:txBody>
      </p:sp>
      <p:sp>
        <p:nvSpPr>
          <p:cNvPr id="10" name="Oval 9">
            <a:extLst>
              <a:ext uri="{FF2B5EF4-FFF2-40B4-BE49-F238E27FC236}">
                <a16:creationId xmlns:a16="http://schemas.microsoft.com/office/drawing/2014/main" id="{A24AE499-6326-17B0-CAEA-7616829C6679}"/>
              </a:ext>
            </a:extLst>
          </p:cNvPr>
          <p:cNvSpPr/>
          <p:nvPr/>
        </p:nvSpPr>
        <p:spPr>
          <a:xfrm>
            <a:off x="689778" y="5617368"/>
            <a:ext cx="365760" cy="365760"/>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7</a:t>
            </a:r>
          </a:p>
        </p:txBody>
      </p:sp>
      <p:sp>
        <p:nvSpPr>
          <p:cNvPr id="11" name="Oval 10">
            <a:extLst>
              <a:ext uri="{FF2B5EF4-FFF2-40B4-BE49-F238E27FC236}">
                <a16:creationId xmlns:a16="http://schemas.microsoft.com/office/drawing/2014/main" id="{B3BCEF08-AC66-A74D-DF39-978E438DD945}"/>
              </a:ext>
            </a:extLst>
          </p:cNvPr>
          <p:cNvSpPr/>
          <p:nvPr/>
        </p:nvSpPr>
        <p:spPr>
          <a:xfrm>
            <a:off x="689778" y="2535879"/>
            <a:ext cx="365760" cy="365760"/>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2</a:t>
            </a:r>
          </a:p>
        </p:txBody>
      </p:sp>
    </p:spTree>
    <p:extLst>
      <p:ext uri="{BB962C8B-B14F-4D97-AF65-F5344CB8AC3E}">
        <p14:creationId xmlns:p14="http://schemas.microsoft.com/office/powerpoint/2010/main" val="4083384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p:txBody>
          <a:bodyPr>
            <a:normAutofit/>
          </a:bodyPr>
          <a:lstStyle/>
          <a:p>
            <a:r>
              <a:rPr lang="en-ZA" dirty="0"/>
              <a:t>Changes in teacher and SMT numbers</a:t>
            </a:r>
          </a:p>
        </p:txBody>
      </p:sp>
      <p:graphicFrame>
        <p:nvGraphicFramePr>
          <p:cNvPr id="12" name="Table 11">
            <a:extLst>
              <a:ext uri="{FF2B5EF4-FFF2-40B4-BE49-F238E27FC236}">
                <a16:creationId xmlns:a16="http://schemas.microsoft.com/office/drawing/2014/main" id="{9EEDEC02-BFD3-30D3-0EF9-B784BE361F3E}"/>
              </a:ext>
            </a:extLst>
          </p:cNvPr>
          <p:cNvGraphicFramePr>
            <a:graphicFrameLocks noGrp="1"/>
          </p:cNvGraphicFramePr>
          <p:nvPr>
            <p:extLst>
              <p:ext uri="{D42A27DB-BD31-4B8C-83A1-F6EECF244321}">
                <p14:modId xmlns:p14="http://schemas.microsoft.com/office/powerpoint/2010/main" val="4108237543"/>
              </p:ext>
            </p:extLst>
          </p:nvPr>
        </p:nvGraphicFramePr>
        <p:xfrm>
          <a:off x="656768" y="2267570"/>
          <a:ext cx="11056783" cy="3648427"/>
        </p:xfrm>
        <a:graphic>
          <a:graphicData uri="http://schemas.openxmlformats.org/drawingml/2006/table">
            <a:tbl>
              <a:tblPr/>
              <a:tblGrid>
                <a:gridCol w="714829">
                  <a:extLst>
                    <a:ext uri="{9D8B030D-6E8A-4147-A177-3AD203B41FA5}">
                      <a16:colId xmlns:a16="http://schemas.microsoft.com/office/drawing/2014/main" val="1539384141"/>
                    </a:ext>
                  </a:extLst>
                </a:gridCol>
                <a:gridCol w="40224">
                  <a:extLst>
                    <a:ext uri="{9D8B030D-6E8A-4147-A177-3AD203B41FA5}">
                      <a16:colId xmlns:a16="http://schemas.microsoft.com/office/drawing/2014/main" val="1835557689"/>
                    </a:ext>
                  </a:extLst>
                </a:gridCol>
                <a:gridCol w="683208">
                  <a:extLst>
                    <a:ext uri="{9D8B030D-6E8A-4147-A177-3AD203B41FA5}">
                      <a16:colId xmlns:a16="http://schemas.microsoft.com/office/drawing/2014/main" val="1993306382"/>
                    </a:ext>
                  </a:extLst>
                </a:gridCol>
                <a:gridCol w="683208">
                  <a:extLst>
                    <a:ext uri="{9D8B030D-6E8A-4147-A177-3AD203B41FA5}">
                      <a16:colId xmlns:a16="http://schemas.microsoft.com/office/drawing/2014/main" val="3859352538"/>
                    </a:ext>
                  </a:extLst>
                </a:gridCol>
                <a:gridCol w="623198">
                  <a:extLst>
                    <a:ext uri="{9D8B030D-6E8A-4147-A177-3AD203B41FA5}">
                      <a16:colId xmlns:a16="http://schemas.microsoft.com/office/drawing/2014/main" val="1196991417"/>
                    </a:ext>
                  </a:extLst>
                </a:gridCol>
                <a:gridCol w="581651">
                  <a:extLst>
                    <a:ext uri="{9D8B030D-6E8A-4147-A177-3AD203B41FA5}">
                      <a16:colId xmlns:a16="http://schemas.microsoft.com/office/drawing/2014/main" val="2282266303"/>
                    </a:ext>
                  </a:extLst>
                </a:gridCol>
                <a:gridCol w="124639">
                  <a:extLst>
                    <a:ext uri="{9D8B030D-6E8A-4147-A177-3AD203B41FA5}">
                      <a16:colId xmlns:a16="http://schemas.microsoft.com/office/drawing/2014/main" val="510723790"/>
                    </a:ext>
                  </a:extLst>
                </a:gridCol>
                <a:gridCol w="623198">
                  <a:extLst>
                    <a:ext uri="{9D8B030D-6E8A-4147-A177-3AD203B41FA5}">
                      <a16:colId xmlns:a16="http://schemas.microsoft.com/office/drawing/2014/main" val="525982120"/>
                    </a:ext>
                  </a:extLst>
                </a:gridCol>
                <a:gridCol w="623198">
                  <a:extLst>
                    <a:ext uri="{9D8B030D-6E8A-4147-A177-3AD203B41FA5}">
                      <a16:colId xmlns:a16="http://schemas.microsoft.com/office/drawing/2014/main" val="350464645"/>
                    </a:ext>
                  </a:extLst>
                </a:gridCol>
                <a:gridCol w="623198">
                  <a:extLst>
                    <a:ext uri="{9D8B030D-6E8A-4147-A177-3AD203B41FA5}">
                      <a16:colId xmlns:a16="http://schemas.microsoft.com/office/drawing/2014/main" val="1339383629"/>
                    </a:ext>
                  </a:extLst>
                </a:gridCol>
                <a:gridCol w="581651">
                  <a:extLst>
                    <a:ext uri="{9D8B030D-6E8A-4147-A177-3AD203B41FA5}">
                      <a16:colId xmlns:a16="http://schemas.microsoft.com/office/drawing/2014/main" val="660480685"/>
                    </a:ext>
                  </a:extLst>
                </a:gridCol>
                <a:gridCol w="124639">
                  <a:extLst>
                    <a:ext uri="{9D8B030D-6E8A-4147-A177-3AD203B41FA5}">
                      <a16:colId xmlns:a16="http://schemas.microsoft.com/office/drawing/2014/main" val="2351850939"/>
                    </a:ext>
                  </a:extLst>
                </a:gridCol>
                <a:gridCol w="623198">
                  <a:extLst>
                    <a:ext uri="{9D8B030D-6E8A-4147-A177-3AD203B41FA5}">
                      <a16:colId xmlns:a16="http://schemas.microsoft.com/office/drawing/2014/main" val="1048145705"/>
                    </a:ext>
                  </a:extLst>
                </a:gridCol>
                <a:gridCol w="623198">
                  <a:extLst>
                    <a:ext uri="{9D8B030D-6E8A-4147-A177-3AD203B41FA5}">
                      <a16:colId xmlns:a16="http://schemas.microsoft.com/office/drawing/2014/main" val="3690474473"/>
                    </a:ext>
                  </a:extLst>
                </a:gridCol>
                <a:gridCol w="623198">
                  <a:extLst>
                    <a:ext uri="{9D8B030D-6E8A-4147-A177-3AD203B41FA5}">
                      <a16:colId xmlns:a16="http://schemas.microsoft.com/office/drawing/2014/main" val="1755308996"/>
                    </a:ext>
                  </a:extLst>
                </a:gridCol>
                <a:gridCol w="581651">
                  <a:extLst>
                    <a:ext uri="{9D8B030D-6E8A-4147-A177-3AD203B41FA5}">
                      <a16:colId xmlns:a16="http://schemas.microsoft.com/office/drawing/2014/main" val="2355917428"/>
                    </a:ext>
                  </a:extLst>
                </a:gridCol>
                <a:gridCol w="124639">
                  <a:extLst>
                    <a:ext uri="{9D8B030D-6E8A-4147-A177-3AD203B41FA5}">
                      <a16:colId xmlns:a16="http://schemas.microsoft.com/office/drawing/2014/main" val="1491485447"/>
                    </a:ext>
                  </a:extLst>
                </a:gridCol>
                <a:gridCol w="623198">
                  <a:extLst>
                    <a:ext uri="{9D8B030D-6E8A-4147-A177-3AD203B41FA5}">
                      <a16:colId xmlns:a16="http://schemas.microsoft.com/office/drawing/2014/main" val="3126659766"/>
                    </a:ext>
                  </a:extLst>
                </a:gridCol>
                <a:gridCol w="626011">
                  <a:extLst>
                    <a:ext uri="{9D8B030D-6E8A-4147-A177-3AD203B41FA5}">
                      <a16:colId xmlns:a16="http://schemas.microsoft.com/office/drawing/2014/main" val="2242902176"/>
                    </a:ext>
                  </a:extLst>
                </a:gridCol>
                <a:gridCol w="623198">
                  <a:extLst>
                    <a:ext uri="{9D8B030D-6E8A-4147-A177-3AD203B41FA5}">
                      <a16:colId xmlns:a16="http://schemas.microsoft.com/office/drawing/2014/main" val="2057177202"/>
                    </a:ext>
                  </a:extLst>
                </a:gridCol>
                <a:gridCol w="581651">
                  <a:extLst>
                    <a:ext uri="{9D8B030D-6E8A-4147-A177-3AD203B41FA5}">
                      <a16:colId xmlns:a16="http://schemas.microsoft.com/office/drawing/2014/main" val="4114777052"/>
                    </a:ext>
                  </a:extLst>
                </a:gridCol>
              </a:tblGrid>
              <a:tr h="295725">
                <a:tc>
                  <a:txBody>
                    <a:bodyPr/>
                    <a:lstStyle/>
                    <a:p>
                      <a:pPr algn="l" fontAlgn="b"/>
                      <a:endParaRPr lang="en-US" sz="1400" b="1"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Teacher</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HOD</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Deputy-Principal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71304514"/>
                  </a:ext>
                </a:extLst>
              </a:tr>
              <a:tr h="295725">
                <a:tc>
                  <a:txBody>
                    <a:bodyPr/>
                    <a:lstStyle/>
                    <a:p>
                      <a:pPr algn="l" fontAlgn="b"/>
                      <a:r>
                        <a:rPr lang="en-US" sz="1400" b="1" i="0" u="none" strike="noStrike" dirty="0">
                          <a:solidFill>
                            <a:srgbClr val="000000"/>
                          </a:solidFill>
                          <a:effectLst/>
                          <a:latin typeface="Calibri" panose="020F0502020204030204" pitchFamily="34" charset="0"/>
                        </a:rPr>
                        <a:t>Province</a:t>
                      </a: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86408006"/>
                  </a:ext>
                </a:extLst>
              </a:tr>
              <a:tr h="99727">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3119975952"/>
                  </a:ext>
                </a:extLst>
              </a:tr>
              <a:tr h="295725">
                <a:tc>
                  <a:txBody>
                    <a:bodyPr/>
                    <a:lstStyle/>
                    <a:p>
                      <a:pPr algn="l" fontAlgn="b"/>
                      <a:r>
                        <a:rPr lang="en-US" sz="1400" b="1" i="0" u="none" strike="noStrike" dirty="0">
                          <a:solidFill>
                            <a:srgbClr val="000000"/>
                          </a:solidFill>
                          <a:effectLst/>
                          <a:latin typeface="Calibri" panose="020F0502020204030204" pitchFamily="34" charset="0"/>
                        </a:rPr>
                        <a:t>EC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50 295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40 115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-10 180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5 870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6 196</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326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4CB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111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D4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4 755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DBEDFB"/>
                    </a:solidFill>
                  </a:tcPr>
                </a:tc>
                <a:extLst>
                  <a:ext uri="{0D108BD9-81ED-4DB2-BD59-A6C34878D82A}">
                    <a16:rowId xmlns:a16="http://schemas.microsoft.com/office/drawing/2014/main" val="696807599"/>
                  </a:ext>
                </a:extLst>
              </a:tr>
              <a:tr h="295725">
                <a:tc>
                  <a:txBody>
                    <a:bodyPr/>
                    <a:lstStyle/>
                    <a:p>
                      <a:pPr algn="l" fontAlgn="b"/>
                      <a:r>
                        <a:rPr lang="en-US" sz="1400" b="1" i="0" u="none" strike="noStrike">
                          <a:solidFill>
                            <a:srgbClr val="000000"/>
                          </a:solidFill>
                          <a:effectLst/>
                          <a:latin typeface="Calibri" panose="020F0502020204030204" pitchFamily="34" charset="0"/>
                        </a:rPr>
                        <a:t>FS</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20 148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17 561</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-2 587</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a:noFill/>
                    </a:lnB>
                    <a:solidFill>
                      <a:srgbClr val="FDD99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2 685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2 470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- 215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852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768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FDF2E4"/>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1 224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892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- 332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-27%</a:t>
                      </a:r>
                    </a:p>
                  </a:txBody>
                  <a:tcPr marL="7412" marR="7412" marT="7412" marB="0" anchor="ctr">
                    <a:lnL>
                      <a:noFill/>
                    </a:lnL>
                    <a:lnR>
                      <a:noFill/>
                    </a:lnR>
                    <a:lnT>
                      <a:noFill/>
                    </a:lnT>
                    <a:lnB>
                      <a:noFill/>
                    </a:lnB>
                    <a:solidFill>
                      <a:srgbClr val="FDC96B"/>
                    </a:solidFill>
                  </a:tcPr>
                </a:tc>
                <a:extLst>
                  <a:ext uri="{0D108BD9-81ED-4DB2-BD59-A6C34878D82A}">
                    <a16:rowId xmlns:a16="http://schemas.microsoft.com/office/drawing/2014/main" val="2734397475"/>
                  </a:ext>
                </a:extLst>
              </a:tr>
              <a:tr h="295725">
                <a:tc>
                  <a:txBody>
                    <a:bodyPr/>
                    <a:lstStyle/>
                    <a:p>
                      <a:pPr algn="l" fontAlgn="b"/>
                      <a:r>
                        <a:rPr lang="en-US" sz="1400" b="1" i="0" u="none" strike="noStrike">
                          <a:solidFill>
                            <a:srgbClr val="000000"/>
                          </a:solidFill>
                          <a:effectLst/>
                          <a:latin typeface="Calibri" panose="020F0502020204030204" pitchFamily="34" charset="0"/>
                        </a:rPr>
                        <a:t>GP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47 233</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60 677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13 444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28%</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8 708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9 209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501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1CA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2 565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2 850</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285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C8E4F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2 162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1 959</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- 203</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CFE7F9"/>
                    </a:solidFill>
                  </a:tcPr>
                </a:tc>
                <a:extLst>
                  <a:ext uri="{0D108BD9-81ED-4DB2-BD59-A6C34878D82A}">
                    <a16:rowId xmlns:a16="http://schemas.microsoft.com/office/drawing/2014/main" val="3313323812"/>
                  </a:ext>
                </a:extLst>
              </a:tr>
              <a:tr h="295725">
                <a:tc>
                  <a:txBody>
                    <a:bodyPr/>
                    <a:lstStyle/>
                    <a:p>
                      <a:pPr algn="l" fontAlgn="b"/>
                      <a:r>
                        <a:rPr lang="en-US" sz="1400" b="1" i="0" u="none" strike="noStrike">
                          <a:solidFill>
                            <a:srgbClr val="000000"/>
                          </a:solidFill>
                          <a:effectLst/>
                          <a:latin typeface="Calibri" panose="020F0502020204030204" pitchFamily="34" charset="0"/>
                        </a:rPr>
                        <a:t>KN</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73 050</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71 000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-2 050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a:noFill/>
                    </a:lnB>
                    <a:solidFill>
                      <a:srgbClr val="FDEED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11 289</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10 330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- 959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2 342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- 300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5 584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5 055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D0E8F9"/>
                    </a:solidFill>
                  </a:tcPr>
                </a:tc>
                <a:extLst>
                  <a:ext uri="{0D108BD9-81ED-4DB2-BD59-A6C34878D82A}">
                    <a16:rowId xmlns:a16="http://schemas.microsoft.com/office/drawing/2014/main" val="157016112"/>
                  </a:ext>
                </a:extLst>
              </a:tr>
              <a:tr h="295725">
                <a:tc>
                  <a:txBody>
                    <a:bodyPr/>
                    <a:lstStyle/>
                    <a:p>
                      <a:pPr algn="l" fontAlgn="b"/>
                      <a:r>
                        <a:rPr lang="en-US" sz="1400" b="1" i="0" u="none" strike="noStrike">
                          <a:solidFill>
                            <a:srgbClr val="000000"/>
                          </a:solidFill>
                          <a:effectLst/>
                          <a:latin typeface="Calibri" panose="020F0502020204030204" pitchFamily="34" charset="0"/>
                        </a:rPr>
                        <a:t>LP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44 998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44 317</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- 681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6 090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3 762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-2 328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-38%</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1 562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778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- 784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-50%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3 510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3 316</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- 194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extLst>
                  <a:ext uri="{0D108BD9-81ED-4DB2-BD59-A6C34878D82A}">
                    <a16:rowId xmlns:a16="http://schemas.microsoft.com/office/drawing/2014/main" val="352629978"/>
                  </a:ext>
                </a:extLst>
              </a:tr>
              <a:tr h="295725">
                <a:tc>
                  <a:txBody>
                    <a:bodyPr/>
                    <a:lstStyle/>
                    <a:p>
                      <a:pPr algn="l" fontAlgn="b"/>
                      <a:r>
                        <a:rPr lang="en-US" sz="1400" b="1" i="0" u="none" strike="noStrike">
                          <a:solidFill>
                            <a:srgbClr val="000000"/>
                          </a:solidFill>
                          <a:effectLst/>
                          <a:latin typeface="Calibri" panose="020F0502020204030204" pitchFamily="34" charset="0"/>
                        </a:rPr>
                        <a:t>MP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26 127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27 857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1 730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7%</a:t>
                      </a:r>
                    </a:p>
                  </a:txBody>
                  <a:tcPr marL="7412" marR="7412" marT="7412" marB="0" anchor="ctr">
                    <a:lnL>
                      <a:noFill/>
                    </a:lnL>
                    <a:lnR>
                      <a:noFill/>
                    </a:lnR>
                    <a:lnT>
                      <a:noFill/>
                    </a:lnT>
                    <a:lnB>
                      <a:noFill/>
                    </a:lnB>
                    <a:solidFill>
                      <a:srgbClr val="EEF6FD"/>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4 047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4 055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0%</a:t>
                      </a:r>
                    </a:p>
                  </a:txBody>
                  <a:tcPr marL="7412" marR="7412" marT="7412" marB="0" anchor="ctr">
                    <a:lnL>
                      <a:noFill/>
                    </a:lnL>
                    <a:lnR>
                      <a:noFill/>
                    </a:lnR>
                    <a:lnT>
                      <a:noFill/>
                    </a:lnT>
                    <a:lnB>
                      <a:noFill/>
                    </a:lnB>
                    <a:solidFill>
                      <a:srgbClr val="D5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1 114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F5F9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1 790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- 340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-19%</a:t>
                      </a:r>
                    </a:p>
                  </a:txBody>
                  <a:tcPr marL="7412" marR="7412" marT="7412" marB="0" anchor="ctr">
                    <a:lnL>
                      <a:noFill/>
                    </a:lnL>
                    <a:lnR>
                      <a:noFill/>
                    </a:lnR>
                    <a:lnT>
                      <a:noFill/>
                    </a:lnT>
                    <a:lnB>
                      <a:noFill/>
                    </a:lnB>
                    <a:solidFill>
                      <a:srgbClr val="FDE4BB"/>
                    </a:solidFill>
                  </a:tcPr>
                </a:tc>
                <a:extLst>
                  <a:ext uri="{0D108BD9-81ED-4DB2-BD59-A6C34878D82A}">
                    <a16:rowId xmlns:a16="http://schemas.microsoft.com/office/drawing/2014/main" val="2216409674"/>
                  </a:ext>
                </a:extLst>
              </a:tr>
              <a:tr h="295725">
                <a:tc>
                  <a:txBody>
                    <a:bodyPr/>
                    <a:lstStyle/>
                    <a:p>
                      <a:pPr algn="l" fontAlgn="b"/>
                      <a:r>
                        <a:rPr lang="en-US" sz="1400" b="1" i="0" u="none" strike="noStrike">
                          <a:solidFill>
                            <a:srgbClr val="000000"/>
                          </a:solidFill>
                          <a:effectLst/>
                          <a:latin typeface="Calibri" panose="020F0502020204030204" pitchFamily="34" charset="0"/>
                        </a:rPr>
                        <a:t>NC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7 257</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7 929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672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E3F0FC"/>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1 034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1 094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365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71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24%</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587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488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-17%</a:t>
                      </a:r>
                    </a:p>
                  </a:txBody>
                  <a:tcPr marL="7412" marR="7412" marT="7412" marB="0" anchor="ctr">
                    <a:lnL>
                      <a:noFill/>
                    </a:lnL>
                    <a:lnR>
                      <a:noFill/>
                    </a:lnR>
                    <a:lnT>
                      <a:noFill/>
                    </a:lnT>
                    <a:lnB>
                      <a:noFill/>
                    </a:lnB>
                    <a:solidFill>
                      <a:srgbClr val="FDECD0"/>
                    </a:solidFill>
                  </a:tcPr>
                </a:tc>
                <a:extLst>
                  <a:ext uri="{0D108BD9-81ED-4DB2-BD59-A6C34878D82A}">
                    <a16:rowId xmlns:a16="http://schemas.microsoft.com/office/drawing/2014/main" val="2024502335"/>
                  </a:ext>
                </a:extLst>
              </a:tr>
              <a:tr h="295725">
                <a:tc>
                  <a:txBody>
                    <a:bodyPr/>
                    <a:lstStyle/>
                    <a:p>
                      <a:pPr algn="l" fontAlgn="b"/>
                      <a:r>
                        <a:rPr lang="en-US" sz="1400" b="1" i="0" u="none" strike="noStrike">
                          <a:solidFill>
                            <a:srgbClr val="000000"/>
                          </a:solidFill>
                          <a:effectLst/>
                          <a:latin typeface="Calibri" panose="020F0502020204030204" pitchFamily="34" charset="0"/>
                        </a:rPr>
                        <a:t>NW</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21 305</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22 261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956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4%</a:t>
                      </a:r>
                    </a:p>
                  </a:txBody>
                  <a:tcPr marL="7412" marR="7412" marT="7412" marB="0" anchor="ctr">
                    <a:lnL>
                      <a:noFill/>
                    </a:lnL>
                    <a:lnR>
                      <a:noFill/>
                    </a:lnR>
                    <a:lnT>
                      <a:noFill/>
                    </a:lnT>
                    <a:lnB>
                      <a:noFill/>
                    </a:lnB>
                    <a:solidFill>
                      <a:srgbClr val="F7FA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2 994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3 023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CBE5F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902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1 041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15%</a:t>
                      </a:r>
                    </a:p>
                  </a:txBody>
                  <a:tcPr marL="7412" marR="7412" marT="7412" marB="0" anchor="ctr">
                    <a:lnL>
                      <a:noFill/>
                    </a:lnL>
                    <a:lnR>
                      <a:noFill/>
                    </a:lnR>
                    <a:lnT>
                      <a:noFill/>
                    </a:lnT>
                    <a:lnB>
                      <a:noFill/>
                    </a:lnB>
                    <a:solidFill>
                      <a:srgbClr val="B6DBF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1 698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1 338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-21%</a:t>
                      </a:r>
                    </a:p>
                  </a:txBody>
                  <a:tcPr marL="7412" marR="7412" marT="7412" marB="0" anchor="ctr">
                    <a:lnL>
                      <a:noFill/>
                    </a:lnL>
                    <a:lnR>
                      <a:noFill/>
                    </a:lnR>
                    <a:lnT>
                      <a:noFill/>
                    </a:lnT>
                    <a:lnB>
                      <a:noFill/>
                    </a:lnB>
                    <a:solidFill>
                      <a:srgbClr val="FDDDA5"/>
                    </a:solidFill>
                  </a:tcPr>
                </a:tc>
                <a:extLst>
                  <a:ext uri="{0D108BD9-81ED-4DB2-BD59-A6C34878D82A}">
                    <a16:rowId xmlns:a16="http://schemas.microsoft.com/office/drawing/2014/main" val="597987743"/>
                  </a:ext>
                </a:extLst>
              </a:tr>
              <a:tr h="295725">
                <a:tc>
                  <a:txBody>
                    <a:bodyPr/>
                    <a:lstStyle/>
                    <a:p>
                      <a:pPr algn="l" fontAlgn="b"/>
                      <a:r>
                        <a:rPr lang="en-US" sz="1400" b="1" i="0" u="none" strike="noStrike" dirty="0">
                          <a:solidFill>
                            <a:srgbClr val="000000"/>
                          </a:solidFill>
                          <a:effectLst/>
                          <a:latin typeface="Calibri" panose="020F0502020204030204" pitchFamily="34" charset="0"/>
                        </a:rPr>
                        <a:t>WC</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23 579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28 665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5 086</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AED7F5"/>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4 065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3 700</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3E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1 334</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1 297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1 531</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- 192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B"/>
                    </a:solidFill>
                  </a:tcPr>
                </a:tc>
                <a:extLst>
                  <a:ext uri="{0D108BD9-81ED-4DB2-BD59-A6C34878D82A}">
                    <a16:rowId xmlns:a16="http://schemas.microsoft.com/office/drawing/2014/main" val="2753076462"/>
                  </a:ext>
                </a:extLst>
              </a:tr>
              <a:tr h="295725">
                <a:tc>
                  <a:txBody>
                    <a:bodyPr/>
                    <a:lstStyle/>
                    <a:p>
                      <a:pPr algn="l" fontAlgn="b"/>
                      <a:r>
                        <a:rPr lang="en-US" sz="1400" b="1" i="0" u="none" strike="noStrike" dirty="0">
                          <a:solidFill>
                            <a:srgbClr val="000000"/>
                          </a:solidFill>
                          <a:effectLst/>
                          <a:latin typeface="Calibri" panose="020F0502020204030204" pitchFamily="34" charset="0"/>
                        </a:rPr>
                        <a:t>SA</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313 992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320 382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6 390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9F7"/>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46 782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43 839</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-2 943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7F1"/>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12 601</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12 008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- 593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-5%</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8F4"/>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23 380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20 592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-2 788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dirty="0">
                          <a:solidFill>
                            <a:srgbClr val="000000"/>
                          </a:solidFill>
                          <a:effectLst/>
                          <a:latin typeface="Calibri" panose="020F0502020204030204" pitchFamily="34" charset="0"/>
                        </a:rPr>
                        <a:t>-12%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AFF"/>
                    </a:solidFill>
                  </a:tcPr>
                </a:tc>
                <a:extLst>
                  <a:ext uri="{0D108BD9-81ED-4DB2-BD59-A6C34878D82A}">
                    <a16:rowId xmlns:a16="http://schemas.microsoft.com/office/drawing/2014/main" val="1065269146"/>
                  </a:ext>
                </a:extLst>
              </a:tr>
            </a:tbl>
          </a:graphicData>
        </a:graphic>
      </p:graphicFrame>
      <p:sp>
        <p:nvSpPr>
          <p:cNvPr id="3" name="Oval 2">
            <a:extLst>
              <a:ext uri="{FF2B5EF4-FFF2-40B4-BE49-F238E27FC236}">
                <a16:creationId xmlns:a16="http://schemas.microsoft.com/office/drawing/2014/main" id="{35E9D3C1-80DD-05CC-98FC-0BD8C107A3BC}"/>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4" name="Rectangle 3">
            <a:extLst>
              <a:ext uri="{FF2B5EF4-FFF2-40B4-BE49-F238E27FC236}">
                <a16:creationId xmlns:a16="http://schemas.microsoft.com/office/drawing/2014/main" id="{C9AD75D8-6688-67D6-0443-B4B55B52E20E}"/>
              </a:ext>
            </a:extLst>
          </p:cNvPr>
          <p:cNvSpPr/>
          <p:nvPr/>
        </p:nvSpPr>
        <p:spPr>
          <a:xfrm>
            <a:off x="478302" y="6202260"/>
            <a:ext cx="11232436" cy="6313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2012 and 2021, only educators (Rank 60 000 – 69 999) are considered. ECD practitioners, TVET lecturers, and ABET teachers were removed. The 2021 </a:t>
            </a:r>
            <a:r>
              <a:rPr lang="en-ZA" sz="1100" i="1" dirty="0" err="1"/>
              <a:t>rankclass</a:t>
            </a:r>
            <a:r>
              <a:rPr lang="en-ZA" sz="1100" i="1" dirty="0"/>
              <a:t> file was expanded to include ranks found only in years prior to 2021.</a:t>
            </a:r>
          </a:p>
        </p:txBody>
      </p:sp>
      <p:sp>
        <p:nvSpPr>
          <p:cNvPr id="5" name="Rectangle 4">
            <a:extLst>
              <a:ext uri="{FF2B5EF4-FFF2-40B4-BE49-F238E27FC236}">
                <a16:creationId xmlns:a16="http://schemas.microsoft.com/office/drawing/2014/main" id="{6D24938E-DDF2-646D-B278-7824F61C53EA}"/>
              </a:ext>
            </a:extLst>
          </p:cNvPr>
          <p:cNvSpPr/>
          <p:nvPr/>
        </p:nvSpPr>
        <p:spPr>
          <a:xfrm>
            <a:off x="1396492" y="2883983"/>
            <a:ext cx="7827720" cy="3032014"/>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45450917-3E59-3D47-5DC4-92CD36DC798F}"/>
              </a:ext>
            </a:extLst>
          </p:cNvPr>
          <p:cNvSpPr/>
          <p:nvPr/>
        </p:nvSpPr>
        <p:spPr>
          <a:xfrm>
            <a:off x="6545179" y="3027115"/>
            <a:ext cx="2679962" cy="2602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2000" dirty="0">
                <a:solidFill>
                  <a:schemeClr val="tx1">
                    <a:lumMod val="95000"/>
                    <a:lumOff val="5000"/>
                  </a:schemeClr>
                </a:solidFill>
              </a:rPr>
              <a:t>Higher then decrease in number of public schools (-6%)</a:t>
            </a:r>
          </a:p>
          <a:p>
            <a:pPr algn="r"/>
            <a:endParaRPr lang="en-ZA" sz="2000" dirty="0">
              <a:solidFill>
                <a:schemeClr val="tx1">
                  <a:lumMod val="95000"/>
                  <a:lumOff val="5000"/>
                </a:schemeClr>
              </a:solidFill>
            </a:endParaRPr>
          </a:p>
          <a:p>
            <a:pPr algn="r"/>
            <a:r>
              <a:rPr lang="en-ZA" sz="2000" dirty="0">
                <a:solidFill>
                  <a:schemeClr val="tx1">
                    <a:lumMod val="95000"/>
                    <a:lumOff val="5000"/>
                  </a:schemeClr>
                </a:solidFill>
              </a:rPr>
              <a:t>Acting position – appointments still in progress</a:t>
            </a:r>
          </a:p>
        </p:txBody>
      </p:sp>
      <p:sp>
        <p:nvSpPr>
          <p:cNvPr id="7" name="Oval 6">
            <a:extLst>
              <a:ext uri="{FF2B5EF4-FFF2-40B4-BE49-F238E27FC236}">
                <a16:creationId xmlns:a16="http://schemas.microsoft.com/office/drawing/2014/main" id="{BE588149-244E-404A-DA57-7CF687B148BA}"/>
              </a:ext>
            </a:extLst>
          </p:cNvPr>
          <p:cNvSpPr/>
          <p:nvPr/>
        </p:nvSpPr>
        <p:spPr>
          <a:xfrm>
            <a:off x="11150220" y="5629734"/>
            <a:ext cx="561474" cy="286263"/>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ZA"/>
          </a:p>
        </p:txBody>
      </p:sp>
    </p:spTree>
    <p:extLst>
      <p:ext uri="{BB962C8B-B14F-4D97-AF65-F5344CB8AC3E}">
        <p14:creationId xmlns:p14="http://schemas.microsoft.com/office/powerpoint/2010/main" val="4129475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p:txBody>
          <a:bodyPr>
            <a:normAutofit/>
          </a:bodyPr>
          <a:lstStyle/>
          <a:p>
            <a:r>
              <a:rPr lang="en-ZA" dirty="0"/>
              <a:t>Changes in teacher and SMT numbers</a:t>
            </a:r>
          </a:p>
        </p:txBody>
      </p:sp>
      <p:graphicFrame>
        <p:nvGraphicFramePr>
          <p:cNvPr id="12" name="Table 11">
            <a:extLst>
              <a:ext uri="{FF2B5EF4-FFF2-40B4-BE49-F238E27FC236}">
                <a16:creationId xmlns:a16="http://schemas.microsoft.com/office/drawing/2014/main" id="{9EEDEC02-BFD3-30D3-0EF9-B784BE361F3E}"/>
              </a:ext>
            </a:extLst>
          </p:cNvPr>
          <p:cNvGraphicFramePr>
            <a:graphicFrameLocks noGrp="1"/>
          </p:cNvGraphicFramePr>
          <p:nvPr/>
        </p:nvGraphicFramePr>
        <p:xfrm>
          <a:off x="656768" y="2267570"/>
          <a:ext cx="11053970" cy="3648427"/>
        </p:xfrm>
        <a:graphic>
          <a:graphicData uri="http://schemas.openxmlformats.org/drawingml/2006/table">
            <a:tbl>
              <a:tblPr/>
              <a:tblGrid>
                <a:gridCol w="714829">
                  <a:extLst>
                    <a:ext uri="{9D8B030D-6E8A-4147-A177-3AD203B41FA5}">
                      <a16:colId xmlns:a16="http://schemas.microsoft.com/office/drawing/2014/main" val="1539384141"/>
                    </a:ext>
                  </a:extLst>
                </a:gridCol>
                <a:gridCol w="40224">
                  <a:extLst>
                    <a:ext uri="{9D8B030D-6E8A-4147-A177-3AD203B41FA5}">
                      <a16:colId xmlns:a16="http://schemas.microsoft.com/office/drawing/2014/main" val="1835557689"/>
                    </a:ext>
                  </a:extLst>
                </a:gridCol>
                <a:gridCol w="683208">
                  <a:extLst>
                    <a:ext uri="{9D8B030D-6E8A-4147-A177-3AD203B41FA5}">
                      <a16:colId xmlns:a16="http://schemas.microsoft.com/office/drawing/2014/main" val="1993306382"/>
                    </a:ext>
                  </a:extLst>
                </a:gridCol>
                <a:gridCol w="683208">
                  <a:extLst>
                    <a:ext uri="{9D8B030D-6E8A-4147-A177-3AD203B41FA5}">
                      <a16:colId xmlns:a16="http://schemas.microsoft.com/office/drawing/2014/main" val="3859352538"/>
                    </a:ext>
                  </a:extLst>
                </a:gridCol>
                <a:gridCol w="623198">
                  <a:extLst>
                    <a:ext uri="{9D8B030D-6E8A-4147-A177-3AD203B41FA5}">
                      <a16:colId xmlns:a16="http://schemas.microsoft.com/office/drawing/2014/main" val="1196991417"/>
                    </a:ext>
                  </a:extLst>
                </a:gridCol>
                <a:gridCol w="581651">
                  <a:extLst>
                    <a:ext uri="{9D8B030D-6E8A-4147-A177-3AD203B41FA5}">
                      <a16:colId xmlns:a16="http://schemas.microsoft.com/office/drawing/2014/main" val="2282266303"/>
                    </a:ext>
                  </a:extLst>
                </a:gridCol>
                <a:gridCol w="124639">
                  <a:extLst>
                    <a:ext uri="{9D8B030D-6E8A-4147-A177-3AD203B41FA5}">
                      <a16:colId xmlns:a16="http://schemas.microsoft.com/office/drawing/2014/main" val="510723790"/>
                    </a:ext>
                  </a:extLst>
                </a:gridCol>
                <a:gridCol w="623198">
                  <a:extLst>
                    <a:ext uri="{9D8B030D-6E8A-4147-A177-3AD203B41FA5}">
                      <a16:colId xmlns:a16="http://schemas.microsoft.com/office/drawing/2014/main" val="525982120"/>
                    </a:ext>
                  </a:extLst>
                </a:gridCol>
                <a:gridCol w="623198">
                  <a:extLst>
                    <a:ext uri="{9D8B030D-6E8A-4147-A177-3AD203B41FA5}">
                      <a16:colId xmlns:a16="http://schemas.microsoft.com/office/drawing/2014/main" val="350464645"/>
                    </a:ext>
                  </a:extLst>
                </a:gridCol>
                <a:gridCol w="623198">
                  <a:extLst>
                    <a:ext uri="{9D8B030D-6E8A-4147-A177-3AD203B41FA5}">
                      <a16:colId xmlns:a16="http://schemas.microsoft.com/office/drawing/2014/main" val="1339383629"/>
                    </a:ext>
                  </a:extLst>
                </a:gridCol>
                <a:gridCol w="581651">
                  <a:extLst>
                    <a:ext uri="{9D8B030D-6E8A-4147-A177-3AD203B41FA5}">
                      <a16:colId xmlns:a16="http://schemas.microsoft.com/office/drawing/2014/main" val="660480685"/>
                    </a:ext>
                  </a:extLst>
                </a:gridCol>
                <a:gridCol w="124639">
                  <a:extLst>
                    <a:ext uri="{9D8B030D-6E8A-4147-A177-3AD203B41FA5}">
                      <a16:colId xmlns:a16="http://schemas.microsoft.com/office/drawing/2014/main" val="2351850939"/>
                    </a:ext>
                  </a:extLst>
                </a:gridCol>
                <a:gridCol w="623198">
                  <a:extLst>
                    <a:ext uri="{9D8B030D-6E8A-4147-A177-3AD203B41FA5}">
                      <a16:colId xmlns:a16="http://schemas.microsoft.com/office/drawing/2014/main" val="1048145705"/>
                    </a:ext>
                  </a:extLst>
                </a:gridCol>
                <a:gridCol w="623198">
                  <a:extLst>
                    <a:ext uri="{9D8B030D-6E8A-4147-A177-3AD203B41FA5}">
                      <a16:colId xmlns:a16="http://schemas.microsoft.com/office/drawing/2014/main" val="3690474473"/>
                    </a:ext>
                  </a:extLst>
                </a:gridCol>
                <a:gridCol w="623198">
                  <a:extLst>
                    <a:ext uri="{9D8B030D-6E8A-4147-A177-3AD203B41FA5}">
                      <a16:colId xmlns:a16="http://schemas.microsoft.com/office/drawing/2014/main" val="1755308996"/>
                    </a:ext>
                  </a:extLst>
                </a:gridCol>
                <a:gridCol w="581651">
                  <a:extLst>
                    <a:ext uri="{9D8B030D-6E8A-4147-A177-3AD203B41FA5}">
                      <a16:colId xmlns:a16="http://schemas.microsoft.com/office/drawing/2014/main" val="2355917428"/>
                    </a:ext>
                  </a:extLst>
                </a:gridCol>
                <a:gridCol w="124639">
                  <a:extLst>
                    <a:ext uri="{9D8B030D-6E8A-4147-A177-3AD203B41FA5}">
                      <a16:colId xmlns:a16="http://schemas.microsoft.com/office/drawing/2014/main" val="1491485447"/>
                    </a:ext>
                  </a:extLst>
                </a:gridCol>
                <a:gridCol w="623198">
                  <a:extLst>
                    <a:ext uri="{9D8B030D-6E8A-4147-A177-3AD203B41FA5}">
                      <a16:colId xmlns:a16="http://schemas.microsoft.com/office/drawing/2014/main" val="3126659766"/>
                    </a:ext>
                  </a:extLst>
                </a:gridCol>
                <a:gridCol w="623198">
                  <a:extLst>
                    <a:ext uri="{9D8B030D-6E8A-4147-A177-3AD203B41FA5}">
                      <a16:colId xmlns:a16="http://schemas.microsoft.com/office/drawing/2014/main" val="2242902176"/>
                    </a:ext>
                  </a:extLst>
                </a:gridCol>
                <a:gridCol w="623198">
                  <a:extLst>
                    <a:ext uri="{9D8B030D-6E8A-4147-A177-3AD203B41FA5}">
                      <a16:colId xmlns:a16="http://schemas.microsoft.com/office/drawing/2014/main" val="2057177202"/>
                    </a:ext>
                  </a:extLst>
                </a:gridCol>
                <a:gridCol w="581651">
                  <a:extLst>
                    <a:ext uri="{9D8B030D-6E8A-4147-A177-3AD203B41FA5}">
                      <a16:colId xmlns:a16="http://schemas.microsoft.com/office/drawing/2014/main" val="4114777052"/>
                    </a:ext>
                  </a:extLst>
                </a:gridCol>
              </a:tblGrid>
              <a:tr h="295725">
                <a:tc>
                  <a:txBody>
                    <a:bodyPr/>
                    <a:lstStyle/>
                    <a:p>
                      <a:pPr algn="l" fontAlgn="b"/>
                      <a:endParaRPr lang="en-US" sz="1400" b="1"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Teacher</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HOD</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Deputy-Principal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71304514"/>
                  </a:ext>
                </a:extLst>
              </a:tr>
              <a:tr h="295725">
                <a:tc>
                  <a:txBody>
                    <a:bodyPr/>
                    <a:lstStyle/>
                    <a:p>
                      <a:pPr algn="l" fontAlgn="b"/>
                      <a:r>
                        <a:rPr lang="en-US" sz="1400" b="1" i="0" u="none" strike="noStrike" dirty="0">
                          <a:solidFill>
                            <a:srgbClr val="000000"/>
                          </a:solidFill>
                          <a:effectLst/>
                          <a:latin typeface="Calibri" panose="020F0502020204030204" pitchFamily="34" charset="0"/>
                        </a:rPr>
                        <a:t>Province</a:t>
                      </a: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86408006"/>
                  </a:ext>
                </a:extLst>
              </a:tr>
              <a:tr h="99727">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3119975952"/>
                  </a:ext>
                </a:extLst>
              </a:tr>
              <a:tr h="295725">
                <a:tc>
                  <a:txBody>
                    <a:bodyPr/>
                    <a:lstStyle/>
                    <a:p>
                      <a:pPr algn="l" fontAlgn="b"/>
                      <a:r>
                        <a:rPr lang="en-US" sz="1400" b="1" i="0" u="none" strike="noStrike" dirty="0">
                          <a:solidFill>
                            <a:srgbClr val="000000"/>
                          </a:solidFill>
                          <a:effectLst/>
                          <a:latin typeface="Calibri" panose="020F0502020204030204" pitchFamily="34" charset="0"/>
                        </a:rPr>
                        <a:t>EC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50 295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40 115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-10 180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5 870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6 196</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326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4CB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111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D4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4 755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DBEDFB"/>
                    </a:solidFill>
                  </a:tcPr>
                </a:tc>
                <a:extLst>
                  <a:ext uri="{0D108BD9-81ED-4DB2-BD59-A6C34878D82A}">
                    <a16:rowId xmlns:a16="http://schemas.microsoft.com/office/drawing/2014/main" val="696807599"/>
                  </a:ext>
                </a:extLst>
              </a:tr>
              <a:tr h="295725">
                <a:tc>
                  <a:txBody>
                    <a:bodyPr/>
                    <a:lstStyle/>
                    <a:p>
                      <a:pPr algn="l" fontAlgn="b"/>
                      <a:r>
                        <a:rPr lang="en-US" sz="1400" b="1" i="0" u="none" strike="noStrike">
                          <a:solidFill>
                            <a:srgbClr val="000000"/>
                          </a:solidFill>
                          <a:effectLst/>
                          <a:latin typeface="Calibri" panose="020F0502020204030204" pitchFamily="34" charset="0"/>
                        </a:rPr>
                        <a:t>FS</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20 148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17 561</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-2 587</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a:noFill/>
                    </a:lnB>
                    <a:solidFill>
                      <a:srgbClr val="FDD99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2 685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2 470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- 215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852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768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FDF2E4"/>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1 224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892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- 332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-27%</a:t>
                      </a:r>
                    </a:p>
                  </a:txBody>
                  <a:tcPr marL="7412" marR="7412" marT="7412" marB="0" anchor="ctr">
                    <a:lnL>
                      <a:noFill/>
                    </a:lnL>
                    <a:lnR>
                      <a:noFill/>
                    </a:lnR>
                    <a:lnT>
                      <a:noFill/>
                    </a:lnT>
                    <a:lnB>
                      <a:noFill/>
                    </a:lnB>
                    <a:solidFill>
                      <a:srgbClr val="FDC96B"/>
                    </a:solidFill>
                  </a:tcPr>
                </a:tc>
                <a:extLst>
                  <a:ext uri="{0D108BD9-81ED-4DB2-BD59-A6C34878D82A}">
                    <a16:rowId xmlns:a16="http://schemas.microsoft.com/office/drawing/2014/main" val="2734397475"/>
                  </a:ext>
                </a:extLst>
              </a:tr>
              <a:tr h="295725">
                <a:tc>
                  <a:txBody>
                    <a:bodyPr/>
                    <a:lstStyle/>
                    <a:p>
                      <a:pPr algn="l" fontAlgn="b"/>
                      <a:r>
                        <a:rPr lang="en-US" sz="1400" b="1" i="0" u="none" strike="noStrike">
                          <a:solidFill>
                            <a:srgbClr val="000000"/>
                          </a:solidFill>
                          <a:effectLst/>
                          <a:latin typeface="Calibri" panose="020F0502020204030204" pitchFamily="34" charset="0"/>
                        </a:rPr>
                        <a:t>GP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47 233</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60 677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13 444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28%</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8 708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9 209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501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1CA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2 565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2 850</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285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C8E4F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2 162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1 959</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- 203</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CFE7F9"/>
                    </a:solidFill>
                  </a:tcPr>
                </a:tc>
                <a:extLst>
                  <a:ext uri="{0D108BD9-81ED-4DB2-BD59-A6C34878D82A}">
                    <a16:rowId xmlns:a16="http://schemas.microsoft.com/office/drawing/2014/main" val="3313323812"/>
                  </a:ext>
                </a:extLst>
              </a:tr>
              <a:tr h="295725">
                <a:tc>
                  <a:txBody>
                    <a:bodyPr/>
                    <a:lstStyle/>
                    <a:p>
                      <a:pPr algn="l" fontAlgn="b"/>
                      <a:r>
                        <a:rPr lang="en-US" sz="1400" b="1" i="0" u="none" strike="noStrike">
                          <a:solidFill>
                            <a:srgbClr val="000000"/>
                          </a:solidFill>
                          <a:effectLst/>
                          <a:latin typeface="Calibri" panose="020F0502020204030204" pitchFamily="34" charset="0"/>
                        </a:rPr>
                        <a:t>KN</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73 050</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71 000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-2 050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a:noFill/>
                    </a:lnB>
                    <a:solidFill>
                      <a:srgbClr val="FDEED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11 289</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10 330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- 959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2 342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- 300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5 584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5 055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D0E8F9"/>
                    </a:solidFill>
                  </a:tcPr>
                </a:tc>
                <a:extLst>
                  <a:ext uri="{0D108BD9-81ED-4DB2-BD59-A6C34878D82A}">
                    <a16:rowId xmlns:a16="http://schemas.microsoft.com/office/drawing/2014/main" val="157016112"/>
                  </a:ext>
                </a:extLst>
              </a:tr>
              <a:tr h="295725">
                <a:tc>
                  <a:txBody>
                    <a:bodyPr/>
                    <a:lstStyle/>
                    <a:p>
                      <a:pPr algn="l" fontAlgn="b"/>
                      <a:r>
                        <a:rPr lang="en-US" sz="1400" b="1" i="0" u="none" strike="noStrike">
                          <a:solidFill>
                            <a:srgbClr val="000000"/>
                          </a:solidFill>
                          <a:effectLst/>
                          <a:latin typeface="Calibri" panose="020F0502020204030204" pitchFamily="34" charset="0"/>
                        </a:rPr>
                        <a:t>LP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44 998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44 317</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- 681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6 090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3 762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-2 328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-38%</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1 562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778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- 784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-50%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3 510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3 316</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- 194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extLst>
                  <a:ext uri="{0D108BD9-81ED-4DB2-BD59-A6C34878D82A}">
                    <a16:rowId xmlns:a16="http://schemas.microsoft.com/office/drawing/2014/main" val="352629978"/>
                  </a:ext>
                </a:extLst>
              </a:tr>
              <a:tr h="295725">
                <a:tc>
                  <a:txBody>
                    <a:bodyPr/>
                    <a:lstStyle/>
                    <a:p>
                      <a:pPr algn="l" fontAlgn="b"/>
                      <a:r>
                        <a:rPr lang="en-US" sz="1400" b="1" i="0" u="none" strike="noStrike">
                          <a:solidFill>
                            <a:srgbClr val="000000"/>
                          </a:solidFill>
                          <a:effectLst/>
                          <a:latin typeface="Calibri" panose="020F0502020204030204" pitchFamily="34" charset="0"/>
                        </a:rPr>
                        <a:t>MP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26 127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27 857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1 730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7%</a:t>
                      </a:r>
                    </a:p>
                  </a:txBody>
                  <a:tcPr marL="7412" marR="7412" marT="7412" marB="0" anchor="ctr">
                    <a:lnL>
                      <a:noFill/>
                    </a:lnL>
                    <a:lnR>
                      <a:noFill/>
                    </a:lnR>
                    <a:lnT>
                      <a:noFill/>
                    </a:lnT>
                    <a:lnB>
                      <a:noFill/>
                    </a:lnB>
                    <a:solidFill>
                      <a:srgbClr val="EEF6FD"/>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4 047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4 055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0%</a:t>
                      </a:r>
                    </a:p>
                  </a:txBody>
                  <a:tcPr marL="7412" marR="7412" marT="7412" marB="0" anchor="ctr">
                    <a:lnL>
                      <a:noFill/>
                    </a:lnL>
                    <a:lnR>
                      <a:noFill/>
                    </a:lnR>
                    <a:lnT>
                      <a:noFill/>
                    </a:lnT>
                    <a:lnB>
                      <a:noFill/>
                    </a:lnB>
                    <a:solidFill>
                      <a:srgbClr val="D5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1 114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F5F9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1 790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- 340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-19%</a:t>
                      </a:r>
                    </a:p>
                  </a:txBody>
                  <a:tcPr marL="7412" marR="7412" marT="7412" marB="0" anchor="ctr">
                    <a:lnL>
                      <a:noFill/>
                    </a:lnL>
                    <a:lnR>
                      <a:noFill/>
                    </a:lnR>
                    <a:lnT>
                      <a:noFill/>
                    </a:lnT>
                    <a:lnB>
                      <a:noFill/>
                    </a:lnB>
                    <a:solidFill>
                      <a:srgbClr val="FDE4BB"/>
                    </a:solidFill>
                  </a:tcPr>
                </a:tc>
                <a:extLst>
                  <a:ext uri="{0D108BD9-81ED-4DB2-BD59-A6C34878D82A}">
                    <a16:rowId xmlns:a16="http://schemas.microsoft.com/office/drawing/2014/main" val="2216409674"/>
                  </a:ext>
                </a:extLst>
              </a:tr>
              <a:tr h="295725">
                <a:tc>
                  <a:txBody>
                    <a:bodyPr/>
                    <a:lstStyle/>
                    <a:p>
                      <a:pPr algn="l" fontAlgn="b"/>
                      <a:r>
                        <a:rPr lang="en-US" sz="1400" b="1" i="0" u="none" strike="noStrike">
                          <a:solidFill>
                            <a:srgbClr val="000000"/>
                          </a:solidFill>
                          <a:effectLst/>
                          <a:latin typeface="Calibri" panose="020F0502020204030204" pitchFamily="34" charset="0"/>
                        </a:rPr>
                        <a:t>NC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7 257</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7 929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672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E3F0FC"/>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1 034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1 094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365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71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24%</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587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488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-17%</a:t>
                      </a:r>
                    </a:p>
                  </a:txBody>
                  <a:tcPr marL="7412" marR="7412" marT="7412" marB="0" anchor="ctr">
                    <a:lnL>
                      <a:noFill/>
                    </a:lnL>
                    <a:lnR>
                      <a:noFill/>
                    </a:lnR>
                    <a:lnT>
                      <a:noFill/>
                    </a:lnT>
                    <a:lnB>
                      <a:noFill/>
                    </a:lnB>
                    <a:solidFill>
                      <a:srgbClr val="FDECD0"/>
                    </a:solidFill>
                  </a:tcPr>
                </a:tc>
                <a:extLst>
                  <a:ext uri="{0D108BD9-81ED-4DB2-BD59-A6C34878D82A}">
                    <a16:rowId xmlns:a16="http://schemas.microsoft.com/office/drawing/2014/main" val="2024502335"/>
                  </a:ext>
                </a:extLst>
              </a:tr>
              <a:tr h="295725">
                <a:tc>
                  <a:txBody>
                    <a:bodyPr/>
                    <a:lstStyle/>
                    <a:p>
                      <a:pPr algn="l" fontAlgn="b"/>
                      <a:r>
                        <a:rPr lang="en-US" sz="1400" b="1" i="0" u="none" strike="noStrike">
                          <a:solidFill>
                            <a:srgbClr val="000000"/>
                          </a:solidFill>
                          <a:effectLst/>
                          <a:latin typeface="Calibri" panose="020F0502020204030204" pitchFamily="34" charset="0"/>
                        </a:rPr>
                        <a:t>NW</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21 305</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22 261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956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4%</a:t>
                      </a:r>
                    </a:p>
                  </a:txBody>
                  <a:tcPr marL="7412" marR="7412" marT="7412" marB="0" anchor="ctr">
                    <a:lnL>
                      <a:noFill/>
                    </a:lnL>
                    <a:lnR>
                      <a:noFill/>
                    </a:lnR>
                    <a:lnT>
                      <a:noFill/>
                    </a:lnT>
                    <a:lnB>
                      <a:noFill/>
                    </a:lnB>
                    <a:solidFill>
                      <a:srgbClr val="F7FA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2 994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3 023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CBE5F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902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1 041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15%</a:t>
                      </a:r>
                    </a:p>
                  </a:txBody>
                  <a:tcPr marL="7412" marR="7412" marT="7412" marB="0" anchor="ctr">
                    <a:lnL>
                      <a:noFill/>
                    </a:lnL>
                    <a:lnR>
                      <a:noFill/>
                    </a:lnR>
                    <a:lnT>
                      <a:noFill/>
                    </a:lnT>
                    <a:lnB>
                      <a:noFill/>
                    </a:lnB>
                    <a:solidFill>
                      <a:srgbClr val="B6DBF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1 698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1 338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-21%</a:t>
                      </a:r>
                    </a:p>
                  </a:txBody>
                  <a:tcPr marL="7412" marR="7412" marT="7412" marB="0" anchor="ctr">
                    <a:lnL>
                      <a:noFill/>
                    </a:lnL>
                    <a:lnR>
                      <a:noFill/>
                    </a:lnR>
                    <a:lnT>
                      <a:noFill/>
                    </a:lnT>
                    <a:lnB>
                      <a:noFill/>
                    </a:lnB>
                    <a:solidFill>
                      <a:srgbClr val="FDDDA5"/>
                    </a:solidFill>
                  </a:tcPr>
                </a:tc>
                <a:extLst>
                  <a:ext uri="{0D108BD9-81ED-4DB2-BD59-A6C34878D82A}">
                    <a16:rowId xmlns:a16="http://schemas.microsoft.com/office/drawing/2014/main" val="597987743"/>
                  </a:ext>
                </a:extLst>
              </a:tr>
              <a:tr h="295725">
                <a:tc>
                  <a:txBody>
                    <a:bodyPr/>
                    <a:lstStyle/>
                    <a:p>
                      <a:pPr algn="l" fontAlgn="b"/>
                      <a:r>
                        <a:rPr lang="en-US" sz="1400" b="1" i="0" u="none" strike="noStrike" dirty="0">
                          <a:solidFill>
                            <a:srgbClr val="000000"/>
                          </a:solidFill>
                          <a:effectLst/>
                          <a:latin typeface="Calibri" panose="020F0502020204030204" pitchFamily="34" charset="0"/>
                        </a:rPr>
                        <a:t>WC</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23 579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28 665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5 086</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AED7F5"/>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4 065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3 700</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3E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1 334</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1 297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1 531</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- 192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B"/>
                    </a:solidFill>
                  </a:tcPr>
                </a:tc>
                <a:extLst>
                  <a:ext uri="{0D108BD9-81ED-4DB2-BD59-A6C34878D82A}">
                    <a16:rowId xmlns:a16="http://schemas.microsoft.com/office/drawing/2014/main" val="2753076462"/>
                  </a:ext>
                </a:extLst>
              </a:tr>
              <a:tr h="295725">
                <a:tc>
                  <a:txBody>
                    <a:bodyPr/>
                    <a:lstStyle/>
                    <a:p>
                      <a:pPr algn="l" fontAlgn="b"/>
                      <a:r>
                        <a:rPr lang="en-US" sz="1400" b="1" i="0" u="none" strike="noStrike" dirty="0">
                          <a:solidFill>
                            <a:srgbClr val="000000"/>
                          </a:solidFill>
                          <a:effectLst/>
                          <a:latin typeface="Calibri" panose="020F0502020204030204" pitchFamily="34" charset="0"/>
                        </a:rPr>
                        <a:t>SA</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313 992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320 382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6 390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9F7"/>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46 782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43 839</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-2 943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7F1"/>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12 601</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12 008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- 593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-5%</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8F4"/>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23 380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20 592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-2 788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dirty="0">
                          <a:solidFill>
                            <a:srgbClr val="000000"/>
                          </a:solidFill>
                          <a:effectLst/>
                          <a:latin typeface="Calibri" panose="020F0502020204030204" pitchFamily="34" charset="0"/>
                        </a:rPr>
                        <a:t>-12%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AFF"/>
                    </a:solidFill>
                  </a:tcPr>
                </a:tc>
                <a:extLst>
                  <a:ext uri="{0D108BD9-81ED-4DB2-BD59-A6C34878D82A}">
                    <a16:rowId xmlns:a16="http://schemas.microsoft.com/office/drawing/2014/main" val="1065269146"/>
                  </a:ext>
                </a:extLst>
              </a:tr>
            </a:tbl>
          </a:graphicData>
        </a:graphic>
      </p:graphicFrame>
      <p:sp>
        <p:nvSpPr>
          <p:cNvPr id="3" name="Oval 2">
            <a:extLst>
              <a:ext uri="{FF2B5EF4-FFF2-40B4-BE49-F238E27FC236}">
                <a16:creationId xmlns:a16="http://schemas.microsoft.com/office/drawing/2014/main" id="{35E9D3C1-80DD-05CC-98FC-0BD8C107A3BC}"/>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4" name="Rectangle 3">
            <a:extLst>
              <a:ext uri="{FF2B5EF4-FFF2-40B4-BE49-F238E27FC236}">
                <a16:creationId xmlns:a16="http://schemas.microsoft.com/office/drawing/2014/main" id="{C9AD75D8-6688-67D6-0443-B4B55B52E20E}"/>
              </a:ext>
            </a:extLst>
          </p:cNvPr>
          <p:cNvSpPr/>
          <p:nvPr/>
        </p:nvSpPr>
        <p:spPr>
          <a:xfrm>
            <a:off x="478302" y="6202260"/>
            <a:ext cx="11232436" cy="6313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2012 and 2021, only educators (Rank 60 000 – 69 999) are considered. ECD practitioners, TVET lecturers, and ABET teachers were removed. The 2021 </a:t>
            </a:r>
            <a:r>
              <a:rPr lang="en-ZA" sz="1100" i="1" dirty="0" err="1"/>
              <a:t>rankclass</a:t>
            </a:r>
            <a:r>
              <a:rPr lang="en-ZA" sz="1100" i="1" dirty="0"/>
              <a:t> file was expanded to include ranks found only in years prior to 2021.</a:t>
            </a:r>
          </a:p>
        </p:txBody>
      </p:sp>
      <p:sp>
        <p:nvSpPr>
          <p:cNvPr id="5" name="Rectangle 4">
            <a:extLst>
              <a:ext uri="{FF2B5EF4-FFF2-40B4-BE49-F238E27FC236}">
                <a16:creationId xmlns:a16="http://schemas.microsoft.com/office/drawing/2014/main" id="{6D24938E-DDF2-646D-B278-7824F61C53EA}"/>
              </a:ext>
            </a:extLst>
          </p:cNvPr>
          <p:cNvSpPr/>
          <p:nvPr/>
        </p:nvSpPr>
        <p:spPr>
          <a:xfrm>
            <a:off x="1396492" y="2883983"/>
            <a:ext cx="10314246" cy="1238838"/>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FC8AE498-70B9-DA88-67F5-09254F63E17C}"/>
              </a:ext>
            </a:extLst>
          </p:cNvPr>
          <p:cNvSpPr/>
          <p:nvPr/>
        </p:nvSpPr>
        <p:spPr>
          <a:xfrm>
            <a:off x="1527234" y="4431890"/>
            <a:ext cx="10314246" cy="1188720"/>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DC5E8123-4400-9485-EC9B-3B9DF30161DF}"/>
              </a:ext>
            </a:extLst>
          </p:cNvPr>
          <p:cNvSpPr/>
          <p:nvPr/>
        </p:nvSpPr>
        <p:spPr>
          <a:xfrm>
            <a:off x="4796398" y="3514268"/>
            <a:ext cx="5165749" cy="577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lumMod val="95000"/>
                    <a:lumOff val="5000"/>
                  </a:schemeClr>
                </a:solidFill>
              </a:rPr>
              <a:t>Hollowing out of middle management</a:t>
            </a:r>
          </a:p>
        </p:txBody>
      </p:sp>
    </p:spTree>
    <p:extLst>
      <p:ext uri="{BB962C8B-B14F-4D97-AF65-F5344CB8AC3E}">
        <p14:creationId xmlns:p14="http://schemas.microsoft.com/office/powerpoint/2010/main" val="3446306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p:txBody>
          <a:bodyPr>
            <a:normAutofit/>
          </a:bodyPr>
          <a:lstStyle/>
          <a:p>
            <a:r>
              <a:rPr lang="en-ZA" dirty="0"/>
              <a:t>Changes in teacher and SMT numbers</a:t>
            </a:r>
          </a:p>
        </p:txBody>
      </p:sp>
      <p:graphicFrame>
        <p:nvGraphicFramePr>
          <p:cNvPr id="12" name="Table 11">
            <a:extLst>
              <a:ext uri="{FF2B5EF4-FFF2-40B4-BE49-F238E27FC236}">
                <a16:creationId xmlns:a16="http://schemas.microsoft.com/office/drawing/2014/main" id="{9EEDEC02-BFD3-30D3-0EF9-B784BE361F3E}"/>
              </a:ext>
            </a:extLst>
          </p:cNvPr>
          <p:cNvGraphicFramePr>
            <a:graphicFrameLocks noGrp="1"/>
          </p:cNvGraphicFramePr>
          <p:nvPr/>
        </p:nvGraphicFramePr>
        <p:xfrm>
          <a:off x="656768" y="2267570"/>
          <a:ext cx="11053970" cy="3648427"/>
        </p:xfrm>
        <a:graphic>
          <a:graphicData uri="http://schemas.openxmlformats.org/drawingml/2006/table">
            <a:tbl>
              <a:tblPr/>
              <a:tblGrid>
                <a:gridCol w="714829">
                  <a:extLst>
                    <a:ext uri="{9D8B030D-6E8A-4147-A177-3AD203B41FA5}">
                      <a16:colId xmlns:a16="http://schemas.microsoft.com/office/drawing/2014/main" val="1539384141"/>
                    </a:ext>
                  </a:extLst>
                </a:gridCol>
                <a:gridCol w="40224">
                  <a:extLst>
                    <a:ext uri="{9D8B030D-6E8A-4147-A177-3AD203B41FA5}">
                      <a16:colId xmlns:a16="http://schemas.microsoft.com/office/drawing/2014/main" val="1835557689"/>
                    </a:ext>
                  </a:extLst>
                </a:gridCol>
                <a:gridCol w="683208">
                  <a:extLst>
                    <a:ext uri="{9D8B030D-6E8A-4147-A177-3AD203B41FA5}">
                      <a16:colId xmlns:a16="http://schemas.microsoft.com/office/drawing/2014/main" val="1993306382"/>
                    </a:ext>
                  </a:extLst>
                </a:gridCol>
                <a:gridCol w="683208">
                  <a:extLst>
                    <a:ext uri="{9D8B030D-6E8A-4147-A177-3AD203B41FA5}">
                      <a16:colId xmlns:a16="http://schemas.microsoft.com/office/drawing/2014/main" val="3859352538"/>
                    </a:ext>
                  </a:extLst>
                </a:gridCol>
                <a:gridCol w="623198">
                  <a:extLst>
                    <a:ext uri="{9D8B030D-6E8A-4147-A177-3AD203B41FA5}">
                      <a16:colId xmlns:a16="http://schemas.microsoft.com/office/drawing/2014/main" val="1196991417"/>
                    </a:ext>
                  </a:extLst>
                </a:gridCol>
                <a:gridCol w="581651">
                  <a:extLst>
                    <a:ext uri="{9D8B030D-6E8A-4147-A177-3AD203B41FA5}">
                      <a16:colId xmlns:a16="http://schemas.microsoft.com/office/drawing/2014/main" val="2282266303"/>
                    </a:ext>
                  </a:extLst>
                </a:gridCol>
                <a:gridCol w="124639">
                  <a:extLst>
                    <a:ext uri="{9D8B030D-6E8A-4147-A177-3AD203B41FA5}">
                      <a16:colId xmlns:a16="http://schemas.microsoft.com/office/drawing/2014/main" val="510723790"/>
                    </a:ext>
                  </a:extLst>
                </a:gridCol>
                <a:gridCol w="623198">
                  <a:extLst>
                    <a:ext uri="{9D8B030D-6E8A-4147-A177-3AD203B41FA5}">
                      <a16:colId xmlns:a16="http://schemas.microsoft.com/office/drawing/2014/main" val="525982120"/>
                    </a:ext>
                  </a:extLst>
                </a:gridCol>
                <a:gridCol w="623198">
                  <a:extLst>
                    <a:ext uri="{9D8B030D-6E8A-4147-A177-3AD203B41FA5}">
                      <a16:colId xmlns:a16="http://schemas.microsoft.com/office/drawing/2014/main" val="350464645"/>
                    </a:ext>
                  </a:extLst>
                </a:gridCol>
                <a:gridCol w="623198">
                  <a:extLst>
                    <a:ext uri="{9D8B030D-6E8A-4147-A177-3AD203B41FA5}">
                      <a16:colId xmlns:a16="http://schemas.microsoft.com/office/drawing/2014/main" val="1339383629"/>
                    </a:ext>
                  </a:extLst>
                </a:gridCol>
                <a:gridCol w="581651">
                  <a:extLst>
                    <a:ext uri="{9D8B030D-6E8A-4147-A177-3AD203B41FA5}">
                      <a16:colId xmlns:a16="http://schemas.microsoft.com/office/drawing/2014/main" val="660480685"/>
                    </a:ext>
                  </a:extLst>
                </a:gridCol>
                <a:gridCol w="124639">
                  <a:extLst>
                    <a:ext uri="{9D8B030D-6E8A-4147-A177-3AD203B41FA5}">
                      <a16:colId xmlns:a16="http://schemas.microsoft.com/office/drawing/2014/main" val="2351850939"/>
                    </a:ext>
                  </a:extLst>
                </a:gridCol>
                <a:gridCol w="623198">
                  <a:extLst>
                    <a:ext uri="{9D8B030D-6E8A-4147-A177-3AD203B41FA5}">
                      <a16:colId xmlns:a16="http://schemas.microsoft.com/office/drawing/2014/main" val="1048145705"/>
                    </a:ext>
                  </a:extLst>
                </a:gridCol>
                <a:gridCol w="623198">
                  <a:extLst>
                    <a:ext uri="{9D8B030D-6E8A-4147-A177-3AD203B41FA5}">
                      <a16:colId xmlns:a16="http://schemas.microsoft.com/office/drawing/2014/main" val="3690474473"/>
                    </a:ext>
                  </a:extLst>
                </a:gridCol>
                <a:gridCol w="623198">
                  <a:extLst>
                    <a:ext uri="{9D8B030D-6E8A-4147-A177-3AD203B41FA5}">
                      <a16:colId xmlns:a16="http://schemas.microsoft.com/office/drawing/2014/main" val="1755308996"/>
                    </a:ext>
                  </a:extLst>
                </a:gridCol>
                <a:gridCol w="581651">
                  <a:extLst>
                    <a:ext uri="{9D8B030D-6E8A-4147-A177-3AD203B41FA5}">
                      <a16:colId xmlns:a16="http://schemas.microsoft.com/office/drawing/2014/main" val="2355917428"/>
                    </a:ext>
                  </a:extLst>
                </a:gridCol>
                <a:gridCol w="124639">
                  <a:extLst>
                    <a:ext uri="{9D8B030D-6E8A-4147-A177-3AD203B41FA5}">
                      <a16:colId xmlns:a16="http://schemas.microsoft.com/office/drawing/2014/main" val="1491485447"/>
                    </a:ext>
                  </a:extLst>
                </a:gridCol>
                <a:gridCol w="623198">
                  <a:extLst>
                    <a:ext uri="{9D8B030D-6E8A-4147-A177-3AD203B41FA5}">
                      <a16:colId xmlns:a16="http://schemas.microsoft.com/office/drawing/2014/main" val="3126659766"/>
                    </a:ext>
                  </a:extLst>
                </a:gridCol>
                <a:gridCol w="623198">
                  <a:extLst>
                    <a:ext uri="{9D8B030D-6E8A-4147-A177-3AD203B41FA5}">
                      <a16:colId xmlns:a16="http://schemas.microsoft.com/office/drawing/2014/main" val="2242902176"/>
                    </a:ext>
                  </a:extLst>
                </a:gridCol>
                <a:gridCol w="623198">
                  <a:extLst>
                    <a:ext uri="{9D8B030D-6E8A-4147-A177-3AD203B41FA5}">
                      <a16:colId xmlns:a16="http://schemas.microsoft.com/office/drawing/2014/main" val="2057177202"/>
                    </a:ext>
                  </a:extLst>
                </a:gridCol>
                <a:gridCol w="581651">
                  <a:extLst>
                    <a:ext uri="{9D8B030D-6E8A-4147-A177-3AD203B41FA5}">
                      <a16:colId xmlns:a16="http://schemas.microsoft.com/office/drawing/2014/main" val="4114777052"/>
                    </a:ext>
                  </a:extLst>
                </a:gridCol>
              </a:tblGrid>
              <a:tr h="295725">
                <a:tc>
                  <a:txBody>
                    <a:bodyPr/>
                    <a:lstStyle/>
                    <a:p>
                      <a:pPr algn="l" fontAlgn="b"/>
                      <a:endParaRPr lang="en-US" sz="1400" b="1"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Teacher</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HOD</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Deputy-Principal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71304514"/>
                  </a:ext>
                </a:extLst>
              </a:tr>
              <a:tr h="295725">
                <a:tc>
                  <a:txBody>
                    <a:bodyPr/>
                    <a:lstStyle/>
                    <a:p>
                      <a:pPr algn="l" fontAlgn="b"/>
                      <a:r>
                        <a:rPr lang="en-US" sz="1400" b="1" i="0" u="none" strike="noStrike" dirty="0">
                          <a:solidFill>
                            <a:srgbClr val="000000"/>
                          </a:solidFill>
                          <a:effectLst/>
                          <a:latin typeface="Calibri" panose="020F0502020204030204" pitchFamily="34" charset="0"/>
                        </a:rPr>
                        <a:t>Province</a:t>
                      </a: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86408006"/>
                  </a:ext>
                </a:extLst>
              </a:tr>
              <a:tr h="99727">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3119975952"/>
                  </a:ext>
                </a:extLst>
              </a:tr>
              <a:tr h="295725">
                <a:tc>
                  <a:txBody>
                    <a:bodyPr/>
                    <a:lstStyle/>
                    <a:p>
                      <a:pPr algn="l" fontAlgn="b"/>
                      <a:r>
                        <a:rPr lang="en-US" sz="1400" b="1" i="0" u="none" strike="noStrike" dirty="0">
                          <a:solidFill>
                            <a:srgbClr val="000000"/>
                          </a:solidFill>
                          <a:effectLst/>
                          <a:latin typeface="Calibri" panose="020F0502020204030204" pitchFamily="34" charset="0"/>
                        </a:rPr>
                        <a:t>EC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50 295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40 115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-10 180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5 870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6 196</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326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4CB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111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D4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4 755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DBEDFB"/>
                    </a:solidFill>
                  </a:tcPr>
                </a:tc>
                <a:extLst>
                  <a:ext uri="{0D108BD9-81ED-4DB2-BD59-A6C34878D82A}">
                    <a16:rowId xmlns:a16="http://schemas.microsoft.com/office/drawing/2014/main" val="696807599"/>
                  </a:ext>
                </a:extLst>
              </a:tr>
              <a:tr h="295725">
                <a:tc>
                  <a:txBody>
                    <a:bodyPr/>
                    <a:lstStyle/>
                    <a:p>
                      <a:pPr algn="l" fontAlgn="b"/>
                      <a:r>
                        <a:rPr lang="en-US" sz="1400" b="1" i="0" u="none" strike="noStrike">
                          <a:solidFill>
                            <a:srgbClr val="000000"/>
                          </a:solidFill>
                          <a:effectLst/>
                          <a:latin typeface="Calibri" panose="020F0502020204030204" pitchFamily="34" charset="0"/>
                        </a:rPr>
                        <a:t>FS</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20 148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17 561</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-2 587</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a:noFill/>
                    </a:lnB>
                    <a:solidFill>
                      <a:srgbClr val="FDD99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2 685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2 470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- 215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852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768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FDF2E4"/>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1 224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892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- 332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-27%</a:t>
                      </a:r>
                    </a:p>
                  </a:txBody>
                  <a:tcPr marL="7412" marR="7412" marT="7412" marB="0" anchor="ctr">
                    <a:lnL>
                      <a:noFill/>
                    </a:lnL>
                    <a:lnR>
                      <a:noFill/>
                    </a:lnR>
                    <a:lnT>
                      <a:noFill/>
                    </a:lnT>
                    <a:lnB>
                      <a:noFill/>
                    </a:lnB>
                    <a:solidFill>
                      <a:srgbClr val="FDC96B"/>
                    </a:solidFill>
                  </a:tcPr>
                </a:tc>
                <a:extLst>
                  <a:ext uri="{0D108BD9-81ED-4DB2-BD59-A6C34878D82A}">
                    <a16:rowId xmlns:a16="http://schemas.microsoft.com/office/drawing/2014/main" val="2734397475"/>
                  </a:ext>
                </a:extLst>
              </a:tr>
              <a:tr h="295725">
                <a:tc>
                  <a:txBody>
                    <a:bodyPr/>
                    <a:lstStyle/>
                    <a:p>
                      <a:pPr algn="l" fontAlgn="b"/>
                      <a:r>
                        <a:rPr lang="en-US" sz="1400" b="1" i="0" u="none" strike="noStrike">
                          <a:solidFill>
                            <a:srgbClr val="000000"/>
                          </a:solidFill>
                          <a:effectLst/>
                          <a:latin typeface="Calibri" panose="020F0502020204030204" pitchFamily="34" charset="0"/>
                        </a:rPr>
                        <a:t>GP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47 233</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60 677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13 444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28%</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8 708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9 209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501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1CA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2 565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2 850</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285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C8E4F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2 162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1 959</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- 203</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CFE7F9"/>
                    </a:solidFill>
                  </a:tcPr>
                </a:tc>
                <a:extLst>
                  <a:ext uri="{0D108BD9-81ED-4DB2-BD59-A6C34878D82A}">
                    <a16:rowId xmlns:a16="http://schemas.microsoft.com/office/drawing/2014/main" val="3313323812"/>
                  </a:ext>
                </a:extLst>
              </a:tr>
              <a:tr h="295725">
                <a:tc>
                  <a:txBody>
                    <a:bodyPr/>
                    <a:lstStyle/>
                    <a:p>
                      <a:pPr algn="l" fontAlgn="b"/>
                      <a:r>
                        <a:rPr lang="en-US" sz="1400" b="1" i="0" u="none" strike="noStrike">
                          <a:solidFill>
                            <a:srgbClr val="000000"/>
                          </a:solidFill>
                          <a:effectLst/>
                          <a:latin typeface="Calibri" panose="020F0502020204030204" pitchFamily="34" charset="0"/>
                        </a:rPr>
                        <a:t>KN</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73 050</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71 000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-2 050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a:noFill/>
                    </a:lnB>
                    <a:solidFill>
                      <a:srgbClr val="FDEED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11 289</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10 330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- 959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2 342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- 300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5 584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5 055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D0E8F9"/>
                    </a:solidFill>
                  </a:tcPr>
                </a:tc>
                <a:extLst>
                  <a:ext uri="{0D108BD9-81ED-4DB2-BD59-A6C34878D82A}">
                    <a16:rowId xmlns:a16="http://schemas.microsoft.com/office/drawing/2014/main" val="157016112"/>
                  </a:ext>
                </a:extLst>
              </a:tr>
              <a:tr h="295725">
                <a:tc>
                  <a:txBody>
                    <a:bodyPr/>
                    <a:lstStyle/>
                    <a:p>
                      <a:pPr algn="l" fontAlgn="b"/>
                      <a:r>
                        <a:rPr lang="en-US" sz="1400" b="1" i="0" u="none" strike="noStrike">
                          <a:solidFill>
                            <a:srgbClr val="000000"/>
                          </a:solidFill>
                          <a:effectLst/>
                          <a:latin typeface="Calibri" panose="020F0502020204030204" pitchFamily="34" charset="0"/>
                        </a:rPr>
                        <a:t>LP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44 998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44 317</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- 681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6 090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3 762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-2 328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-38%</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1 562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778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- 784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-50%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3 510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3 316</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- 194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extLst>
                  <a:ext uri="{0D108BD9-81ED-4DB2-BD59-A6C34878D82A}">
                    <a16:rowId xmlns:a16="http://schemas.microsoft.com/office/drawing/2014/main" val="352629978"/>
                  </a:ext>
                </a:extLst>
              </a:tr>
              <a:tr h="295725">
                <a:tc>
                  <a:txBody>
                    <a:bodyPr/>
                    <a:lstStyle/>
                    <a:p>
                      <a:pPr algn="l" fontAlgn="b"/>
                      <a:r>
                        <a:rPr lang="en-US" sz="1400" b="1" i="0" u="none" strike="noStrike">
                          <a:solidFill>
                            <a:srgbClr val="000000"/>
                          </a:solidFill>
                          <a:effectLst/>
                          <a:latin typeface="Calibri" panose="020F0502020204030204" pitchFamily="34" charset="0"/>
                        </a:rPr>
                        <a:t>MP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26 127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27 857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1 730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7%</a:t>
                      </a:r>
                    </a:p>
                  </a:txBody>
                  <a:tcPr marL="7412" marR="7412" marT="7412" marB="0" anchor="ctr">
                    <a:lnL>
                      <a:noFill/>
                    </a:lnL>
                    <a:lnR>
                      <a:noFill/>
                    </a:lnR>
                    <a:lnT>
                      <a:noFill/>
                    </a:lnT>
                    <a:lnB>
                      <a:noFill/>
                    </a:lnB>
                    <a:solidFill>
                      <a:srgbClr val="EEF6FD"/>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4 047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4 055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0%</a:t>
                      </a:r>
                    </a:p>
                  </a:txBody>
                  <a:tcPr marL="7412" marR="7412" marT="7412" marB="0" anchor="ctr">
                    <a:lnL>
                      <a:noFill/>
                    </a:lnL>
                    <a:lnR>
                      <a:noFill/>
                    </a:lnR>
                    <a:lnT>
                      <a:noFill/>
                    </a:lnT>
                    <a:lnB>
                      <a:noFill/>
                    </a:lnB>
                    <a:solidFill>
                      <a:srgbClr val="D5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1 114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F5F9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1 790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- 340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-19%</a:t>
                      </a:r>
                    </a:p>
                  </a:txBody>
                  <a:tcPr marL="7412" marR="7412" marT="7412" marB="0" anchor="ctr">
                    <a:lnL>
                      <a:noFill/>
                    </a:lnL>
                    <a:lnR>
                      <a:noFill/>
                    </a:lnR>
                    <a:lnT>
                      <a:noFill/>
                    </a:lnT>
                    <a:lnB>
                      <a:noFill/>
                    </a:lnB>
                    <a:solidFill>
                      <a:srgbClr val="FDE4BB"/>
                    </a:solidFill>
                  </a:tcPr>
                </a:tc>
                <a:extLst>
                  <a:ext uri="{0D108BD9-81ED-4DB2-BD59-A6C34878D82A}">
                    <a16:rowId xmlns:a16="http://schemas.microsoft.com/office/drawing/2014/main" val="2216409674"/>
                  </a:ext>
                </a:extLst>
              </a:tr>
              <a:tr h="295725">
                <a:tc>
                  <a:txBody>
                    <a:bodyPr/>
                    <a:lstStyle/>
                    <a:p>
                      <a:pPr algn="l" fontAlgn="b"/>
                      <a:r>
                        <a:rPr lang="en-US" sz="1400" b="1" i="0" u="none" strike="noStrike">
                          <a:solidFill>
                            <a:srgbClr val="000000"/>
                          </a:solidFill>
                          <a:effectLst/>
                          <a:latin typeface="Calibri" panose="020F0502020204030204" pitchFamily="34" charset="0"/>
                        </a:rPr>
                        <a:t>NC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7 257</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7 929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672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E3F0FC"/>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1 034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1 094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365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71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24%</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587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488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-17%</a:t>
                      </a:r>
                    </a:p>
                  </a:txBody>
                  <a:tcPr marL="7412" marR="7412" marT="7412" marB="0" anchor="ctr">
                    <a:lnL>
                      <a:noFill/>
                    </a:lnL>
                    <a:lnR>
                      <a:noFill/>
                    </a:lnR>
                    <a:lnT>
                      <a:noFill/>
                    </a:lnT>
                    <a:lnB>
                      <a:noFill/>
                    </a:lnB>
                    <a:solidFill>
                      <a:srgbClr val="FDECD0"/>
                    </a:solidFill>
                  </a:tcPr>
                </a:tc>
                <a:extLst>
                  <a:ext uri="{0D108BD9-81ED-4DB2-BD59-A6C34878D82A}">
                    <a16:rowId xmlns:a16="http://schemas.microsoft.com/office/drawing/2014/main" val="2024502335"/>
                  </a:ext>
                </a:extLst>
              </a:tr>
              <a:tr h="295725">
                <a:tc>
                  <a:txBody>
                    <a:bodyPr/>
                    <a:lstStyle/>
                    <a:p>
                      <a:pPr algn="l" fontAlgn="b"/>
                      <a:r>
                        <a:rPr lang="en-US" sz="1400" b="1" i="0" u="none" strike="noStrike">
                          <a:solidFill>
                            <a:srgbClr val="000000"/>
                          </a:solidFill>
                          <a:effectLst/>
                          <a:latin typeface="Calibri" panose="020F0502020204030204" pitchFamily="34" charset="0"/>
                        </a:rPr>
                        <a:t>NW</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21 305</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22 261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956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4%</a:t>
                      </a:r>
                    </a:p>
                  </a:txBody>
                  <a:tcPr marL="7412" marR="7412" marT="7412" marB="0" anchor="ctr">
                    <a:lnL>
                      <a:noFill/>
                    </a:lnL>
                    <a:lnR>
                      <a:noFill/>
                    </a:lnR>
                    <a:lnT>
                      <a:noFill/>
                    </a:lnT>
                    <a:lnB>
                      <a:noFill/>
                    </a:lnB>
                    <a:solidFill>
                      <a:srgbClr val="F7FA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2 994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3 023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CBE5F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902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1 041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15%</a:t>
                      </a:r>
                    </a:p>
                  </a:txBody>
                  <a:tcPr marL="7412" marR="7412" marT="7412" marB="0" anchor="ctr">
                    <a:lnL>
                      <a:noFill/>
                    </a:lnL>
                    <a:lnR>
                      <a:noFill/>
                    </a:lnR>
                    <a:lnT>
                      <a:noFill/>
                    </a:lnT>
                    <a:lnB>
                      <a:noFill/>
                    </a:lnB>
                    <a:solidFill>
                      <a:srgbClr val="B6DBF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1 698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1 338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-21%</a:t>
                      </a:r>
                    </a:p>
                  </a:txBody>
                  <a:tcPr marL="7412" marR="7412" marT="7412" marB="0" anchor="ctr">
                    <a:lnL>
                      <a:noFill/>
                    </a:lnL>
                    <a:lnR>
                      <a:noFill/>
                    </a:lnR>
                    <a:lnT>
                      <a:noFill/>
                    </a:lnT>
                    <a:lnB>
                      <a:noFill/>
                    </a:lnB>
                    <a:solidFill>
                      <a:srgbClr val="FDDDA5"/>
                    </a:solidFill>
                  </a:tcPr>
                </a:tc>
                <a:extLst>
                  <a:ext uri="{0D108BD9-81ED-4DB2-BD59-A6C34878D82A}">
                    <a16:rowId xmlns:a16="http://schemas.microsoft.com/office/drawing/2014/main" val="597987743"/>
                  </a:ext>
                </a:extLst>
              </a:tr>
              <a:tr h="295725">
                <a:tc>
                  <a:txBody>
                    <a:bodyPr/>
                    <a:lstStyle/>
                    <a:p>
                      <a:pPr algn="l" fontAlgn="b"/>
                      <a:r>
                        <a:rPr lang="en-US" sz="1400" b="1" i="0" u="none" strike="noStrike" dirty="0">
                          <a:solidFill>
                            <a:srgbClr val="000000"/>
                          </a:solidFill>
                          <a:effectLst/>
                          <a:latin typeface="Calibri" panose="020F0502020204030204" pitchFamily="34" charset="0"/>
                        </a:rPr>
                        <a:t>WC</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23 579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28 665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5 086</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AED7F5"/>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4 065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3 700</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3E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1 334</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1 297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1 531</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- 192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B"/>
                    </a:solidFill>
                  </a:tcPr>
                </a:tc>
                <a:extLst>
                  <a:ext uri="{0D108BD9-81ED-4DB2-BD59-A6C34878D82A}">
                    <a16:rowId xmlns:a16="http://schemas.microsoft.com/office/drawing/2014/main" val="2753076462"/>
                  </a:ext>
                </a:extLst>
              </a:tr>
              <a:tr h="295725">
                <a:tc>
                  <a:txBody>
                    <a:bodyPr/>
                    <a:lstStyle/>
                    <a:p>
                      <a:pPr algn="l" fontAlgn="b"/>
                      <a:r>
                        <a:rPr lang="en-US" sz="1400" b="1" i="0" u="none" strike="noStrike" dirty="0">
                          <a:solidFill>
                            <a:srgbClr val="000000"/>
                          </a:solidFill>
                          <a:effectLst/>
                          <a:latin typeface="Calibri" panose="020F0502020204030204" pitchFamily="34" charset="0"/>
                        </a:rPr>
                        <a:t>SA</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313 992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320 382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6 390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9F7"/>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46 782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43 839</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-2 943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7F1"/>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12 601</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12 008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- 593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-5%</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8F4"/>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23 380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20 592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-2 788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dirty="0">
                          <a:solidFill>
                            <a:srgbClr val="000000"/>
                          </a:solidFill>
                          <a:effectLst/>
                          <a:latin typeface="Calibri" panose="020F0502020204030204" pitchFamily="34" charset="0"/>
                        </a:rPr>
                        <a:t>-12%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AFF"/>
                    </a:solidFill>
                  </a:tcPr>
                </a:tc>
                <a:extLst>
                  <a:ext uri="{0D108BD9-81ED-4DB2-BD59-A6C34878D82A}">
                    <a16:rowId xmlns:a16="http://schemas.microsoft.com/office/drawing/2014/main" val="1065269146"/>
                  </a:ext>
                </a:extLst>
              </a:tr>
            </a:tbl>
          </a:graphicData>
        </a:graphic>
      </p:graphicFrame>
      <p:sp>
        <p:nvSpPr>
          <p:cNvPr id="3" name="Oval 2">
            <a:extLst>
              <a:ext uri="{FF2B5EF4-FFF2-40B4-BE49-F238E27FC236}">
                <a16:creationId xmlns:a16="http://schemas.microsoft.com/office/drawing/2014/main" id="{35E9D3C1-80DD-05CC-98FC-0BD8C107A3BC}"/>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4" name="Rectangle 3">
            <a:extLst>
              <a:ext uri="{FF2B5EF4-FFF2-40B4-BE49-F238E27FC236}">
                <a16:creationId xmlns:a16="http://schemas.microsoft.com/office/drawing/2014/main" id="{C9AD75D8-6688-67D6-0443-B4B55B52E20E}"/>
              </a:ext>
            </a:extLst>
          </p:cNvPr>
          <p:cNvSpPr/>
          <p:nvPr/>
        </p:nvSpPr>
        <p:spPr>
          <a:xfrm>
            <a:off x="478302" y="6202260"/>
            <a:ext cx="11232436" cy="6313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2012 and 2021, only educators (Rank 60 000 – 69 999) are considered. ECD practitioners, TVET lecturers, and ABET teachers were removed. The 2021 </a:t>
            </a:r>
            <a:r>
              <a:rPr lang="en-ZA" sz="1100" i="1" dirty="0" err="1"/>
              <a:t>rankclass</a:t>
            </a:r>
            <a:r>
              <a:rPr lang="en-ZA" sz="1100" i="1" dirty="0"/>
              <a:t> file was expanded to include ranks found only in years prior to 2021.</a:t>
            </a:r>
          </a:p>
        </p:txBody>
      </p:sp>
      <p:sp>
        <p:nvSpPr>
          <p:cNvPr id="5" name="Rectangle 4">
            <a:extLst>
              <a:ext uri="{FF2B5EF4-FFF2-40B4-BE49-F238E27FC236}">
                <a16:creationId xmlns:a16="http://schemas.microsoft.com/office/drawing/2014/main" id="{6D24938E-DDF2-646D-B278-7824F61C53EA}"/>
              </a:ext>
            </a:extLst>
          </p:cNvPr>
          <p:cNvSpPr/>
          <p:nvPr/>
        </p:nvSpPr>
        <p:spPr>
          <a:xfrm>
            <a:off x="1396492" y="2883983"/>
            <a:ext cx="10314246" cy="1238838"/>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FC8AE498-70B9-DA88-67F5-09254F63E17C}"/>
              </a:ext>
            </a:extLst>
          </p:cNvPr>
          <p:cNvSpPr/>
          <p:nvPr/>
        </p:nvSpPr>
        <p:spPr>
          <a:xfrm>
            <a:off x="1527234" y="4431890"/>
            <a:ext cx="10314246" cy="894089"/>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DC5E8123-4400-9485-EC9B-3B9DF30161DF}"/>
              </a:ext>
            </a:extLst>
          </p:cNvPr>
          <p:cNvSpPr/>
          <p:nvPr/>
        </p:nvSpPr>
        <p:spPr>
          <a:xfrm>
            <a:off x="4796398" y="3514268"/>
            <a:ext cx="5165749" cy="577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lumMod val="95000"/>
                    <a:lumOff val="5000"/>
                  </a:schemeClr>
                </a:solidFill>
              </a:rPr>
              <a:t>Hollowing out of middle management</a:t>
            </a:r>
          </a:p>
        </p:txBody>
      </p:sp>
    </p:spTree>
    <p:extLst>
      <p:ext uri="{BB962C8B-B14F-4D97-AF65-F5344CB8AC3E}">
        <p14:creationId xmlns:p14="http://schemas.microsoft.com/office/powerpoint/2010/main" val="2712167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a:xfrm>
            <a:off x="838199" y="365125"/>
            <a:ext cx="10515600" cy="1325563"/>
          </a:xfrm>
        </p:spPr>
        <p:txBody>
          <a:bodyPr>
            <a:normAutofit/>
          </a:bodyPr>
          <a:lstStyle/>
          <a:p>
            <a:r>
              <a:rPr lang="en-ZA" dirty="0"/>
              <a:t>Proportional split by educator rank</a:t>
            </a:r>
          </a:p>
        </p:txBody>
      </p:sp>
      <p:graphicFrame>
        <p:nvGraphicFramePr>
          <p:cNvPr id="9" name="Table 8">
            <a:extLst>
              <a:ext uri="{FF2B5EF4-FFF2-40B4-BE49-F238E27FC236}">
                <a16:creationId xmlns:a16="http://schemas.microsoft.com/office/drawing/2014/main" id="{A8AE6231-A4FC-3433-5080-239E6B73A70E}"/>
              </a:ext>
            </a:extLst>
          </p:cNvPr>
          <p:cNvGraphicFramePr>
            <a:graphicFrameLocks noGrp="1"/>
          </p:cNvGraphicFramePr>
          <p:nvPr>
            <p:extLst>
              <p:ext uri="{D42A27DB-BD31-4B8C-83A1-F6EECF244321}">
                <p14:modId xmlns:p14="http://schemas.microsoft.com/office/powerpoint/2010/main" val="3986783498"/>
              </p:ext>
            </p:extLst>
          </p:nvPr>
        </p:nvGraphicFramePr>
        <p:xfrm>
          <a:off x="678547" y="2576845"/>
          <a:ext cx="10515601" cy="3361451"/>
        </p:xfrm>
        <a:graphic>
          <a:graphicData uri="http://schemas.openxmlformats.org/drawingml/2006/table">
            <a:tbl>
              <a:tblPr/>
              <a:tblGrid>
                <a:gridCol w="815226">
                  <a:extLst>
                    <a:ext uri="{9D8B030D-6E8A-4147-A177-3AD203B41FA5}">
                      <a16:colId xmlns:a16="http://schemas.microsoft.com/office/drawing/2014/main" val="1420496725"/>
                    </a:ext>
                  </a:extLst>
                </a:gridCol>
                <a:gridCol w="774054">
                  <a:extLst>
                    <a:ext uri="{9D8B030D-6E8A-4147-A177-3AD203B41FA5}">
                      <a16:colId xmlns:a16="http://schemas.microsoft.com/office/drawing/2014/main" val="245540366"/>
                    </a:ext>
                  </a:extLst>
                </a:gridCol>
                <a:gridCol w="774054">
                  <a:extLst>
                    <a:ext uri="{9D8B030D-6E8A-4147-A177-3AD203B41FA5}">
                      <a16:colId xmlns:a16="http://schemas.microsoft.com/office/drawing/2014/main" val="39517696"/>
                    </a:ext>
                  </a:extLst>
                </a:gridCol>
                <a:gridCol w="131753">
                  <a:extLst>
                    <a:ext uri="{9D8B030D-6E8A-4147-A177-3AD203B41FA5}">
                      <a16:colId xmlns:a16="http://schemas.microsoft.com/office/drawing/2014/main" val="1151490723"/>
                    </a:ext>
                  </a:extLst>
                </a:gridCol>
                <a:gridCol w="774054">
                  <a:extLst>
                    <a:ext uri="{9D8B030D-6E8A-4147-A177-3AD203B41FA5}">
                      <a16:colId xmlns:a16="http://schemas.microsoft.com/office/drawing/2014/main" val="116595185"/>
                    </a:ext>
                  </a:extLst>
                </a:gridCol>
                <a:gridCol w="774054">
                  <a:extLst>
                    <a:ext uri="{9D8B030D-6E8A-4147-A177-3AD203B41FA5}">
                      <a16:colId xmlns:a16="http://schemas.microsoft.com/office/drawing/2014/main" val="871665778"/>
                    </a:ext>
                  </a:extLst>
                </a:gridCol>
                <a:gridCol w="131753">
                  <a:extLst>
                    <a:ext uri="{9D8B030D-6E8A-4147-A177-3AD203B41FA5}">
                      <a16:colId xmlns:a16="http://schemas.microsoft.com/office/drawing/2014/main" val="1220041956"/>
                    </a:ext>
                  </a:extLst>
                </a:gridCol>
                <a:gridCol w="732881">
                  <a:extLst>
                    <a:ext uri="{9D8B030D-6E8A-4147-A177-3AD203B41FA5}">
                      <a16:colId xmlns:a16="http://schemas.microsoft.com/office/drawing/2014/main" val="1826548228"/>
                    </a:ext>
                  </a:extLst>
                </a:gridCol>
                <a:gridCol w="732881">
                  <a:extLst>
                    <a:ext uri="{9D8B030D-6E8A-4147-A177-3AD203B41FA5}">
                      <a16:colId xmlns:a16="http://schemas.microsoft.com/office/drawing/2014/main" val="1473186272"/>
                    </a:ext>
                  </a:extLst>
                </a:gridCol>
                <a:gridCol w="131753">
                  <a:extLst>
                    <a:ext uri="{9D8B030D-6E8A-4147-A177-3AD203B41FA5}">
                      <a16:colId xmlns:a16="http://schemas.microsoft.com/office/drawing/2014/main" val="76446899"/>
                    </a:ext>
                  </a:extLst>
                </a:gridCol>
                <a:gridCol w="732881">
                  <a:extLst>
                    <a:ext uri="{9D8B030D-6E8A-4147-A177-3AD203B41FA5}">
                      <a16:colId xmlns:a16="http://schemas.microsoft.com/office/drawing/2014/main" val="1495568839"/>
                    </a:ext>
                  </a:extLst>
                </a:gridCol>
                <a:gridCol w="732881">
                  <a:extLst>
                    <a:ext uri="{9D8B030D-6E8A-4147-A177-3AD203B41FA5}">
                      <a16:colId xmlns:a16="http://schemas.microsoft.com/office/drawing/2014/main" val="208383984"/>
                    </a:ext>
                  </a:extLst>
                </a:gridCol>
                <a:gridCol w="131753">
                  <a:extLst>
                    <a:ext uri="{9D8B030D-6E8A-4147-A177-3AD203B41FA5}">
                      <a16:colId xmlns:a16="http://schemas.microsoft.com/office/drawing/2014/main" val="272542618"/>
                    </a:ext>
                  </a:extLst>
                </a:gridCol>
                <a:gridCol w="732881">
                  <a:extLst>
                    <a:ext uri="{9D8B030D-6E8A-4147-A177-3AD203B41FA5}">
                      <a16:colId xmlns:a16="http://schemas.microsoft.com/office/drawing/2014/main" val="1945986046"/>
                    </a:ext>
                  </a:extLst>
                </a:gridCol>
                <a:gridCol w="732881">
                  <a:extLst>
                    <a:ext uri="{9D8B030D-6E8A-4147-A177-3AD203B41FA5}">
                      <a16:colId xmlns:a16="http://schemas.microsoft.com/office/drawing/2014/main" val="322459319"/>
                    </a:ext>
                  </a:extLst>
                </a:gridCol>
                <a:gridCol w="131753">
                  <a:extLst>
                    <a:ext uri="{9D8B030D-6E8A-4147-A177-3AD203B41FA5}">
                      <a16:colId xmlns:a16="http://schemas.microsoft.com/office/drawing/2014/main" val="2789071679"/>
                    </a:ext>
                  </a:extLst>
                </a:gridCol>
                <a:gridCol w="774054">
                  <a:extLst>
                    <a:ext uri="{9D8B030D-6E8A-4147-A177-3AD203B41FA5}">
                      <a16:colId xmlns:a16="http://schemas.microsoft.com/office/drawing/2014/main" val="1780994618"/>
                    </a:ext>
                  </a:extLst>
                </a:gridCol>
                <a:gridCol w="774054">
                  <a:extLst>
                    <a:ext uri="{9D8B030D-6E8A-4147-A177-3AD203B41FA5}">
                      <a16:colId xmlns:a16="http://schemas.microsoft.com/office/drawing/2014/main" val="4205767012"/>
                    </a:ext>
                  </a:extLst>
                </a:gridCol>
              </a:tblGrid>
              <a:tr h="238988">
                <a:tc>
                  <a:txBody>
                    <a:bodyPr/>
                    <a:lstStyle/>
                    <a:p>
                      <a:pPr algn="l" fontAlgn="b"/>
                      <a:endParaRPr lang="en-US" sz="1600" b="1"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All Educators</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Teacher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HOD</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Dep.-Principal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Other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488379086"/>
                  </a:ext>
                </a:extLst>
              </a:tr>
              <a:tr h="229429">
                <a:tc>
                  <a:txBody>
                    <a:bodyPr/>
                    <a:lstStyle/>
                    <a:p>
                      <a:pPr algn="l" fontAlgn="b"/>
                      <a:endParaRPr lang="en-US" sz="1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2012</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2021</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86190305"/>
                  </a:ext>
                </a:extLst>
              </a:tr>
              <a:tr h="91427">
                <a:tc>
                  <a:txBody>
                    <a:bodyPr/>
                    <a:lstStyle/>
                    <a:p>
                      <a:pPr algn="l" fontAlgn="b"/>
                      <a:endParaRPr lang="en-US" sz="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885746535"/>
                  </a:ext>
                </a:extLst>
              </a:tr>
              <a:tr h="248405">
                <a:tc>
                  <a:txBody>
                    <a:bodyPr/>
                    <a:lstStyle/>
                    <a:p>
                      <a:pPr algn="l" fontAlgn="b"/>
                      <a:r>
                        <a:rPr lang="en-US" sz="1600" b="1" i="0" u="none" strike="noStrike" dirty="0">
                          <a:solidFill>
                            <a:srgbClr val="000000"/>
                          </a:solidFill>
                          <a:effectLst/>
                          <a:latin typeface="Calibri" panose="020F0502020204030204" pitchFamily="34" charset="0"/>
                        </a:rPr>
                        <a:t>EC</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8.2%</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8.8%</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0" marR="0" marT="0" marB="0" anchor="b">
                    <a:lnL>
                      <a:noFill/>
                    </a:lnL>
                    <a:lnR>
                      <a:noFill/>
                    </a:lnR>
                    <a:lnT>
                      <a:noFill/>
                    </a:lnT>
                    <a:lnB>
                      <a:noFill/>
                    </a:lnB>
                  </a:tcPr>
                </a:tc>
                <a:extLst>
                  <a:ext uri="{0D108BD9-81ED-4DB2-BD59-A6C34878D82A}">
                    <a16:rowId xmlns:a16="http://schemas.microsoft.com/office/drawing/2014/main" val="1818326507"/>
                  </a:ext>
                </a:extLst>
              </a:tr>
              <a:tr h="248405">
                <a:tc>
                  <a:txBody>
                    <a:bodyPr/>
                    <a:lstStyle/>
                    <a:p>
                      <a:pPr algn="l" fontAlgn="b"/>
                      <a:r>
                        <a:rPr lang="en-US" sz="1600" b="1" i="0" u="none" strike="noStrike">
                          <a:solidFill>
                            <a:srgbClr val="000000"/>
                          </a:solidFill>
                          <a:effectLst/>
                          <a:latin typeface="Calibri" panose="020F0502020204030204" pitchFamily="34" charset="0"/>
                        </a:rPr>
                        <a:t>FS</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extLst>
                  <a:ext uri="{0D108BD9-81ED-4DB2-BD59-A6C34878D82A}">
                    <a16:rowId xmlns:a16="http://schemas.microsoft.com/office/drawing/2014/main" val="892741144"/>
                  </a:ext>
                </a:extLst>
              </a:tr>
              <a:tr h="248405">
                <a:tc>
                  <a:txBody>
                    <a:bodyPr/>
                    <a:lstStyle/>
                    <a:p>
                      <a:pPr algn="l" fontAlgn="b"/>
                      <a:r>
                        <a:rPr lang="en-US" sz="1600" b="1" i="0" u="none" strike="noStrike">
                          <a:solidFill>
                            <a:srgbClr val="000000"/>
                          </a:solidFill>
                          <a:effectLst/>
                          <a:latin typeface="Calibri" panose="020F0502020204030204" pitchFamily="34" charset="0"/>
                        </a:rPr>
                        <a:t>GP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extLst>
                  <a:ext uri="{0D108BD9-81ED-4DB2-BD59-A6C34878D82A}">
                    <a16:rowId xmlns:a16="http://schemas.microsoft.com/office/drawing/2014/main" val="1072643972"/>
                  </a:ext>
                </a:extLst>
              </a:tr>
              <a:tr h="248405">
                <a:tc>
                  <a:txBody>
                    <a:bodyPr/>
                    <a:lstStyle/>
                    <a:p>
                      <a:pPr algn="l" fontAlgn="b"/>
                      <a:r>
                        <a:rPr lang="en-US" sz="1600" b="1" i="0" u="none" strike="noStrike">
                          <a:solidFill>
                            <a:srgbClr val="000000"/>
                          </a:solidFill>
                          <a:effectLst/>
                          <a:latin typeface="Calibri" panose="020F0502020204030204" pitchFamily="34" charset="0"/>
                        </a:rPr>
                        <a:t>KN</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extLst>
                  <a:ext uri="{0D108BD9-81ED-4DB2-BD59-A6C34878D82A}">
                    <a16:rowId xmlns:a16="http://schemas.microsoft.com/office/drawing/2014/main" val="3856214230"/>
                  </a:ext>
                </a:extLst>
              </a:tr>
              <a:tr h="248405">
                <a:tc>
                  <a:txBody>
                    <a:bodyPr/>
                    <a:lstStyle/>
                    <a:p>
                      <a:pPr algn="l" fontAlgn="b"/>
                      <a:r>
                        <a:rPr lang="en-US" sz="1600" b="1" i="0" u="none" strike="noStrike">
                          <a:solidFill>
                            <a:srgbClr val="000000"/>
                          </a:solidFill>
                          <a:effectLst/>
                          <a:latin typeface="Calibri" panose="020F0502020204030204" pitchFamily="34" charset="0"/>
                        </a:rPr>
                        <a:t>LP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84%</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6.3%</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extLst>
                  <a:ext uri="{0D108BD9-81ED-4DB2-BD59-A6C34878D82A}">
                    <a16:rowId xmlns:a16="http://schemas.microsoft.com/office/drawing/2014/main" val="771105985"/>
                  </a:ext>
                </a:extLst>
              </a:tr>
              <a:tr h="248405">
                <a:tc>
                  <a:txBody>
                    <a:bodyPr/>
                    <a:lstStyle/>
                    <a:p>
                      <a:pPr algn="l" fontAlgn="b"/>
                      <a:r>
                        <a:rPr lang="en-US" sz="1600" b="1" i="0" u="none" strike="noStrike">
                          <a:solidFill>
                            <a:srgbClr val="000000"/>
                          </a:solidFill>
                          <a:effectLst/>
                          <a:latin typeface="Calibri" panose="020F0502020204030204" pitchFamily="34" charset="0"/>
                        </a:rPr>
                        <a:t>MP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5.2%</a:t>
                      </a:r>
                    </a:p>
                  </a:txBody>
                  <a:tcPr marL="0" marR="0" marT="0" marB="0" anchor="b">
                    <a:lnL>
                      <a:noFill/>
                    </a:lnL>
                    <a:lnR>
                      <a:noFill/>
                    </a:lnR>
                    <a:lnT>
                      <a:noFill/>
                    </a:lnT>
                    <a:lnB>
                      <a:noFill/>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1.8%</a:t>
                      </a:r>
                    </a:p>
                  </a:txBody>
                  <a:tcPr marL="0" marR="0" marT="0" marB="0" anchor="b">
                    <a:lnL>
                      <a:noFill/>
                    </a:lnL>
                    <a:lnR>
                      <a:noFill/>
                    </a:lnR>
                    <a:lnT>
                      <a:noFill/>
                    </a:lnT>
                    <a:lnB>
                      <a:noFill/>
                    </a:lnB>
                  </a:tcPr>
                </a:tc>
                <a:extLst>
                  <a:ext uri="{0D108BD9-81ED-4DB2-BD59-A6C34878D82A}">
                    <a16:rowId xmlns:a16="http://schemas.microsoft.com/office/drawing/2014/main" val="963848185"/>
                  </a:ext>
                </a:extLst>
              </a:tr>
              <a:tr h="248405">
                <a:tc>
                  <a:txBody>
                    <a:bodyPr/>
                    <a:lstStyle/>
                    <a:p>
                      <a:pPr algn="l" fontAlgn="b"/>
                      <a:r>
                        <a:rPr lang="en-US" sz="1600" b="1" i="0" u="none" strike="noStrike">
                          <a:solidFill>
                            <a:srgbClr val="000000"/>
                          </a:solidFill>
                          <a:effectLst/>
                          <a:latin typeface="Calibri" panose="020F0502020204030204" pitchFamily="34" charset="0"/>
                        </a:rPr>
                        <a:t>NC</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3.0%</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5.1%</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3.9%</a:t>
                      </a:r>
                    </a:p>
                  </a:txBody>
                  <a:tcPr marL="0" marR="0" marT="0" marB="0" anchor="b">
                    <a:lnL>
                      <a:noFill/>
                    </a:lnL>
                    <a:lnR>
                      <a:noFill/>
                    </a:lnR>
                    <a:lnT>
                      <a:noFill/>
                    </a:lnT>
                    <a:lnB>
                      <a:noFill/>
                    </a:lnB>
                  </a:tcPr>
                </a:tc>
                <a:extLst>
                  <a:ext uri="{0D108BD9-81ED-4DB2-BD59-A6C34878D82A}">
                    <a16:rowId xmlns:a16="http://schemas.microsoft.com/office/drawing/2014/main" val="1406111983"/>
                  </a:ext>
                </a:extLst>
              </a:tr>
              <a:tr h="248405">
                <a:tc>
                  <a:txBody>
                    <a:bodyPr/>
                    <a:lstStyle/>
                    <a:p>
                      <a:pPr algn="l" fontAlgn="b"/>
                      <a:r>
                        <a:rPr lang="en-US" sz="1600" b="1" i="0" u="none" strike="noStrike">
                          <a:solidFill>
                            <a:srgbClr val="000000"/>
                          </a:solidFill>
                          <a:effectLst/>
                          <a:latin typeface="Calibri" panose="020F0502020204030204" pitchFamily="34" charset="0"/>
                        </a:rPr>
                        <a:t>NW</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446898638"/>
                  </a:ext>
                </a:extLst>
              </a:tr>
              <a:tr h="248405">
                <a:tc>
                  <a:txBody>
                    <a:bodyPr/>
                    <a:lstStyle/>
                    <a:p>
                      <a:pPr algn="l" fontAlgn="b"/>
                      <a:r>
                        <a:rPr lang="en-US" sz="1600" b="1" i="0" u="none" strike="noStrike">
                          <a:solidFill>
                            <a:srgbClr val="000000"/>
                          </a:solidFill>
                          <a:effectLst/>
                          <a:latin typeface="Calibri" panose="020F0502020204030204" pitchFamily="34" charset="0"/>
                        </a:rPr>
                        <a:t>WC</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4.2%</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93707902"/>
                  </a:ext>
                </a:extLst>
              </a:tr>
              <a:tr h="248405">
                <a:tc>
                  <a:txBody>
                    <a:bodyPr/>
                    <a:lstStyle/>
                    <a:p>
                      <a:pPr algn="l" fontAlgn="b"/>
                      <a:r>
                        <a:rPr lang="en-US" sz="1600" b="1" i="0" u="none" strike="noStrike" dirty="0">
                          <a:solidFill>
                            <a:srgbClr val="000000"/>
                          </a:solidFill>
                          <a:effectLst/>
                          <a:latin typeface="Calibri" panose="020F0502020204030204" pitchFamily="34" charset="0"/>
                        </a:rPr>
                        <a:t>SA</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5.1%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32397879"/>
                  </a:ext>
                </a:extLst>
              </a:tr>
            </a:tbl>
          </a:graphicData>
        </a:graphic>
      </p:graphicFrame>
      <p:sp>
        <p:nvSpPr>
          <p:cNvPr id="4" name="Arrow: Right 3">
            <a:extLst>
              <a:ext uri="{FF2B5EF4-FFF2-40B4-BE49-F238E27FC236}">
                <a16:creationId xmlns:a16="http://schemas.microsoft.com/office/drawing/2014/main" id="{9158048C-430E-9D00-89D2-38F7F652B3F6}"/>
              </a:ext>
            </a:extLst>
          </p:cNvPr>
          <p:cNvSpPr/>
          <p:nvPr/>
        </p:nvSpPr>
        <p:spPr>
          <a:xfrm rot="16200000">
            <a:off x="3858781" y="3771096"/>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Arrow: Right 6">
            <a:extLst>
              <a:ext uri="{FF2B5EF4-FFF2-40B4-BE49-F238E27FC236}">
                <a16:creationId xmlns:a16="http://schemas.microsoft.com/office/drawing/2014/main" id="{DBE3E765-22BA-4CB7-587E-D4D0CC504B4E}"/>
              </a:ext>
            </a:extLst>
          </p:cNvPr>
          <p:cNvSpPr/>
          <p:nvPr/>
        </p:nvSpPr>
        <p:spPr>
          <a:xfrm rot="5400000" flipV="1">
            <a:off x="8716987" y="54508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Arrow: Right 7">
            <a:extLst>
              <a:ext uri="{FF2B5EF4-FFF2-40B4-BE49-F238E27FC236}">
                <a16:creationId xmlns:a16="http://schemas.microsoft.com/office/drawing/2014/main" id="{A4269D92-B2DE-DAF5-AD53-D2BE335A7144}"/>
              </a:ext>
            </a:extLst>
          </p:cNvPr>
          <p:cNvSpPr/>
          <p:nvPr/>
        </p:nvSpPr>
        <p:spPr>
          <a:xfrm rot="5400000" flipV="1">
            <a:off x="8716987" y="3769798"/>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Arrow: Right 9">
            <a:extLst>
              <a:ext uri="{FF2B5EF4-FFF2-40B4-BE49-F238E27FC236}">
                <a16:creationId xmlns:a16="http://schemas.microsoft.com/office/drawing/2014/main" id="{FD47DFD2-F56E-F9D0-D564-758D1D5CF6D2}"/>
              </a:ext>
            </a:extLst>
          </p:cNvPr>
          <p:cNvSpPr/>
          <p:nvPr/>
        </p:nvSpPr>
        <p:spPr>
          <a:xfrm rot="5400000" flipV="1">
            <a:off x="7106254"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Right 10">
            <a:extLst>
              <a:ext uri="{FF2B5EF4-FFF2-40B4-BE49-F238E27FC236}">
                <a16:creationId xmlns:a16="http://schemas.microsoft.com/office/drawing/2014/main" id="{E57962A5-B424-C244-6929-53DD38AE53B9}"/>
              </a:ext>
            </a:extLst>
          </p:cNvPr>
          <p:cNvSpPr/>
          <p:nvPr/>
        </p:nvSpPr>
        <p:spPr>
          <a:xfrm rot="5400000" flipV="1">
            <a:off x="5534351"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Arrow: Right 11">
            <a:extLst>
              <a:ext uri="{FF2B5EF4-FFF2-40B4-BE49-F238E27FC236}">
                <a16:creationId xmlns:a16="http://schemas.microsoft.com/office/drawing/2014/main" id="{685BFC63-C64A-3E79-EB41-72BD6DD29AC0}"/>
              </a:ext>
            </a:extLst>
          </p:cNvPr>
          <p:cNvSpPr/>
          <p:nvPr/>
        </p:nvSpPr>
        <p:spPr>
          <a:xfrm rot="5400000" flipV="1">
            <a:off x="3853957" y="323116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4A79CA6A-E7FC-C032-D156-CB1FBA5FFC18}"/>
              </a:ext>
            </a:extLst>
          </p:cNvPr>
          <p:cNvSpPr/>
          <p:nvPr/>
        </p:nvSpPr>
        <p:spPr>
          <a:xfrm rot="16200000">
            <a:off x="3858779" y="4321467"/>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EDED9AF4-9918-91D0-EADC-1BB28E6C7DBF}"/>
              </a:ext>
            </a:extLst>
          </p:cNvPr>
          <p:cNvSpPr/>
          <p:nvPr/>
        </p:nvSpPr>
        <p:spPr>
          <a:xfrm rot="16200000">
            <a:off x="3858777" y="543920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Arrow: Right 15">
            <a:extLst>
              <a:ext uri="{FF2B5EF4-FFF2-40B4-BE49-F238E27FC236}">
                <a16:creationId xmlns:a16="http://schemas.microsoft.com/office/drawing/2014/main" id="{6DAB87C2-DFFD-18B0-6594-13F0804A775D}"/>
              </a:ext>
            </a:extLst>
          </p:cNvPr>
          <p:cNvSpPr/>
          <p:nvPr/>
        </p:nvSpPr>
        <p:spPr>
          <a:xfrm rot="16200000">
            <a:off x="5506091" y="323056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Arrow: Right 16">
            <a:extLst>
              <a:ext uri="{FF2B5EF4-FFF2-40B4-BE49-F238E27FC236}">
                <a16:creationId xmlns:a16="http://schemas.microsoft.com/office/drawing/2014/main" id="{E1468FDF-FF5F-F4EA-394F-1003AD7A3045}"/>
              </a:ext>
            </a:extLst>
          </p:cNvPr>
          <p:cNvSpPr/>
          <p:nvPr/>
        </p:nvSpPr>
        <p:spPr>
          <a:xfrm rot="16200000">
            <a:off x="8722622" y="323056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Arrow: Right 2">
            <a:extLst>
              <a:ext uri="{FF2B5EF4-FFF2-40B4-BE49-F238E27FC236}">
                <a16:creationId xmlns:a16="http://schemas.microsoft.com/office/drawing/2014/main" id="{FF49A811-F367-11E8-A3D2-90E15CB4C671}"/>
              </a:ext>
            </a:extLst>
          </p:cNvPr>
          <p:cNvSpPr/>
          <p:nvPr/>
        </p:nvSpPr>
        <p:spPr>
          <a:xfrm rot="5400000" flipV="1">
            <a:off x="5534351" y="543920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Arrow: Right 5">
            <a:extLst>
              <a:ext uri="{FF2B5EF4-FFF2-40B4-BE49-F238E27FC236}">
                <a16:creationId xmlns:a16="http://schemas.microsoft.com/office/drawing/2014/main" id="{1C4B026F-5EB5-D30B-C323-979435936A54}"/>
              </a:ext>
            </a:extLst>
          </p:cNvPr>
          <p:cNvSpPr/>
          <p:nvPr/>
        </p:nvSpPr>
        <p:spPr>
          <a:xfrm rot="5400000" flipV="1">
            <a:off x="8716987" y="4863985"/>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Arrow: Right 18">
            <a:extLst>
              <a:ext uri="{FF2B5EF4-FFF2-40B4-BE49-F238E27FC236}">
                <a16:creationId xmlns:a16="http://schemas.microsoft.com/office/drawing/2014/main" id="{1CADFD50-E5DA-0209-A2BE-9B46C441AD0D}"/>
              </a:ext>
            </a:extLst>
          </p:cNvPr>
          <p:cNvSpPr/>
          <p:nvPr/>
        </p:nvSpPr>
        <p:spPr>
          <a:xfrm rot="5400000" flipV="1">
            <a:off x="8716987" y="51537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Oval 25">
            <a:extLst>
              <a:ext uri="{FF2B5EF4-FFF2-40B4-BE49-F238E27FC236}">
                <a16:creationId xmlns:a16="http://schemas.microsoft.com/office/drawing/2014/main" id="{DF028A96-4340-49B5-260B-9C0679324C33}"/>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5" name="Arrow: Right 4">
            <a:extLst>
              <a:ext uri="{FF2B5EF4-FFF2-40B4-BE49-F238E27FC236}">
                <a16:creationId xmlns:a16="http://schemas.microsoft.com/office/drawing/2014/main" id="{A614F06D-4EE2-5B9F-2696-B406FE3BE412}"/>
              </a:ext>
            </a:extLst>
          </p:cNvPr>
          <p:cNvSpPr/>
          <p:nvPr/>
        </p:nvSpPr>
        <p:spPr>
          <a:xfrm rot="5400000" flipV="1">
            <a:off x="8716987" y="4600194"/>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0FD0354A-0D57-D76C-AD32-6E7B97FC0600}"/>
              </a:ext>
            </a:extLst>
          </p:cNvPr>
          <p:cNvSpPr/>
          <p:nvPr/>
        </p:nvSpPr>
        <p:spPr>
          <a:xfrm>
            <a:off x="478302" y="6202260"/>
            <a:ext cx="11232436" cy="6313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2012 and 2021, only educators (Rank 60 000 – 69 999) are considered. ECD practitioners, TVET lecturers, and ABET teachers were removed. The 2021 </a:t>
            </a:r>
            <a:r>
              <a:rPr lang="en-ZA" sz="1100" i="1" dirty="0" err="1"/>
              <a:t>rankclass</a:t>
            </a:r>
            <a:r>
              <a:rPr lang="en-ZA" sz="1100" i="1" dirty="0"/>
              <a:t> file was expanded to include ranks found only in years prior to 2021. The percentage within each rank is calculated taking the total number of educator in that year for that rank over the total number of educators in that year. </a:t>
            </a:r>
          </a:p>
        </p:txBody>
      </p:sp>
    </p:spTree>
    <p:extLst>
      <p:ext uri="{BB962C8B-B14F-4D97-AF65-F5344CB8AC3E}">
        <p14:creationId xmlns:p14="http://schemas.microsoft.com/office/powerpoint/2010/main" val="349574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12" grpId="0" animBg="1"/>
      <p:bldP spid="13" grpId="0" animBg="1"/>
      <p:bldP spid="15" grpId="0" animBg="1"/>
      <p:bldP spid="16" grpId="0" animBg="1"/>
      <p:bldP spid="17" grpId="0" animBg="1"/>
      <p:bldP spid="3" grpId="0" animBg="1"/>
      <p:bldP spid="6" grpId="0" animBg="1"/>
      <p:bldP spid="19"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a:xfrm>
            <a:off x="838199" y="365125"/>
            <a:ext cx="10515600" cy="1325563"/>
          </a:xfrm>
        </p:spPr>
        <p:txBody>
          <a:bodyPr>
            <a:normAutofit/>
          </a:bodyPr>
          <a:lstStyle/>
          <a:p>
            <a:r>
              <a:rPr lang="en-ZA" dirty="0"/>
              <a:t>Proportional split by educator rank</a:t>
            </a:r>
          </a:p>
        </p:txBody>
      </p:sp>
      <p:graphicFrame>
        <p:nvGraphicFramePr>
          <p:cNvPr id="9" name="Table 8">
            <a:extLst>
              <a:ext uri="{FF2B5EF4-FFF2-40B4-BE49-F238E27FC236}">
                <a16:creationId xmlns:a16="http://schemas.microsoft.com/office/drawing/2014/main" id="{A8AE6231-A4FC-3433-5080-239E6B73A70E}"/>
              </a:ext>
            </a:extLst>
          </p:cNvPr>
          <p:cNvGraphicFramePr>
            <a:graphicFrameLocks noGrp="1"/>
          </p:cNvGraphicFramePr>
          <p:nvPr/>
        </p:nvGraphicFramePr>
        <p:xfrm>
          <a:off x="678547" y="2576845"/>
          <a:ext cx="10515601" cy="3361451"/>
        </p:xfrm>
        <a:graphic>
          <a:graphicData uri="http://schemas.openxmlformats.org/drawingml/2006/table">
            <a:tbl>
              <a:tblPr/>
              <a:tblGrid>
                <a:gridCol w="815226">
                  <a:extLst>
                    <a:ext uri="{9D8B030D-6E8A-4147-A177-3AD203B41FA5}">
                      <a16:colId xmlns:a16="http://schemas.microsoft.com/office/drawing/2014/main" val="1420496725"/>
                    </a:ext>
                  </a:extLst>
                </a:gridCol>
                <a:gridCol w="774054">
                  <a:extLst>
                    <a:ext uri="{9D8B030D-6E8A-4147-A177-3AD203B41FA5}">
                      <a16:colId xmlns:a16="http://schemas.microsoft.com/office/drawing/2014/main" val="245540366"/>
                    </a:ext>
                  </a:extLst>
                </a:gridCol>
                <a:gridCol w="774054">
                  <a:extLst>
                    <a:ext uri="{9D8B030D-6E8A-4147-A177-3AD203B41FA5}">
                      <a16:colId xmlns:a16="http://schemas.microsoft.com/office/drawing/2014/main" val="39517696"/>
                    </a:ext>
                  </a:extLst>
                </a:gridCol>
                <a:gridCol w="131753">
                  <a:extLst>
                    <a:ext uri="{9D8B030D-6E8A-4147-A177-3AD203B41FA5}">
                      <a16:colId xmlns:a16="http://schemas.microsoft.com/office/drawing/2014/main" val="1151490723"/>
                    </a:ext>
                  </a:extLst>
                </a:gridCol>
                <a:gridCol w="774054">
                  <a:extLst>
                    <a:ext uri="{9D8B030D-6E8A-4147-A177-3AD203B41FA5}">
                      <a16:colId xmlns:a16="http://schemas.microsoft.com/office/drawing/2014/main" val="116595185"/>
                    </a:ext>
                  </a:extLst>
                </a:gridCol>
                <a:gridCol w="774054">
                  <a:extLst>
                    <a:ext uri="{9D8B030D-6E8A-4147-A177-3AD203B41FA5}">
                      <a16:colId xmlns:a16="http://schemas.microsoft.com/office/drawing/2014/main" val="871665778"/>
                    </a:ext>
                  </a:extLst>
                </a:gridCol>
                <a:gridCol w="131753">
                  <a:extLst>
                    <a:ext uri="{9D8B030D-6E8A-4147-A177-3AD203B41FA5}">
                      <a16:colId xmlns:a16="http://schemas.microsoft.com/office/drawing/2014/main" val="1220041956"/>
                    </a:ext>
                  </a:extLst>
                </a:gridCol>
                <a:gridCol w="732881">
                  <a:extLst>
                    <a:ext uri="{9D8B030D-6E8A-4147-A177-3AD203B41FA5}">
                      <a16:colId xmlns:a16="http://schemas.microsoft.com/office/drawing/2014/main" val="1826548228"/>
                    </a:ext>
                  </a:extLst>
                </a:gridCol>
                <a:gridCol w="732881">
                  <a:extLst>
                    <a:ext uri="{9D8B030D-6E8A-4147-A177-3AD203B41FA5}">
                      <a16:colId xmlns:a16="http://schemas.microsoft.com/office/drawing/2014/main" val="1473186272"/>
                    </a:ext>
                  </a:extLst>
                </a:gridCol>
                <a:gridCol w="131753">
                  <a:extLst>
                    <a:ext uri="{9D8B030D-6E8A-4147-A177-3AD203B41FA5}">
                      <a16:colId xmlns:a16="http://schemas.microsoft.com/office/drawing/2014/main" val="76446899"/>
                    </a:ext>
                  </a:extLst>
                </a:gridCol>
                <a:gridCol w="732881">
                  <a:extLst>
                    <a:ext uri="{9D8B030D-6E8A-4147-A177-3AD203B41FA5}">
                      <a16:colId xmlns:a16="http://schemas.microsoft.com/office/drawing/2014/main" val="1495568839"/>
                    </a:ext>
                  </a:extLst>
                </a:gridCol>
                <a:gridCol w="732881">
                  <a:extLst>
                    <a:ext uri="{9D8B030D-6E8A-4147-A177-3AD203B41FA5}">
                      <a16:colId xmlns:a16="http://schemas.microsoft.com/office/drawing/2014/main" val="208383984"/>
                    </a:ext>
                  </a:extLst>
                </a:gridCol>
                <a:gridCol w="131753">
                  <a:extLst>
                    <a:ext uri="{9D8B030D-6E8A-4147-A177-3AD203B41FA5}">
                      <a16:colId xmlns:a16="http://schemas.microsoft.com/office/drawing/2014/main" val="272542618"/>
                    </a:ext>
                  </a:extLst>
                </a:gridCol>
                <a:gridCol w="732881">
                  <a:extLst>
                    <a:ext uri="{9D8B030D-6E8A-4147-A177-3AD203B41FA5}">
                      <a16:colId xmlns:a16="http://schemas.microsoft.com/office/drawing/2014/main" val="1945986046"/>
                    </a:ext>
                  </a:extLst>
                </a:gridCol>
                <a:gridCol w="732881">
                  <a:extLst>
                    <a:ext uri="{9D8B030D-6E8A-4147-A177-3AD203B41FA5}">
                      <a16:colId xmlns:a16="http://schemas.microsoft.com/office/drawing/2014/main" val="322459319"/>
                    </a:ext>
                  </a:extLst>
                </a:gridCol>
                <a:gridCol w="131753">
                  <a:extLst>
                    <a:ext uri="{9D8B030D-6E8A-4147-A177-3AD203B41FA5}">
                      <a16:colId xmlns:a16="http://schemas.microsoft.com/office/drawing/2014/main" val="2789071679"/>
                    </a:ext>
                  </a:extLst>
                </a:gridCol>
                <a:gridCol w="774054">
                  <a:extLst>
                    <a:ext uri="{9D8B030D-6E8A-4147-A177-3AD203B41FA5}">
                      <a16:colId xmlns:a16="http://schemas.microsoft.com/office/drawing/2014/main" val="1780994618"/>
                    </a:ext>
                  </a:extLst>
                </a:gridCol>
                <a:gridCol w="774054">
                  <a:extLst>
                    <a:ext uri="{9D8B030D-6E8A-4147-A177-3AD203B41FA5}">
                      <a16:colId xmlns:a16="http://schemas.microsoft.com/office/drawing/2014/main" val="4205767012"/>
                    </a:ext>
                  </a:extLst>
                </a:gridCol>
              </a:tblGrid>
              <a:tr h="238988">
                <a:tc>
                  <a:txBody>
                    <a:bodyPr/>
                    <a:lstStyle/>
                    <a:p>
                      <a:pPr algn="l" fontAlgn="b"/>
                      <a:endParaRPr lang="en-US" sz="1600" b="1"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All Educators</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Teacher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HOD</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Dep.-Principal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Other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488379086"/>
                  </a:ext>
                </a:extLst>
              </a:tr>
              <a:tr h="229429">
                <a:tc>
                  <a:txBody>
                    <a:bodyPr/>
                    <a:lstStyle/>
                    <a:p>
                      <a:pPr algn="l" fontAlgn="b"/>
                      <a:endParaRPr lang="en-US" sz="1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2012</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2021</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86190305"/>
                  </a:ext>
                </a:extLst>
              </a:tr>
              <a:tr h="91427">
                <a:tc>
                  <a:txBody>
                    <a:bodyPr/>
                    <a:lstStyle/>
                    <a:p>
                      <a:pPr algn="l" fontAlgn="b"/>
                      <a:endParaRPr lang="en-US" sz="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885746535"/>
                  </a:ext>
                </a:extLst>
              </a:tr>
              <a:tr h="248405">
                <a:tc>
                  <a:txBody>
                    <a:bodyPr/>
                    <a:lstStyle/>
                    <a:p>
                      <a:pPr algn="l" fontAlgn="b"/>
                      <a:r>
                        <a:rPr lang="en-US" sz="1600" b="1" i="0" u="none" strike="noStrike" dirty="0">
                          <a:solidFill>
                            <a:srgbClr val="000000"/>
                          </a:solidFill>
                          <a:effectLst/>
                          <a:latin typeface="Calibri" panose="020F0502020204030204" pitchFamily="34" charset="0"/>
                        </a:rPr>
                        <a:t>EC</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8.2%</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8.8%</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0" marR="0" marT="0" marB="0" anchor="b">
                    <a:lnL>
                      <a:noFill/>
                    </a:lnL>
                    <a:lnR>
                      <a:noFill/>
                    </a:lnR>
                    <a:lnT>
                      <a:noFill/>
                    </a:lnT>
                    <a:lnB>
                      <a:noFill/>
                    </a:lnB>
                  </a:tcPr>
                </a:tc>
                <a:extLst>
                  <a:ext uri="{0D108BD9-81ED-4DB2-BD59-A6C34878D82A}">
                    <a16:rowId xmlns:a16="http://schemas.microsoft.com/office/drawing/2014/main" val="1818326507"/>
                  </a:ext>
                </a:extLst>
              </a:tr>
              <a:tr h="248405">
                <a:tc>
                  <a:txBody>
                    <a:bodyPr/>
                    <a:lstStyle/>
                    <a:p>
                      <a:pPr algn="l" fontAlgn="b"/>
                      <a:r>
                        <a:rPr lang="en-US" sz="1600" b="1" i="0" u="none" strike="noStrike">
                          <a:solidFill>
                            <a:srgbClr val="000000"/>
                          </a:solidFill>
                          <a:effectLst/>
                          <a:latin typeface="Calibri" panose="020F0502020204030204" pitchFamily="34" charset="0"/>
                        </a:rPr>
                        <a:t>FS</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extLst>
                  <a:ext uri="{0D108BD9-81ED-4DB2-BD59-A6C34878D82A}">
                    <a16:rowId xmlns:a16="http://schemas.microsoft.com/office/drawing/2014/main" val="892741144"/>
                  </a:ext>
                </a:extLst>
              </a:tr>
              <a:tr h="248405">
                <a:tc>
                  <a:txBody>
                    <a:bodyPr/>
                    <a:lstStyle/>
                    <a:p>
                      <a:pPr algn="l" fontAlgn="b"/>
                      <a:r>
                        <a:rPr lang="en-US" sz="1600" b="1" i="0" u="none" strike="noStrike">
                          <a:solidFill>
                            <a:srgbClr val="000000"/>
                          </a:solidFill>
                          <a:effectLst/>
                          <a:latin typeface="Calibri" panose="020F0502020204030204" pitchFamily="34" charset="0"/>
                        </a:rPr>
                        <a:t>GP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extLst>
                  <a:ext uri="{0D108BD9-81ED-4DB2-BD59-A6C34878D82A}">
                    <a16:rowId xmlns:a16="http://schemas.microsoft.com/office/drawing/2014/main" val="1072643972"/>
                  </a:ext>
                </a:extLst>
              </a:tr>
              <a:tr h="248405">
                <a:tc>
                  <a:txBody>
                    <a:bodyPr/>
                    <a:lstStyle/>
                    <a:p>
                      <a:pPr algn="l" fontAlgn="b"/>
                      <a:r>
                        <a:rPr lang="en-US" sz="1600" b="1" i="0" u="none" strike="noStrike">
                          <a:solidFill>
                            <a:srgbClr val="000000"/>
                          </a:solidFill>
                          <a:effectLst/>
                          <a:latin typeface="Calibri" panose="020F0502020204030204" pitchFamily="34" charset="0"/>
                        </a:rPr>
                        <a:t>KN</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extLst>
                  <a:ext uri="{0D108BD9-81ED-4DB2-BD59-A6C34878D82A}">
                    <a16:rowId xmlns:a16="http://schemas.microsoft.com/office/drawing/2014/main" val="3856214230"/>
                  </a:ext>
                </a:extLst>
              </a:tr>
              <a:tr h="248405">
                <a:tc>
                  <a:txBody>
                    <a:bodyPr/>
                    <a:lstStyle/>
                    <a:p>
                      <a:pPr algn="l" fontAlgn="b"/>
                      <a:r>
                        <a:rPr lang="en-US" sz="1600" b="1" i="0" u="none" strike="noStrike">
                          <a:solidFill>
                            <a:srgbClr val="000000"/>
                          </a:solidFill>
                          <a:effectLst/>
                          <a:latin typeface="Calibri" panose="020F0502020204030204" pitchFamily="34" charset="0"/>
                        </a:rPr>
                        <a:t>LP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84%</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6.3%</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extLst>
                  <a:ext uri="{0D108BD9-81ED-4DB2-BD59-A6C34878D82A}">
                    <a16:rowId xmlns:a16="http://schemas.microsoft.com/office/drawing/2014/main" val="771105985"/>
                  </a:ext>
                </a:extLst>
              </a:tr>
              <a:tr h="248405">
                <a:tc>
                  <a:txBody>
                    <a:bodyPr/>
                    <a:lstStyle/>
                    <a:p>
                      <a:pPr algn="l" fontAlgn="b"/>
                      <a:r>
                        <a:rPr lang="en-US" sz="1600" b="1" i="0" u="none" strike="noStrike">
                          <a:solidFill>
                            <a:srgbClr val="000000"/>
                          </a:solidFill>
                          <a:effectLst/>
                          <a:latin typeface="Calibri" panose="020F0502020204030204" pitchFamily="34" charset="0"/>
                        </a:rPr>
                        <a:t>MP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5.2%</a:t>
                      </a:r>
                    </a:p>
                  </a:txBody>
                  <a:tcPr marL="0" marR="0" marT="0" marB="0" anchor="b">
                    <a:lnL>
                      <a:noFill/>
                    </a:lnL>
                    <a:lnR>
                      <a:noFill/>
                    </a:lnR>
                    <a:lnT>
                      <a:noFill/>
                    </a:lnT>
                    <a:lnB>
                      <a:noFill/>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1.8%</a:t>
                      </a:r>
                    </a:p>
                  </a:txBody>
                  <a:tcPr marL="0" marR="0" marT="0" marB="0" anchor="b">
                    <a:lnL>
                      <a:noFill/>
                    </a:lnL>
                    <a:lnR>
                      <a:noFill/>
                    </a:lnR>
                    <a:lnT>
                      <a:noFill/>
                    </a:lnT>
                    <a:lnB>
                      <a:noFill/>
                    </a:lnB>
                  </a:tcPr>
                </a:tc>
                <a:extLst>
                  <a:ext uri="{0D108BD9-81ED-4DB2-BD59-A6C34878D82A}">
                    <a16:rowId xmlns:a16="http://schemas.microsoft.com/office/drawing/2014/main" val="963848185"/>
                  </a:ext>
                </a:extLst>
              </a:tr>
              <a:tr h="248405">
                <a:tc>
                  <a:txBody>
                    <a:bodyPr/>
                    <a:lstStyle/>
                    <a:p>
                      <a:pPr algn="l" fontAlgn="b"/>
                      <a:r>
                        <a:rPr lang="en-US" sz="1600" b="1" i="0" u="none" strike="noStrike">
                          <a:solidFill>
                            <a:srgbClr val="000000"/>
                          </a:solidFill>
                          <a:effectLst/>
                          <a:latin typeface="Calibri" panose="020F0502020204030204" pitchFamily="34" charset="0"/>
                        </a:rPr>
                        <a:t>NC</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3.0%</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5.1%</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3.9%</a:t>
                      </a:r>
                    </a:p>
                  </a:txBody>
                  <a:tcPr marL="0" marR="0" marT="0" marB="0" anchor="b">
                    <a:lnL>
                      <a:noFill/>
                    </a:lnL>
                    <a:lnR>
                      <a:noFill/>
                    </a:lnR>
                    <a:lnT>
                      <a:noFill/>
                    </a:lnT>
                    <a:lnB>
                      <a:noFill/>
                    </a:lnB>
                  </a:tcPr>
                </a:tc>
                <a:extLst>
                  <a:ext uri="{0D108BD9-81ED-4DB2-BD59-A6C34878D82A}">
                    <a16:rowId xmlns:a16="http://schemas.microsoft.com/office/drawing/2014/main" val="1406111983"/>
                  </a:ext>
                </a:extLst>
              </a:tr>
              <a:tr h="248405">
                <a:tc>
                  <a:txBody>
                    <a:bodyPr/>
                    <a:lstStyle/>
                    <a:p>
                      <a:pPr algn="l" fontAlgn="b"/>
                      <a:r>
                        <a:rPr lang="en-US" sz="1600" b="1" i="0" u="none" strike="noStrike">
                          <a:solidFill>
                            <a:srgbClr val="000000"/>
                          </a:solidFill>
                          <a:effectLst/>
                          <a:latin typeface="Calibri" panose="020F0502020204030204" pitchFamily="34" charset="0"/>
                        </a:rPr>
                        <a:t>NW</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446898638"/>
                  </a:ext>
                </a:extLst>
              </a:tr>
              <a:tr h="248405">
                <a:tc>
                  <a:txBody>
                    <a:bodyPr/>
                    <a:lstStyle/>
                    <a:p>
                      <a:pPr algn="l" fontAlgn="b"/>
                      <a:r>
                        <a:rPr lang="en-US" sz="1600" b="1" i="0" u="none" strike="noStrike">
                          <a:solidFill>
                            <a:srgbClr val="000000"/>
                          </a:solidFill>
                          <a:effectLst/>
                          <a:latin typeface="Calibri" panose="020F0502020204030204" pitchFamily="34" charset="0"/>
                        </a:rPr>
                        <a:t>WC</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4.2%</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93707902"/>
                  </a:ext>
                </a:extLst>
              </a:tr>
              <a:tr h="248405">
                <a:tc>
                  <a:txBody>
                    <a:bodyPr/>
                    <a:lstStyle/>
                    <a:p>
                      <a:pPr algn="l" fontAlgn="b"/>
                      <a:r>
                        <a:rPr lang="en-US" sz="1600" b="1" i="0" u="none" strike="noStrike" dirty="0">
                          <a:solidFill>
                            <a:srgbClr val="000000"/>
                          </a:solidFill>
                          <a:effectLst/>
                          <a:latin typeface="Calibri" panose="020F0502020204030204" pitchFamily="34" charset="0"/>
                        </a:rPr>
                        <a:t>SA</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5.1%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32397879"/>
                  </a:ext>
                </a:extLst>
              </a:tr>
            </a:tbl>
          </a:graphicData>
        </a:graphic>
      </p:graphicFrame>
      <p:sp>
        <p:nvSpPr>
          <p:cNvPr id="4" name="Arrow: Right 3">
            <a:extLst>
              <a:ext uri="{FF2B5EF4-FFF2-40B4-BE49-F238E27FC236}">
                <a16:creationId xmlns:a16="http://schemas.microsoft.com/office/drawing/2014/main" id="{9158048C-430E-9D00-89D2-38F7F652B3F6}"/>
              </a:ext>
            </a:extLst>
          </p:cNvPr>
          <p:cNvSpPr/>
          <p:nvPr/>
        </p:nvSpPr>
        <p:spPr>
          <a:xfrm rot="16200000">
            <a:off x="3858781" y="3771096"/>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Arrow: Right 6">
            <a:extLst>
              <a:ext uri="{FF2B5EF4-FFF2-40B4-BE49-F238E27FC236}">
                <a16:creationId xmlns:a16="http://schemas.microsoft.com/office/drawing/2014/main" id="{DBE3E765-22BA-4CB7-587E-D4D0CC504B4E}"/>
              </a:ext>
            </a:extLst>
          </p:cNvPr>
          <p:cNvSpPr/>
          <p:nvPr/>
        </p:nvSpPr>
        <p:spPr>
          <a:xfrm rot="5400000" flipV="1">
            <a:off x="8716987" y="54508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Arrow: Right 7">
            <a:extLst>
              <a:ext uri="{FF2B5EF4-FFF2-40B4-BE49-F238E27FC236}">
                <a16:creationId xmlns:a16="http://schemas.microsoft.com/office/drawing/2014/main" id="{A4269D92-B2DE-DAF5-AD53-D2BE335A7144}"/>
              </a:ext>
            </a:extLst>
          </p:cNvPr>
          <p:cNvSpPr/>
          <p:nvPr/>
        </p:nvSpPr>
        <p:spPr>
          <a:xfrm rot="5400000" flipV="1">
            <a:off x="8716987" y="3769798"/>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Arrow: Right 9">
            <a:extLst>
              <a:ext uri="{FF2B5EF4-FFF2-40B4-BE49-F238E27FC236}">
                <a16:creationId xmlns:a16="http://schemas.microsoft.com/office/drawing/2014/main" id="{FD47DFD2-F56E-F9D0-D564-758D1D5CF6D2}"/>
              </a:ext>
            </a:extLst>
          </p:cNvPr>
          <p:cNvSpPr/>
          <p:nvPr/>
        </p:nvSpPr>
        <p:spPr>
          <a:xfrm rot="5400000" flipV="1">
            <a:off x="7106254"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Right 10">
            <a:extLst>
              <a:ext uri="{FF2B5EF4-FFF2-40B4-BE49-F238E27FC236}">
                <a16:creationId xmlns:a16="http://schemas.microsoft.com/office/drawing/2014/main" id="{E57962A5-B424-C244-6929-53DD38AE53B9}"/>
              </a:ext>
            </a:extLst>
          </p:cNvPr>
          <p:cNvSpPr/>
          <p:nvPr/>
        </p:nvSpPr>
        <p:spPr>
          <a:xfrm rot="5400000" flipV="1">
            <a:off x="5534351"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Arrow: Right 11">
            <a:extLst>
              <a:ext uri="{FF2B5EF4-FFF2-40B4-BE49-F238E27FC236}">
                <a16:creationId xmlns:a16="http://schemas.microsoft.com/office/drawing/2014/main" id="{685BFC63-C64A-3E79-EB41-72BD6DD29AC0}"/>
              </a:ext>
            </a:extLst>
          </p:cNvPr>
          <p:cNvSpPr/>
          <p:nvPr/>
        </p:nvSpPr>
        <p:spPr>
          <a:xfrm rot="5400000" flipV="1">
            <a:off x="3853957" y="323116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4A79CA6A-E7FC-C032-D156-CB1FBA5FFC18}"/>
              </a:ext>
            </a:extLst>
          </p:cNvPr>
          <p:cNvSpPr/>
          <p:nvPr/>
        </p:nvSpPr>
        <p:spPr>
          <a:xfrm rot="16200000">
            <a:off x="3858779" y="4321467"/>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EDED9AF4-9918-91D0-EADC-1BB28E6C7DBF}"/>
              </a:ext>
            </a:extLst>
          </p:cNvPr>
          <p:cNvSpPr/>
          <p:nvPr/>
        </p:nvSpPr>
        <p:spPr>
          <a:xfrm rot="16200000">
            <a:off x="3858777" y="543920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Arrow: Right 15">
            <a:extLst>
              <a:ext uri="{FF2B5EF4-FFF2-40B4-BE49-F238E27FC236}">
                <a16:creationId xmlns:a16="http://schemas.microsoft.com/office/drawing/2014/main" id="{6DAB87C2-DFFD-18B0-6594-13F0804A775D}"/>
              </a:ext>
            </a:extLst>
          </p:cNvPr>
          <p:cNvSpPr/>
          <p:nvPr/>
        </p:nvSpPr>
        <p:spPr>
          <a:xfrm rot="16200000">
            <a:off x="5506091" y="323056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Arrow: Right 16">
            <a:extLst>
              <a:ext uri="{FF2B5EF4-FFF2-40B4-BE49-F238E27FC236}">
                <a16:creationId xmlns:a16="http://schemas.microsoft.com/office/drawing/2014/main" id="{E1468FDF-FF5F-F4EA-394F-1003AD7A3045}"/>
              </a:ext>
            </a:extLst>
          </p:cNvPr>
          <p:cNvSpPr/>
          <p:nvPr/>
        </p:nvSpPr>
        <p:spPr>
          <a:xfrm rot="16200000">
            <a:off x="8722622" y="323056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Arrow: Right 2">
            <a:extLst>
              <a:ext uri="{FF2B5EF4-FFF2-40B4-BE49-F238E27FC236}">
                <a16:creationId xmlns:a16="http://schemas.microsoft.com/office/drawing/2014/main" id="{FF49A811-F367-11E8-A3D2-90E15CB4C671}"/>
              </a:ext>
            </a:extLst>
          </p:cNvPr>
          <p:cNvSpPr/>
          <p:nvPr/>
        </p:nvSpPr>
        <p:spPr>
          <a:xfrm rot="5400000" flipV="1">
            <a:off x="5534351" y="543920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Arrow: Right 5">
            <a:extLst>
              <a:ext uri="{FF2B5EF4-FFF2-40B4-BE49-F238E27FC236}">
                <a16:creationId xmlns:a16="http://schemas.microsoft.com/office/drawing/2014/main" id="{1C4B026F-5EB5-D30B-C323-979435936A54}"/>
              </a:ext>
            </a:extLst>
          </p:cNvPr>
          <p:cNvSpPr/>
          <p:nvPr/>
        </p:nvSpPr>
        <p:spPr>
          <a:xfrm rot="5400000" flipV="1">
            <a:off x="8716987" y="4863985"/>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Arrow: Right 18">
            <a:extLst>
              <a:ext uri="{FF2B5EF4-FFF2-40B4-BE49-F238E27FC236}">
                <a16:creationId xmlns:a16="http://schemas.microsoft.com/office/drawing/2014/main" id="{1CADFD50-E5DA-0209-A2BE-9B46C441AD0D}"/>
              </a:ext>
            </a:extLst>
          </p:cNvPr>
          <p:cNvSpPr/>
          <p:nvPr/>
        </p:nvSpPr>
        <p:spPr>
          <a:xfrm rot="5400000" flipV="1">
            <a:off x="8716987" y="51537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Oval 25">
            <a:extLst>
              <a:ext uri="{FF2B5EF4-FFF2-40B4-BE49-F238E27FC236}">
                <a16:creationId xmlns:a16="http://schemas.microsoft.com/office/drawing/2014/main" id="{DF028A96-4340-49B5-260B-9C0679324C33}"/>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5" name="Arrow: Right 4">
            <a:extLst>
              <a:ext uri="{FF2B5EF4-FFF2-40B4-BE49-F238E27FC236}">
                <a16:creationId xmlns:a16="http://schemas.microsoft.com/office/drawing/2014/main" id="{A614F06D-4EE2-5B9F-2696-B406FE3BE412}"/>
              </a:ext>
            </a:extLst>
          </p:cNvPr>
          <p:cNvSpPr/>
          <p:nvPr/>
        </p:nvSpPr>
        <p:spPr>
          <a:xfrm rot="5400000" flipV="1">
            <a:off x="8716987" y="4600194"/>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0FD0354A-0D57-D76C-AD32-6E7B97FC0600}"/>
              </a:ext>
            </a:extLst>
          </p:cNvPr>
          <p:cNvSpPr/>
          <p:nvPr/>
        </p:nvSpPr>
        <p:spPr>
          <a:xfrm>
            <a:off x="478302" y="6202260"/>
            <a:ext cx="11232436" cy="6313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2012 and 2021, only educators (Rank 60 000 – 69 999) are considered. ECD practitioners, TVET lecturers, and ABET teachers were removed. The 2021 </a:t>
            </a:r>
            <a:r>
              <a:rPr lang="en-ZA" sz="1100" i="1" dirty="0" err="1"/>
              <a:t>rankclass</a:t>
            </a:r>
            <a:r>
              <a:rPr lang="en-ZA" sz="1100" i="1" dirty="0"/>
              <a:t> file was expanded to include ranks found only in years prior to 2021. The percentage within each rank is calculated taking the total number of educator in that year for that rank over the total number of educators in that year. </a:t>
            </a:r>
          </a:p>
        </p:txBody>
      </p:sp>
      <p:sp>
        <p:nvSpPr>
          <p:cNvPr id="18" name="Rectangle 17">
            <a:extLst>
              <a:ext uri="{FF2B5EF4-FFF2-40B4-BE49-F238E27FC236}">
                <a16:creationId xmlns:a16="http://schemas.microsoft.com/office/drawing/2014/main" id="{A82881BE-9538-0937-2CEA-3E772746103D}"/>
              </a:ext>
            </a:extLst>
          </p:cNvPr>
          <p:cNvSpPr/>
          <p:nvPr/>
        </p:nvSpPr>
        <p:spPr>
          <a:xfrm>
            <a:off x="1396492" y="3491277"/>
            <a:ext cx="10314246" cy="766432"/>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a:extLst>
              <a:ext uri="{FF2B5EF4-FFF2-40B4-BE49-F238E27FC236}">
                <a16:creationId xmlns:a16="http://schemas.microsoft.com/office/drawing/2014/main" id="{8133C47E-4715-D501-EDA3-771DD6C7F918}"/>
              </a:ext>
            </a:extLst>
          </p:cNvPr>
          <p:cNvSpPr/>
          <p:nvPr/>
        </p:nvSpPr>
        <p:spPr>
          <a:xfrm>
            <a:off x="1325879" y="4558364"/>
            <a:ext cx="10515601" cy="1104441"/>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94935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A76D-F453-EE0B-8F82-0FB2331512A5}"/>
              </a:ext>
            </a:extLst>
          </p:cNvPr>
          <p:cNvSpPr>
            <a:spLocks noGrp="1"/>
          </p:cNvSpPr>
          <p:nvPr>
            <p:ph type="title"/>
          </p:nvPr>
        </p:nvSpPr>
        <p:spPr/>
        <p:txBody>
          <a:bodyPr/>
          <a:lstStyle/>
          <a:p>
            <a:r>
              <a:rPr lang="en-ZA" dirty="0"/>
              <a:t>What are the implications on class sizes and appointments</a:t>
            </a:r>
          </a:p>
        </p:txBody>
      </p:sp>
      <p:sp>
        <p:nvSpPr>
          <p:cNvPr id="3" name="Text Placeholder 2">
            <a:extLst>
              <a:ext uri="{FF2B5EF4-FFF2-40B4-BE49-F238E27FC236}">
                <a16:creationId xmlns:a16="http://schemas.microsoft.com/office/drawing/2014/main" id="{5F3A42E6-5DBC-60F3-BEC0-D4DCB211F79D}"/>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5EE5CF07-3546-5DB4-75EB-2CEFF6B8C19E}"/>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5</a:t>
            </a:r>
          </a:p>
        </p:txBody>
      </p:sp>
    </p:spTree>
    <p:extLst>
      <p:ext uri="{BB962C8B-B14F-4D97-AF65-F5344CB8AC3E}">
        <p14:creationId xmlns:p14="http://schemas.microsoft.com/office/powerpoint/2010/main" val="1366276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7174-D0E9-C9A3-7AD7-4BDB0825FE98}"/>
              </a:ext>
            </a:extLst>
          </p:cNvPr>
          <p:cNvSpPr>
            <a:spLocks noGrp="1"/>
          </p:cNvSpPr>
          <p:nvPr>
            <p:ph type="title"/>
          </p:nvPr>
        </p:nvSpPr>
        <p:spPr/>
        <p:txBody>
          <a:bodyPr/>
          <a:lstStyle/>
          <a:p>
            <a:r>
              <a:rPr lang="en-ZA" dirty="0"/>
              <a:t>Lerner-Educator Ratios in 2012 and 2021</a:t>
            </a:r>
          </a:p>
        </p:txBody>
      </p:sp>
      <p:sp>
        <p:nvSpPr>
          <p:cNvPr id="5" name="TextBox 4">
            <a:extLst>
              <a:ext uri="{FF2B5EF4-FFF2-40B4-BE49-F238E27FC236}">
                <a16:creationId xmlns:a16="http://schemas.microsoft.com/office/drawing/2014/main" id="{4BC7E237-25F8-EAFD-BD45-00C58FD9766C}"/>
              </a:ext>
            </a:extLst>
          </p:cNvPr>
          <p:cNvSpPr txBox="1"/>
          <p:nvPr/>
        </p:nvSpPr>
        <p:spPr>
          <a:xfrm>
            <a:off x="847017" y="1907372"/>
            <a:ext cx="7971971" cy="646331"/>
          </a:xfrm>
          <a:prstGeom prst="rect">
            <a:avLst/>
          </a:prstGeom>
          <a:noFill/>
        </p:spPr>
        <p:txBody>
          <a:bodyPr wrap="square">
            <a:spAutoFit/>
          </a:bodyPr>
          <a:lstStyle/>
          <a:p>
            <a:pPr marL="0" marR="0" algn="ctr">
              <a:spcBef>
                <a:spcPts val="0"/>
              </a:spcBef>
              <a:spcAft>
                <a:spcPts val="1000"/>
              </a:spcAft>
            </a:pPr>
            <a:r>
              <a:rPr lang="en-GB" sz="1800" i="1" dirty="0">
                <a:solidFill>
                  <a:srgbClr val="44546A"/>
                </a:solidFill>
                <a:effectLst/>
                <a:latin typeface="Times New Roman" panose="02020603050405020304" pitchFamily="18" charset="0"/>
                <a:ea typeface="Calibri" panose="020F0502020204030204" pitchFamily="34" charset="0"/>
                <a:cs typeface="Arial" panose="020B0604020202020204" pitchFamily="34" charset="0"/>
              </a:rPr>
              <a:t>National and provincial learner-to-public-educator ratios in 2012 and 2021, grades 1 to 12 in public ordinary schools in South Africa</a:t>
            </a:r>
            <a:endParaRPr lang="en-US" sz="1800" i="1" dirty="0">
              <a:solidFill>
                <a:srgbClr val="44546A"/>
              </a:solidFill>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EE32D8B-DE10-A90D-2E80-F83AF659E165}"/>
              </a:ext>
            </a:extLst>
          </p:cNvPr>
          <p:cNvPicPr>
            <a:picLocks noChangeAspect="1"/>
          </p:cNvPicPr>
          <p:nvPr/>
        </p:nvPicPr>
        <p:blipFill rotWithShape="1">
          <a:blip r:embed="rId2">
            <a:extLst>
              <a:ext uri="{28A0092B-C50C-407E-A947-70E740481C1C}">
                <a14:useLocalDpi xmlns:a14="http://schemas.microsoft.com/office/drawing/2010/main" val="0"/>
              </a:ext>
            </a:extLst>
          </a:blip>
          <a:srcRect t="7155"/>
          <a:stretch/>
        </p:blipFill>
        <p:spPr bwMode="auto">
          <a:xfrm>
            <a:off x="838199" y="2622541"/>
            <a:ext cx="7971971" cy="3634870"/>
          </a:xfrm>
          <a:prstGeom prst="rect">
            <a:avLst/>
          </a:prstGeom>
          <a:noFill/>
        </p:spPr>
      </p:pic>
      <p:sp>
        <p:nvSpPr>
          <p:cNvPr id="9" name="Rectangle 8">
            <a:extLst>
              <a:ext uri="{FF2B5EF4-FFF2-40B4-BE49-F238E27FC236}">
                <a16:creationId xmlns:a16="http://schemas.microsoft.com/office/drawing/2014/main" id="{59D09401-EF54-7F7B-E131-D199A839D4EB}"/>
              </a:ext>
            </a:extLst>
          </p:cNvPr>
          <p:cNvSpPr/>
          <p:nvPr/>
        </p:nvSpPr>
        <p:spPr>
          <a:xfrm>
            <a:off x="8848741" y="2012530"/>
            <a:ext cx="2748898" cy="405719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spcAft>
                <a:spcPts val="600"/>
              </a:spcAft>
              <a:buFont typeface="Arial" panose="020B0604020202020204" pitchFamily="34" charset="0"/>
              <a:buChar char="•"/>
            </a:pPr>
            <a:r>
              <a:rPr lang="en-ZA" sz="2000" b="1" dirty="0"/>
              <a:t>LE ratio rose from 27.4 to 29.8 learners per educator </a:t>
            </a:r>
            <a:r>
              <a:rPr lang="en-ZA" sz="2000" dirty="0"/>
              <a:t>from 2012 to 2021</a:t>
            </a:r>
          </a:p>
          <a:p>
            <a:pPr marL="285750" indent="-285750">
              <a:spcAft>
                <a:spcPts val="600"/>
              </a:spcAft>
              <a:buFont typeface="Arial" panose="020B0604020202020204" pitchFamily="34" charset="0"/>
              <a:buChar char="•"/>
            </a:pPr>
            <a:r>
              <a:rPr lang="en-ZA" sz="2000" b="1" dirty="0"/>
              <a:t>Deterioration (increase) in all provinces </a:t>
            </a:r>
            <a:r>
              <a:rPr lang="en-ZA" sz="2000" dirty="0"/>
              <a:t>except NC</a:t>
            </a:r>
          </a:p>
          <a:p>
            <a:pPr marL="285750" indent="-285750">
              <a:spcAft>
                <a:spcPts val="600"/>
              </a:spcAft>
              <a:buFont typeface="Arial" panose="020B0604020202020204" pitchFamily="34" charset="0"/>
              <a:buChar char="•"/>
            </a:pPr>
            <a:r>
              <a:rPr lang="en-ZA" sz="2000" b="1" dirty="0"/>
              <a:t>Large increases </a:t>
            </a:r>
            <a:r>
              <a:rPr lang="en-ZA" sz="2000" dirty="0"/>
              <a:t>in FS, EC, LP and MP off a low base and in the WC off a higher base</a:t>
            </a:r>
          </a:p>
          <a:p>
            <a:pPr marL="285750" indent="-285750">
              <a:buFont typeface="Arial" panose="020B0604020202020204" pitchFamily="34" charset="0"/>
              <a:buChar char="•"/>
            </a:pPr>
            <a:endParaRPr lang="en-ZA" sz="2000" dirty="0"/>
          </a:p>
        </p:txBody>
      </p:sp>
      <p:sp>
        <p:nvSpPr>
          <p:cNvPr id="12" name="Rectangle 11">
            <a:extLst>
              <a:ext uri="{FF2B5EF4-FFF2-40B4-BE49-F238E27FC236}">
                <a16:creationId xmlns:a16="http://schemas.microsoft.com/office/drawing/2014/main" id="{B57E66FB-7CBC-8C60-11E4-ED441CC5BE1B}"/>
              </a:ext>
            </a:extLst>
          </p:cNvPr>
          <p:cNvSpPr/>
          <p:nvPr/>
        </p:nvSpPr>
        <p:spPr>
          <a:xfrm>
            <a:off x="631709" y="6326249"/>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Figure 1 in South African teacher shortages as revealed through class sizes and learner-educator ratios: An exploratory analysis by Gabrielle Wills (2023)</a:t>
            </a:r>
          </a:p>
        </p:txBody>
      </p:sp>
      <p:sp>
        <p:nvSpPr>
          <p:cNvPr id="14" name="Oval 13">
            <a:extLst>
              <a:ext uri="{FF2B5EF4-FFF2-40B4-BE49-F238E27FC236}">
                <a16:creationId xmlns:a16="http://schemas.microsoft.com/office/drawing/2014/main" id="{F2BF1B6E-5CAD-16A8-BE72-E8454BF4B6C6}"/>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5</a:t>
            </a:r>
          </a:p>
        </p:txBody>
      </p:sp>
    </p:spTree>
    <p:extLst>
      <p:ext uri="{BB962C8B-B14F-4D97-AF65-F5344CB8AC3E}">
        <p14:creationId xmlns:p14="http://schemas.microsoft.com/office/powerpoint/2010/main" val="319595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7174-D0E9-C9A3-7AD7-4BDB0825FE98}"/>
              </a:ext>
            </a:extLst>
          </p:cNvPr>
          <p:cNvSpPr>
            <a:spLocks noGrp="1"/>
          </p:cNvSpPr>
          <p:nvPr>
            <p:ph type="title"/>
          </p:nvPr>
        </p:nvSpPr>
        <p:spPr/>
        <p:txBody>
          <a:bodyPr/>
          <a:lstStyle/>
          <a:p>
            <a:r>
              <a:rPr lang="en-ZA" dirty="0"/>
              <a:t>LE ratios and class sizes</a:t>
            </a:r>
          </a:p>
        </p:txBody>
      </p:sp>
      <p:pic>
        <p:nvPicPr>
          <p:cNvPr id="4" name="Graphic 1211356762">
            <a:extLst>
              <a:ext uri="{FF2B5EF4-FFF2-40B4-BE49-F238E27FC236}">
                <a16:creationId xmlns:a16="http://schemas.microsoft.com/office/drawing/2014/main" id="{FAC5012F-4486-1A76-2556-683E03DFB88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0077"/>
          <a:stretch/>
        </p:blipFill>
        <p:spPr>
          <a:xfrm>
            <a:off x="1202054" y="2416755"/>
            <a:ext cx="6269652" cy="3758562"/>
          </a:xfrm>
          <a:prstGeom prst="rect">
            <a:avLst/>
          </a:prstGeom>
        </p:spPr>
      </p:pic>
      <p:sp>
        <p:nvSpPr>
          <p:cNvPr id="7" name="TextBox 6">
            <a:extLst>
              <a:ext uri="{FF2B5EF4-FFF2-40B4-BE49-F238E27FC236}">
                <a16:creationId xmlns:a16="http://schemas.microsoft.com/office/drawing/2014/main" id="{0C68B3E1-717D-5272-555B-45E979DEB046}"/>
              </a:ext>
            </a:extLst>
          </p:cNvPr>
          <p:cNvSpPr txBox="1"/>
          <p:nvPr/>
        </p:nvSpPr>
        <p:spPr>
          <a:xfrm>
            <a:off x="631710" y="1842058"/>
            <a:ext cx="7410340" cy="646331"/>
          </a:xfrm>
          <a:prstGeom prst="rect">
            <a:avLst/>
          </a:prstGeom>
          <a:noFill/>
        </p:spPr>
        <p:txBody>
          <a:bodyPr wrap="square">
            <a:spAutoFit/>
          </a:bodyPr>
          <a:lstStyle/>
          <a:p>
            <a:pPr marL="0" marR="0" algn="ctr">
              <a:spcBef>
                <a:spcPts val="0"/>
              </a:spcBef>
              <a:spcAft>
                <a:spcPts val="1000"/>
              </a:spcAft>
            </a:pPr>
            <a:r>
              <a:rPr lang="en-GB" sz="1800" i="1" dirty="0">
                <a:solidFill>
                  <a:srgbClr val="44546A"/>
                </a:solidFill>
                <a:effectLst/>
                <a:latin typeface="Times New Roman" panose="02020603050405020304" pitchFamily="18" charset="0"/>
                <a:ea typeface="Calibri" panose="020F0502020204030204" pitchFamily="34" charset="0"/>
                <a:cs typeface="Arial" panose="020B0604020202020204" pitchFamily="34" charset="0"/>
              </a:rPr>
              <a:t>Percentage of grade 6 learners in schools with an educator reporting that their largest class is in the following class size category</a:t>
            </a:r>
            <a:r>
              <a:rPr lang="en-GB" i="1" dirty="0">
                <a:solidFill>
                  <a:srgbClr val="44546A"/>
                </a:solidFill>
                <a:latin typeface="Times New Roman" panose="02020603050405020304" pitchFamily="18" charset="0"/>
                <a:ea typeface="Calibri" panose="020F0502020204030204" pitchFamily="34" charset="0"/>
                <a:cs typeface="Arial" panose="020B0604020202020204" pitchFamily="34" charset="0"/>
              </a:rPr>
              <a:t> </a:t>
            </a:r>
            <a:r>
              <a:rPr lang="en-GB" sz="1800" i="1" dirty="0">
                <a:solidFill>
                  <a:srgbClr val="44546A"/>
                </a:solidFill>
                <a:effectLst/>
                <a:latin typeface="Times New Roman" panose="02020603050405020304" pitchFamily="18" charset="0"/>
                <a:ea typeface="Calibri" panose="020F0502020204030204" pitchFamily="34" charset="0"/>
                <a:cs typeface="Arial" panose="020B0604020202020204" pitchFamily="34" charset="0"/>
              </a:rPr>
              <a:t>(SMS 2017/18)</a:t>
            </a:r>
            <a:endParaRPr lang="en-US" sz="1800" i="1" dirty="0">
              <a:solidFill>
                <a:srgbClr val="44546A"/>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C7D9905-EB37-317D-9AEE-CC5B7E96A526}"/>
              </a:ext>
            </a:extLst>
          </p:cNvPr>
          <p:cNvSpPr/>
          <p:nvPr/>
        </p:nvSpPr>
        <p:spPr>
          <a:xfrm>
            <a:off x="631709" y="6282706"/>
            <a:ext cx="7147948" cy="50383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Figure 8 in South African teacher shortages as revealed through class sizes and learner-educator ratios: An exploratory analysis by Gabrielle Wills (2023)</a:t>
            </a:r>
          </a:p>
        </p:txBody>
      </p:sp>
      <p:sp>
        <p:nvSpPr>
          <p:cNvPr id="5" name="Rectangle 4">
            <a:extLst>
              <a:ext uri="{FF2B5EF4-FFF2-40B4-BE49-F238E27FC236}">
                <a16:creationId xmlns:a16="http://schemas.microsoft.com/office/drawing/2014/main" id="{FA57E37E-3DC1-7133-08E0-16F53F84CCCD}"/>
              </a:ext>
            </a:extLst>
          </p:cNvPr>
          <p:cNvSpPr/>
          <p:nvPr/>
        </p:nvSpPr>
        <p:spPr>
          <a:xfrm>
            <a:off x="8159207" y="0"/>
            <a:ext cx="4049486" cy="6858000"/>
          </a:xfrm>
          <a:prstGeom prst="rect">
            <a:avLst/>
          </a:prstGeom>
          <a:solidFill>
            <a:srgbClr val="55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5411213B-8665-40CF-A440-9C949E802AA0}"/>
              </a:ext>
            </a:extLst>
          </p:cNvPr>
          <p:cNvSpPr/>
          <p:nvPr/>
        </p:nvSpPr>
        <p:spPr>
          <a:xfrm>
            <a:off x="8764171" y="1494971"/>
            <a:ext cx="2977271" cy="468034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2400" dirty="0">
                <a:solidFill>
                  <a:schemeClr val="bg1"/>
                </a:solidFill>
              </a:rPr>
              <a:t>Limpopo (~48%), Mpumalanga (~38%) and Eastern Cape (~31%) have the highest proportion of Gr 6 classes with more the 61 learners in a class</a:t>
            </a:r>
          </a:p>
          <a:p>
            <a:endParaRPr lang="en-ZA" sz="1400" dirty="0">
              <a:solidFill>
                <a:schemeClr val="bg1"/>
              </a:solidFill>
            </a:endParaRPr>
          </a:p>
          <a:p>
            <a:r>
              <a:rPr lang="en-ZA" sz="2400" dirty="0">
                <a:solidFill>
                  <a:schemeClr val="bg1"/>
                </a:solidFill>
              </a:rPr>
              <a:t>Class sizes are determined by factors other than LE ratio (</a:t>
            </a:r>
            <a:r>
              <a:rPr lang="en-ZA" sz="2400" dirty="0" err="1">
                <a:solidFill>
                  <a:schemeClr val="bg1"/>
                </a:solidFill>
              </a:rPr>
              <a:t>eg.</a:t>
            </a:r>
            <a:r>
              <a:rPr lang="en-ZA" sz="2400" dirty="0">
                <a:solidFill>
                  <a:schemeClr val="bg1"/>
                </a:solidFill>
              </a:rPr>
              <a:t> WC or GP)</a:t>
            </a:r>
          </a:p>
          <a:p>
            <a:endParaRPr lang="en-ZA" sz="2400" dirty="0">
              <a:solidFill>
                <a:schemeClr val="bg1"/>
              </a:solidFill>
            </a:endParaRPr>
          </a:p>
        </p:txBody>
      </p:sp>
      <p:graphicFrame>
        <p:nvGraphicFramePr>
          <p:cNvPr id="13" name="Table 13">
            <a:extLst>
              <a:ext uri="{FF2B5EF4-FFF2-40B4-BE49-F238E27FC236}">
                <a16:creationId xmlns:a16="http://schemas.microsoft.com/office/drawing/2014/main" id="{4EFF2A80-72A8-BF79-BCA4-6D5A9659C20B}"/>
              </a:ext>
            </a:extLst>
          </p:cNvPr>
          <p:cNvGraphicFramePr>
            <a:graphicFrameLocks noGrp="1"/>
          </p:cNvGraphicFramePr>
          <p:nvPr/>
        </p:nvGraphicFramePr>
        <p:xfrm>
          <a:off x="2008050" y="5853092"/>
          <a:ext cx="4160520" cy="182880"/>
        </p:xfrm>
        <a:graphic>
          <a:graphicData uri="http://schemas.openxmlformats.org/drawingml/2006/table">
            <a:tbl>
              <a:tblPr firstRow="1" bandRow="1">
                <a:tableStyleId>{5C22544A-7EE6-4342-B048-85BDC9FD1C3A}</a:tableStyleId>
              </a:tblPr>
              <a:tblGrid>
                <a:gridCol w="462280">
                  <a:extLst>
                    <a:ext uri="{9D8B030D-6E8A-4147-A177-3AD203B41FA5}">
                      <a16:colId xmlns:a16="http://schemas.microsoft.com/office/drawing/2014/main" val="2582886187"/>
                    </a:ext>
                  </a:extLst>
                </a:gridCol>
                <a:gridCol w="462280">
                  <a:extLst>
                    <a:ext uri="{9D8B030D-6E8A-4147-A177-3AD203B41FA5}">
                      <a16:colId xmlns:a16="http://schemas.microsoft.com/office/drawing/2014/main" val="808558100"/>
                    </a:ext>
                  </a:extLst>
                </a:gridCol>
                <a:gridCol w="462280">
                  <a:extLst>
                    <a:ext uri="{9D8B030D-6E8A-4147-A177-3AD203B41FA5}">
                      <a16:colId xmlns:a16="http://schemas.microsoft.com/office/drawing/2014/main" val="3954203404"/>
                    </a:ext>
                  </a:extLst>
                </a:gridCol>
                <a:gridCol w="462280">
                  <a:extLst>
                    <a:ext uri="{9D8B030D-6E8A-4147-A177-3AD203B41FA5}">
                      <a16:colId xmlns:a16="http://schemas.microsoft.com/office/drawing/2014/main" val="1392949198"/>
                    </a:ext>
                  </a:extLst>
                </a:gridCol>
                <a:gridCol w="462280">
                  <a:extLst>
                    <a:ext uri="{9D8B030D-6E8A-4147-A177-3AD203B41FA5}">
                      <a16:colId xmlns:a16="http://schemas.microsoft.com/office/drawing/2014/main" val="898934165"/>
                    </a:ext>
                  </a:extLst>
                </a:gridCol>
                <a:gridCol w="462280">
                  <a:extLst>
                    <a:ext uri="{9D8B030D-6E8A-4147-A177-3AD203B41FA5}">
                      <a16:colId xmlns:a16="http://schemas.microsoft.com/office/drawing/2014/main" val="1992820924"/>
                    </a:ext>
                  </a:extLst>
                </a:gridCol>
                <a:gridCol w="462280">
                  <a:extLst>
                    <a:ext uri="{9D8B030D-6E8A-4147-A177-3AD203B41FA5}">
                      <a16:colId xmlns:a16="http://schemas.microsoft.com/office/drawing/2014/main" val="2881719830"/>
                    </a:ext>
                  </a:extLst>
                </a:gridCol>
                <a:gridCol w="462280">
                  <a:extLst>
                    <a:ext uri="{9D8B030D-6E8A-4147-A177-3AD203B41FA5}">
                      <a16:colId xmlns:a16="http://schemas.microsoft.com/office/drawing/2014/main" val="4270415584"/>
                    </a:ext>
                  </a:extLst>
                </a:gridCol>
                <a:gridCol w="462280">
                  <a:extLst>
                    <a:ext uri="{9D8B030D-6E8A-4147-A177-3AD203B41FA5}">
                      <a16:colId xmlns:a16="http://schemas.microsoft.com/office/drawing/2014/main" val="3881297851"/>
                    </a:ext>
                  </a:extLst>
                </a:gridCol>
              </a:tblGrid>
              <a:tr h="63647">
                <a:tc>
                  <a:txBody>
                    <a:bodyPr/>
                    <a:lstStyle/>
                    <a:p>
                      <a:pPr algn="ctr"/>
                      <a:r>
                        <a:rPr lang="en-ZA" sz="1200" b="0" dirty="0">
                          <a:solidFill>
                            <a:schemeClr val="tx1"/>
                          </a:solidFill>
                        </a:rPr>
                        <a:t>MP</a:t>
                      </a:r>
                    </a:p>
                  </a:txBody>
                  <a:tcPr marL="0" marR="0" marT="0" marB="0" anchor="ctr">
                    <a:solidFill>
                      <a:schemeClr val="bg1"/>
                    </a:solidFill>
                  </a:tcPr>
                </a:tc>
                <a:tc>
                  <a:txBody>
                    <a:bodyPr/>
                    <a:lstStyle/>
                    <a:p>
                      <a:pPr algn="ctr"/>
                      <a:r>
                        <a:rPr lang="en-ZA" sz="1200" b="0" dirty="0">
                          <a:solidFill>
                            <a:schemeClr val="tx1"/>
                          </a:solidFill>
                        </a:rPr>
                        <a:t>FS</a:t>
                      </a:r>
                    </a:p>
                  </a:txBody>
                  <a:tcPr marL="0" marR="0" marT="0" marB="0" anchor="ctr">
                    <a:solidFill>
                      <a:schemeClr val="bg1"/>
                    </a:solidFill>
                  </a:tcPr>
                </a:tc>
                <a:tc>
                  <a:txBody>
                    <a:bodyPr/>
                    <a:lstStyle/>
                    <a:p>
                      <a:pPr algn="ctr"/>
                      <a:r>
                        <a:rPr lang="en-ZA" sz="1200" b="0" dirty="0">
                          <a:solidFill>
                            <a:schemeClr val="tx1"/>
                          </a:solidFill>
                        </a:rPr>
                        <a:t>LP</a:t>
                      </a:r>
                    </a:p>
                  </a:txBody>
                  <a:tcPr marL="0" marR="0" marT="0" marB="0" anchor="ctr">
                    <a:solidFill>
                      <a:schemeClr val="bg1"/>
                    </a:solidFill>
                  </a:tcPr>
                </a:tc>
                <a:tc>
                  <a:txBody>
                    <a:bodyPr/>
                    <a:lstStyle/>
                    <a:p>
                      <a:pPr algn="ctr"/>
                      <a:r>
                        <a:rPr lang="en-ZA" sz="1200" b="0" dirty="0">
                          <a:solidFill>
                            <a:schemeClr val="tx1"/>
                          </a:solidFill>
                        </a:rPr>
                        <a:t>KN</a:t>
                      </a:r>
                    </a:p>
                  </a:txBody>
                  <a:tcPr marL="0" marR="0" marT="0" marB="0" anchor="ctr">
                    <a:solidFill>
                      <a:schemeClr val="bg1"/>
                    </a:solidFill>
                  </a:tcPr>
                </a:tc>
                <a:tc>
                  <a:txBody>
                    <a:bodyPr/>
                    <a:lstStyle/>
                    <a:p>
                      <a:pPr algn="ctr"/>
                      <a:r>
                        <a:rPr lang="en-ZA" sz="1200" b="0" dirty="0">
                          <a:solidFill>
                            <a:schemeClr val="tx1"/>
                          </a:solidFill>
                        </a:rPr>
                        <a:t>NW</a:t>
                      </a:r>
                    </a:p>
                  </a:txBody>
                  <a:tcPr marL="0" marR="0" marT="0" marB="0" anchor="ctr">
                    <a:solidFill>
                      <a:schemeClr val="bg1"/>
                    </a:solidFill>
                  </a:tcPr>
                </a:tc>
                <a:tc>
                  <a:txBody>
                    <a:bodyPr/>
                    <a:lstStyle/>
                    <a:p>
                      <a:pPr algn="ctr"/>
                      <a:r>
                        <a:rPr lang="en-ZA" sz="1200" b="0" dirty="0">
                          <a:solidFill>
                            <a:schemeClr val="tx1"/>
                          </a:solidFill>
                        </a:rPr>
                        <a:t>GP</a:t>
                      </a:r>
                    </a:p>
                  </a:txBody>
                  <a:tcPr marL="0" marR="0" marT="0" marB="0" anchor="ctr">
                    <a:solidFill>
                      <a:schemeClr val="bg1"/>
                    </a:solidFill>
                  </a:tcPr>
                </a:tc>
                <a:tc>
                  <a:txBody>
                    <a:bodyPr/>
                    <a:lstStyle/>
                    <a:p>
                      <a:pPr algn="ctr"/>
                      <a:r>
                        <a:rPr lang="en-ZA" sz="1200" b="0" dirty="0">
                          <a:solidFill>
                            <a:schemeClr val="tx1"/>
                          </a:solidFill>
                        </a:rPr>
                        <a:t>EC</a:t>
                      </a:r>
                    </a:p>
                  </a:txBody>
                  <a:tcPr marL="0" marR="0" marT="0" marB="0" anchor="ctr">
                    <a:solidFill>
                      <a:schemeClr val="bg1"/>
                    </a:solidFill>
                  </a:tcPr>
                </a:tc>
                <a:tc>
                  <a:txBody>
                    <a:bodyPr/>
                    <a:lstStyle/>
                    <a:p>
                      <a:pPr algn="ctr"/>
                      <a:r>
                        <a:rPr lang="en-ZA" sz="1200" b="0" dirty="0">
                          <a:solidFill>
                            <a:schemeClr val="tx1"/>
                          </a:solidFill>
                        </a:rPr>
                        <a:t>NC</a:t>
                      </a:r>
                    </a:p>
                  </a:txBody>
                  <a:tcPr marL="0" marR="0" marT="0" marB="0" anchor="ctr">
                    <a:solidFill>
                      <a:schemeClr val="bg1"/>
                    </a:solidFill>
                  </a:tcPr>
                </a:tc>
                <a:tc>
                  <a:txBody>
                    <a:bodyPr/>
                    <a:lstStyle/>
                    <a:p>
                      <a:pPr algn="ctr"/>
                      <a:r>
                        <a:rPr lang="en-ZA" sz="1200" b="0" dirty="0">
                          <a:solidFill>
                            <a:schemeClr val="tx1"/>
                          </a:solidFill>
                        </a:rPr>
                        <a:t>WC</a:t>
                      </a:r>
                    </a:p>
                  </a:txBody>
                  <a:tcPr marL="0" marR="0" marT="0" marB="0" anchor="ctr">
                    <a:solidFill>
                      <a:schemeClr val="bg1"/>
                    </a:solidFill>
                  </a:tcPr>
                </a:tc>
                <a:extLst>
                  <a:ext uri="{0D108BD9-81ED-4DB2-BD59-A6C34878D82A}">
                    <a16:rowId xmlns:a16="http://schemas.microsoft.com/office/drawing/2014/main" val="3223434520"/>
                  </a:ext>
                </a:extLst>
              </a:tr>
            </a:tbl>
          </a:graphicData>
        </a:graphic>
      </p:graphicFrame>
      <p:sp>
        <p:nvSpPr>
          <p:cNvPr id="15" name="Rectangle 14">
            <a:extLst>
              <a:ext uri="{FF2B5EF4-FFF2-40B4-BE49-F238E27FC236}">
                <a16:creationId xmlns:a16="http://schemas.microsoft.com/office/drawing/2014/main" id="{BE583E7F-8FB0-5101-BA15-D66BC28FEA0B}"/>
              </a:ext>
            </a:extLst>
          </p:cNvPr>
          <p:cNvSpPr/>
          <p:nvPr/>
        </p:nvSpPr>
        <p:spPr>
          <a:xfrm>
            <a:off x="8764171" y="1069975"/>
            <a:ext cx="2977271" cy="5422899"/>
          </a:xfrm>
          <a:prstGeom prst="rect">
            <a:avLst/>
          </a:prstGeom>
          <a:solidFill>
            <a:srgbClr val="550000"/>
          </a:solidFill>
          <a:ln>
            <a:noFill/>
          </a:ln>
        </p:spPr>
        <p:style>
          <a:lnRef idx="0">
            <a:scrgbClr r="0" g="0" b="0"/>
          </a:lnRef>
          <a:fillRef idx="0">
            <a:scrgbClr r="0" g="0" b="0"/>
          </a:fillRef>
          <a:effectRef idx="0">
            <a:scrgbClr r="0" g="0" b="0"/>
          </a:effectRef>
          <a:fontRef idx="minor">
            <a:schemeClr val="dk1"/>
          </a:fontRef>
        </p:style>
        <p:txBody>
          <a:bodyPr rtlCol="0" anchor="t"/>
          <a:lstStyle/>
          <a:p>
            <a:r>
              <a:rPr lang="en-ZA" sz="2400" dirty="0">
                <a:solidFill>
                  <a:schemeClr val="bg1"/>
                </a:solidFill>
              </a:rPr>
              <a:t>Limpopo (~48%), Mpumalanga (~38%) and Eastern Cape (~31%) have the highest proportion of Gr 6 classes with more the 61 learners in a class</a:t>
            </a:r>
          </a:p>
          <a:p>
            <a:endParaRPr lang="en-ZA" sz="2400" dirty="0">
              <a:solidFill>
                <a:schemeClr val="bg1"/>
              </a:solidFill>
            </a:endParaRPr>
          </a:p>
          <a:p>
            <a:r>
              <a:rPr lang="en-ZA" sz="2400" dirty="0">
                <a:solidFill>
                  <a:schemeClr val="bg1"/>
                </a:solidFill>
              </a:rPr>
              <a:t>Increasing learner-educator ratios will drive up class sizes further</a:t>
            </a:r>
          </a:p>
          <a:p>
            <a:endParaRPr lang="en-ZA" sz="2400" dirty="0">
              <a:solidFill>
                <a:schemeClr val="bg1"/>
              </a:solidFill>
            </a:endParaRPr>
          </a:p>
        </p:txBody>
      </p:sp>
      <p:sp>
        <p:nvSpPr>
          <p:cNvPr id="16" name="Oval 15">
            <a:extLst>
              <a:ext uri="{FF2B5EF4-FFF2-40B4-BE49-F238E27FC236}">
                <a16:creationId xmlns:a16="http://schemas.microsoft.com/office/drawing/2014/main" id="{9F072DC7-6D72-7531-697C-A38E353254CE}"/>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5</a:t>
            </a:r>
          </a:p>
        </p:txBody>
      </p:sp>
    </p:spTree>
    <p:extLst>
      <p:ext uri="{BB962C8B-B14F-4D97-AF65-F5344CB8AC3E}">
        <p14:creationId xmlns:p14="http://schemas.microsoft.com/office/powerpoint/2010/main" val="1622880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7174-D0E9-C9A3-7AD7-4BDB0825FE98}"/>
              </a:ext>
            </a:extLst>
          </p:cNvPr>
          <p:cNvSpPr>
            <a:spLocks noGrp="1"/>
          </p:cNvSpPr>
          <p:nvPr>
            <p:ph type="title"/>
          </p:nvPr>
        </p:nvSpPr>
        <p:spPr/>
        <p:txBody>
          <a:bodyPr/>
          <a:lstStyle/>
          <a:p>
            <a:r>
              <a:rPr lang="en-ZA" dirty="0"/>
              <a:t>LE ratios and class sizes</a:t>
            </a:r>
          </a:p>
        </p:txBody>
      </p:sp>
      <p:pic>
        <p:nvPicPr>
          <p:cNvPr id="4" name="Graphic 1211356762">
            <a:extLst>
              <a:ext uri="{FF2B5EF4-FFF2-40B4-BE49-F238E27FC236}">
                <a16:creationId xmlns:a16="http://schemas.microsoft.com/office/drawing/2014/main" id="{FAC5012F-4486-1A76-2556-683E03DFB88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0077"/>
          <a:stretch/>
        </p:blipFill>
        <p:spPr>
          <a:xfrm>
            <a:off x="1202054" y="2416756"/>
            <a:ext cx="6269652" cy="3758562"/>
          </a:xfrm>
          <a:prstGeom prst="rect">
            <a:avLst/>
          </a:prstGeom>
        </p:spPr>
      </p:pic>
      <p:sp>
        <p:nvSpPr>
          <p:cNvPr id="7" name="TextBox 6">
            <a:extLst>
              <a:ext uri="{FF2B5EF4-FFF2-40B4-BE49-F238E27FC236}">
                <a16:creationId xmlns:a16="http://schemas.microsoft.com/office/drawing/2014/main" id="{0C68B3E1-717D-5272-555B-45E979DEB046}"/>
              </a:ext>
            </a:extLst>
          </p:cNvPr>
          <p:cNvSpPr txBox="1"/>
          <p:nvPr/>
        </p:nvSpPr>
        <p:spPr>
          <a:xfrm>
            <a:off x="631710" y="1842058"/>
            <a:ext cx="7410340" cy="646331"/>
          </a:xfrm>
          <a:prstGeom prst="rect">
            <a:avLst/>
          </a:prstGeom>
          <a:noFill/>
        </p:spPr>
        <p:txBody>
          <a:bodyPr wrap="square">
            <a:spAutoFit/>
          </a:bodyPr>
          <a:lstStyle/>
          <a:p>
            <a:pPr marL="0" marR="0" algn="ctr">
              <a:spcBef>
                <a:spcPts val="0"/>
              </a:spcBef>
              <a:spcAft>
                <a:spcPts val="1000"/>
              </a:spcAft>
            </a:pPr>
            <a:r>
              <a:rPr lang="en-GB" sz="1800" i="1" dirty="0">
                <a:solidFill>
                  <a:srgbClr val="44546A"/>
                </a:solidFill>
                <a:effectLst/>
                <a:latin typeface="Times New Roman" panose="02020603050405020304" pitchFamily="18" charset="0"/>
                <a:ea typeface="Calibri" panose="020F0502020204030204" pitchFamily="34" charset="0"/>
                <a:cs typeface="Arial" panose="020B0604020202020204" pitchFamily="34" charset="0"/>
              </a:rPr>
              <a:t>Percentage of grade 6 learners in schools with an educator reporting that their largest class is in the following class size category</a:t>
            </a:r>
            <a:r>
              <a:rPr lang="en-GB" i="1" dirty="0">
                <a:solidFill>
                  <a:srgbClr val="44546A"/>
                </a:solidFill>
                <a:latin typeface="Times New Roman" panose="02020603050405020304" pitchFamily="18" charset="0"/>
                <a:ea typeface="Calibri" panose="020F0502020204030204" pitchFamily="34" charset="0"/>
                <a:cs typeface="Arial" panose="020B0604020202020204" pitchFamily="34" charset="0"/>
              </a:rPr>
              <a:t> </a:t>
            </a:r>
            <a:r>
              <a:rPr lang="en-GB" sz="1800" i="1" dirty="0">
                <a:solidFill>
                  <a:srgbClr val="44546A"/>
                </a:solidFill>
                <a:effectLst/>
                <a:latin typeface="Times New Roman" panose="02020603050405020304" pitchFamily="18" charset="0"/>
                <a:ea typeface="Calibri" panose="020F0502020204030204" pitchFamily="34" charset="0"/>
                <a:cs typeface="Arial" panose="020B0604020202020204" pitchFamily="34" charset="0"/>
              </a:rPr>
              <a:t>(SMS 2017/18)</a:t>
            </a:r>
            <a:endParaRPr lang="en-US" sz="1800" i="1" dirty="0">
              <a:solidFill>
                <a:srgbClr val="44546A"/>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C7D9905-EB37-317D-9AEE-CC5B7E96A526}"/>
              </a:ext>
            </a:extLst>
          </p:cNvPr>
          <p:cNvSpPr/>
          <p:nvPr/>
        </p:nvSpPr>
        <p:spPr>
          <a:xfrm>
            <a:off x="631709" y="6282706"/>
            <a:ext cx="7147948" cy="50383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Figure 8 in South African teacher shortages as revealed through class sizes and learner-educator ratios: An exploratory analysis by Gabrielle Wills (2023)</a:t>
            </a:r>
          </a:p>
        </p:txBody>
      </p:sp>
      <p:sp>
        <p:nvSpPr>
          <p:cNvPr id="5" name="Rectangle 4">
            <a:extLst>
              <a:ext uri="{FF2B5EF4-FFF2-40B4-BE49-F238E27FC236}">
                <a16:creationId xmlns:a16="http://schemas.microsoft.com/office/drawing/2014/main" id="{FA57E37E-3DC1-7133-08E0-16F53F84CCCD}"/>
              </a:ext>
            </a:extLst>
          </p:cNvPr>
          <p:cNvSpPr/>
          <p:nvPr/>
        </p:nvSpPr>
        <p:spPr>
          <a:xfrm>
            <a:off x="8159207" y="0"/>
            <a:ext cx="4049486" cy="6858000"/>
          </a:xfrm>
          <a:prstGeom prst="rect">
            <a:avLst/>
          </a:prstGeom>
          <a:solidFill>
            <a:srgbClr val="55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13" name="Table 13">
            <a:extLst>
              <a:ext uri="{FF2B5EF4-FFF2-40B4-BE49-F238E27FC236}">
                <a16:creationId xmlns:a16="http://schemas.microsoft.com/office/drawing/2014/main" id="{4EFF2A80-72A8-BF79-BCA4-6D5A9659C20B}"/>
              </a:ext>
            </a:extLst>
          </p:cNvPr>
          <p:cNvGraphicFramePr>
            <a:graphicFrameLocks noGrp="1"/>
          </p:cNvGraphicFramePr>
          <p:nvPr>
            <p:extLst>
              <p:ext uri="{D42A27DB-BD31-4B8C-83A1-F6EECF244321}">
                <p14:modId xmlns:p14="http://schemas.microsoft.com/office/powerpoint/2010/main" val="3701022162"/>
              </p:ext>
            </p:extLst>
          </p:nvPr>
        </p:nvGraphicFramePr>
        <p:xfrm>
          <a:off x="2008050" y="5853092"/>
          <a:ext cx="4160520" cy="182880"/>
        </p:xfrm>
        <a:graphic>
          <a:graphicData uri="http://schemas.openxmlformats.org/drawingml/2006/table">
            <a:tbl>
              <a:tblPr firstRow="1" bandRow="1">
                <a:tableStyleId>{5C22544A-7EE6-4342-B048-85BDC9FD1C3A}</a:tableStyleId>
              </a:tblPr>
              <a:tblGrid>
                <a:gridCol w="462280">
                  <a:extLst>
                    <a:ext uri="{9D8B030D-6E8A-4147-A177-3AD203B41FA5}">
                      <a16:colId xmlns:a16="http://schemas.microsoft.com/office/drawing/2014/main" val="2582886187"/>
                    </a:ext>
                  </a:extLst>
                </a:gridCol>
                <a:gridCol w="462280">
                  <a:extLst>
                    <a:ext uri="{9D8B030D-6E8A-4147-A177-3AD203B41FA5}">
                      <a16:colId xmlns:a16="http://schemas.microsoft.com/office/drawing/2014/main" val="808558100"/>
                    </a:ext>
                  </a:extLst>
                </a:gridCol>
                <a:gridCol w="462280">
                  <a:extLst>
                    <a:ext uri="{9D8B030D-6E8A-4147-A177-3AD203B41FA5}">
                      <a16:colId xmlns:a16="http://schemas.microsoft.com/office/drawing/2014/main" val="3954203404"/>
                    </a:ext>
                  </a:extLst>
                </a:gridCol>
                <a:gridCol w="462280">
                  <a:extLst>
                    <a:ext uri="{9D8B030D-6E8A-4147-A177-3AD203B41FA5}">
                      <a16:colId xmlns:a16="http://schemas.microsoft.com/office/drawing/2014/main" val="1392949198"/>
                    </a:ext>
                  </a:extLst>
                </a:gridCol>
                <a:gridCol w="462280">
                  <a:extLst>
                    <a:ext uri="{9D8B030D-6E8A-4147-A177-3AD203B41FA5}">
                      <a16:colId xmlns:a16="http://schemas.microsoft.com/office/drawing/2014/main" val="898934165"/>
                    </a:ext>
                  </a:extLst>
                </a:gridCol>
                <a:gridCol w="462280">
                  <a:extLst>
                    <a:ext uri="{9D8B030D-6E8A-4147-A177-3AD203B41FA5}">
                      <a16:colId xmlns:a16="http://schemas.microsoft.com/office/drawing/2014/main" val="1992820924"/>
                    </a:ext>
                  </a:extLst>
                </a:gridCol>
                <a:gridCol w="462280">
                  <a:extLst>
                    <a:ext uri="{9D8B030D-6E8A-4147-A177-3AD203B41FA5}">
                      <a16:colId xmlns:a16="http://schemas.microsoft.com/office/drawing/2014/main" val="2881719830"/>
                    </a:ext>
                  </a:extLst>
                </a:gridCol>
                <a:gridCol w="462280">
                  <a:extLst>
                    <a:ext uri="{9D8B030D-6E8A-4147-A177-3AD203B41FA5}">
                      <a16:colId xmlns:a16="http://schemas.microsoft.com/office/drawing/2014/main" val="4270415584"/>
                    </a:ext>
                  </a:extLst>
                </a:gridCol>
                <a:gridCol w="462280">
                  <a:extLst>
                    <a:ext uri="{9D8B030D-6E8A-4147-A177-3AD203B41FA5}">
                      <a16:colId xmlns:a16="http://schemas.microsoft.com/office/drawing/2014/main" val="3881297851"/>
                    </a:ext>
                  </a:extLst>
                </a:gridCol>
              </a:tblGrid>
              <a:tr h="63647">
                <a:tc>
                  <a:txBody>
                    <a:bodyPr/>
                    <a:lstStyle/>
                    <a:p>
                      <a:pPr algn="ctr"/>
                      <a:r>
                        <a:rPr lang="en-ZA" sz="1200" b="0" dirty="0">
                          <a:solidFill>
                            <a:schemeClr val="tx1"/>
                          </a:solidFill>
                        </a:rPr>
                        <a:t>MP</a:t>
                      </a:r>
                    </a:p>
                  </a:txBody>
                  <a:tcPr marL="0" marR="0" marT="0" marB="0" anchor="ctr">
                    <a:solidFill>
                      <a:schemeClr val="bg1"/>
                    </a:solidFill>
                  </a:tcPr>
                </a:tc>
                <a:tc>
                  <a:txBody>
                    <a:bodyPr/>
                    <a:lstStyle/>
                    <a:p>
                      <a:pPr algn="ctr"/>
                      <a:r>
                        <a:rPr lang="en-ZA" sz="1200" b="0" dirty="0">
                          <a:solidFill>
                            <a:schemeClr val="tx1"/>
                          </a:solidFill>
                        </a:rPr>
                        <a:t>FS</a:t>
                      </a:r>
                    </a:p>
                  </a:txBody>
                  <a:tcPr marL="0" marR="0" marT="0" marB="0" anchor="ctr">
                    <a:solidFill>
                      <a:schemeClr val="bg1"/>
                    </a:solidFill>
                  </a:tcPr>
                </a:tc>
                <a:tc>
                  <a:txBody>
                    <a:bodyPr/>
                    <a:lstStyle/>
                    <a:p>
                      <a:pPr algn="ctr"/>
                      <a:r>
                        <a:rPr lang="en-ZA" sz="1200" b="0" dirty="0">
                          <a:solidFill>
                            <a:schemeClr val="tx1"/>
                          </a:solidFill>
                        </a:rPr>
                        <a:t>LP</a:t>
                      </a:r>
                    </a:p>
                  </a:txBody>
                  <a:tcPr marL="0" marR="0" marT="0" marB="0" anchor="ctr">
                    <a:solidFill>
                      <a:schemeClr val="bg1"/>
                    </a:solidFill>
                  </a:tcPr>
                </a:tc>
                <a:tc>
                  <a:txBody>
                    <a:bodyPr/>
                    <a:lstStyle/>
                    <a:p>
                      <a:pPr algn="ctr"/>
                      <a:r>
                        <a:rPr lang="en-ZA" sz="1200" b="0" dirty="0">
                          <a:solidFill>
                            <a:schemeClr val="tx1"/>
                          </a:solidFill>
                        </a:rPr>
                        <a:t>KN</a:t>
                      </a:r>
                    </a:p>
                  </a:txBody>
                  <a:tcPr marL="0" marR="0" marT="0" marB="0" anchor="ctr">
                    <a:solidFill>
                      <a:schemeClr val="bg1"/>
                    </a:solidFill>
                  </a:tcPr>
                </a:tc>
                <a:tc>
                  <a:txBody>
                    <a:bodyPr/>
                    <a:lstStyle/>
                    <a:p>
                      <a:pPr algn="ctr"/>
                      <a:r>
                        <a:rPr lang="en-ZA" sz="1200" b="0" dirty="0">
                          <a:solidFill>
                            <a:schemeClr val="tx1"/>
                          </a:solidFill>
                        </a:rPr>
                        <a:t>NW</a:t>
                      </a:r>
                    </a:p>
                  </a:txBody>
                  <a:tcPr marL="0" marR="0" marT="0" marB="0" anchor="ctr">
                    <a:solidFill>
                      <a:schemeClr val="bg1"/>
                    </a:solidFill>
                  </a:tcPr>
                </a:tc>
                <a:tc>
                  <a:txBody>
                    <a:bodyPr/>
                    <a:lstStyle/>
                    <a:p>
                      <a:pPr algn="ctr"/>
                      <a:r>
                        <a:rPr lang="en-ZA" sz="1200" b="0" dirty="0">
                          <a:solidFill>
                            <a:schemeClr val="tx1"/>
                          </a:solidFill>
                        </a:rPr>
                        <a:t>GP</a:t>
                      </a:r>
                    </a:p>
                  </a:txBody>
                  <a:tcPr marL="0" marR="0" marT="0" marB="0" anchor="ctr">
                    <a:solidFill>
                      <a:schemeClr val="bg1"/>
                    </a:solidFill>
                  </a:tcPr>
                </a:tc>
                <a:tc>
                  <a:txBody>
                    <a:bodyPr/>
                    <a:lstStyle/>
                    <a:p>
                      <a:pPr algn="ctr"/>
                      <a:r>
                        <a:rPr lang="en-ZA" sz="1200" b="0" dirty="0">
                          <a:solidFill>
                            <a:schemeClr val="tx1"/>
                          </a:solidFill>
                        </a:rPr>
                        <a:t>EC</a:t>
                      </a:r>
                    </a:p>
                  </a:txBody>
                  <a:tcPr marL="0" marR="0" marT="0" marB="0" anchor="ctr">
                    <a:solidFill>
                      <a:schemeClr val="bg1"/>
                    </a:solidFill>
                  </a:tcPr>
                </a:tc>
                <a:tc>
                  <a:txBody>
                    <a:bodyPr/>
                    <a:lstStyle/>
                    <a:p>
                      <a:pPr algn="ctr"/>
                      <a:r>
                        <a:rPr lang="en-ZA" sz="1200" b="0" dirty="0">
                          <a:solidFill>
                            <a:schemeClr val="tx1"/>
                          </a:solidFill>
                        </a:rPr>
                        <a:t>NC</a:t>
                      </a:r>
                    </a:p>
                  </a:txBody>
                  <a:tcPr marL="0" marR="0" marT="0" marB="0" anchor="ctr">
                    <a:solidFill>
                      <a:schemeClr val="bg1"/>
                    </a:solidFill>
                  </a:tcPr>
                </a:tc>
                <a:tc>
                  <a:txBody>
                    <a:bodyPr/>
                    <a:lstStyle/>
                    <a:p>
                      <a:pPr algn="ctr"/>
                      <a:r>
                        <a:rPr lang="en-ZA" sz="1200" b="0" dirty="0">
                          <a:solidFill>
                            <a:schemeClr val="tx1"/>
                          </a:solidFill>
                        </a:rPr>
                        <a:t>WC</a:t>
                      </a:r>
                    </a:p>
                  </a:txBody>
                  <a:tcPr marL="0" marR="0" marT="0" marB="0" anchor="ctr">
                    <a:solidFill>
                      <a:schemeClr val="bg1"/>
                    </a:solidFill>
                  </a:tcPr>
                </a:tc>
                <a:extLst>
                  <a:ext uri="{0D108BD9-81ED-4DB2-BD59-A6C34878D82A}">
                    <a16:rowId xmlns:a16="http://schemas.microsoft.com/office/drawing/2014/main" val="3223434520"/>
                  </a:ext>
                </a:extLst>
              </a:tr>
            </a:tbl>
          </a:graphicData>
        </a:graphic>
      </p:graphicFrame>
      <p:sp>
        <p:nvSpPr>
          <p:cNvPr id="16" name="Oval 15">
            <a:extLst>
              <a:ext uri="{FF2B5EF4-FFF2-40B4-BE49-F238E27FC236}">
                <a16:creationId xmlns:a16="http://schemas.microsoft.com/office/drawing/2014/main" id="{9F072DC7-6D72-7531-697C-A38E353254CE}"/>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5</a:t>
            </a:r>
          </a:p>
        </p:txBody>
      </p:sp>
      <p:sp>
        <p:nvSpPr>
          <p:cNvPr id="3" name="Rectangle 2">
            <a:extLst>
              <a:ext uri="{FF2B5EF4-FFF2-40B4-BE49-F238E27FC236}">
                <a16:creationId xmlns:a16="http://schemas.microsoft.com/office/drawing/2014/main" id="{6785857F-34F4-A5F2-30E0-8F874DB76CE3}"/>
              </a:ext>
            </a:extLst>
          </p:cNvPr>
          <p:cNvSpPr/>
          <p:nvPr/>
        </p:nvSpPr>
        <p:spPr>
          <a:xfrm>
            <a:off x="8764171" y="1069975"/>
            <a:ext cx="2977271" cy="4965997"/>
          </a:xfrm>
          <a:prstGeom prst="rect">
            <a:avLst/>
          </a:prstGeom>
          <a:solidFill>
            <a:srgbClr val="550000"/>
          </a:solidFill>
          <a:ln>
            <a:noFill/>
          </a:ln>
        </p:spPr>
        <p:style>
          <a:lnRef idx="0">
            <a:scrgbClr r="0" g="0" b="0"/>
          </a:lnRef>
          <a:fillRef idx="0">
            <a:scrgbClr r="0" g="0" b="0"/>
          </a:fillRef>
          <a:effectRef idx="0">
            <a:scrgbClr r="0" g="0" b="0"/>
          </a:effectRef>
          <a:fontRef idx="minor">
            <a:schemeClr val="dk1"/>
          </a:fontRef>
        </p:style>
        <p:txBody>
          <a:bodyPr rtlCol="0" anchor="t"/>
          <a:lstStyle/>
          <a:p>
            <a:r>
              <a:rPr lang="en-ZA" sz="2400" dirty="0">
                <a:solidFill>
                  <a:schemeClr val="bg1"/>
                </a:solidFill>
              </a:rPr>
              <a:t>Class sizes are determined by factors other than LE ratio (</a:t>
            </a:r>
            <a:r>
              <a:rPr lang="en-ZA" sz="2400" dirty="0" err="1">
                <a:solidFill>
                  <a:schemeClr val="bg1"/>
                </a:solidFill>
              </a:rPr>
              <a:t>eg.</a:t>
            </a:r>
            <a:r>
              <a:rPr lang="en-ZA" sz="2400" dirty="0">
                <a:solidFill>
                  <a:schemeClr val="bg1"/>
                </a:solidFill>
              </a:rPr>
              <a:t> WC or GP)</a:t>
            </a:r>
          </a:p>
          <a:p>
            <a:endParaRPr lang="en-ZA" sz="1400" dirty="0">
              <a:solidFill>
                <a:schemeClr val="bg1"/>
              </a:solidFill>
            </a:endParaRPr>
          </a:p>
          <a:p>
            <a:r>
              <a:rPr lang="en-ZA" sz="2400" dirty="0">
                <a:solidFill>
                  <a:schemeClr val="bg1"/>
                </a:solidFill>
              </a:rPr>
              <a:t>Other factors that also need to be managed, including scheduling, grade combinations, classrooms, subject-teacher mix, and educator absenteeism, among others </a:t>
            </a:r>
          </a:p>
        </p:txBody>
      </p:sp>
      <p:graphicFrame>
        <p:nvGraphicFramePr>
          <p:cNvPr id="6" name="Table 5">
            <a:extLst>
              <a:ext uri="{FF2B5EF4-FFF2-40B4-BE49-F238E27FC236}">
                <a16:creationId xmlns:a16="http://schemas.microsoft.com/office/drawing/2014/main" id="{1D5AB480-7171-82AA-0D46-5C413CB97021}"/>
              </a:ext>
            </a:extLst>
          </p:cNvPr>
          <p:cNvGraphicFramePr>
            <a:graphicFrameLocks noGrp="1"/>
          </p:cNvGraphicFramePr>
          <p:nvPr>
            <p:extLst>
              <p:ext uri="{D42A27DB-BD31-4B8C-83A1-F6EECF244321}">
                <p14:modId xmlns:p14="http://schemas.microsoft.com/office/powerpoint/2010/main" val="4022652554"/>
              </p:ext>
            </p:extLst>
          </p:nvPr>
        </p:nvGraphicFramePr>
        <p:xfrm>
          <a:off x="2023867" y="2523206"/>
          <a:ext cx="4160520" cy="236811"/>
        </p:xfrm>
        <a:graphic>
          <a:graphicData uri="http://schemas.openxmlformats.org/drawingml/2006/table">
            <a:tbl>
              <a:tblPr firstRow="1" bandRow="1">
                <a:tableStyleId>{5C22544A-7EE6-4342-B048-85BDC9FD1C3A}</a:tableStyleId>
              </a:tblPr>
              <a:tblGrid>
                <a:gridCol w="462280">
                  <a:extLst>
                    <a:ext uri="{9D8B030D-6E8A-4147-A177-3AD203B41FA5}">
                      <a16:colId xmlns:a16="http://schemas.microsoft.com/office/drawing/2014/main" val="3103536770"/>
                    </a:ext>
                  </a:extLst>
                </a:gridCol>
                <a:gridCol w="462280">
                  <a:extLst>
                    <a:ext uri="{9D8B030D-6E8A-4147-A177-3AD203B41FA5}">
                      <a16:colId xmlns:a16="http://schemas.microsoft.com/office/drawing/2014/main" val="3925423658"/>
                    </a:ext>
                  </a:extLst>
                </a:gridCol>
                <a:gridCol w="462280">
                  <a:extLst>
                    <a:ext uri="{9D8B030D-6E8A-4147-A177-3AD203B41FA5}">
                      <a16:colId xmlns:a16="http://schemas.microsoft.com/office/drawing/2014/main" val="1268153165"/>
                    </a:ext>
                  </a:extLst>
                </a:gridCol>
                <a:gridCol w="462280">
                  <a:extLst>
                    <a:ext uri="{9D8B030D-6E8A-4147-A177-3AD203B41FA5}">
                      <a16:colId xmlns:a16="http://schemas.microsoft.com/office/drawing/2014/main" val="296854352"/>
                    </a:ext>
                  </a:extLst>
                </a:gridCol>
                <a:gridCol w="462280">
                  <a:extLst>
                    <a:ext uri="{9D8B030D-6E8A-4147-A177-3AD203B41FA5}">
                      <a16:colId xmlns:a16="http://schemas.microsoft.com/office/drawing/2014/main" val="3079445832"/>
                    </a:ext>
                  </a:extLst>
                </a:gridCol>
                <a:gridCol w="462280">
                  <a:extLst>
                    <a:ext uri="{9D8B030D-6E8A-4147-A177-3AD203B41FA5}">
                      <a16:colId xmlns:a16="http://schemas.microsoft.com/office/drawing/2014/main" val="2787279310"/>
                    </a:ext>
                  </a:extLst>
                </a:gridCol>
                <a:gridCol w="462280">
                  <a:extLst>
                    <a:ext uri="{9D8B030D-6E8A-4147-A177-3AD203B41FA5}">
                      <a16:colId xmlns:a16="http://schemas.microsoft.com/office/drawing/2014/main" val="2732011422"/>
                    </a:ext>
                  </a:extLst>
                </a:gridCol>
                <a:gridCol w="462280">
                  <a:extLst>
                    <a:ext uri="{9D8B030D-6E8A-4147-A177-3AD203B41FA5}">
                      <a16:colId xmlns:a16="http://schemas.microsoft.com/office/drawing/2014/main" val="4267012209"/>
                    </a:ext>
                  </a:extLst>
                </a:gridCol>
                <a:gridCol w="462280">
                  <a:extLst>
                    <a:ext uri="{9D8B030D-6E8A-4147-A177-3AD203B41FA5}">
                      <a16:colId xmlns:a16="http://schemas.microsoft.com/office/drawing/2014/main" val="3464692590"/>
                    </a:ext>
                  </a:extLst>
                </a:gridCol>
              </a:tblGrid>
              <a:tr h="236811">
                <a:tc>
                  <a:txBody>
                    <a:bodyPr/>
                    <a:lstStyle/>
                    <a:p>
                      <a:pPr algn="ctr" fontAlgn="b"/>
                      <a:r>
                        <a:rPr lang="en-US" sz="1400" b="1" i="1" u="none" strike="noStrike">
                          <a:solidFill>
                            <a:srgbClr val="000000"/>
                          </a:solidFill>
                          <a:effectLst/>
                          <a:latin typeface="Calibri" panose="020F0502020204030204" pitchFamily="34" charset="0"/>
                        </a:rPr>
                        <a:t>67%</a:t>
                      </a:r>
                    </a:p>
                  </a:txBody>
                  <a:tcPr marL="9525" marR="9525" marT="9525" marB="0" anchor="b">
                    <a:solidFill>
                      <a:schemeClr val="bg1"/>
                    </a:solidFill>
                  </a:tcPr>
                </a:tc>
                <a:tc>
                  <a:txBody>
                    <a:bodyPr/>
                    <a:lstStyle/>
                    <a:p>
                      <a:pPr algn="ctr" fontAlgn="b"/>
                      <a:r>
                        <a:rPr lang="en-US" sz="1400" b="1" i="1" u="none" strike="noStrike">
                          <a:solidFill>
                            <a:srgbClr val="000000"/>
                          </a:solidFill>
                          <a:effectLst/>
                          <a:latin typeface="Calibri" panose="020F0502020204030204" pitchFamily="34" charset="0"/>
                        </a:rPr>
                        <a:t>42%</a:t>
                      </a:r>
                    </a:p>
                  </a:txBody>
                  <a:tcPr marL="9525" marR="9525" marT="9525" marB="0" anchor="b">
                    <a:solidFill>
                      <a:schemeClr val="bg1"/>
                    </a:solidFill>
                  </a:tcPr>
                </a:tc>
                <a:tc>
                  <a:txBody>
                    <a:bodyPr/>
                    <a:lstStyle/>
                    <a:p>
                      <a:pPr algn="ctr" fontAlgn="b"/>
                      <a:r>
                        <a:rPr lang="en-US" sz="1400" b="1" i="1" u="none" strike="noStrike">
                          <a:solidFill>
                            <a:srgbClr val="000000"/>
                          </a:solidFill>
                          <a:effectLst/>
                          <a:latin typeface="Calibri" panose="020F0502020204030204" pitchFamily="34" charset="0"/>
                        </a:rPr>
                        <a:t>57%</a:t>
                      </a:r>
                    </a:p>
                  </a:txBody>
                  <a:tcPr marL="9525" marR="9525" marT="9525" marB="0" anchor="b">
                    <a:solidFill>
                      <a:schemeClr val="bg1"/>
                    </a:solidFill>
                  </a:tcPr>
                </a:tc>
                <a:tc>
                  <a:txBody>
                    <a:bodyPr/>
                    <a:lstStyle/>
                    <a:p>
                      <a:pPr algn="ctr" fontAlgn="b"/>
                      <a:r>
                        <a:rPr lang="en-US" sz="1400" b="1" i="1" u="none" strike="noStrike">
                          <a:solidFill>
                            <a:srgbClr val="000000"/>
                          </a:solidFill>
                          <a:effectLst/>
                          <a:latin typeface="Calibri" panose="020F0502020204030204" pitchFamily="34" charset="0"/>
                        </a:rPr>
                        <a:t>44%</a:t>
                      </a:r>
                    </a:p>
                  </a:txBody>
                  <a:tcPr marL="9525" marR="9525" marT="9525" marB="0" anchor="b">
                    <a:solidFill>
                      <a:schemeClr val="bg1"/>
                    </a:solidFill>
                  </a:tcPr>
                </a:tc>
                <a:tc>
                  <a:txBody>
                    <a:bodyPr/>
                    <a:lstStyle/>
                    <a:p>
                      <a:pPr algn="ctr" fontAlgn="b"/>
                      <a:r>
                        <a:rPr lang="en-US" sz="1400" b="1" i="1" u="none" strike="noStrike">
                          <a:solidFill>
                            <a:srgbClr val="000000"/>
                          </a:solidFill>
                          <a:effectLst/>
                          <a:latin typeface="Calibri" panose="020F0502020204030204" pitchFamily="34" charset="0"/>
                        </a:rPr>
                        <a:t>35%</a:t>
                      </a:r>
                    </a:p>
                  </a:txBody>
                  <a:tcPr marL="9525" marR="9525" marT="9525" marB="0" anchor="b">
                    <a:solidFill>
                      <a:schemeClr val="bg1"/>
                    </a:solidFill>
                  </a:tcPr>
                </a:tc>
                <a:tc>
                  <a:txBody>
                    <a:bodyPr/>
                    <a:lstStyle/>
                    <a:p>
                      <a:pPr algn="ctr" fontAlgn="b"/>
                      <a:r>
                        <a:rPr lang="en-US" sz="1400" b="1" i="1" u="none" strike="noStrike">
                          <a:solidFill>
                            <a:srgbClr val="000000"/>
                          </a:solidFill>
                          <a:effectLst/>
                          <a:latin typeface="Calibri" panose="020F0502020204030204" pitchFamily="34" charset="0"/>
                        </a:rPr>
                        <a:t>35%</a:t>
                      </a:r>
                    </a:p>
                  </a:txBody>
                  <a:tcPr marL="9525" marR="9525" marT="9525" marB="0" anchor="b">
                    <a:solidFill>
                      <a:schemeClr val="bg1"/>
                    </a:solidFill>
                  </a:tcPr>
                </a:tc>
                <a:tc>
                  <a:txBody>
                    <a:bodyPr/>
                    <a:lstStyle/>
                    <a:p>
                      <a:pPr algn="ctr" fontAlgn="b"/>
                      <a:r>
                        <a:rPr lang="en-US" sz="1400" b="1" i="1" u="none" strike="noStrike">
                          <a:solidFill>
                            <a:srgbClr val="000000"/>
                          </a:solidFill>
                          <a:effectLst/>
                          <a:latin typeface="Calibri" panose="020F0502020204030204" pitchFamily="34" charset="0"/>
                        </a:rPr>
                        <a:t>39%</a:t>
                      </a:r>
                    </a:p>
                  </a:txBody>
                  <a:tcPr marL="9525" marR="9525" marT="9525" marB="0" anchor="b">
                    <a:solidFill>
                      <a:schemeClr val="bg1"/>
                    </a:solidFill>
                  </a:tcPr>
                </a:tc>
                <a:tc>
                  <a:txBody>
                    <a:bodyPr/>
                    <a:lstStyle/>
                    <a:p>
                      <a:pPr algn="ctr" fontAlgn="b"/>
                      <a:r>
                        <a:rPr lang="en-US" sz="1400" b="1" i="1" u="none" strike="noStrike">
                          <a:solidFill>
                            <a:srgbClr val="000000"/>
                          </a:solidFill>
                          <a:effectLst/>
                          <a:latin typeface="Calibri" panose="020F0502020204030204" pitchFamily="34" charset="0"/>
                        </a:rPr>
                        <a:t>17%</a:t>
                      </a:r>
                    </a:p>
                  </a:txBody>
                  <a:tcPr marL="9525" marR="9525" marT="9525" marB="0" anchor="b">
                    <a:solidFill>
                      <a:schemeClr val="bg1"/>
                    </a:solidFill>
                  </a:tcPr>
                </a:tc>
                <a:tc>
                  <a:txBody>
                    <a:bodyPr/>
                    <a:lstStyle/>
                    <a:p>
                      <a:pPr algn="ctr" fontAlgn="b"/>
                      <a:r>
                        <a:rPr lang="en-US" sz="1400" b="1" i="1" u="none" strike="noStrike" dirty="0">
                          <a:solidFill>
                            <a:srgbClr val="000000"/>
                          </a:solidFill>
                          <a:effectLst/>
                          <a:latin typeface="Calibri" panose="020F0502020204030204" pitchFamily="34" charset="0"/>
                        </a:rPr>
                        <a:t>3%</a:t>
                      </a:r>
                    </a:p>
                  </a:txBody>
                  <a:tcPr marL="9525" marR="9525" marT="9525" marB="0" anchor="b">
                    <a:solidFill>
                      <a:schemeClr val="bg1"/>
                    </a:solidFill>
                  </a:tcPr>
                </a:tc>
                <a:extLst>
                  <a:ext uri="{0D108BD9-81ED-4DB2-BD59-A6C34878D82A}">
                    <a16:rowId xmlns:a16="http://schemas.microsoft.com/office/drawing/2014/main" val="3376152298"/>
                  </a:ext>
                </a:extLst>
              </a:tr>
            </a:tbl>
          </a:graphicData>
        </a:graphic>
      </p:graphicFrame>
      <p:sp>
        <p:nvSpPr>
          <p:cNvPr id="8" name="Oval 7">
            <a:extLst>
              <a:ext uri="{FF2B5EF4-FFF2-40B4-BE49-F238E27FC236}">
                <a16:creationId xmlns:a16="http://schemas.microsoft.com/office/drawing/2014/main" id="{EE61DAAD-CD05-FEDA-E939-082D472BBAF1}"/>
              </a:ext>
            </a:extLst>
          </p:cNvPr>
          <p:cNvSpPr/>
          <p:nvPr/>
        </p:nvSpPr>
        <p:spPr>
          <a:xfrm>
            <a:off x="1965808" y="2519469"/>
            <a:ext cx="555979" cy="236811"/>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ZA"/>
          </a:p>
        </p:txBody>
      </p:sp>
      <p:sp>
        <p:nvSpPr>
          <p:cNvPr id="10" name="Oval 9">
            <a:extLst>
              <a:ext uri="{FF2B5EF4-FFF2-40B4-BE49-F238E27FC236}">
                <a16:creationId xmlns:a16="http://schemas.microsoft.com/office/drawing/2014/main" id="{F5C36966-ACB5-E35D-BCF9-2F1962539018}"/>
              </a:ext>
            </a:extLst>
          </p:cNvPr>
          <p:cNvSpPr/>
          <p:nvPr/>
        </p:nvSpPr>
        <p:spPr>
          <a:xfrm>
            <a:off x="2901971" y="2529521"/>
            <a:ext cx="555979" cy="236811"/>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ZA"/>
          </a:p>
        </p:txBody>
      </p:sp>
      <p:sp>
        <p:nvSpPr>
          <p:cNvPr id="12" name="Oval 11">
            <a:extLst>
              <a:ext uri="{FF2B5EF4-FFF2-40B4-BE49-F238E27FC236}">
                <a16:creationId xmlns:a16="http://schemas.microsoft.com/office/drawing/2014/main" id="{9CE2934E-16BB-DD35-FBA8-E56EB4C12947}"/>
              </a:ext>
            </a:extLst>
          </p:cNvPr>
          <p:cNvSpPr/>
          <p:nvPr/>
        </p:nvSpPr>
        <p:spPr>
          <a:xfrm>
            <a:off x="5686467" y="2528995"/>
            <a:ext cx="555979" cy="236811"/>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ZA"/>
          </a:p>
        </p:txBody>
      </p:sp>
      <p:sp>
        <p:nvSpPr>
          <p:cNvPr id="11" name="Rectangle 10">
            <a:extLst>
              <a:ext uri="{FF2B5EF4-FFF2-40B4-BE49-F238E27FC236}">
                <a16:creationId xmlns:a16="http://schemas.microsoft.com/office/drawing/2014/main" id="{C739B34E-D2F2-88E8-F63E-88F0A7094E80}"/>
              </a:ext>
            </a:extLst>
          </p:cNvPr>
          <p:cNvSpPr/>
          <p:nvPr/>
        </p:nvSpPr>
        <p:spPr>
          <a:xfrm>
            <a:off x="348343" y="2502903"/>
            <a:ext cx="1514825" cy="25337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1600" b="1" i="1" dirty="0"/>
              <a:t>Class size 51+</a:t>
            </a:r>
          </a:p>
        </p:txBody>
      </p:sp>
    </p:spTree>
    <p:extLst>
      <p:ext uri="{BB962C8B-B14F-4D97-AF65-F5344CB8AC3E}">
        <p14:creationId xmlns:p14="http://schemas.microsoft.com/office/powerpoint/2010/main" val="1845080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7B683-74C6-54FA-93BB-479FE3C91C54}"/>
              </a:ext>
            </a:extLst>
          </p:cNvPr>
          <p:cNvSpPr>
            <a:spLocks noGrp="1"/>
          </p:cNvSpPr>
          <p:nvPr>
            <p:ph type="title"/>
          </p:nvPr>
        </p:nvSpPr>
        <p:spPr/>
        <p:txBody>
          <a:bodyPr/>
          <a:lstStyle/>
          <a:p>
            <a:r>
              <a:rPr lang="en-ZA" dirty="0"/>
              <a:t>Projected increase in appointments</a:t>
            </a:r>
          </a:p>
        </p:txBody>
      </p:sp>
      <p:sp>
        <p:nvSpPr>
          <p:cNvPr id="4" name="TextBox 3">
            <a:extLst>
              <a:ext uri="{FF2B5EF4-FFF2-40B4-BE49-F238E27FC236}">
                <a16:creationId xmlns:a16="http://schemas.microsoft.com/office/drawing/2014/main" id="{8C8AB4F4-4FB0-3E53-EDD0-A6F931FFF0CF}"/>
              </a:ext>
            </a:extLst>
          </p:cNvPr>
          <p:cNvSpPr txBox="1"/>
          <p:nvPr/>
        </p:nvSpPr>
        <p:spPr>
          <a:xfrm>
            <a:off x="548640" y="2356804"/>
            <a:ext cx="5947410" cy="3600986"/>
          </a:xfrm>
          <a:prstGeom prst="rect">
            <a:avLst/>
          </a:prstGeom>
          <a:noFill/>
        </p:spPr>
        <p:txBody>
          <a:bodyPr wrap="square">
            <a:spAutoFit/>
          </a:bodyPr>
          <a:lstStyle/>
          <a:p>
            <a:pPr marL="285750" indent="-285750">
              <a:buFont typeface="Arial" panose="020B0604020202020204" pitchFamily="34" charset="0"/>
              <a:buChar char="•"/>
            </a:pPr>
            <a:r>
              <a:rPr lang="en-ZA" sz="3400" dirty="0">
                <a:solidFill>
                  <a:schemeClr val="bg1"/>
                </a:solidFill>
              </a:rPr>
              <a:t>Sustained increase in projected annual appointments </a:t>
            </a:r>
          </a:p>
          <a:p>
            <a:r>
              <a:rPr lang="en-ZA" sz="3400" dirty="0">
                <a:solidFill>
                  <a:schemeClr val="bg1"/>
                </a:solidFill>
              </a:rPr>
              <a:t>   (period of about 2026 </a:t>
            </a:r>
            <a:r>
              <a:rPr lang="en-US" sz="3400" dirty="0">
                <a:solidFill>
                  <a:schemeClr val="bg1"/>
                </a:solidFill>
              </a:rPr>
              <a:t>–</a:t>
            </a:r>
            <a:r>
              <a:rPr lang="en-ZA" sz="3400" dirty="0">
                <a:solidFill>
                  <a:schemeClr val="bg1"/>
                </a:solidFill>
              </a:rPr>
              <a:t> 2034)</a:t>
            </a:r>
          </a:p>
          <a:p>
            <a:pPr marL="285750" indent="-285750">
              <a:buFont typeface="Arial" panose="020B0604020202020204" pitchFamily="34" charset="0"/>
              <a:buChar char="•"/>
            </a:pPr>
            <a:endParaRPr lang="en-ZA" sz="2000" dirty="0">
              <a:solidFill>
                <a:schemeClr val="bg1"/>
              </a:solidFill>
            </a:endParaRPr>
          </a:p>
          <a:p>
            <a:pPr marL="285750" indent="-285750">
              <a:buFont typeface="Arial" panose="020B0604020202020204" pitchFamily="34" charset="0"/>
              <a:buChar char="•"/>
            </a:pPr>
            <a:r>
              <a:rPr lang="en-ZA" sz="3400" dirty="0">
                <a:solidFill>
                  <a:schemeClr val="bg1"/>
                </a:solidFill>
              </a:rPr>
              <a:t>Sourcing, appointment and promotion processes will need to be strengthened</a:t>
            </a:r>
          </a:p>
        </p:txBody>
      </p:sp>
      <p:sp>
        <p:nvSpPr>
          <p:cNvPr id="5" name="Rectangle 4">
            <a:extLst>
              <a:ext uri="{FF2B5EF4-FFF2-40B4-BE49-F238E27FC236}">
                <a16:creationId xmlns:a16="http://schemas.microsoft.com/office/drawing/2014/main" id="{F132C72F-B5E2-196C-BE3D-54FF22612A0D}"/>
              </a:ext>
            </a:extLst>
          </p:cNvPr>
          <p:cNvSpPr/>
          <p:nvPr/>
        </p:nvSpPr>
        <p:spPr>
          <a:xfrm>
            <a:off x="7029451" y="0"/>
            <a:ext cx="172480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a:extLst>
              <a:ext uri="{FF2B5EF4-FFF2-40B4-BE49-F238E27FC236}">
                <a16:creationId xmlns:a16="http://schemas.microsoft.com/office/drawing/2014/main" id="{A932A600-FF4D-0A9A-3827-A8BF91BFE4B6}"/>
              </a:ext>
            </a:extLst>
          </p:cNvPr>
          <p:cNvPicPr>
            <a:picLocks noChangeAspect="1"/>
          </p:cNvPicPr>
          <p:nvPr/>
        </p:nvPicPr>
        <p:blipFill>
          <a:blip r:embed="rId2">
            <a:clrChange>
              <a:clrFrom>
                <a:srgbClr val="F4F4F6"/>
              </a:clrFrom>
              <a:clrTo>
                <a:srgbClr val="F4F4F6">
                  <a:alpha val="0"/>
                </a:srgbClr>
              </a:clrTo>
            </a:clrChange>
            <a:duotone>
              <a:prstClr val="black"/>
              <a:schemeClr val="accent1">
                <a:tint val="45000"/>
                <a:satMod val="400000"/>
              </a:schemeClr>
            </a:duotone>
          </a:blip>
          <a:stretch>
            <a:fillRect/>
          </a:stretch>
        </p:blipFill>
        <p:spPr>
          <a:xfrm>
            <a:off x="7382285" y="429631"/>
            <a:ext cx="1067171" cy="1023613"/>
          </a:xfrm>
          <a:prstGeom prst="rect">
            <a:avLst/>
          </a:prstGeom>
        </p:spPr>
      </p:pic>
      <p:pic>
        <p:nvPicPr>
          <p:cNvPr id="11" name="Picture 10">
            <a:extLst>
              <a:ext uri="{FF2B5EF4-FFF2-40B4-BE49-F238E27FC236}">
                <a16:creationId xmlns:a16="http://schemas.microsoft.com/office/drawing/2014/main" id="{D03C5DC5-4B02-7EC4-26DC-7737F949F4C9}"/>
              </a:ext>
            </a:extLst>
          </p:cNvPr>
          <p:cNvPicPr>
            <a:picLocks noChangeAspect="1"/>
          </p:cNvPicPr>
          <p:nvPr/>
        </p:nvPicPr>
        <p:blipFill>
          <a:blip r:embed="rId3">
            <a:clrChange>
              <a:clrFrom>
                <a:srgbClr val="F4F4F6"/>
              </a:clrFrom>
              <a:clrTo>
                <a:srgbClr val="F4F4F6">
                  <a:alpha val="0"/>
                </a:srgbClr>
              </a:clrTo>
            </a:clrChange>
            <a:duotone>
              <a:prstClr val="black"/>
              <a:schemeClr val="accent1">
                <a:tint val="45000"/>
                <a:satMod val="400000"/>
              </a:schemeClr>
            </a:duotone>
          </a:blip>
          <a:stretch>
            <a:fillRect/>
          </a:stretch>
        </p:blipFill>
        <p:spPr>
          <a:xfrm>
            <a:off x="7382285" y="2511151"/>
            <a:ext cx="1067171" cy="1046489"/>
          </a:xfrm>
          <a:prstGeom prst="rect">
            <a:avLst/>
          </a:prstGeom>
        </p:spPr>
      </p:pic>
      <p:pic>
        <p:nvPicPr>
          <p:cNvPr id="13" name="Picture 12">
            <a:extLst>
              <a:ext uri="{FF2B5EF4-FFF2-40B4-BE49-F238E27FC236}">
                <a16:creationId xmlns:a16="http://schemas.microsoft.com/office/drawing/2014/main" id="{97734032-EE63-37D3-2556-5B12BFFB623E}"/>
              </a:ext>
            </a:extLst>
          </p:cNvPr>
          <p:cNvPicPr>
            <a:picLocks noChangeAspect="1"/>
          </p:cNvPicPr>
          <p:nvPr/>
        </p:nvPicPr>
        <p:blipFill>
          <a:blip r:embed="rId4">
            <a:clrChange>
              <a:clrFrom>
                <a:srgbClr val="F4F4F6"/>
              </a:clrFrom>
              <a:clrTo>
                <a:srgbClr val="F4F4F6">
                  <a:alpha val="0"/>
                </a:srgbClr>
              </a:clrTo>
            </a:clrChange>
            <a:duotone>
              <a:prstClr val="black"/>
              <a:schemeClr val="accent1">
                <a:tint val="45000"/>
                <a:satMod val="400000"/>
              </a:schemeClr>
            </a:duotone>
          </a:blip>
          <a:stretch>
            <a:fillRect/>
          </a:stretch>
        </p:blipFill>
        <p:spPr>
          <a:xfrm>
            <a:off x="7495768" y="4528463"/>
            <a:ext cx="840203" cy="1125872"/>
          </a:xfrm>
          <a:prstGeom prst="rect">
            <a:avLst/>
          </a:prstGeom>
        </p:spPr>
      </p:pic>
      <p:sp>
        <p:nvSpPr>
          <p:cNvPr id="14" name="Rectangle 13">
            <a:extLst>
              <a:ext uri="{FF2B5EF4-FFF2-40B4-BE49-F238E27FC236}">
                <a16:creationId xmlns:a16="http://schemas.microsoft.com/office/drawing/2014/main" id="{4638CBDF-83C7-816E-4100-69E9E45EAE69}"/>
              </a:ext>
            </a:extLst>
          </p:cNvPr>
          <p:cNvSpPr/>
          <p:nvPr/>
        </p:nvSpPr>
        <p:spPr>
          <a:xfrm>
            <a:off x="8642352" y="415118"/>
            <a:ext cx="2899410" cy="155448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2000" b="1" dirty="0"/>
              <a:t>Sourcing </a:t>
            </a:r>
          </a:p>
          <a:p>
            <a:r>
              <a:rPr lang="en-ZA" sz="1800" dirty="0">
                <a:solidFill>
                  <a:schemeClr val="tx1">
                    <a:lumMod val="75000"/>
                    <a:lumOff val="25000"/>
                  </a:schemeClr>
                </a:solidFill>
              </a:rPr>
              <a:t>Alternatives may need to be considered </a:t>
            </a:r>
            <a:r>
              <a:rPr lang="en-ZA" sz="1800" dirty="0" err="1">
                <a:solidFill>
                  <a:schemeClr val="tx1">
                    <a:lumMod val="75000"/>
                    <a:lumOff val="25000"/>
                  </a:schemeClr>
                </a:solidFill>
              </a:rPr>
              <a:t>eg.</a:t>
            </a:r>
            <a:r>
              <a:rPr lang="en-ZA" sz="1800" dirty="0">
                <a:solidFill>
                  <a:schemeClr val="tx1">
                    <a:lumMod val="75000"/>
                    <a:lumOff val="25000"/>
                  </a:schemeClr>
                </a:solidFill>
              </a:rPr>
              <a:t> teachers that would usually have applied in other provinces, movement between schools</a:t>
            </a:r>
          </a:p>
          <a:p>
            <a:pPr algn="ctr"/>
            <a:r>
              <a:rPr lang="en-ZA" dirty="0"/>
              <a:t> </a:t>
            </a:r>
          </a:p>
        </p:txBody>
      </p:sp>
      <p:sp>
        <p:nvSpPr>
          <p:cNvPr id="15" name="Rectangle 14">
            <a:extLst>
              <a:ext uri="{FF2B5EF4-FFF2-40B4-BE49-F238E27FC236}">
                <a16:creationId xmlns:a16="http://schemas.microsoft.com/office/drawing/2014/main" id="{0A526CE3-6711-72D7-B7B8-EE6B03045832}"/>
              </a:ext>
            </a:extLst>
          </p:cNvPr>
          <p:cNvSpPr/>
          <p:nvPr/>
        </p:nvSpPr>
        <p:spPr>
          <a:xfrm>
            <a:off x="8642352" y="2453379"/>
            <a:ext cx="2899410" cy="155448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2000" b="1" dirty="0">
                <a:solidFill>
                  <a:schemeClr val="dk1"/>
                </a:solidFill>
              </a:rPr>
              <a:t>Appointment </a:t>
            </a:r>
          </a:p>
          <a:p>
            <a:r>
              <a:rPr lang="en-ZA" dirty="0">
                <a:solidFill>
                  <a:schemeClr val="dk1"/>
                </a:solidFill>
              </a:rPr>
              <a:t>Departments need to be prepared to appoint about 20-40% more than the average number of annual hires over the last decade </a:t>
            </a:r>
          </a:p>
        </p:txBody>
      </p:sp>
      <p:sp>
        <p:nvSpPr>
          <p:cNvPr id="17" name="Rectangle 16">
            <a:extLst>
              <a:ext uri="{FF2B5EF4-FFF2-40B4-BE49-F238E27FC236}">
                <a16:creationId xmlns:a16="http://schemas.microsoft.com/office/drawing/2014/main" id="{6354AB4E-0DC6-FFCD-1E41-75AEB8AFBA3F}"/>
              </a:ext>
            </a:extLst>
          </p:cNvPr>
          <p:cNvSpPr/>
          <p:nvPr/>
        </p:nvSpPr>
        <p:spPr>
          <a:xfrm>
            <a:off x="8642352" y="4491640"/>
            <a:ext cx="3097530" cy="155448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2000" b="1" dirty="0">
                <a:solidFill>
                  <a:schemeClr val="dk1"/>
                </a:solidFill>
              </a:rPr>
              <a:t>Promotions</a:t>
            </a:r>
            <a:r>
              <a:rPr lang="en-ZA" b="1" dirty="0">
                <a:solidFill>
                  <a:schemeClr val="dk1"/>
                </a:solidFill>
              </a:rPr>
              <a:t> </a:t>
            </a:r>
          </a:p>
          <a:p>
            <a:r>
              <a:rPr lang="en-ZA" dirty="0">
                <a:solidFill>
                  <a:schemeClr val="dk1"/>
                </a:solidFill>
              </a:rPr>
              <a:t>Deliberate, careful succession planning will be needed along with resources and processes to make and implement promotion decisions</a:t>
            </a:r>
          </a:p>
        </p:txBody>
      </p:sp>
      <p:sp>
        <p:nvSpPr>
          <p:cNvPr id="18" name="Oval 17">
            <a:extLst>
              <a:ext uri="{FF2B5EF4-FFF2-40B4-BE49-F238E27FC236}">
                <a16:creationId xmlns:a16="http://schemas.microsoft.com/office/drawing/2014/main" id="{7D805FDD-573A-1CAE-C27B-CE32E3353FBC}"/>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5</a:t>
            </a:r>
          </a:p>
        </p:txBody>
      </p:sp>
    </p:spTree>
    <p:extLst>
      <p:ext uri="{BB962C8B-B14F-4D97-AF65-F5344CB8AC3E}">
        <p14:creationId xmlns:p14="http://schemas.microsoft.com/office/powerpoint/2010/main" val="2648985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503B-6820-CD2D-FC91-97ADD940D5D8}"/>
              </a:ext>
            </a:extLst>
          </p:cNvPr>
          <p:cNvSpPr>
            <a:spLocks noGrp="1"/>
          </p:cNvSpPr>
          <p:nvPr>
            <p:ph type="title"/>
          </p:nvPr>
        </p:nvSpPr>
        <p:spPr/>
        <p:txBody>
          <a:bodyPr/>
          <a:lstStyle/>
          <a:p>
            <a:r>
              <a:rPr lang="en-ZA" dirty="0"/>
              <a:t>Age distributions and projected retirements and resignations</a:t>
            </a:r>
          </a:p>
        </p:txBody>
      </p:sp>
      <p:sp>
        <p:nvSpPr>
          <p:cNvPr id="3" name="Text Placeholder 2">
            <a:extLst>
              <a:ext uri="{FF2B5EF4-FFF2-40B4-BE49-F238E27FC236}">
                <a16:creationId xmlns:a16="http://schemas.microsoft.com/office/drawing/2014/main" id="{7E9E7163-B5A0-29DE-EB73-31CB130EFC62}"/>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3FA3A41C-C710-66D0-ADC3-05B4969CA566}"/>
              </a:ext>
            </a:extLst>
          </p:cNvPr>
          <p:cNvSpPr/>
          <p:nvPr/>
        </p:nvSpPr>
        <p:spPr>
          <a:xfrm>
            <a:off x="10949067"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sp>
        <p:nvSpPr>
          <p:cNvPr id="5" name="Oval 4">
            <a:extLst>
              <a:ext uri="{FF2B5EF4-FFF2-40B4-BE49-F238E27FC236}">
                <a16:creationId xmlns:a16="http://schemas.microsoft.com/office/drawing/2014/main" id="{B42234BF-8B48-FA50-E178-A9CD239F2612}"/>
              </a:ext>
            </a:extLst>
          </p:cNvPr>
          <p:cNvSpPr/>
          <p:nvPr/>
        </p:nvSpPr>
        <p:spPr>
          <a:xfrm>
            <a:off x="11511699" y="187364"/>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2</a:t>
            </a:r>
          </a:p>
        </p:txBody>
      </p:sp>
    </p:spTree>
    <p:extLst>
      <p:ext uri="{BB962C8B-B14F-4D97-AF65-F5344CB8AC3E}">
        <p14:creationId xmlns:p14="http://schemas.microsoft.com/office/powerpoint/2010/main" val="1254912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DB71-52BE-FFE1-08F5-C2646187FA34}"/>
              </a:ext>
            </a:extLst>
          </p:cNvPr>
          <p:cNvSpPr>
            <a:spLocks noGrp="1"/>
          </p:cNvSpPr>
          <p:nvPr>
            <p:ph type="title"/>
          </p:nvPr>
        </p:nvSpPr>
        <p:spPr/>
        <p:txBody>
          <a:bodyPr/>
          <a:lstStyle/>
          <a:p>
            <a:r>
              <a:rPr lang="en-ZA" dirty="0"/>
              <a:t>What are the expected financial implications to 2030?</a:t>
            </a:r>
          </a:p>
        </p:txBody>
      </p:sp>
      <p:sp>
        <p:nvSpPr>
          <p:cNvPr id="3" name="Text Placeholder 2">
            <a:extLst>
              <a:ext uri="{FF2B5EF4-FFF2-40B4-BE49-F238E27FC236}">
                <a16:creationId xmlns:a16="http://schemas.microsoft.com/office/drawing/2014/main" id="{4908852F-B01C-BC13-4890-0300B6A6E371}"/>
              </a:ext>
            </a:extLst>
          </p:cNvPr>
          <p:cNvSpPr>
            <a:spLocks noGrp="1"/>
          </p:cNvSpPr>
          <p:nvPr>
            <p:ph type="body" idx="1"/>
          </p:nvPr>
        </p:nvSpPr>
        <p:spPr/>
        <p:txBody>
          <a:bodyPr/>
          <a:lstStyle/>
          <a:p>
            <a:endParaRPr lang="en-ZA"/>
          </a:p>
        </p:txBody>
      </p:sp>
    </p:spTree>
    <p:extLst>
      <p:ext uri="{BB962C8B-B14F-4D97-AF65-F5344CB8AC3E}">
        <p14:creationId xmlns:p14="http://schemas.microsoft.com/office/powerpoint/2010/main" val="2675531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84E33D-0604-65D7-3222-28C5B108FA95}"/>
              </a:ext>
            </a:extLst>
          </p:cNvPr>
          <p:cNvSpPr/>
          <p:nvPr/>
        </p:nvSpPr>
        <p:spPr>
          <a:xfrm>
            <a:off x="8064708" y="3095678"/>
            <a:ext cx="3289092" cy="1625426"/>
          </a:xfrm>
          <a:prstGeom prst="rect">
            <a:avLst/>
          </a:prstGeom>
          <a:solidFill>
            <a:srgbClr val="FADB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4530853A-4666-107D-AE7E-3C32E6E85C28}"/>
              </a:ext>
            </a:extLst>
          </p:cNvPr>
          <p:cNvSpPr>
            <a:spLocks noGrp="1"/>
          </p:cNvSpPr>
          <p:nvPr>
            <p:ph type="title"/>
          </p:nvPr>
        </p:nvSpPr>
        <p:spPr/>
        <p:txBody>
          <a:bodyPr/>
          <a:lstStyle/>
          <a:p>
            <a:r>
              <a:rPr lang="en-ZA" dirty="0"/>
              <a:t>Budget Review 2023 COE baseline</a:t>
            </a:r>
          </a:p>
        </p:txBody>
      </p:sp>
      <p:graphicFrame>
        <p:nvGraphicFramePr>
          <p:cNvPr id="5" name="Table 4">
            <a:extLst>
              <a:ext uri="{FF2B5EF4-FFF2-40B4-BE49-F238E27FC236}">
                <a16:creationId xmlns:a16="http://schemas.microsoft.com/office/drawing/2014/main" id="{7CB79455-3767-43AF-18AC-426A91DA03A5}"/>
              </a:ext>
            </a:extLst>
          </p:cNvPr>
          <p:cNvGraphicFramePr>
            <a:graphicFrameLocks noGrp="1"/>
          </p:cNvGraphicFramePr>
          <p:nvPr>
            <p:extLst>
              <p:ext uri="{D42A27DB-BD31-4B8C-83A1-F6EECF244321}">
                <p14:modId xmlns:p14="http://schemas.microsoft.com/office/powerpoint/2010/main" val="1681767938"/>
              </p:ext>
            </p:extLst>
          </p:nvPr>
        </p:nvGraphicFramePr>
        <p:xfrm>
          <a:off x="976992" y="3095678"/>
          <a:ext cx="10376808" cy="1625426"/>
        </p:xfrm>
        <a:graphic>
          <a:graphicData uri="http://schemas.openxmlformats.org/drawingml/2006/table">
            <a:tbl>
              <a:tblPr firstRow="1" firstCol="1" bandRow="1"/>
              <a:tblGrid>
                <a:gridCol w="4862018">
                  <a:extLst>
                    <a:ext uri="{9D8B030D-6E8A-4147-A177-3AD203B41FA5}">
                      <a16:colId xmlns:a16="http://schemas.microsoft.com/office/drawing/2014/main" val="263010761"/>
                    </a:ext>
                  </a:extLst>
                </a:gridCol>
                <a:gridCol w="1102958">
                  <a:extLst>
                    <a:ext uri="{9D8B030D-6E8A-4147-A177-3AD203B41FA5}">
                      <a16:colId xmlns:a16="http://schemas.microsoft.com/office/drawing/2014/main" val="1177332287"/>
                    </a:ext>
                  </a:extLst>
                </a:gridCol>
                <a:gridCol w="1102958">
                  <a:extLst>
                    <a:ext uri="{9D8B030D-6E8A-4147-A177-3AD203B41FA5}">
                      <a16:colId xmlns:a16="http://schemas.microsoft.com/office/drawing/2014/main" val="2470977771"/>
                    </a:ext>
                  </a:extLst>
                </a:gridCol>
                <a:gridCol w="1102958">
                  <a:extLst>
                    <a:ext uri="{9D8B030D-6E8A-4147-A177-3AD203B41FA5}">
                      <a16:colId xmlns:a16="http://schemas.microsoft.com/office/drawing/2014/main" val="687468636"/>
                    </a:ext>
                  </a:extLst>
                </a:gridCol>
                <a:gridCol w="1102958">
                  <a:extLst>
                    <a:ext uri="{9D8B030D-6E8A-4147-A177-3AD203B41FA5}">
                      <a16:colId xmlns:a16="http://schemas.microsoft.com/office/drawing/2014/main" val="4023612795"/>
                    </a:ext>
                  </a:extLst>
                </a:gridCol>
                <a:gridCol w="1102958">
                  <a:extLst>
                    <a:ext uri="{9D8B030D-6E8A-4147-A177-3AD203B41FA5}">
                      <a16:colId xmlns:a16="http://schemas.microsoft.com/office/drawing/2014/main" val="4053511936"/>
                    </a:ext>
                  </a:extLst>
                </a:gridCol>
              </a:tblGrid>
              <a:tr h="363494">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0"/>
                        </a:spcAft>
                      </a:pPr>
                      <a:r>
                        <a:rPr lang="en-ZA" sz="1800" b="1" kern="100">
                          <a:effectLst/>
                          <a:latin typeface="Calibri" panose="020F0502020204030204" pitchFamily="34" charset="0"/>
                          <a:ea typeface="Calibri" panose="020F0502020204030204" pitchFamily="34" charset="0"/>
                          <a:cs typeface="Calibri" panose="020F0502020204030204" pitchFamily="34" charset="0"/>
                        </a:rPr>
                        <a:t>2021/22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800" b="1" kern="100">
                          <a:effectLst/>
                          <a:latin typeface="Calibri" panose="020F0502020204030204" pitchFamily="34" charset="0"/>
                          <a:ea typeface="Calibri" panose="020F0502020204030204" pitchFamily="34" charset="0"/>
                          <a:cs typeface="Calibri" panose="020F0502020204030204" pitchFamily="34" charset="0"/>
                        </a:rPr>
                        <a:t>2022/23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800" b="1" kern="100">
                          <a:effectLst/>
                          <a:latin typeface="Calibri" panose="020F0502020204030204" pitchFamily="34" charset="0"/>
                          <a:ea typeface="Calibri" panose="020F0502020204030204" pitchFamily="34" charset="0"/>
                          <a:cs typeface="Calibri" panose="020F0502020204030204" pitchFamily="34" charset="0"/>
                        </a:rPr>
                        <a:t>2023/24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800" b="1" kern="100">
                          <a:effectLst/>
                          <a:latin typeface="Calibri" panose="020F0502020204030204" pitchFamily="34" charset="0"/>
                          <a:ea typeface="Calibri" panose="020F0502020204030204" pitchFamily="34" charset="0"/>
                          <a:cs typeface="Calibri" panose="020F0502020204030204" pitchFamily="34" charset="0"/>
                        </a:rPr>
                        <a:t>2024/25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800" b="1" kern="100">
                          <a:effectLst/>
                          <a:latin typeface="Calibri" panose="020F0502020204030204" pitchFamily="34" charset="0"/>
                          <a:ea typeface="Calibri" panose="020F0502020204030204" pitchFamily="34" charset="0"/>
                          <a:cs typeface="Calibri" panose="020F0502020204030204" pitchFamily="34" charset="0"/>
                        </a:rPr>
                        <a:t>2025/26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073871"/>
                  </a:ext>
                </a:extLst>
              </a:tr>
              <a:tr h="363494">
                <a:tc>
                  <a:txBody>
                    <a:bodyPr/>
                    <a:lstStyle/>
                    <a:p>
                      <a:pPr marL="0" marR="0" algn="just">
                        <a:lnSpc>
                          <a:spcPct val="107000"/>
                        </a:lnSpc>
                        <a:spcBef>
                          <a:spcPts val="0"/>
                        </a:spcBef>
                        <a:spcAft>
                          <a:spcPts val="0"/>
                        </a:spcAft>
                      </a:pPr>
                      <a:r>
                        <a:rPr lang="en-ZA" sz="1800" kern="100">
                          <a:effectLst/>
                          <a:latin typeface="Calibri" panose="020F0502020204030204" pitchFamily="34" charset="0"/>
                          <a:ea typeface="Calibri" panose="020F0502020204030204" pitchFamily="34" charset="0"/>
                          <a:cs typeface="Calibri" panose="020F0502020204030204" pitchFamily="34" charset="0"/>
                        </a:rPr>
                        <a:t>Provincial Compensation of Employees (R mil)</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tcPr>
                </a:tc>
                <a:tc>
                  <a:txBody>
                    <a:bodyPr/>
                    <a:lstStyle/>
                    <a:p>
                      <a:pPr marL="0" marR="0" algn="r">
                        <a:lnSpc>
                          <a:spcPct val="107000"/>
                        </a:lnSpc>
                        <a:spcBef>
                          <a:spcPts val="0"/>
                        </a:spcBef>
                        <a:spcAft>
                          <a:spcPts val="0"/>
                        </a:spcAft>
                      </a:pPr>
                      <a:r>
                        <a:rPr lang="en-ZA" sz="1800" kern="100" dirty="0">
                          <a:effectLst/>
                          <a:latin typeface="Calibri" panose="020F0502020204030204" pitchFamily="34" charset="0"/>
                          <a:ea typeface="Calibri" panose="020F0502020204030204" pitchFamily="34" charset="0"/>
                          <a:cs typeface="Calibri" panose="020F0502020204030204" pitchFamily="34" charset="0"/>
                        </a:rPr>
                        <a:t>215 776</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ZA" sz="1800" kern="100" dirty="0">
                          <a:effectLst/>
                          <a:latin typeface="Calibri" panose="020F0502020204030204" pitchFamily="34" charset="0"/>
                          <a:ea typeface="Calibri" panose="020F0502020204030204" pitchFamily="34" charset="0"/>
                          <a:cs typeface="Calibri" panose="020F0502020204030204" pitchFamily="34" charset="0"/>
                        </a:rPr>
                        <a:t>222 925</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ZA" sz="1800" kern="100">
                          <a:effectLst/>
                          <a:latin typeface="Calibri" panose="020F0502020204030204" pitchFamily="34" charset="0"/>
                          <a:ea typeface="Calibri" panose="020F0502020204030204" pitchFamily="34" charset="0"/>
                          <a:cs typeface="Calibri" panose="020F0502020204030204" pitchFamily="34" charset="0"/>
                        </a:rPr>
                        <a:t>230 758</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ZA" sz="1800" kern="100" dirty="0">
                          <a:effectLst/>
                          <a:latin typeface="Calibri" panose="020F0502020204030204" pitchFamily="34" charset="0"/>
                          <a:ea typeface="Calibri" panose="020F0502020204030204" pitchFamily="34" charset="0"/>
                          <a:cs typeface="Calibri" panose="020F0502020204030204" pitchFamily="34" charset="0"/>
                        </a:rPr>
                        <a:t>239 041</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ZA" sz="1800" kern="100" dirty="0">
                          <a:effectLst/>
                          <a:latin typeface="Calibri" panose="020F0502020204030204" pitchFamily="34" charset="0"/>
                          <a:ea typeface="Calibri" panose="020F0502020204030204" pitchFamily="34" charset="0"/>
                          <a:cs typeface="Calibri" panose="020F0502020204030204" pitchFamily="34" charset="0"/>
                        </a:rPr>
                        <a:t>249 471</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66308314"/>
                  </a:ext>
                </a:extLst>
              </a:tr>
              <a:tr h="363494">
                <a:tc>
                  <a:txBody>
                    <a:bodyPr/>
                    <a:lstStyle/>
                    <a:p>
                      <a:pPr marL="457200" marR="0" indent="-346710" algn="just">
                        <a:lnSpc>
                          <a:spcPct val="107000"/>
                        </a:lnSpc>
                        <a:spcBef>
                          <a:spcPts val="0"/>
                        </a:spcBef>
                        <a:spcAft>
                          <a:spcPts val="0"/>
                        </a:spcAft>
                      </a:pPr>
                      <a:r>
                        <a:rPr lang="en-ZA" sz="1800" i="1" kern="100">
                          <a:effectLst/>
                          <a:latin typeface="Calibri" panose="020F0502020204030204" pitchFamily="34" charset="0"/>
                          <a:ea typeface="Calibri" panose="020F0502020204030204" pitchFamily="34" charset="0"/>
                          <a:cs typeface="Calibri" panose="020F0502020204030204" pitchFamily="34" charset="0"/>
                        </a:rPr>
                        <a:t>Growth in Compensation of Employees (%)</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107000"/>
                        </a:lnSpc>
                      </a:pPr>
                      <a:endParaRPr lang="en-US" sz="1800" kern="1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800" i="1" kern="100">
                          <a:effectLst/>
                          <a:latin typeface="Calibri" panose="020F0502020204030204" pitchFamily="34" charset="0"/>
                          <a:ea typeface="Calibri" panose="020F0502020204030204" pitchFamily="34" charset="0"/>
                          <a:cs typeface="Calibri" panose="020F0502020204030204" pitchFamily="34" charset="0"/>
                        </a:rPr>
                        <a:t>3.3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800" i="1" kern="100">
                          <a:effectLst/>
                          <a:latin typeface="Calibri" panose="020F0502020204030204" pitchFamily="34" charset="0"/>
                          <a:ea typeface="Calibri" panose="020F0502020204030204" pitchFamily="34" charset="0"/>
                          <a:cs typeface="Calibri" panose="020F0502020204030204" pitchFamily="34" charset="0"/>
                        </a:rPr>
                        <a:t>3.5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800" i="1" kern="100">
                          <a:effectLst/>
                          <a:latin typeface="Calibri" panose="020F0502020204030204" pitchFamily="34" charset="0"/>
                          <a:ea typeface="Calibri" panose="020F0502020204030204" pitchFamily="34" charset="0"/>
                          <a:cs typeface="Calibri" panose="020F0502020204030204" pitchFamily="34" charset="0"/>
                        </a:rPr>
                        <a:t>3.6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800" i="1" kern="100">
                          <a:effectLst/>
                          <a:latin typeface="Calibri" panose="020F0502020204030204" pitchFamily="34" charset="0"/>
                          <a:ea typeface="Calibri" panose="020F0502020204030204" pitchFamily="34" charset="0"/>
                          <a:cs typeface="Calibri" panose="020F0502020204030204" pitchFamily="34" charset="0"/>
                        </a:rPr>
                        <a:t>4.4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430971727"/>
                  </a:ext>
                </a:extLst>
              </a:tr>
              <a:tr h="0">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476014601"/>
                  </a:ext>
                </a:extLst>
              </a:tr>
              <a:tr h="363494">
                <a:tc>
                  <a:txBody>
                    <a:bodyPr/>
                    <a:lstStyle/>
                    <a:p>
                      <a:pPr marL="0" marR="0" algn="just">
                        <a:lnSpc>
                          <a:spcPct val="107000"/>
                        </a:lnSpc>
                        <a:spcBef>
                          <a:spcPts val="0"/>
                        </a:spcBef>
                        <a:spcAft>
                          <a:spcPts val="0"/>
                        </a:spcAft>
                      </a:pPr>
                      <a:r>
                        <a:rPr lang="en-ZA" sz="1800" i="1" kern="100">
                          <a:effectLst/>
                          <a:latin typeface="Calibri" panose="020F0502020204030204" pitchFamily="34" charset="0"/>
                          <a:ea typeface="Calibri" panose="020F0502020204030204" pitchFamily="34" charset="0"/>
                          <a:cs typeface="Calibri" panose="020F0502020204030204" pitchFamily="34" charset="0"/>
                        </a:rPr>
                        <a:t>CPI estimate (%)</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800" i="1" kern="100" dirty="0">
                          <a:effectLst/>
                          <a:latin typeface="Calibri" panose="020F0502020204030204" pitchFamily="34" charset="0"/>
                          <a:ea typeface="Calibri" panose="020F0502020204030204" pitchFamily="34" charset="0"/>
                          <a:cs typeface="Calibri" panose="020F0502020204030204" pitchFamily="34" charset="0"/>
                        </a:rPr>
                        <a:t>5.1</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800" i="1" kern="100" dirty="0">
                          <a:effectLst/>
                          <a:latin typeface="Calibri" panose="020F0502020204030204" pitchFamily="34" charset="0"/>
                          <a:ea typeface="Calibri" panose="020F0502020204030204" pitchFamily="34" charset="0"/>
                          <a:cs typeface="Calibri" panose="020F0502020204030204" pitchFamily="34" charset="0"/>
                        </a:rPr>
                        <a:t>7.1</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800" i="1" kern="100" dirty="0">
                          <a:effectLst/>
                          <a:latin typeface="Calibri" panose="020F0502020204030204" pitchFamily="34" charset="0"/>
                          <a:ea typeface="Calibri" panose="020F0502020204030204" pitchFamily="34" charset="0"/>
                          <a:cs typeface="Calibri" panose="020F0502020204030204" pitchFamily="34" charset="0"/>
                        </a:rPr>
                        <a:t>4.9</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800" i="1" kern="100" dirty="0">
                          <a:effectLst/>
                          <a:latin typeface="Calibri" panose="020F0502020204030204" pitchFamily="34" charset="0"/>
                          <a:ea typeface="Calibri" panose="020F0502020204030204" pitchFamily="34" charset="0"/>
                          <a:cs typeface="Calibri" panose="020F0502020204030204" pitchFamily="34" charset="0"/>
                        </a:rPr>
                        <a:t>4.8</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800" i="1" kern="100" dirty="0">
                          <a:effectLst/>
                          <a:latin typeface="Calibri" panose="020F0502020204030204" pitchFamily="34" charset="0"/>
                          <a:ea typeface="Calibri" panose="020F0502020204030204" pitchFamily="34" charset="0"/>
                          <a:cs typeface="Calibri" panose="020F0502020204030204" pitchFamily="34" charset="0"/>
                        </a:rPr>
                        <a:t>4.7</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303652"/>
                  </a:ext>
                </a:extLst>
              </a:tr>
            </a:tbl>
          </a:graphicData>
        </a:graphic>
      </p:graphicFrame>
      <p:sp>
        <p:nvSpPr>
          <p:cNvPr id="6" name="Rectangle 2">
            <a:extLst>
              <a:ext uri="{FF2B5EF4-FFF2-40B4-BE49-F238E27FC236}">
                <a16:creationId xmlns:a16="http://schemas.microsoft.com/office/drawing/2014/main" id="{5D80A3E2-9B51-9B13-111B-1D6DB61BC1E4}"/>
              </a:ext>
            </a:extLst>
          </p:cNvPr>
          <p:cNvSpPr>
            <a:spLocks noChangeArrowheads="1"/>
          </p:cNvSpPr>
          <p:nvPr/>
        </p:nvSpPr>
        <p:spPr bwMode="auto">
          <a:xfrm>
            <a:off x="838200" y="2508867"/>
            <a:ext cx="91307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sz="2000" b="0" i="1" u="none" strike="noStrike" cap="none" normalizeH="0" baseline="0" dirty="0">
                <a:ln>
                  <a:noFill/>
                </a:ln>
                <a:solidFill>
                  <a:srgbClr val="404040"/>
                </a:solidFill>
                <a:effectLst/>
                <a:latin typeface="+mn-lt"/>
                <a:ea typeface="Calibri" panose="020F0502020204030204" pitchFamily="34" charset="0"/>
                <a:cs typeface="EB Garamond" pitchFamily="2" charset="0"/>
              </a:rPr>
              <a:t>Budget Review 2023 Estimates of Basic Education Compensation of Employees and CPI</a:t>
            </a:r>
            <a:endParaRPr kumimoji="0" lang="en-ZA" altLang="en-US" sz="3200" b="0" i="0" u="none" strike="noStrike" cap="none" normalizeH="0" baseline="0" dirty="0">
              <a:ln>
                <a:noFill/>
              </a:ln>
              <a:solidFill>
                <a:schemeClr val="tx1"/>
              </a:solidFill>
              <a:effectLst/>
              <a:latin typeface="+mn-lt"/>
            </a:endParaRPr>
          </a:p>
        </p:txBody>
      </p:sp>
      <p:sp>
        <p:nvSpPr>
          <p:cNvPr id="7" name="Rectangle 2">
            <a:extLst>
              <a:ext uri="{FF2B5EF4-FFF2-40B4-BE49-F238E27FC236}">
                <a16:creationId xmlns:a16="http://schemas.microsoft.com/office/drawing/2014/main" id="{03CEF178-7F33-804C-A9ED-F00555545082}"/>
              </a:ext>
            </a:extLst>
          </p:cNvPr>
          <p:cNvSpPr>
            <a:spLocks noChangeArrowheads="1"/>
          </p:cNvSpPr>
          <p:nvPr/>
        </p:nvSpPr>
        <p:spPr bwMode="auto">
          <a:xfrm>
            <a:off x="838200" y="6119919"/>
            <a:ext cx="1010557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sz="1100" b="0" i="1" u="none" strike="noStrike" cap="none" normalizeH="0" baseline="0" dirty="0">
                <a:ln>
                  <a:noFill/>
                </a:ln>
                <a:solidFill>
                  <a:schemeClr val="tx1"/>
                </a:solidFill>
                <a:effectLst/>
                <a:latin typeface="+mn-lt"/>
                <a:ea typeface="Calibri" panose="020F0502020204030204" pitchFamily="34" charset="0"/>
                <a:cs typeface="EB Garamond" pitchFamily="2" charset="0"/>
              </a:rPr>
              <a:t>Source: National Budget Review 2023. Basic Education Provincial Compensation of employees from Table 5.6 (p. 61) and CPI from Figure 3.1 (p. 28). The 2021/22 COE figure is taken from Table 5.6 (pg. 59) in the 2022 Budget Review Growth in COE shows the increase over the previous year. </a:t>
            </a:r>
            <a:endParaRPr kumimoji="0" lang="en-ZA" altLang="en-US" sz="2800" b="0" i="0" u="none" strike="noStrike" cap="none" normalizeH="0" baseline="0" dirty="0">
              <a:ln>
                <a:noFill/>
              </a:ln>
              <a:solidFill>
                <a:schemeClr val="tx1"/>
              </a:solidFill>
              <a:effectLst/>
              <a:latin typeface="+mn-lt"/>
            </a:endParaRPr>
          </a:p>
        </p:txBody>
      </p:sp>
      <p:sp>
        <p:nvSpPr>
          <p:cNvPr id="9" name="Rectangle 8">
            <a:extLst>
              <a:ext uri="{FF2B5EF4-FFF2-40B4-BE49-F238E27FC236}">
                <a16:creationId xmlns:a16="http://schemas.microsoft.com/office/drawing/2014/main" id="{E91CBC44-F02B-C9C4-4187-CD5C2C6A282E}"/>
              </a:ext>
            </a:extLst>
          </p:cNvPr>
          <p:cNvSpPr/>
          <p:nvPr/>
        </p:nvSpPr>
        <p:spPr>
          <a:xfrm>
            <a:off x="7534728" y="4829060"/>
            <a:ext cx="4165600" cy="94342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000" b="1" dirty="0">
                <a:solidFill>
                  <a:schemeClr val="accent6">
                    <a:lumMod val="50000"/>
                  </a:schemeClr>
                </a:solidFill>
              </a:rPr>
              <a:t>Conservative budget growth – with forecast growth in COE below CPI</a:t>
            </a:r>
          </a:p>
        </p:txBody>
      </p:sp>
    </p:spTree>
    <p:extLst>
      <p:ext uri="{BB962C8B-B14F-4D97-AF65-F5344CB8AC3E}">
        <p14:creationId xmlns:p14="http://schemas.microsoft.com/office/powerpoint/2010/main" val="11003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0B74-411E-0A2B-8FF8-1056E09D8A81}"/>
              </a:ext>
            </a:extLst>
          </p:cNvPr>
          <p:cNvSpPr>
            <a:spLocks noGrp="1"/>
          </p:cNvSpPr>
          <p:nvPr>
            <p:ph type="title"/>
          </p:nvPr>
        </p:nvSpPr>
        <p:spPr/>
        <p:txBody>
          <a:bodyPr/>
          <a:lstStyle/>
          <a:p>
            <a:r>
              <a:rPr lang="en-ZA" dirty="0"/>
              <a:t>Compensation of educators cost drivers</a:t>
            </a:r>
          </a:p>
        </p:txBody>
      </p:sp>
      <p:pic>
        <p:nvPicPr>
          <p:cNvPr id="4" name="Picture 3">
            <a:extLst>
              <a:ext uri="{FF2B5EF4-FFF2-40B4-BE49-F238E27FC236}">
                <a16:creationId xmlns:a16="http://schemas.microsoft.com/office/drawing/2014/main" id="{36BE69AF-ABDC-9E23-99BE-B8C6BEC5CCCD}"/>
              </a:ext>
            </a:extLst>
          </p:cNvPr>
          <p:cNvPicPr>
            <a:picLocks noChangeAspect="1"/>
          </p:cNvPicPr>
          <p:nvPr/>
        </p:nvPicPr>
        <p:blipFill>
          <a:blip r:embed="rId2"/>
          <a:stretch>
            <a:fillRect/>
          </a:stretch>
        </p:blipFill>
        <p:spPr>
          <a:xfrm>
            <a:off x="1684020" y="1848518"/>
            <a:ext cx="8823960" cy="4644357"/>
          </a:xfrm>
          <a:prstGeom prst="rect">
            <a:avLst/>
          </a:prstGeom>
        </p:spPr>
      </p:pic>
      <p:sp>
        <p:nvSpPr>
          <p:cNvPr id="3" name="Oval 2">
            <a:extLst>
              <a:ext uri="{FF2B5EF4-FFF2-40B4-BE49-F238E27FC236}">
                <a16:creationId xmlns:a16="http://schemas.microsoft.com/office/drawing/2014/main" id="{2AEB85E0-4B79-87D3-1098-25FEDA78E989}"/>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6</a:t>
            </a:r>
          </a:p>
        </p:txBody>
      </p:sp>
    </p:spTree>
    <p:extLst>
      <p:ext uri="{BB962C8B-B14F-4D97-AF65-F5344CB8AC3E}">
        <p14:creationId xmlns:p14="http://schemas.microsoft.com/office/powerpoint/2010/main" val="3013861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0B74-411E-0A2B-8FF8-1056E09D8A81}"/>
              </a:ext>
            </a:extLst>
          </p:cNvPr>
          <p:cNvSpPr>
            <a:spLocks noGrp="1"/>
          </p:cNvSpPr>
          <p:nvPr>
            <p:ph type="title"/>
          </p:nvPr>
        </p:nvSpPr>
        <p:spPr/>
        <p:txBody>
          <a:bodyPr/>
          <a:lstStyle/>
          <a:p>
            <a:r>
              <a:rPr lang="en-ZA" sz="5400" dirty="0"/>
              <a:t>Real and nominal costs</a:t>
            </a:r>
          </a:p>
        </p:txBody>
      </p:sp>
      <p:sp>
        <p:nvSpPr>
          <p:cNvPr id="3" name="Rectangle 2">
            <a:extLst>
              <a:ext uri="{FF2B5EF4-FFF2-40B4-BE49-F238E27FC236}">
                <a16:creationId xmlns:a16="http://schemas.microsoft.com/office/drawing/2014/main" id="{D1CE87D3-BA94-3D10-EEDF-2883CD7494A7}"/>
              </a:ext>
            </a:extLst>
          </p:cNvPr>
          <p:cNvSpPr/>
          <p:nvPr/>
        </p:nvSpPr>
        <p:spPr>
          <a:xfrm>
            <a:off x="548640" y="2316480"/>
            <a:ext cx="7025640" cy="3749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000" i="1" dirty="0"/>
              <a:t>A real increase in wages takes place when wages increase </a:t>
            </a:r>
            <a:r>
              <a:rPr lang="en-ZA" sz="4400" b="1" dirty="0"/>
              <a:t>above</a:t>
            </a:r>
            <a:r>
              <a:rPr lang="en-ZA" sz="4000" i="1" dirty="0"/>
              <a:t> the rate of inflation</a:t>
            </a:r>
          </a:p>
          <a:p>
            <a:pPr algn="ctr"/>
            <a:endParaRPr lang="en-ZA" sz="4000" i="1" dirty="0"/>
          </a:p>
          <a:p>
            <a:pPr algn="ctr"/>
            <a:r>
              <a:rPr lang="en-ZA" sz="4000" i="1" dirty="0"/>
              <a:t>Changes to real wages are an indicator of </a:t>
            </a:r>
            <a:r>
              <a:rPr lang="en-ZA" sz="4400" b="1" dirty="0"/>
              <a:t>purchasing power</a:t>
            </a:r>
            <a:endParaRPr lang="en-ZA" sz="4000" b="1" dirty="0"/>
          </a:p>
        </p:txBody>
      </p:sp>
      <p:sp>
        <p:nvSpPr>
          <p:cNvPr id="5" name="Rectangle 4">
            <a:extLst>
              <a:ext uri="{FF2B5EF4-FFF2-40B4-BE49-F238E27FC236}">
                <a16:creationId xmlns:a16="http://schemas.microsoft.com/office/drawing/2014/main" id="{97685830-4388-C5C6-0C3D-0A5E6B1D252A}"/>
              </a:ext>
            </a:extLst>
          </p:cNvPr>
          <p:cNvSpPr/>
          <p:nvPr/>
        </p:nvSpPr>
        <p:spPr>
          <a:xfrm>
            <a:off x="8793480" y="579126"/>
            <a:ext cx="3215640" cy="59588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nchorCtr="0"/>
          <a:lstStyle/>
          <a:p>
            <a:r>
              <a:rPr lang="en-ZA" sz="3600" dirty="0">
                <a:solidFill>
                  <a:schemeClr val="tx1"/>
                </a:solidFill>
              </a:rPr>
              <a:t>Examples:</a:t>
            </a:r>
          </a:p>
          <a:p>
            <a:endParaRPr lang="en-ZA" sz="1200" dirty="0">
              <a:solidFill>
                <a:schemeClr val="tx1"/>
              </a:solidFill>
            </a:endParaRPr>
          </a:p>
          <a:p>
            <a:r>
              <a:rPr lang="en-ZA" sz="2600" dirty="0">
                <a:solidFill>
                  <a:schemeClr val="tx1"/>
                </a:solidFill>
              </a:rPr>
              <a:t>In 2022 CPI was </a:t>
            </a:r>
            <a:r>
              <a:rPr lang="en-ZA" sz="2600" b="1" dirty="0">
                <a:solidFill>
                  <a:schemeClr val="tx1"/>
                </a:solidFill>
              </a:rPr>
              <a:t>7.2%</a:t>
            </a:r>
          </a:p>
          <a:p>
            <a:endParaRPr lang="en-ZA" dirty="0">
              <a:solidFill>
                <a:schemeClr val="tx1"/>
              </a:solidFill>
            </a:endParaRPr>
          </a:p>
          <a:p>
            <a:r>
              <a:rPr lang="en-ZA" sz="2300" dirty="0">
                <a:solidFill>
                  <a:schemeClr val="tx1"/>
                </a:solidFill>
              </a:rPr>
              <a:t>If </a:t>
            </a:r>
            <a:r>
              <a:rPr lang="en-ZA" sz="2300" b="1" dirty="0">
                <a:solidFill>
                  <a:schemeClr val="tx1"/>
                </a:solidFill>
              </a:rPr>
              <a:t>nominal wages </a:t>
            </a:r>
            <a:r>
              <a:rPr lang="en-ZA" sz="2300" dirty="0">
                <a:solidFill>
                  <a:schemeClr val="tx1"/>
                </a:solidFill>
              </a:rPr>
              <a:t>increase by </a:t>
            </a:r>
            <a:r>
              <a:rPr lang="en-ZA" sz="2300" b="1" dirty="0">
                <a:solidFill>
                  <a:schemeClr val="tx1"/>
                </a:solidFill>
              </a:rPr>
              <a:t>7.2%</a:t>
            </a:r>
            <a:r>
              <a:rPr lang="en-ZA" sz="2300" dirty="0">
                <a:solidFill>
                  <a:schemeClr val="tx1"/>
                </a:solidFill>
              </a:rPr>
              <a:t>, then </a:t>
            </a:r>
            <a:r>
              <a:rPr lang="en-ZA" sz="2300" b="1" dirty="0">
                <a:solidFill>
                  <a:schemeClr val="tx1"/>
                </a:solidFill>
              </a:rPr>
              <a:t>real wages </a:t>
            </a:r>
            <a:r>
              <a:rPr lang="en-ZA" sz="2300" dirty="0">
                <a:solidFill>
                  <a:schemeClr val="tx1"/>
                </a:solidFill>
              </a:rPr>
              <a:t>increase by </a:t>
            </a:r>
            <a:r>
              <a:rPr lang="en-ZA" sz="2300" b="1" dirty="0">
                <a:solidFill>
                  <a:schemeClr val="tx1"/>
                </a:solidFill>
              </a:rPr>
              <a:t>0%</a:t>
            </a:r>
          </a:p>
          <a:p>
            <a:endParaRPr lang="en-ZA" sz="1400" dirty="0">
              <a:solidFill>
                <a:schemeClr val="tx1"/>
              </a:solidFill>
            </a:endParaRPr>
          </a:p>
          <a:p>
            <a:r>
              <a:rPr lang="en-ZA" sz="2300" dirty="0">
                <a:solidFill>
                  <a:schemeClr val="tx1"/>
                </a:solidFill>
              </a:rPr>
              <a:t>If </a:t>
            </a:r>
            <a:r>
              <a:rPr lang="en-ZA" sz="2300" b="1" dirty="0">
                <a:solidFill>
                  <a:schemeClr val="tx1"/>
                </a:solidFill>
              </a:rPr>
              <a:t>nominal wages </a:t>
            </a:r>
            <a:r>
              <a:rPr lang="en-ZA" sz="2300" dirty="0">
                <a:solidFill>
                  <a:schemeClr val="tx1"/>
                </a:solidFill>
              </a:rPr>
              <a:t>increase by </a:t>
            </a:r>
            <a:r>
              <a:rPr lang="en-ZA" sz="2300" b="1" dirty="0">
                <a:solidFill>
                  <a:schemeClr val="tx1"/>
                </a:solidFill>
              </a:rPr>
              <a:t>9%</a:t>
            </a:r>
            <a:r>
              <a:rPr lang="en-ZA" sz="2300" dirty="0">
                <a:solidFill>
                  <a:schemeClr val="tx1"/>
                </a:solidFill>
              </a:rPr>
              <a:t>, then </a:t>
            </a:r>
            <a:r>
              <a:rPr lang="en-ZA" sz="2300" b="1" dirty="0">
                <a:solidFill>
                  <a:schemeClr val="tx1"/>
                </a:solidFill>
              </a:rPr>
              <a:t>real wages </a:t>
            </a:r>
            <a:r>
              <a:rPr lang="en-ZA" sz="2300" dirty="0">
                <a:solidFill>
                  <a:schemeClr val="tx1"/>
                </a:solidFill>
              </a:rPr>
              <a:t>increase by </a:t>
            </a:r>
            <a:r>
              <a:rPr lang="en-ZA" sz="2300" b="1" dirty="0">
                <a:solidFill>
                  <a:schemeClr val="tx1"/>
                </a:solidFill>
              </a:rPr>
              <a:t>1.8%</a:t>
            </a:r>
          </a:p>
          <a:p>
            <a:endParaRPr lang="en-ZA" sz="1100" dirty="0">
              <a:solidFill>
                <a:schemeClr val="tx1"/>
              </a:solidFill>
            </a:endParaRPr>
          </a:p>
          <a:p>
            <a:r>
              <a:rPr lang="en-ZA" sz="2300" dirty="0">
                <a:solidFill>
                  <a:schemeClr val="tx1"/>
                </a:solidFill>
              </a:rPr>
              <a:t>If </a:t>
            </a:r>
            <a:r>
              <a:rPr lang="en-ZA" sz="2300" b="1" dirty="0">
                <a:solidFill>
                  <a:schemeClr val="tx1"/>
                </a:solidFill>
              </a:rPr>
              <a:t>nominal wages </a:t>
            </a:r>
            <a:r>
              <a:rPr lang="en-ZA" sz="2300" dirty="0">
                <a:solidFill>
                  <a:schemeClr val="tx1"/>
                </a:solidFill>
              </a:rPr>
              <a:t>increase by </a:t>
            </a:r>
            <a:r>
              <a:rPr lang="en-ZA" sz="2300" b="1" dirty="0">
                <a:solidFill>
                  <a:schemeClr val="tx1"/>
                </a:solidFill>
              </a:rPr>
              <a:t>5%,</a:t>
            </a:r>
            <a:r>
              <a:rPr lang="en-ZA" sz="2300" dirty="0">
                <a:solidFill>
                  <a:schemeClr val="tx1"/>
                </a:solidFill>
              </a:rPr>
              <a:t> then real wages </a:t>
            </a:r>
            <a:r>
              <a:rPr lang="en-ZA" sz="2300" b="1" u="sng" dirty="0">
                <a:solidFill>
                  <a:schemeClr val="tx1"/>
                </a:solidFill>
              </a:rPr>
              <a:t>decrease</a:t>
            </a:r>
            <a:r>
              <a:rPr lang="en-ZA" sz="2300" dirty="0">
                <a:solidFill>
                  <a:schemeClr val="tx1"/>
                </a:solidFill>
              </a:rPr>
              <a:t> by 2.2%</a:t>
            </a:r>
          </a:p>
          <a:p>
            <a:endParaRPr lang="en-ZA" sz="2800" dirty="0">
              <a:solidFill>
                <a:schemeClr val="tx1"/>
              </a:solidFill>
            </a:endParaRPr>
          </a:p>
          <a:p>
            <a:endParaRPr lang="en-ZA" sz="2800" dirty="0">
              <a:solidFill>
                <a:schemeClr val="tx1"/>
              </a:solidFill>
            </a:endParaRPr>
          </a:p>
          <a:p>
            <a:pPr marL="571500" indent="-571500">
              <a:buFont typeface="Arial" panose="020B0604020202020204" pitchFamily="34" charset="0"/>
              <a:buChar char="•"/>
            </a:pPr>
            <a:endParaRPr lang="en-ZA" sz="2800" dirty="0">
              <a:solidFill>
                <a:schemeClr val="tx1"/>
              </a:solidFill>
            </a:endParaRPr>
          </a:p>
          <a:p>
            <a:endParaRPr lang="en-ZA" sz="3600" dirty="0">
              <a:solidFill>
                <a:schemeClr val="tx1"/>
              </a:solidFill>
            </a:endParaRPr>
          </a:p>
        </p:txBody>
      </p:sp>
      <p:sp>
        <p:nvSpPr>
          <p:cNvPr id="4" name="Oval 3">
            <a:extLst>
              <a:ext uri="{FF2B5EF4-FFF2-40B4-BE49-F238E27FC236}">
                <a16:creationId xmlns:a16="http://schemas.microsoft.com/office/drawing/2014/main" id="{B0F412BC-4EF8-B9E0-7EC0-52E223A11805}"/>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6</a:t>
            </a:r>
          </a:p>
        </p:txBody>
      </p:sp>
    </p:spTree>
    <p:extLst>
      <p:ext uri="{BB962C8B-B14F-4D97-AF65-F5344CB8AC3E}">
        <p14:creationId xmlns:p14="http://schemas.microsoft.com/office/powerpoint/2010/main" val="3501005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Projected unit costs trends| All educators</a:t>
            </a:r>
          </a:p>
        </p:txBody>
      </p:sp>
      <p:sp>
        <p:nvSpPr>
          <p:cNvPr id="11" name="TextBox 10">
            <a:extLst>
              <a:ext uri="{FF2B5EF4-FFF2-40B4-BE49-F238E27FC236}">
                <a16:creationId xmlns:a16="http://schemas.microsoft.com/office/drawing/2014/main" id="{BA49C823-4896-C6C0-7A72-F472390CF459}"/>
              </a:ext>
            </a:extLst>
          </p:cNvPr>
          <p:cNvSpPr txBox="1"/>
          <p:nvPr/>
        </p:nvSpPr>
        <p:spPr>
          <a:xfrm>
            <a:off x="2084070" y="6283782"/>
            <a:ext cx="9784080" cy="415498"/>
          </a:xfrm>
          <a:prstGeom prst="rect">
            <a:avLst/>
          </a:prstGeom>
          <a:noFill/>
        </p:spPr>
        <p:txBody>
          <a:bodyPr wrap="square">
            <a:spAutoFit/>
          </a:bodyPr>
          <a:lstStyle/>
          <a:p>
            <a:r>
              <a:rPr lang="en-ZA" sz="1050" dirty="0">
                <a:effectLst/>
                <a:ea typeface="Calibri" panose="020F0502020204030204" pitchFamily="34" charset="0"/>
              </a:rPr>
              <a:t>Source: Own calculations, using the anonymised PERSAL data from 2021, only educators are considered. ECD practitioners and examination reviewers removed. Estimates to 2030 derived from the national and provincial TSD models. Assumption of no growth in educator numbers. </a:t>
            </a:r>
            <a:endParaRPr lang="en-ZA" sz="1050" dirty="0"/>
          </a:p>
        </p:txBody>
      </p:sp>
      <p:graphicFrame>
        <p:nvGraphicFramePr>
          <p:cNvPr id="15" name="Chart 14">
            <a:extLst>
              <a:ext uri="{FF2B5EF4-FFF2-40B4-BE49-F238E27FC236}">
                <a16:creationId xmlns:a16="http://schemas.microsoft.com/office/drawing/2014/main" id="{0196C8E4-8725-4483-ABE2-55EB1D4B43D2}"/>
              </a:ext>
            </a:extLst>
          </p:cNvPr>
          <p:cNvGraphicFramePr>
            <a:graphicFrameLocks/>
          </p:cNvGraphicFramePr>
          <p:nvPr>
            <p:extLst>
              <p:ext uri="{D42A27DB-BD31-4B8C-83A1-F6EECF244321}">
                <p14:modId xmlns:p14="http://schemas.microsoft.com/office/powerpoint/2010/main" val="3100473070"/>
              </p:ext>
            </p:extLst>
          </p:nvPr>
        </p:nvGraphicFramePr>
        <p:xfrm>
          <a:off x="498621" y="2135288"/>
          <a:ext cx="10855179" cy="3573063"/>
        </p:xfrm>
        <a:graphic>
          <a:graphicData uri="http://schemas.openxmlformats.org/drawingml/2006/chart">
            <c:chart xmlns:c="http://schemas.openxmlformats.org/drawingml/2006/chart" xmlns:r="http://schemas.openxmlformats.org/officeDocument/2006/relationships" r:id="rId2"/>
          </a:graphicData>
        </a:graphic>
      </p:graphicFrame>
      <p:sp>
        <p:nvSpPr>
          <p:cNvPr id="19" name="Oval 18">
            <a:extLst>
              <a:ext uri="{FF2B5EF4-FFF2-40B4-BE49-F238E27FC236}">
                <a16:creationId xmlns:a16="http://schemas.microsoft.com/office/drawing/2014/main" id="{026DFD3B-674C-0899-076D-AE28CC3F0C0D}"/>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6</a:t>
            </a:r>
          </a:p>
        </p:txBody>
      </p:sp>
      <p:sp>
        <p:nvSpPr>
          <p:cNvPr id="3" name="Rectangle: Rounded Corners 2">
            <a:extLst>
              <a:ext uri="{FF2B5EF4-FFF2-40B4-BE49-F238E27FC236}">
                <a16:creationId xmlns:a16="http://schemas.microsoft.com/office/drawing/2014/main" id="{BA55074E-2F70-894E-B1C4-8993AF10FFDA}"/>
              </a:ext>
            </a:extLst>
          </p:cNvPr>
          <p:cNvSpPr/>
          <p:nvPr/>
        </p:nvSpPr>
        <p:spPr>
          <a:xfrm>
            <a:off x="325901" y="5421923"/>
            <a:ext cx="1472419" cy="576775"/>
          </a:xfrm>
          <a:prstGeom prst="roundRect">
            <a:avLst/>
          </a:prstGeom>
          <a:solidFill>
            <a:srgbClr val="40404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Note: Scale not from zero</a:t>
            </a:r>
          </a:p>
        </p:txBody>
      </p:sp>
      <p:sp>
        <p:nvSpPr>
          <p:cNvPr id="5" name="Rectangle: Rounded Corners 4">
            <a:extLst>
              <a:ext uri="{FF2B5EF4-FFF2-40B4-BE49-F238E27FC236}">
                <a16:creationId xmlns:a16="http://schemas.microsoft.com/office/drawing/2014/main" id="{7FC75E9C-792C-4D96-3A82-87D45943B208}"/>
              </a:ext>
            </a:extLst>
          </p:cNvPr>
          <p:cNvSpPr/>
          <p:nvPr/>
        </p:nvSpPr>
        <p:spPr>
          <a:xfrm>
            <a:off x="10291396" y="1312089"/>
            <a:ext cx="1576754" cy="681000"/>
          </a:xfrm>
          <a:prstGeom prst="roundRect">
            <a:avLst/>
          </a:prstGeom>
          <a:solidFill>
            <a:srgbClr val="B6492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2000" dirty="0"/>
              <a:t>In constant 2021 rands</a:t>
            </a:r>
          </a:p>
        </p:txBody>
      </p:sp>
      <p:grpSp>
        <p:nvGrpSpPr>
          <p:cNvPr id="8" name="Group 7">
            <a:extLst>
              <a:ext uri="{FF2B5EF4-FFF2-40B4-BE49-F238E27FC236}">
                <a16:creationId xmlns:a16="http://schemas.microsoft.com/office/drawing/2014/main" id="{326B14E8-DC3E-6F52-DA53-B7055F7CC5B1}"/>
              </a:ext>
            </a:extLst>
          </p:cNvPr>
          <p:cNvGrpSpPr/>
          <p:nvPr/>
        </p:nvGrpSpPr>
        <p:grpSpPr>
          <a:xfrm>
            <a:off x="2209801" y="2613660"/>
            <a:ext cx="436094" cy="1463040"/>
            <a:chOff x="2301241" y="2506980"/>
            <a:chExt cx="436094" cy="1547449"/>
          </a:xfrm>
        </p:grpSpPr>
        <p:cxnSp>
          <p:nvCxnSpPr>
            <p:cNvPr id="6" name="Straight Connector 5">
              <a:extLst>
                <a:ext uri="{FF2B5EF4-FFF2-40B4-BE49-F238E27FC236}">
                  <a16:creationId xmlns:a16="http://schemas.microsoft.com/office/drawing/2014/main" id="{197A7D90-353B-20DB-43CC-187028C2A1C1}"/>
                </a:ext>
              </a:extLst>
            </p:cNvPr>
            <p:cNvCxnSpPr/>
            <p:nvPr/>
          </p:nvCxnSpPr>
          <p:spPr>
            <a:xfrm>
              <a:off x="2507569" y="2506980"/>
              <a:ext cx="0" cy="1547449"/>
            </a:xfrm>
            <a:prstGeom prst="line">
              <a:avLst/>
            </a:prstGeom>
            <a:ln w="28575">
              <a:solidFill>
                <a:schemeClr val="tx2">
                  <a:lumMod val="60000"/>
                  <a:lumOff val="4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F607F31-84A7-70CC-D1E6-6C9B693144B0}"/>
                </a:ext>
              </a:extLst>
            </p:cNvPr>
            <p:cNvSpPr/>
            <p:nvPr/>
          </p:nvSpPr>
          <p:spPr>
            <a:xfrm>
              <a:off x="2301241" y="3106312"/>
              <a:ext cx="436094" cy="246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dirty="0">
                  <a:solidFill>
                    <a:schemeClr val="tx2"/>
                  </a:solidFill>
                </a:rPr>
                <a:t>5%</a:t>
              </a:r>
            </a:p>
          </p:txBody>
        </p:sp>
      </p:grpSp>
    </p:spTree>
    <p:extLst>
      <p:ext uri="{BB962C8B-B14F-4D97-AF65-F5344CB8AC3E}">
        <p14:creationId xmlns:p14="http://schemas.microsoft.com/office/powerpoint/2010/main" val="1857539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CBA6-6CB6-2B67-A297-223E57E4040C}"/>
              </a:ext>
            </a:extLst>
          </p:cNvPr>
          <p:cNvSpPr>
            <a:spLocks noGrp="1"/>
          </p:cNvSpPr>
          <p:nvPr>
            <p:ph type="title"/>
          </p:nvPr>
        </p:nvSpPr>
        <p:spPr/>
        <p:txBody>
          <a:bodyPr/>
          <a:lstStyle/>
          <a:p>
            <a:r>
              <a:rPr lang="en-ZA" dirty="0"/>
              <a:t>Adjusted projections| GP, WC, EC &amp; LP</a:t>
            </a:r>
          </a:p>
        </p:txBody>
      </p:sp>
      <p:sp>
        <p:nvSpPr>
          <p:cNvPr id="4" name="Rectangle 3">
            <a:extLst>
              <a:ext uri="{FF2B5EF4-FFF2-40B4-BE49-F238E27FC236}">
                <a16:creationId xmlns:a16="http://schemas.microsoft.com/office/drawing/2014/main" id="{F0D1C5AF-DC1B-9BFB-8C58-6FE261FE44BB}"/>
              </a:ext>
            </a:extLst>
          </p:cNvPr>
          <p:cNvSpPr/>
          <p:nvPr/>
        </p:nvSpPr>
        <p:spPr>
          <a:xfrm>
            <a:off x="838200" y="2038662"/>
            <a:ext cx="10344462" cy="425720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2400" dirty="0"/>
              <a:t>The simplest assumption used in the forecasting model is one of no change in educator numbers (constant educators)</a:t>
            </a:r>
          </a:p>
          <a:p>
            <a:endParaRPr lang="en-ZA" sz="1400" dirty="0"/>
          </a:p>
          <a:p>
            <a:r>
              <a:rPr lang="en-ZA" sz="2400" dirty="0"/>
              <a:t>In a few cases, this is too far from what we realistically expect of the future. We make 4 exceptions:</a:t>
            </a:r>
          </a:p>
          <a:p>
            <a:pPr marL="342900" indent="-342900">
              <a:buFont typeface="Arial" panose="020B0604020202020204" pitchFamily="34" charset="0"/>
              <a:buChar char="•"/>
            </a:pPr>
            <a:r>
              <a:rPr lang="en-ZA" sz="2400" b="1" dirty="0"/>
              <a:t>Growth</a:t>
            </a:r>
            <a:r>
              <a:rPr lang="en-ZA" sz="2400" dirty="0"/>
              <a:t> in educator numbers</a:t>
            </a:r>
          </a:p>
          <a:p>
            <a:pPr marL="800100" lvl="1" indent="-342900">
              <a:buFont typeface="Arial" panose="020B0604020202020204" pitchFamily="34" charset="0"/>
              <a:buChar char="•"/>
            </a:pPr>
            <a:r>
              <a:rPr lang="en-ZA" sz="2200" dirty="0"/>
              <a:t>Gauteng </a:t>
            </a:r>
            <a:r>
              <a:rPr lang="en-ZA" sz="2200" dirty="0">
                <a:sym typeface="Wingdings" panose="05000000000000000000" pitchFamily="2" charset="2"/>
              </a:rPr>
              <a:t> Assume 20% growth in educator numbers</a:t>
            </a:r>
          </a:p>
          <a:p>
            <a:pPr marL="800100" lvl="1" indent="-342900">
              <a:buFont typeface="Arial" panose="020B0604020202020204" pitchFamily="34" charset="0"/>
              <a:buChar char="•"/>
            </a:pPr>
            <a:r>
              <a:rPr lang="en-ZA" sz="2200" dirty="0">
                <a:sym typeface="Wingdings" panose="05000000000000000000" pitchFamily="2" charset="2"/>
              </a:rPr>
              <a:t>Western Cape  Assume 10% growth in educator numbers</a:t>
            </a:r>
            <a:endParaRPr lang="en-ZA" sz="2200" dirty="0"/>
          </a:p>
          <a:p>
            <a:pPr marL="342900" indent="-342900">
              <a:buFont typeface="Arial" panose="020B0604020202020204" pitchFamily="34" charset="0"/>
              <a:buChar char="•"/>
            </a:pPr>
            <a:r>
              <a:rPr lang="en-ZA" sz="2400" b="1" dirty="0"/>
              <a:t>Decline</a:t>
            </a:r>
            <a:r>
              <a:rPr lang="en-ZA" sz="2400" dirty="0"/>
              <a:t> in educator numbers</a:t>
            </a:r>
          </a:p>
          <a:p>
            <a:pPr marL="800100" lvl="1" indent="-342900">
              <a:buFont typeface="Arial" panose="020B0604020202020204" pitchFamily="34" charset="0"/>
              <a:buChar char="•"/>
            </a:pPr>
            <a:r>
              <a:rPr lang="en-ZA" sz="2200" dirty="0"/>
              <a:t>Eastern Cape </a:t>
            </a:r>
            <a:r>
              <a:rPr lang="en-ZA" sz="2200" dirty="0">
                <a:sym typeface="Wingdings" panose="05000000000000000000" pitchFamily="2" charset="2"/>
              </a:rPr>
              <a:t> Assume a 10% decline in educator numbers</a:t>
            </a:r>
            <a:endParaRPr lang="en-ZA" sz="2200" dirty="0"/>
          </a:p>
          <a:p>
            <a:pPr marL="342900" indent="-342900">
              <a:buFont typeface="Arial" panose="020B0604020202020204" pitchFamily="34" charset="0"/>
              <a:buChar char="•"/>
            </a:pPr>
            <a:r>
              <a:rPr lang="en-ZA" sz="2400" b="1" dirty="0"/>
              <a:t>Change in the proportion</a:t>
            </a:r>
            <a:r>
              <a:rPr lang="en-ZA" sz="2400" dirty="0"/>
              <a:t> </a:t>
            </a:r>
            <a:r>
              <a:rPr lang="en-ZA" sz="2400" b="1" dirty="0"/>
              <a:t>of teachers to non-teachers</a:t>
            </a:r>
          </a:p>
          <a:p>
            <a:pPr marL="800100" lvl="1" indent="-342900">
              <a:buFont typeface="Arial" panose="020B0604020202020204" pitchFamily="34" charset="0"/>
              <a:buChar char="•"/>
            </a:pPr>
            <a:r>
              <a:rPr lang="en-ZA" sz="2200" dirty="0"/>
              <a:t>Limpopo </a:t>
            </a:r>
            <a:r>
              <a:rPr lang="en-ZA" sz="2200" dirty="0">
                <a:sym typeface="Wingdings" panose="05000000000000000000" pitchFamily="2" charset="2"/>
              </a:rPr>
              <a:t> Assume teacher proportion of educators returns to 79%</a:t>
            </a:r>
            <a:endParaRPr lang="en-ZA" sz="2200" dirty="0"/>
          </a:p>
          <a:p>
            <a:pPr marL="342900" indent="-342900">
              <a:buFont typeface="Arial" panose="020B0604020202020204" pitchFamily="34" charset="0"/>
              <a:buChar char="•"/>
            </a:pPr>
            <a:endParaRPr lang="en-ZA" sz="2400" dirty="0"/>
          </a:p>
        </p:txBody>
      </p:sp>
      <p:sp>
        <p:nvSpPr>
          <p:cNvPr id="5" name="Right Triangle 4">
            <a:extLst>
              <a:ext uri="{FF2B5EF4-FFF2-40B4-BE49-F238E27FC236}">
                <a16:creationId xmlns:a16="http://schemas.microsoft.com/office/drawing/2014/main" id="{BB92C244-95F3-6F57-06FE-8CB790DA0225}"/>
              </a:ext>
            </a:extLst>
          </p:cNvPr>
          <p:cNvSpPr/>
          <p:nvPr/>
        </p:nvSpPr>
        <p:spPr>
          <a:xfrm rot="10800000">
            <a:off x="11826240" y="-1"/>
            <a:ext cx="365760" cy="36512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7FAD866E-1C75-25D2-6145-F4D0D00A56B2}"/>
              </a:ext>
            </a:extLst>
          </p:cNvPr>
          <p:cNvSpPr/>
          <p:nvPr/>
        </p:nvSpPr>
        <p:spPr>
          <a:xfrm>
            <a:off x="9665284" y="151918"/>
            <a:ext cx="2160956" cy="355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b="1" dirty="0"/>
              <a:t>Back-up slide</a:t>
            </a:r>
          </a:p>
        </p:txBody>
      </p:sp>
    </p:spTree>
    <p:extLst>
      <p:ext uri="{BB962C8B-B14F-4D97-AF65-F5344CB8AC3E}">
        <p14:creationId xmlns:p14="http://schemas.microsoft.com/office/powerpoint/2010/main" val="2265473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Projected unit costs trends| All educators</a:t>
            </a:r>
          </a:p>
        </p:txBody>
      </p:sp>
      <p:graphicFrame>
        <p:nvGraphicFramePr>
          <p:cNvPr id="9" name="Chart 8">
            <a:extLst>
              <a:ext uri="{FF2B5EF4-FFF2-40B4-BE49-F238E27FC236}">
                <a16:creationId xmlns:a16="http://schemas.microsoft.com/office/drawing/2014/main" id="{A608E069-943A-433B-5679-F89DCC4888DA}"/>
              </a:ext>
            </a:extLst>
          </p:cNvPr>
          <p:cNvGraphicFramePr>
            <a:graphicFrameLocks/>
          </p:cNvGraphicFramePr>
          <p:nvPr>
            <p:extLst>
              <p:ext uri="{D42A27DB-BD31-4B8C-83A1-F6EECF244321}">
                <p14:modId xmlns:p14="http://schemas.microsoft.com/office/powerpoint/2010/main" val="2215387733"/>
              </p:ext>
            </p:extLst>
          </p:nvPr>
        </p:nvGraphicFramePr>
        <p:xfrm>
          <a:off x="498621" y="2137483"/>
          <a:ext cx="10855179" cy="357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Rounded Corners 2">
            <a:extLst>
              <a:ext uri="{FF2B5EF4-FFF2-40B4-BE49-F238E27FC236}">
                <a16:creationId xmlns:a16="http://schemas.microsoft.com/office/drawing/2014/main" id="{912BC9A3-24FE-C4FA-16F6-E17679A1C0CF}"/>
              </a:ext>
            </a:extLst>
          </p:cNvPr>
          <p:cNvSpPr/>
          <p:nvPr/>
        </p:nvSpPr>
        <p:spPr>
          <a:xfrm>
            <a:off x="325901" y="5421923"/>
            <a:ext cx="1472419" cy="576775"/>
          </a:xfrm>
          <a:prstGeom prst="roundRect">
            <a:avLst/>
          </a:prstGeom>
          <a:solidFill>
            <a:srgbClr val="40404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Note: Scale not from zero</a:t>
            </a:r>
          </a:p>
        </p:txBody>
      </p:sp>
      <p:sp>
        <p:nvSpPr>
          <p:cNvPr id="5" name="Rectangle: Rounded Corners 4">
            <a:extLst>
              <a:ext uri="{FF2B5EF4-FFF2-40B4-BE49-F238E27FC236}">
                <a16:creationId xmlns:a16="http://schemas.microsoft.com/office/drawing/2014/main" id="{B9C8385E-D7D3-F053-48BF-4E2F6BC2A5CA}"/>
              </a:ext>
            </a:extLst>
          </p:cNvPr>
          <p:cNvSpPr/>
          <p:nvPr/>
        </p:nvSpPr>
        <p:spPr>
          <a:xfrm>
            <a:off x="273733" y="5998698"/>
            <a:ext cx="1524587" cy="737381"/>
          </a:xfrm>
          <a:prstGeom prst="roundRect">
            <a:avLst/>
          </a:prstGeom>
          <a:solidFill>
            <a:srgbClr val="B6492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GP, WC and EC growth and LP ranks adjusted</a:t>
            </a:r>
          </a:p>
        </p:txBody>
      </p:sp>
      <p:sp>
        <p:nvSpPr>
          <p:cNvPr id="6" name="TextBox 5">
            <a:extLst>
              <a:ext uri="{FF2B5EF4-FFF2-40B4-BE49-F238E27FC236}">
                <a16:creationId xmlns:a16="http://schemas.microsoft.com/office/drawing/2014/main" id="{AED85439-6C66-40F5-F523-7C69EA602FC3}"/>
              </a:ext>
            </a:extLst>
          </p:cNvPr>
          <p:cNvSpPr txBox="1"/>
          <p:nvPr/>
        </p:nvSpPr>
        <p:spPr>
          <a:xfrm>
            <a:off x="2084070" y="6283782"/>
            <a:ext cx="9784080" cy="577081"/>
          </a:xfrm>
          <a:prstGeom prst="rect">
            <a:avLst/>
          </a:prstGeom>
          <a:noFill/>
        </p:spPr>
        <p:txBody>
          <a:bodyPr wrap="square">
            <a:spAutoFit/>
          </a:bodyPr>
          <a:lstStyle/>
          <a:p>
            <a:r>
              <a:rPr lang="en-ZA" sz="1050" dirty="0">
                <a:effectLst/>
                <a:ea typeface="Calibri" panose="020F0502020204030204" pitchFamily="34" charset="0"/>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non-teachers grows from 16% in 2021 to 21% in 2030. </a:t>
            </a:r>
            <a:endParaRPr lang="en-ZA" sz="1050" dirty="0"/>
          </a:p>
        </p:txBody>
      </p:sp>
      <p:sp>
        <p:nvSpPr>
          <p:cNvPr id="10" name="Rectangle: Rounded Corners 9">
            <a:extLst>
              <a:ext uri="{FF2B5EF4-FFF2-40B4-BE49-F238E27FC236}">
                <a16:creationId xmlns:a16="http://schemas.microsoft.com/office/drawing/2014/main" id="{BC81729D-CCC2-CA6E-ED1D-70B86D39D121}"/>
              </a:ext>
            </a:extLst>
          </p:cNvPr>
          <p:cNvSpPr/>
          <p:nvPr/>
        </p:nvSpPr>
        <p:spPr>
          <a:xfrm>
            <a:off x="10291396" y="1312089"/>
            <a:ext cx="1576754" cy="681000"/>
          </a:xfrm>
          <a:prstGeom prst="roundRect">
            <a:avLst/>
          </a:prstGeom>
          <a:solidFill>
            <a:srgbClr val="B6492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2000" dirty="0"/>
              <a:t>In constant 2021 rands</a:t>
            </a:r>
          </a:p>
        </p:txBody>
      </p:sp>
      <p:sp>
        <p:nvSpPr>
          <p:cNvPr id="11" name="Oval 10">
            <a:extLst>
              <a:ext uri="{FF2B5EF4-FFF2-40B4-BE49-F238E27FC236}">
                <a16:creationId xmlns:a16="http://schemas.microsoft.com/office/drawing/2014/main" id="{075E5239-074D-9343-D8D9-C497C89E890B}"/>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6</a:t>
            </a:r>
          </a:p>
        </p:txBody>
      </p:sp>
    </p:spTree>
    <p:extLst>
      <p:ext uri="{BB962C8B-B14F-4D97-AF65-F5344CB8AC3E}">
        <p14:creationId xmlns:p14="http://schemas.microsoft.com/office/powerpoint/2010/main" val="1115957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Indexed unit costs trends| All educators</a:t>
            </a:r>
          </a:p>
        </p:txBody>
      </p:sp>
      <p:sp>
        <p:nvSpPr>
          <p:cNvPr id="5" name="Rectangle 4">
            <a:extLst>
              <a:ext uri="{FF2B5EF4-FFF2-40B4-BE49-F238E27FC236}">
                <a16:creationId xmlns:a16="http://schemas.microsoft.com/office/drawing/2014/main" id="{09C0976E-9194-B6F0-A1AD-28FA9224C3D0}"/>
              </a:ext>
            </a:extLst>
          </p:cNvPr>
          <p:cNvSpPr/>
          <p:nvPr/>
        </p:nvSpPr>
        <p:spPr>
          <a:xfrm rot="16200000">
            <a:off x="-742043" y="3575050"/>
            <a:ext cx="3160487" cy="55698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000" dirty="0">
                <a:solidFill>
                  <a:schemeClr val="tx1">
                    <a:lumMod val="65000"/>
                    <a:lumOff val="35000"/>
                  </a:schemeClr>
                </a:solidFill>
              </a:rPr>
              <a:t>Educator unit cost </a:t>
            </a:r>
          </a:p>
          <a:p>
            <a:pPr algn="ctr"/>
            <a:r>
              <a:rPr lang="en-ZA" sz="2000" dirty="0">
                <a:solidFill>
                  <a:schemeClr val="tx1">
                    <a:lumMod val="65000"/>
                    <a:lumOff val="35000"/>
                  </a:schemeClr>
                </a:solidFill>
              </a:rPr>
              <a:t>(Index in 2022 = 100%)</a:t>
            </a:r>
          </a:p>
        </p:txBody>
      </p:sp>
      <p:graphicFrame>
        <p:nvGraphicFramePr>
          <p:cNvPr id="11" name="Chart 10">
            <a:extLst>
              <a:ext uri="{FF2B5EF4-FFF2-40B4-BE49-F238E27FC236}">
                <a16:creationId xmlns:a16="http://schemas.microsoft.com/office/drawing/2014/main" id="{C6A3EF26-98F0-693D-9802-E6B8F0F64DFE}"/>
              </a:ext>
            </a:extLst>
          </p:cNvPr>
          <p:cNvGraphicFramePr>
            <a:graphicFrameLocks/>
          </p:cNvGraphicFramePr>
          <p:nvPr>
            <p:extLst>
              <p:ext uri="{D42A27DB-BD31-4B8C-83A1-F6EECF244321}">
                <p14:modId xmlns:p14="http://schemas.microsoft.com/office/powerpoint/2010/main" val="4206549706"/>
              </p:ext>
            </p:extLst>
          </p:nvPr>
        </p:nvGraphicFramePr>
        <p:xfrm>
          <a:off x="1214510" y="2159098"/>
          <a:ext cx="9784080" cy="3737233"/>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0C089950-12AD-944E-C088-9B24EF9364E5}"/>
              </a:ext>
            </a:extLst>
          </p:cNvPr>
          <p:cNvSpPr/>
          <p:nvPr/>
        </p:nvSpPr>
        <p:spPr>
          <a:xfrm>
            <a:off x="10795726" y="2836095"/>
            <a:ext cx="1030514" cy="55698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b="1" dirty="0"/>
              <a:t>GP</a:t>
            </a:r>
            <a:r>
              <a:rPr lang="en-ZA" dirty="0"/>
              <a:t>: 1% increase</a:t>
            </a:r>
          </a:p>
        </p:txBody>
      </p:sp>
      <p:sp>
        <p:nvSpPr>
          <p:cNvPr id="16" name="Rectangle 15">
            <a:extLst>
              <a:ext uri="{FF2B5EF4-FFF2-40B4-BE49-F238E27FC236}">
                <a16:creationId xmlns:a16="http://schemas.microsoft.com/office/drawing/2014/main" id="{276FCAB9-263B-0E74-FE02-6FCCB9222193}"/>
              </a:ext>
            </a:extLst>
          </p:cNvPr>
          <p:cNvSpPr/>
          <p:nvPr/>
        </p:nvSpPr>
        <p:spPr>
          <a:xfrm>
            <a:off x="10795726" y="4021905"/>
            <a:ext cx="1030514" cy="55698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b="1" dirty="0">
                <a:solidFill>
                  <a:srgbClr val="AC6F00"/>
                </a:solidFill>
              </a:rPr>
              <a:t>LP</a:t>
            </a:r>
            <a:r>
              <a:rPr lang="en-ZA" dirty="0">
                <a:solidFill>
                  <a:srgbClr val="AC6F00"/>
                </a:solidFill>
              </a:rPr>
              <a:t>: 1.5% decrease</a:t>
            </a:r>
          </a:p>
        </p:txBody>
      </p:sp>
      <p:sp>
        <p:nvSpPr>
          <p:cNvPr id="4" name="TextBox 3">
            <a:extLst>
              <a:ext uri="{FF2B5EF4-FFF2-40B4-BE49-F238E27FC236}">
                <a16:creationId xmlns:a16="http://schemas.microsoft.com/office/drawing/2014/main" id="{B3E509FD-D553-911B-6909-62C5607136CE}"/>
              </a:ext>
            </a:extLst>
          </p:cNvPr>
          <p:cNvSpPr txBox="1"/>
          <p:nvPr/>
        </p:nvSpPr>
        <p:spPr>
          <a:xfrm>
            <a:off x="2084070" y="6283782"/>
            <a:ext cx="9784080" cy="577081"/>
          </a:xfrm>
          <a:prstGeom prst="rect">
            <a:avLst/>
          </a:prstGeom>
          <a:noFill/>
        </p:spPr>
        <p:txBody>
          <a:bodyPr wrap="square">
            <a:spAutoFit/>
          </a:bodyPr>
          <a:lstStyle/>
          <a:p>
            <a:r>
              <a:rPr lang="en-ZA" sz="1050" dirty="0">
                <a:effectLst/>
                <a:ea typeface="Calibri" panose="020F0502020204030204" pitchFamily="34" charset="0"/>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non-teachers grows from 16% in 2021 to 21% in 2030. </a:t>
            </a:r>
            <a:endParaRPr lang="en-ZA" sz="1050" dirty="0"/>
          </a:p>
        </p:txBody>
      </p:sp>
      <p:sp>
        <p:nvSpPr>
          <p:cNvPr id="17" name="Oval 16">
            <a:extLst>
              <a:ext uri="{FF2B5EF4-FFF2-40B4-BE49-F238E27FC236}">
                <a16:creationId xmlns:a16="http://schemas.microsoft.com/office/drawing/2014/main" id="{D2182C2A-8299-8144-4647-F2E11954D45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6</a:t>
            </a:r>
          </a:p>
        </p:txBody>
      </p:sp>
      <p:sp>
        <p:nvSpPr>
          <p:cNvPr id="3" name="Rectangle: Rounded Corners 2">
            <a:extLst>
              <a:ext uri="{FF2B5EF4-FFF2-40B4-BE49-F238E27FC236}">
                <a16:creationId xmlns:a16="http://schemas.microsoft.com/office/drawing/2014/main" id="{A4828ABF-646C-B61F-2BD5-2603CA1DB3CB}"/>
              </a:ext>
            </a:extLst>
          </p:cNvPr>
          <p:cNvSpPr/>
          <p:nvPr/>
        </p:nvSpPr>
        <p:spPr>
          <a:xfrm>
            <a:off x="325901" y="5421923"/>
            <a:ext cx="1472419" cy="576775"/>
          </a:xfrm>
          <a:prstGeom prst="roundRect">
            <a:avLst/>
          </a:prstGeom>
          <a:solidFill>
            <a:srgbClr val="40404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Note: Scale not from zero</a:t>
            </a:r>
          </a:p>
        </p:txBody>
      </p:sp>
      <p:sp>
        <p:nvSpPr>
          <p:cNvPr id="7" name="Rectangle: Rounded Corners 6">
            <a:extLst>
              <a:ext uri="{FF2B5EF4-FFF2-40B4-BE49-F238E27FC236}">
                <a16:creationId xmlns:a16="http://schemas.microsoft.com/office/drawing/2014/main" id="{405A9FC7-EAA9-9D66-219C-0DA26247DABC}"/>
              </a:ext>
            </a:extLst>
          </p:cNvPr>
          <p:cNvSpPr/>
          <p:nvPr/>
        </p:nvSpPr>
        <p:spPr>
          <a:xfrm>
            <a:off x="273733" y="5998698"/>
            <a:ext cx="1524587" cy="737381"/>
          </a:xfrm>
          <a:prstGeom prst="roundRect">
            <a:avLst/>
          </a:prstGeom>
          <a:solidFill>
            <a:srgbClr val="B6492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GP, WC and EC growth and LP ranks adjusted</a:t>
            </a:r>
          </a:p>
        </p:txBody>
      </p:sp>
      <p:sp>
        <p:nvSpPr>
          <p:cNvPr id="8" name="Rectangle: Rounded Corners 7">
            <a:extLst>
              <a:ext uri="{FF2B5EF4-FFF2-40B4-BE49-F238E27FC236}">
                <a16:creationId xmlns:a16="http://schemas.microsoft.com/office/drawing/2014/main" id="{79FDC80E-1D9D-E6D8-B234-9B3D7D75C918}"/>
              </a:ext>
            </a:extLst>
          </p:cNvPr>
          <p:cNvSpPr/>
          <p:nvPr/>
        </p:nvSpPr>
        <p:spPr>
          <a:xfrm>
            <a:off x="10291396" y="1312089"/>
            <a:ext cx="1576754" cy="681000"/>
          </a:xfrm>
          <a:prstGeom prst="roundRect">
            <a:avLst/>
          </a:prstGeom>
          <a:solidFill>
            <a:srgbClr val="B6492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2000" dirty="0"/>
              <a:t>In constant 2021 rands</a:t>
            </a:r>
          </a:p>
        </p:txBody>
      </p:sp>
    </p:spTree>
    <p:extLst>
      <p:ext uri="{BB962C8B-B14F-4D97-AF65-F5344CB8AC3E}">
        <p14:creationId xmlns:p14="http://schemas.microsoft.com/office/powerpoint/2010/main" val="4134436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Projected unit costs trends| All educators</a:t>
            </a:r>
          </a:p>
        </p:txBody>
      </p:sp>
      <p:cxnSp>
        <p:nvCxnSpPr>
          <p:cNvPr id="6" name="Straight Connector 5">
            <a:extLst>
              <a:ext uri="{FF2B5EF4-FFF2-40B4-BE49-F238E27FC236}">
                <a16:creationId xmlns:a16="http://schemas.microsoft.com/office/drawing/2014/main" id="{5528D87C-5BDB-BDC7-BBA5-5DD4E0A86939}"/>
              </a:ext>
            </a:extLst>
          </p:cNvPr>
          <p:cNvCxnSpPr>
            <a:cxnSpLocks/>
          </p:cNvCxnSpPr>
          <p:nvPr/>
        </p:nvCxnSpPr>
        <p:spPr>
          <a:xfrm>
            <a:off x="6629401" y="2598057"/>
            <a:ext cx="4724398"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grpSp>
        <p:nvGrpSpPr>
          <p:cNvPr id="16" name="Group 15">
            <a:extLst>
              <a:ext uri="{FF2B5EF4-FFF2-40B4-BE49-F238E27FC236}">
                <a16:creationId xmlns:a16="http://schemas.microsoft.com/office/drawing/2014/main" id="{5960504D-6AD5-FD52-04C9-E4CE6FC29BBA}"/>
              </a:ext>
            </a:extLst>
          </p:cNvPr>
          <p:cNvGrpSpPr/>
          <p:nvPr/>
        </p:nvGrpSpPr>
        <p:grpSpPr>
          <a:xfrm>
            <a:off x="1009650" y="1676482"/>
            <a:ext cx="4857750" cy="921575"/>
            <a:chOff x="1009650" y="1676482"/>
            <a:chExt cx="4557159" cy="921575"/>
          </a:xfrm>
        </p:grpSpPr>
        <p:cxnSp>
          <p:nvCxnSpPr>
            <p:cNvPr id="5" name="Straight Connector 4">
              <a:extLst>
                <a:ext uri="{FF2B5EF4-FFF2-40B4-BE49-F238E27FC236}">
                  <a16:creationId xmlns:a16="http://schemas.microsoft.com/office/drawing/2014/main" id="{9D17B27D-012D-CD51-59FB-B3D654C792DF}"/>
                </a:ext>
              </a:extLst>
            </p:cNvPr>
            <p:cNvCxnSpPr/>
            <p:nvPr/>
          </p:nvCxnSpPr>
          <p:spPr>
            <a:xfrm>
              <a:off x="1009650" y="2598057"/>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9F39108B-58DA-BE98-DBDA-BF0C2464AAD2}"/>
                </a:ext>
              </a:extLst>
            </p:cNvPr>
            <p:cNvSpPr/>
            <p:nvPr/>
          </p:nvSpPr>
          <p:spPr>
            <a:xfrm>
              <a:off x="1009650" y="1676482"/>
              <a:ext cx="4557159" cy="921571"/>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200" dirty="0">
                  <a:solidFill>
                    <a:schemeClr val="accent3">
                      <a:lumMod val="75000"/>
                    </a:schemeClr>
                  </a:solidFill>
                  <a:latin typeface="Calisto MT" panose="02040603050505030304" pitchFamily="18" charset="0"/>
                </a:rPr>
                <a:t>Teachers</a:t>
              </a:r>
            </a:p>
            <a:p>
              <a:pPr algn="ctr"/>
              <a:r>
                <a:rPr lang="en-ZA" sz="2000" dirty="0">
                  <a:solidFill>
                    <a:schemeClr val="accent3">
                      <a:lumMod val="75000"/>
                    </a:schemeClr>
                  </a:solidFill>
                  <a:latin typeface="Calisto MT" panose="02040603050505030304" pitchFamily="18" charset="0"/>
                </a:rPr>
                <a:t>(School based teachers)</a:t>
              </a:r>
              <a:endParaRPr lang="en-ZA" sz="4000" dirty="0">
                <a:solidFill>
                  <a:schemeClr val="accent3">
                    <a:lumMod val="75000"/>
                  </a:schemeClr>
                </a:solidFill>
                <a:latin typeface="Calisto MT" panose="02040603050505030304" pitchFamily="18" charset="0"/>
              </a:endParaRPr>
            </a:p>
          </p:txBody>
        </p:sp>
      </p:grpSp>
      <p:sp>
        <p:nvSpPr>
          <p:cNvPr id="8" name="Rectangle 7">
            <a:extLst>
              <a:ext uri="{FF2B5EF4-FFF2-40B4-BE49-F238E27FC236}">
                <a16:creationId xmlns:a16="http://schemas.microsoft.com/office/drawing/2014/main" id="{57242F53-8174-46AC-07A4-53FC98979690}"/>
              </a:ext>
            </a:extLst>
          </p:cNvPr>
          <p:cNvSpPr/>
          <p:nvPr/>
        </p:nvSpPr>
        <p:spPr>
          <a:xfrm>
            <a:off x="6629400" y="1690688"/>
            <a:ext cx="4724398" cy="921571"/>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200" dirty="0">
                <a:solidFill>
                  <a:schemeClr val="accent3">
                    <a:lumMod val="75000"/>
                  </a:schemeClr>
                </a:solidFill>
                <a:latin typeface="Calisto MT" panose="02040603050505030304" pitchFamily="18" charset="0"/>
              </a:rPr>
              <a:t>Non-teachers</a:t>
            </a:r>
          </a:p>
          <a:p>
            <a:pPr algn="ctr"/>
            <a:r>
              <a:rPr lang="en-ZA" sz="2000" dirty="0">
                <a:solidFill>
                  <a:schemeClr val="accent3">
                    <a:lumMod val="75000"/>
                  </a:schemeClr>
                </a:solidFill>
                <a:latin typeface="Calisto MT" panose="02040603050505030304" pitchFamily="18" charset="0"/>
              </a:rPr>
              <a:t>(HODs, Deputy’s, Principals &amp; Other)</a:t>
            </a:r>
            <a:endParaRPr lang="en-ZA" sz="2800" dirty="0">
              <a:solidFill>
                <a:schemeClr val="accent3">
                  <a:lumMod val="75000"/>
                </a:schemeClr>
              </a:solidFill>
              <a:latin typeface="Calisto MT" panose="02040603050505030304" pitchFamily="18" charset="0"/>
            </a:endParaRPr>
          </a:p>
        </p:txBody>
      </p:sp>
      <p:graphicFrame>
        <p:nvGraphicFramePr>
          <p:cNvPr id="9" name="Chart 8">
            <a:extLst>
              <a:ext uri="{FF2B5EF4-FFF2-40B4-BE49-F238E27FC236}">
                <a16:creationId xmlns:a16="http://schemas.microsoft.com/office/drawing/2014/main" id="{45365360-6C64-F7CC-949F-8F1D9B12135D}"/>
              </a:ext>
            </a:extLst>
          </p:cNvPr>
          <p:cNvGraphicFramePr>
            <a:graphicFrameLocks/>
          </p:cNvGraphicFramePr>
          <p:nvPr>
            <p:extLst>
              <p:ext uri="{D42A27DB-BD31-4B8C-83A1-F6EECF244321}">
                <p14:modId xmlns:p14="http://schemas.microsoft.com/office/powerpoint/2010/main" val="4169653721"/>
              </p:ext>
            </p:extLst>
          </p:nvPr>
        </p:nvGraphicFramePr>
        <p:xfrm>
          <a:off x="1009650" y="2620290"/>
          <a:ext cx="10344148" cy="3539501"/>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5F436AB6-E0E0-847A-ED3B-A908FD6B3F7D}"/>
              </a:ext>
            </a:extLst>
          </p:cNvPr>
          <p:cNvSpPr/>
          <p:nvPr/>
        </p:nvSpPr>
        <p:spPr>
          <a:xfrm rot="16200000">
            <a:off x="-1005475" y="3642722"/>
            <a:ext cx="3392072" cy="52387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0">
              <a:defRPr sz="1800" b="0" i="0" u="none" strike="noStrike" kern="1200" baseline="0">
                <a:solidFill>
                  <a:prstClr val="black">
                    <a:lumMod val="65000"/>
                    <a:lumOff val="35000"/>
                  </a:prstClr>
                </a:solidFill>
                <a:latin typeface="+mn-lt"/>
                <a:ea typeface="+mn-ea"/>
                <a:cs typeface="+mn-cs"/>
              </a:defRPr>
            </a:pPr>
            <a:r>
              <a:rPr lang="en-ZA" sz="1800" b="0" i="0" baseline="0">
                <a:effectLst/>
              </a:rPr>
              <a:t>Average annual unit cost </a:t>
            </a:r>
            <a:endParaRPr lang="en-ZA">
              <a:effectLst/>
            </a:endParaRPr>
          </a:p>
          <a:p>
            <a:pPr algn="ctr" rtl="0">
              <a:defRPr sz="1800" b="0" i="0" u="none" strike="noStrike" kern="1200" baseline="0">
                <a:solidFill>
                  <a:prstClr val="black">
                    <a:lumMod val="65000"/>
                    <a:lumOff val="35000"/>
                  </a:prstClr>
                </a:solidFill>
                <a:latin typeface="+mn-lt"/>
                <a:ea typeface="+mn-ea"/>
                <a:cs typeface="+mn-cs"/>
              </a:defRPr>
            </a:pPr>
            <a:r>
              <a:rPr lang="en-ZA" sz="1800" b="0" i="0" baseline="0">
                <a:effectLst/>
              </a:rPr>
              <a:t>(In 2021 Rands)</a:t>
            </a:r>
            <a:endParaRPr lang="en-ZA" dirty="0">
              <a:effectLst/>
            </a:endParaRPr>
          </a:p>
        </p:txBody>
      </p:sp>
      <p:graphicFrame>
        <p:nvGraphicFramePr>
          <p:cNvPr id="19" name="Chart 18">
            <a:extLst>
              <a:ext uri="{FF2B5EF4-FFF2-40B4-BE49-F238E27FC236}">
                <a16:creationId xmlns:a16="http://schemas.microsoft.com/office/drawing/2014/main" id="{73E4C1CB-1BE8-FA31-EAE0-B12DADF353E6}"/>
              </a:ext>
            </a:extLst>
          </p:cNvPr>
          <p:cNvGraphicFramePr>
            <a:graphicFrameLocks/>
          </p:cNvGraphicFramePr>
          <p:nvPr>
            <p:extLst>
              <p:ext uri="{D42A27DB-BD31-4B8C-83A1-F6EECF244321}">
                <p14:modId xmlns:p14="http://schemas.microsoft.com/office/powerpoint/2010/main" val="2662902091"/>
              </p:ext>
            </p:extLst>
          </p:nvPr>
        </p:nvGraphicFramePr>
        <p:xfrm>
          <a:off x="6267448" y="2620290"/>
          <a:ext cx="5086350" cy="353950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DBA7BA3C-71BE-4B23-7F15-27B64BC3D0AE}"/>
              </a:ext>
            </a:extLst>
          </p:cNvPr>
          <p:cNvSpPr txBox="1"/>
          <p:nvPr/>
        </p:nvSpPr>
        <p:spPr>
          <a:xfrm>
            <a:off x="2084070" y="6283782"/>
            <a:ext cx="9784080" cy="577081"/>
          </a:xfrm>
          <a:prstGeom prst="rect">
            <a:avLst/>
          </a:prstGeom>
          <a:noFill/>
        </p:spPr>
        <p:txBody>
          <a:bodyPr wrap="square">
            <a:spAutoFit/>
          </a:bodyPr>
          <a:lstStyle/>
          <a:p>
            <a:r>
              <a:rPr lang="en-ZA" sz="1050" dirty="0">
                <a:effectLst/>
                <a:ea typeface="Calibri" panose="020F0502020204030204" pitchFamily="34" charset="0"/>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non-teachers grows from 16% in 2021 to 21% in 2030. </a:t>
            </a:r>
            <a:endParaRPr lang="en-ZA" sz="1050" dirty="0"/>
          </a:p>
        </p:txBody>
      </p:sp>
      <p:cxnSp>
        <p:nvCxnSpPr>
          <p:cNvPr id="24" name="Straight Connector 23">
            <a:extLst>
              <a:ext uri="{FF2B5EF4-FFF2-40B4-BE49-F238E27FC236}">
                <a16:creationId xmlns:a16="http://schemas.microsoft.com/office/drawing/2014/main" id="{FE2B3094-AA1A-99AF-4AAD-233F36FB541F}"/>
              </a:ext>
            </a:extLst>
          </p:cNvPr>
          <p:cNvCxnSpPr>
            <a:cxnSpLocks/>
          </p:cNvCxnSpPr>
          <p:nvPr/>
        </p:nvCxnSpPr>
        <p:spPr>
          <a:xfrm>
            <a:off x="7534732" y="3568925"/>
            <a:ext cx="3448050"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F27421F-E5CE-1B35-EEDC-562265EE4B62}"/>
              </a:ext>
            </a:extLst>
          </p:cNvPr>
          <p:cNvCxnSpPr>
            <a:cxnSpLocks/>
          </p:cNvCxnSpPr>
          <p:nvPr/>
        </p:nvCxnSpPr>
        <p:spPr>
          <a:xfrm>
            <a:off x="10944682" y="3592183"/>
            <a:ext cx="0" cy="579767"/>
          </a:xfrm>
          <a:prstGeom prst="line">
            <a:avLst/>
          </a:prstGeom>
          <a:ln w="12700">
            <a:solidFill>
              <a:schemeClr val="bg1">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29F0816-FC04-5307-67AC-FE496E211ED7}"/>
              </a:ext>
            </a:extLst>
          </p:cNvPr>
          <p:cNvGrpSpPr/>
          <p:nvPr/>
        </p:nvGrpSpPr>
        <p:grpSpPr>
          <a:xfrm>
            <a:off x="2262418" y="3458028"/>
            <a:ext cx="3705678" cy="488617"/>
            <a:chOff x="2218875" y="3416640"/>
            <a:chExt cx="3848097" cy="500977"/>
          </a:xfrm>
        </p:grpSpPr>
        <p:cxnSp>
          <p:nvCxnSpPr>
            <p:cNvPr id="30" name="Straight Connector 29">
              <a:extLst>
                <a:ext uri="{FF2B5EF4-FFF2-40B4-BE49-F238E27FC236}">
                  <a16:creationId xmlns:a16="http://schemas.microsoft.com/office/drawing/2014/main" id="{795EE14F-1097-040B-D1EA-3F8517F542FF}"/>
                </a:ext>
              </a:extLst>
            </p:cNvPr>
            <p:cNvCxnSpPr>
              <a:cxnSpLocks/>
            </p:cNvCxnSpPr>
            <p:nvPr/>
          </p:nvCxnSpPr>
          <p:spPr>
            <a:xfrm>
              <a:off x="2218875" y="3739400"/>
              <a:ext cx="3448050"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C335B68-5764-C339-ABAD-4992A00FA9D2}"/>
                </a:ext>
              </a:extLst>
            </p:cNvPr>
            <p:cNvCxnSpPr>
              <a:cxnSpLocks/>
            </p:cNvCxnSpPr>
            <p:nvPr/>
          </p:nvCxnSpPr>
          <p:spPr>
            <a:xfrm flipV="1">
              <a:off x="5685973" y="3416640"/>
              <a:ext cx="0" cy="401495"/>
            </a:xfrm>
            <a:prstGeom prst="line">
              <a:avLst/>
            </a:prstGeom>
            <a:ln w="12700">
              <a:solidFill>
                <a:schemeClr val="bg1">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3CEDBF22-21B9-56E4-EAC7-CC4621D204E3}"/>
                </a:ext>
              </a:extLst>
            </p:cNvPr>
            <p:cNvSpPr/>
            <p:nvPr/>
          </p:nvSpPr>
          <p:spPr>
            <a:xfrm>
              <a:off x="5152573" y="3617387"/>
              <a:ext cx="914399" cy="300230"/>
            </a:xfrm>
            <a:prstGeom prst="ellipse">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ZA" dirty="0"/>
                <a:t>+1%</a:t>
              </a:r>
            </a:p>
          </p:txBody>
        </p:sp>
      </p:grpSp>
      <p:sp>
        <p:nvSpPr>
          <p:cNvPr id="35" name="Oval 34">
            <a:extLst>
              <a:ext uri="{FF2B5EF4-FFF2-40B4-BE49-F238E27FC236}">
                <a16:creationId xmlns:a16="http://schemas.microsoft.com/office/drawing/2014/main" id="{93151C2A-49E8-DA65-A7B3-945103E5F360}"/>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6</a:t>
            </a:r>
          </a:p>
        </p:txBody>
      </p:sp>
      <p:sp>
        <p:nvSpPr>
          <p:cNvPr id="10" name="Oval 9">
            <a:extLst>
              <a:ext uri="{FF2B5EF4-FFF2-40B4-BE49-F238E27FC236}">
                <a16:creationId xmlns:a16="http://schemas.microsoft.com/office/drawing/2014/main" id="{BEAB5A37-31F3-5CD9-8D87-40F84098CE8F}"/>
              </a:ext>
            </a:extLst>
          </p:cNvPr>
          <p:cNvSpPr/>
          <p:nvPr/>
        </p:nvSpPr>
        <p:spPr>
          <a:xfrm>
            <a:off x="10404301" y="3416165"/>
            <a:ext cx="880557" cy="292823"/>
          </a:xfrm>
          <a:prstGeom prst="ellipse">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ZA" dirty="0"/>
              <a:t>-4%</a:t>
            </a:r>
          </a:p>
        </p:txBody>
      </p:sp>
      <p:sp>
        <p:nvSpPr>
          <p:cNvPr id="4" name="Rectangle: Rounded Corners 3">
            <a:extLst>
              <a:ext uri="{FF2B5EF4-FFF2-40B4-BE49-F238E27FC236}">
                <a16:creationId xmlns:a16="http://schemas.microsoft.com/office/drawing/2014/main" id="{22BCFCEF-4A65-EA63-17CE-FA79B42B6ED3}"/>
              </a:ext>
            </a:extLst>
          </p:cNvPr>
          <p:cNvSpPr/>
          <p:nvPr/>
        </p:nvSpPr>
        <p:spPr>
          <a:xfrm>
            <a:off x="325901" y="5421923"/>
            <a:ext cx="1472419" cy="576775"/>
          </a:xfrm>
          <a:prstGeom prst="roundRect">
            <a:avLst/>
          </a:prstGeom>
          <a:solidFill>
            <a:srgbClr val="40404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Note: Scale not from zero</a:t>
            </a:r>
          </a:p>
        </p:txBody>
      </p:sp>
      <p:sp>
        <p:nvSpPr>
          <p:cNvPr id="11" name="Rectangle: Rounded Corners 10">
            <a:extLst>
              <a:ext uri="{FF2B5EF4-FFF2-40B4-BE49-F238E27FC236}">
                <a16:creationId xmlns:a16="http://schemas.microsoft.com/office/drawing/2014/main" id="{11B4862F-A7A5-C1D0-ACE9-FA0D40193554}"/>
              </a:ext>
            </a:extLst>
          </p:cNvPr>
          <p:cNvSpPr/>
          <p:nvPr/>
        </p:nvSpPr>
        <p:spPr>
          <a:xfrm>
            <a:off x="273733" y="5998698"/>
            <a:ext cx="1524587" cy="737381"/>
          </a:xfrm>
          <a:prstGeom prst="roundRect">
            <a:avLst/>
          </a:prstGeom>
          <a:solidFill>
            <a:srgbClr val="B6492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GP, WC and EC growth and LP ranks adjusted</a:t>
            </a:r>
          </a:p>
        </p:txBody>
      </p:sp>
      <p:sp>
        <p:nvSpPr>
          <p:cNvPr id="12" name="Rectangle: Rounded Corners 11">
            <a:extLst>
              <a:ext uri="{FF2B5EF4-FFF2-40B4-BE49-F238E27FC236}">
                <a16:creationId xmlns:a16="http://schemas.microsoft.com/office/drawing/2014/main" id="{80DB5D72-3339-3973-E0FC-B96C8F58E969}"/>
              </a:ext>
            </a:extLst>
          </p:cNvPr>
          <p:cNvSpPr/>
          <p:nvPr/>
        </p:nvSpPr>
        <p:spPr>
          <a:xfrm>
            <a:off x="10291396" y="1312089"/>
            <a:ext cx="1576754" cy="681000"/>
          </a:xfrm>
          <a:prstGeom prst="roundRect">
            <a:avLst/>
          </a:prstGeom>
          <a:solidFill>
            <a:srgbClr val="B6492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2000" dirty="0"/>
              <a:t>In constant 2021 rands</a:t>
            </a:r>
          </a:p>
        </p:txBody>
      </p:sp>
    </p:spTree>
    <p:extLst>
      <p:ext uri="{BB962C8B-B14F-4D97-AF65-F5344CB8AC3E}">
        <p14:creationId xmlns:p14="http://schemas.microsoft.com/office/powerpoint/2010/main" val="1394948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DB71-52BE-FFE1-08F5-C2646187FA34}"/>
              </a:ext>
            </a:extLst>
          </p:cNvPr>
          <p:cNvSpPr>
            <a:spLocks noGrp="1"/>
          </p:cNvSpPr>
          <p:nvPr>
            <p:ph type="title"/>
          </p:nvPr>
        </p:nvSpPr>
        <p:spPr/>
        <p:txBody>
          <a:bodyPr/>
          <a:lstStyle/>
          <a:p>
            <a:r>
              <a:rPr lang="en-ZA" dirty="0"/>
              <a:t>What are supply considerations due to teacher movements?</a:t>
            </a:r>
          </a:p>
        </p:txBody>
      </p:sp>
      <p:sp>
        <p:nvSpPr>
          <p:cNvPr id="3" name="Text Placeholder 2">
            <a:extLst>
              <a:ext uri="{FF2B5EF4-FFF2-40B4-BE49-F238E27FC236}">
                <a16:creationId xmlns:a16="http://schemas.microsoft.com/office/drawing/2014/main" id="{4908852F-B01C-BC13-4890-0300B6A6E371}"/>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AB706699-22B4-9316-5035-06386A353E47}"/>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Tree>
    <p:extLst>
      <p:ext uri="{BB962C8B-B14F-4D97-AF65-F5344CB8AC3E}">
        <p14:creationId xmlns:p14="http://schemas.microsoft.com/office/powerpoint/2010/main" val="392601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Educator age distribution (2021)</a:t>
            </a:r>
          </a:p>
        </p:txBody>
      </p:sp>
      <p:sp>
        <p:nvSpPr>
          <p:cNvPr id="4" name="Rectangle 3">
            <a:extLst>
              <a:ext uri="{FF2B5EF4-FFF2-40B4-BE49-F238E27FC236}">
                <a16:creationId xmlns:a16="http://schemas.microsoft.com/office/drawing/2014/main" id="{03A0180F-69E3-98F8-7C07-C00A6D0B5034}"/>
              </a:ext>
            </a:extLst>
          </p:cNvPr>
          <p:cNvSpPr/>
          <p:nvPr/>
        </p:nvSpPr>
        <p:spPr>
          <a:xfrm>
            <a:off x="838200" y="6157209"/>
            <a:ext cx="10515598"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Anonymised PERSAL data from 2021, only educators (Rank 60 000 – 69 999) are considered. ECD practitioners, TVET lecturers and ABET teachers were removed.  </a:t>
            </a:r>
          </a:p>
        </p:txBody>
      </p:sp>
      <p:graphicFrame>
        <p:nvGraphicFramePr>
          <p:cNvPr id="5" name="Chart 4">
            <a:extLst>
              <a:ext uri="{FF2B5EF4-FFF2-40B4-BE49-F238E27FC236}">
                <a16:creationId xmlns:a16="http://schemas.microsoft.com/office/drawing/2014/main" id="{63E57CE2-FAF0-4850-B0C4-DE27DE9CBF84}"/>
              </a:ext>
            </a:extLst>
          </p:cNvPr>
          <p:cNvGraphicFramePr>
            <a:graphicFrameLocks/>
          </p:cNvGraphicFramePr>
          <p:nvPr>
            <p:extLst>
              <p:ext uri="{D42A27DB-BD31-4B8C-83A1-F6EECF244321}">
                <p14:modId xmlns:p14="http://schemas.microsoft.com/office/powerpoint/2010/main" val="1248885648"/>
              </p:ext>
            </p:extLst>
          </p:nvPr>
        </p:nvGraphicFramePr>
        <p:xfrm>
          <a:off x="436098" y="1899139"/>
          <a:ext cx="10917700" cy="4093698"/>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a:extLst>
              <a:ext uri="{FF2B5EF4-FFF2-40B4-BE49-F238E27FC236}">
                <a16:creationId xmlns:a16="http://schemas.microsoft.com/office/drawing/2014/main" id="{CABBB9BC-FE85-43FE-48FC-48832E330B7F}"/>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cxnSp>
        <p:nvCxnSpPr>
          <p:cNvPr id="6" name="Straight Connector 5">
            <a:extLst>
              <a:ext uri="{FF2B5EF4-FFF2-40B4-BE49-F238E27FC236}">
                <a16:creationId xmlns:a16="http://schemas.microsoft.com/office/drawing/2014/main" id="{013B4E3A-09B6-C139-C7E5-0DC32DCDC1DF}"/>
              </a:ext>
            </a:extLst>
          </p:cNvPr>
          <p:cNvCxnSpPr>
            <a:cxnSpLocks/>
          </p:cNvCxnSpPr>
          <p:nvPr/>
        </p:nvCxnSpPr>
        <p:spPr>
          <a:xfrm>
            <a:off x="8646308" y="2676525"/>
            <a:ext cx="0" cy="2397739"/>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E04CEF2-7AF2-5393-47F1-E745C811F6CE}"/>
              </a:ext>
            </a:extLst>
          </p:cNvPr>
          <p:cNvSpPr/>
          <p:nvPr/>
        </p:nvSpPr>
        <p:spPr>
          <a:xfrm>
            <a:off x="8058457" y="2148170"/>
            <a:ext cx="1175701" cy="424129"/>
          </a:xfrm>
          <a:prstGeom prst="rect">
            <a:avLst/>
          </a:prstGeom>
          <a:solidFill>
            <a:srgbClr val="FFFFFF"/>
          </a:solidFill>
          <a:ln>
            <a:noFill/>
          </a:ln>
        </p:spPr>
        <p:style>
          <a:lnRef idx="0">
            <a:scrgbClr r="0" g="0" b="0"/>
          </a:lnRef>
          <a:fillRef idx="0">
            <a:scrgbClr r="0" g="0" b="0"/>
          </a:fillRef>
          <a:effectRef idx="0">
            <a:scrgbClr r="0" g="0" b="0"/>
          </a:effectRef>
          <a:fontRef idx="minor">
            <a:schemeClr val="accent2"/>
          </a:fontRef>
        </p:style>
        <p:txBody>
          <a:bodyPr/>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r>
              <a:rPr lang="en-US" sz="2400" b="1" dirty="0">
                <a:solidFill>
                  <a:schemeClr val="tx1">
                    <a:lumMod val="65000"/>
                    <a:lumOff val="35000"/>
                  </a:schemeClr>
                </a:solidFill>
              </a:rPr>
              <a:t>Age: 53</a:t>
            </a:r>
          </a:p>
        </p:txBody>
      </p:sp>
    </p:spTree>
    <p:extLst>
      <p:ext uri="{BB962C8B-B14F-4D97-AF65-F5344CB8AC3E}">
        <p14:creationId xmlns:p14="http://schemas.microsoft.com/office/powerpoint/2010/main" val="1520370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a:xfrm>
            <a:off x="838199" y="365125"/>
            <a:ext cx="10894255" cy="1325563"/>
          </a:xfrm>
        </p:spPr>
        <p:txBody>
          <a:bodyPr/>
          <a:lstStyle/>
          <a:p>
            <a:r>
              <a:rPr lang="en-ZA" dirty="0"/>
              <a:t>Inter-provincial educator movement </a:t>
            </a:r>
            <a:r>
              <a:rPr lang="en-ZA" sz="4000" dirty="0"/>
              <a:t>(</a:t>
            </a:r>
            <a:r>
              <a:rPr lang="en-ZA" dirty="0"/>
              <a:t>7-yr</a:t>
            </a:r>
            <a:r>
              <a:rPr lang="en-ZA" sz="4000" dirty="0"/>
              <a:t>)</a:t>
            </a:r>
            <a:endParaRPr lang="en-ZA" dirty="0"/>
          </a:p>
        </p:txBody>
      </p:sp>
      <p:sp>
        <p:nvSpPr>
          <p:cNvPr id="6" name="Rectangle 5">
            <a:extLst>
              <a:ext uri="{FF2B5EF4-FFF2-40B4-BE49-F238E27FC236}">
                <a16:creationId xmlns:a16="http://schemas.microsoft.com/office/drawing/2014/main" id="{4252A8D2-52F8-FA11-4E86-9863B538765F}"/>
              </a:ext>
            </a:extLst>
          </p:cNvPr>
          <p:cNvSpPr/>
          <p:nvPr/>
        </p:nvSpPr>
        <p:spPr>
          <a:xfrm>
            <a:off x="8904849" y="2069062"/>
            <a:ext cx="2827605" cy="367438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t"/>
          <a:lstStyle/>
          <a:p>
            <a:pPr marL="342900" indent="-342900">
              <a:spcAft>
                <a:spcPts val="1200"/>
              </a:spcAft>
              <a:buFont typeface="Arial" panose="020B0604020202020204" pitchFamily="34" charset="0"/>
              <a:buChar char="•"/>
            </a:pPr>
            <a:r>
              <a:rPr lang="en-US" sz="2000" dirty="0">
                <a:solidFill>
                  <a:schemeClr val="tx1">
                    <a:lumMod val="75000"/>
                    <a:lumOff val="25000"/>
                  </a:schemeClr>
                </a:solidFill>
              </a:rPr>
              <a:t>Low levels of movement out of the WC, KZN and the EC and moderate movement out of the NW, FS and NC over 7 years</a:t>
            </a:r>
          </a:p>
          <a:p>
            <a:pPr marL="342900" indent="-342900">
              <a:spcAft>
                <a:spcPts val="1200"/>
              </a:spcAft>
              <a:buFont typeface="Arial" panose="020B0604020202020204" pitchFamily="34" charset="0"/>
              <a:buChar char="•"/>
            </a:pPr>
            <a:r>
              <a:rPr lang="en-US" sz="2000" dirty="0">
                <a:solidFill>
                  <a:schemeClr val="tx1">
                    <a:lumMod val="75000"/>
                    <a:lumOff val="25000"/>
                  </a:schemeClr>
                </a:solidFill>
              </a:rPr>
              <a:t>GP is the most likely destination province for educators that move provinces </a:t>
            </a:r>
          </a:p>
          <a:p>
            <a:pPr marL="342900" indent="-342900">
              <a:buFont typeface="Arial" panose="020B0604020202020204" pitchFamily="34" charset="0"/>
              <a:buChar char="•"/>
            </a:pPr>
            <a:endParaRPr lang="en-ZA" sz="2000" dirty="0">
              <a:solidFill>
                <a:schemeClr val="tx1">
                  <a:lumMod val="75000"/>
                  <a:lumOff val="25000"/>
                </a:schemeClr>
              </a:solidFill>
            </a:endParaRPr>
          </a:p>
        </p:txBody>
      </p:sp>
      <p:graphicFrame>
        <p:nvGraphicFramePr>
          <p:cNvPr id="4" name="Table 3">
            <a:extLst>
              <a:ext uri="{FF2B5EF4-FFF2-40B4-BE49-F238E27FC236}">
                <a16:creationId xmlns:a16="http://schemas.microsoft.com/office/drawing/2014/main" id="{E3D184B9-B12B-D5CD-F444-0C2912C4A975}"/>
              </a:ext>
            </a:extLst>
          </p:cNvPr>
          <p:cNvGraphicFramePr>
            <a:graphicFrameLocks noGrp="1"/>
          </p:cNvGraphicFramePr>
          <p:nvPr>
            <p:extLst>
              <p:ext uri="{D42A27DB-BD31-4B8C-83A1-F6EECF244321}">
                <p14:modId xmlns:p14="http://schemas.microsoft.com/office/powerpoint/2010/main" val="138338518"/>
              </p:ext>
            </p:extLst>
          </p:nvPr>
        </p:nvGraphicFramePr>
        <p:xfrm>
          <a:off x="767860" y="2069062"/>
          <a:ext cx="8038513" cy="3394145"/>
        </p:xfrm>
        <a:graphic>
          <a:graphicData uri="http://schemas.openxmlformats.org/drawingml/2006/table">
            <a:tbl>
              <a:tblPr firstRow="1" firstCol="1" bandRow="1"/>
              <a:tblGrid>
                <a:gridCol w="296559">
                  <a:extLst>
                    <a:ext uri="{9D8B030D-6E8A-4147-A177-3AD203B41FA5}">
                      <a16:colId xmlns:a16="http://schemas.microsoft.com/office/drawing/2014/main" val="4099955571"/>
                    </a:ext>
                  </a:extLst>
                </a:gridCol>
                <a:gridCol w="497095">
                  <a:extLst>
                    <a:ext uri="{9D8B030D-6E8A-4147-A177-3AD203B41FA5}">
                      <a16:colId xmlns:a16="http://schemas.microsoft.com/office/drawing/2014/main" val="3187313944"/>
                    </a:ext>
                  </a:extLst>
                </a:gridCol>
                <a:gridCol w="585216">
                  <a:extLst>
                    <a:ext uri="{9D8B030D-6E8A-4147-A177-3AD203B41FA5}">
                      <a16:colId xmlns:a16="http://schemas.microsoft.com/office/drawing/2014/main" val="1995293929"/>
                    </a:ext>
                  </a:extLst>
                </a:gridCol>
                <a:gridCol w="585216">
                  <a:extLst>
                    <a:ext uri="{9D8B030D-6E8A-4147-A177-3AD203B41FA5}">
                      <a16:colId xmlns:a16="http://schemas.microsoft.com/office/drawing/2014/main" val="3234449067"/>
                    </a:ext>
                  </a:extLst>
                </a:gridCol>
                <a:gridCol w="585216">
                  <a:extLst>
                    <a:ext uri="{9D8B030D-6E8A-4147-A177-3AD203B41FA5}">
                      <a16:colId xmlns:a16="http://schemas.microsoft.com/office/drawing/2014/main" val="1403375785"/>
                    </a:ext>
                  </a:extLst>
                </a:gridCol>
                <a:gridCol w="585216">
                  <a:extLst>
                    <a:ext uri="{9D8B030D-6E8A-4147-A177-3AD203B41FA5}">
                      <a16:colId xmlns:a16="http://schemas.microsoft.com/office/drawing/2014/main" val="3581826277"/>
                    </a:ext>
                  </a:extLst>
                </a:gridCol>
                <a:gridCol w="585216">
                  <a:extLst>
                    <a:ext uri="{9D8B030D-6E8A-4147-A177-3AD203B41FA5}">
                      <a16:colId xmlns:a16="http://schemas.microsoft.com/office/drawing/2014/main" val="354028182"/>
                    </a:ext>
                  </a:extLst>
                </a:gridCol>
                <a:gridCol w="585216">
                  <a:extLst>
                    <a:ext uri="{9D8B030D-6E8A-4147-A177-3AD203B41FA5}">
                      <a16:colId xmlns:a16="http://schemas.microsoft.com/office/drawing/2014/main" val="442314019"/>
                    </a:ext>
                  </a:extLst>
                </a:gridCol>
                <a:gridCol w="585216">
                  <a:extLst>
                    <a:ext uri="{9D8B030D-6E8A-4147-A177-3AD203B41FA5}">
                      <a16:colId xmlns:a16="http://schemas.microsoft.com/office/drawing/2014/main" val="3365211570"/>
                    </a:ext>
                  </a:extLst>
                </a:gridCol>
                <a:gridCol w="585216">
                  <a:extLst>
                    <a:ext uri="{9D8B030D-6E8A-4147-A177-3AD203B41FA5}">
                      <a16:colId xmlns:a16="http://schemas.microsoft.com/office/drawing/2014/main" val="647101589"/>
                    </a:ext>
                  </a:extLst>
                </a:gridCol>
                <a:gridCol w="585216">
                  <a:extLst>
                    <a:ext uri="{9D8B030D-6E8A-4147-A177-3AD203B41FA5}">
                      <a16:colId xmlns:a16="http://schemas.microsoft.com/office/drawing/2014/main" val="1416014815"/>
                    </a:ext>
                  </a:extLst>
                </a:gridCol>
                <a:gridCol w="585216">
                  <a:extLst>
                    <a:ext uri="{9D8B030D-6E8A-4147-A177-3AD203B41FA5}">
                      <a16:colId xmlns:a16="http://schemas.microsoft.com/office/drawing/2014/main" val="3725161232"/>
                    </a:ext>
                  </a:extLst>
                </a:gridCol>
                <a:gridCol w="225083">
                  <a:extLst>
                    <a:ext uri="{9D8B030D-6E8A-4147-A177-3AD203B41FA5}">
                      <a16:colId xmlns:a16="http://schemas.microsoft.com/office/drawing/2014/main" val="3238154124"/>
                    </a:ext>
                  </a:extLst>
                </a:gridCol>
                <a:gridCol w="1167616">
                  <a:extLst>
                    <a:ext uri="{9D8B030D-6E8A-4147-A177-3AD203B41FA5}">
                      <a16:colId xmlns:a16="http://schemas.microsoft.com/office/drawing/2014/main" val="1083714580"/>
                    </a:ext>
                  </a:extLst>
                </a:gridCol>
              </a:tblGrid>
              <a:tr h="511430">
                <a:tc>
                  <a:txBody>
                    <a:bodyPr/>
                    <a:lstStyle/>
                    <a:p>
                      <a:pPr>
                        <a:lnSpc>
                          <a:spcPct val="107000"/>
                        </a:lnSpc>
                      </a:pPr>
                      <a:endParaRPr lang="en-US" sz="20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20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gridSpan="9">
                  <a:txBody>
                    <a:bodyPr/>
                    <a:lstStyle/>
                    <a:p>
                      <a:pPr marL="0" marR="0" algn="ctr">
                        <a:lnSpc>
                          <a:spcPct val="107000"/>
                        </a:lnSpc>
                        <a:spcBef>
                          <a:spcPts val="0"/>
                        </a:spcBef>
                        <a:spcAft>
                          <a:spcPts val="0"/>
                        </a:spcAft>
                      </a:pPr>
                      <a:r>
                        <a:rPr lang="en-ZA" sz="2000" b="1" kern="100" dirty="0">
                          <a:effectLst/>
                          <a:latin typeface="Calibri" panose="020F0502020204030204" pitchFamily="34" charset="0"/>
                          <a:ea typeface="Calibri" panose="020F0502020204030204" pitchFamily="34" charset="0"/>
                          <a:cs typeface="Calibri" panose="020F0502020204030204" pitchFamily="34" charset="0"/>
                        </a:rPr>
                        <a:t>Province in 2019</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rowSpan="2">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Movement out of province</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39886"/>
                  </a:ext>
                </a:extLst>
              </a:tr>
              <a:tr h="243152">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EC</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FS</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GP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KN</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LP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MP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NW</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WC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Total</a:t>
                      </a:r>
                      <a:endParaRPr lang="en-US" sz="18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vMerge="1">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926922"/>
                  </a:ext>
                </a:extLst>
              </a:tr>
              <a:tr h="43029">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b="1"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185695"/>
                  </a:ext>
                </a:extLst>
              </a:tr>
              <a:tr h="227955">
                <a:tc rowSpan="9">
                  <a:txBody>
                    <a:bodyPr/>
                    <a:lstStyle/>
                    <a:p>
                      <a:pPr marL="0" marR="0" algn="ctr">
                        <a:lnSpc>
                          <a:spcPct val="107000"/>
                        </a:lnSpc>
                        <a:spcBef>
                          <a:spcPts val="0"/>
                        </a:spcBef>
                        <a:spcAft>
                          <a:spcPts val="0"/>
                        </a:spcAft>
                      </a:pPr>
                      <a:r>
                        <a:rPr lang="en-ZA" sz="2000" b="1" kern="100" dirty="0">
                          <a:effectLst/>
                          <a:latin typeface="Calibri" panose="020F0502020204030204" pitchFamily="34" charset="0"/>
                          <a:ea typeface="Calibri" panose="020F0502020204030204" pitchFamily="34" charset="0"/>
                          <a:cs typeface="Calibri" panose="020F0502020204030204" pitchFamily="34" charset="0"/>
                        </a:rPr>
                        <a:t>Province in 2012</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vert="vert27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EC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97.79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0.86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0.70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2.23%</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3275822439"/>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FS</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94.25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2.76</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0.10</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1.56</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5.74%</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2839181075"/>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GP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96.86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0.81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0.93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3.13%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2415267932"/>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KN</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1.14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97.95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2.04%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1901990285"/>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LP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0.02</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0.02</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96.80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0.80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0.56</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3.21%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509546051"/>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MP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2.48</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1.54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94.86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5.15%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4076784122"/>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0.50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0.59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94.35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2.37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1.15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5.64%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2716708803"/>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NW</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0.59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3.84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0.65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93.60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6.40%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697093310"/>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WC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0.72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0.03</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98.61</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1.37%</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3586936998"/>
                  </a:ext>
                </a:extLst>
              </a:tr>
            </a:tbl>
          </a:graphicData>
        </a:graphic>
      </p:graphicFrame>
      <p:sp>
        <p:nvSpPr>
          <p:cNvPr id="11" name="Oval 10">
            <a:extLst>
              <a:ext uri="{FF2B5EF4-FFF2-40B4-BE49-F238E27FC236}">
                <a16:creationId xmlns:a16="http://schemas.microsoft.com/office/drawing/2014/main" id="{AA920AB2-9AD5-4A40-34F8-F9D70295E45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
        <p:nvSpPr>
          <p:cNvPr id="7" name="Rectangle 6">
            <a:extLst>
              <a:ext uri="{FF2B5EF4-FFF2-40B4-BE49-F238E27FC236}">
                <a16:creationId xmlns:a16="http://schemas.microsoft.com/office/drawing/2014/main" id="{6F6531BD-FE66-0966-7AA1-6ABB10098910}"/>
              </a:ext>
            </a:extLst>
          </p:cNvPr>
          <p:cNvSpPr/>
          <p:nvPr/>
        </p:nvSpPr>
        <p:spPr>
          <a:xfrm>
            <a:off x="767859" y="6332079"/>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400" i="1" dirty="0"/>
              <a:t>Source: PERSAL 10-year anonymised dataset, only educators that were in the dataset for 2012 and 2019 are considered here</a:t>
            </a:r>
          </a:p>
        </p:txBody>
      </p:sp>
    </p:spTree>
    <p:extLst>
      <p:ext uri="{BB962C8B-B14F-4D97-AF65-F5344CB8AC3E}">
        <p14:creationId xmlns:p14="http://schemas.microsoft.com/office/powerpoint/2010/main" val="3166856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a:xfrm>
            <a:off x="838199" y="365125"/>
            <a:ext cx="10894255" cy="1325563"/>
          </a:xfrm>
        </p:spPr>
        <p:txBody>
          <a:bodyPr/>
          <a:lstStyle/>
          <a:p>
            <a:r>
              <a:rPr lang="en-ZA" dirty="0"/>
              <a:t>Inter-provincial educator movement </a:t>
            </a:r>
            <a:r>
              <a:rPr lang="en-ZA" sz="4000" dirty="0"/>
              <a:t>(</a:t>
            </a:r>
            <a:r>
              <a:rPr lang="en-ZA" dirty="0"/>
              <a:t>7-yr</a:t>
            </a:r>
            <a:r>
              <a:rPr lang="en-ZA" sz="4000" dirty="0"/>
              <a:t>)</a:t>
            </a:r>
            <a:endParaRPr lang="en-ZA" dirty="0"/>
          </a:p>
        </p:txBody>
      </p:sp>
      <p:sp>
        <p:nvSpPr>
          <p:cNvPr id="6" name="Rectangle 5">
            <a:extLst>
              <a:ext uri="{FF2B5EF4-FFF2-40B4-BE49-F238E27FC236}">
                <a16:creationId xmlns:a16="http://schemas.microsoft.com/office/drawing/2014/main" id="{4252A8D2-52F8-FA11-4E86-9863B538765F}"/>
              </a:ext>
            </a:extLst>
          </p:cNvPr>
          <p:cNvSpPr/>
          <p:nvPr/>
        </p:nvSpPr>
        <p:spPr>
          <a:xfrm>
            <a:off x="8904849" y="1690688"/>
            <a:ext cx="2827605" cy="4501565"/>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t"/>
          <a:lstStyle/>
          <a:p>
            <a:pPr marL="342900" indent="-342900">
              <a:spcAft>
                <a:spcPts val="1200"/>
              </a:spcAft>
              <a:buFont typeface="Arial" panose="020B0604020202020204" pitchFamily="34" charset="0"/>
              <a:buChar char="•"/>
            </a:pPr>
            <a:r>
              <a:rPr lang="en-US" sz="2000" dirty="0">
                <a:solidFill>
                  <a:schemeClr val="tx1">
                    <a:lumMod val="75000"/>
                    <a:lumOff val="25000"/>
                  </a:schemeClr>
                </a:solidFill>
              </a:rPr>
              <a:t>GP is the most likely destination province, followed by the North West, for educators that move provinces </a:t>
            </a:r>
          </a:p>
          <a:p>
            <a:pPr marL="342900" indent="-342900">
              <a:spcAft>
                <a:spcPts val="1200"/>
              </a:spcAft>
              <a:buFont typeface="Arial" panose="020B0604020202020204" pitchFamily="34" charset="0"/>
              <a:buChar char="•"/>
            </a:pPr>
            <a:r>
              <a:rPr lang="en-US" sz="2000" dirty="0">
                <a:solidFill>
                  <a:schemeClr val="tx1">
                    <a:lumMod val="75000"/>
                    <a:lumOff val="25000"/>
                  </a:schemeClr>
                </a:solidFill>
              </a:rPr>
              <a:t>Both NW and the NC </a:t>
            </a:r>
            <a:r>
              <a:rPr lang="en-US" sz="2000">
                <a:solidFill>
                  <a:schemeClr val="tx1">
                    <a:lumMod val="75000"/>
                    <a:lumOff val="25000"/>
                  </a:schemeClr>
                </a:solidFill>
              </a:rPr>
              <a:t>are high sending </a:t>
            </a:r>
            <a:r>
              <a:rPr lang="en-US" sz="2000" dirty="0">
                <a:solidFill>
                  <a:schemeClr val="tx1">
                    <a:lumMod val="75000"/>
                    <a:lumOff val="25000"/>
                  </a:schemeClr>
                </a:solidFill>
              </a:rPr>
              <a:t>and receiving provinces</a:t>
            </a:r>
          </a:p>
          <a:p>
            <a:pPr marL="342900" indent="-342900">
              <a:spcAft>
                <a:spcPts val="1200"/>
              </a:spcAft>
              <a:buFont typeface="Arial" panose="020B0604020202020204" pitchFamily="34" charset="0"/>
              <a:buChar char="•"/>
            </a:pPr>
            <a:r>
              <a:rPr lang="en-US" sz="2000" dirty="0">
                <a:solidFill>
                  <a:schemeClr val="tx1">
                    <a:lumMod val="75000"/>
                    <a:lumOff val="25000"/>
                  </a:schemeClr>
                </a:solidFill>
              </a:rPr>
              <a:t>WC has low inflows mostly from the EC and GP</a:t>
            </a:r>
          </a:p>
          <a:p>
            <a:pPr marL="342900" indent="-342900">
              <a:spcAft>
                <a:spcPts val="1200"/>
              </a:spcAft>
              <a:buFont typeface="Arial" panose="020B0604020202020204" pitchFamily="34" charset="0"/>
              <a:buChar char="•"/>
            </a:pPr>
            <a:r>
              <a:rPr lang="en-US" sz="2000" dirty="0">
                <a:solidFill>
                  <a:schemeClr val="tx1">
                    <a:lumMod val="75000"/>
                    <a:lumOff val="25000"/>
                  </a:schemeClr>
                </a:solidFill>
              </a:rPr>
              <a:t>KN and EC have very low inflow</a:t>
            </a:r>
          </a:p>
          <a:p>
            <a:pPr marL="342900" indent="-342900">
              <a:buFont typeface="Arial" panose="020B0604020202020204" pitchFamily="34" charset="0"/>
              <a:buChar char="•"/>
            </a:pPr>
            <a:endParaRPr lang="en-ZA" sz="2000" dirty="0">
              <a:solidFill>
                <a:schemeClr val="tx1">
                  <a:lumMod val="75000"/>
                  <a:lumOff val="25000"/>
                </a:schemeClr>
              </a:solidFill>
            </a:endParaRPr>
          </a:p>
        </p:txBody>
      </p:sp>
      <p:sp>
        <p:nvSpPr>
          <p:cNvPr id="5" name="Rectangle 4">
            <a:extLst>
              <a:ext uri="{FF2B5EF4-FFF2-40B4-BE49-F238E27FC236}">
                <a16:creationId xmlns:a16="http://schemas.microsoft.com/office/drawing/2014/main" id="{E48038FD-AA3B-2F70-C89A-3E0938C468C6}"/>
              </a:ext>
            </a:extLst>
          </p:cNvPr>
          <p:cNvSpPr/>
          <p:nvPr/>
        </p:nvSpPr>
        <p:spPr>
          <a:xfrm>
            <a:off x="767859" y="6332079"/>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400" i="1" dirty="0"/>
              <a:t>Source: PERSAL 10-year anonymised dataset, only educators that were in the dataset for 2012 and 2019 are considered here</a:t>
            </a:r>
          </a:p>
        </p:txBody>
      </p:sp>
      <p:sp>
        <p:nvSpPr>
          <p:cNvPr id="11" name="Oval 10">
            <a:extLst>
              <a:ext uri="{FF2B5EF4-FFF2-40B4-BE49-F238E27FC236}">
                <a16:creationId xmlns:a16="http://schemas.microsoft.com/office/drawing/2014/main" id="{AA920AB2-9AD5-4A40-34F8-F9D70295E45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graphicFrame>
        <p:nvGraphicFramePr>
          <p:cNvPr id="8" name="Table 7">
            <a:extLst>
              <a:ext uri="{FF2B5EF4-FFF2-40B4-BE49-F238E27FC236}">
                <a16:creationId xmlns:a16="http://schemas.microsoft.com/office/drawing/2014/main" id="{816E8CF2-DC4E-1999-5112-42F93803E65C}"/>
              </a:ext>
            </a:extLst>
          </p:cNvPr>
          <p:cNvGraphicFramePr>
            <a:graphicFrameLocks noGrp="1"/>
          </p:cNvGraphicFramePr>
          <p:nvPr>
            <p:extLst>
              <p:ext uri="{D42A27DB-BD31-4B8C-83A1-F6EECF244321}">
                <p14:modId xmlns:p14="http://schemas.microsoft.com/office/powerpoint/2010/main" val="2877036976"/>
              </p:ext>
            </p:extLst>
          </p:nvPr>
        </p:nvGraphicFramePr>
        <p:xfrm>
          <a:off x="767859" y="1882720"/>
          <a:ext cx="8027967" cy="4181475"/>
        </p:xfrm>
        <a:graphic>
          <a:graphicData uri="http://schemas.openxmlformats.org/drawingml/2006/table">
            <a:tbl>
              <a:tblPr/>
              <a:tblGrid>
                <a:gridCol w="339046">
                  <a:extLst>
                    <a:ext uri="{9D8B030D-6E8A-4147-A177-3AD203B41FA5}">
                      <a16:colId xmlns:a16="http://schemas.microsoft.com/office/drawing/2014/main" val="551771003"/>
                    </a:ext>
                  </a:extLst>
                </a:gridCol>
                <a:gridCol w="1251284">
                  <a:extLst>
                    <a:ext uri="{9D8B030D-6E8A-4147-A177-3AD203B41FA5}">
                      <a16:colId xmlns:a16="http://schemas.microsoft.com/office/drawing/2014/main" val="1240486573"/>
                    </a:ext>
                  </a:extLst>
                </a:gridCol>
                <a:gridCol w="715293">
                  <a:extLst>
                    <a:ext uri="{9D8B030D-6E8A-4147-A177-3AD203B41FA5}">
                      <a16:colId xmlns:a16="http://schemas.microsoft.com/office/drawing/2014/main" val="1416165838"/>
                    </a:ext>
                  </a:extLst>
                </a:gridCol>
                <a:gridCol w="715293">
                  <a:extLst>
                    <a:ext uri="{9D8B030D-6E8A-4147-A177-3AD203B41FA5}">
                      <a16:colId xmlns:a16="http://schemas.microsoft.com/office/drawing/2014/main" val="3386599839"/>
                    </a:ext>
                  </a:extLst>
                </a:gridCol>
                <a:gridCol w="715293">
                  <a:extLst>
                    <a:ext uri="{9D8B030D-6E8A-4147-A177-3AD203B41FA5}">
                      <a16:colId xmlns:a16="http://schemas.microsoft.com/office/drawing/2014/main" val="3888539354"/>
                    </a:ext>
                  </a:extLst>
                </a:gridCol>
                <a:gridCol w="715293">
                  <a:extLst>
                    <a:ext uri="{9D8B030D-6E8A-4147-A177-3AD203B41FA5}">
                      <a16:colId xmlns:a16="http://schemas.microsoft.com/office/drawing/2014/main" val="5835202"/>
                    </a:ext>
                  </a:extLst>
                </a:gridCol>
                <a:gridCol w="715293">
                  <a:extLst>
                    <a:ext uri="{9D8B030D-6E8A-4147-A177-3AD203B41FA5}">
                      <a16:colId xmlns:a16="http://schemas.microsoft.com/office/drawing/2014/main" val="2475362117"/>
                    </a:ext>
                  </a:extLst>
                </a:gridCol>
                <a:gridCol w="715293">
                  <a:extLst>
                    <a:ext uri="{9D8B030D-6E8A-4147-A177-3AD203B41FA5}">
                      <a16:colId xmlns:a16="http://schemas.microsoft.com/office/drawing/2014/main" val="349960839"/>
                    </a:ext>
                  </a:extLst>
                </a:gridCol>
                <a:gridCol w="715293">
                  <a:extLst>
                    <a:ext uri="{9D8B030D-6E8A-4147-A177-3AD203B41FA5}">
                      <a16:colId xmlns:a16="http://schemas.microsoft.com/office/drawing/2014/main" val="160608514"/>
                    </a:ext>
                  </a:extLst>
                </a:gridCol>
                <a:gridCol w="715293">
                  <a:extLst>
                    <a:ext uri="{9D8B030D-6E8A-4147-A177-3AD203B41FA5}">
                      <a16:colId xmlns:a16="http://schemas.microsoft.com/office/drawing/2014/main" val="230737099"/>
                    </a:ext>
                  </a:extLst>
                </a:gridCol>
                <a:gridCol w="715293">
                  <a:extLst>
                    <a:ext uri="{9D8B030D-6E8A-4147-A177-3AD203B41FA5}">
                      <a16:colId xmlns:a16="http://schemas.microsoft.com/office/drawing/2014/main" val="451608259"/>
                    </a:ext>
                  </a:extLst>
                </a:gridCol>
              </a:tblGrid>
              <a:tr h="295275">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9">
                  <a:txBody>
                    <a:bodyPr/>
                    <a:lstStyle/>
                    <a:p>
                      <a:pPr algn="ctr" fontAlgn="b"/>
                      <a:r>
                        <a:rPr lang="en-US" sz="2000" b="1" i="0" u="none" strike="noStrike" dirty="0">
                          <a:solidFill>
                            <a:srgbClr val="000000"/>
                          </a:solidFill>
                          <a:effectLst/>
                          <a:latin typeface="Calibri" panose="020F0502020204030204" pitchFamily="34" charset="0"/>
                        </a:rPr>
                        <a:t>Province in 2019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90696635"/>
                  </a:ext>
                </a:extLst>
              </a:tr>
              <a:tr h="19050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EC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FS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GP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KN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LP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MP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NC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NW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WC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815123"/>
                  </a:ext>
                </a:extLst>
              </a:tr>
              <a:tr h="57150">
                <a:tc>
                  <a:txBody>
                    <a:bodyPr/>
                    <a:lstStyle/>
                    <a:p>
                      <a:pPr algn="l" fontAlgn="b"/>
                      <a:endParaRPr lang="en-US" sz="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88610838"/>
                  </a:ext>
                </a:extLst>
              </a:tr>
              <a:tr h="238125">
                <a:tc rowSpan="9">
                  <a:txBody>
                    <a:bodyPr/>
                    <a:lstStyle/>
                    <a:p>
                      <a:pPr algn="ctr" fontAlgn="ctr"/>
                      <a:r>
                        <a:rPr lang="en-US" sz="2000" b="1" i="0" u="none" strike="noStrike" dirty="0">
                          <a:solidFill>
                            <a:srgbClr val="000000"/>
                          </a:solidFill>
                          <a:effectLst/>
                          <a:latin typeface="Calibri" panose="020F0502020204030204" pitchFamily="34" charset="0"/>
                        </a:rPr>
                        <a:t>Province in 2012</a:t>
                      </a:r>
                    </a:p>
                  </a:txBody>
                  <a:tcPr marL="9525" marR="9525" marT="9525" marB="0" vert="vert270" anchor="ctr">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EC</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42 645</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42</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373</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95</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16</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46</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82</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304</a:t>
                      </a:r>
                    </a:p>
                  </a:txBody>
                  <a:tcPr marL="9525" marR="9525" marT="9525" marB="0" anchor="ctr">
                    <a:lnL>
                      <a:noFill/>
                    </a:lnL>
                    <a:lnR>
                      <a:noFill/>
                    </a:lnR>
                    <a:lnT>
                      <a:noFill/>
                    </a:lnT>
                    <a:lnB>
                      <a:noFill/>
                    </a:lnB>
                    <a:solidFill>
                      <a:srgbClr val="FFF6DD"/>
                    </a:solidFill>
                  </a:tcPr>
                </a:tc>
                <a:extLst>
                  <a:ext uri="{0D108BD9-81ED-4DB2-BD59-A6C34878D82A}">
                    <a16:rowId xmlns:a16="http://schemas.microsoft.com/office/drawing/2014/main" val="1749962660"/>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FS</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57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15 267</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447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38</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67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252</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42</a:t>
                      </a:r>
                    </a:p>
                  </a:txBody>
                  <a:tcPr marL="9525" marR="9525" marT="9525" marB="0" anchor="ctr">
                    <a:lnL>
                      <a:noFill/>
                    </a:lnL>
                    <a:lnR>
                      <a:noFill/>
                    </a:lnR>
                    <a:lnT>
                      <a:noFill/>
                    </a:lnT>
                    <a:lnB>
                      <a:noFill/>
                    </a:lnB>
                  </a:tcPr>
                </a:tc>
                <a:extLst>
                  <a:ext uri="{0D108BD9-81ED-4DB2-BD59-A6C34878D82A}">
                    <a16:rowId xmlns:a16="http://schemas.microsoft.com/office/drawing/2014/main" val="3250604816"/>
                  </a:ext>
                </a:extLst>
              </a:tr>
              <a:tr h="190500">
                <a:tc vMerge="1">
                  <a:txBody>
                    <a:bodyPr/>
                    <a:lstStyle/>
                    <a:p>
                      <a:endParaRPr lang="en-ZA"/>
                    </a:p>
                  </a:txBody>
                  <a:tcPr/>
                </a:tc>
                <a:tc>
                  <a:txBody>
                    <a:bodyPr/>
                    <a:lstStyle/>
                    <a:p>
                      <a:pPr algn="l" fontAlgn="ctr"/>
                      <a:r>
                        <a:rPr lang="en-US" sz="1600" b="1" i="0" u="none" strike="noStrike">
                          <a:solidFill>
                            <a:srgbClr val="000000"/>
                          </a:solidFill>
                          <a:effectLst/>
                          <a:latin typeface="Calibri" panose="020F0502020204030204" pitchFamily="34" charset="0"/>
                        </a:rPr>
                        <a:t>GP</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42 770</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121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356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187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20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409</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108</a:t>
                      </a:r>
                    </a:p>
                  </a:txBody>
                  <a:tcPr marL="9525" marR="9525" marT="9525" marB="0" anchor="ctr">
                    <a:lnL>
                      <a:noFill/>
                    </a:lnL>
                    <a:lnR>
                      <a:noFill/>
                    </a:lnR>
                    <a:lnT>
                      <a:noFill/>
                    </a:lnT>
                    <a:lnB>
                      <a:noFill/>
                    </a:lnB>
                    <a:solidFill>
                      <a:srgbClr val="FFF6DD"/>
                    </a:solidFill>
                  </a:tcPr>
                </a:tc>
                <a:extLst>
                  <a:ext uri="{0D108BD9-81ED-4DB2-BD59-A6C34878D82A}">
                    <a16:rowId xmlns:a16="http://schemas.microsoft.com/office/drawing/2014/main" val="3307116682"/>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KN</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146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67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755</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64 723</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64</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247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tcPr>
                </a:tc>
                <a:extLst>
                  <a:ext uri="{0D108BD9-81ED-4DB2-BD59-A6C34878D82A}">
                    <a16:rowId xmlns:a16="http://schemas.microsoft.com/office/drawing/2014/main" val="248638401"/>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LP</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709</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39 899</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328</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20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230</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extLst>
                  <a:ext uri="{0D108BD9-81ED-4DB2-BD59-A6C34878D82A}">
                    <a16:rowId xmlns:a16="http://schemas.microsoft.com/office/drawing/2014/main" val="201179388"/>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MP</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34</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618</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94</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385</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23 644</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121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17</a:t>
                      </a:r>
                    </a:p>
                  </a:txBody>
                  <a:tcPr marL="9525" marR="9525" marT="9525" marB="0" anchor="ctr">
                    <a:lnL>
                      <a:noFill/>
                    </a:lnL>
                    <a:lnR>
                      <a:noFill/>
                    </a:lnR>
                    <a:lnT>
                      <a:noFill/>
                    </a:lnT>
                    <a:lnB>
                      <a:noFill/>
                    </a:lnB>
                  </a:tcPr>
                </a:tc>
                <a:extLst>
                  <a:ext uri="{0D108BD9-81ED-4DB2-BD59-A6C34878D82A}">
                    <a16:rowId xmlns:a16="http://schemas.microsoft.com/office/drawing/2014/main" val="3855036075"/>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NC</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31</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33</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31</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39</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6 214</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156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76</a:t>
                      </a:r>
                    </a:p>
                  </a:txBody>
                  <a:tcPr marL="9525" marR="9525" marT="9525" marB="0" anchor="ctr">
                    <a:lnL>
                      <a:noFill/>
                    </a:lnL>
                    <a:lnR>
                      <a:noFill/>
                    </a:lnR>
                    <a:lnT>
                      <a:noFill/>
                    </a:lnT>
                    <a:lnB>
                      <a:noFill/>
                    </a:lnB>
                  </a:tcPr>
                </a:tc>
                <a:extLst>
                  <a:ext uri="{0D108BD9-81ED-4DB2-BD59-A6C34878D82A}">
                    <a16:rowId xmlns:a16="http://schemas.microsoft.com/office/drawing/2014/main" val="1934608906"/>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NW</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726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123</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65</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17 690</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27</a:t>
                      </a:r>
                    </a:p>
                  </a:txBody>
                  <a:tcPr marL="9525" marR="9525" marT="9525" marB="0" anchor="ctr">
                    <a:lnL>
                      <a:noFill/>
                    </a:lnL>
                    <a:lnR>
                      <a:noFill/>
                    </a:lnR>
                    <a:lnT>
                      <a:noFill/>
                    </a:lnT>
                    <a:lnB>
                      <a:noFill/>
                    </a:lnB>
                  </a:tcPr>
                </a:tc>
                <a:extLst>
                  <a:ext uri="{0D108BD9-81ED-4DB2-BD59-A6C34878D82A}">
                    <a16:rowId xmlns:a16="http://schemas.microsoft.com/office/drawing/2014/main" val="141736257"/>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WC</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152</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75</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20 858</a:t>
                      </a:r>
                    </a:p>
                  </a:txBody>
                  <a:tcPr marL="9525" marR="9525" marT="9525" marB="0" anchor="ctr">
                    <a:lnL>
                      <a:noFill/>
                    </a:lnL>
                    <a:lnR>
                      <a:noFill/>
                    </a:lnR>
                    <a:lnT>
                      <a:noFill/>
                    </a:lnT>
                    <a:lnB>
                      <a:noFill/>
                    </a:lnB>
                    <a:solidFill>
                      <a:srgbClr val="E7E6E6"/>
                    </a:solidFill>
                  </a:tcPr>
                </a:tc>
                <a:extLst>
                  <a:ext uri="{0D108BD9-81ED-4DB2-BD59-A6C34878D82A}">
                    <a16:rowId xmlns:a16="http://schemas.microsoft.com/office/drawing/2014/main" val="2193950475"/>
                  </a:ext>
                </a:extLst>
              </a:tr>
              <a:tr h="16192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Total 2019</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43 127</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15 688</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46 466</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65 077</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40 882</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24 532</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6 599</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18 983</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21 465</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74135247"/>
                  </a:ext>
                </a:extLst>
              </a:tr>
              <a:tr h="16192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Movement into province</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482</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421</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3 696</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354</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983</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888</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385</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1 293</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607</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2080967609"/>
                  </a:ext>
                </a:extLst>
              </a:tr>
              <a:tr h="2286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 movement into province</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b"/>
                      <a:r>
                        <a:rPr lang="en-US" sz="1600" b="0" i="1" u="none" strike="noStrike">
                          <a:solidFill>
                            <a:srgbClr val="000000"/>
                          </a:solidFill>
                          <a:effectLst/>
                          <a:latin typeface="Calibri" panose="020F0502020204030204" pitchFamily="34" charset="0"/>
                        </a:rPr>
                        <a:t>2.7%</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8.0%</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b"/>
                      <a:r>
                        <a:rPr lang="en-US" sz="1600" b="0" i="1" u="none" strike="noStrike" dirty="0">
                          <a:solidFill>
                            <a:srgbClr val="000000"/>
                          </a:solidFill>
                          <a:effectLst/>
                          <a:latin typeface="Calibri" panose="020F0502020204030204" pitchFamily="34" charset="0"/>
                        </a:rPr>
                        <a:t>0.5%</a:t>
                      </a:r>
                    </a:p>
                  </a:txBody>
                  <a:tcPr marL="9525" marR="9525" marT="9525" marB="0" anchor="ctr">
                    <a:lnL>
                      <a:noFill/>
                    </a:lnL>
                    <a:lnR>
                      <a:noFill/>
                    </a:lnR>
                    <a:lnT>
                      <a:noFill/>
                    </a:lnT>
                    <a:lnB>
                      <a:noFill/>
                    </a:lnB>
                  </a:tcPr>
                </a:tc>
                <a:tc>
                  <a:txBody>
                    <a:bodyPr/>
                    <a:lstStyle/>
                    <a:p>
                      <a:pPr algn="ctr" fontAlgn="b"/>
                      <a:r>
                        <a:rPr lang="en-US" sz="1600" b="0" i="1" u="none" strike="noStrike">
                          <a:solidFill>
                            <a:srgbClr val="000000"/>
                          </a:solidFill>
                          <a:effectLst/>
                          <a:latin typeface="Calibri" panose="020F0502020204030204" pitchFamily="34" charset="0"/>
                        </a:rPr>
                        <a:t>2.4%</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3.6%</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5.8%</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b"/>
                      <a:r>
                        <a:rPr lang="en-US" sz="1600" b="0" i="1" u="none" strike="noStrike" dirty="0">
                          <a:solidFill>
                            <a:srgbClr val="000000"/>
                          </a:solidFill>
                          <a:effectLst/>
                          <a:latin typeface="Calibri" panose="020F0502020204030204" pitchFamily="34" charset="0"/>
                        </a:rPr>
                        <a:t>6.8%</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b"/>
                      <a:r>
                        <a:rPr lang="en-US" sz="1600" b="0" i="1" u="none" strike="noStrike" dirty="0">
                          <a:solidFill>
                            <a:srgbClr val="000000"/>
                          </a:solidFill>
                          <a:effectLst/>
                          <a:latin typeface="Calibri" panose="020F0502020204030204" pitchFamily="34" charset="0"/>
                        </a:rPr>
                        <a:t>2.8%</a:t>
                      </a:r>
                    </a:p>
                  </a:txBody>
                  <a:tcPr marL="9525" marR="9525" marT="9525" marB="0" anchor="ctr">
                    <a:lnL>
                      <a:noFill/>
                    </a:lnL>
                    <a:lnR>
                      <a:noFill/>
                    </a:lnR>
                    <a:lnT>
                      <a:noFill/>
                    </a:lnT>
                    <a:lnB>
                      <a:noFill/>
                    </a:lnB>
                  </a:tcPr>
                </a:tc>
                <a:extLst>
                  <a:ext uri="{0D108BD9-81ED-4DB2-BD59-A6C34878D82A}">
                    <a16:rowId xmlns:a16="http://schemas.microsoft.com/office/drawing/2014/main" val="1722212426"/>
                  </a:ext>
                </a:extLst>
              </a:tr>
            </a:tbl>
          </a:graphicData>
        </a:graphic>
      </p:graphicFrame>
    </p:spTree>
    <p:extLst>
      <p:ext uri="{BB962C8B-B14F-4D97-AF65-F5344CB8AC3E}">
        <p14:creationId xmlns:p14="http://schemas.microsoft.com/office/powerpoint/2010/main" val="1372141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Educator movement between schools </a:t>
            </a:r>
          </a:p>
        </p:txBody>
      </p:sp>
      <p:sp>
        <p:nvSpPr>
          <p:cNvPr id="6" name="Rectangle 5">
            <a:extLst>
              <a:ext uri="{FF2B5EF4-FFF2-40B4-BE49-F238E27FC236}">
                <a16:creationId xmlns:a16="http://schemas.microsoft.com/office/drawing/2014/main" id="{4252A8D2-52F8-FA11-4E86-9863B538765F}"/>
              </a:ext>
            </a:extLst>
          </p:cNvPr>
          <p:cNvSpPr/>
          <p:nvPr/>
        </p:nvSpPr>
        <p:spPr>
          <a:xfrm>
            <a:off x="8426549" y="2278743"/>
            <a:ext cx="3100168" cy="35315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marL="342900" indent="-342900">
              <a:buFont typeface="Arial" panose="020B0604020202020204" pitchFamily="34" charset="0"/>
              <a:buChar char="•"/>
            </a:pPr>
            <a:r>
              <a:rPr lang="en-US" sz="2000" dirty="0">
                <a:solidFill>
                  <a:schemeClr val="tx1">
                    <a:lumMod val="75000"/>
                    <a:lumOff val="25000"/>
                  </a:schemeClr>
                </a:solidFill>
              </a:rPr>
              <a:t>Almost 5% of educators (aged 50 or below) moved to a different pay point between 2018 and 2019</a:t>
            </a:r>
          </a:p>
          <a:p>
            <a:pPr marL="342900" indent="-342900">
              <a:buFont typeface="Arial" panose="020B0604020202020204" pitchFamily="34" charset="0"/>
              <a:buChar char="•"/>
            </a:pPr>
            <a:endParaRPr lang="en-ZA" sz="1000" dirty="0">
              <a:solidFill>
                <a:schemeClr val="tx1">
                  <a:lumMod val="75000"/>
                  <a:lumOff val="25000"/>
                </a:schemeClr>
              </a:solidFill>
            </a:endParaRPr>
          </a:p>
          <a:p>
            <a:pPr marL="342900" indent="-342900">
              <a:buFont typeface="Arial" panose="020B0604020202020204" pitchFamily="34" charset="0"/>
              <a:buChar char="•"/>
            </a:pPr>
            <a:r>
              <a:rPr lang="en-US" sz="2000" dirty="0">
                <a:solidFill>
                  <a:schemeClr val="tx1">
                    <a:lumMod val="75000"/>
                    <a:lumOff val="25000"/>
                  </a:schemeClr>
                </a:solidFill>
              </a:rPr>
              <a:t>Educators are more likely to move pay points (schools) than leave the system (3.8%) over a single year</a:t>
            </a:r>
          </a:p>
        </p:txBody>
      </p:sp>
      <p:sp>
        <p:nvSpPr>
          <p:cNvPr id="3" name="Rectangle 2">
            <a:extLst>
              <a:ext uri="{FF2B5EF4-FFF2-40B4-BE49-F238E27FC236}">
                <a16:creationId xmlns:a16="http://schemas.microsoft.com/office/drawing/2014/main" id="{D2F5033F-34A2-850F-CEBC-BE1508D5EB77}"/>
              </a:ext>
            </a:extLst>
          </p:cNvPr>
          <p:cNvSpPr/>
          <p:nvPr/>
        </p:nvSpPr>
        <p:spPr>
          <a:xfrm>
            <a:off x="767860" y="5841582"/>
            <a:ext cx="7855636" cy="6791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PERSAL 10-year anonymised dataset. Only included educators aged 50 years and below, that were in ordinary schools in 2018 (Primary, Secondary, Combined and Intermediate)—excluded all pay points that did not appear in both years after identifying 103 pay points where the pay point number changed.  </a:t>
            </a:r>
          </a:p>
        </p:txBody>
      </p:sp>
      <p:graphicFrame>
        <p:nvGraphicFramePr>
          <p:cNvPr id="5" name="Table 4">
            <a:extLst>
              <a:ext uri="{FF2B5EF4-FFF2-40B4-BE49-F238E27FC236}">
                <a16:creationId xmlns:a16="http://schemas.microsoft.com/office/drawing/2014/main" id="{0A28DE15-368B-8ADE-FDB7-80B66082DE73}"/>
              </a:ext>
            </a:extLst>
          </p:cNvPr>
          <p:cNvGraphicFramePr>
            <a:graphicFrameLocks noGrp="1"/>
          </p:cNvGraphicFramePr>
          <p:nvPr>
            <p:extLst>
              <p:ext uri="{D42A27DB-BD31-4B8C-83A1-F6EECF244321}">
                <p14:modId xmlns:p14="http://schemas.microsoft.com/office/powerpoint/2010/main" val="208752089"/>
              </p:ext>
            </p:extLst>
          </p:nvPr>
        </p:nvGraphicFramePr>
        <p:xfrm>
          <a:off x="838200" y="2278743"/>
          <a:ext cx="7431798" cy="3147442"/>
        </p:xfrm>
        <a:graphic>
          <a:graphicData uri="http://schemas.openxmlformats.org/drawingml/2006/table">
            <a:tbl>
              <a:tblPr firstRow="1" firstCol="1" bandRow="1"/>
              <a:tblGrid>
                <a:gridCol w="930817">
                  <a:extLst>
                    <a:ext uri="{9D8B030D-6E8A-4147-A177-3AD203B41FA5}">
                      <a16:colId xmlns:a16="http://schemas.microsoft.com/office/drawing/2014/main" val="43179633"/>
                    </a:ext>
                  </a:extLst>
                </a:gridCol>
                <a:gridCol w="1733838">
                  <a:extLst>
                    <a:ext uri="{9D8B030D-6E8A-4147-A177-3AD203B41FA5}">
                      <a16:colId xmlns:a16="http://schemas.microsoft.com/office/drawing/2014/main" val="1890612488"/>
                    </a:ext>
                  </a:extLst>
                </a:gridCol>
                <a:gridCol w="1856936">
                  <a:extLst>
                    <a:ext uri="{9D8B030D-6E8A-4147-A177-3AD203B41FA5}">
                      <a16:colId xmlns:a16="http://schemas.microsoft.com/office/drawing/2014/main" val="1487633388"/>
                    </a:ext>
                  </a:extLst>
                </a:gridCol>
                <a:gridCol w="1998043">
                  <a:extLst>
                    <a:ext uri="{9D8B030D-6E8A-4147-A177-3AD203B41FA5}">
                      <a16:colId xmlns:a16="http://schemas.microsoft.com/office/drawing/2014/main" val="664418246"/>
                    </a:ext>
                  </a:extLst>
                </a:gridCol>
                <a:gridCol w="912164">
                  <a:extLst>
                    <a:ext uri="{9D8B030D-6E8A-4147-A177-3AD203B41FA5}">
                      <a16:colId xmlns:a16="http://schemas.microsoft.com/office/drawing/2014/main" val="928383645"/>
                    </a:ext>
                  </a:extLst>
                </a:gridCol>
              </a:tblGrid>
              <a:tr h="243349">
                <a:tc>
                  <a:txBody>
                    <a:bodyPr/>
                    <a:lstStyle/>
                    <a:p>
                      <a:pPr>
                        <a:lnSpc>
                          <a:spcPct val="107000"/>
                        </a:lnSpc>
                      </a:pPr>
                      <a:endParaRPr lang="en-US" sz="16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3">
                  <a:txBody>
                    <a:bodyPr/>
                    <a:lstStyle/>
                    <a:p>
                      <a:pPr marL="0" marR="0" algn="ctr">
                        <a:lnSpc>
                          <a:spcPct val="107000"/>
                        </a:lnSpc>
                        <a:spcBef>
                          <a:spcPts val="0"/>
                        </a:spcBef>
                        <a:spcAft>
                          <a:spcPts val="0"/>
                        </a:spcAft>
                      </a:pPr>
                      <a:r>
                        <a:rPr lang="en-ZA" sz="1800" b="1" kern="100" dirty="0">
                          <a:effectLst/>
                          <a:latin typeface="Calibri" panose="020F0502020204030204" pitchFamily="34" charset="0"/>
                          <a:ea typeface="Calibri" panose="020F0502020204030204" pitchFamily="34" charset="0"/>
                          <a:cs typeface="Calibri" panose="020F0502020204030204" pitchFamily="34" charset="0"/>
                        </a:rPr>
                        <a:t>Pay point in 2019 (Ordinary schools only)</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nSpc>
                          <a:spcPct val="107000"/>
                        </a:lnSpc>
                      </a:pPr>
                      <a:endParaRPr lang="en-US" sz="16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198903734"/>
                  </a:ext>
                </a:extLst>
              </a:tr>
              <a:tr h="243349">
                <a:tc>
                  <a:txBody>
                    <a:bodyPr/>
                    <a:lstStyle/>
                    <a:p>
                      <a:pPr>
                        <a:lnSpc>
                          <a:spcPct val="107000"/>
                        </a:lnSpc>
                      </a:pPr>
                      <a:r>
                        <a:rPr lang="en-US" sz="1600" b="1" kern="100" dirty="0">
                          <a:effectLst/>
                          <a:latin typeface="Calibri" panose="020F0502020204030204" pitchFamily="34" charset="0"/>
                          <a:cs typeface="Times New Roman" panose="02020603050405020304" pitchFamily="18" charset="0"/>
                        </a:rPr>
                        <a:t>Province</a:t>
                      </a: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500" b="1" kern="100" dirty="0">
                          <a:effectLst/>
                          <a:latin typeface="Calibri" panose="020F0502020204030204" pitchFamily="34" charset="0"/>
                          <a:ea typeface="Calibri" panose="020F0502020204030204" pitchFamily="34" charset="0"/>
                          <a:cs typeface="Calibri" panose="020F0502020204030204" pitchFamily="34" charset="0"/>
                        </a:rPr>
                        <a:t>Same as in 2018 (%)</a:t>
                      </a:r>
                      <a:endParaRPr lang="en-US" sz="15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500" b="1" kern="100" dirty="0">
                          <a:effectLst/>
                          <a:latin typeface="Calibri" panose="020F0502020204030204" pitchFamily="34" charset="0"/>
                          <a:ea typeface="Calibri" panose="020F0502020204030204" pitchFamily="34" charset="0"/>
                          <a:cs typeface="Calibri" panose="020F0502020204030204" pitchFamily="34" charset="0"/>
                        </a:rPr>
                        <a:t>Different to 2018 (%)</a:t>
                      </a:r>
                      <a:endParaRPr lang="en-US" sz="15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500" b="1" kern="100" dirty="0">
                          <a:effectLst/>
                          <a:latin typeface="Calibri" panose="020F0502020204030204" pitchFamily="34" charset="0"/>
                          <a:ea typeface="Calibri" panose="020F0502020204030204" pitchFamily="34" charset="0"/>
                          <a:cs typeface="Calibri" panose="020F0502020204030204" pitchFamily="34" charset="0"/>
                        </a:rPr>
                        <a:t>None - left system (%)</a:t>
                      </a:r>
                      <a:endParaRPr lang="en-US" sz="15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Total (%)</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090646"/>
                  </a:ext>
                </a:extLst>
              </a:tr>
              <a:tr h="0">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82361556"/>
                  </a:ext>
                </a:extLst>
              </a:tr>
              <a:tr h="243349">
                <a:tc>
                  <a:txBody>
                    <a:bodyPr/>
                    <a:lstStyle/>
                    <a:p>
                      <a:pPr marL="0" marR="0" algn="just">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EC</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93.25</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DDF7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4.61</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2.14</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443039852"/>
                  </a:ext>
                </a:extLst>
              </a:tr>
              <a:tr h="243349">
                <a:tc>
                  <a:txBody>
                    <a:bodyPr/>
                    <a:lstStyle/>
                    <a:p>
                      <a:pPr marL="0" marR="0" algn="just">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FS</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90.54</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5.54</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3.93</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566838586"/>
                  </a:ext>
                </a:extLst>
              </a:tr>
              <a:tr h="243349">
                <a:tc>
                  <a:txBody>
                    <a:bodyPr/>
                    <a:lstStyle/>
                    <a:p>
                      <a:pPr marL="0" marR="0" algn="just">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GP</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91.08</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DDF7DD"/>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3.95</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4.97</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3513933516"/>
                  </a:ext>
                </a:extLst>
              </a:tr>
              <a:tr h="243349">
                <a:tc>
                  <a:txBody>
                    <a:bodyPr/>
                    <a:lstStyle/>
                    <a:p>
                      <a:pPr marL="0" marR="0" algn="just">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KN</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91.99</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DDF7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4.31</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3.70</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52396681"/>
                  </a:ext>
                </a:extLst>
              </a:tr>
              <a:tr h="243349">
                <a:tc>
                  <a:txBody>
                    <a:bodyPr/>
                    <a:lstStyle/>
                    <a:p>
                      <a:pPr marL="0" marR="0" algn="just">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LP</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91.04</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DDF7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6.95</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2.00</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322185563"/>
                  </a:ext>
                </a:extLst>
              </a:tr>
              <a:tr h="243349">
                <a:tc>
                  <a:txBody>
                    <a:bodyPr/>
                    <a:lstStyle/>
                    <a:p>
                      <a:pPr marL="0" marR="0" algn="just">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MP</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92.02</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DDF7DD"/>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4.66</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3.32</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89492050"/>
                  </a:ext>
                </a:extLst>
              </a:tr>
              <a:tr h="243349">
                <a:tc>
                  <a:txBody>
                    <a:bodyPr/>
                    <a:lstStyle/>
                    <a:p>
                      <a:pPr marL="0" marR="0" algn="just">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NC</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85.44</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8.39</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6.18</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578152597"/>
                  </a:ext>
                </a:extLst>
              </a:tr>
              <a:tr h="243349">
                <a:tc>
                  <a:txBody>
                    <a:bodyPr/>
                    <a:lstStyle/>
                    <a:p>
                      <a:pPr marL="0" marR="0" algn="just">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NW</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89.42</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6.30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4.28</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522281835"/>
                  </a:ext>
                </a:extLst>
              </a:tr>
              <a:tr h="243349">
                <a:tc>
                  <a:txBody>
                    <a:bodyPr/>
                    <a:lstStyle/>
                    <a:p>
                      <a:pPr marL="0" marR="0" algn="just">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WC</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87.27</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6.09</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6.64</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861096044"/>
                  </a:ext>
                </a:extLst>
              </a:tr>
              <a:tr h="0">
                <a:tc>
                  <a:txBody>
                    <a:bodyPr/>
                    <a:lstStyle/>
                    <a:p>
                      <a:pPr>
                        <a:lnSpc>
                          <a:spcPct val="107000"/>
                        </a:lnSpc>
                      </a:pPr>
                      <a:endParaRPr lang="en-US" sz="3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3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3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3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3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460709"/>
                  </a:ext>
                </a:extLst>
              </a:tr>
              <a:tr h="243349">
                <a:tc>
                  <a:txBody>
                    <a:bodyPr/>
                    <a:lstStyle/>
                    <a:p>
                      <a:pPr marL="0" marR="0" algn="just">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Total</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91.11</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5.05</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3.83</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45693"/>
                  </a:ext>
                </a:extLst>
              </a:tr>
            </a:tbl>
          </a:graphicData>
        </a:graphic>
      </p:graphicFrame>
      <p:sp>
        <p:nvSpPr>
          <p:cNvPr id="8" name="Oval 7">
            <a:extLst>
              <a:ext uri="{FF2B5EF4-FFF2-40B4-BE49-F238E27FC236}">
                <a16:creationId xmlns:a16="http://schemas.microsoft.com/office/drawing/2014/main" id="{AE9859B4-62CE-513F-8E53-F184E613773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Tree>
    <p:extLst>
      <p:ext uri="{BB962C8B-B14F-4D97-AF65-F5344CB8AC3E}">
        <p14:creationId xmlns:p14="http://schemas.microsoft.com/office/powerpoint/2010/main" val="1864330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7D0F-0D8A-BC0E-90B1-FEEA0F6AEE37}"/>
              </a:ext>
            </a:extLst>
          </p:cNvPr>
          <p:cNvSpPr>
            <a:spLocks noGrp="1"/>
          </p:cNvSpPr>
          <p:nvPr>
            <p:ph type="title"/>
          </p:nvPr>
        </p:nvSpPr>
        <p:spPr/>
        <p:txBody>
          <a:bodyPr/>
          <a:lstStyle/>
          <a:p>
            <a:r>
              <a:rPr lang="en-ZA" dirty="0"/>
              <a:t>Conclusion</a:t>
            </a:r>
          </a:p>
        </p:txBody>
      </p:sp>
      <p:sp>
        <p:nvSpPr>
          <p:cNvPr id="5" name="Rectangle 4">
            <a:extLst>
              <a:ext uri="{FF2B5EF4-FFF2-40B4-BE49-F238E27FC236}">
                <a16:creationId xmlns:a16="http://schemas.microsoft.com/office/drawing/2014/main" id="{D051EE04-4402-A991-F278-47C79D7CE222}"/>
              </a:ext>
            </a:extLst>
          </p:cNvPr>
          <p:cNvSpPr/>
          <p:nvPr/>
        </p:nvSpPr>
        <p:spPr>
          <a:xfrm>
            <a:off x="711200" y="1944914"/>
            <a:ext cx="3444493" cy="50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400" dirty="0">
                <a:solidFill>
                  <a:schemeClr val="bg1"/>
                </a:solidFill>
              </a:rPr>
              <a:t>Retirement wave</a:t>
            </a:r>
          </a:p>
        </p:txBody>
      </p:sp>
      <p:sp>
        <p:nvSpPr>
          <p:cNvPr id="6" name="Rectangle 5">
            <a:extLst>
              <a:ext uri="{FF2B5EF4-FFF2-40B4-BE49-F238E27FC236}">
                <a16:creationId xmlns:a16="http://schemas.microsoft.com/office/drawing/2014/main" id="{977DF62C-5270-45C0-6626-82B1D998CDE7}"/>
              </a:ext>
            </a:extLst>
          </p:cNvPr>
          <p:cNvSpPr/>
          <p:nvPr/>
        </p:nvSpPr>
        <p:spPr>
          <a:xfrm>
            <a:off x="4310254" y="1944914"/>
            <a:ext cx="3444493" cy="50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400" dirty="0">
                <a:solidFill>
                  <a:schemeClr val="bg1"/>
                </a:solidFill>
              </a:rPr>
              <a:t>Population growth</a:t>
            </a:r>
          </a:p>
        </p:txBody>
      </p:sp>
      <p:sp>
        <p:nvSpPr>
          <p:cNvPr id="9" name="Rectangle 8">
            <a:extLst>
              <a:ext uri="{FF2B5EF4-FFF2-40B4-BE49-F238E27FC236}">
                <a16:creationId xmlns:a16="http://schemas.microsoft.com/office/drawing/2014/main" id="{BD0C735B-0F50-701B-E17E-B746C813384F}"/>
              </a:ext>
            </a:extLst>
          </p:cNvPr>
          <p:cNvSpPr/>
          <p:nvPr/>
        </p:nvSpPr>
        <p:spPr>
          <a:xfrm>
            <a:off x="7909307" y="1944914"/>
            <a:ext cx="3444493" cy="50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400" dirty="0">
                <a:solidFill>
                  <a:schemeClr val="bg1"/>
                </a:solidFill>
              </a:rPr>
              <a:t>Cost implications</a:t>
            </a:r>
          </a:p>
        </p:txBody>
      </p:sp>
      <p:sp>
        <p:nvSpPr>
          <p:cNvPr id="11" name="Rectangle 10">
            <a:extLst>
              <a:ext uri="{FF2B5EF4-FFF2-40B4-BE49-F238E27FC236}">
                <a16:creationId xmlns:a16="http://schemas.microsoft.com/office/drawing/2014/main" id="{A624C5D7-23D9-8F60-84D9-B47183EF78F7}"/>
              </a:ext>
            </a:extLst>
          </p:cNvPr>
          <p:cNvSpPr/>
          <p:nvPr/>
        </p:nvSpPr>
        <p:spPr>
          <a:xfrm>
            <a:off x="711200" y="2656114"/>
            <a:ext cx="3444493" cy="345439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ZA" sz="1900" dirty="0">
                <a:solidFill>
                  <a:schemeClr val="bg1"/>
                </a:solidFill>
              </a:rPr>
              <a:t>Rural province most affected (LP, EC and MP)</a:t>
            </a:r>
          </a:p>
          <a:p>
            <a:pPr marL="508000" lvl="1" indent="-217488">
              <a:buFont typeface="Arial" panose="020B0604020202020204" pitchFamily="34" charset="0"/>
              <a:buChar char="•"/>
            </a:pPr>
            <a:r>
              <a:rPr lang="en-ZA" sz="1900" dirty="0">
                <a:solidFill>
                  <a:schemeClr val="bg1"/>
                </a:solidFill>
              </a:rPr>
              <a:t>Increase in the number of educators that need to be appointed</a:t>
            </a:r>
          </a:p>
          <a:p>
            <a:pPr marL="285750" indent="-285750">
              <a:buFont typeface="Arial" panose="020B0604020202020204" pitchFamily="34" charset="0"/>
              <a:buChar char="•"/>
            </a:pPr>
            <a:endParaRPr lang="en-ZA" sz="1100" dirty="0">
              <a:solidFill>
                <a:schemeClr val="bg1"/>
              </a:solidFill>
            </a:endParaRPr>
          </a:p>
          <a:p>
            <a:pPr marL="285750" indent="-285750">
              <a:buFont typeface="Arial" panose="020B0604020202020204" pitchFamily="34" charset="0"/>
              <a:buChar char="•"/>
            </a:pPr>
            <a:r>
              <a:rPr lang="en-ZA" sz="1900" dirty="0">
                <a:solidFill>
                  <a:schemeClr val="bg1"/>
                </a:solidFill>
              </a:rPr>
              <a:t>Large proportion SMT are older educators (esp. in LP, WC, EC, MP and NW)</a:t>
            </a:r>
          </a:p>
          <a:p>
            <a:pPr marL="508000" lvl="1" indent="-217488">
              <a:buFont typeface="Arial" panose="020B0604020202020204" pitchFamily="34" charset="0"/>
              <a:buChar char="•"/>
            </a:pPr>
            <a:r>
              <a:rPr lang="en-ZA" sz="1900" dirty="0">
                <a:solidFill>
                  <a:schemeClr val="bg1"/>
                </a:solidFill>
              </a:rPr>
              <a:t>Careful succession planning is required, and well-functioning promotion processes</a:t>
            </a:r>
          </a:p>
        </p:txBody>
      </p:sp>
      <p:sp>
        <p:nvSpPr>
          <p:cNvPr id="12" name="Rectangle 11">
            <a:extLst>
              <a:ext uri="{FF2B5EF4-FFF2-40B4-BE49-F238E27FC236}">
                <a16:creationId xmlns:a16="http://schemas.microsoft.com/office/drawing/2014/main" id="{E146ADCC-0BEA-DA3E-886A-5DEC941FF919}"/>
              </a:ext>
            </a:extLst>
          </p:cNvPr>
          <p:cNvSpPr/>
          <p:nvPr/>
        </p:nvSpPr>
        <p:spPr>
          <a:xfrm>
            <a:off x="4310254" y="2656114"/>
            <a:ext cx="3444493" cy="34544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ZA" sz="1900" dirty="0">
                <a:solidFill>
                  <a:schemeClr val="bg1"/>
                </a:solidFill>
              </a:rPr>
              <a:t>Growth provinces (GP, WC and, to a lesser extent LP)</a:t>
            </a:r>
          </a:p>
          <a:p>
            <a:pPr marL="508000" lvl="1" indent="-217488">
              <a:buFont typeface="Arial" panose="020B0604020202020204" pitchFamily="34" charset="0"/>
              <a:buChar char="•"/>
            </a:pPr>
            <a:r>
              <a:rPr lang="en-ZA" sz="1900" dirty="0">
                <a:solidFill>
                  <a:schemeClr val="bg1"/>
                </a:solidFill>
              </a:rPr>
              <a:t>Continue to grow workforce and ensure infrastructure is built for higher enrolment</a:t>
            </a:r>
          </a:p>
          <a:p>
            <a:pPr lvl="1"/>
            <a:endParaRPr lang="en-ZA" sz="1000" dirty="0">
              <a:solidFill>
                <a:schemeClr val="bg1"/>
              </a:solidFill>
            </a:endParaRPr>
          </a:p>
          <a:p>
            <a:pPr marL="285750" indent="-285750">
              <a:buFont typeface="Arial" panose="020B0604020202020204" pitchFamily="34" charset="0"/>
              <a:buChar char="•"/>
            </a:pPr>
            <a:r>
              <a:rPr lang="en-ZA" sz="1900" dirty="0">
                <a:solidFill>
                  <a:schemeClr val="bg1"/>
                </a:solidFill>
              </a:rPr>
              <a:t>Shrinking provinces (EC and also somewhat FS)</a:t>
            </a:r>
          </a:p>
          <a:p>
            <a:pPr marL="508000" lvl="1" indent="-217488">
              <a:buFont typeface="Arial" panose="020B0604020202020204" pitchFamily="34" charset="0"/>
              <a:buChar char="•"/>
            </a:pPr>
            <a:r>
              <a:rPr lang="en-ZA" sz="1900" dirty="0">
                <a:solidFill>
                  <a:schemeClr val="bg1"/>
                </a:solidFill>
              </a:rPr>
              <a:t>Further school rationalisation may be required along with careful management of appointments </a:t>
            </a:r>
          </a:p>
        </p:txBody>
      </p:sp>
      <p:sp>
        <p:nvSpPr>
          <p:cNvPr id="13" name="Rectangle 12">
            <a:extLst>
              <a:ext uri="{FF2B5EF4-FFF2-40B4-BE49-F238E27FC236}">
                <a16:creationId xmlns:a16="http://schemas.microsoft.com/office/drawing/2014/main" id="{F261CA18-42DA-8E29-E93C-AE9AF483FBB6}"/>
              </a:ext>
            </a:extLst>
          </p:cNvPr>
          <p:cNvSpPr/>
          <p:nvPr/>
        </p:nvSpPr>
        <p:spPr>
          <a:xfrm>
            <a:off x="7909307" y="2656112"/>
            <a:ext cx="3444493" cy="345440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ZA" sz="1900" dirty="0">
                <a:solidFill>
                  <a:schemeClr val="bg1"/>
                </a:solidFill>
              </a:rPr>
              <a:t>Roughly constant average educator cost to 2030 (despite an assumed 1,5% notch progression)</a:t>
            </a:r>
          </a:p>
          <a:p>
            <a:pPr marL="285750" indent="-285750">
              <a:buFont typeface="Arial" panose="020B0604020202020204" pitchFamily="34" charset="0"/>
              <a:buChar char="•"/>
            </a:pPr>
            <a:endParaRPr lang="en-ZA" sz="1100" dirty="0">
              <a:solidFill>
                <a:schemeClr val="bg1"/>
              </a:solidFill>
            </a:endParaRPr>
          </a:p>
          <a:p>
            <a:pPr marL="285750" indent="-285750">
              <a:buFont typeface="Arial" panose="020B0604020202020204" pitchFamily="34" charset="0"/>
              <a:buChar char="•"/>
            </a:pPr>
            <a:r>
              <a:rPr lang="en-ZA" sz="1900" dirty="0">
                <a:solidFill>
                  <a:schemeClr val="bg1"/>
                </a:solidFill>
              </a:rPr>
              <a:t>Falling educator costs are driven by decreasing costs of non-teachers (HODs, deputies and principals)</a:t>
            </a:r>
          </a:p>
          <a:p>
            <a:pPr marL="285750" indent="-285750">
              <a:buFont typeface="Arial" panose="020B0604020202020204" pitchFamily="34" charset="0"/>
              <a:buChar char="•"/>
            </a:pPr>
            <a:endParaRPr lang="en-ZA" sz="1100" dirty="0">
              <a:solidFill>
                <a:schemeClr val="bg1"/>
              </a:solidFill>
            </a:endParaRPr>
          </a:p>
          <a:p>
            <a:pPr marL="285750" indent="-285750">
              <a:buFont typeface="Arial" panose="020B0604020202020204" pitchFamily="34" charset="0"/>
              <a:buChar char="•"/>
            </a:pPr>
            <a:r>
              <a:rPr lang="en-ZA" sz="1900" dirty="0">
                <a:solidFill>
                  <a:schemeClr val="bg1"/>
                </a:solidFill>
              </a:rPr>
              <a:t>Significant budget constraints and higher CPI are expected in the short to medium term. </a:t>
            </a:r>
          </a:p>
        </p:txBody>
      </p:sp>
      <p:cxnSp>
        <p:nvCxnSpPr>
          <p:cNvPr id="15" name="Straight Connector 14">
            <a:extLst>
              <a:ext uri="{FF2B5EF4-FFF2-40B4-BE49-F238E27FC236}">
                <a16:creationId xmlns:a16="http://schemas.microsoft.com/office/drawing/2014/main" id="{12C4078A-45FF-1D41-217A-2A94838D5478}"/>
              </a:ext>
            </a:extLst>
          </p:cNvPr>
          <p:cNvCxnSpPr>
            <a:cxnSpLocks/>
          </p:cNvCxnSpPr>
          <p:nvPr/>
        </p:nvCxnSpPr>
        <p:spPr>
          <a:xfrm>
            <a:off x="711200" y="2554514"/>
            <a:ext cx="344449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15EC50-1B74-10B6-7660-074778D198D1}"/>
              </a:ext>
            </a:extLst>
          </p:cNvPr>
          <p:cNvCxnSpPr>
            <a:cxnSpLocks/>
          </p:cNvCxnSpPr>
          <p:nvPr/>
        </p:nvCxnSpPr>
        <p:spPr>
          <a:xfrm>
            <a:off x="4310253" y="2554514"/>
            <a:ext cx="344449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DD4BD6-E690-8F43-0B6E-21CD59268401}"/>
              </a:ext>
            </a:extLst>
          </p:cNvPr>
          <p:cNvCxnSpPr>
            <a:cxnSpLocks/>
          </p:cNvCxnSpPr>
          <p:nvPr/>
        </p:nvCxnSpPr>
        <p:spPr>
          <a:xfrm>
            <a:off x="7909307" y="2554514"/>
            <a:ext cx="344449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410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0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F908C-3BD2-2319-45B6-945AF40A4B7C}"/>
              </a:ext>
            </a:extLst>
          </p:cNvPr>
          <p:cNvSpPr>
            <a:spLocks noGrp="1"/>
          </p:cNvSpPr>
          <p:nvPr>
            <p:ph type="title"/>
          </p:nvPr>
        </p:nvSpPr>
        <p:spPr/>
        <p:txBody>
          <a:bodyPr/>
          <a:lstStyle/>
          <a:p>
            <a:r>
              <a:rPr lang="en-ZA" dirty="0"/>
              <a:t>Number of schools by province in 2012 and 2021 </a:t>
            </a:r>
          </a:p>
        </p:txBody>
      </p:sp>
      <p:graphicFrame>
        <p:nvGraphicFramePr>
          <p:cNvPr id="5" name="Table 4">
            <a:extLst>
              <a:ext uri="{FF2B5EF4-FFF2-40B4-BE49-F238E27FC236}">
                <a16:creationId xmlns:a16="http://schemas.microsoft.com/office/drawing/2014/main" id="{CCCCBCB6-227D-5083-6E16-8EA346F6F185}"/>
              </a:ext>
            </a:extLst>
          </p:cNvPr>
          <p:cNvGraphicFramePr>
            <a:graphicFrameLocks noGrp="1"/>
          </p:cNvGraphicFramePr>
          <p:nvPr>
            <p:extLst>
              <p:ext uri="{D42A27DB-BD31-4B8C-83A1-F6EECF244321}">
                <p14:modId xmlns:p14="http://schemas.microsoft.com/office/powerpoint/2010/main" val="535327736"/>
              </p:ext>
            </p:extLst>
          </p:nvPr>
        </p:nvGraphicFramePr>
        <p:xfrm>
          <a:off x="4603530" y="1767840"/>
          <a:ext cx="6711930" cy="4131564"/>
        </p:xfrm>
        <a:graphic>
          <a:graphicData uri="http://schemas.openxmlformats.org/drawingml/2006/table">
            <a:tbl>
              <a:tblPr firstRow="1" firstCol="1" bandRow="1"/>
              <a:tblGrid>
                <a:gridCol w="867630">
                  <a:extLst>
                    <a:ext uri="{9D8B030D-6E8A-4147-A177-3AD203B41FA5}">
                      <a16:colId xmlns:a16="http://schemas.microsoft.com/office/drawing/2014/main" val="1174123731"/>
                    </a:ext>
                  </a:extLst>
                </a:gridCol>
                <a:gridCol w="97790">
                  <a:extLst>
                    <a:ext uri="{9D8B030D-6E8A-4147-A177-3AD203B41FA5}">
                      <a16:colId xmlns:a16="http://schemas.microsoft.com/office/drawing/2014/main" val="3531534365"/>
                    </a:ext>
                  </a:extLst>
                </a:gridCol>
                <a:gridCol w="616770">
                  <a:extLst>
                    <a:ext uri="{9D8B030D-6E8A-4147-A177-3AD203B41FA5}">
                      <a16:colId xmlns:a16="http://schemas.microsoft.com/office/drawing/2014/main" val="687758133"/>
                    </a:ext>
                  </a:extLst>
                </a:gridCol>
                <a:gridCol w="616770">
                  <a:extLst>
                    <a:ext uri="{9D8B030D-6E8A-4147-A177-3AD203B41FA5}">
                      <a16:colId xmlns:a16="http://schemas.microsoft.com/office/drawing/2014/main" val="3964821075"/>
                    </a:ext>
                  </a:extLst>
                </a:gridCol>
                <a:gridCol w="616770">
                  <a:extLst>
                    <a:ext uri="{9D8B030D-6E8A-4147-A177-3AD203B41FA5}">
                      <a16:colId xmlns:a16="http://schemas.microsoft.com/office/drawing/2014/main" val="2672616069"/>
                    </a:ext>
                  </a:extLst>
                </a:gridCol>
                <a:gridCol w="97790">
                  <a:extLst>
                    <a:ext uri="{9D8B030D-6E8A-4147-A177-3AD203B41FA5}">
                      <a16:colId xmlns:a16="http://schemas.microsoft.com/office/drawing/2014/main" val="4092448833"/>
                    </a:ext>
                  </a:extLst>
                </a:gridCol>
                <a:gridCol w="616770">
                  <a:extLst>
                    <a:ext uri="{9D8B030D-6E8A-4147-A177-3AD203B41FA5}">
                      <a16:colId xmlns:a16="http://schemas.microsoft.com/office/drawing/2014/main" val="3972955373"/>
                    </a:ext>
                  </a:extLst>
                </a:gridCol>
                <a:gridCol w="616770">
                  <a:extLst>
                    <a:ext uri="{9D8B030D-6E8A-4147-A177-3AD203B41FA5}">
                      <a16:colId xmlns:a16="http://schemas.microsoft.com/office/drawing/2014/main" val="314267743"/>
                    </a:ext>
                  </a:extLst>
                </a:gridCol>
                <a:gridCol w="616770">
                  <a:extLst>
                    <a:ext uri="{9D8B030D-6E8A-4147-A177-3AD203B41FA5}">
                      <a16:colId xmlns:a16="http://schemas.microsoft.com/office/drawing/2014/main" val="1914120941"/>
                    </a:ext>
                  </a:extLst>
                </a:gridCol>
                <a:gridCol w="97790">
                  <a:extLst>
                    <a:ext uri="{9D8B030D-6E8A-4147-A177-3AD203B41FA5}">
                      <a16:colId xmlns:a16="http://schemas.microsoft.com/office/drawing/2014/main" val="1960738831"/>
                    </a:ext>
                  </a:extLst>
                </a:gridCol>
                <a:gridCol w="616770">
                  <a:extLst>
                    <a:ext uri="{9D8B030D-6E8A-4147-A177-3AD203B41FA5}">
                      <a16:colId xmlns:a16="http://schemas.microsoft.com/office/drawing/2014/main" val="1982296027"/>
                    </a:ext>
                  </a:extLst>
                </a:gridCol>
                <a:gridCol w="616770">
                  <a:extLst>
                    <a:ext uri="{9D8B030D-6E8A-4147-A177-3AD203B41FA5}">
                      <a16:colId xmlns:a16="http://schemas.microsoft.com/office/drawing/2014/main" val="4273421397"/>
                    </a:ext>
                  </a:extLst>
                </a:gridCol>
                <a:gridCol w="616770">
                  <a:extLst>
                    <a:ext uri="{9D8B030D-6E8A-4147-A177-3AD203B41FA5}">
                      <a16:colId xmlns:a16="http://schemas.microsoft.com/office/drawing/2014/main" val="1236519208"/>
                    </a:ext>
                  </a:extLst>
                </a:gridCol>
              </a:tblGrid>
              <a:tr h="90051">
                <a:tc>
                  <a:txBody>
                    <a:bodyPr/>
                    <a:lstStyle/>
                    <a:p>
                      <a:pPr marL="0" marR="0" algn="just">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Province</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2000" kern="100" dirty="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gridSpan="3">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All Ordinary Schools</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nSpc>
                          <a:spcPct val="107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gridSpan="3">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Public Schools</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nSpc>
                          <a:spcPct val="107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gridSpan="3">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Independent Schools</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80452786"/>
                  </a:ext>
                </a:extLst>
              </a:tr>
              <a:tr h="58650">
                <a:tc>
                  <a:txBody>
                    <a:bodyPr/>
                    <a:lstStyle/>
                    <a:p>
                      <a:pPr>
                        <a:lnSpc>
                          <a:spcPct val="107000"/>
                        </a:lnSpc>
                      </a:pPr>
                      <a:endParaRPr lang="en-US" sz="2000" kern="100" dirty="0">
                        <a:effectLst/>
                        <a:latin typeface="Calibri" panose="020F0502020204030204" pitchFamily="34" charset="0"/>
                        <a:cs typeface="Times New Roman" panose="02020603050405020304" pitchFamily="18"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7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Calibri" panose="020F0502020204030204" pitchFamily="34" charset="0"/>
                        </a:rPr>
                        <a:t>2012</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Calibri" panose="020F0502020204030204" pitchFamily="34" charset="0"/>
                        </a:rPr>
                        <a:t>2021</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ZA" sz="1400" b="1" i="1" kern="100" dirty="0">
                          <a:effectLst/>
                          <a:latin typeface="Calibri" panose="020F0502020204030204" pitchFamily="34" charset="0"/>
                          <a:ea typeface="Calibri" panose="020F0502020204030204" pitchFamily="34" charset="0"/>
                          <a:cs typeface="Calibri" panose="020F0502020204030204" pitchFamily="34" charset="0"/>
                        </a:rPr>
                        <a:t>% Δ</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7000"/>
                        </a:lnSpc>
                        <a:spcBef>
                          <a:spcPts val="0"/>
                        </a:spcBef>
                        <a:spcAft>
                          <a:spcPts val="0"/>
                        </a:spcAft>
                      </a:pPr>
                      <a:r>
                        <a:rPr lang="en-ZA" sz="1400" b="1" kern="100">
                          <a:effectLst/>
                          <a:latin typeface="Calibri" panose="020F0502020204030204" pitchFamily="34" charset="0"/>
                          <a:ea typeface="Calibri" panose="020F0502020204030204" pitchFamily="34" charset="0"/>
                          <a:cs typeface="Calibri" panose="020F0502020204030204" pitchFamily="34" charset="0"/>
                        </a:rPr>
                        <a:t>2012</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ZA" sz="1400" b="1" kern="100">
                          <a:effectLst/>
                          <a:latin typeface="Calibri" panose="020F0502020204030204" pitchFamily="34" charset="0"/>
                          <a:ea typeface="Calibri" panose="020F0502020204030204" pitchFamily="34" charset="0"/>
                          <a:cs typeface="Calibri" panose="020F0502020204030204" pitchFamily="34" charset="0"/>
                        </a:rPr>
                        <a:t>2021</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ZA" sz="1400" b="1" i="1" kern="100" dirty="0">
                          <a:effectLst/>
                          <a:latin typeface="Calibri" panose="020F0502020204030204" pitchFamily="34" charset="0"/>
                          <a:ea typeface="Calibri" panose="020F0502020204030204" pitchFamily="34" charset="0"/>
                          <a:cs typeface="Calibri" panose="020F0502020204030204" pitchFamily="34" charset="0"/>
                        </a:rPr>
                        <a:t>% Δ</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7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Calibri" panose="020F0502020204030204" pitchFamily="34" charset="0"/>
                        </a:rPr>
                        <a:t>2012</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ZA" sz="1400" b="1" kern="100">
                          <a:effectLst/>
                          <a:latin typeface="Calibri" panose="020F0502020204030204" pitchFamily="34" charset="0"/>
                          <a:ea typeface="Calibri" panose="020F0502020204030204" pitchFamily="34" charset="0"/>
                          <a:cs typeface="Calibri" panose="020F0502020204030204" pitchFamily="34" charset="0"/>
                        </a:rPr>
                        <a:t>2021</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ZA" sz="1400" b="1" i="1" kern="100">
                          <a:effectLst/>
                          <a:latin typeface="Calibri" panose="020F0502020204030204" pitchFamily="34" charset="0"/>
                          <a:ea typeface="Calibri" panose="020F0502020204030204" pitchFamily="34" charset="0"/>
                          <a:cs typeface="Calibri" panose="020F0502020204030204" pitchFamily="34" charset="0"/>
                        </a:rPr>
                        <a:t>% Δ</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63177259"/>
                  </a:ext>
                </a:extLst>
              </a:tr>
              <a:tr h="33000">
                <a:tc>
                  <a:txBody>
                    <a:bodyPr/>
                    <a:lstStyle/>
                    <a:p>
                      <a:pPr>
                        <a:lnSpc>
                          <a:spcPct val="107000"/>
                        </a:lnSpc>
                      </a:pPr>
                      <a:endParaRPr lang="en-US" sz="800" kern="100" dirty="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a:lnSpc>
                          <a:spcPct val="107000"/>
                        </a:lnSpc>
                      </a:pPr>
                      <a:endParaRPr lang="en-US" sz="8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a:lnSpc>
                          <a:spcPct val="107000"/>
                        </a:lnSpc>
                      </a:pPr>
                      <a:endParaRPr lang="en-US" sz="8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a:lnSpc>
                          <a:spcPct val="107000"/>
                        </a:lnSpc>
                      </a:pPr>
                      <a:endParaRPr lang="en-US" sz="800" kern="100" dirty="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a:lnSpc>
                          <a:spcPct val="107000"/>
                        </a:lnSpc>
                      </a:pPr>
                      <a:endParaRPr lang="en-US" sz="800" kern="100" dirty="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a:lnSpc>
                          <a:spcPct val="107000"/>
                        </a:lnSpc>
                      </a:pPr>
                      <a:endParaRPr lang="en-US" sz="8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a:lnSpc>
                          <a:spcPct val="107000"/>
                        </a:lnSpc>
                      </a:pPr>
                      <a:endParaRPr lang="en-US" sz="8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a:lnSpc>
                          <a:spcPct val="107000"/>
                        </a:lnSpc>
                      </a:pPr>
                      <a:endParaRPr lang="en-US" sz="8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a:lnSpc>
                          <a:spcPct val="107000"/>
                        </a:lnSpc>
                      </a:pPr>
                      <a:endParaRPr lang="en-US" sz="8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a:lnSpc>
                          <a:spcPct val="107000"/>
                        </a:lnSpc>
                      </a:pPr>
                      <a:endParaRPr lang="en-US" sz="8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a:lnSpc>
                          <a:spcPct val="107000"/>
                        </a:lnSpc>
                      </a:pPr>
                      <a:endParaRPr lang="en-US" sz="8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a:lnSpc>
                          <a:spcPct val="107000"/>
                        </a:lnSpc>
                      </a:pPr>
                      <a:endParaRPr lang="en-US" sz="8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a:lnSpc>
                          <a:spcPct val="107000"/>
                        </a:lnSpc>
                      </a:pPr>
                      <a:endParaRPr lang="en-US" sz="800" kern="100" dirty="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extLst>
                  <a:ext uri="{0D108BD9-81ED-4DB2-BD59-A6C34878D82A}">
                    <a16:rowId xmlns:a16="http://schemas.microsoft.com/office/drawing/2014/main" val="1360328029"/>
                  </a:ext>
                </a:extLst>
              </a:tr>
              <a:tr h="58650">
                <a:tc>
                  <a:txBody>
                    <a:bodyPr/>
                    <a:lstStyle/>
                    <a:p>
                      <a:pPr marL="0" marR="0" algn="just">
                        <a:lnSpc>
                          <a:spcPct val="100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EC</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5 754</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5 341</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a:effectLst/>
                          <a:latin typeface="Calibri" panose="020F0502020204030204" pitchFamily="34" charset="0"/>
                          <a:ea typeface="Calibri" panose="020F0502020204030204" pitchFamily="34" charset="0"/>
                          <a:cs typeface="Calibri" panose="020F0502020204030204" pitchFamily="34" charset="0"/>
                        </a:rPr>
                        <a:t>-7%</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5 558</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5 109</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a:effectLst/>
                          <a:latin typeface="Calibri" panose="020F0502020204030204" pitchFamily="34" charset="0"/>
                          <a:ea typeface="Calibri" panose="020F0502020204030204" pitchFamily="34" charset="0"/>
                          <a:cs typeface="Calibri" panose="020F0502020204030204" pitchFamily="34" charset="0"/>
                        </a:rPr>
                        <a:t>-8%</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196</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232</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Calibri" panose="020F0502020204030204" pitchFamily="34" charset="0"/>
                        </a:rPr>
                        <a:t>18%</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extLst>
                  <a:ext uri="{0D108BD9-81ED-4DB2-BD59-A6C34878D82A}">
                    <a16:rowId xmlns:a16="http://schemas.microsoft.com/office/drawing/2014/main" val="3865333392"/>
                  </a:ext>
                </a:extLst>
              </a:tr>
              <a:tr h="58650">
                <a:tc>
                  <a:txBody>
                    <a:bodyPr/>
                    <a:lstStyle/>
                    <a:p>
                      <a:pPr marL="0" marR="0" algn="just">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FS</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1 419</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1 071</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a:effectLst/>
                          <a:latin typeface="Calibri" panose="020F0502020204030204" pitchFamily="34" charset="0"/>
                          <a:ea typeface="Calibri" panose="020F0502020204030204" pitchFamily="34" charset="0"/>
                          <a:cs typeface="Calibri" panose="020F0502020204030204" pitchFamily="34" charset="0"/>
                        </a:rPr>
                        <a:t>-25%</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1 351</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990</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a:effectLst/>
                          <a:latin typeface="Calibri" panose="020F0502020204030204" pitchFamily="34" charset="0"/>
                          <a:ea typeface="Calibri" panose="020F0502020204030204" pitchFamily="34" charset="0"/>
                          <a:cs typeface="Calibri" panose="020F0502020204030204" pitchFamily="34" charset="0"/>
                        </a:rPr>
                        <a:t>-27%</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68</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81</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Calibri" panose="020F0502020204030204" pitchFamily="34" charset="0"/>
                        </a:rPr>
                        <a:t>19%</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extLst>
                  <a:ext uri="{0D108BD9-81ED-4DB2-BD59-A6C34878D82A}">
                    <a16:rowId xmlns:a16="http://schemas.microsoft.com/office/drawing/2014/main" val="3729219612"/>
                  </a:ext>
                </a:extLst>
              </a:tr>
              <a:tr h="58650">
                <a:tc>
                  <a:txBody>
                    <a:bodyPr/>
                    <a:lstStyle/>
                    <a:p>
                      <a:pPr marL="0" marR="0" algn="just">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GP</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2 611</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2 941</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a:effectLst/>
                          <a:latin typeface="Calibri" panose="020F0502020204030204" pitchFamily="34" charset="0"/>
                          <a:ea typeface="Calibri" panose="020F0502020204030204" pitchFamily="34" charset="0"/>
                          <a:cs typeface="Calibri" panose="020F0502020204030204" pitchFamily="34" charset="0"/>
                        </a:rPr>
                        <a:t>13%</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dirty="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2 045</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2 067</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a:effectLst/>
                          <a:latin typeface="Calibri" panose="020F0502020204030204" pitchFamily="34" charset="0"/>
                          <a:ea typeface="Calibri" panose="020F0502020204030204" pitchFamily="34" charset="0"/>
                          <a:cs typeface="Calibri" panose="020F0502020204030204" pitchFamily="34" charset="0"/>
                        </a:rPr>
                        <a:t>1%</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566</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874</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Calibri" panose="020F0502020204030204" pitchFamily="34" charset="0"/>
                        </a:rPr>
                        <a:t>54%</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extLst>
                  <a:ext uri="{0D108BD9-81ED-4DB2-BD59-A6C34878D82A}">
                    <a16:rowId xmlns:a16="http://schemas.microsoft.com/office/drawing/2014/main" val="4069005097"/>
                  </a:ext>
                </a:extLst>
              </a:tr>
              <a:tr h="58650">
                <a:tc>
                  <a:txBody>
                    <a:bodyPr/>
                    <a:lstStyle/>
                    <a:p>
                      <a:pPr marL="0" marR="0" algn="just">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KN</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6 176</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6 022</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Calibri" panose="020F0502020204030204" pitchFamily="34" charset="0"/>
                        </a:rPr>
                        <a:t>-2%</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5 955</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5 801</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a:effectLst/>
                          <a:latin typeface="Calibri" panose="020F0502020204030204" pitchFamily="34" charset="0"/>
                          <a:ea typeface="Calibri" panose="020F0502020204030204" pitchFamily="34" charset="0"/>
                          <a:cs typeface="Calibri" panose="020F0502020204030204" pitchFamily="34" charset="0"/>
                        </a:rPr>
                        <a:t>-3%</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221</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221</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a:effectLst/>
                          <a:latin typeface="Calibri" panose="020F0502020204030204" pitchFamily="34" charset="0"/>
                          <a:ea typeface="Calibri" panose="020F0502020204030204" pitchFamily="34" charset="0"/>
                          <a:cs typeface="Calibri" panose="020F0502020204030204" pitchFamily="34" charset="0"/>
                        </a:rPr>
                        <a:t>0%</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extLst>
                  <a:ext uri="{0D108BD9-81ED-4DB2-BD59-A6C34878D82A}">
                    <a16:rowId xmlns:a16="http://schemas.microsoft.com/office/drawing/2014/main" val="1295783393"/>
                  </a:ext>
                </a:extLst>
              </a:tr>
              <a:tr h="58650">
                <a:tc>
                  <a:txBody>
                    <a:bodyPr/>
                    <a:lstStyle/>
                    <a:p>
                      <a:pPr marL="0" marR="0" algn="just">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LP</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4 078</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3 855</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a:effectLst/>
                          <a:latin typeface="Calibri" panose="020F0502020204030204" pitchFamily="34" charset="0"/>
                          <a:ea typeface="Calibri" panose="020F0502020204030204" pitchFamily="34" charset="0"/>
                          <a:cs typeface="Calibri" panose="020F0502020204030204" pitchFamily="34" charset="0"/>
                        </a:rPr>
                        <a:t>-5%</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3 935</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3 675</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a:effectLst/>
                          <a:latin typeface="Calibri" panose="020F0502020204030204" pitchFamily="34" charset="0"/>
                          <a:ea typeface="Calibri" panose="020F0502020204030204" pitchFamily="34" charset="0"/>
                          <a:cs typeface="Calibri" panose="020F0502020204030204" pitchFamily="34" charset="0"/>
                        </a:rPr>
                        <a:t>-7%</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143</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180</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a:effectLst/>
                          <a:latin typeface="Calibri" panose="020F0502020204030204" pitchFamily="34" charset="0"/>
                          <a:ea typeface="Calibri" panose="020F0502020204030204" pitchFamily="34" charset="0"/>
                          <a:cs typeface="Calibri" panose="020F0502020204030204" pitchFamily="34" charset="0"/>
                        </a:rPr>
                        <a:t>26%</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extLst>
                  <a:ext uri="{0D108BD9-81ED-4DB2-BD59-A6C34878D82A}">
                    <a16:rowId xmlns:a16="http://schemas.microsoft.com/office/drawing/2014/main" val="4258485307"/>
                  </a:ext>
                </a:extLst>
              </a:tr>
              <a:tr h="58650">
                <a:tc>
                  <a:txBody>
                    <a:bodyPr/>
                    <a:lstStyle/>
                    <a:p>
                      <a:pPr marL="0" marR="0" algn="just">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MP</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1 920</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1 785</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a:effectLst/>
                          <a:latin typeface="Calibri" panose="020F0502020204030204" pitchFamily="34" charset="0"/>
                          <a:ea typeface="Calibri" panose="020F0502020204030204" pitchFamily="34" charset="0"/>
                          <a:cs typeface="Calibri" panose="020F0502020204030204" pitchFamily="34" charset="0"/>
                        </a:rPr>
                        <a:t>-7%</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1 807</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1 654</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Calibri" panose="020F0502020204030204" pitchFamily="34" charset="0"/>
                        </a:rPr>
                        <a:t>-8%</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113</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131</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a:effectLst/>
                          <a:latin typeface="Calibri" panose="020F0502020204030204" pitchFamily="34" charset="0"/>
                          <a:ea typeface="Calibri" panose="020F0502020204030204" pitchFamily="34" charset="0"/>
                          <a:cs typeface="Calibri" panose="020F0502020204030204" pitchFamily="34" charset="0"/>
                        </a:rPr>
                        <a:t>16%</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extLst>
                  <a:ext uri="{0D108BD9-81ED-4DB2-BD59-A6C34878D82A}">
                    <a16:rowId xmlns:a16="http://schemas.microsoft.com/office/drawing/2014/main" val="616945338"/>
                  </a:ext>
                </a:extLst>
              </a:tr>
              <a:tr h="58650">
                <a:tc>
                  <a:txBody>
                    <a:bodyPr/>
                    <a:lstStyle/>
                    <a:p>
                      <a:pPr marL="0" marR="0" algn="just">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NC</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580</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585</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a:effectLst/>
                          <a:latin typeface="Calibri" panose="020F0502020204030204" pitchFamily="34" charset="0"/>
                          <a:ea typeface="Calibri" panose="020F0502020204030204" pitchFamily="34" charset="0"/>
                          <a:cs typeface="Calibri" panose="020F0502020204030204" pitchFamily="34" charset="0"/>
                        </a:rPr>
                        <a:t>1%</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560</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545</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Calibri" panose="020F0502020204030204" pitchFamily="34" charset="0"/>
                        </a:rPr>
                        <a:t>-3%</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20</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40</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a:effectLst/>
                          <a:latin typeface="Calibri" panose="020F0502020204030204" pitchFamily="34" charset="0"/>
                          <a:ea typeface="Calibri" panose="020F0502020204030204" pitchFamily="34" charset="0"/>
                          <a:cs typeface="Calibri" panose="020F0502020204030204" pitchFamily="34" charset="0"/>
                        </a:rPr>
                        <a:t>100%</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extLst>
                  <a:ext uri="{0D108BD9-81ED-4DB2-BD59-A6C34878D82A}">
                    <a16:rowId xmlns:a16="http://schemas.microsoft.com/office/drawing/2014/main" val="3650453685"/>
                  </a:ext>
                </a:extLst>
              </a:tr>
              <a:tr h="58650">
                <a:tc>
                  <a:txBody>
                    <a:bodyPr/>
                    <a:lstStyle/>
                    <a:p>
                      <a:pPr marL="0" marR="0" algn="just">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NW</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1 645</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1 539</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Calibri" panose="020F0502020204030204" pitchFamily="34" charset="0"/>
                        </a:rPr>
                        <a:t>-6%</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1 591</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1 450</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Calibri" panose="020F0502020204030204" pitchFamily="34" charset="0"/>
                        </a:rPr>
                        <a:t>-9%</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54</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89</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Calibri" panose="020F0502020204030204" pitchFamily="34" charset="0"/>
                        </a:rPr>
                        <a:t>65%</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extLst>
                  <a:ext uri="{0D108BD9-81ED-4DB2-BD59-A6C34878D82A}">
                    <a16:rowId xmlns:a16="http://schemas.microsoft.com/office/drawing/2014/main" val="1387656630"/>
                  </a:ext>
                </a:extLst>
              </a:tr>
              <a:tr h="0">
                <a:tc>
                  <a:txBody>
                    <a:bodyPr/>
                    <a:lstStyle/>
                    <a:p>
                      <a:pPr marL="0" marR="0" algn="just">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WC</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1 643</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1 755</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Calibri" panose="020F0502020204030204" pitchFamily="34" charset="0"/>
                        </a:rPr>
                        <a:t>7%</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1 453</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a:effectLst/>
                          <a:latin typeface="Calibri" panose="020F0502020204030204" pitchFamily="34" charset="0"/>
                          <a:ea typeface="Calibri" panose="020F0502020204030204" pitchFamily="34" charset="0"/>
                          <a:cs typeface="Calibri" panose="020F0502020204030204" pitchFamily="34" charset="0"/>
                        </a:rPr>
                        <a:t>1 449</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Calibri" panose="020F0502020204030204" pitchFamily="34" charset="0"/>
                        </a:rPr>
                        <a:t>0%</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a:lnSpc>
                          <a:spcPct val="100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190</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306</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tc>
                  <a:txBody>
                    <a:bodyPr/>
                    <a:lstStyle/>
                    <a:p>
                      <a:pPr marL="0" marR="0" algn="ctr">
                        <a:lnSpc>
                          <a:spcPct val="100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Calibri" panose="020F0502020204030204" pitchFamily="34" charset="0"/>
                        </a:rPr>
                        <a:t>61%</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a:noFill/>
                    </a:lnT>
                    <a:lnB>
                      <a:noFill/>
                    </a:lnB>
                  </a:tcPr>
                </a:tc>
                <a:extLst>
                  <a:ext uri="{0D108BD9-81ED-4DB2-BD59-A6C34878D82A}">
                    <a16:rowId xmlns:a16="http://schemas.microsoft.com/office/drawing/2014/main" val="3130510451"/>
                  </a:ext>
                </a:extLst>
              </a:tr>
              <a:tr h="29340">
                <a:tc>
                  <a:txBody>
                    <a:bodyPr/>
                    <a:lstStyle/>
                    <a:p>
                      <a:pPr>
                        <a:lnSpc>
                          <a:spcPct val="107000"/>
                        </a:lnSpc>
                      </a:pPr>
                      <a:endParaRPr lang="en-US" sz="1000" kern="100" dirty="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kern="100" dirty="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kern="100" dirty="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kern="100" dirty="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kern="100" dirty="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kern="100" dirty="0">
                        <a:effectLst/>
                        <a:latin typeface="Calibri" panose="020F0502020204030204" pitchFamily="34" charset="0"/>
                        <a:cs typeface="Times New Roman" panose="02020603050405020304" pitchFamily="18" charset="0"/>
                      </a:endParaRPr>
                    </a:p>
                  </a:txBody>
                  <a:tcPr marL="36195" marR="36195"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221659"/>
                  </a:ext>
                </a:extLst>
              </a:tr>
              <a:tr h="58650">
                <a:tc>
                  <a:txBody>
                    <a:bodyPr/>
                    <a:lstStyle/>
                    <a:p>
                      <a:pPr marL="0" marR="0" algn="just">
                        <a:lnSpc>
                          <a:spcPct val="107000"/>
                        </a:lnSpc>
                        <a:spcBef>
                          <a:spcPts val="0"/>
                        </a:spcBef>
                        <a:spcAft>
                          <a:spcPts val="0"/>
                        </a:spcAft>
                      </a:pPr>
                      <a:r>
                        <a:rPr lang="en-ZA" sz="1400" b="1" kern="100">
                          <a:effectLst/>
                          <a:latin typeface="Calibri" panose="020F0502020204030204" pitchFamily="34" charset="0"/>
                          <a:ea typeface="Calibri" panose="020F0502020204030204" pitchFamily="34" charset="0"/>
                          <a:cs typeface="Calibri" panose="020F0502020204030204" pitchFamily="34" charset="0"/>
                        </a:rPr>
                        <a:t>SA</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1" kern="100">
                          <a:effectLst/>
                          <a:latin typeface="Calibri" panose="020F0502020204030204" pitchFamily="34" charset="0"/>
                          <a:ea typeface="Calibri" panose="020F0502020204030204" pitchFamily="34" charset="0"/>
                          <a:cs typeface="Calibri" panose="020F0502020204030204" pitchFamily="34" charset="0"/>
                        </a:rPr>
                        <a:t>25 826</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1" kern="100">
                          <a:effectLst/>
                          <a:latin typeface="Calibri" panose="020F0502020204030204" pitchFamily="34" charset="0"/>
                          <a:ea typeface="Calibri" panose="020F0502020204030204" pitchFamily="34" charset="0"/>
                          <a:cs typeface="Calibri" panose="020F0502020204030204" pitchFamily="34" charset="0"/>
                        </a:rPr>
                        <a:t>24 894</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1" i="1" kern="100" dirty="0">
                          <a:effectLst/>
                          <a:latin typeface="Calibri" panose="020F0502020204030204" pitchFamily="34" charset="0"/>
                          <a:ea typeface="Calibri" panose="020F0502020204030204" pitchFamily="34" charset="0"/>
                          <a:cs typeface="Calibri" panose="020F0502020204030204" pitchFamily="34" charset="0"/>
                        </a:rPr>
                        <a:t>-4%</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1" kern="100">
                          <a:effectLst/>
                          <a:latin typeface="Calibri" panose="020F0502020204030204" pitchFamily="34" charset="0"/>
                          <a:ea typeface="Calibri" panose="020F0502020204030204" pitchFamily="34" charset="0"/>
                          <a:cs typeface="Calibri" panose="020F0502020204030204" pitchFamily="34" charset="0"/>
                        </a:rPr>
                        <a:t>24 255</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1" kern="100">
                          <a:effectLst/>
                          <a:latin typeface="Calibri" panose="020F0502020204030204" pitchFamily="34" charset="0"/>
                          <a:ea typeface="Calibri" panose="020F0502020204030204" pitchFamily="34" charset="0"/>
                          <a:cs typeface="Calibri" panose="020F0502020204030204" pitchFamily="34" charset="0"/>
                        </a:rPr>
                        <a:t>22 740</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1" i="1" kern="100" dirty="0">
                          <a:effectLst/>
                          <a:latin typeface="Calibri" panose="020F0502020204030204" pitchFamily="34" charset="0"/>
                          <a:ea typeface="Calibri" panose="020F0502020204030204" pitchFamily="34" charset="0"/>
                          <a:cs typeface="Calibri" panose="020F0502020204030204" pitchFamily="34" charset="0"/>
                        </a:rPr>
                        <a:t>-6%</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2000" kern="100">
                        <a:effectLst/>
                        <a:latin typeface="Calibri" panose="020F0502020204030204" pitchFamily="34" charset="0"/>
                        <a:cs typeface="Times New Roman" panose="02020603050405020304" pitchFamily="18"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1" kern="100">
                          <a:effectLst/>
                          <a:latin typeface="Calibri" panose="020F0502020204030204" pitchFamily="34" charset="0"/>
                          <a:ea typeface="Calibri" panose="020F0502020204030204" pitchFamily="34" charset="0"/>
                          <a:cs typeface="Calibri" panose="020F0502020204030204" pitchFamily="34" charset="0"/>
                        </a:rPr>
                        <a:t>1 571</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1" kern="100">
                          <a:effectLst/>
                          <a:latin typeface="Calibri" panose="020F0502020204030204" pitchFamily="34" charset="0"/>
                          <a:ea typeface="Calibri" panose="020F0502020204030204" pitchFamily="34" charset="0"/>
                          <a:cs typeface="Calibri" panose="020F0502020204030204" pitchFamily="34" charset="0"/>
                        </a:rPr>
                        <a:t>2 154</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1" i="1" kern="100" dirty="0">
                          <a:effectLst/>
                          <a:latin typeface="Calibri" panose="020F0502020204030204" pitchFamily="34" charset="0"/>
                          <a:ea typeface="Calibri" panose="020F0502020204030204" pitchFamily="34" charset="0"/>
                          <a:cs typeface="Calibri" panose="020F0502020204030204" pitchFamily="34" charset="0"/>
                        </a:rPr>
                        <a:t>37%</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098258"/>
                  </a:ext>
                </a:extLst>
              </a:tr>
              <a:tr h="40663">
                <a:tc gridSpan="13">
                  <a:txBody>
                    <a:bodyPr/>
                    <a:lstStyle/>
                    <a:p>
                      <a:pPr marL="0" marR="0" algn="just">
                        <a:lnSpc>
                          <a:spcPct val="107000"/>
                        </a:lnSpc>
                        <a:spcBef>
                          <a:spcPts val="0"/>
                        </a:spcBef>
                        <a:spcAft>
                          <a:spcPts val="0"/>
                        </a:spcAft>
                      </a:pPr>
                      <a:r>
                        <a:rPr lang="en-ZA" sz="1100" i="1" kern="100" dirty="0">
                          <a:effectLst/>
                          <a:latin typeface="EB Garamond" pitchFamily="2" charset="0"/>
                          <a:ea typeface="Calibri" panose="020F0502020204030204" pitchFamily="34" charset="0"/>
                          <a:cs typeface="Times New Roman" panose="02020603050405020304" pitchFamily="18" charset="0"/>
                        </a:rPr>
                        <a:t>Source: Department of Basic Education School Realities-EMIS reports (2012 – 2021). Note: </a:t>
                      </a:r>
                      <a:r>
                        <a:rPr lang="en-ZA" sz="1100" b="1" i="1" kern="100" dirty="0">
                          <a:effectLst/>
                          <a:latin typeface="EB Garamond" pitchFamily="2" charset="0"/>
                          <a:ea typeface="Calibri" panose="020F0502020204030204" pitchFamily="34" charset="0"/>
                          <a:cs typeface="Times New Roman" panose="02020603050405020304" pitchFamily="18" charset="0"/>
                        </a:rPr>
                        <a:t>% Δ </a:t>
                      </a:r>
                      <a:r>
                        <a:rPr lang="en-ZA" sz="1100" i="1" kern="100" dirty="0">
                          <a:effectLst/>
                          <a:latin typeface="EB Garamond" pitchFamily="2" charset="0"/>
                          <a:ea typeface="Calibri" panose="020F0502020204030204" pitchFamily="34" charset="0"/>
                          <a:cs typeface="Times New Roman" panose="02020603050405020304" pitchFamily="18" charset="0"/>
                        </a:rPr>
                        <a:t>stands for “percentage change”</a:t>
                      </a:r>
                      <a:endParaRPr lang="en-US" sz="1100" i="1" kern="100" dirty="0">
                        <a:effectLst/>
                        <a:latin typeface="EB Garamond" pitchFamily="2" charset="0"/>
                        <a:ea typeface="Calibri" panose="020F0502020204030204" pitchFamily="34" charset="0"/>
                        <a:cs typeface="Times New Roman" panose="02020603050405020304" pitchFamily="18" charset="0"/>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278019510"/>
                  </a:ext>
                </a:extLst>
              </a:tr>
            </a:tbl>
          </a:graphicData>
        </a:graphic>
      </p:graphicFrame>
      <p:sp>
        <p:nvSpPr>
          <p:cNvPr id="6" name="Rectangle 2">
            <a:extLst>
              <a:ext uri="{FF2B5EF4-FFF2-40B4-BE49-F238E27FC236}">
                <a16:creationId xmlns:a16="http://schemas.microsoft.com/office/drawing/2014/main" id="{238C11E4-2B4E-219B-0BD9-A1ED0435116C}"/>
              </a:ext>
            </a:extLst>
          </p:cNvPr>
          <p:cNvSpPr>
            <a:spLocks noChangeArrowheads="1"/>
          </p:cNvSpPr>
          <p:nvPr/>
        </p:nvSpPr>
        <p:spPr bwMode="auto">
          <a:xfrm>
            <a:off x="4603530" y="895740"/>
            <a:ext cx="65521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ZA" altLang="en-US" sz="2000" b="0" u="none" strike="noStrike" cap="none" normalizeH="0" baseline="0" dirty="0">
                <a:ln>
                  <a:noFill/>
                </a:ln>
                <a:solidFill>
                  <a:srgbClr val="404040"/>
                </a:solidFill>
                <a:effectLst/>
                <a:latin typeface="EB Garamond" pitchFamily="2" charset="0"/>
                <a:ea typeface="Calibri" panose="020F0502020204030204" pitchFamily="34" charset="0"/>
                <a:cs typeface="EB Garamond" pitchFamily="2" charset="0"/>
              </a:rPr>
              <a:t>Growth in school numbers of ordinary schools from 2012 to 2021 (School Realities)</a:t>
            </a:r>
            <a:endParaRPr kumimoji="0" lang="en-ZA" altLang="en-US" sz="3200" b="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5149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F908C-3BD2-2319-45B6-945AF40A4B7C}"/>
              </a:ext>
            </a:extLst>
          </p:cNvPr>
          <p:cNvSpPr>
            <a:spLocks noGrp="1"/>
          </p:cNvSpPr>
          <p:nvPr>
            <p:ph type="title"/>
          </p:nvPr>
        </p:nvSpPr>
        <p:spPr/>
        <p:txBody>
          <a:bodyPr/>
          <a:lstStyle/>
          <a:p>
            <a:r>
              <a:rPr lang="en-ZA" dirty="0"/>
              <a:t>Average enrolment per school in 2012 and 2021 </a:t>
            </a:r>
          </a:p>
        </p:txBody>
      </p:sp>
      <p:graphicFrame>
        <p:nvGraphicFramePr>
          <p:cNvPr id="7" name="Table 6">
            <a:extLst>
              <a:ext uri="{FF2B5EF4-FFF2-40B4-BE49-F238E27FC236}">
                <a16:creationId xmlns:a16="http://schemas.microsoft.com/office/drawing/2014/main" id="{2ABA3220-BC46-09B3-EC5E-0CF0F5756ABA}"/>
              </a:ext>
            </a:extLst>
          </p:cNvPr>
          <p:cNvGraphicFramePr>
            <a:graphicFrameLocks noGrp="1"/>
          </p:cNvGraphicFramePr>
          <p:nvPr>
            <p:extLst>
              <p:ext uri="{D42A27DB-BD31-4B8C-83A1-F6EECF244321}">
                <p14:modId xmlns:p14="http://schemas.microsoft.com/office/powerpoint/2010/main" val="725054911"/>
              </p:ext>
            </p:extLst>
          </p:nvPr>
        </p:nvGraphicFramePr>
        <p:xfrm>
          <a:off x="4603531" y="1718441"/>
          <a:ext cx="6579150" cy="4150184"/>
        </p:xfrm>
        <a:graphic>
          <a:graphicData uri="http://schemas.openxmlformats.org/drawingml/2006/table">
            <a:tbl>
              <a:tblPr/>
              <a:tblGrid>
                <a:gridCol w="810225">
                  <a:extLst>
                    <a:ext uri="{9D8B030D-6E8A-4147-A177-3AD203B41FA5}">
                      <a16:colId xmlns:a16="http://schemas.microsoft.com/office/drawing/2014/main" val="602708007"/>
                    </a:ext>
                  </a:extLst>
                </a:gridCol>
                <a:gridCol w="33465">
                  <a:extLst>
                    <a:ext uri="{9D8B030D-6E8A-4147-A177-3AD203B41FA5}">
                      <a16:colId xmlns:a16="http://schemas.microsoft.com/office/drawing/2014/main" val="596482272"/>
                    </a:ext>
                  </a:extLst>
                </a:gridCol>
                <a:gridCol w="629836">
                  <a:extLst>
                    <a:ext uri="{9D8B030D-6E8A-4147-A177-3AD203B41FA5}">
                      <a16:colId xmlns:a16="http://schemas.microsoft.com/office/drawing/2014/main" val="110721533"/>
                    </a:ext>
                  </a:extLst>
                </a:gridCol>
                <a:gridCol w="629836">
                  <a:extLst>
                    <a:ext uri="{9D8B030D-6E8A-4147-A177-3AD203B41FA5}">
                      <a16:colId xmlns:a16="http://schemas.microsoft.com/office/drawing/2014/main" val="1586435852"/>
                    </a:ext>
                  </a:extLst>
                </a:gridCol>
                <a:gridCol w="629836">
                  <a:extLst>
                    <a:ext uri="{9D8B030D-6E8A-4147-A177-3AD203B41FA5}">
                      <a16:colId xmlns:a16="http://schemas.microsoft.com/office/drawing/2014/main" val="1621560676"/>
                    </a:ext>
                  </a:extLst>
                </a:gridCol>
                <a:gridCol w="48065">
                  <a:extLst>
                    <a:ext uri="{9D8B030D-6E8A-4147-A177-3AD203B41FA5}">
                      <a16:colId xmlns:a16="http://schemas.microsoft.com/office/drawing/2014/main" val="4263791454"/>
                    </a:ext>
                  </a:extLst>
                </a:gridCol>
                <a:gridCol w="624970">
                  <a:extLst>
                    <a:ext uri="{9D8B030D-6E8A-4147-A177-3AD203B41FA5}">
                      <a16:colId xmlns:a16="http://schemas.microsoft.com/office/drawing/2014/main" val="401642814"/>
                    </a:ext>
                  </a:extLst>
                </a:gridCol>
                <a:gridCol w="624970">
                  <a:extLst>
                    <a:ext uri="{9D8B030D-6E8A-4147-A177-3AD203B41FA5}">
                      <a16:colId xmlns:a16="http://schemas.microsoft.com/office/drawing/2014/main" val="3764850525"/>
                    </a:ext>
                  </a:extLst>
                </a:gridCol>
                <a:gridCol w="624970">
                  <a:extLst>
                    <a:ext uri="{9D8B030D-6E8A-4147-A177-3AD203B41FA5}">
                      <a16:colId xmlns:a16="http://schemas.microsoft.com/office/drawing/2014/main" val="4135778558"/>
                    </a:ext>
                  </a:extLst>
                </a:gridCol>
                <a:gridCol w="37825">
                  <a:extLst>
                    <a:ext uri="{9D8B030D-6E8A-4147-A177-3AD203B41FA5}">
                      <a16:colId xmlns:a16="http://schemas.microsoft.com/office/drawing/2014/main" val="541733238"/>
                    </a:ext>
                  </a:extLst>
                </a:gridCol>
                <a:gridCol w="628384">
                  <a:extLst>
                    <a:ext uri="{9D8B030D-6E8A-4147-A177-3AD203B41FA5}">
                      <a16:colId xmlns:a16="http://schemas.microsoft.com/office/drawing/2014/main" val="449939912"/>
                    </a:ext>
                  </a:extLst>
                </a:gridCol>
                <a:gridCol w="628384">
                  <a:extLst>
                    <a:ext uri="{9D8B030D-6E8A-4147-A177-3AD203B41FA5}">
                      <a16:colId xmlns:a16="http://schemas.microsoft.com/office/drawing/2014/main" val="1674308543"/>
                    </a:ext>
                  </a:extLst>
                </a:gridCol>
                <a:gridCol w="628384">
                  <a:extLst>
                    <a:ext uri="{9D8B030D-6E8A-4147-A177-3AD203B41FA5}">
                      <a16:colId xmlns:a16="http://schemas.microsoft.com/office/drawing/2014/main" val="4047549369"/>
                    </a:ext>
                  </a:extLst>
                </a:gridCol>
              </a:tblGrid>
              <a:tr h="308308">
                <a:tc>
                  <a:txBody>
                    <a:bodyPr/>
                    <a:lstStyle/>
                    <a:p>
                      <a:pPr marL="0" marR="0" algn="just">
                        <a:lnSpc>
                          <a:spcPct val="125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Times New Roman" panose="02020603050405020304" pitchFamily="18" charset="0"/>
                        </a:rPr>
                        <a:t>Province</a:t>
                      </a:r>
                      <a:endParaRPr lang="en-US" sz="16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600" kern="100">
                        <a:effectLst/>
                        <a:latin typeface="Calibri" panose="020F0502020204030204" pitchFamily="34" charset="0"/>
                        <a:cs typeface="Times New Roman" panose="02020603050405020304" pitchFamily="18" charset="0"/>
                      </a:endParaRPr>
                    </a:p>
                  </a:txBody>
                  <a:tcPr marL="3436" marR="3436" marT="3436" marB="0" anchor="b">
                    <a:lnL>
                      <a:noFill/>
                    </a:lnL>
                    <a:lnR>
                      <a:noFill/>
                    </a:lnR>
                    <a:lnT>
                      <a:noFill/>
                    </a:lnT>
                    <a:lnB>
                      <a:noFill/>
                    </a:lnB>
                  </a:tcPr>
                </a:tc>
                <a:tc gridSpan="3">
                  <a:txBody>
                    <a:bodyPr/>
                    <a:lstStyle/>
                    <a:p>
                      <a:pPr marL="0" marR="0" algn="ctr">
                        <a:lnSpc>
                          <a:spcPct val="125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Times New Roman" panose="02020603050405020304" pitchFamily="18" charset="0"/>
                        </a:rPr>
                        <a:t>All Ordinary Schools</a:t>
                      </a:r>
                      <a:endParaRPr lang="en-US" sz="16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a:lnSpc>
                          <a:spcPct val="107000"/>
                        </a:lnSpc>
                      </a:pPr>
                      <a:endParaRPr lang="en-US" sz="1600" kern="100">
                        <a:effectLst/>
                        <a:latin typeface="Calibri" panose="020F0502020204030204" pitchFamily="34" charset="0"/>
                        <a:cs typeface="Times New Roman" panose="02020603050405020304" pitchFamily="18" charset="0"/>
                      </a:endParaRPr>
                    </a:p>
                  </a:txBody>
                  <a:tcPr marL="3436" marR="3436" marT="3436" marB="0" anchor="b">
                    <a:lnL>
                      <a:noFill/>
                    </a:lnL>
                    <a:lnR>
                      <a:noFill/>
                    </a:lnR>
                    <a:lnT>
                      <a:noFill/>
                    </a:lnT>
                    <a:lnB>
                      <a:noFill/>
                    </a:lnB>
                  </a:tcPr>
                </a:tc>
                <a:tc gridSpan="3">
                  <a:txBody>
                    <a:bodyPr/>
                    <a:lstStyle/>
                    <a:p>
                      <a:pPr marL="0" marR="0" algn="ctr">
                        <a:lnSpc>
                          <a:spcPct val="125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Times New Roman" panose="02020603050405020304" pitchFamily="18" charset="0"/>
                        </a:rPr>
                        <a:t>Public Schools</a:t>
                      </a:r>
                      <a:endParaRPr lang="en-US" sz="16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a:endParaRPr lang="en-ZA" sz="1400" dirty="0"/>
                    </a:p>
                  </a:txBody>
                  <a:tcPr marL="3436" marR="3436" marT="3436" marB="0" anchor="b">
                    <a:lnL>
                      <a:noFill/>
                    </a:lnL>
                    <a:lnR>
                      <a:noFill/>
                    </a:lnR>
                    <a:lnT>
                      <a:noFill/>
                    </a:lnT>
                    <a:lnB>
                      <a:noFill/>
                    </a:lnB>
                  </a:tcPr>
                </a:tc>
                <a:tc gridSpan="3">
                  <a:txBody>
                    <a:bodyPr/>
                    <a:lstStyle/>
                    <a:p>
                      <a:pPr algn="ctr"/>
                      <a:r>
                        <a:rPr lang="en-ZA" sz="1600" b="1" kern="100" dirty="0">
                          <a:effectLst/>
                          <a:latin typeface="Calibri" panose="020F0502020204030204" pitchFamily="34" charset="0"/>
                          <a:ea typeface="Calibri" panose="020F0502020204030204" pitchFamily="34" charset="0"/>
                          <a:cs typeface="Times New Roman" panose="02020603050405020304" pitchFamily="18" charset="0"/>
                        </a:rPr>
                        <a:t>Independent Schools</a:t>
                      </a:r>
                    </a:p>
                  </a:txBody>
                  <a:tcPr marL="3436" marR="3436" marT="343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84800650"/>
                  </a:ext>
                </a:extLst>
              </a:tr>
              <a:tr h="351510">
                <a:tc>
                  <a:txBody>
                    <a:bodyPr/>
                    <a:lstStyle/>
                    <a:p>
                      <a:pPr>
                        <a:lnSpc>
                          <a:spcPct val="107000"/>
                        </a:lnSpc>
                      </a:pPr>
                      <a:endParaRPr lang="en-US" sz="1400" kern="100" dirty="0">
                        <a:effectLst/>
                        <a:latin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2012</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ZA" sz="1400" b="1" kern="100">
                          <a:effectLst/>
                          <a:latin typeface="Calibri" panose="020F0502020204030204" pitchFamily="34" charset="0"/>
                          <a:ea typeface="Calibri" panose="020F0502020204030204" pitchFamily="34" charset="0"/>
                          <a:cs typeface="Times New Roman" panose="02020603050405020304" pitchFamily="18" charset="0"/>
                        </a:rPr>
                        <a:t>2021</a:t>
                      </a:r>
                      <a:endParaRPr lang="en-US" sz="1400" kern="10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1" i="1" kern="100" dirty="0">
                          <a:effectLst/>
                          <a:latin typeface="Calibri" panose="020F0502020204030204" pitchFamily="34" charset="0"/>
                          <a:ea typeface="Calibri" panose="020F0502020204030204" pitchFamily="34" charset="0"/>
                          <a:cs typeface="Calibri" panose="020F0502020204030204" pitchFamily="34" charset="0"/>
                        </a:rPr>
                        <a:t>% Δ</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2012</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2021</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1" i="1" kern="100" dirty="0">
                          <a:effectLst/>
                          <a:latin typeface="Calibri" panose="020F0502020204030204" pitchFamily="34" charset="0"/>
                          <a:ea typeface="Calibri" panose="020F0502020204030204" pitchFamily="34" charset="0"/>
                          <a:cs typeface="Calibri" panose="020F0502020204030204" pitchFamily="34" charset="0"/>
                        </a:rPr>
                        <a:t>% Δ</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5000"/>
                        </a:lnSpc>
                        <a:spcBef>
                          <a:spcPts val="0"/>
                        </a:spcBef>
                        <a:spcAft>
                          <a:spcPts val="0"/>
                        </a:spcAft>
                      </a:pPr>
                      <a:r>
                        <a:rPr lang="en-ZA" sz="14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a:effectLst/>
                        <a:latin typeface="EB Garamond" pitchFamily="2"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2012</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2021</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1" i="1" kern="100" dirty="0">
                          <a:effectLst/>
                          <a:latin typeface="Calibri" panose="020F0502020204030204" pitchFamily="34" charset="0"/>
                          <a:ea typeface="Calibri" panose="020F0502020204030204" pitchFamily="34" charset="0"/>
                          <a:cs typeface="Calibri" panose="020F0502020204030204" pitchFamily="34" charset="0"/>
                        </a:rPr>
                        <a:t>% Δ</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7945982"/>
                  </a:ext>
                </a:extLst>
              </a:tr>
              <a:tr h="324920">
                <a:tc>
                  <a:txBody>
                    <a:bodyPr/>
                    <a:lstStyle/>
                    <a:p>
                      <a:pPr marL="0" marR="0" algn="just">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EC</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noFill/>
                      <a:prstDash val="solid"/>
                      <a:round/>
                      <a:headEnd type="none" w="med" len="med"/>
                      <a:tailEnd type="none" w="med" len="med"/>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07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339</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 346</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340</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347</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4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329</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324</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61620206"/>
                  </a:ext>
                </a:extLst>
              </a:tr>
              <a:tr h="324920">
                <a:tc>
                  <a:txBody>
                    <a:bodyPr/>
                    <a:lstStyle/>
                    <a:p>
                      <a:pPr marL="0" marR="0" algn="just">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FS</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07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467</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txBody>
                  <a:tcPr marL="3436" marR="3436" marT="3436" marB="0" anchor="ctr">
                    <a:lnL>
                      <a:noFill/>
                    </a:lnL>
                    <a:lnR>
                      <a:noFill/>
                    </a:lnR>
                    <a:lnT>
                      <a:noFill/>
                    </a:lnT>
                    <a:lnB>
                      <a:noFill/>
                    </a:lnB>
                  </a:tcPr>
                </a:tc>
                <a:tc>
                  <a:txBody>
                    <a:bodyPr/>
                    <a:lstStyle/>
                    <a:p>
                      <a:pPr marL="0" marR="0" algn="r">
                        <a:lnSpc>
                          <a:spcPct val="107000"/>
                        </a:lnSpc>
                        <a:spcBef>
                          <a:spcPts val="0"/>
                        </a:spcBef>
                        <a:spcAft>
                          <a:spcPts val="0"/>
                        </a:spcAft>
                      </a:pPr>
                      <a:r>
                        <a:rPr lang="en-ZA" sz="1400" kern="100" dirty="0">
                          <a:effectLst/>
                          <a:latin typeface="Calibri" panose="020F0502020204030204" pitchFamily="34" charset="0"/>
                          <a:ea typeface="Calibri" panose="020F0502020204030204" pitchFamily="34" charset="0"/>
                          <a:cs typeface="Calibri" panose="020F0502020204030204" pitchFamily="34" charset="0"/>
                        </a:rPr>
                        <a:t> 679</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45%</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478</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713</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49%</a:t>
                      </a:r>
                      <a:endParaRPr lang="en-US" sz="14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234</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252</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a:effectLst/>
                          <a:latin typeface="Calibri" panose="020F0502020204030204" pitchFamily="34" charset="0"/>
                          <a:ea typeface="Calibri" panose="020F0502020204030204" pitchFamily="34" charset="0"/>
                          <a:cs typeface="Times New Roman" panose="02020603050405020304" pitchFamily="18" charset="0"/>
                        </a:rPr>
                        <a:t>8%</a:t>
                      </a:r>
                      <a:endParaRPr lang="en-US" sz="1400" kern="10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extLst>
                  <a:ext uri="{0D108BD9-81ED-4DB2-BD59-A6C34878D82A}">
                    <a16:rowId xmlns:a16="http://schemas.microsoft.com/office/drawing/2014/main" val="615190034"/>
                  </a:ext>
                </a:extLst>
              </a:tr>
              <a:tr h="324920">
                <a:tc>
                  <a:txBody>
                    <a:bodyPr/>
                    <a:lstStyle/>
                    <a:p>
                      <a:pPr marL="0" marR="0" algn="just">
                        <a:lnSpc>
                          <a:spcPct val="125000"/>
                        </a:lnSpc>
                        <a:spcBef>
                          <a:spcPts val="0"/>
                        </a:spcBef>
                        <a:spcAft>
                          <a:spcPts val="0"/>
                        </a:spcAft>
                      </a:pPr>
                      <a:r>
                        <a:rPr lang="en-ZA" sz="1400" b="1" kern="100">
                          <a:effectLst/>
                          <a:latin typeface="Calibri" panose="020F0502020204030204" pitchFamily="34" charset="0"/>
                          <a:ea typeface="Calibri" panose="020F0502020204030204" pitchFamily="34" charset="0"/>
                          <a:cs typeface="Times New Roman" panose="02020603050405020304" pitchFamily="18" charset="0"/>
                        </a:rPr>
                        <a:t>GP</a:t>
                      </a:r>
                      <a:endParaRPr lang="en-US" sz="1400" kern="10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795</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872</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a:effectLst/>
                          <a:latin typeface="Calibri" panose="020F0502020204030204" pitchFamily="34" charset="0"/>
                          <a:ea typeface="Calibri" panose="020F0502020204030204" pitchFamily="34" charset="0"/>
                          <a:cs typeface="Times New Roman" panose="02020603050405020304" pitchFamily="18" charset="0"/>
                        </a:rPr>
                        <a:t>10%</a:t>
                      </a:r>
                      <a:endParaRPr lang="en-US" sz="1400" kern="10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909</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1 078</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a:effectLst/>
                          <a:latin typeface="Calibri" panose="020F0502020204030204" pitchFamily="34" charset="0"/>
                          <a:ea typeface="Calibri" panose="020F0502020204030204" pitchFamily="34" charset="0"/>
                          <a:cs typeface="Times New Roman" panose="02020603050405020304" pitchFamily="18" charset="0"/>
                        </a:rPr>
                        <a:t>19%</a:t>
                      </a:r>
                      <a:endParaRPr lang="en-US" sz="1400" i="1" kern="10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383</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386</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a:effectLst/>
                          <a:latin typeface="Calibri" panose="020F0502020204030204" pitchFamily="34" charset="0"/>
                          <a:ea typeface="Calibri" panose="020F0502020204030204" pitchFamily="34" charset="0"/>
                          <a:cs typeface="Times New Roman" panose="02020603050405020304" pitchFamily="18" charset="0"/>
                        </a:rPr>
                        <a:t>1%</a:t>
                      </a:r>
                      <a:endParaRPr lang="en-US" sz="1400" kern="10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extLst>
                  <a:ext uri="{0D108BD9-81ED-4DB2-BD59-A6C34878D82A}">
                    <a16:rowId xmlns:a16="http://schemas.microsoft.com/office/drawing/2014/main" val="3576483206"/>
                  </a:ext>
                </a:extLst>
              </a:tr>
              <a:tr h="324920">
                <a:tc>
                  <a:txBody>
                    <a:bodyPr/>
                    <a:lstStyle/>
                    <a:p>
                      <a:pPr marL="0" marR="0" algn="just">
                        <a:lnSpc>
                          <a:spcPct val="125000"/>
                        </a:lnSpc>
                        <a:spcBef>
                          <a:spcPts val="0"/>
                        </a:spcBef>
                        <a:spcAft>
                          <a:spcPts val="0"/>
                        </a:spcAft>
                      </a:pPr>
                      <a:r>
                        <a:rPr lang="en-ZA" sz="1400" b="1" kern="100">
                          <a:effectLst/>
                          <a:latin typeface="Calibri" panose="020F0502020204030204" pitchFamily="34" charset="0"/>
                          <a:ea typeface="Calibri" panose="020F0502020204030204" pitchFamily="34" charset="0"/>
                          <a:cs typeface="Times New Roman" panose="02020603050405020304" pitchFamily="18" charset="0"/>
                        </a:rPr>
                        <a:t>KN</a:t>
                      </a:r>
                      <a:endParaRPr lang="en-US" sz="1400" kern="10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466</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481</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a:effectLst/>
                          <a:latin typeface="Calibri" panose="020F0502020204030204" pitchFamily="34" charset="0"/>
                          <a:ea typeface="Calibri" panose="020F0502020204030204" pitchFamily="34" charset="0"/>
                          <a:cs typeface="Times New Roman" panose="02020603050405020304" pitchFamily="18" charset="0"/>
                        </a:rPr>
                        <a:t>3%</a:t>
                      </a:r>
                      <a:endParaRPr lang="en-US" sz="1400" kern="10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472</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488</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3%</a:t>
                      </a:r>
                      <a:endParaRPr lang="en-US" sz="14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295</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283</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-4%</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extLst>
                  <a:ext uri="{0D108BD9-81ED-4DB2-BD59-A6C34878D82A}">
                    <a16:rowId xmlns:a16="http://schemas.microsoft.com/office/drawing/2014/main" val="2718293808"/>
                  </a:ext>
                </a:extLst>
              </a:tr>
              <a:tr h="324920">
                <a:tc>
                  <a:txBody>
                    <a:bodyPr/>
                    <a:lstStyle/>
                    <a:p>
                      <a:pPr marL="0" marR="0" algn="just">
                        <a:lnSpc>
                          <a:spcPct val="125000"/>
                        </a:lnSpc>
                        <a:spcBef>
                          <a:spcPts val="0"/>
                        </a:spcBef>
                        <a:spcAft>
                          <a:spcPts val="0"/>
                        </a:spcAft>
                      </a:pPr>
                      <a:r>
                        <a:rPr lang="en-ZA" sz="1400" b="1" kern="100">
                          <a:effectLst/>
                          <a:latin typeface="Calibri" panose="020F0502020204030204" pitchFamily="34" charset="0"/>
                          <a:ea typeface="Calibri" panose="020F0502020204030204" pitchFamily="34" charset="0"/>
                          <a:cs typeface="Times New Roman" panose="02020603050405020304" pitchFamily="18" charset="0"/>
                        </a:rPr>
                        <a:t>LP</a:t>
                      </a:r>
                      <a:endParaRPr lang="en-US" sz="1400" kern="10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421</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467</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a:effectLst/>
                          <a:latin typeface="Calibri" panose="020F0502020204030204" pitchFamily="34" charset="0"/>
                          <a:ea typeface="Calibri" panose="020F0502020204030204" pitchFamily="34" charset="0"/>
                          <a:cs typeface="Times New Roman" panose="02020603050405020304" pitchFamily="18" charset="0"/>
                        </a:rPr>
                        <a:t>11%</a:t>
                      </a:r>
                      <a:endParaRPr lang="en-US" sz="1400" kern="10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423</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469</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11%</a:t>
                      </a:r>
                      <a:endParaRPr lang="en-US" sz="14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355</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420</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18%</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extLst>
                  <a:ext uri="{0D108BD9-81ED-4DB2-BD59-A6C34878D82A}">
                    <a16:rowId xmlns:a16="http://schemas.microsoft.com/office/drawing/2014/main" val="2417391293"/>
                  </a:ext>
                </a:extLst>
              </a:tr>
              <a:tr h="324920">
                <a:tc>
                  <a:txBody>
                    <a:bodyPr/>
                    <a:lstStyle/>
                    <a:p>
                      <a:pPr marL="0" marR="0" algn="just">
                        <a:lnSpc>
                          <a:spcPct val="125000"/>
                        </a:lnSpc>
                        <a:spcBef>
                          <a:spcPts val="0"/>
                        </a:spcBef>
                        <a:spcAft>
                          <a:spcPts val="0"/>
                        </a:spcAft>
                      </a:pPr>
                      <a:r>
                        <a:rPr lang="en-ZA" sz="1400" b="1" kern="100">
                          <a:effectLst/>
                          <a:latin typeface="Calibri" panose="020F0502020204030204" pitchFamily="34" charset="0"/>
                          <a:ea typeface="Calibri" panose="020F0502020204030204" pitchFamily="34" charset="0"/>
                          <a:cs typeface="Times New Roman" panose="02020603050405020304" pitchFamily="18" charset="0"/>
                        </a:rPr>
                        <a:t>MP</a:t>
                      </a:r>
                      <a:endParaRPr lang="en-US" sz="1400" kern="10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549</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636</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16%</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569</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666</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17%</a:t>
                      </a:r>
                      <a:endParaRPr lang="en-US" sz="14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238</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257</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8%</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extLst>
                  <a:ext uri="{0D108BD9-81ED-4DB2-BD59-A6C34878D82A}">
                    <a16:rowId xmlns:a16="http://schemas.microsoft.com/office/drawing/2014/main" val="3124318356"/>
                  </a:ext>
                </a:extLst>
              </a:tr>
              <a:tr h="324920">
                <a:tc>
                  <a:txBody>
                    <a:bodyPr/>
                    <a:lstStyle/>
                    <a:p>
                      <a:pPr marL="0" marR="0" algn="just">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NC</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478</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521</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9%</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490</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547</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12%</a:t>
                      </a:r>
                      <a:endParaRPr lang="en-US" sz="14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165</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158</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-4%</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extLst>
                  <a:ext uri="{0D108BD9-81ED-4DB2-BD59-A6C34878D82A}">
                    <a16:rowId xmlns:a16="http://schemas.microsoft.com/office/drawing/2014/main" val="3117371918"/>
                  </a:ext>
                </a:extLst>
              </a:tr>
              <a:tr h="324920">
                <a:tc>
                  <a:txBody>
                    <a:bodyPr/>
                    <a:lstStyle/>
                    <a:p>
                      <a:pPr marL="0" marR="0" algn="just">
                        <a:lnSpc>
                          <a:spcPct val="125000"/>
                        </a:lnSpc>
                        <a:spcBef>
                          <a:spcPts val="0"/>
                        </a:spcBef>
                        <a:spcAft>
                          <a:spcPts val="0"/>
                        </a:spcAft>
                      </a:pPr>
                      <a:r>
                        <a:rPr lang="en-ZA" sz="1400" b="1" kern="100">
                          <a:effectLst/>
                          <a:latin typeface="Calibri" panose="020F0502020204030204" pitchFamily="34" charset="0"/>
                          <a:ea typeface="Calibri" panose="020F0502020204030204" pitchFamily="34" charset="0"/>
                          <a:cs typeface="Times New Roman" panose="02020603050405020304" pitchFamily="18" charset="0"/>
                        </a:rPr>
                        <a:t>NW</a:t>
                      </a:r>
                      <a:endParaRPr lang="en-US" sz="1400" kern="10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471</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567</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20%</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478</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585</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22%</a:t>
                      </a:r>
                      <a:endParaRPr lang="en-US" sz="14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275</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275</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0%</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extLst>
                  <a:ext uri="{0D108BD9-81ED-4DB2-BD59-A6C34878D82A}">
                    <a16:rowId xmlns:a16="http://schemas.microsoft.com/office/drawing/2014/main" val="4149726877"/>
                  </a:ext>
                </a:extLst>
              </a:tr>
              <a:tr h="324920">
                <a:tc>
                  <a:txBody>
                    <a:bodyPr/>
                    <a:lstStyle/>
                    <a:p>
                      <a:pPr marL="0" marR="0" algn="just">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WC</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632</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721</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14%</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683</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826</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21%</a:t>
                      </a:r>
                      <a:endParaRPr lang="en-US" sz="14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a:noFill/>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244</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222</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ZA" sz="1400" i="1" kern="100" dirty="0">
                          <a:effectLst/>
                          <a:latin typeface="Calibri" panose="020F0502020204030204" pitchFamily="34" charset="0"/>
                          <a:ea typeface="Calibri" panose="020F0502020204030204" pitchFamily="34" charset="0"/>
                          <a:cs typeface="Times New Roman" panose="02020603050405020304" pitchFamily="18" charset="0"/>
                        </a:rPr>
                        <a:t>-9%</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835247"/>
                  </a:ext>
                </a:extLst>
              </a:tr>
              <a:tr h="324920">
                <a:tc>
                  <a:txBody>
                    <a:bodyPr/>
                    <a:lstStyle/>
                    <a:p>
                      <a:pPr marL="0" marR="0" algn="just">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SA</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 481</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 539</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ZA" sz="1400" b="1" i="1" kern="100" dirty="0">
                          <a:effectLst/>
                          <a:latin typeface="Calibri" panose="020F0502020204030204" pitchFamily="34" charset="0"/>
                          <a:ea typeface="Calibri" panose="020F0502020204030204" pitchFamily="34" charset="0"/>
                          <a:cs typeface="Times New Roman" panose="02020603050405020304" pitchFamily="18" charset="0"/>
                        </a:rPr>
                        <a:t>12%</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400" kern="100" dirty="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 492</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 559</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ZA" sz="1400" b="1" i="1" kern="100" dirty="0">
                          <a:effectLst/>
                          <a:latin typeface="Calibri" panose="020F0502020204030204" pitchFamily="34" charset="0"/>
                          <a:ea typeface="Calibri" panose="020F0502020204030204" pitchFamily="34" charset="0"/>
                          <a:cs typeface="Times New Roman" panose="02020603050405020304" pitchFamily="18" charset="0"/>
                        </a:rPr>
                        <a:t>14%</a:t>
                      </a:r>
                      <a:endParaRPr lang="en-US" sz="14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3436" marR="3436" marT="343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321</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5000"/>
                        </a:lnSpc>
                        <a:spcBef>
                          <a:spcPts val="0"/>
                        </a:spcBef>
                        <a:spcAft>
                          <a:spcPts val="0"/>
                        </a:spcAft>
                      </a:pP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326</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ZA" sz="1400" b="1" i="1" kern="1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400"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379497"/>
                  </a:ext>
                </a:extLst>
              </a:tr>
              <a:tr h="241166">
                <a:tc gridSpan="13">
                  <a:txBody>
                    <a:bodyPr/>
                    <a:lstStyle/>
                    <a:p>
                      <a:pPr marL="0" marR="0" algn="just">
                        <a:lnSpc>
                          <a:spcPct val="107000"/>
                        </a:lnSpc>
                        <a:spcBef>
                          <a:spcPts val="0"/>
                        </a:spcBef>
                        <a:spcAft>
                          <a:spcPts val="0"/>
                        </a:spcAft>
                      </a:pPr>
                      <a:r>
                        <a:rPr lang="en-ZA" sz="1000" i="1" kern="100" dirty="0">
                          <a:effectLst/>
                          <a:latin typeface="EB Garamond" pitchFamily="2" charset="0"/>
                          <a:ea typeface="Calibri" panose="020F0502020204030204" pitchFamily="34" charset="0"/>
                          <a:cs typeface="Times New Roman" panose="02020603050405020304" pitchFamily="18" charset="0"/>
                        </a:rPr>
                        <a:t>Source: Department of Basic Education School Realities-EMIS reports (2012 – 2021)</a:t>
                      </a:r>
                      <a:endParaRPr lang="en-US" sz="10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just">
                        <a:lnSpc>
                          <a:spcPct val="107000"/>
                        </a:lnSpc>
                        <a:spcBef>
                          <a:spcPts val="0"/>
                        </a:spcBef>
                        <a:spcAft>
                          <a:spcPts val="0"/>
                        </a:spcAft>
                      </a:pPr>
                      <a:endParaRPr lang="en-US" sz="10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just">
                        <a:lnSpc>
                          <a:spcPct val="107000"/>
                        </a:lnSpc>
                        <a:spcBef>
                          <a:spcPts val="0"/>
                        </a:spcBef>
                        <a:spcAft>
                          <a:spcPts val="0"/>
                        </a:spcAft>
                      </a:pPr>
                      <a:endParaRPr lang="en-US" sz="10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just">
                        <a:lnSpc>
                          <a:spcPct val="107000"/>
                        </a:lnSpc>
                        <a:spcBef>
                          <a:spcPts val="0"/>
                        </a:spcBef>
                        <a:spcAft>
                          <a:spcPts val="0"/>
                        </a:spcAft>
                      </a:pPr>
                      <a:endParaRPr lang="en-US" sz="10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just">
                        <a:lnSpc>
                          <a:spcPct val="107000"/>
                        </a:lnSpc>
                        <a:spcBef>
                          <a:spcPts val="0"/>
                        </a:spcBef>
                        <a:spcAft>
                          <a:spcPts val="0"/>
                        </a:spcAft>
                      </a:pPr>
                      <a:endParaRPr lang="en-US" sz="10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just">
                        <a:lnSpc>
                          <a:spcPct val="107000"/>
                        </a:lnSpc>
                        <a:spcBef>
                          <a:spcPts val="0"/>
                        </a:spcBef>
                        <a:spcAft>
                          <a:spcPts val="0"/>
                        </a:spcAft>
                      </a:pPr>
                      <a:endParaRPr lang="en-US" sz="10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just">
                        <a:lnSpc>
                          <a:spcPct val="107000"/>
                        </a:lnSpc>
                        <a:spcBef>
                          <a:spcPts val="0"/>
                        </a:spcBef>
                        <a:spcAft>
                          <a:spcPts val="0"/>
                        </a:spcAft>
                      </a:pPr>
                      <a:endParaRPr lang="en-US" sz="10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just">
                        <a:lnSpc>
                          <a:spcPct val="107000"/>
                        </a:lnSpc>
                        <a:spcBef>
                          <a:spcPts val="0"/>
                        </a:spcBef>
                        <a:spcAft>
                          <a:spcPts val="0"/>
                        </a:spcAft>
                      </a:pPr>
                      <a:endParaRPr lang="en-US" sz="10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just">
                        <a:lnSpc>
                          <a:spcPct val="107000"/>
                        </a:lnSpc>
                        <a:spcBef>
                          <a:spcPts val="0"/>
                        </a:spcBef>
                        <a:spcAft>
                          <a:spcPts val="0"/>
                        </a:spcAft>
                      </a:pPr>
                      <a:endParaRPr lang="en-US" sz="10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just">
                        <a:lnSpc>
                          <a:spcPct val="107000"/>
                        </a:lnSpc>
                        <a:spcBef>
                          <a:spcPts val="0"/>
                        </a:spcBef>
                        <a:spcAft>
                          <a:spcPts val="0"/>
                        </a:spcAft>
                      </a:pPr>
                      <a:endParaRPr lang="en-US" sz="10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just">
                        <a:lnSpc>
                          <a:spcPct val="107000"/>
                        </a:lnSpc>
                        <a:spcBef>
                          <a:spcPts val="0"/>
                        </a:spcBef>
                        <a:spcAft>
                          <a:spcPts val="0"/>
                        </a:spcAft>
                      </a:pPr>
                      <a:endParaRPr lang="en-US" sz="10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just">
                        <a:lnSpc>
                          <a:spcPct val="107000"/>
                        </a:lnSpc>
                        <a:spcBef>
                          <a:spcPts val="0"/>
                        </a:spcBef>
                        <a:spcAft>
                          <a:spcPts val="0"/>
                        </a:spcAft>
                      </a:pPr>
                      <a:endParaRPr lang="en-US" sz="10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just">
                        <a:lnSpc>
                          <a:spcPct val="107000"/>
                        </a:lnSpc>
                        <a:spcBef>
                          <a:spcPts val="0"/>
                        </a:spcBef>
                        <a:spcAft>
                          <a:spcPts val="0"/>
                        </a:spcAft>
                      </a:pPr>
                      <a:endParaRPr lang="en-US" sz="1000" i="1" kern="100" dirty="0">
                        <a:effectLst/>
                        <a:latin typeface="EB Garamond" pitchFamily="2" charset="0"/>
                        <a:ea typeface="Calibri" panose="020F0502020204030204" pitchFamily="34" charset="0"/>
                        <a:cs typeface="Times New Roman" panose="02020603050405020304" pitchFamily="18" charset="0"/>
                      </a:endParaRPr>
                    </a:p>
                  </a:txBody>
                  <a:tcPr marL="3436" marR="3436" marT="3436"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35875258"/>
                  </a:ext>
                </a:extLst>
              </a:tr>
            </a:tbl>
          </a:graphicData>
        </a:graphic>
      </p:graphicFrame>
      <p:sp>
        <p:nvSpPr>
          <p:cNvPr id="9" name="Rectangle 2">
            <a:extLst>
              <a:ext uri="{FF2B5EF4-FFF2-40B4-BE49-F238E27FC236}">
                <a16:creationId xmlns:a16="http://schemas.microsoft.com/office/drawing/2014/main" id="{CBFA66F7-0EFE-AC8B-68F6-8E296E0599F2}"/>
              </a:ext>
            </a:extLst>
          </p:cNvPr>
          <p:cNvSpPr>
            <a:spLocks noChangeArrowheads="1"/>
          </p:cNvSpPr>
          <p:nvPr/>
        </p:nvSpPr>
        <p:spPr bwMode="auto">
          <a:xfrm>
            <a:off x="4603530" y="895740"/>
            <a:ext cx="65521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u="none" strike="noStrike" cap="none" normalizeH="0" baseline="0" dirty="0">
                <a:ln>
                  <a:noFill/>
                </a:ln>
                <a:solidFill>
                  <a:srgbClr val="404040"/>
                </a:solidFill>
                <a:effectLst/>
                <a:latin typeface="EB Garamond" pitchFamily="2" charset="0"/>
                <a:ea typeface="Calibri" panose="020F0502020204030204" pitchFamily="34" charset="0"/>
                <a:cs typeface="EB Garamond" pitchFamily="2" charset="0"/>
              </a:rPr>
              <a:t>Trends in average learner enrolment per school from 2012 to 2021 (School Realities)</a:t>
            </a:r>
            <a:endParaRPr kumimoji="0" lang="en-ZA" altLang="en-US" sz="3200" b="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82519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Educator age distribution (2021)</a:t>
            </a:r>
          </a:p>
        </p:txBody>
      </p:sp>
      <p:sp>
        <p:nvSpPr>
          <p:cNvPr id="5" name="Oval 4">
            <a:extLst>
              <a:ext uri="{FF2B5EF4-FFF2-40B4-BE49-F238E27FC236}">
                <a16:creationId xmlns:a16="http://schemas.microsoft.com/office/drawing/2014/main" id="{1CC0E728-0512-A2EB-5775-AE6F7B2CB0B2}"/>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graphicFrame>
        <p:nvGraphicFramePr>
          <p:cNvPr id="3" name="Chart 2">
            <a:extLst>
              <a:ext uri="{FF2B5EF4-FFF2-40B4-BE49-F238E27FC236}">
                <a16:creationId xmlns:a16="http://schemas.microsoft.com/office/drawing/2014/main" id="{281065E8-BDAA-BC5F-DF12-A985AB1C73A7}"/>
              </a:ext>
            </a:extLst>
          </p:cNvPr>
          <p:cNvGraphicFramePr>
            <a:graphicFrameLocks/>
          </p:cNvGraphicFramePr>
          <p:nvPr>
            <p:extLst>
              <p:ext uri="{D42A27DB-BD31-4B8C-83A1-F6EECF244321}">
                <p14:modId xmlns:p14="http://schemas.microsoft.com/office/powerpoint/2010/main" val="2203024355"/>
              </p:ext>
            </p:extLst>
          </p:nvPr>
        </p:nvGraphicFramePr>
        <p:xfrm>
          <a:off x="581239" y="2075543"/>
          <a:ext cx="4072699" cy="39172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C784F15C-A2EF-67D0-B845-EF978FA7B906}"/>
              </a:ext>
            </a:extLst>
          </p:cNvPr>
          <p:cNvGraphicFramePr>
            <a:graphicFrameLocks/>
          </p:cNvGraphicFramePr>
          <p:nvPr>
            <p:extLst>
              <p:ext uri="{D42A27DB-BD31-4B8C-83A1-F6EECF244321}">
                <p14:modId xmlns:p14="http://schemas.microsoft.com/office/powerpoint/2010/main" val="75662722"/>
              </p:ext>
            </p:extLst>
          </p:nvPr>
        </p:nvGraphicFramePr>
        <p:xfrm>
          <a:off x="4713933" y="2075543"/>
          <a:ext cx="3383825" cy="39172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189C6399-1C00-DF7E-D765-385D9233920A}"/>
              </a:ext>
            </a:extLst>
          </p:cNvPr>
          <p:cNvGraphicFramePr>
            <a:graphicFrameLocks/>
          </p:cNvGraphicFramePr>
          <p:nvPr>
            <p:extLst>
              <p:ext uri="{D42A27DB-BD31-4B8C-83A1-F6EECF244321}">
                <p14:modId xmlns:p14="http://schemas.microsoft.com/office/powerpoint/2010/main" val="4123099043"/>
              </p:ext>
            </p:extLst>
          </p:nvPr>
        </p:nvGraphicFramePr>
        <p:xfrm>
          <a:off x="7911917" y="2075543"/>
          <a:ext cx="3383826" cy="3917294"/>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Connector 12">
            <a:extLst>
              <a:ext uri="{FF2B5EF4-FFF2-40B4-BE49-F238E27FC236}">
                <a16:creationId xmlns:a16="http://schemas.microsoft.com/office/drawing/2014/main" id="{682AFD06-511E-B80D-4491-8F0B3C2880DE}"/>
              </a:ext>
            </a:extLst>
          </p:cNvPr>
          <p:cNvCxnSpPr>
            <a:cxnSpLocks/>
          </p:cNvCxnSpPr>
          <p:nvPr/>
        </p:nvCxnSpPr>
        <p:spPr>
          <a:xfrm>
            <a:off x="4798452" y="2061029"/>
            <a:ext cx="0" cy="3541486"/>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615A8ED-6274-E682-CD5F-AC48B56062AF}"/>
              </a:ext>
            </a:extLst>
          </p:cNvPr>
          <p:cNvCxnSpPr>
            <a:cxnSpLocks/>
          </p:cNvCxnSpPr>
          <p:nvPr/>
        </p:nvCxnSpPr>
        <p:spPr>
          <a:xfrm>
            <a:off x="8084846" y="2061029"/>
            <a:ext cx="0" cy="3541486"/>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18" name="Group 17">
            <a:extLst>
              <a:ext uri="{FF2B5EF4-FFF2-40B4-BE49-F238E27FC236}">
                <a16:creationId xmlns:a16="http://schemas.microsoft.com/office/drawing/2014/main" id="{04BB734A-E4DD-B34B-BF1E-731F2064B76F}"/>
              </a:ext>
            </a:extLst>
          </p:cNvPr>
          <p:cNvGrpSpPr/>
          <p:nvPr/>
        </p:nvGrpSpPr>
        <p:grpSpPr>
          <a:xfrm>
            <a:off x="1770745" y="1829849"/>
            <a:ext cx="2769020" cy="522510"/>
            <a:chOff x="1856395" y="1829849"/>
            <a:chExt cx="4557160" cy="522510"/>
          </a:xfrm>
        </p:grpSpPr>
        <p:cxnSp>
          <p:nvCxnSpPr>
            <p:cNvPr id="16" name="Straight Connector 15">
              <a:extLst>
                <a:ext uri="{FF2B5EF4-FFF2-40B4-BE49-F238E27FC236}">
                  <a16:creationId xmlns:a16="http://schemas.microsoft.com/office/drawing/2014/main" id="{909E9233-7085-F36C-F21E-CEFCDE72DDAC}"/>
                </a:ext>
              </a:extLst>
            </p:cNvPr>
            <p:cNvCxnSpPr/>
            <p:nvPr/>
          </p:nvCxnSpPr>
          <p:spPr>
            <a:xfrm>
              <a:off x="1856396" y="2338157"/>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17" name="Rectangle 16">
              <a:extLst>
                <a:ext uri="{FF2B5EF4-FFF2-40B4-BE49-F238E27FC236}">
                  <a16:creationId xmlns:a16="http://schemas.microsoft.com/office/drawing/2014/main" id="{BFF4E1C6-851F-A3CF-DAE7-1E8D84C9D575}"/>
                </a:ext>
              </a:extLst>
            </p:cNvPr>
            <p:cNvSpPr/>
            <p:nvPr/>
          </p:nvSpPr>
          <p:spPr>
            <a:xfrm>
              <a:off x="1856395" y="1829849"/>
              <a:ext cx="4557159" cy="522510"/>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2800" dirty="0">
                  <a:solidFill>
                    <a:schemeClr val="accent3">
                      <a:lumMod val="75000"/>
                    </a:schemeClr>
                  </a:solidFill>
                  <a:latin typeface="Calisto MT" panose="02040603050505030304" pitchFamily="18" charset="0"/>
                </a:rPr>
                <a:t>Higher peak</a:t>
              </a:r>
              <a:endParaRPr lang="en-ZA" sz="2400" dirty="0">
                <a:solidFill>
                  <a:schemeClr val="accent3">
                    <a:lumMod val="75000"/>
                  </a:schemeClr>
                </a:solidFill>
                <a:latin typeface="Calisto MT" panose="02040603050505030304" pitchFamily="18" charset="0"/>
              </a:endParaRPr>
            </a:p>
          </p:txBody>
        </p:sp>
      </p:grpSp>
      <p:grpSp>
        <p:nvGrpSpPr>
          <p:cNvPr id="22" name="Group 21">
            <a:extLst>
              <a:ext uri="{FF2B5EF4-FFF2-40B4-BE49-F238E27FC236}">
                <a16:creationId xmlns:a16="http://schemas.microsoft.com/office/drawing/2014/main" id="{22EB1B4F-7E38-3A20-2725-234738B0C24C}"/>
              </a:ext>
            </a:extLst>
          </p:cNvPr>
          <p:cNvGrpSpPr/>
          <p:nvPr/>
        </p:nvGrpSpPr>
        <p:grpSpPr>
          <a:xfrm>
            <a:off x="5057139" y="1815647"/>
            <a:ext cx="2769020" cy="522510"/>
            <a:chOff x="1856395" y="1829849"/>
            <a:chExt cx="4557160" cy="522510"/>
          </a:xfrm>
        </p:grpSpPr>
        <p:cxnSp>
          <p:nvCxnSpPr>
            <p:cNvPr id="23" name="Straight Connector 22">
              <a:extLst>
                <a:ext uri="{FF2B5EF4-FFF2-40B4-BE49-F238E27FC236}">
                  <a16:creationId xmlns:a16="http://schemas.microsoft.com/office/drawing/2014/main" id="{AC6F37F0-33C2-329E-F765-2F09B40F7788}"/>
                </a:ext>
              </a:extLst>
            </p:cNvPr>
            <p:cNvCxnSpPr/>
            <p:nvPr/>
          </p:nvCxnSpPr>
          <p:spPr>
            <a:xfrm>
              <a:off x="1856396" y="2338157"/>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24" name="Rectangle 23">
              <a:extLst>
                <a:ext uri="{FF2B5EF4-FFF2-40B4-BE49-F238E27FC236}">
                  <a16:creationId xmlns:a16="http://schemas.microsoft.com/office/drawing/2014/main" id="{73A6C7D2-8339-CCF9-4121-052A2AA35361}"/>
                </a:ext>
              </a:extLst>
            </p:cNvPr>
            <p:cNvSpPr/>
            <p:nvPr/>
          </p:nvSpPr>
          <p:spPr>
            <a:xfrm>
              <a:off x="1856395" y="1829849"/>
              <a:ext cx="4557159" cy="522510"/>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2800" dirty="0">
                  <a:solidFill>
                    <a:schemeClr val="accent3">
                      <a:lumMod val="75000"/>
                    </a:schemeClr>
                  </a:solidFill>
                  <a:latin typeface="Calisto MT" panose="02040603050505030304" pitchFamily="18" charset="0"/>
                </a:rPr>
                <a:t>Average peak</a:t>
              </a:r>
              <a:endParaRPr lang="en-ZA" sz="2400" dirty="0">
                <a:solidFill>
                  <a:schemeClr val="accent3">
                    <a:lumMod val="75000"/>
                  </a:schemeClr>
                </a:solidFill>
                <a:latin typeface="Calisto MT" panose="02040603050505030304" pitchFamily="18" charset="0"/>
              </a:endParaRPr>
            </a:p>
          </p:txBody>
        </p:sp>
      </p:grpSp>
      <p:grpSp>
        <p:nvGrpSpPr>
          <p:cNvPr id="25" name="Group 24">
            <a:extLst>
              <a:ext uri="{FF2B5EF4-FFF2-40B4-BE49-F238E27FC236}">
                <a16:creationId xmlns:a16="http://schemas.microsoft.com/office/drawing/2014/main" id="{CE1B69B7-3616-DC25-575E-6CFEF5F98F80}"/>
              </a:ext>
            </a:extLst>
          </p:cNvPr>
          <p:cNvGrpSpPr/>
          <p:nvPr/>
        </p:nvGrpSpPr>
        <p:grpSpPr>
          <a:xfrm>
            <a:off x="8343533" y="1801445"/>
            <a:ext cx="2769020" cy="522510"/>
            <a:chOff x="1856395" y="1829849"/>
            <a:chExt cx="4557160" cy="522510"/>
          </a:xfrm>
        </p:grpSpPr>
        <p:cxnSp>
          <p:nvCxnSpPr>
            <p:cNvPr id="26" name="Straight Connector 25">
              <a:extLst>
                <a:ext uri="{FF2B5EF4-FFF2-40B4-BE49-F238E27FC236}">
                  <a16:creationId xmlns:a16="http://schemas.microsoft.com/office/drawing/2014/main" id="{2693B417-2183-BA28-260D-64DA70ABD5A2}"/>
                </a:ext>
              </a:extLst>
            </p:cNvPr>
            <p:cNvCxnSpPr/>
            <p:nvPr/>
          </p:nvCxnSpPr>
          <p:spPr>
            <a:xfrm>
              <a:off x="1856396" y="2338157"/>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27" name="Rectangle 26">
              <a:extLst>
                <a:ext uri="{FF2B5EF4-FFF2-40B4-BE49-F238E27FC236}">
                  <a16:creationId xmlns:a16="http://schemas.microsoft.com/office/drawing/2014/main" id="{B7498D6A-DB85-BDEC-F83D-0BBACBF05547}"/>
                </a:ext>
              </a:extLst>
            </p:cNvPr>
            <p:cNvSpPr/>
            <p:nvPr/>
          </p:nvSpPr>
          <p:spPr>
            <a:xfrm>
              <a:off x="1856395" y="1829849"/>
              <a:ext cx="4557159" cy="522510"/>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2800" dirty="0">
                  <a:solidFill>
                    <a:schemeClr val="accent3">
                      <a:lumMod val="75000"/>
                    </a:schemeClr>
                  </a:solidFill>
                  <a:latin typeface="Calisto MT" panose="02040603050505030304" pitchFamily="18" charset="0"/>
                </a:rPr>
                <a:t>Lower peak</a:t>
              </a:r>
              <a:endParaRPr lang="en-ZA" sz="2400" dirty="0">
                <a:solidFill>
                  <a:schemeClr val="accent3">
                    <a:lumMod val="75000"/>
                  </a:schemeClr>
                </a:solidFill>
                <a:latin typeface="Calisto MT" panose="02040603050505030304" pitchFamily="18" charset="0"/>
              </a:endParaRPr>
            </a:p>
          </p:txBody>
        </p:sp>
      </p:grpSp>
      <p:sp>
        <p:nvSpPr>
          <p:cNvPr id="6" name="Rectangle 5">
            <a:extLst>
              <a:ext uri="{FF2B5EF4-FFF2-40B4-BE49-F238E27FC236}">
                <a16:creationId xmlns:a16="http://schemas.microsoft.com/office/drawing/2014/main" id="{41F30B14-3108-2246-5D71-252F197F594B}"/>
              </a:ext>
            </a:extLst>
          </p:cNvPr>
          <p:cNvSpPr/>
          <p:nvPr/>
        </p:nvSpPr>
        <p:spPr>
          <a:xfrm>
            <a:off x="838200" y="6157209"/>
            <a:ext cx="10515598"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Anonymised PERSAL data from 2021, only educators (Rank 60 000 – 69 999) are considered. ECD practitioners, TVET lecturers and ABET teachers were removed.  </a:t>
            </a:r>
          </a:p>
        </p:txBody>
      </p:sp>
      <p:grpSp>
        <p:nvGrpSpPr>
          <p:cNvPr id="20" name="Group 19">
            <a:extLst>
              <a:ext uri="{FF2B5EF4-FFF2-40B4-BE49-F238E27FC236}">
                <a16:creationId xmlns:a16="http://schemas.microsoft.com/office/drawing/2014/main" id="{575CC3E4-CE41-75E2-49CD-A5D7CE559CD3}"/>
              </a:ext>
            </a:extLst>
          </p:cNvPr>
          <p:cNvGrpSpPr/>
          <p:nvPr/>
        </p:nvGrpSpPr>
        <p:grpSpPr>
          <a:xfrm>
            <a:off x="581239" y="6019683"/>
            <a:ext cx="10592062" cy="535744"/>
            <a:chOff x="581239" y="6019683"/>
            <a:chExt cx="10592062" cy="535744"/>
          </a:xfrm>
        </p:grpSpPr>
        <p:grpSp>
          <p:nvGrpSpPr>
            <p:cNvPr id="12" name="Group 11">
              <a:extLst>
                <a:ext uri="{FF2B5EF4-FFF2-40B4-BE49-F238E27FC236}">
                  <a16:creationId xmlns:a16="http://schemas.microsoft.com/office/drawing/2014/main" id="{80EF0979-D576-0F27-F16B-004B91B6C5DC}"/>
                </a:ext>
              </a:extLst>
            </p:cNvPr>
            <p:cNvGrpSpPr/>
            <p:nvPr/>
          </p:nvGrpSpPr>
          <p:grpSpPr>
            <a:xfrm>
              <a:off x="581239" y="6019683"/>
              <a:ext cx="10586105" cy="535744"/>
              <a:chOff x="544274" y="1831777"/>
              <a:chExt cx="10586105" cy="535744"/>
            </a:xfrm>
          </p:grpSpPr>
          <p:sp>
            <p:nvSpPr>
              <p:cNvPr id="10" name="Rectangle 9">
                <a:extLst>
                  <a:ext uri="{FF2B5EF4-FFF2-40B4-BE49-F238E27FC236}">
                    <a16:creationId xmlns:a16="http://schemas.microsoft.com/office/drawing/2014/main" id="{C952B0FB-CB63-D275-DF52-754E99EB3781}"/>
                  </a:ext>
                </a:extLst>
              </p:cNvPr>
              <p:cNvSpPr/>
              <p:nvPr/>
            </p:nvSpPr>
            <p:spPr>
              <a:xfrm>
                <a:off x="544274" y="1838394"/>
                <a:ext cx="10586105" cy="522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ight Triangle 10">
                <a:extLst>
                  <a:ext uri="{FF2B5EF4-FFF2-40B4-BE49-F238E27FC236}">
                    <a16:creationId xmlns:a16="http://schemas.microsoft.com/office/drawing/2014/main" id="{B9482E41-A568-9900-231C-C432AB7B5022}"/>
                  </a:ext>
                </a:extLst>
              </p:cNvPr>
              <p:cNvSpPr/>
              <p:nvPr/>
            </p:nvSpPr>
            <p:spPr>
              <a:xfrm>
                <a:off x="1690901" y="1831777"/>
                <a:ext cx="9427564" cy="535744"/>
              </a:xfrm>
              <a:prstGeom prst="rtTriangle">
                <a:avLst/>
              </a:prstGeom>
              <a:gradFill flip="none" rotWithShape="1">
                <a:gsLst>
                  <a:gs pos="0">
                    <a:schemeClr val="accent2">
                      <a:lumMod val="75000"/>
                    </a:schemeClr>
                  </a:gs>
                  <a:gs pos="50000">
                    <a:schemeClr val="accent2">
                      <a:lumMod val="60000"/>
                      <a:lumOff val="40000"/>
                    </a:schemeClr>
                  </a:gs>
                  <a:gs pos="100000">
                    <a:schemeClr val="accent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4" name="Rectangle 13">
              <a:extLst>
                <a:ext uri="{FF2B5EF4-FFF2-40B4-BE49-F238E27FC236}">
                  <a16:creationId xmlns:a16="http://schemas.microsoft.com/office/drawing/2014/main" id="{8C0566AD-D2F3-1A99-805E-02B72F58B32A}"/>
                </a:ext>
              </a:extLst>
            </p:cNvPr>
            <p:cNvSpPr/>
            <p:nvPr/>
          </p:nvSpPr>
          <p:spPr>
            <a:xfrm>
              <a:off x="1770745" y="6138465"/>
              <a:ext cx="2382155"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2000" b="1" dirty="0"/>
                <a:t>Most affected</a:t>
              </a:r>
            </a:p>
          </p:txBody>
        </p:sp>
        <p:sp>
          <p:nvSpPr>
            <p:cNvPr id="19" name="Rectangle 18">
              <a:extLst>
                <a:ext uri="{FF2B5EF4-FFF2-40B4-BE49-F238E27FC236}">
                  <a16:creationId xmlns:a16="http://schemas.microsoft.com/office/drawing/2014/main" id="{367F54AD-F732-31FC-A762-3A806DDA3A59}"/>
                </a:ext>
              </a:extLst>
            </p:cNvPr>
            <p:cNvSpPr/>
            <p:nvPr/>
          </p:nvSpPr>
          <p:spPr>
            <a:xfrm>
              <a:off x="8791146" y="6138465"/>
              <a:ext cx="2382155"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a:r>
                <a:rPr lang="en-ZA" sz="2000" b="1" dirty="0"/>
                <a:t>Least affected</a:t>
              </a:r>
            </a:p>
          </p:txBody>
        </p:sp>
      </p:grpSp>
    </p:spTree>
    <p:extLst>
      <p:ext uri="{BB962C8B-B14F-4D97-AF65-F5344CB8AC3E}">
        <p14:creationId xmlns:p14="http://schemas.microsoft.com/office/powerpoint/2010/main" val="420572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BAD5-FB9B-A1CF-8A1C-CB6CC01A1CDE}"/>
              </a:ext>
            </a:extLst>
          </p:cNvPr>
          <p:cNvSpPr>
            <a:spLocks noGrp="1"/>
          </p:cNvSpPr>
          <p:nvPr>
            <p:ph type="title"/>
          </p:nvPr>
        </p:nvSpPr>
        <p:spPr>
          <a:xfrm>
            <a:off x="548639" y="792487"/>
            <a:ext cx="3235569" cy="5059673"/>
          </a:xfrm>
        </p:spPr>
        <p:txBody>
          <a:bodyPr/>
          <a:lstStyle/>
          <a:p>
            <a:r>
              <a:rPr lang="en-ZA" dirty="0"/>
              <a:t>Older teacher proportions for non-teacher and</a:t>
            </a:r>
            <a:br>
              <a:rPr lang="en-ZA" dirty="0"/>
            </a:br>
            <a:r>
              <a:rPr lang="en-ZA" dirty="0"/>
              <a:t>primary schools educators</a:t>
            </a:r>
          </a:p>
        </p:txBody>
      </p:sp>
      <p:graphicFrame>
        <p:nvGraphicFramePr>
          <p:cNvPr id="4" name="Table 3">
            <a:extLst>
              <a:ext uri="{FF2B5EF4-FFF2-40B4-BE49-F238E27FC236}">
                <a16:creationId xmlns:a16="http://schemas.microsoft.com/office/drawing/2014/main" id="{E58FAC6C-F63F-945D-B7DD-EAF3CAF25281}"/>
              </a:ext>
            </a:extLst>
          </p:cNvPr>
          <p:cNvGraphicFramePr>
            <a:graphicFrameLocks noGrp="1"/>
          </p:cNvGraphicFramePr>
          <p:nvPr>
            <p:extLst>
              <p:ext uri="{D42A27DB-BD31-4B8C-83A1-F6EECF244321}">
                <p14:modId xmlns:p14="http://schemas.microsoft.com/office/powerpoint/2010/main" val="2702736723"/>
              </p:ext>
            </p:extLst>
          </p:nvPr>
        </p:nvGraphicFramePr>
        <p:xfrm>
          <a:off x="4464050" y="792486"/>
          <a:ext cx="6761965" cy="4975926"/>
        </p:xfrm>
        <a:graphic>
          <a:graphicData uri="http://schemas.openxmlformats.org/drawingml/2006/table">
            <a:tbl>
              <a:tblPr/>
              <a:tblGrid>
                <a:gridCol w="1261501">
                  <a:extLst>
                    <a:ext uri="{9D8B030D-6E8A-4147-A177-3AD203B41FA5}">
                      <a16:colId xmlns:a16="http://schemas.microsoft.com/office/drawing/2014/main" val="2162878114"/>
                    </a:ext>
                  </a:extLst>
                </a:gridCol>
                <a:gridCol w="44450">
                  <a:extLst>
                    <a:ext uri="{9D8B030D-6E8A-4147-A177-3AD203B41FA5}">
                      <a16:colId xmlns:a16="http://schemas.microsoft.com/office/drawing/2014/main" val="2152899001"/>
                    </a:ext>
                  </a:extLst>
                </a:gridCol>
                <a:gridCol w="1789038">
                  <a:extLst>
                    <a:ext uri="{9D8B030D-6E8A-4147-A177-3AD203B41FA5}">
                      <a16:colId xmlns:a16="http://schemas.microsoft.com/office/drawing/2014/main" val="2732421268"/>
                    </a:ext>
                  </a:extLst>
                </a:gridCol>
                <a:gridCol w="65650">
                  <a:extLst>
                    <a:ext uri="{9D8B030D-6E8A-4147-A177-3AD203B41FA5}">
                      <a16:colId xmlns:a16="http://schemas.microsoft.com/office/drawing/2014/main" val="1838412173"/>
                    </a:ext>
                  </a:extLst>
                </a:gridCol>
                <a:gridCol w="1767838">
                  <a:extLst>
                    <a:ext uri="{9D8B030D-6E8A-4147-A177-3AD203B41FA5}">
                      <a16:colId xmlns:a16="http://schemas.microsoft.com/office/drawing/2014/main" val="59010999"/>
                    </a:ext>
                  </a:extLst>
                </a:gridCol>
                <a:gridCol w="60962">
                  <a:extLst>
                    <a:ext uri="{9D8B030D-6E8A-4147-A177-3AD203B41FA5}">
                      <a16:colId xmlns:a16="http://schemas.microsoft.com/office/drawing/2014/main" val="2308592313"/>
                    </a:ext>
                  </a:extLst>
                </a:gridCol>
                <a:gridCol w="1772526">
                  <a:extLst>
                    <a:ext uri="{9D8B030D-6E8A-4147-A177-3AD203B41FA5}">
                      <a16:colId xmlns:a16="http://schemas.microsoft.com/office/drawing/2014/main" val="1559013939"/>
                    </a:ext>
                  </a:extLst>
                </a:gridCol>
              </a:tblGrid>
              <a:tr h="474690">
                <a:tc>
                  <a:txBody>
                    <a:bodyPr/>
                    <a:lstStyle/>
                    <a:p>
                      <a:pPr algn="l" fontAlgn="b"/>
                      <a:endParaRPr lang="en-US" sz="18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mn-lt"/>
                      </a:endParaRPr>
                    </a:p>
                  </a:txBody>
                  <a:tcPr marL="9525" marR="9525" marT="9525" marB="0" anchor="b">
                    <a:lnL>
                      <a:noFill/>
                    </a:lnL>
                    <a:lnR>
                      <a:noFill/>
                    </a:lnR>
                    <a:lnT>
                      <a:noFill/>
                    </a:lnT>
                    <a:lnB>
                      <a:noFill/>
                    </a:lnB>
                    <a:noFill/>
                  </a:tcPr>
                </a:tc>
                <a:tc gridSpan="5">
                  <a:txBody>
                    <a:bodyPr/>
                    <a:lstStyle/>
                    <a:p>
                      <a:pPr algn="ctr" fontAlgn="b"/>
                      <a:r>
                        <a:rPr lang="en-US" sz="2400" b="1" i="0" u="none" strike="noStrike" dirty="0">
                          <a:solidFill>
                            <a:srgbClr val="000000"/>
                          </a:solidFill>
                          <a:effectLst/>
                          <a:latin typeface="+mn-lt"/>
                        </a:rPr>
                        <a:t>Percentage of educators aged 50+ in 2021</a:t>
                      </a:r>
                    </a:p>
                  </a:txBody>
                  <a:tcPr marL="9525" marR="9525" marT="9525" marB="0" anchor="b">
                    <a:lnL>
                      <a:noFill/>
                    </a:lnL>
                    <a:lnR>
                      <a:noFill/>
                    </a:lnR>
                    <a:lnT>
                      <a:noFill/>
                    </a:lnT>
                    <a:lnB w="19050" cap="flat" cmpd="sng" algn="ctr">
                      <a:solidFill>
                        <a:schemeClr val="bg1">
                          <a:lumMod val="50000"/>
                        </a:schemeClr>
                      </a:solidFill>
                      <a:prstDash val="solid"/>
                      <a:round/>
                      <a:headEnd type="none" w="med" len="med"/>
                      <a:tailEnd type="none" w="med" len="med"/>
                    </a:lnB>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21359036"/>
                  </a:ext>
                </a:extLst>
              </a:tr>
              <a:tr h="818301">
                <a:tc>
                  <a:txBody>
                    <a:bodyPr/>
                    <a:lstStyle/>
                    <a:p>
                      <a:pPr algn="ctr" rtl="0" fontAlgn="ctr"/>
                      <a:r>
                        <a:rPr lang="en-US" sz="2000" b="1" i="0" u="none" strike="noStrike" dirty="0">
                          <a:solidFill>
                            <a:srgbClr val="000000"/>
                          </a:solidFill>
                          <a:effectLst/>
                          <a:latin typeface="+mn-lt"/>
                        </a:rPr>
                        <a:t>Province</a:t>
                      </a:r>
                    </a:p>
                  </a:txBody>
                  <a:tcPr marL="9525" marR="9525" marT="9525" marB="0" anchor="ctr">
                    <a:lnL>
                      <a:noFill/>
                    </a:lnL>
                    <a:lnR>
                      <a:noFill/>
                    </a:lnR>
                    <a:lnT>
                      <a:noFill/>
                    </a:lnT>
                    <a:lnB>
                      <a:noFill/>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a:noFill/>
                    </a:lnL>
                    <a:lnR>
                      <a:noFill/>
                    </a:lnR>
                    <a:lnT>
                      <a:noFill/>
                    </a:lnT>
                    <a:lnB>
                      <a:noFill/>
                    </a:lnB>
                    <a:noFill/>
                  </a:tcPr>
                </a:tc>
                <a:tc>
                  <a:txBody>
                    <a:bodyPr/>
                    <a:lstStyle/>
                    <a:p>
                      <a:pPr algn="ctr" rtl="0" fontAlgn="ctr"/>
                      <a:r>
                        <a:rPr lang="en-US" sz="2000" b="1" i="0" u="none" strike="noStrike" dirty="0">
                          <a:solidFill>
                            <a:srgbClr val="000000"/>
                          </a:solidFill>
                          <a:effectLst/>
                          <a:latin typeface="+mn-lt"/>
                        </a:rPr>
                        <a:t>All educators</a:t>
                      </a: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endParaRPr lang="en-US" sz="2000" b="1" i="0" u="none" strike="noStrike">
                        <a:solidFill>
                          <a:srgbClr val="000000"/>
                        </a:solidFill>
                        <a:effectLst/>
                        <a:latin typeface="+mn-lt"/>
                      </a:endParaRP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a:noFill/>
                    </a:lnB>
                  </a:tcPr>
                </a:tc>
                <a:tc>
                  <a:txBody>
                    <a:bodyPr/>
                    <a:lstStyle/>
                    <a:p>
                      <a:pPr algn="ctr" rtl="0" fontAlgn="ctr"/>
                      <a:r>
                        <a:rPr lang="en-US" sz="2000" b="1" i="0" u="none" strike="noStrike" dirty="0">
                          <a:solidFill>
                            <a:srgbClr val="000000"/>
                          </a:solidFill>
                          <a:effectLst/>
                          <a:latin typeface="+mn-lt"/>
                        </a:rPr>
                        <a:t>Non-teachers</a:t>
                      </a:r>
                      <a:br>
                        <a:rPr lang="en-US" sz="2000" b="1" i="0" u="none" strike="noStrike" dirty="0">
                          <a:solidFill>
                            <a:srgbClr val="000000"/>
                          </a:solidFill>
                          <a:effectLst/>
                          <a:latin typeface="+mn-lt"/>
                        </a:rPr>
                      </a:br>
                      <a:r>
                        <a:rPr lang="en-US" sz="1400" b="0" i="0" u="none" strike="noStrike" dirty="0">
                          <a:solidFill>
                            <a:srgbClr val="000000"/>
                          </a:solidFill>
                          <a:effectLst/>
                          <a:latin typeface="+mn-lt"/>
                        </a:rPr>
                        <a:t>(HOD, Dep.- principals, Principals &amp; Other)</a:t>
                      </a:r>
                      <a:endParaRPr lang="en-US" sz="2000" b="1" i="0" u="none" strike="noStrike" dirty="0">
                        <a:solidFill>
                          <a:srgbClr val="000000"/>
                        </a:solidFill>
                        <a:effectLst/>
                        <a:latin typeface="+mn-lt"/>
                      </a:endParaRP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endParaRPr lang="en-US" sz="2000" b="1" i="0" u="none" strike="noStrike">
                        <a:solidFill>
                          <a:srgbClr val="000000"/>
                        </a:solidFill>
                        <a:effectLst/>
                        <a:latin typeface="+mn-lt"/>
                      </a:endParaRP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a:noFill/>
                    </a:lnB>
                  </a:tcPr>
                </a:tc>
                <a:tc>
                  <a:txBody>
                    <a:bodyPr/>
                    <a:lstStyle/>
                    <a:p>
                      <a:pPr algn="ctr" rtl="0" fontAlgn="ctr"/>
                      <a:r>
                        <a:rPr lang="en-US" sz="2000" b="1" i="0" u="none" strike="noStrike" dirty="0">
                          <a:solidFill>
                            <a:srgbClr val="000000"/>
                          </a:solidFill>
                          <a:effectLst/>
                          <a:latin typeface="+mn-lt"/>
                        </a:rPr>
                        <a:t>Primary school educators</a:t>
                      </a: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97390439"/>
                  </a:ext>
                </a:extLst>
              </a:tr>
              <a:tr h="409215">
                <a:tc>
                  <a:txBody>
                    <a:bodyPr/>
                    <a:lstStyle/>
                    <a:p>
                      <a:pPr algn="ctr" rtl="0" fontAlgn="ctr"/>
                      <a:r>
                        <a:rPr lang="en-US" sz="2000" b="1" i="0" u="none" strike="noStrike" dirty="0">
                          <a:solidFill>
                            <a:srgbClr val="000000"/>
                          </a:solidFill>
                          <a:effectLst/>
                          <a:latin typeface="+mn-lt"/>
                        </a:rPr>
                        <a:t>EC</a:t>
                      </a:r>
                    </a:p>
                  </a:txBody>
                  <a:tcPr marL="9525" marR="9525" marT="9525" marB="0" anchor="ctr">
                    <a:lnL>
                      <a:noFill/>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51%</a:t>
                      </a:r>
                    </a:p>
                  </a:txBody>
                  <a:tcPr marL="9525" marR="9525" marT="9525" marB="0" anchor="ctr">
                    <a:lnL w="19050" cap="flat" cmpd="sng" algn="ctr">
                      <a:solidFill>
                        <a:schemeClr val="bg1"/>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71%</a:t>
                      </a:r>
                    </a:p>
                  </a:txBody>
                  <a:tcPr marL="9525" marR="9525" marT="9525" marB="0" anchor="ctr">
                    <a:lnL w="19050" cap="flat" cmpd="sng" algn="ctr">
                      <a:no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58%</a:t>
                      </a:r>
                    </a:p>
                  </a:txBody>
                  <a:tcPr marL="9525" marR="9525" marT="9525" marB="0" anchor="ctr">
                    <a:lnL w="19050" cap="flat" cmpd="sng" algn="ctr">
                      <a:no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7058553"/>
                  </a:ext>
                </a:extLst>
              </a:tr>
              <a:tr h="409215">
                <a:tc>
                  <a:txBody>
                    <a:bodyPr/>
                    <a:lstStyle/>
                    <a:p>
                      <a:pPr algn="ctr" rtl="0" fontAlgn="ctr"/>
                      <a:r>
                        <a:rPr lang="en-US" sz="2000" b="1" i="0" u="none" strike="noStrike" dirty="0">
                          <a:solidFill>
                            <a:srgbClr val="000000"/>
                          </a:solidFill>
                          <a:effectLst/>
                          <a:latin typeface="+mn-lt"/>
                        </a:rPr>
                        <a:t>FS</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a:solidFill>
                            <a:srgbClr val="000000"/>
                          </a:solidFill>
                          <a:effectLst/>
                          <a:latin typeface="+mn-lt"/>
                        </a:rPr>
                        <a:t>43%</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65%</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49%</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76716592"/>
                  </a:ext>
                </a:extLst>
              </a:tr>
              <a:tr h="409215">
                <a:tc>
                  <a:txBody>
                    <a:bodyPr/>
                    <a:lstStyle/>
                    <a:p>
                      <a:pPr algn="ctr" rtl="0" fontAlgn="ctr"/>
                      <a:r>
                        <a:rPr lang="en-US" sz="2000" b="1" i="0" u="none" strike="noStrike" dirty="0">
                          <a:solidFill>
                            <a:srgbClr val="000000"/>
                          </a:solidFill>
                          <a:effectLst/>
                          <a:latin typeface="+mn-lt"/>
                        </a:rPr>
                        <a:t>GP</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41%</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65%</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42%</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09458870"/>
                  </a:ext>
                </a:extLst>
              </a:tr>
              <a:tr h="409215">
                <a:tc>
                  <a:txBody>
                    <a:bodyPr/>
                    <a:lstStyle/>
                    <a:p>
                      <a:pPr algn="ctr" rtl="0" fontAlgn="ctr"/>
                      <a:r>
                        <a:rPr lang="en-US" sz="2000" b="1" i="0" u="none" strike="noStrike" dirty="0">
                          <a:solidFill>
                            <a:srgbClr val="000000"/>
                          </a:solidFill>
                          <a:effectLst/>
                          <a:latin typeface="+mn-lt"/>
                        </a:rPr>
                        <a:t>KN</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39%</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mn-lt"/>
                        </a:rPr>
                        <a:t>65%</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44%</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78819989"/>
                  </a:ext>
                </a:extLst>
              </a:tr>
              <a:tr h="409215">
                <a:tc>
                  <a:txBody>
                    <a:bodyPr/>
                    <a:lstStyle/>
                    <a:p>
                      <a:pPr algn="ctr" rtl="0" fontAlgn="ctr"/>
                      <a:r>
                        <a:rPr lang="en-US" sz="2000" b="1" i="0" u="none" strike="noStrike" dirty="0">
                          <a:solidFill>
                            <a:srgbClr val="000000"/>
                          </a:solidFill>
                          <a:effectLst/>
                          <a:latin typeface="+mn-lt"/>
                        </a:rPr>
                        <a:t>LP</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58%</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81%</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63%</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33382625"/>
                  </a:ext>
                </a:extLst>
              </a:tr>
              <a:tr h="409215">
                <a:tc>
                  <a:txBody>
                    <a:bodyPr/>
                    <a:lstStyle/>
                    <a:p>
                      <a:pPr algn="ctr" rtl="0" fontAlgn="ctr"/>
                      <a:r>
                        <a:rPr lang="en-US" sz="2000" b="1" i="0" u="none" strike="noStrike" dirty="0">
                          <a:solidFill>
                            <a:srgbClr val="000000"/>
                          </a:solidFill>
                          <a:effectLst/>
                          <a:latin typeface="+mn-lt"/>
                        </a:rPr>
                        <a:t>MP</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50%</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73%</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55%</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63095908"/>
                  </a:ext>
                </a:extLst>
              </a:tr>
              <a:tr h="409215">
                <a:tc>
                  <a:txBody>
                    <a:bodyPr/>
                    <a:lstStyle/>
                    <a:p>
                      <a:pPr algn="ctr" rtl="0" fontAlgn="ctr"/>
                      <a:r>
                        <a:rPr lang="en-US" sz="2000" b="1" i="0" u="none" strike="noStrike" dirty="0">
                          <a:solidFill>
                            <a:srgbClr val="000000"/>
                          </a:solidFill>
                          <a:effectLst/>
                          <a:latin typeface="+mn-lt"/>
                        </a:rPr>
                        <a:t>NC</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43%</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mn-lt"/>
                        </a:rPr>
                        <a:t>69%</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44%</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0576801"/>
                  </a:ext>
                </a:extLst>
              </a:tr>
              <a:tr h="409215">
                <a:tc>
                  <a:txBody>
                    <a:bodyPr/>
                    <a:lstStyle/>
                    <a:p>
                      <a:pPr algn="ctr" rtl="0" fontAlgn="ctr"/>
                      <a:r>
                        <a:rPr lang="en-US" sz="2000" b="1" i="0" u="none" strike="noStrike" dirty="0">
                          <a:solidFill>
                            <a:srgbClr val="000000"/>
                          </a:solidFill>
                          <a:effectLst/>
                          <a:latin typeface="+mn-lt"/>
                        </a:rPr>
                        <a:t>NW</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9EF"/>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47%</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70%</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52%</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41851600"/>
                  </a:ext>
                </a:extLst>
              </a:tr>
              <a:tr h="409215">
                <a:tc>
                  <a:txBody>
                    <a:bodyPr/>
                    <a:lstStyle/>
                    <a:p>
                      <a:pPr algn="ctr" rtl="0" fontAlgn="ctr"/>
                      <a:r>
                        <a:rPr lang="en-US" sz="2000" b="1" i="0" u="none" strike="noStrike" dirty="0">
                          <a:solidFill>
                            <a:srgbClr val="000000"/>
                          </a:solidFill>
                          <a:effectLst/>
                          <a:latin typeface="+mn-lt"/>
                        </a:rPr>
                        <a:t>WC</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solidFill>
                      <a:srgbClr val="FFF9EF"/>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noFill/>
                  </a:tcPr>
                </a:tc>
                <a:tc>
                  <a:txBody>
                    <a:bodyPr/>
                    <a:lstStyle/>
                    <a:p>
                      <a:pPr algn="ctr" rtl="0" fontAlgn="ctr"/>
                      <a:r>
                        <a:rPr lang="en-US" sz="1800" b="0" i="0" u="none" strike="noStrike" dirty="0">
                          <a:solidFill>
                            <a:srgbClr val="000000"/>
                          </a:solidFill>
                          <a:effectLst/>
                          <a:latin typeface="+mn-lt"/>
                        </a:rPr>
                        <a:t>42%</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tcPr>
                </a:tc>
                <a:tc>
                  <a:txBody>
                    <a:bodyPr/>
                    <a:lstStyle/>
                    <a:p>
                      <a:pPr algn="ctr" rtl="0" fontAlgn="ctr"/>
                      <a:r>
                        <a:rPr lang="en-US" sz="1800" b="0" i="0" u="none" strike="noStrike" dirty="0">
                          <a:solidFill>
                            <a:srgbClr val="000000"/>
                          </a:solidFill>
                          <a:effectLst/>
                          <a:latin typeface="+mn-lt"/>
                        </a:rPr>
                        <a:t>73%</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tcPr>
                </a:tc>
                <a:tc>
                  <a:txBody>
                    <a:bodyPr/>
                    <a:lstStyle/>
                    <a:p>
                      <a:pPr algn="ctr" rtl="0" fontAlgn="b"/>
                      <a:r>
                        <a:rPr lang="en-US" sz="1800" b="0" i="0" u="none" strike="noStrike" dirty="0">
                          <a:solidFill>
                            <a:srgbClr val="000000"/>
                          </a:solidFill>
                          <a:effectLst/>
                          <a:latin typeface="+mn-lt"/>
                        </a:rPr>
                        <a:t>40%</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650289787"/>
                  </a:ext>
                </a:extLst>
              </a:tr>
            </a:tbl>
          </a:graphicData>
        </a:graphic>
      </p:graphicFrame>
      <p:sp>
        <p:nvSpPr>
          <p:cNvPr id="6" name="Oval 5">
            <a:extLst>
              <a:ext uri="{FF2B5EF4-FFF2-40B4-BE49-F238E27FC236}">
                <a16:creationId xmlns:a16="http://schemas.microsoft.com/office/drawing/2014/main" id="{4B153EBB-A080-A7D4-4FFC-D1D0A30AFE38}"/>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sp>
        <p:nvSpPr>
          <p:cNvPr id="3" name="Rectangle 2">
            <a:extLst>
              <a:ext uri="{FF2B5EF4-FFF2-40B4-BE49-F238E27FC236}">
                <a16:creationId xmlns:a16="http://schemas.microsoft.com/office/drawing/2014/main" id="{E25438E5-356B-6077-E51C-2EAA6E964BFD}"/>
              </a:ext>
            </a:extLst>
          </p:cNvPr>
          <p:cNvSpPr/>
          <p:nvPr/>
        </p:nvSpPr>
        <p:spPr>
          <a:xfrm>
            <a:off x="4591832" y="6157208"/>
            <a:ext cx="6761965" cy="50409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050" i="1" dirty="0"/>
              <a:t>Source: Anonymised PERSAL data from 2021, only educators (Rank 60 000 – 69 999) are considered. ECD practitioners, TVET lecturers and ABET teachers were removed. The 2021 </a:t>
            </a:r>
            <a:r>
              <a:rPr lang="en-ZA" sz="1050" i="1" dirty="0" err="1"/>
              <a:t>rankclass</a:t>
            </a:r>
            <a:r>
              <a:rPr lang="en-ZA" sz="1050" i="1" dirty="0"/>
              <a:t> file was expanded to include ranks found only in years prior to 2021, used to classify educators by rank. Primary school only includes all educators that are in a component that is classified as a Primary school. </a:t>
            </a:r>
          </a:p>
        </p:txBody>
      </p:sp>
    </p:spTree>
    <p:extLst>
      <p:ext uri="{BB962C8B-B14F-4D97-AF65-F5344CB8AC3E}">
        <p14:creationId xmlns:p14="http://schemas.microsoft.com/office/powerpoint/2010/main" val="2520503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a:xfrm>
            <a:off x="838200" y="365125"/>
            <a:ext cx="10680700" cy="1325563"/>
          </a:xfrm>
        </p:spPr>
        <p:txBody>
          <a:bodyPr/>
          <a:lstStyle/>
          <a:p>
            <a:r>
              <a:rPr lang="en-ZA" dirty="0"/>
              <a:t>Educator age distribution </a:t>
            </a:r>
            <a:r>
              <a:rPr lang="en-ZA" sz="4000" dirty="0"/>
              <a:t>(weighted in 2021)</a:t>
            </a:r>
            <a:endParaRPr lang="en-ZA" dirty="0"/>
          </a:p>
        </p:txBody>
      </p:sp>
      <p:graphicFrame>
        <p:nvGraphicFramePr>
          <p:cNvPr id="3" name="Chart 2">
            <a:extLst>
              <a:ext uri="{FF2B5EF4-FFF2-40B4-BE49-F238E27FC236}">
                <a16:creationId xmlns:a16="http://schemas.microsoft.com/office/drawing/2014/main" id="{E9697CE8-C3DE-9414-E2CC-9968043284C9}"/>
              </a:ext>
            </a:extLst>
          </p:cNvPr>
          <p:cNvGraphicFramePr>
            <a:graphicFrameLocks/>
          </p:cNvGraphicFramePr>
          <p:nvPr>
            <p:extLst>
              <p:ext uri="{D42A27DB-BD31-4B8C-83A1-F6EECF244321}">
                <p14:modId xmlns:p14="http://schemas.microsoft.com/office/powerpoint/2010/main" val="1768270643"/>
              </p:ext>
            </p:extLst>
          </p:nvPr>
        </p:nvGraphicFramePr>
        <p:xfrm>
          <a:off x="838200" y="2133600"/>
          <a:ext cx="10515598" cy="375138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605EC2A2-DB13-52CB-A3C1-CF9C201DB63A}"/>
              </a:ext>
            </a:extLst>
          </p:cNvPr>
          <p:cNvSpPr/>
          <p:nvPr/>
        </p:nvSpPr>
        <p:spPr>
          <a:xfrm>
            <a:off x="838200" y="6389433"/>
            <a:ext cx="10515598"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2021, only educators (Rank 60 000 – 69 999) are considered. ECD practitioners, TVET lecturers and ABET teachers were removed. </a:t>
            </a:r>
          </a:p>
        </p:txBody>
      </p:sp>
      <p:sp>
        <p:nvSpPr>
          <p:cNvPr id="4" name="Oval 3">
            <a:extLst>
              <a:ext uri="{FF2B5EF4-FFF2-40B4-BE49-F238E27FC236}">
                <a16:creationId xmlns:a16="http://schemas.microsoft.com/office/drawing/2014/main" id="{0BBD55C9-041D-5991-5303-CBE5546B94F1}"/>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spTree>
    <p:extLst>
      <p:ext uri="{BB962C8B-B14F-4D97-AF65-F5344CB8AC3E}">
        <p14:creationId xmlns:p14="http://schemas.microsoft.com/office/powerpoint/2010/main" val="332549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Educator age distribution in 2021 &amp; 2030</a:t>
            </a:r>
          </a:p>
        </p:txBody>
      </p:sp>
      <p:graphicFrame>
        <p:nvGraphicFramePr>
          <p:cNvPr id="9" name="Chart 8">
            <a:extLst>
              <a:ext uri="{FF2B5EF4-FFF2-40B4-BE49-F238E27FC236}">
                <a16:creationId xmlns:a16="http://schemas.microsoft.com/office/drawing/2014/main" id="{5EA860DC-4AD5-4F01-89D4-F7FC7C8E9C52}"/>
              </a:ext>
            </a:extLst>
          </p:cNvPr>
          <p:cNvGraphicFramePr>
            <a:graphicFrameLocks/>
          </p:cNvGraphicFramePr>
          <p:nvPr/>
        </p:nvGraphicFramePr>
        <p:xfrm>
          <a:off x="647114" y="1955409"/>
          <a:ext cx="10706684" cy="4201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553ACEB0-274E-1F7E-34A7-EA97A23C8C28}"/>
              </a:ext>
            </a:extLst>
          </p:cNvPr>
          <p:cNvSpPr/>
          <p:nvPr/>
        </p:nvSpPr>
        <p:spPr>
          <a:xfrm>
            <a:off x="6335152" y="5724655"/>
            <a:ext cx="1828799" cy="33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Oval 5">
            <a:extLst>
              <a:ext uri="{FF2B5EF4-FFF2-40B4-BE49-F238E27FC236}">
                <a16:creationId xmlns:a16="http://schemas.microsoft.com/office/drawing/2014/main" id="{2C06B293-64FB-3266-8E1B-55F9E08E1481}"/>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sp>
        <p:nvSpPr>
          <p:cNvPr id="8" name="Rectangle: Rounded Corners 7">
            <a:extLst>
              <a:ext uri="{FF2B5EF4-FFF2-40B4-BE49-F238E27FC236}">
                <a16:creationId xmlns:a16="http://schemas.microsoft.com/office/drawing/2014/main" id="{F43CECA0-5147-4E5D-B453-3E85584685A9}"/>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sp>
        <p:nvSpPr>
          <p:cNvPr id="14" name="Rectangle 13">
            <a:extLst>
              <a:ext uri="{FF2B5EF4-FFF2-40B4-BE49-F238E27FC236}">
                <a16:creationId xmlns:a16="http://schemas.microsoft.com/office/drawing/2014/main" id="{FEC8A731-7553-C5B9-0A8F-5BBB94966AC8}"/>
              </a:ext>
            </a:extLst>
          </p:cNvPr>
          <p:cNvSpPr/>
          <p:nvPr/>
        </p:nvSpPr>
        <p:spPr>
          <a:xfrm>
            <a:off x="838200" y="6345891"/>
            <a:ext cx="10515598"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2021, only educators (Rank 60 000 – 69 999) are considered. ECD practitioners, TVET lecturers and ABET teachers were removed</a:t>
            </a:r>
            <a:r>
              <a:rPr lang="en-ZA" sz="1100" i="1"/>
              <a:t>. </a:t>
            </a:r>
            <a:r>
              <a:rPr lang="en-ZA" sz="1100" i="1" dirty="0"/>
              <a:t>Estimates to 2035 derived from the National and provincial models – assumption of no growth in educator numbers</a:t>
            </a:r>
            <a:r>
              <a:rPr lang="en-ZA" sz="1100" i="1"/>
              <a:t>. </a:t>
            </a:r>
            <a:endParaRPr lang="en-ZA" sz="1100" i="1" dirty="0"/>
          </a:p>
        </p:txBody>
      </p:sp>
    </p:spTree>
    <p:extLst>
      <p:ext uri="{BB962C8B-B14F-4D97-AF65-F5344CB8AC3E}">
        <p14:creationId xmlns:p14="http://schemas.microsoft.com/office/powerpoint/2010/main" val="422807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Header, section and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9858</TotalTime>
  <Words>9267</Words>
  <Application>Microsoft Office PowerPoint</Application>
  <PresentationFormat>Widescreen</PresentationFormat>
  <Paragraphs>2680</Paragraphs>
  <Slides>56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Calibri Light</vt:lpstr>
      <vt:lpstr>Calisto MT</vt:lpstr>
      <vt:lpstr>EB Garamond</vt:lpstr>
      <vt:lpstr>Times New Roman</vt:lpstr>
      <vt:lpstr>Header, section and title slides</vt:lpstr>
      <vt:lpstr>Office Theme</vt:lpstr>
      <vt:lpstr>25 May 2023</vt:lpstr>
      <vt:lpstr>Background and context</vt:lpstr>
      <vt:lpstr>Provincial demand presentation summary</vt:lpstr>
      <vt:lpstr>Age distributions and projected retirements and resignations</vt:lpstr>
      <vt:lpstr>Educator age distribution (2021)</vt:lpstr>
      <vt:lpstr>Educator age distribution (2021)</vt:lpstr>
      <vt:lpstr>Older teacher proportions for non-teacher and primary schools educators</vt:lpstr>
      <vt:lpstr>Educator age distribution (weighted in 2021)</vt:lpstr>
      <vt:lpstr>Educator age distribution in 2021 &amp; 2030</vt:lpstr>
      <vt:lpstr>Educator age distribution in 2021 &amp; 2030</vt:lpstr>
      <vt:lpstr>Educator age distribution expected in 2030</vt:lpstr>
      <vt:lpstr>Projected resignation &amp; retirements (LP)</vt:lpstr>
      <vt:lpstr>Projected resignation &amp; retirements (LP)</vt:lpstr>
      <vt:lpstr>Projected resignation &amp; retirements (GP)</vt:lpstr>
      <vt:lpstr>Projected resignation &amp; retirements (GP)</vt:lpstr>
      <vt:lpstr>Projected retirements to 2035</vt:lpstr>
      <vt:lpstr>Provincial population and enrolment trends</vt:lpstr>
      <vt:lpstr>Provincial enrolment trends (2012–2021)</vt:lpstr>
      <vt:lpstr>Correlation between population and enrolment growth (2012-2021)</vt:lpstr>
      <vt:lpstr>Projected growth in school-aged population</vt:lpstr>
      <vt:lpstr>School-aged population estimates to 2030</vt:lpstr>
      <vt:lpstr>School-aged population estimates to 2030</vt:lpstr>
      <vt:lpstr>School and educator growth</vt:lpstr>
      <vt:lpstr>Educator, school and enrolment growth</vt:lpstr>
      <vt:lpstr>Educator, school and enrolment growth</vt:lpstr>
      <vt:lpstr>Educator, school and enrolment growth</vt:lpstr>
      <vt:lpstr>School growth from 2012 to 2021 </vt:lpstr>
      <vt:lpstr>Changes in teacher and SMT numbers</vt:lpstr>
      <vt:lpstr>Changes in teacher and SMT numbers</vt:lpstr>
      <vt:lpstr>Changes in teacher and SMT numbers</vt:lpstr>
      <vt:lpstr>Changes in teacher and SMT numbers</vt:lpstr>
      <vt:lpstr>Changes in teacher and SMT numbers</vt:lpstr>
      <vt:lpstr>Proportional split by educator rank</vt:lpstr>
      <vt:lpstr>Proportional split by educator rank</vt:lpstr>
      <vt:lpstr>What are the implications on class sizes and appointments</vt:lpstr>
      <vt:lpstr>Lerner-Educator Ratios in 2012 and 2021</vt:lpstr>
      <vt:lpstr>LE ratios and class sizes</vt:lpstr>
      <vt:lpstr>LE ratios and class sizes</vt:lpstr>
      <vt:lpstr>Projected increase in appointments</vt:lpstr>
      <vt:lpstr>What are the expected financial implications to 2030?</vt:lpstr>
      <vt:lpstr>Budget Review 2023 COE baseline</vt:lpstr>
      <vt:lpstr>Compensation of educators cost drivers</vt:lpstr>
      <vt:lpstr>Real and nominal costs</vt:lpstr>
      <vt:lpstr>Projected unit costs trends| All educators</vt:lpstr>
      <vt:lpstr>Adjusted projections| GP, WC, EC &amp; LP</vt:lpstr>
      <vt:lpstr>Projected unit costs trends| All educators</vt:lpstr>
      <vt:lpstr>Indexed unit costs trends| All educators</vt:lpstr>
      <vt:lpstr>Projected unit costs trends| All educators</vt:lpstr>
      <vt:lpstr>What are supply considerations due to teacher movements?</vt:lpstr>
      <vt:lpstr>Inter-provincial educator movement (7-yr)</vt:lpstr>
      <vt:lpstr>Inter-provincial educator movement (7-yr)</vt:lpstr>
      <vt:lpstr>Educator movement between schools </vt:lpstr>
      <vt:lpstr>Conclusion</vt:lpstr>
      <vt:lpstr>PowerPoint Presentation</vt:lpstr>
      <vt:lpstr>Number of schools by province in 2012 and 2021 </vt:lpstr>
      <vt:lpstr>Average enrolment per school in 2012 and 2021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B</dc:creator>
  <cp:lastModifiedBy>Bianca Bohmer</cp:lastModifiedBy>
  <cp:revision>270</cp:revision>
  <dcterms:created xsi:type="dcterms:W3CDTF">2023-03-09T16:51:31Z</dcterms:created>
  <dcterms:modified xsi:type="dcterms:W3CDTF">2023-05-25T06:27:23Z</dcterms:modified>
</cp:coreProperties>
</file>