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1" r:id="rId2"/>
    <p:sldId id="271" r:id="rId3"/>
    <p:sldId id="265" r:id="rId4"/>
    <p:sldId id="272" r:id="rId5"/>
    <p:sldId id="274" r:id="rId6"/>
    <p:sldId id="276" r:id="rId7"/>
    <p:sldId id="277" r:id="rId8"/>
    <p:sldId id="273" r:id="rId9"/>
    <p:sldId id="278" r:id="rId10"/>
    <p:sldId id="279" r:id="rId11"/>
    <p:sldId id="281" r:id="rId12"/>
    <p:sldId id="280" r:id="rId13"/>
    <p:sldId id="28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0AC4A5C-488D-4C84-968C-6344E8087A4A}">
          <p14:sldIdLst>
            <p14:sldId id="261"/>
            <p14:sldId id="271"/>
            <p14:sldId id="265"/>
            <p14:sldId id="272"/>
            <p14:sldId id="274"/>
            <p14:sldId id="276"/>
            <p14:sldId id="277"/>
            <p14:sldId id="273"/>
            <p14:sldId id="278"/>
            <p14:sldId id="279"/>
            <p14:sldId id="281"/>
            <p14:sldId id="280"/>
            <p14:sldId id="28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FFFF99"/>
    <a:srgbClr val="CCFFCC"/>
    <a:srgbClr val="CCECFF"/>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34" autoAdjust="0"/>
    <p:restoredTop sz="94291" autoAdjust="0"/>
  </p:normalViewPr>
  <p:slideViewPr>
    <p:cSldViewPr snapToGrid="0">
      <p:cViewPr varScale="1">
        <p:scale>
          <a:sx n="69" d="100"/>
          <a:sy n="69" d="100"/>
        </p:scale>
        <p:origin x="174" y="48"/>
      </p:cViewPr>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21D1F5-C468-4E00-ABDE-E8153A2E4A8F}" type="datetimeFigureOut">
              <a:rPr lang="en-GB" smtClean="0"/>
              <a:t>23/05/2023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C35A60-1AF7-4930-9B62-A69BEE5957F8}" type="slidenum">
              <a:rPr lang="en-GB" smtClean="0"/>
              <a:t>‹#›</a:t>
            </a:fld>
            <a:endParaRPr lang="en-GB"/>
          </a:p>
        </p:txBody>
      </p:sp>
    </p:spTree>
    <p:extLst>
      <p:ext uri="{BB962C8B-B14F-4D97-AF65-F5344CB8AC3E}">
        <p14:creationId xmlns:p14="http://schemas.microsoft.com/office/powerpoint/2010/main" val="965153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7C35A60-1AF7-4930-9B62-A69BEE5957F8}" type="slidenum">
              <a:rPr lang="en-GB" smtClean="0"/>
              <a:t>1</a:t>
            </a:fld>
            <a:endParaRPr lang="en-GB"/>
          </a:p>
        </p:txBody>
      </p:sp>
    </p:spTree>
    <p:extLst>
      <p:ext uri="{BB962C8B-B14F-4D97-AF65-F5344CB8AC3E}">
        <p14:creationId xmlns:p14="http://schemas.microsoft.com/office/powerpoint/2010/main" val="3144472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7C35A60-1AF7-4930-9B62-A69BEE5957F8}" type="slidenum">
              <a:rPr lang="en-GB" smtClean="0"/>
              <a:t>10</a:t>
            </a:fld>
            <a:endParaRPr lang="en-GB"/>
          </a:p>
        </p:txBody>
      </p:sp>
    </p:spTree>
    <p:extLst>
      <p:ext uri="{BB962C8B-B14F-4D97-AF65-F5344CB8AC3E}">
        <p14:creationId xmlns:p14="http://schemas.microsoft.com/office/powerpoint/2010/main" val="38725068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7C35A60-1AF7-4930-9B62-A69BEE5957F8}" type="slidenum">
              <a:rPr lang="en-GB" smtClean="0"/>
              <a:t>11</a:t>
            </a:fld>
            <a:endParaRPr lang="en-GB"/>
          </a:p>
        </p:txBody>
      </p:sp>
    </p:spTree>
    <p:extLst>
      <p:ext uri="{BB962C8B-B14F-4D97-AF65-F5344CB8AC3E}">
        <p14:creationId xmlns:p14="http://schemas.microsoft.com/office/powerpoint/2010/main" val="40778829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7C35A60-1AF7-4930-9B62-A69BEE5957F8}" type="slidenum">
              <a:rPr lang="en-GB" smtClean="0"/>
              <a:t>12</a:t>
            </a:fld>
            <a:endParaRPr lang="en-GB"/>
          </a:p>
        </p:txBody>
      </p:sp>
    </p:spTree>
    <p:extLst>
      <p:ext uri="{BB962C8B-B14F-4D97-AF65-F5344CB8AC3E}">
        <p14:creationId xmlns:p14="http://schemas.microsoft.com/office/powerpoint/2010/main" val="3016116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7C35A60-1AF7-4930-9B62-A69BEE5957F8}" type="slidenum">
              <a:rPr lang="en-GB" smtClean="0"/>
              <a:t>13</a:t>
            </a:fld>
            <a:endParaRPr lang="en-GB"/>
          </a:p>
        </p:txBody>
      </p:sp>
    </p:spTree>
    <p:extLst>
      <p:ext uri="{BB962C8B-B14F-4D97-AF65-F5344CB8AC3E}">
        <p14:creationId xmlns:p14="http://schemas.microsoft.com/office/powerpoint/2010/main" val="2103432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7C35A60-1AF7-4930-9B62-A69BEE5957F8}" type="slidenum">
              <a:rPr lang="en-GB" smtClean="0"/>
              <a:t>2</a:t>
            </a:fld>
            <a:endParaRPr lang="en-GB"/>
          </a:p>
        </p:txBody>
      </p:sp>
    </p:spTree>
    <p:extLst>
      <p:ext uri="{BB962C8B-B14F-4D97-AF65-F5344CB8AC3E}">
        <p14:creationId xmlns:p14="http://schemas.microsoft.com/office/powerpoint/2010/main" val="3302566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7C35A60-1AF7-4930-9B62-A69BEE5957F8}" type="slidenum">
              <a:rPr lang="en-GB" smtClean="0"/>
              <a:t>3</a:t>
            </a:fld>
            <a:endParaRPr lang="en-GB"/>
          </a:p>
        </p:txBody>
      </p:sp>
    </p:spTree>
    <p:extLst>
      <p:ext uri="{BB962C8B-B14F-4D97-AF65-F5344CB8AC3E}">
        <p14:creationId xmlns:p14="http://schemas.microsoft.com/office/powerpoint/2010/main" val="563549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7C35A60-1AF7-4930-9B62-A69BEE5957F8}" type="slidenum">
              <a:rPr lang="en-GB" smtClean="0"/>
              <a:t>4</a:t>
            </a:fld>
            <a:endParaRPr lang="en-GB"/>
          </a:p>
        </p:txBody>
      </p:sp>
    </p:spTree>
    <p:extLst>
      <p:ext uri="{BB962C8B-B14F-4D97-AF65-F5344CB8AC3E}">
        <p14:creationId xmlns:p14="http://schemas.microsoft.com/office/powerpoint/2010/main" val="1395633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7C35A60-1AF7-4930-9B62-A69BEE5957F8}" type="slidenum">
              <a:rPr lang="en-GB" smtClean="0"/>
              <a:t>5</a:t>
            </a:fld>
            <a:endParaRPr lang="en-GB"/>
          </a:p>
        </p:txBody>
      </p:sp>
    </p:spTree>
    <p:extLst>
      <p:ext uri="{BB962C8B-B14F-4D97-AF65-F5344CB8AC3E}">
        <p14:creationId xmlns:p14="http://schemas.microsoft.com/office/powerpoint/2010/main" val="35549013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7C35A60-1AF7-4930-9B62-A69BEE5957F8}" type="slidenum">
              <a:rPr lang="en-GB" smtClean="0"/>
              <a:t>6</a:t>
            </a:fld>
            <a:endParaRPr lang="en-GB"/>
          </a:p>
        </p:txBody>
      </p:sp>
    </p:spTree>
    <p:extLst>
      <p:ext uri="{BB962C8B-B14F-4D97-AF65-F5344CB8AC3E}">
        <p14:creationId xmlns:p14="http://schemas.microsoft.com/office/powerpoint/2010/main" val="22303231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7C35A60-1AF7-4930-9B62-A69BEE5957F8}" type="slidenum">
              <a:rPr lang="en-GB" smtClean="0"/>
              <a:t>7</a:t>
            </a:fld>
            <a:endParaRPr lang="en-GB"/>
          </a:p>
        </p:txBody>
      </p:sp>
    </p:spTree>
    <p:extLst>
      <p:ext uri="{BB962C8B-B14F-4D97-AF65-F5344CB8AC3E}">
        <p14:creationId xmlns:p14="http://schemas.microsoft.com/office/powerpoint/2010/main" val="2075804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7C35A60-1AF7-4930-9B62-A69BEE5957F8}" type="slidenum">
              <a:rPr lang="en-GB" smtClean="0"/>
              <a:t>8</a:t>
            </a:fld>
            <a:endParaRPr lang="en-GB"/>
          </a:p>
        </p:txBody>
      </p:sp>
    </p:spTree>
    <p:extLst>
      <p:ext uri="{BB962C8B-B14F-4D97-AF65-F5344CB8AC3E}">
        <p14:creationId xmlns:p14="http://schemas.microsoft.com/office/powerpoint/2010/main" val="2744889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7C35A60-1AF7-4930-9B62-A69BEE5957F8}" type="slidenum">
              <a:rPr lang="en-GB" smtClean="0"/>
              <a:t>9</a:t>
            </a:fld>
            <a:endParaRPr lang="en-GB"/>
          </a:p>
        </p:txBody>
      </p:sp>
    </p:spTree>
    <p:extLst>
      <p:ext uri="{BB962C8B-B14F-4D97-AF65-F5344CB8AC3E}">
        <p14:creationId xmlns:p14="http://schemas.microsoft.com/office/powerpoint/2010/main" val="20997659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E3EA11BD-3944-4BA3-A35D-65D757685784}" type="datetimeFigureOut">
              <a:rPr lang="en-ZA" smtClean="0"/>
              <a:t>2023/05/23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92C92B0-794C-4D6A-AA03-6C503BB2FD8C}" type="slidenum">
              <a:rPr lang="en-ZA" smtClean="0"/>
              <a:t>‹#›</a:t>
            </a:fld>
            <a:endParaRPr lang="en-ZA"/>
          </a:p>
        </p:txBody>
      </p:sp>
      <p:pic>
        <p:nvPicPr>
          <p:cNvPr id="8" name="Picture 7">
            <a:extLst>
              <a:ext uri="{FF2B5EF4-FFF2-40B4-BE49-F238E27FC236}">
                <a16:creationId xmlns:a16="http://schemas.microsoft.com/office/drawing/2014/main" id="{ECA523C8-1CE0-858A-83A3-C41410DF12F2}"/>
              </a:ext>
            </a:extLst>
          </p:cNvPr>
          <p:cNvPicPr>
            <a:picLocks noChangeAspect="1"/>
          </p:cNvPicPr>
          <p:nvPr userDrawn="1"/>
        </p:nvPicPr>
        <p:blipFill>
          <a:blip r:embed="rId2"/>
          <a:stretch>
            <a:fillRect/>
          </a:stretch>
        </p:blipFill>
        <p:spPr>
          <a:xfrm>
            <a:off x="77338" y="6136565"/>
            <a:ext cx="2438740" cy="666843"/>
          </a:xfrm>
          <a:prstGeom prst="rect">
            <a:avLst/>
          </a:prstGeom>
        </p:spPr>
      </p:pic>
    </p:spTree>
    <p:extLst>
      <p:ext uri="{BB962C8B-B14F-4D97-AF65-F5344CB8AC3E}">
        <p14:creationId xmlns:p14="http://schemas.microsoft.com/office/powerpoint/2010/main" val="2472836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E3EA11BD-3944-4BA3-A35D-65D757685784}" type="datetimeFigureOut">
              <a:rPr lang="en-ZA" smtClean="0"/>
              <a:t>2023/05/23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92C92B0-794C-4D6A-AA03-6C503BB2FD8C}" type="slidenum">
              <a:rPr lang="en-ZA" smtClean="0"/>
              <a:t>‹#›</a:t>
            </a:fld>
            <a:endParaRPr lang="en-ZA"/>
          </a:p>
        </p:txBody>
      </p:sp>
    </p:spTree>
    <p:extLst>
      <p:ext uri="{BB962C8B-B14F-4D97-AF65-F5344CB8AC3E}">
        <p14:creationId xmlns:p14="http://schemas.microsoft.com/office/powerpoint/2010/main" val="2173900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E3EA11BD-3944-4BA3-A35D-65D757685784}" type="datetimeFigureOut">
              <a:rPr lang="en-ZA" smtClean="0"/>
              <a:t>2023/05/23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92C92B0-794C-4D6A-AA03-6C503BB2FD8C}" type="slidenum">
              <a:rPr lang="en-ZA" smtClean="0"/>
              <a:t>‹#›</a:t>
            </a:fld>
            <a:endParaRPr lang="en-ZA"/>
          </a:p>
        </p:txBody>
      </p:sp>
    </p:spTree>
    <p:extLst>
      <p:ext uri="{BB962C8B-B14F-4D97-AF65-F5344CB8AC3E}">
        <p14:creationId xmlns:p14="http://schemas.microsoft.com/office/powerpoint/2010/main" val="985307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E3EA11BD-3944-4BA3-A35D-65D757685784}" type="datetimeFigureOut">
              <a:rPr lang="en-ZA" smtClean="0"/>
              <a:t>2023/05/23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92C92B0-794C-4D6A-AA03-6C503BB2FD8C}" type="slidenum">
              <a:rPr lang="en-ZA" smtClean="0"/>
              <a:t>‹#›</a:t>
            </a:fld>
            <a:endParaRPr lang="en-ZA"/>
          </a:p>
        </p:txBody>
      </p:sp>
    </p:spTree>
    <p:extLst>
      <p:ext uri="{BB962C8B-B14F-4D97-AF65-F5344CB8AC3E}">
        <p14:creationId xmlns:p14="http://schemas.microsoft.com/office/powerpoint/2010/main" val="3759170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EA11BD-3944-4BA3-A35D-65D757685784}" type="datetimeFigureOut">
              <a:rPr lang="en-ZA" smtClean="0"/>
              <a:t>2023/05/23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92C92B0-794C-4D6A-AA03-6C503BB2FD8C}" type="slidenum">
              <a:rPr lang="en-ZA" smtClean="0"/>
              <a:t>‹#›</a:t>
            </a:fld>
            <a:endParaRPr lang="en-ZA"/>
          </a:p>
        </p:txBody>
      </p:sp>
    </p:spTree>
    <p:extLst>
      <p:ext uri="{BB962C8B-B14F-4D97-AF65-F5344CB8AC3E}">
        <p14:creationId xmlns:p14="http://schemas.microsoft.com/office/powerpoint/2010/main" val="876678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E3EA11BD-3944-4BA3-A35D-65D757685784}" type="datetimeFigureOut">
              <a:rPr lang="en-ZA" smtClean="0"/>
              <a:t>2023/05/23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92C92B0-794C-4D6A-AA03-6C503BB2FD8C}" type="slidenum">
              <a:rPr lang="en-ZA" smtClean="0"/>
              <a:t>‹#›</a:t>
            </a:fld>
            <a:endParaRPr lang="en-ZA"/>
          </a:p>
        </p:txBody>
      </p:sp>
    </p:spTree>
    <p:extLst>
      <p:ext uri="{BB962C8B-B14F-4D97-AF65-F5344CB8AC3E}">
        <p14:creationId xmlns:p14="http://schemas.microsoft.com/office/powerpoint/2010/main" val="2225980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E3EA11BD-3944-4BA3-A35D-65D757685784}" type="datetimeFigureOut">
              <a:rPr lang="en-ZA" smtClean="0"/>
              <a:t>2023/05/23</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B92C92B0-794C-4D6A-AA03-6C503BB2FD8C}" type="slidenum">
              <a:rPr lang="en-ZA" smtClean="0"/>
              <a:t>‹#›</a:t>
            </a:fld>
            <a:endParaRPr lang="en-ZA"/>
          </a:p>
        </p:txBody>
      </p:sp>
    </p:spTree>
    <p:extLst>
      <p:ext uri="{BB962C8B-B14F-4D97-AF65-F5344CB8AC3E}">
        <p14:creationId xmlns:p14="http://schemas.microsoft.com/office/powerpoint/2010/main" val="711105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E3EA11BD-3944-4BA3-A35D-65D757685784}" type="datetimeFigureOut">
              <a:rPr lang="en-ZA" smtClean="0"/>
              <a:t>2023/05/23</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B92C92B0-794C-4D6A-AA03-6C503BB2FD8C}" type="slidenum">
              <a:rPr lang="en-ZA" smtClean="0"/>
              <a:t>‹#›</a:t>
            </a:fld>
            <a:endParaRPr lang="en-ZA"/>
          </a:p>
        </p:txBody>
      </p:sp>
    </p:spTree>
    <p:extLst>
      <p:ext uri="{BB962C8B-B14F-4D97-AF65-F5344CB8AC3E}">
        <p14:creationId xmlns:p14="http://schemas.microsoft.com/office/powerpoint/2010/main" val="3737884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EA11BD-3944-4BA3-A35D-65D757685784}" type="datetimeFigureOut">
              <a:rPr lang="en-ZA" smtClean="0"/>
              <a:t>2023/05/23</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B92C92B0-794C-4D6A-AA03-6C503BB2FD8C}" type="slidenum">
              <a:rPr lang="en-ZA" smtClean="0"/>
              <a:t>‹#›</a:t>
            </a:fld>
            <a:endParaRPr lang="en-ZA"/>
          </a:p>
        </p:txBody>
      </p:sp>
    </p:spTree>
    <p:extLst>
      <p:ext uri="{BB962C8B-B14F-4D97-AF65-F5344CB8AC3E}">
        <p14:creationId xmlns:p14="http://schemas.microsoft.com/office/powerpoint/2010/main" val="445851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EA11BD-3944-4BA3-A35D-65D757685784}" type="datetimeFigureOut">
              <a:rPr lang="en-ZA" smtClean="0"/>
              <a:t>2023/05/23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92C92B0-794C-4D6A-AA03-6C503BB2FD8C}" type="slidenum">
              <a:rPr lang="en-ZA" smtClean="0"/>
              <a:t>‹#›</a:t>
            </a:fld>
            <a:endParaRPr lang="en-ZA"/>
          </a:p>
        </p:txBody>
      </p:sp>
    </p:spTree>
    <p:extLst>
      <p:ext uri="{BB962C8B-B14F-4D97-AF65-F5344CB8AC3E}">
        <p14:creationId xmlns:p14="http://schemas.microsoft.com/office/powerpoint/2010/main" val="1264296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EA11BD-3944-4BA3-A35D-65D757685784}" type="datetimeFigureOut">
              <a:rPr lang="en-ZA" smtClean="0"/>
              <a:t>2023/05/23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92C92B0-794C-4D6A-AA03-6C503BB2FD8C}" type="slidenum">
              <a:rPr lang="en-ZA" smtClean="0"/>
              <a:t>‹#›</a:t>
            </a:fld>
            <a:endParaRPr lang="en-ZA"/>
          </a:p>
        </p:txBody>
      </p:sp>
    </p:spTree>
    <p:extLst>
      <p:ext uri="{BB962C8B-B14F-4D97-AF65-F5344CB8AC3E}">
        <p14:creationId xmlns:p14="http://schemas.microsoft.com/office/powerpoint/2010/main" val="945635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EA11BD-3944-4BA3-A35D-65D757685784}" type="datetimeFigureOut">
              <a:rPr lang="en-ZA" smtClean="0"/>
              <a:t>2023/05/23</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2C92B0-794C-4D6A-AA03-6C503BB2FD8C}" type="slidenum">
              <a:rPr lang="en-ZA" smtClean="0"/>
              <a:t>‹#›</a:t>
            </a:fld>
            <a:endParaRPr lang="en-ZA"/>
          </a:p>
        </p:txBody>
      </p:sp>
    </p:spTree>
    <p:extLst>
      <p:ext uri="{BB962C8B-B14F-4D97-AF65-F5344CB8AC3E}">
        <p14:creationId xmlns:p14="http://schemas.microsoft.com/office/powerpoint/2010/main" val="3961788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TextBox 56">
            <a:extLst>
              <a:ext uri="{FF2B5EF4-FFF2-40B4-BE49-F238E27FC236}">
                <a16:creationId xmlns:a16="http://schemas.microsoft.com/office/drawing/2014/main" id="{6F7BCC0D-D248-11B3-887C-8228A05AADA8}"/>
              </a:ext>
            </a:extLst>
          </p:cNvPr>
          <p:cNvSpPr txBox="1"/>
          <p:nvPr/>
        </p:nvSpPr>
        <p:spPr>
          <a:xfrm>
            <a:off x="1579336" y="874455"/>
            <a:ext cx="9033328" cy="2554545"/>
          </a:xfrm>
          <a:prstGeom prst="rect">
            <a:avLst/>
          </a:prstGeom>
          <a:noFill/>
        </p:spPr>
        <p:txBody>
          <a:bodyPr wrap="square" rtlCol="0">
            <a:spAutoFit/>
          </a:bodyPr>
          <a:lstStyle/>
          <a:p>
            <a:pPr algn="ctr"/>
            <a:r>
              <a:rPr lang="en-US" sz="4000" b="1" dirty="0"/>
              <a:t>What do changes in the demand and supply of new teacher graduates mean for universities and schools over the next decade?</a:t>
            </a:r>
            <a:endParaRPr lang="en-ZA" sz="4000" b="1" dirty="0"/>
          </a:p>
        </p:txBody>
      </p:sp>
      <p:sp>
        <p:nvSpPr>
          <p:cNvPr id="8" name="TextBox 7">
            <a:extLst>
              <a:ext uri="{FF2B5EF4-FFF2-40B4-BE49-F238E27FC236}">
                <a16:creationId xmlns:a16="http://schemas.microsoft.com/office/drawing/2014/main" id="{51CF6CE5-FB39-4355-511E-BD699B853F60}"/>
              </a:ext>
            </a:extLst>
          </p:cNvPr>
          <p:cNvSpPr txBox="1"/>
          <p:nvPr/>
        </p:nvSpPr>
        <p:spPr>
          <a:xfrm>
            <a:off x="1579336" y="3739865"/>
            <a:ext cx="9033328" cy="584775"/>
          </a:xfrm>
          <a:prstGeom prst="rect">
            <a:avLst/>
          </a:prstGeom>
          <a:noFill/>
        </p:spPr>
        <p:txBody>
          <a:bodyPr wrap="square" rtlCol="0">
            <a:spAutoFit/>
          </a:bodyPr>
          <a:lstStyle/>
          <a:p>
            <a:pPr algn="ctr"/>
            <a:r>
              <a:rPr lang="en-US" sz="3200" dirty="0"/>
              <a:t>Martin Gustafsson</a:t>
            </a:r>
            <a:endParaRPr lang="en-ZA" sz="3200" dirty="0"/>
          </a:p>
        </p:txBody>
      </p:sp>
      <p:pic>
        <p:nvPicPr>
          <p:cNvPr id="16" name="Picture 15">
            <a:extLst>
              <a:ext uri="{FF2B5EF4-FFF2-40B4-BE49-F238E27FC236}">
                <a16:creationId xmlns:a16="http://schemas.microsoft.com/office/drawing/2014/main" id="{2E8EDCFC-CED5-C644-9A10-3DF2E8C3BA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92782" y="4984750"/>
            <a:ext cx="2590800" cy="866775"/>
          </a:xfrm>
          <a:prstGeom prst="rect">
            <a:avLst/>
          </a:prstGeom>
        </p:spPr>
      </p:pic>
      <p:sp>
        <p:nvSpPr>
          <p:cNvPr id="2" name="Rectangle 1">
            <a:extLst>
              <a:ext uri="{FF2B5EF4-FFF2-40B4-BE49-F238E27FC236}">
                <a16:creationId xmlns:a16="http://schemas.microsoft.com/office/drawing/2014/main" id="{D19FD55B-DB68-544D-D25A-E9640576D48A}"/>
              </a:ext>
            </a:extLst>
          </p:cNvPr>
          <p:cNvSpPr/>
          <p:nvPr/>
        </p:nvSpPr>
        <p:spPr>
          <a:xfrm>
            <a:off x="1579336" y="874455"/>
            <a:ext cx="9282628" cy="2554545"/>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 name="TextBox 2">
            <a:extLst>
              <a:ext uri="{FF2B5EF4-FFF2-40B4-BE49-F238E27FC236}">
                <a16:creationId xmlns:a16="http://schemas.microsoft.com/office/drawing/2014/main" id="{895F9F30-0A0D-2D5E-4773-0DDF563CE457}"/>
              </a:ext>
            </a:extLst>
          </p:cNvPr>
          <p:cNvSpPr txBox="1"/>
          <p:nvPr/>
        </p:nvSpPr>
        <p:spPr>
          <a:xfrm>
            <a:off x="1579336" y="4324640"/>
            <a:ext cx="9033328" cy="584775"/>
          </a:xfrm>
          <a:prstGeom prst="rect">
            <a:avLst/>
          </a:prstGeom>
          <a:noFill/>
        </p:spPr>
        <p:txBody>
          <a:bodyPr wrap="square" rtlCol="0">
            <a:spAutoFit/>
          </a:bodyPr>
          <a:lstStyle/>
          <a:p>
            <a:pPr algn="ctr"/>
            <a:r>
              <a:rPr lang="en-US" sz="3200" dirty="0"/>
              <a:t>Work as at May 2023</a:t>
            </a:r>
            <a:endParaRPr lang="en-ZA" sz="3200" dirty="0"/>
          </a:p>
        </p:txBody>
      </p:sp>
    </p:spTree>
    <p:extLst>
      <p:ext uri="{BB962C8B-B14F-4D97-AF65-F5344CB8AC3E}">
        <p14:creationId xmlns:p14="http://schemas.microsoft.com/office/powerpoint/2010/main" val="1360662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TextBox 56">
            <a:extLst>
              <a:ext uri="{FF2B5EF4-FFF2-40B4-BE49-F238E27FC236}">
                <a16:creationId xmlns:a16="http://schemas.microsoft.com/office/drawing/2014/main" id="{6F7BCC0D-D248-11B3-887C-8228A05AADA8}"/>
              </a:ext>
            </a:extLst>
          </p:cNvPr>
          <p:cNvSpPr txBox="1"/>
          <p:nvPr/>
        </p:nvSpPr>
        <p:spPr>
          <a:xfrm>
            <a:off x="736120" y="448797"/>
            <a:ext cx="9072898" cy="461665"/>
          </a:xfrm>
          <a:prstGeom prst="rect">
            <a:avLst/>
          </a:prstGeom>
          <a:noFill/>
        </p:spPr>
        <p:txBody>
          <a:bodyPr wrap="square" rtlCol="0">
            <a:spAutoFit/>
          </a:bodyPr>
          <a:lstStyle/>
          <a:p>
            <a:r>
              <a:rPr lang="en-ZA" sz="2400" b="1" dirty="0"/>
              <a:t>GDP GROWTH ASSUMPTIONS REVISITED (contd.)</a:t>
            </a:r>
          </a:p>
        </p:txBody>
      </p:sp>
      <p:sp>
        <p:nvSpPr>
          <p:cNvPr id="8" name="Rectangle 7">
            <a:extLst>
              <a:ext uri="{FF2B5EF4-FFF2-40B4-BE49-F238E27FC236}">
                <a16:creationId xmlns:a16="http://schemas.microsoft.com/office/drawing/2014/main" id="{B58B6036-6B31-5551-36AD-7E6F24A4E7CF}"/>
              </a:ext>
            </a:extLst>
          </p:cNvPr>
          <p:cNvSpPr/>
          <p:nvPr/>
        </p:nvSpPr>
        <p:spPr>
          <a:xfrm>
            <a:off x="7772400" y="1477964"/>
            <a:ext cx="3271838" cy="3308349"/>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tx1"/>
                </a:solidFill>
              </a:rPr>
              <a:t>1.8% growth projected for 2024.</a:t>
            </a:r>
          </a:p>
          <a:p>
            <a:endParaRPr lang="en-US" sz="2400" dirty="0">
              <a:solidFill>
                <a:schemeClr val="tx1"/>
              </a:solidFill>
            </a:endParaRPr>
          </a:p>
          <a:p>
            <a:r>
              <a:rPr lang="en-US" sz="2400" dirty="0">
                <a:solidFill>
                  <a:schemeClr val="tx1"/>
                </a:solidFill>
              </a:rPr>
              <a:t>IMF’s one-year-back forecasts have been </a:t>
            </a:r>
            <a:r>
              <a:rPr lang="en-US" sz="2400" b="1" dirty="0">
                <a:solidFill>
                  <a:srgbClr val="FF0000"/>
                </a:solidFill>
              </a:rPr>
              <a:t>0.8</a:t>
            </a:r>
            <a:r>
              <a:rPr lang="en-US" sz="2400" dirty="0">
                <a:solidFill>
                  <a:schemeClr val="tx1"/>
                </a:solidFill>
              </a:rPr>
              <a:t> percentage points too high in 2006 to 2019 period. </a:t>
            </a:r>
            <a:endParaRPr lang="en-ZA" sz="2400" u="sng" dirty="0">
              <a:solidFill>
                <a:schemeClr val="tx1"/>
              </a:solidFill>
            </a:endParaRPr>
          </a:p>
        </p:txBody>
      </p:sp>
      <p:pic>
        <p:nvPicPr>
          <p:cNvPr id="3" name="Picture 2">
            <a:extLst>
              <a:ext uri="{FF2B5EF4-FFF2-40B4-BE49-F238E27FC236}">
                <a16:creationId xmlns:a16="http://schemas.microsoft.com/office/drawing/2014/main" id="{79841DC4-C1F2-D593-0020-F254926034E1}"/>
              </a:ext>
            </a:extLst>
          </p:cNvPr>
          <p:cNvPicPr>
            <a:picLocks noChangeAspect="1"/>
          </p:cNvPicPr>
          <p:nvPr/>
        </p:nvPicPr>
        <p:blipFill>
          <a:blip r:embed="rId3"/>
          <a:stretch>
            <a:fillRect/>
          </a:stretch>
        </p:blipFill>
        <p:spPr>
          <a:xfrm>
            <a:off x="736120" y="1075996"/>
            <a:ext cx="6334148" cy="5096204"/>
          </a:xfrm>
          <a:prstGeom prst="rect">
            <a:avLst/>
          </a:prstGeom>
        </p:spPr>
      </p:pic>
    </p:spTree>
    <p:extLst>
      <p:ext uri="{BB962C8B-B14F-4D97-AF65-F5344CB8AC3E}">
        <p14:creationId xmlns:p14="http://schemas.microsoft.com/office/powerpoint/2010/main" val="189723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TextBox 56">
            <a:extLst>
              <a:ext uri="{FF2B5EF4-FFF2-40B4-BE49-F238E27FC236}">
                <a16:creationId xmlns:a16="http://schemas.microsoft.com/office/drawing/2014/main" id="{6F7BCC0D-D248-11B3-887C-8228A05AADA8}"/>
              </a:ext>
            </a:extLst>
          </p:cNvPr>
          <p:cNvSpPr txBox="1"/>
          <p:nvPr/>
        </p:nvSpPr>
        <p:spPr>
          <a:xfrm>
            <a:off x="132127" y="0"/>
            <a:ext cx="9072898" cy="646331"/>
          </a:xfrm>
          <a:prstGeom prst="rect">
            <a:avLst/>
          </a:prstGeom>
          <a:noFill/>
        </p:spPr>
        <p:txBody>
          <a:bodyPr wrap="square" rtlCol="0">
            <a:spAutoFit/>
          </a:bodyPr>
          <a:lstStyle/>
          <a:p>
            <a:r>
              <a:rPr lang="en-ZA" sz="3600" b="1" dirty="0"/>
              <a:t>SIX SCENARIOS</a:t>
            </a:r>
          </a:p>
        </p:txBody>
      </p:sp>
      <p:pic>
        <p:nvPicPr>
          <p:cNvPr id="3" name="Picture 2">
            <a:extLst>
              <a:ext uri="{FF2B5EF4-FFF2-40B4-BE49-F238E27FC236}">
                <a16:creationId xmlns:a16="http://schemas.microsoft.com/office/drawing/2014/main" id="{400926E0-3852-2D21-A0F8-FD375BC286E7}"/>
              </a:ext>
            </a:extLst>
          </p:cNvPr>
          <p:cNvPicPr>
            <a:picLocks noChangeAspect="1"/>
          </p:cNvPicPr>
          <p:nvPr/>
        </p:nvPicPr>
        <p:blipFill>
          <a:blip r:embed="rId3"/>
          <a:stretch>
            <a:fillRect/>
          </a:stretch>
        </p:blipFill>
        <p:spPr>
          <a:xfrm>
            <a:off x="263236" y="1201298"/>
            <a:ext cx="7118097" cy="4842639"/>
          </a:xfrm>
          <a:prstGeom prst="rect">
            <a:avLst/>
          </a:prstGeom>
        </p:spPr>
      </p:pic>
      <p:sp>
        <p:nvSpPr>
          <p:cNvPr id="4" name="Rectangle 3">
            <a:extLst>
              <a:ext uri="{FF2B5EF4-FFF2-40B4-BE49-F238E27FC236}">
                <a16:creationId xmlns:a16="http://schemas.microsoft.com/office/drawing/2014/main" id="{8551C9CF-4D96-4C2C-D6ED-25D47CC42FE2}"/>
              </a:ext>
            </a:extLst>
          </p:cNvPr>
          <p:cNvSpPr/>
          <p:nvPr/>
        </p:nvSpPr>
        <p:spPr>
          <a:xfrm>
            <a:off x="7936100" y="1648691"/>
            <a:ext cx="3064409" cy="35190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chemeClr val="tx1"/>
                </a:solidFill>
              </a:rPr>
              <a:t>Important addition is this modelling of the new ‘reserve stock’ of educators, which could provide universities some ‘breathing room’.</a:t>
            </a:r>
            <a:endParaRPr lang="en-ZA" sz="2800" dirty="0">
              <a:solidFill>
                <a:schemeClr val="tx1"/>
              </a:solidFill>
            </a:endParaRPr>
          </a:p>
        </p:txBody>
      </p:sp>
      <p:sp>
        <p:nvSpPr>
          <p:cNvPr id="5" name="Oval 4">
            <a:extLst>
              <a:ext uri="{FF2B5EF4-FFF2-40B4-BE49-F238E27FC236}">
                <a16:creationId xmlns:a16="http://schemas.microsoft.com/office/drawing/2014/main" id="{8F14A45C-4B2A-6186-AC5E-27A5BA0406D7}"/>
              </a:ext>
            </a:extLst>
          </p:cNvPr>
          <p:cNvSpPr/>
          <p:nvPr/>
        </p:nvSpPr>
        <p:spPr>
          <a:xfrm rot="2031336">
            <a:off x="3435927" y="2175163"/>
            <a:ext cx="1343891" cy="554182"/>
          </a:xfrm>
          <a:prstGeom prst="ellipse">
            <a:avLst/>
          </a:prstGeom>
          <a:solidFill>
            <a:srgbClr val="FF99FF">
              <a:alpha val="5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2676429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A41B4CE5-5734-505E-E19D-811545C2F16A}"/>
              </a:ext>
            </a:extLst>
          </p:cNvPr>
          <p:cNvPicPr>
            <a:picLocks noChangeAspect="1"/>
          </p:cNvPicPr>
          <p:nvPr/>
        </p:nvPicPr>
        <p:blipFill>
          <a:blip r:embed="rId3"/>
          <a:stretch>
            <a:fillRect/>
          </a:stretch>
        </p:blipFill>
        <p:spPr>
          <a:xfrm>
            <a:off x="132127" y="671790"/>
            <a:ext cx="11873213" cy="4073047"/>
          </a:xfrm>
          <a:prstGeom prst="rect">
            <a:avLst/>
          </a:prstGeom>
        </p:spPr>
      </p:pic>
      <p:sp>
        <p:nvSpPr>
          <p:cNvPr id="57" name="TextBox 56">
            <a:extLst>
              <a:ext uri="{FF2B5EF4-FFF2-40B4-BE49-F238E27FC236}">
                <a16:creationId xmlns:a16="http://schemas.microsoft.com/office/drawing/2014/main" id="{6F7BCC0D-D248-11B3-887C-8228A05AADA8}"/>
              </a:ext>
            </a:extLst>
          </p:cNvPr>
          <p:cNvSpPr txBox="1"/>
          <p:nvPr/>
        </p:nvSpPr>
        <p:spPr>
          <a:xfrm>
            <a:off x="132127" y="0"/>
            <a:ext cx="9072898" cy="461665"/>
          </a:xfrm>
          <a:prstGeom prst="rect">
            <a:avLst/>
          </a:prstGeom>
          <a:noFill/>
        </p:spPr>
        <p:txBody>
          <a:bodyPr wrap="square" rtlCol="0">
            <a:spAutoFit/>
          </a:bodyPr>
          <a:lstStyle/>
          <a:p>
            <a:r>
              <a:rPr lang="en-ZA" sz="2400" b="1" dirty="0"/>
              <a:t>SIX SCENARIOS (contd.)</a:t>
            </a:r>
          </a:p>
        </p:txBody>
      </p:sp>
      <p:sp>
        <p:nvSpPr>
          <p:cNvPr id="8" name="Rectangle 7">
            <a:extLst>
              <a:ext uri="{FF2B5EF4-FFF2-40B4-BE49-F238E27FC236}">
                <a16:creationId xmlns:a16="http://schemas.microsoft.com/office/drawing/2014/main" id="{31FCDACF-0C75-529E-730A-B56FD5B90D22}"/>
              </a:ext>
            </a:extLst>
          </p:cNvPr>
          <p:cNvSpPr/>
          <p:nvPr/>
        </p:nvSpPr>
        <p:spPr>
          <a:xfrm>
            <a:off x="408276" y="671790"/>
            <a:ext cx="1551709" cy="914615"/>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Roughly, from most to least desirable.</a:t>
            </a:r>
            <a:endParaRPr lang="en-ZA" dirty="0">
              <a:solidFill>
                <a:schemeClr val="tx1"/>
              </a:solidFill>
            </a:endParaRPr>
          </a:p>
        </p:txBody>
      </p:sp>
      <p:sp>
        <p:nvSpPr>
          <p:cNvPr id="11" name="Oval 10">
            <a:extLst>
              <a:ext uri="{FF2B5EF4-FFF2-40B4-BE49-F238E27FC236}">
                <a16:creationId xmlns:a16="http://schemas.microsoft.com/office/drawing/2014/main" id="{BBB8759A-9AE5-5E7E-F30A-C12E93777455}"/>
              </a:ext>
            </a:extLst>
          </p:cNvPr>
          <p:cNvSpPr/>
          <p:nvPr/>
        </p:nvSpPr>
        <p:spPr>
          <a:xfrm>
            <a:off x="3843338" y="3943350"/>
            <a:ext cx="514350" cy="371475"/>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cxnSp>
        <p:nvCxnSpPr>
          <p:cNvPr id="13" name="Straight Arrow Connector 12">
            <a:extLst>
              <a:ext uri="{FF2B5EF4-FFF2-40B4-BE49-F238E27FC236}">
                <a16:creationId xmlns:a16="http://schemas.microsoft.com/office/drawing/2014/main" id="{CC38B033-8DE6-54E2-B1FF-9163E41032AA}"/>
              </a:ext>
            </a:extLst>
          </p:cNvPr>
          <p:cNvCxnSpPr>
            <a:cxnSpLocks/>
            <a:endCxn id="11" idx="3"/>
          </p:cNvCxnSpPr>
          <p:nvPr/>
        </p:nvCxnSpPr>
        <p:spPr>
          <a:xfrm flipV="1">
            <a:off x="2971800" y="4260424"/>
            <a:ext cx="946863" cy="697339"/>
          </a:xfrm>
          <a:prstGeom prst="straightConnector1">
            <a:avLst/>
          </a:prstGeom>
          <a:ln>
            <a:solidFill>
              <a:srgbClr val="FF0000"/>
            </a:solidFill>
            <a:tailEnd type="arrow" w="lg" len="lg"/>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DAADE034-4221-BD45-6B73-299011BFB902}"/>
              </a:ext>
            </a:extLst>
          </p:cNvPr>
          <p:cNvSpPr/>
          <p:nvPr/>
        </p:nvSpPr>
        <p:spPr>
          <a:xfrm>
            <a:off x="1228725" y="4947860"/>
            <a:ext cx="1743075" cy="1752978"/>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1.8% growth would be compatible with ‘necessary’ 16% increase in workforce. </a:t>
            </a:r>
            <a:endParaRPr lang="en-ZA" dirty="0">
              <a:solidFill>
                <a:schemeClr val="tx1"/>
              </a:solidFill>
            </a:endParaRPr>
          </a:p>
        </p:txBody>
      </p:sp>
      <p:sp>
        <p:nvSpPr>
          <p:cNvPr id="16" name="Oval 15">
            <a:extLst>
              <a:ext uri="{FF2B5EF4-FFF2-40B4-BE49-F238E27FC236}">
                <a16:creationId xmlns:a16="http://schemas.microsoft.com/office/drawing/2014/main" id="{67779E7B-FE4B-2762-BB7B-9C33773CA48F}"/>
              </a:ext>
            </a:extLst>
          </p:cNvPr>
          <p:cNvSpPr/>
          <p:nvPr/>
        </p:nvSpPr>
        <p:spPr>
          <a:xfrm>
            <a:off x="5272090" y="3981450"/>
            <a:ext cx="514350" cy="371475"/>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cxnSp>
        <p:nvCxnSpPr>
          <p:cNvPr id="17" name="Straight Arrow Connector 16">
            <a:extLst>
              <a:ext uri="{FF2B5EF4-FFF2-40B4-BE49-F238E27FC236}">
                <a16:creationId xmlns:a16="http://schemas.microsoft.com/office/drawing/2014/main" id="{E3DA93F9-BAF8-3F05-B02F-D4FA30ED2BF6}"/>
              </a:ext>
            </a:extLst>
          </p:cNvPr>
          <p:cNvCxnSpPr>
            <a:cxnSpLocks/>
            <a:endCxn id="16" idx="3"/>
          </p:cNvCxnSpPr>
          <p:nvPr/>
        </p:nvCxnSpPr>
        <p:spPr>
          <a:xfrm flipV="1">
            <a:off x="4529138" y="4298524"/>
            <a:ext cx="818277" cy="763387"/>
          </a:xfrm>
          <a:prstGeom prst="straightConnector1">
            <a:avLst/>
          </a:prstGeom>
          <a:ln>
            <a:solidFill>
              <a:srgbClr val="FF0000"/>
            </a:solidFill>
            <a:tailEnd type="arrow" w="lg" len="lg"/>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431179B2-87C5-7FE8-0102-1EF3F32EEE4A}"/>
              </a:ext>
            </a:extLst>
          </p:cNvPr>
          <p:cNvSpPr/>
          <p:nvPr/>
        </p:nvSpPr>
        <p:spPr>
          <a:xfrm>
            <a:off x="3352363" y="5061911"/>
            <a:ext cx="1743075" cy="1752978"/>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6% workforce growth, perhaps more feasible in a context of infrastructure constraints. </a:t>
            </a:r>
            <a:endParaRPr lang="en-ZA" dirty="0">
              <a:solidFill>
                <a:schemeClr val="tx1"/>
              </a:solidFill>
            </a:endParaRPr>
          </a:p>
        </p:txBody>
      </p:sp>
      <p:sp>
        <p:nvSpPr>
          <p:cNvPr id="21" name="Oval 20">
            <a:extLst>
              <a:ext uri="{FF2B5EF4-FFF2-40B4-BE49-F238E27FC236}">
                <a16:creationId xmlns:a16="http://schemas.microsoft.com/office/drawing/2014/main" id="{C9348770-7448-8FE0-6267-0074631058AF}"/>
              </a:ext>
            </a:extLst>
          </p:cNvPr>
          <p:cNvSpPr/>
          <p:nvPr/>
        </p:nvSpPr>
        <p:spPr>
          <a:xfrm>
            <a:off x="6453190" y="2522575"/>
            <a:ext cx="976310" cy="371475"/>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cxnSp>
        <p:nvCxnSpPr>
          <p:cNvPr id="22" name="Straight Arrow Connector 21">
            <a:extLst>
              <a:ext uri="{FF2B5EF4-FFF2-40B4-BE49-F238E27FC236}">
                <a16:creationId xmlns:a16="http://schemas.microsoft.com/office/drawing/2014/main" id="{7F900BCF-493F-4F3C-8F16-2FF82FBFA7E1}"/>
              </a:ext>
            </a:extLst>
          </p:cNvPr>
          <p:cNvCxnSpPr>
            <a:cxnSpLocks/>
          </p:cNvCxnSpPr>
          <p:nvPr/>
        </p:nvCxnSpPr>
        <p:spPr>
          <a:xfrm flipV="1">
            <a:off x="6272213" y="2894050"/>
            <a:ext cx="428629" cy="2063713"/>
          </a:xfrm>
          <a:prstGeom prst="straightConnector1">
            <a:avLst/>
          </a:prstGeom>
          <a:ln>
            <a:solidFill>
              <a:srgbClr val="FF0000"/>
            </a:solidFill>
            <a:tailEnd type="arrow" w="lg" len="lg"/>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99A29807-0447-CB0F-9F40-525E84102861}"/>
              </a:ext>
            </a:extLst>
          </p:cNvPr>
          <p:cNvSpPr/>
          <p:nvPr/>
        </p:nvSpPr>
        <p:spPr>
          <a:xfrm>
            <a:off x="5476001" y="4770296"/>
            <a:ext cx="1743075" cy="1940445"/>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If strong growth, or some other factor, increases young attrition, a very different university challenge.</a:t>
            </a:r>
            <a:endParaRPr lang="en-ZA" dirty="0">
              <a:solidFill>
                <a:schemeClr val="tx1"/>
              </a:solidFill>
            </a:endParaRPr>
          </a:p>
        </p:txBody>
      </p:sp>
      <p:sp>
        <p:nvSpPr>
          <p:cNvPr id="27" name="Oval 26">
            <a:extLst>
              <a:ext uri="{FF2B5EF4-FFF2-40B4-BE49-F238E27FC236}">
                <a16:creationId xmlns:a16="http://schemas.microsoft.com/office/drawing/2014/main" id="{8A5D346B-6640-D38A-7B8F-0D95337F745D}"/>
              </a:ext>
            </a:extLst>
          </p:cNvPr>
          <p:cNvSpPr/>
          <p:nvPr/>
        </p:nvSpPr>
        <p:spPr>
          <a:xfrm>
            <a:off x="7977189" y="1917737"/>
            <a:ext cx="795336" cy="371475"/>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8" name="Rectangle 27">
            <a:extLst>
              <a:ext uri="{FF2B5EF4-FFF2-40B4-BE49-F238E27FC236}">
                <a16:creationId xmlns:a16="http://schemas.microsoft.com/office/drawing/2014/main" id="{72052B3C-9F73-FDC0-F519-9F67D81B53AD}"/>
              </a:ext>
            </a:extLst>
          </p:cNvPr>
          <p:cNvSpPr/>
          <p:nvPr/>
        </p:nvSpPr>
        <p:spPr>
          <a:xfrm>
            <a:off x="7500941" y="4803007"/>
            <a:ext cx="1743075" cy="1940445"/>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Undesirable. Implies e.g. pushing 360,000 foundation phase learners above class size 40 threshold.</a:t>
            </a:r>
            <a:endParaRPr lang="en-ZA" dirty="0">
              <a:solidFill>
                <a:schemeClr val="tx1"/>
              </a:solidFill>
            </a:endParaRPr>
          </a:p>
        </p:txBody>
      </p:sp>
      <p:cxnSp>
        <p:nvCxnSpPr>
          <p:cNvPr id="29" name="Straight Arrow Connector 28">
            <a:extLst>
              <a:ext uri="{FF2B5EF4-FFF2-40B4-BE49-F238E27FC236}">
                <a16:creationId xmlns:a16="http://schemas.microsoft.com/office/drawing/2014/main" id="{308BE0F8-61E6-8FCA-24FF-ED29F1F96B75}"/>
              </a:ext>
            </a:extLst>
          </p:cNvPr>
          <p:cNvCxnSpPr>
            <a:cxnSpLocks/>
            <a:stCxn id="28" idx="0"/>
          </p:cNvCxnSpPr>
          <p:nvPr/>
        </p:nvCxnSpPr>
        <p:spPr>
          <a:xfrm flipH="1" flipV="1">
            <a:off x="8372478" y="2289212"/>
            <a:ext cx="1" cy="2513795"/>
          </a:xfrm>
          <a:prstGeom prst="straightConnector1">
            <a:avLst/>
          </a:prstGeom>
          <a:ln>
            <a:solidFill>
              <a:srgbClr val="FF0000"/>
            </a:solidFill>
            <a:tailEnd type="arrow" w="lg" len="lg"/>
          </a:ln>
        </p:spPr>
        <p:style>
          <a:lnRef idx="1">
            <a:schemeClr val="accent1"/>
          </a:lnRef>
          <a:fillRef idx="0">
            <a:schemeClr val="accent1"/>
          </a:fillRef>
          <a:effectRef idx="0">
            <a:schemeClr val="accent1"/>
          </a:effectRef>
          <a:fontRef idx="minor">
            <a:schemeClr val="tx1"/>
          </a:fontRef>
        </p:style>
      </p:cxnSp>
      <p:sp>
        <p:nvSpPr>
          <p:cNvPr id="32" name="Oval 31">
            <a:extLst>
              <a:ext uri="{FF2B5EF4-FFF2-40B4-BE49-F238E27FC236}">
                <a16:creationId xmlns:a16="http://schemas.microsoft.com/office/drawing/2014/main" id="{C395E0E0-F131-853A-042B-DAC5F1DB0DA7}"/>
              </a:ext>
            </a:extLst>
          </p:cNvPr>
          <p:cNvSpPr/>
          <p:nvPr/>
        </p:nvSpPr>
        <p:spPr>
          <a:xfrm>
            <a:off x="10792177" y="3943349"/>
            <a:ext cx="795336" cy="371475"/>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3" name="Oval 32">
            <a:extLst>
              <a:ext uri="{FF2B5EF4-FFF2-40B4-BE49-F238E27FC236}">
                <a16:creationId xmlns:a16="http://schemas.microsoft.com/office/drawing/2014/main" id="{89951ECF-9C2B-94DD-AF12-F464B891C28C}"/>
              </a:ext>
            </a:extLst>
          </p:cNvPr>
          <p:cNvSpPr/>
          <p:nvPr/>
        </p:nvSpPr>
        <p:spPr>
          <a:xfrm>
            <a:off x="10794909" y="3254800"/>
            <a:ext cx="795336" cy="371475"/>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4" name="Rectangle 33">
            <a:extLst>
              <a:ext uri="{FF2B5EF4-FFF2-40B4-BE49-F238E27FC236}">
                <a16:creationId xmlns:a16="http://schemas.microsoft.com/office/drawing/2014/main" id="{EE544565-B425-C19E-EAB2-7B5CF01EA7BA}"/>
              </a:ext>
            </a:extLst>
          </p:cNvPr>
          <p:cNvSpPr/>
          <p:nvPr/>
        </p:nvSpPr>
        <p:spPr>
          <a:xfrm>
            <a:off x="9422553" y="4770296"/>
            <a:ext cx="2507517" cy="1940445"/>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With extremely low growth, growing the workforce would require below-inflation </a:t>
            </a:r>
            <a:r>
              <a:rPr lang="en-US" dirty="0" err="1">
                <a:solidFill>
                  <a:schemeClr val="tx1"/>
                </a:solidFill>
              </a:rPr>
              <a:t>CoL</a:t>
            </a:r>
            <a:r>
              <a:rPr lang="en-US" dirty="0">
                <a:solidFill>
                  <a:schemeClr val="tx1"/>
                </a:solidFill>
              </a:rPr>
              <a:t> increases (but notch progression remains unaffected here).</a:t>
            </a:r>
            <a:endParaRPr lang="en-ZA" dirty="0">
              <a:solidFill>
                <a:schemeClr val="tx1"/>
              </a:solidFill>
            </a:endParaRPr>
          </a:p>
        </p:txBody>
      </p:sp>
      <p:cxnSp>
        <p:nvCxnSpPr>
          <p:cNvPr id="35" name="Straight Arrow Connector 34">
            <a:extLst>
              <a:ext uri="{FF2B5EF4-FFF2-40B4-BE49-F238E27FC236}">
                <a16:creationId xmlns:a16="http://schemas.microsoft.com/office/drawing/2014/main" id="{4A0A3E51-6A17-B799-5D5E-227AC98C0B9C}"/>
              </a:ext>
            </a:extLst>
          </p:cNvPr>
          <p:cNvCxnSpPr>
            <a:cxnSpLocks/>
            <a:endCxn id="32" idx="3"/>
          </p:cNvCxnSpPr>
          <p:nvPr/>
        </p:nvCxnSpPr>
        <p:spPr>
          <a:xfrm flipV="1">
            <a:off x="10401300" y="4260423"/>
            <a:ext cx="507351" cy="509873"/>
          </a:xfrm>
          <a:prstGeom prst="straightConnector1">
            <a:avLst/>
          </a:prstGeom>
          <a:ln>
            <a:solidFill>
              <a:srgbClr val="FF0000"/>
            </a:solidFill>
            <a:tailEnd type="arrow" w="lg" len="lg"/>
          </a:ln>
        </p:spPr>
        <p:style>
          <a:lnRef idx="1">
            <a:schemeClr val="accent1"/>
          </a:lnRef>
          <a:fillRef idx="0">
            <a:schemeClr val="accent1"/>
          </a:fillRef>
          <a:effectRef idx="0">
            <a:schemeClr val="accent1"/>
          </a:effectRef>
          <a:fontRef idx="minor">
            <a:schemeClr val="tx1"/>
          </a:fontRef>
        </p:style>
      </p:cxnSp>
      <p:sp>
        <p:nvSpPr>
          <p:cNvPr id="41" name="Rectangle: Rounded Corners 40">
            <a:extLst>
              <a:ext uri="{FF2B5EF4-FFF2-40B4-BE49-F238E27FC236}">
                <a16:creationId xmlns:a16="http://schemas.microsoft.com/office/drawing/2014/main" id="{1DA3E0A1-90ED-DE1D-4E40-3A2FE11F1092}"/>
              </a:ext>
            </a:extLst>
          </p:cNvPr>
          <p:cNvSpPr/>
          <p:nvPr/>
        </p:nvSpPr>
        <p:spPr>
          <a:xfrm>
            <a:off x="3550502" y="3276280"/>
            <a:ext cx="6750787" cy="598747"/>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cxnSp>
        <p:nvCxnSpPr>
          <p:cNvPr id="42" name="Straight Arrow Connector 41">
            <a:extLst>
              <a:ext uri="{FF2B5EF4-FFF2-40B4-BE49-F238E27FC236}">
                <a16:creationId xmlns:a16="http://schemas.microsoft.com/office/drawing/2014/main" id="{DF16F92B-34D3-ADDD-9C5C-C267D9F74191}"/>
              </a:ext>
            </a:extLst>
          </p:cNvPr>
          <p:cNvCxnSpPr>
            <a:cxnSpLocks/>
          </p:cNvCxnSpPr>
          <p:nvPr/>
        </p:nvCxnSpPr>
        <p:spPr>
          <a:xfrm flipH="1">
            <a:off x="4668576" y="613620"/>
            <a:ext cx="1037337" cy="2641180"/>
          </a:xfrm>
          <a:prstGeom prst="straightConnector1">
            <a:avLst/>
          </a:prstGeom>
          <a:ln>
            <a:solidFill>
              <a:srgbClr val="FF0000"/>
            </a:solidFill>
            <a:tailEnd type="arrow" w="lg" len="lg"/>
          </a:ln>
        </p:spPr>
        <p:style>
          <a:lnRef idx="1">
            <a:schemeClr val="accent1"/>
          </a:lnRef>
          <a:fillRef idx="0">
            <a:schemeClr val="accent1"/>
          </a:fillRef>
          <a:effectRef idx="0">
            <a:schemeClr val="accent1"/>
          </a:effectRef>
          <a:fontRef idx="minor">
            <a:schemeClr val="tx1"/>
          </a:fontRef>
        </p:style>
      </p:cxnSp>
      <p:sp>
        <p:nvSpPr>
          <p:cNvPr id="45" name="Rectangle 44">
            <a:extLst>
              <a:ext uri="{FF2B5EF4-FFF2-40B4-BE49-F238E27FC236}">
                <a16:creationId xmlns:a16="http://schemas.microsoft.com/office/drawing/2014/main" id="{4BE9B4F9-EB65-3687-B861-83EE02DA024D}"/>
              </a:ext>
            </a:extLst>
          </p:cNvPr>
          <p:cNvSpPr/>
          <p:nvPr/>
        </p:nvSpPr>
        <p:spPr>
          <a:xfrm>
            <a:off x="3550503" y="111014"/>
            <a:ext cx="7493736" cy="535317"/>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Key finding of the modelling is that even with 1.5% notch progression, average unit cost growth in real terms is near zero (with CPI-linked </a:t>
            </a:r>
            <a:r>
              <a:rPr lang="en-US" dirty="0" err="1">
                <a:solidFill>
                  <a:schemeClr val="tx1"/>
                </a:solidFill>
              </a:rPr>
              <a:t>CoL</a:t>
            </a:r>
            <a:r>
              <a:rPr lang="en-US" dirty="0">
                <a:solidFill>
                  <a:schemeClr val="tx1"/>
                </a:solidFill>
              </a:rPr>
              <a:t> increases).</a:t>
            </a:r>
            <a:endParaRPr lang="en-ZA" dirty="0">
              <a:solidFill>
                <a:schemeClr val="tx1"/>
              </a:solidFill>
            </a:endParaRPr>
          </a:p>
        </p:txBody>
      </p:sp>
    </p:spTree>
    <p:extLst>
      <p:ext uri="{BB962C8B-B14F-4D97-AF65-F5344CB8AC3E}">
        <p14:creationId xmlns:p14="http://schemas.microsoft.com/office/powerpoint/2010/main" val="515171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TextBox 56">
            <a:extLst>
              <a:ext uri="{FF2B5EF4-FFF2-40B4-BE49-F238E27FC236}">
                <a16:creationId xmlns:a16="http://schemas.microsoft.com/office/drawing/2014/main" id="{6F7BCC0D-D248-11B3-887C-8228A05AADA8}"/>
              </a:ext>
            </a:extLst>
          </p:cNvPr>
          <p:cNvSpPr txBox="1"/>
          <p:nvPr/>
        </p:nvSpPr>
        <p:spPr>
          <a:xfrm>
            <a:off x="417465" y="227125"/>
            <a:ext cx="11400462" cy="6647974"/>
          </a:xfrm>
          <a:prstGeom prst="rect">
            <a:avLst/>
          </a:prstGeom>
          <a:solidFill>
            <a:schemeClr val="bg1"/>
          </a:solidFill>
        </p:spPr>
        <p:txBody>
          <a:bodyPr wrap="square" rtlCol="0">
            <a:spAutoFit/>
          </a:bodyPr>
          <a:lstStyle/>
          <a:p>
            <a:r>
              <a:rPr lang="en-ZA" sz="3600" b="1" dirty="0"/>
              <a:t>KEY MESSAGES</a:t>
            </a:r>
          </a:p>
          <a:p>
            <a:pPr marL="571500" indent="-571500">
              <a:buFont typeface="Arial" panose="020B0604020202020204" pitchFamily="34" charset="0"/>
              <a:buChar char="•"/>
            </a:pPr>
            <a:r>
              <a:rPr lang="en-US" sz="3000" dirty="0"/>
              <a:t>We need to become </a:t>
            </a:r>
            <a:r>
              <a:rPr lang="en-US" sz="3000" u="sng" dirty="0"/>
              <a:t>more conscious of LE ratios and class sizes</a:t>
            </a:r>
            <a:r>
              <a:rPr lang="en-US" sz="3000" dirty="0"/>
              <a:t>, and stop thinking of workforce size as a fixed constant. The debates around learning improvements have tended to ignore the class size problem.</a:t>
            </a:r>
          </a:p>
          <a:p>
            <a:pPr marL="571500" indent="-571500">
              <a:buFont typeface="Arial" panose="020B0604020202020204" pitchFamily="34" charset="0"/>
              <a:buChar char="•"/>
            </a:pPr>
            <a:r>
              <a:rPr lang="en-US" sz="3000" u="sng" dirty="0"/>
              <a:t>Both workforce growth and better management</a:t>
            </a:r>
            <a:r>
              <a:rPr lang="en-US" sz="3000" dirty="0"/>
              <a:t> must address excessive class sizes. We don’t know enough about the interactions yet, but considerable workforce growth is inescapable.</a:t>
            </a:r>
          </a:p>
          <a:p>
            <a:pPr marL="571500" indent="-571500">
              <a:buFont typeface="Arial" panose="020B0604020202020204" pitchFamily="34" charset="0"/>
              <a:buChar char="•"/>
            </a:pPr>
            <a:r>
              <a:rPr lang="en-US" sz="3000" dirty="0"/>
              <a:t>Even with post-2019 declines in real value of notches, notches in 2024 will be 17% higher in inflation-adjusted terms than 2008 notches. </a:t>
            </a:r>
            <a:r>
              <a:rPr lang="en-US" sz="3000" u="sng" dirty="0"/>
              <a:t>CPI-linked notch (</a:t>
            </a:r>
            <a:r>
              <a:rPr lang="en-US" sz="3000" u="sng" dirty="0" err="1"/>
              <a:t>CoL</a:t>
            </a:r>
            <a:r>
              <a:rPr lang="en-US" sz="3000" u="sng" dirty="0"/>
              <a:t>) increases</a:t>
            </a:r>
            <a:r>
              <a:rPr lang="en-US" sz="3000" dirty="0"/>
              <a:t> should be viewed in this light.</a:t>
            </a:r>
          </a:p>
          <a:p>
            <a:pPr marL="571500" indent="-571500">
              <a:buFont typeface="Arial" panose="020B0604020202020204" pitchFamily="34" charset="0"/>
              <a:buChar char="•"/>
            </a:pPr>
            <a:r>
              <a:rPr lang="en-US" sz="3000" u="sng" dirty="0"/>
              <a:t>Needed workforce growth with notch progression possible</a:t>
            </a:r>
            <a:r>
              <a:rPr lang="en-US" sz="3000" dirty="0"/>
              <a:t>, even with very weak economic growth, if notch values are CPI-linked. </a:t>
            </a:r>
            <a:endParaRPr lang="en-US" sz="3000" b="1" dirty="0"/>
          </a:p>
        </p:txBody>
      </p:sp>
    </p:spTree>
    <p:extLst>
      <p:ext uri="{BB962C8B-B14F-4D97-AF65-F5344CB8AC3E}">
        <p14:creationId xmlns:p14="http://schemas.microsoft.com/office/powerpoint/2010/main" val="24288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TextBox 56">
            <a:extLst>
              <a:ext uri="{FF2B5EF4-FFF2-40B4-BE49-F238E27FC236}">
                <a16:creationId xmlns:a16="http://schemas.microsoft.com/office/drawing/2014/main" id="{6F7BCC0D-D248-11B3-887C-8228A05AADA8}"/>
              </a:ext>
            </a:extLst>
          </p:cNvPr>
          <p:cNvSpPr txBox="1"/>
          <p:nvPr/>
        </p:nvSpPr>
        <p:spPr>
          <a:xfrm>
            <a:off x="736120" y="448797"/>
            <a:ext cx="9072898" cy="3416320"/>
          </a:xfrm>
          <a:prstGeom prst="rect">
            <a:avLst/>
          </a:prstGeom>
          <a:noFill/>
        </p:spPr>
        <p:txBody>
          <a:bodyPr wrap="square" rtlCol="0">
            <a:spAutoFit/>
          </a:bodyPr>
          <a:lstStyle/>
          <a:p>
            <a:r>
              <a:rPr lang="en-ZA" sz="3600" b="1" dirty="0"/>
              <a:t>CONTENTS</a:t>
            </a:r>
          </a:p>
          <a:p>
            <a:pPr marL="571500" indent="-571500">
              <a:buFont typeface="Arial" panose="020B0604020202020204" pitchFamily="34" charset="0"/>
              <a:buChar char="•"/>
            </a:pPr>
            <a:r>
              <a:rPr lang="en-US" sz="3600" b="1" dirty="0"/>
              <a:t>Excel model: What’s done, what remains</a:t>
            </a:r>
          </a:p>
          <a:p>
            <a:pPr marL="571500" indent="-571500">
              <a:buFont typeface="Arial" panose="020B0604020202020204" pitchFamily="34" charset="0"/>
              <a:buChar char="•"/>
            </a:pPr>
            <a:r>
              <a:rPr lang="en-US" sz="3600" b="1" dirty="0"/>
              <a:t>GDP growth assumptions revisited</a:t>
            </a:r>
          </a:p>
          <a:p>
            <a:pPr marL="571500" indent="-571500">
              <a:buFont typeface="Arial" panose="020B0604020202020204" pitchFamily="34" charset="0"/>
              <a:buChar char="•"/>
            </a:pPr>
            <a:r>
              <a:rPr lang="en-US" sz="3600" b="1" dirty="0"/>
              <a:t>Six scenarios</a:t>
            </a:r>
          </a:p>
          <a:p>
            <a:pPr marL="571500" indent="-571500">
              <a:buFont typeface="Arial" panose="020B0604020202020204" pitchFamily="34" charset="0"/>
              <a:buChar char="•"/>
            </a:pPr>
            <a:r>
              <a:rPr lang="en-US" sz="3600" b="1" dirty="0"/>
              <a:t>Key messages</a:t>
            </a:r>
          </a:p>
          <a:p>
            <a:pPr marL="571500" indent="-571500">
              <a:buFont typeface="Arial" panose="020B0604020202020204" pitchFamily="34" charset="0"/>
              <a:buChar char="•"/>
            </a:pPr>
            <a:endParaRPr lang="en-US" sz="3600" b="1" dirty="0"/>
          </a:p>
        </p:txBody>
      </p:sp>
    </p:spTree>
    <p:extLst>
      <p:ext uri="{BB962C8B-B14F-4D97-AF65-F5344CB8AC3E}">
        <p14:creationId xmlns:p14="http://schemas.microsoft.com/office/powerpoint/2010/main" val="3346177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D7050262-D2DE-55CD-12A5-90A1C76F660E}"/>
              </a:ext>
            </a:extLst>
          </p:cNvPr>
          <p:cNvSpPr txBox="1"/>
          <p:nvPr/>
        </p:nvSpPr>
        <p:spPr>
          <a:xfrm>
            <a:off x="500593" y="227124"/>
            <a:ext cx="10638462" cy="646331"/>
          </a:xfrm>
          <a:prstGeom prst="rect">
            <a:avLst/>
          </a:prstGeom>
          <a:noFill/>
        </p:spPr>
        <p:txBody>
          <a:bodyPr wrap="square" rtlCol="0">
            <a:spAutoFit/>
          </a:bodyPr>
          <a:lstStyle/>
          <a:p>
            <a:r>
              <a:rPr lang="en-ZA" sz="3600" b="1" dirty="0"/>
              <a:t>EXCEL MODEL: WHAT’S DONE, WHAT REMAINS</a:t>
            </a:r>
          </a:p>
        </p:txBody>
      </p:sp>
      <p:pic>
        <p:nvPicPr>
          <p:cNvPr id="46" name="Picture 45">
            <a:extLst>
              <a:ext uri="{FF2B5EF4-FFF2-40B4-BE49-F238E27FC236}">
                <a16:creationId xmlns:a16="http://schemas.microsoft.com/office/drawing/2014/main" id="{02D73C37-89D3-8431-8378-3BEA8F263EF2}"/>
              </a:ext>
            </a:extLst>
          </p:cNvPr>
          <p:cNvPicPr>
            <a:picLocks noChangeAspect="1"/>
          </p:cNvPicPr>
          <p:nvPr/>
        </p:nvPicPr>
        <p:blipFill>
          <a:blip r:embed="rId3"/>
          <a:stretch>
            <a:fillRect/>
          </a:stretch>
        </p:blipFill>
        <p:spPr>
          <a:xfrm>
            <a:off x="208487" y="797255"/>
            <a:ext cx="4348483" cy="5984545"/>
          </a:xfrm>
          <a:prstGeom prst="rect">
            <a:avLst/>
          </a:prstGeom>
        </p:spPr>
      </p:pic>
      <p:sp>
        <p:nvSpPr>
          <p:cNvPr id="49" name="Rectangle 48">
            <a:extLst>
              <a:ext uri="{FF2B5EF4-FFF2-40B4-BE49-F238E27FC236}">
                <a16:creationId xmlns:a16="http://schemas.microsoft.com/office/drawing/2014/main" id="{457BA7B4-0A1B-0398-2C14-13A6DF11BD15}"/>
              </a:ext>
            </a:extLst>
          </p:cNvPr>
          <p:cNvSpPr/>
          <p:nvPr/>
        </p:nvSpPr>
        <p:spPr>
          <a:xfrm>
            <a:off x="4617217" y="2097560"/>
            <a:ext cx="3658775" cy="23319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chemeClr val="tx1"/>
                </a:solidFill>
              </a:rPr>
              <a:t>Won’t go into much detail regarding the model, but details available at </a:t>
            </a:r>
            <a:r>
              <a:rPr lang="en-ZA" sz="2800" dirty="0">
                <a:solidFill>
                  <a:schemeClr val="tx1"/>
                </a:solidFill>
              </a:rPr>
              <a:t>https://</a:t>
            </a:r>
            <a:r>
              <a:rPr lang="en-ZA" sz="2800" dirty="0" err="1">
                <a:solidFill>
                  <a:schemeClr val="tx1"/>
                </a:solidFill>
              </a:rPr>
              <a:t>tdd.sun.ac.za</a:t>
            </a:r>
            <a:r>
              <a:rPr lang="en-ZA" sz="2800" dirty="0">
                <a:solidFill>
                  <a:schemeClr val="tx1"/>
                </a:solidFill>
              </a:rPr>
              <a:t>/</a:t>
            </a:r>
            <a:r>
              <a:rPr lang="en-US" sz="2800" dirty="0">
                <a:solidFill>
                  <a:schemeClr val="tx1"/>
                </a:solidFill>
              </a:rPr>
              <a:t> </a:t>
            </a:r>
            <a:endParaRPr lang="en-ZA" sz="2800" u="sng" dirty="0">
              <a:solidFill>
                <a:schemeClr val="tx1"/>
              </a:solidFill>
            </a:endParaRPr>
          </a:p>
        </p:txBody>
      </p:sp>
      <p:pic>
        <p:nvPicPr>
          <p:cNvPr id="50" name="Picture 49">
            <a:extLst>
              <a:ext uri="{FF2B5EF4-FFF2-40B4-BE49-F238E27FC236}">
                <a16:creationId xmlns:a16="http://schemas.microsoft.com/office/drawing/2014/main" id="{BB0393DD-42AB-A507-174D-8590FF18864D}"/>
              </a:ext>
            </a:extLst>
          </p:cNvPr>
          <p:cNvPicPr>
            <a:picLocks noChangeAspect="1"/>
          </p:cNvPicPr>
          <p:nvPr/>
        </p:nvPicPr>
        <p:blipFill>
          <a:blip r:embed="rId4"/>
          <a:stretch>
            <a:fillRect/>
          </a:stretch>
        </p:blipFill>
        <p:spPr>
          <a:xfrm>
            <a:off x="8336239" y="993558"/>
            <a:ext cx="3855761" cy="4870884"/>
          </a:xfrm>
          <a:prstGeom prst="rect">
            <a:avLst/>
          </a:prstGeom>
          <a:ln>
            <a:solidFill>
              <a:srgbClr val="FF0000"/>
            </a:solidFill>
          </a:ln>
        </p:spPr>
      </p:pic>
    </p:spTree>
    <p:extLst>
      <p:ext uri="{BB962C8B-B14F-4D97-AF65-F5344CB8AC3E}">
        <p14:creationId xmlns:p14="http://schemas.microsoft.com/office/powerpoint/2010/main" val="716676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12F9A3B-D895-8340-13FD-80F8FB638039}"/>
              </a:ext>
            </a:extLst>
          </p:cNvPr>
          <p:cNvPicPr>
            <a:picLocks noChangeAspect="1"/>
          </p:cNvPicPr>
          <p:nvPr/>
        </p:nvPicPr>
        <p:blipFill>
          <a:blip r:embed="rId3"/>
          <a:stretch>
            <a:fillRect/>
          </a:stretch>
        </p:blipFill>
        <p:spPr>
          <a:xfrm>
            <a:off x="384350" y="2999855"/>
            <a:ext cx="7821116" cy="3734321"/>
          </a:xfrm>
          <a:prstGeom prst="rect">
            <a:avLst/>
          </a:prstGeom>
        </p:spPr>
      </p:pic>
      <p:sp>
        <p:nvSpPr>
          <p:cNvPr id="14" name="TextBox 13">
            <a:extLst>
              <a:ext uri="{FF2B5EF4-FFF2-40B4-BE49-F238E27FC236}">
                <a16:creationId xmlns:a16="http://schemas.microsoft.com/office/drawing/2014/main" id="{D7050262-D2DE-55CD-12A5-90A1C76F660E}"/>
              </a:ext>
            </a:extLst>
          </p:cNvPr>
          <p:cNvSpPr txBox="1"/>
          <p:nvPr/>
        </p:nvSpPr>
        <p:spPr>
          <a:xfrm>
            <a:off x="500593" y="227124"/>
            <a:ext cx="10638462" cy="461665"/>
          </a:xfrm>
          <a:prstGeom prst="rect">
            <a:avLst/>
          </a:prstGeom>
          <a:noFill/>
        </p:spPr>
        <p:txBody>
          <a:bodyPr wrap="square" rtlCol="0">
            <a:spAutoFit/>
          </a:bodyPr>
          <a:lstStyle/>
          <a:p>
            <a:r>
              <a:rPr lang="en-ZA" sz="2400" b="1" dirty="0"/>
              <a:t>EXCEL MODEL: WHAT’S DONE, WHAT REMAINS (contd.)</a:t>
            </a:r>
          </a:p>
        </p:txBody>
      </p:sp>
      <p:sp>
        <p:nvSpPr>
          <p:cNvPr id="32" name="Rectangle 31">
            <a:extLst>
              <a:ext uri="{FF2B5EF4-FFF2-40B4-BE49-F238E27FC236}">
                <a16:creationId xmlns:a16="http://schemas.microsoft.com/office/drawing/2014/main" id="{6D4175B0-A155-BB5D-AD1F-5FF3E0735C13}"/>
              </a:ext>
            </a:extLst>
          </p:cNvPr>
          <p:cNvSpPr/>
          <p:nvPr/>
        </p:nvSpPr>
        <p:spPr>
          <a:xfrm>
            <a:off x="437986" y="903224"/>
            <a:ext cx="4854450" cy="1931827"/>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rPr>
              <a:t>Sep 2022 version</a:t>
            </a:r>
          </a:p>
          <a:p>
            <a:r>
              <a:rPr lang="en-US" sz="2000" dirty="0">
                <a:solidFill>
                  <a:schemeClr val="tx1"/>
                </a:solidFill>
              </a:rPr>
              <a:t>A basically fixed version of the original 2012 ‘</a:t>
            </a:r>
            <a:r>
              <a:rPr lang="en-US" sz="2000" dirty="0" err="1">
                <a:solidFill>
                  <a:schemeClr val="tx1"/>
                </a:solidFill>
              </a:rPr>
              <a:t>Unicef</a:t>
            </a:r>
            <a:r>
              <a:rPr lang="en-US" sz="2000" dirty="0">
                <a:solidFill>
                  <a:schemeClr val="tx1"/>
                </a:solidFill>
              </a:rPr>
              <a:t> model’. </a:t>
            </a:r>
          </a:p>
          <a:p>
            <a:r>
              <a:rPr lang="en-US" sz="2000" dirty="0">
                <a:solidFill>
                  <a:schemeClr val="tx1"/>
                </a:solidFill>
              </a:rPr>
              <a:t>Some internal peer-reviewing.</a:t>
            </a:r>
          </a:p>
          <a:p>
            <a:r>
              <a:rPr lang="en-US" sz="2000" u="sng" dirty="0">
                <a:solidFill>
                  <a:schemeClr val="tx1"/>
                </a:solidFill>
              </a:rPr>
              <a:t>Used for various policy briefs discussed in Nov </a:t>
            </a:r>
            <a:r>
              <a:rPr lang="en-US" sz="2000" u="sng" dirty="0" err="1">
                <a:solidFill>
                  <a:schemeClr val="tx1"/>
                </a:solidFill>
              </a:rPr>
              <a:t>Kievietskroon</a:t>
            </a:r>
            <a:r>
              <a:rPr lang="en-US" sz="2000" u="sng" dirty="0">
                <a:solidFill>
                  <a:schemeClr val="tx1"/>
                </a:solidFill>
              </a:rPr>
              <a:t> meeting.</a:t>
            </a:r>
            <a:endParaRPr lang="en-ZA" sz="2000" u="sng" dirty="0">
              <a:solidFill>
                <a:schemeClr val="tx1"/>
              </a:solidFill>
            </a:endParaRPr>
          </a:p>
        </p:txBody>
      </p:sp>
      <p:sp>
        <p:nvSpPr>
          <p:cNvPr id="38" name="Rectangle 37">
            <a:extLst>
              <a:ext uri="{FF2B5EF4-FFF2-40B4-BE49-F238E27FC236}">
                <a16:creationId xmlns:a16="http://schemas.microsoft.com/office/drawing/2014/main" id="{6C5E41C2-392B-A5C2-1DB9-DB6DCC4AEBE5}"/>
              </a:ext>
            </a:extLst>
          </p:cNvPr>
          <p:cNvSpPr/>
          <p:nvPr/>
        </p:nvSpPr>
        <p:spPr>
          <a:xfrm>
            <a:off x="6578233" y="881290"/>
            <a:ext cx="4311440" cy="1981484"/>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rPr>
              <a:t>Dec 2022 version</a:t>
            </a:r>
          </a:p>
          <a:p>
            <a:r>
              <a:rPr lang="en-US" sz="2000" dirty="0">
                <a:solidFill>
                  <a:schemeClr val="tx1"/>
                </a:solidFill>
              </a:rPr>
              <a:t>Incorporated key fixes to promotion process.</a:t>
            </a:r>
          </a:p>
          <a:p>
            <a:r>
              <a:rPr lang="en-US" sz="2000" u="sng" dirty="0">
                <a:solidFill>
                  <a:schemeClr val="tx1"/>
                </a:solidFill>
              </a:rPr>
              <a:t>Used for provincial scenarios begun in Feb 2022 and presented at this meeting.</a:t>
            </a:r>
            <a:endParaRPr lang="en-ZA" sz="2000" u="sng" dirty="0">
              <a:solidFill>
                <a:schemeClr val="tx1"/>
              </a:solidFill>
            </a:endParaRPr>
          </a:p>
        </p:txBody>
      </p:sp>
      <p:sp>
        <p:nvSpPr>
          <p:cNvPr id="39" name="Rectangle: Rounded Corners 38">
            <a:extLst>
              <a:ext uri="{FF2B5EF4-FFF2-40B4-BE49-F238E27FC236}">
                <a16:creationId xmlns:a16="http://schemas.microsoft.com/office/drawing/2014/main" id="{4B747B94-BB4D-21DD-06FE-9D526DD6A036}"/>
              </a:ext>
            </a:extLst>
          </p:cNvPr>
          <p:cNvSpPr/>
          <p:nvPr/>
        </p:nvSpPr>
        <p:spPr>
          <a:xfrm>
            <a:off x="346245" y="4558145"/>
            <a:ext cx="5638919" cy="420017"/>
          </a:xfrm>
          <a:prstGeom prst="roundRect">
            <a:avLst/>
          </a:prstGeom>
          <a:noFill/>
          <a:ln w="508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0" name="Rectangle 39">
            <a:extLst>
              <a:ext uri="{FF2B5EF4-FFF2-40B4-BE49-F238E27FC236}">
                <a16:creationId xmlns:a16="http://schemas.microsoft.com/office/drawing/2014/main" id="{382B5CC3-8E54-60AC-DD04-8DBF30FBDC31}"/>
              </a:ext>
            </a:extLst>
          </p:cNvPr>
          <p:cNvSpPr/>
          <p:nvPr/>
        </p:nvSpPr>
        <p:spPr>
          <a:xfrm>
            <a:off x="8395851" y="3650672"/>
            <a:ext cx="3685309" cy="298020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rPr>
              <a:t>Jun (final) 2023 version</a:t>
            </a:r>
          </a:p>
          <a:p>
            <a:r>
              <a:rPr lang="en-US" sz="2000" dirty="0">
                <a:solidFill>
                  <a:schemeClr val="tx1"/>
                </a:solidFill>
              </a:rPr>
              <a:t>Better differentiation between first-time joiners and other joiners in the outputs. New process ‘On-the-job qualification’.</a:t>
            </a:r>
          </a:p>
          <a:p>
            <a:r>
              <a:rPr lang="en-US" sz="2000" u="sng" dirty="0">
                <a:solidFill>
                  <a:schemeClr val="tx1"/>
                </a:solidFill>
              </a:rPr>
              <a:t>New version has been used for YouTube video. Could result in new provincial scenarios, but perhaps not necessary.</a:t>
            </a:r>
            <a:endParaRPr lang="en-ZA" sz="2000" u="sng" dirty="0">
              <a:solidFill>
                <a:schemeClr val="tx1"/>
              </a:solidFill>
            </a:endParaRPr>
          </a:p>
        </p:txBody>
      </p:sp>
      <p:sp>
        <p:nvSpPr>
          <p:cNvPr id="44" name="Rectangle: Rounded Corners 43">
            <a:extLst>
              <a:ext uri="{FF2B5EF4-FFF2-40B4-BE49-F238E27FC236}">
                <a16:creationId xmlns:a16="http://schemas.microsoft.com/office/drawing/2014/main" id="{65706386-A566-6794-6F33-5B5FB4DE14B6}"/>
              </a:ext>
            </a:extLst>
          </p:cNvPr>
          <p:cNvSpPr/>
          <p:nvPr/>
        </p:nvSpPr>
        <p:spPr>
          <a:xfrm>
            <a:off x="437986" y="5505533"/>
            <a:ext cx="6586269" cy="420017"/>
          </a:xfrm>
          <a:prstGeom prst="roundRect">
            <a:avLst/>
          </a:prstGeom>
          <a:noFill/>
          <a:ln w="508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cxnSp>
        <p:nvCxnSpPr>
          <p:cNvPr id="5" name="Straight Arrow Connector 4">
            <a:extLst>
              <a:ext uri="{FF2B5EF4-FFF2-40B4-BE49-F238E27FC236}">
                <a16:creationId xmlns:a16="http://schemas.microsoft.com/office/drawing/2014/main" id="{9811F5A7-6EE9-4F2D-2264-4FBE3677F8AF}"/>
              </a:ext>
            </a:extLst>
          </p:cNvPr>
          <p:cNvCxnSpPr>
            <a:stCxn id="32" idx="3"/>
            <a:endCxn id="38" idx="1"/>
          </p:cNvCxnSpPr>
          <p:nvPr/>
        </p:nvCxnSpPr>
        <p:spPr>
          <a:xfrm>
            <a:off x="5292436" y="1869138"/>
            <a:ext cx="1285797" cy="2894"/>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BA29A52C-40C8-E5FF-63E4-198354BCCCB8}"/>
              </a:ext>
            </a:extLst>
          </p:cNvPr>
          <p:cNvCxnSpPr>
            <a:cxnSpLocks/>
            <a:stCxn id="38" idx="2"/>
            <a:endCxn id="40" idx="0"/>
          </p:cNvCxnSpPr>
          <p:nvPr/>
        </p:nvCxnSpPr>
        <p:spPr>
          <a:xfrm>
            <a:off x="8733953" y="2862774"/>
            <a:ext cx="1504553" cy="787898"/>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5282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D7050262-D2DE-55CD-12A5-90A1C76F660E}"/>
              </a:ext>
            </a:extLst>
          </p:cNvPr>
          <p:cNvSpPr txBox="1"/>
          <p:nvPr/>
        </p:nvSpPr>
        <p:spPr>
          <a:xfrm>
            <a:off x="500593" y="227124"/>
            <a:ext cx="10638462" cy="461665"/>
          </a:xfrm>
          <a:prstGeom prst="rect">
            <a:avLst/>
          </a:prstGeom>
          <a:noFill/>
        </p:spPr>
        <p:txBody>
          <a:bodyPr wrap="square" rtlCol="0">
            <a:spAutoFit/>
          </a:bodyPr>
          <a:lstStyle/>
          <a:p>
            <a:r>
              <a:rPr lang="en-ZA" sz="2400" b="1" dirty="0"/>
              <a:t>EXCEL MODEL: WHAT’S DONE, WHAT REMAINS (contd.)</a:t>
            </a:r>
          </a:p>
        </p:txBody>
      </p:sp>
      <p:pic>
        <p:nvPicPr>
          <p:cNvPr id="4" name="Picture 3">
            <a:extLst>
              <a:ext uri="{FF2B5EF4-FFF2-40B4-BE49-F238E27FC236}">
                <a16:creationId xmlns:a16="http://schemas.microsoft.com/office/drawing/2014/main" id="{C0F28A1B-AD66-E014-F72E-981B2D4A9853}"/>
              </a:ext>
            </a:extLst>
          </p:cNvPr>
          <p:cNvPicPr>
            <a:picLocks noChangeAspect="1"/>
          </p:cNvPicPr>
          <p:nvPr/>
        </p:nvPicPr>
        <p:blipFill>
          <a:blip r:embed="rId3"/>
          <a:stretch>
            <a:fillRect/>
          </a:stretch>
        </p:blipFill>
        <p:spPr>
          <a:xfrm>
            <a:off x="608591" y="981763"/>
            <a:ext cx="8259328" cy="5649113"/>
          </a:xfrm>
          <a:prstGeom prst="rect">
            <a:avLst/>
          </a:prstGeom>
          <a:ln w="25400">
            <a:solidFill>
              <a:srgbClr val="FF0000"/>
            </a:solidFill>
          </a:ln>
        </p:spPr>
      </p:pic>
      <p:sp>
        <p:nvSpPr>
          <p:cNvPr id="7" name="Rectangle 6">
            <a:extLst>
              <a:ext uri="{FF2B5EF4-FFF2-40B4-BE49-F238E27FC236}">
                <a16:creationId xmlns:a16="http://schemas.microsoft.com/office/drawing/2014/main" id="{9EBDF3A1-A390-F211-1813-2BDBAAD49072}"/>
              </a:ext>
            </a:extLst>
          </p:cNvPr>
          <p:cNvSpPr/>
          <p:nvPr/>
        </p:nvSpPr>
        <p:spPr>
          <a:xfrm>
            <a:off x="9041661" y="1721437"/>
            <a:ext cx="2956376" cy="22963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chemeClr val="tx1"/>
                </a:solidFill>
              </a:rPr>
              <a:t>18-minute video attempting to explain dynamics that are easily confusing. </a:t>
            </a:r>
            <a:endParaRPr lang="en-ZA" sz="2800" u="sng" dirty="0">
              <a:solidFill>
                <a:schemeClr val="tx1"/>
              </a:solidFill>
            </a:endParaRPr>
          </a:p>
        </p:txBody>
      </p:sp>
    </p:spTree>
    <p:extLst>
      <p:ext uri="{BB962C8B-B14F-4D97-AF65-F5344CB8AC3E}">
        <p14:creationId xmlns:p14="http://schemas.microsoft.com/office/powerpoint/2010/main" val="3361242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D7050262-D2DE-55CD-12A5-90A1C76F660E}"/>
              </a:ext>
            </a:extLst>
          </p:cNvPr>
          <p:cNvSpPr txBox="1"/>
          <p:nvPr/>
        </p:nvSpPr>
        <p:spPr>
          <a:xfrm>
            <a:off x="500593" y="227124"/>
            <a:ext cx="10638462" cy="461665"/>
          </a:xfrm>
          <a:prstGeom prst="rect">
            <a:avLst/>
          </a:prstGeom>
          <a:noFill/>
        </p:spPr>
        <p:txBody>
          <a:bodyPr wrap="square" rtlCol="0">
            <a:spAutoFit/>
          </a:bodyPr>
          <a:lstStyle/>
          <a:p>
            <a:r>
              <a:rPr lang="en-ZA" sz="2400" b="1" dirty="0"/>
              <a:t>EXCEL MODEL: WHAT’S DONE, WHAT REMAINS (contd.)</a:t>
            </a:r>
          </a:p>
        </p:txBody>
      </p:sp>
      <p:sp>
        <p:nvSpPr>
          <p:cNvPr id="2" name="TextBox 1">
            <a:extLst>
              <a:ext uri="{FF2B5EF4-FFF2-40B4-BE49-F238E27FC236}">
                <a16:creationId xmlns:a16="http://schemas.microsoft.com/office/drawing/2014/main" id="{949DFD9F-D8E9-ACCF-2BC8-527443B43418}"/>
              </a:ext>
            </a:extLst>
          </p:cNvPr>
          <p:cNvSpPr txBox="1"/>
          <p:nvPr/>
        </p:nvSpPr>
        <p:spPr>
          <a:xfrm>
            <a:off x="597574" y="836725"/>
            <a:ext cx="11192643" cy="6555641"/>
          </a:xfrm>
          <a:prstGeom prst="rect">
            <a:avLst/>
          </a:prstGeom>
          <a:noFill/>
        </p:spPr>
        <p:txBody>
          <a:bodyPr wrap="square" rtlCol="0">
            <a:spAutoFit/>
          </a:bodyPr>
          <a:lstStyle/>
          <a:p>
            <a:r>
              <a:rPr lang="en-US" sz="3000" dirty="0"/>
              <a:t>What the Excel model does not do:</a:t>
            </a:r>
          </a:p>
          <a:p>
            <a:pPr marL="571500" indent="-571500">
              <a:buFont typeface="Arial" panose="020B0604020202020204" pitchFamily="34" charset="0"/>
              <a:buChar char="•"/>
            </a:pPr>
            <a:r>
              <a:rPr lang="en-US" sz="3000" dirty="0"/>
              <a:t>Model </a:t>
            </a:r>
            <a:r>
              <a:rPr lang="en-US" sz="3000" b="1" dirty="0"/>
              <a:t>future enrolments </a:t>
            </a:r>
            <a:r>
              <a:rPr lang="en-US" sz="3000" dirty="0"/>
              <a:t>based on e.g. grade repetition (relatively straightforward learner demographic inputs used instead).</a:t>
            </a:r>
          </a:p>
          <a:p>
            <a:pPr marL="571500" indent="-571500">
              <a:buFont typeface="Arial" panose="020B0604020202020204" pitchFamily="34" charset="0"/>
              <a:buChar char="•"/>
            </a:pPr>
            <a:r>
              <a:rPr lang="en-US" sz="3000" dirty="0"/>
              <a:t>Translate first-time joiners to </a:t>
            </a:r>
            <a:r>
              <a:rPr lang="en-US" sz="3000" b="1" dirty="0"/>
              <a:t>total graduates </a:t>
            </a:r>
            <a:r>
              <a:rPr lang="en-US" sz="3000" dirty="0"/>
              <a:t>demanded, taking into account recent reserve stock (separate modelling for this).</a:t>
            </a:r>
          </a:p>
          <a:p>
            <a:pPr marL="571500" indent="-571500">
              <a:buFont typeface="Arial" panose="020B0604020202020204" pitchFamily="34" charset="0"/>
              <a:buChar char="•"/>
            </a:pPr>
            <a:r>
              <a:rPr lang="en-US" sz="3000" dirty="0"/>
              <a:t>Model </a:t>
            </a:r>
            <a:r>
              <a:rPr lang="en-US" sz="3000" b="1" dirty="0"/>
              <a:t>breakdowns by province</a:t>
            </a:r>
            <a:r>
              <a:rPr lang="en-US" sz="3000" dirty="0"/>
              <a:t>, school level (or gender). But if sub-system input data are used, then sub-system is modelled, e.g. as in our provincial analyses.</a:t>
            </a:r>
          </a:p>
          <a:p>
            <a:pPr marL="571500" indent="-571500">
              <a:buFont typeface="Arial" panose="020B0604020202020204" pitchFamily="34" charset="0"/>
              <a:buChar char="•"/>
            </a:pPr>
            <a:r>
              <a:rPr lang="en-US" sz="3000" dirty="0"/>
              <a:t>Model breakdowns by </a:t>
            </a:r>
            <a:r>
              <a:rPr lang="en-US" sz="3000" b="1" dirty="0"/>
              <a:t>curriculum phase or subject</a:t>
            </a:r>
            <a:r>
              <a:rPr lang="en-US" sz="3000" dirty="0"/>
              <a:t>. Lack of sufficient input data means this must be modelled at a higher level, e.g. as in 2020 </a:t>
            </a:r>
            <a:r>
              <a:rPr lang="en-US" sz="3000" dirty="0" err="1"/>
              <a:t>DHET</a:t>
            </a:r>
            <a:r>
              <a:rPr lang="en-US" sz="3000" dirty="0"/>
              <a:t> report. </a:t>
            </a:r>
          </a:p>
          <a:p>
            <a:pPr marL="571500" indent="-571500">
              <a:buFont typeface="Arial" panose="020B0604020202020204" pitchFamily="34" charset="0"/>
              <a:buChar char="•"/>
            </a:pPr>
            <a:endParaRPr lang="en-US" sz="3000" b="1" dirty="0"/>
          </a:p>
          <a:p>
            <a:pPr marL="571500" indent="-571500">
              <a:buFont typeface="Arial" panose="020B0604020202020204" pitchFamily="34" charset="0"/>
              <a:buChar char="•"/>
            </a:pPr>
            <a:endParaRPr lang="en-US" sz="3000" b="1" dirty="0"/>
          </a:p>
          <a:p>
            <a:pPr marL="571500" indent="-571500">
              <a:buFont typeface="Arial" panose="020B0604020202020204" pitchFamily="34" charset="0"/>
              <a:buChar char="•"/>
            </a:pPr>
            <a:endParaRPr lang="en-US" sz="3000" b="1" dirty="0"/>
          </a:p>
        </p:txBody>
      </p:sp>
    </p:spTree>
    <p:extLst>
      <p:ext uri="{BB962C8B-B14F-4D97-AF65-F5344CB8AC3E}">
        <p14:creationId xmlns:p14="http://schemas.microsoft.com/office/powerpoint/2010/main" val="1323288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D7050262-D2DE-55CD-12A5-90A1C76F660E}"/>
              </a:ext>
            </a:extLst>
          </p:cNvPr>
          <p:cNvSpPr txBox="1"/>
          <p:nvPr/>
        </p:nvSpPr>
        <p:spPr>
          <a:xfrm>
            <a:off x="500593" y="227124"/>
            <a:ext cx="10638462" cy="461665"/>
          </a:xfrm>
          <a:prstGeom prst="rect">
            <a:avLst/>
          </a:prstGeom>
          <a:noFill/>
        </p:spPr>
        <p:txBody>
          <a:bodyPr wrap="square" rtlCol="0">
            <a:spAutoFit/>
          </a:bodyPr>
          <a:lstStyle/>
          <a:p>
            <a:r>
              <a:rPr lang="en-ZA" sz="2400" b="1" dirty="0"/>
              <a:t>EXCEL MODEL: WHAT’S DONE, WHAT REMAINS (contd.)</a:t>
            </a:r>
          </a:p>
        </p:txBody>
      </p:sp>
      <p:sp>
        <p:nvSpPr>
          <p:cNvPr id="2" name="TextBox 1">
            <a:extLst>
              <a:ext uri="{FF2B5EF4-FFF2-40B4-BE49-F238E27FC236}">
                <a16:creationId xmlns:a16="http://schemas.microsoft.com/office/drawing/2014/main" id="{949DFD9F-D8E9-ACCF-2BC8-527443B43418}"/>
              </a:ext>
            </a:extLst>
          </p:cNvPr>
          <p:cNvSpPr txBox="1"/>
          <p:nvPr/>
        </p:nvSpPr>
        <p:spPr>
          <a:xfrm>
            <a:off x="500593" y="809016"/>
            <a:ext cx="11192643" cy="5632311"/>
          </a:xfrm>
          <a:prstGeom prst="rect">
            <a:avLst/>
          </a:prstGeom>
          <a:solidFill>
            <a:schemeClr val="bg1"/>
          </a:solidFill>
        </p:spPr>
        <p:txBody>
          <a:bodyPr wrap="square" rtlCol="0">
            <a:spAutoFit/>
          </a:bodyPr>
          <a:lstStyle/>
          <a:p>
            <a:r>
              <a:rPr lang="en-US" sz="3000" dirty="0"/>
              <a:t>Lessons learnt:</a:t>
            </a:r>
          </a:p>
          <a:p>
            <a:pPr marL="571500" indent="-571500">
              <a:buFont typeface="Arial" panose="020B0604020202020204" pitchFamily="34" charset="0"/>
              <a:buChar char="•"/>
            </a:pPr>
            <a:r>
              <a:rPr lang="en-US" sz="3000" dirty="0"/>
              <a:t>At least 70% of the time is spent not on the model, but on producing </a:t>
            </a:r>
            <a:r>
              <a:rPr lang="en-US" sz="3000" b="1" dirty="0"/>
              <a:t>background historical analyses</a:t>
            </a:r>
            <a:r>
              <a:rPr lang="en-US" sz="3000" dirty="0"/>
              <a:t> that can inform the model. So, questions about the future prompt new analyses of the past.</a:t>
            </a:r>
          </a:p>
          <a:p>
            <a:pPr marL="571500" indent="-571500">
              <a:buFont typeface="Arial" panose="020B0604020202020204" pitchFamily="34" charset="0"/>
              <a:buChar char="•"/>
            </a:pPr>
            <a:r>
              <a:rPr lang="en-US" sz="3000" b="1" dirty="0"/>
              <a:t>Excel VBA</a:t>
            </a:r>
            <a:r>
              <a:rPr lang="en-US" sz="3000" dirty="0"/>
              <a:t> does the job well, but the coding and de-bugging is time-consuming.</a:t>
            </a:r>
          </a:p>
          <a:p>
            <a:pPr marL="571500" indent="-571500">
              <a:buFont typeface="Arial" panose="020B0604020202020204" pitchFamily="34" charset="0"/>
              <a:buChar char="•"/>
            </a:pPr>
            <a:r>
              <a:rPr lang="en-US" sz="3000" b="1" dirty="0"/>
              <a:t>Careful iteration </a:t>
            </a:r>
            <a:r>
              <a:rPr lang="en-US" sz="3000" dirty="0"/>
              <a:t>between model development, generation of scenarios, discussion of scenarios, then back to model development, is unavoidable. Process is not linear. </a:t>
            </a:r>
          </a:p>
          <a:p>
            <a:pPr marL="571500" indent="-571500">
              <a:buFont typeface="Arial" panose="020B0604020202020204" pitchFamily="34" charset="0"/>
              <a:buChar char="•"/>
            </a:pPr>
            <a:r>
              <a:rPr lang="en-US" sz="3000" b="1" dirty="0"/>
              <a:t>Complexity within one model </a:t>
            </a:r>
            <a:r>
              <a:rPr lang="en-US" sz="3000" dirty="0"/>
              <a:t>has to be manageable (</a:t>
            </a:r>
            <a:r>
              <a:rPr lang="en-US" sz="3000" b="1" dirty="0"/>
              <a:t>law of parsimony</a:t>
            </a:r>
            <a:r>
              <a:rPr lang="en-US" sz="3000" dirty="0"/>
              <a:t>). Can be good to have several inter-related models. </a:t>
            </a:r>
            <a:endParaRPr lang="en-US" sz="3000" b="1" dirty="0"/>
          </a:p>
        </p:txBody>
      </p:sp>
    </p:spTree>
    <p:extLst>
      <p:ext uri="{BB962C8B-B14F-4D97-AF65-F5344CB8AC3E}">
        <p14:creationId xmlns:p14="http://schemas.microsoft.com/office/powerpoint/2010/main" val="2405105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TextBox 56">
            <a:extLst>
              <a:ext uri="{FF2B5EF4-FFF2-40B4-BE49-F238E27FC236}">
                <a16:creationId xmlns:a16="http://schemas.microsoft.com/office/drawing/2014/main" id="{6F7BCC0D-D248-11B3-887C-8228A05AADA8}"/>
              </a:ext>
            </a:extLst>
          </p:cNvPr>
          <p:cNvSpPr txBox="1"/>
          <p:nvPr/>
        </p:nvSpPr>
        <p:spPr>
          <a:xfrm>
            <a:off x="736120" y="448797"/>
            <a:ext cx="9072898" cy="646331"/>
          </a:xfrm>
          <a:prstGeom prst="rect">
            <a:avLst/>
          </a:prstGeom>
          <a:noFill/>
        </p:spPr>
        <p:txBody>
          <a:bodyPr wrap="square" rtlCol="0">
            <a:spAutoFit/>
          </a:bodyPr>
          <a:lstStyle/>
          <a:p>
            <a:r>
              <a:rPr lang="en-ZA" sz="3600" b="1" dirty="0"/>
              <a:t>GDP GROWTH ASSUMPTIONS REVISITED</a:t>
            </a:r>
          </a:p>
        </p:txBody>
      </p:sp>
      <p:pic>
        <p:nvPicPr>
          <p:cNvPr id="3" name="Picture 2">
            <a:extLst>
              <a:ext uri="{FF2B5EF4-FFF2-40B4-BE49-F238E27FC236}">
                <a16:creationId xmlns:a16="http://schemas.microsoft.com/office/drawing/2014/main" id="{CE96A9DD-163A-16E8-49D2-981EC193D515}"/>
              </a:ext>
            </a:extLst>
          </p:cNvPr>
          <p:cNvPicPr>
            <a:picLocks noChangeAspect="1"/>
          </p:cNvPicPr>
          <p:nvPr/>
        </p:nvPicPr>
        <p:blipFill>
          <a:blip r:embed="rId3"/>
          <a:stretch>
            <a:fillRect/>
          </a:stretch>
        </p:blipFill>
        <p:spPr>
          <a:xfrm>
            <a:off x="403611" y="1185665"/>
            <a:ext cx="5536673" cy="3771746"/>
          </a:xfrm>
          <a:prstGeom prst="rect">
            <a:avLst/>
          </a:prstGeom>
        </p:spPr>
      </p:pic>
      <p:pic>
        <p:nvPicPr>
          <p:cNvPr id="5" name="Picture 4">
            <a:extLst>
              <a:ext uri="{FF2B5EF4-FFF2-40B4-BE49-F238E27FC236}">
                <a16:creationId xmlns:a16="http://schemas.microsoft.com/office/drawing/2014/main" id="{B4A4F011-D0F7-E5A2-2D94-6CB13866E2E9}"/>
              </a:ext>
            </a:extLst>
          </p:cNvPr>
          <p:cNvPicPr>
            <a:picLocks noChangeAspect="1"/>
          </p:cNvPicPr>
          <p:nvPr/>
        </p:nvPicPr>
        <p:blipFill>
          <a:blip r:embed="rId4"/>
          <a:stretch>
            <a:fillRect/>
          </a:stretch>
        </p:blipFill>
        <p:spPr>
          <a:xfrm>
            <a:off x="6251718" y="1185665"/>
            <a:ext cx="5846206" cy="3771746"/>
          </a:xfrm>
          <a:prstGeom prst="rect">
            <a:avLst/>
          </a:prstGeom>
        </p:spPr>
      </p:pic>
      <p:sp>
        <p:nvSpPr>
          <p:cNvPr id="6" name="Rectangle 5">
            <a:extLst>
              <a:ext uri="{FF2B5EF4-FFF2-40B4-BE49-F238E27FC236}">
                <a16:creationId xmlns:a16="http://schemas.microsoft.com/office/drawing/2014/main" id="{FF638E86-1567-D40A-ACAE-CB08C1549BD7}"/>
              </a:ext>
            </a:extLst>
          </p:cNvPr>
          <p:cNvSpPr/>
          <p:nvPr/>
        </p:nvSpPr>
        <p:spPr>
          <a:xfrm>
            <a:off x="1826246" y="4855774"/>
            <a:ext cx="8667767" cy="17307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chemeClr val="tx1"/>
                </a:solidFill>
              </a:rPr>
              <a:t>Despite complexities such as debt servicing, it is fairly safe to assume that GDP growth will largely determine how much we can spend on educators in future, and therefore how many we should train now. </a:t>
            </a:r>
            <a:endParaRPr lang="en-ZA" sz="2800" dirty="0">
              <a:solidFill>
                <a:schemeClr val="tx1"/>
              </a:solidFill>
            </a:endParaRPr>
          </a:p>
        </p:txBody>
      </p:sp>
      <p:sp>
        <p:nvSpPr>
          <p:cNvPr id="7" name="Rectangle 6">
            <a:extLst>
              <a:ext uri="{FF2B5EF4-FFF2-40B4-BE49-F238E27FC236}">
                <a16:creationId xmlns:a16="http://schemas.microsoft.com/office/drawing/2014/main" id="{3E4E8261-8ACA-BE53-6509-C1D758F3781E}"/>
              </a:ext>
            </a:extLst>
          </p:cNvPr>
          <p:cNvSpPr/>
          <p:nvPr/>
        </p:nvSpPr>
        <p:spPr>
          <a:xfrm>
            <a:off x="132127" y="4806953"/>
            <a:ext cx="1207986" cy="1730764"/>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Historically in range 2.9% to 3.5% (was 3.0% in 2007).</a:t>
            </a:r>
            <a:endParaRPr lang="en-ZA" u="sng" dirty="0">
              <a:solidFill>
                <a:schemeClr val="tx1"/>
              </a:solidFill>
            </a:endParaRPr>
          </a:p>
        </p:txBody>
      </p:sp>
    </p:spTree>
    <p:extLst>
      <p:ext uri="{BB962C8B-B14F-4D97-AF65-F5344CB8AC3E}">
        <p14:creationId xmlns:p14="http://schemas.microsoft.com/office/powerpoint/2010/main" val="2571527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TextBox 56">
            <a:extLst>
              <a:ext uri="{FF2B5EF4-FFF2-40B4-BE49-F238E27FC236}">
                <a16:creationId xmlns:a16="http://schemas.microsoft.com/office/drawing/2014/main" id="{6F7BCC0D-D248-11B3-887C-8228A05AADA8}"/>
              </a:ext>
            </a:extLst>
          </p:cNvPr>
          <p:cNvSpPr txBox="1"/>
          <p:nvPr/>
        </p:nvSpPr>
        <p:spPr>
          <a:xfrm>
            <a:off x="736120" y="448797"/>
            <a:ext cx="9072898" cy="461665"/>
          </a:xfrm>
          <a:prstGeom prst="rect">
            <a:avLst/>
          </a:prstGeom>
          <a:noFill/>
        </p:spPr>
        <p:txBody>
          <a:bodyPr wrap="square" rtlCol="0">
            <a:spAutoFit/>
          </a:bodyPr>
          <a:lstStyle/>
          <a:p>
            <a:r>
              <a:rPr lang="en-ZA" sz="2400" b="1" dirty="0"/>
              <a:t>GDP GROWTH ASSUMPTIONS REVISITED (contd.)</a:t>
            </a:r>
          </a:p>
        </p:txBody>
      </p:sp>
      <p:pic>
        <p:nvPicPr>
          <p:cNvPr id="4" name="Picture 3">
            <a:extLst>
              <a:ext uri="{FF2B5EF4-FFF2-40B4-BE49-F238E27FC236}">
                <a16:creationId xmlns:a16="http://schemas.microsoft.com/office/drawing/2014/main" id="{910B5CDB-83C5-DA8E-8EA2-6A5EC2601707}"/>
              </a:ext>
            </a:extLst>
          </p:cNvPr>
          <p:cNvPicPr>
            <a:picLocks noChangeAspect="1"/>
          </p:cNvPicPr>
          <p:nvPr/>
        </p:nvPicPr>
        <p:blipFill>
          <a:blip r:embed="rId3"/>
          <a:stretch>
            <a:fillRect/>
          </a:stretch>
        </p:blipFill>
        <p:spPr>
          <a:xfrm>
            <a:off x="880626" y="1033128"/>
            <a:ext cx="6258798" cy="4791744"/>
          </a:xfrm>
          <a:prstGeom prst="rect">
            <a:avLst/>
          </a:prstGeom>
        </p:spPr>
      </p:pic>
      <p:sp>
        <p:nvSpPr>
          <p:cNvPr id="8" name="Rectangle 7">
            <a:extLst>
              <a:ext uri="{FF2B5EF4-FFF2-40B4-BE49-F238E27FC236}">
                <a16:creationId xmlns:a16="http://schemas.microsoft.com/office/drawing/2014/main" id="{B58B6036-6B31-5551-36AD-7E6F24A4E7CF}"/>
              </a:ext>
            </a:extLst>
          </p:cNvPr>
          <p:cNvSpPr/>
          <p:nvPr/>
        </p:nvSpPr>
        <p:spPr>
          <a:xfrm>
            <a:off x="7772400" y="1477964"/>
            <a:ext cx="3271838" cy="3308349"/>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tx1"/>
                </a:solidFill>
              </a:rPr>
              <a:t>1.8% growth projected for 2025.</a:t>
            </a:r>
          </a:p>
          <a:p>
            <a:endParaRPr lang="en-US" sz="2400" dirty="0">
              <a:solidFill>
                <a:schemeClr val="tx1"/>
              </a:solidFill>
            </a:endParaRPr>
          </a:p>
          <a:p>
            <a:r>
              <a:rPr lang="en-US" sz="2400" dirty="0">
                <a:solidFill>
                  <a:schemeClr val="tx1"/>
                </a:solidFill>
              </a:rPr>
              <a:t>But Treasury’s one-year-back forecasts have been </a:t>
            </a:r>
            <a:r>
              <a:rPr lang="en-US" sz="2400" b="1" dirty="0">
                <a:solidFill>
                  <a:srgbClr val="FF0000"/>
                </a:solidFill>
              </a:rPr>
              <a:t>1.4</a:t>
            </a:r>
            <a:r>
              <a:rPr lang="en-US" sz="2400" dirty="0">
                <a:solidFill>
                  <a:schemeClr val="tx1"/>
                </a:solidFill>
              </a:rPr>
              <a:t> percentage points too high in 2006 to 2019 period. </a:t>
            </a:r>
            <a:endParaRPr lang="en-ZA" sz="2400" u="sng" dirty="0">
              <a:solidFill>
                <a:schemeClr val="tx1"/>
              </a:solidFill>
            </a:endParaRPr>
          </a:p>
        </p:txBody>
      </p:sp>
    </p:spTree>
    <p:extLst>
      <p:ext uri="{BB962C8B-B14F-4D97-AF65-F5344CB8AC3E}">
        <p14:creationId xmlns:p14="http://schemas.microsoft.com/office/powerpoint/2010/main" val="9232354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22358</TotalTime>
  <Words>869</Words>
  <Application>Microsoft Office PowerPoint</Application>
  <PresentationFormat>Widescreen</PresentationFormat>
  <Paragraphs>75</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Martin Gustafsson</cp:lastModifiedBy>
  <cp:revision>365</cp:revision>
  <dcterms:created xsi:type="dcterms:W3CDTF">2018-03-08T17:03:23Z</dcterms:created>
  <dcterms:modified xsi:type="dcterms:W3CDTF">2023-05-23T20:55:54Z</dcterms:modified>
</cp:coreProperties>
</file>