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62" r:id="rId2"/>
    <p:sldMasterId id="2147483689" r:id="rId3"/>
  </p:sldMasterIdLst>
  <p:notesMasterIdLst>
    <p:notesMasterId r:id="rId12"/>
  </p:notesMasterIdLst>
  <p:sldIdLst>
    <p:sldId id="256" r:id="rId4"/>
    <p:sldId id="293" r:id="rId5"/>
    <p:sldId id="473" r:id="rId6"/>
    <p:sldId id="470" r:id="rId7"/>
    <p:sldId id="468" r:id="rId8"/>
    <p:sldId id="466" r:id="rId9"/>
    <p:sldId id="471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1D00"/>
    <a:srgbClr val="B64926"/>
    <a:srgbClr val="B22600"/>
    <a:srgbClr val="FADBD3"/>
    <a:srgbClr val="FFE5B5"/>
    <a:srgbClr val="550000"/>
    <a:srgbClr val="FFF9EF"/>
    <a:srgbClr val="5F9127"/>
    <a:srgbClr val="72AF2F"/>
    <a:srgbClr val="DDF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DHET\output\totals_and_transition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DHET\output\totals_and_transition1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29875989267132"/>
          <c:y val="7.1895993855325052E-2"/>
          <c:w val="0.63735834190316853"/>
          <c:h val="0.69417243009069352"/>
        </c:manualLayout>
      </c:layout>
      <c:lineChart>
        <c:grouping val="standard"/>
        <c:varyColors val="0"/>
        <c:ser>
          <c:idx val="0"/>
          <c:order val="0"/>
          <c:tx>
            <c:strRef>
              <c:f>'HEMIS to PERSAL (UG FT)'!$B$68</c:f>
              <c:strCache>
                <c:ptCount val="1"/>
                <c:pt idx="0">
                  <c:v>Black</c:v>
                </c:pt>
              </c:strCache>
            </c:strRef>
          </c:tx>
          <c:spPr>
            <a:ln w="19050" cap="rnd">
              <a:solidFill>
                <a:srgbClr val="548235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7.4766511933149205E-2"/>
                  <c:y val="-4.876976584823452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Black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267-4DB4-981D-584E31A2F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'HEMIS to PERSAL (UG FT)'!$E$67:$J$67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'HEMIS to PERSAL (UG FT)'!$E$68:$J$68</c:f>
              <c:numCache>
                <c:formatCode>0%</c:formatCode>
                <c:ptCount val="6"/>
                <c:pt idx="0">
                  <c:v>0</c:v>
                </c:pt>
                <c:pt idx="1">
                  <c:v>6.40925E-3</c:v>
                </c:pt>
                <c:pt idx="2">
                  <c:v>0.29951539999999999</c:v>
                </c:pt>
                <c:pt idx="3">
                  <c:v>0.52290135999999998</c:v>
                </c:pt>
                <c:pt idx="4">
                  <c:v>0.62935750999999995</c:v>
                </c:pt>
                <c:pt idx="5">
                  <c:v>0.65468188999999999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A267-4DB4-981D-584E31A2FE90}"/>
            </c:ext>
          </c:extLst>
        </c:ser>
        <c:ser>
          <c:idx val="1"/>
          <c:order val="1"/>
          <c:tx>
            <c:strRef>
              <c:f>'HEMIS to PERSAL (UG FT)'!$B$69</c:f>
              <c:strCache>
                <c:ptCount val="1"/>
                <c:pt idx="0">
                  <c:v>Coloured</c:v>
                </c:pt>
              </c:strCache>
            </c:strRef>
          </c:tx>
          <c:spPr>
            <a:ln w="19050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'HEMIS to PERSAL (UG FT)'!$E$67:$J$67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'HEMIS to PERSAL (UG FT)'!$E$69:$J$69</c:f>
              <c:numCache>
                <c:formatCode>0%</c:formatCode>
                <c:ptCount val="6"/>
                <c:pt idx="0">
                  <c:v>0</c:v>
                </c:pt>
                <c:pt idx="1">
                  <c:v>1.7211699999999999E-3</c:v>
                </c:pt>
                <c:pt idx="2">
                  <c:v>0.31239243</c:v>
                </c:pt>
                <c:pt idx="3">
                  <c:v>0.48020654000000002</c:v>
                </c:pt>
                <c:pt idx="4">
                  <c:v>0.5636833</c:v>
                </c:pt>
                <c:pt idx="5">
                  <c:v>0.59122204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A267-4DB4-981D-584E31A2FE90}"/>
            </c:ext>
          </c:extLst>
        </c:ser>
        <c:ser>
          <c:idx val="2"/>
          <c:order val="2"/>
          <c:tx>
            <c:strRef>
              <c:f>'HEMIS to PERSAL (UG FT)'!$B$70</c:f>
              <c:strCache>
                <c:ptCount val="1"/>
                <c:pt idx="0">
                  <c:v>Indian</c:v>
                </c:pt>
              </c:strCache>
            </c:strRef>
          </c:tx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7.4783782216788941E-2"/>
                  <c:y val="-3.003600842998081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Indian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267-4DB4-981D-584E31A2F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'HEMIS to PERSAL (UG FT)'!$E$67:$J$67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'HEMIS to PERSAL (UG FT)'!$E$70:$J$70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0.19727891</c:v>
                </c:pt>
                <c:pt idx="3">
                  <c:v>0.36734694000000001</c:v>
                </c:pt>
                <c:pt idx="4">
                  <c:v>0.48526077000000001</c:v>
                </c:pt>
                <c:pt idx="5">
                  <c:v>0.51700681000000004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A267-4DB4-981D-584E31A2FE90}"/>
            </c:ext>
          </c:extLst>
        </c:ser>
        <c:ser>
          <c:idx val="3"/>
          <c:order val="3"/>
          <c:tx>
            <c:strRef>
              <c:f>'HEMIS to PERSAL (UG FT)'!$B$71</c:f>
              <c:strCache>
                <c:ptCount val="1"/>
                <c:pt idx="0">
                  <c:v>White</c:v>
                </c:pt>
              </c:strCache>
            </c:strRef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7.4783782216788941E-2"/>
                  <c:y val="-3.965290976558964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White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267-4DB4-981D-584E31A2F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'HEMIS to PERSAL (UG FT)'!$E$67:$J$67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'HEMIS to PERSAL (UG FT)'!$E$71:$J$71</c:f>
              <c:numCache>
                <c:formatCode>0%</c:formatCode>
                <c:ptCount val="6"/>
                <c:pt idx="0">
                  <c:v>0</c:v>
                </c:pt>
                <c:pt idx="1">
                  <c:v>5.3706000000000001E-4</c:v>
                </c:pt>
                <c:pt idx="2">
                  <c:v>0.15091299999999999</c:v>
                </c:pt>
                <c:pt idx="3">
                  <c:v>0.25939849999999998</c:v>
                </c:pt>
                <c:pt idx="4">
                  <c:v>0.34640172000000002</c:v>
                </c:pt>
                <c:pt idx="5">
                  <c:v>0.39366272000000002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A267-4DB4-981D-584E31A2FE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5488744"/>
        <c:axId val="605489072"/>
      </c:lineChart>
      <c:catAx>
        <c:axId val="605488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ZA"/>
                  <a:t>Years since enrolled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605489072"/>
        <c:crosses val="autoZero"/>
        <c:auto val="1"/>
        <c:lblAlgn val="ctr"/>
        <c:lblOffset val="100"/>
        <c:noMultiLvlLbl val="0"/>
      </c:catAx>
      <c:valAx>
        <c:axId val="60548907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ZA"/>
                  <a:t>Joined PERSAL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605488744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29875989267132"/>
          <c:y val="7.1895993855325052E-2"/>
          <c:w val="0.60396776121481499"/>
          <c:h val="0.66141130872496856"/>
        </c:manualLayout>
      </c:layout>
      <c:lineChart>
        <c:grouping val="standard"/>
        <c:varyColors val="0"/>
        <c:ser>
          <c:idx val="0"/>
          <c:order val="0"/>
          <c:tx>
            <c:strRef>
              <c:f>'HEMIS to PERSAL (UG FT)'!$B$150</c:f>
              <c:strCache>
                <c:ptCount val="1"/>
                <c:pt idx="0">
                  <c:v>Black</c:v>
                </c:pt>
              </c:strCache>
            </c:strRef>
          </c:tx>
          <c:spPr>
            <a:ln w="190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6.2216885613767042E-3"/>
                  <c:y val="0"/>
                </c:manualLayout>
              </c:layout>
              <c:tx>
                <c:rich>
                  <a:bodyPr/>
                  <a:lstStyle/>
                  <a:p>
                    <a:fld id="{0D53BE8C-FBE7-4B30-A493-08EF9BF4C24E}" type="SERIESNAM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[SERIES NAME]</a:t>
                    </a:fld>
                    <a:endParaRPr lang="en-Z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681-4315-BAB9-AE86D95B8F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'HEMIS to PERSAL (UG FT)'!$E$109:$J$109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'HEMIS to PERSAL (UG FT)'!$E$150:$J$150</c:f>
              <c:numCache>
                <c:formatCode>0%</c:formatCode>
                <c:ptCount val="6"/>
                <c:pt idx="0">
                  <c:v>1.4069099999999999E-3</c:v>
                </c:pt>
                <c:pt idx="1">
                  <c:v>0.53149913999999998</c:v>
                </c:pt>
                <c:pt idx="2">
                  <c:v>0.67578552000000003</c:v>
                </c:pt>
                <c:pt idx="3">
                  <c:v>0.72143192</c:v>
                </c:pt>
                <c:pt idx="4">
                  <c:v>0.74081600999999997</c:v>
                </c:pt>
                <c:pt idx="5">
                  <c:v>0.75144599000000001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1681-4315-BAB9-AE86D95B8F97}"/>
            </c:ext>
          </c:extLst>
        </c:ser>
        <c:ser>
          <c:idx val="1"/>
          <c:order val="1"/>
          <c:tx>
            <c:strRef>
              <c:f>'HEMIS to PERSAL (UG FT)'!$B$151</c:f>
              <c:strCache>
                <c:ptCount val="1"/>
                <c:pt idx="0">
                  <c:v>Coloured</c:v>
                </c:pt>
              </c:strCache>
            </c:strRef>
          </c:tx>
          <c:spPr>
            <a:ln w="19050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1.2281994595922385E-2"/>
                  <c:y val="9.787474967759488E-3"/>
                </c:manualLayout>
              </c:layout>
              <c:tx>
                <c:rich>
                  <a:bodyPr/>
                  <a:lstStyle/>
                  <a:p>
                    <a:fld id="{8CCB99E7-8A4C-49C3-80E8-4846B8F28D3D}" type="SERIESNAM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[SERIES NAME]</a:t>
                    </a:fld>
                    <a:endParaRPr lang="en-Z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62269712601326"/>
                      <c:h val="7.596537949400798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681-4315-BAB9-AE86D95B8F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'HEMIS to PERSAL (UG FT)'!$E$109:$J$109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'HEMIS to PERSAL (UG FT)'!$E$151:$J$151</c:f>
              <c:numCache>
                <c:formatCode>0%</c:formatCode>
                <c:ptCount val="6"/>
                <c:pt idx="0">
                  <c:v>0</c:v>
                </c:pt>
                <c:pt idx="1">
                  <c:v>0.52323580000000003</c:v>
                </c:pt>
                <c:pt idx="2">
                  <c:v>0.62564544</c:v>
                </c:pt>
                <c:pt idx="3">
                  <c:v>0.66006885000000004</c:v>
                </c:pt>
                <c:pt idx="4">
                  <c:v>0.67900172000000003</c:v>
                </c:pt>
                <c:pt idx="5">
                  <c:v>0.69621341999999986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1681-4315-BAB9-AE86D95B8F97}"/>
            </c:ext>
          </c:extLst>
        </c:ser>
        <c:ser>
          <c:idx val="2"/>
          <c:order val="2"/>
          <c:tx>
            <c:strRef>
              <c:f>'HEMIS to PERSAL (UG FT)'!$B$152</c:f>
              <c:strCache>
                <c:ptCount val="1"/>
                <c:pt idx="0">
                  <c:v>Indian</c:v>
                </c:pt>
              </c:strCache>
            </c:strRef>
          </c:tx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0.20269840960474009"/>
                  <c:y val="-9.5309112281476288E-2"/>
                </c:manualLayout>
              </c:layout>
              <c:tx>
                <c:rich>
                  <a:bodyPr/>
                  <a:lstStyle/>
                  <a:p>
                    <a:fld id="{4CE3564E-0096-4665-A0FF-357DF1ACE68C}" type="SERIESNAM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[SERIES NAME]</a:t>
                    </a:fld>
                    <a:endParaRPr lang="en-Z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681-4315-BAB9-AE86D95B8F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'HEMIS to PERSAL (UG FT)'!$E$109:$J$109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'HEMIS to PERSAL (UG FT)'!$E$152:$J$152</c:f>
              <c:numCache>
                <c:formatCode>0%</c:formatCode>
                <c:ptCount val="6"/>
                <c:pt idx="0">
                  <c:v>2.26757E-3</c:v>
                </c:pt>
                <c:pt idx="1">
                  <c:v>0.69160997999999996</c:v>
                </c:pt>
                <c:pt idx="2">
                  <c:v>0.76417234000000001</c:v>
                </c:pt>
                <c:pt idx="3">
                  <c:v>0.78911564999999995</c:v>
                </c:pt>
                <c:pt idx="4">
                  <c:v>0.80725623999999996</c:v>
                </c:pt>
                <c:pt idx="5">
                  <c:v>0.81632651999999994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1681-4315-BAB9-AE86D95B8F97}"/>
            </c:ext>
          </c:extLst>
        </c:ser>
        <c:ser>
          <c:idx val="3"/>
          <c:order val="3"/>
          <c:tx>
            <c:strRef>
              <c:f>'HEMIS to PERSAL (UG FT)'!$B$153</c:f>
              <c:strCache>
                <c:ptCount val="1"/>
                <c:pt idx="0">
                  <c:v>White</c:v>
                </c:pt>
              </c:strCache>
            </c:strRef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2.5534614485070373E-2"/>
                  <c:y val="-0.11909466280076002"/>
                </c:manualLayout>
              </c:layout>
              <c:tx>
                <c:rich>
                  <a:bodyPr/>
                  <a:lstStyle/>
                  <a:p>
                    <a:fld id="{3E28D7AA-6D23-4FA2-9518-0B37A46786D5}" type="SERIESNAM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[SERIES NAME]</a:t>
                    </a:fld>
                    <a:endParaRPr lang="en-Z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681-4315-BAB9-AE86D95B8F97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'HEMIS to PERSAL (UG FT)'!$E$109:$J$109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cat>
          <c:val>
            <c:numRef>
              <c:f>'HEMIS to PERSAL (UG FT)'!$E$153:$J$153</c:f>
              <c:numCache>
                <c:formatCode>0%</c:formatCode>
                <c:ptCount val="6"/>
                <c:pt idx="0">
                  <c:v>1.6111700000000001E-3</c:v>
                </c:pt>
                <c:pt idx="1">
                  <c:v>0.64930182999999997</c:v>
                </c:pt>
                <c:pt idx="2">
                  <c:v>0.73200858999999996</c:v>
                </c:pt>
                <c:pt idx="3">
                  <c:v>0.75725027</c:v>
                </c:pt>
                <c:pt idx="4">
                  <c:v>0.76960258000000004</c:v>
                </c:pt>
                <c:pt idx="5">
                  <c:v>0.77765841999999996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1681-4315-BAB9-AE86D95B8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5488744"/>
        <c:axId val="605489072"/>
      </c:lineChart>
      <c:catAx>
        <c:axId val="605488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ZA"/>
                  <a:t>Years since enrolled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605489072"/>
        <c:crosses val="autoZero"/>
        <c:auto val="1"/>
        <c:lblAlgn val="ctr"/>
        <c:lblOffset val="100"/>
        <c:noMultiLvlLbl val="0"/>
      </c:catAx>
      <c:valAx>
        <c:axId val="60548907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ZA"/>
                  <a:t>Completed degree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605488744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7541F7-E075-4568-8430-B586E883750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5958889-DE9C-4183-8BBA-C9DEA1617E5F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ZA" sz="3200" b="1" dirty="0">
              <a:solidFill>
                <a:schemeClr val="bg1"/>
              </a:solidFill>
              <a:latin typeface="+mj-lt"/>
              <a:cs typeface="Calibri Light" panose="020F0302020204030204" pitchFamily="34" charset="0"/>
            </a:rPr>
            <a:t>Demography &amp; learner age</a:t>
          </a:r>
          <a:endParaRPr lang="en-ZA" sz="3200" dirty="0">
            <a:solidFill>
              <a:schemeClr val="bg1"/>
            </a:solidFill>
          </a:endParaRPr>
        </a:p>
      </dgm:t>
    </dgm:pt>
    <dgm:pt modelId="{ED046A24-E762-48A9-9A42-71049D2BB903}" type="parTrans" cxnId="{706B05D3-7960-41C7-AAF5-6FF8177F21DF}">
      <dgm:prSet/>
      <dgm:spPr/>
      <dgm:t>
        <a:bodyPr/>
        <a:lstStyle/>
        <a:p>
          <a:endParaRPr lang="en-ZA"/>
        </a:p>
      </dgm:t>
    </dgm:pt>
    <dgm:pt modelId="{A67BE572-425B-4A5E-8922-A7FDD06BCFE5}" type="sibTrans" cxnId="{706B05D3-7960-41C7-AAF5-6FF8177F21DF}">
      <dgm:prSet/>
      <dgm:spPr/>
      <dgm:t>
        <a:bodyPr/>
        <a:lstStyle/>
        <a:p>
          <a:endParaRPr lang="en-ZA"/>
        </a:p>
      </dgm:t>
    </dgm:pt>
    <dgm:pt modelId="{98484D9E-797B-4585-B06B-AB8167A9056C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ZA" sz="24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Fertility</a:t>
          </a:r>
          <a:endParaRPr lang="en-ZA" sz="2400" dirty="0"/>
        </a:p>
      </dgm:t>
    </dgm:pt>
    <dgm:pt modelId="{7B9532E7-74D4-4BF1-A01F-0A30721516F9}" type="parTrans" cxnId="{C9D41B64-571B-4216-92EC-90632A821CD5}">
      <dgm:prSet/>
      <dgm:spPr/>
      <dgm:t>
        <a:bodyPr/>
        <a:lstStyle/>
        <a:p>
          <a:endParaRPr lang="en-ZA"/>
        </a:p>
      </dgm:t>
    </dgm:pt>
    <dgm:pt modelId="{56E1C245-CD37-481A-AB59-58D2789FFE6F}" type="sibTrans" cxnId="{C9D41B64-571B-4216-92EC-90632A821CD5}">
      <dgm:prSet/>
      <dgm:spPr/>
      <dgm:t>
        <a:bodyPr/>
        <a:lstStyle/>
        <a:p>
          <a:endParaRPr lang="en-ZA"/>
        </a:p>
      </dgm:t>
    </dgm:pt>
    <dgm:pt modelId="{F6D54EC7-13A8-413C-95B2-0C0AC2865781}">
      <dgm:prSet phldrT="[Text]" custT="1"/>
      <dgm:spPr>
        <a:solidFill>
          <a:srgbClr val="861D00"/>
        </a:solidFill>
      </dgm:spPr>
      <dgm:t>
        <a:bodyPr/>
        <a:lstStyle/>
        <a:p>
          <a:r>
            <a:rPr lang="en-ZA" sz="32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Enrolment</a:t>
          </a:r>
          <a:endParaRPr lang="en-ZA" sz="3200" dirty="0">
            <a:solidFill>
              <a:schemeClr val="bg1"/>
            </a:solidFill>
          </a:endParaRPr>
        </a:p>
      </dgm:t>
    </dgm:pt>
    <dgm:pt modelId="{7FDE6516-7273-4AB9-A378-BF249F8BEECC}" type="parTrans" cxnId="{F3F27968-45DB-45CC-B331-773D63A68FF8}">
      <dgm:prSet/>
      <dgm:spPr/>
      <dgm:t>
        <a:bodyPr/>
        <a:lstStyle/>
        <a:p>
          <a:endParaRPr lang="en-ZA"/>
        </a:p>
      </dgm:t>
    </dgm:pt>
    <dgm:pt modelId="{C7917C10-7277-47AC-AC34-A123CEE0F8A5}" type="sibTrans" cxnId="{F3F27968-45DB-45CC-B331-773D63A68FF8}">
      <dgm:prSet/>
      <dgm:spPr/>
      <dgm:t>
        <a:bodyPr/>
        <a:lstStyle/>
        <a:p>
          <a:endParaRPr lang="en-ZA"/>
        </a:p>
      </dgm:t>
    </dgm:pt>
    <dgm:pt modelId="{62E717E9-6F44-4700-84A0-7D1ACFF8962A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ZA" sz="24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Age structure</a:t>
          </a:r>
          <a:endParaRPr lang="en-ZA" sz="2400" dirty="0"/>
        </a:p>
      </dgm:t>
    </dgm:pt>
    <dgm:pt modelId="{9AFA68C2-F5A8-4A67-B85F-6AF0FBC31329}" type="parTrans" cxnId="{F854C0A1-1928-4D96-948E-E2EE95068A10}">
      <dgm:prSet/>
      <dgm:spPr/>
      <dgm:t>
        <a:bodyPr/>
        <a:lstStyle/>
        <a:p>
          <a:endParaRPr lang="en-ZA"/>
        </a:p>
      </dgm:t>
    </dgm:pt>
    <dgm:pt modelId="{5133749D-18D0-45FC-B72A-8796888A4C92}" type="sibTrans" cxnId="{F854C0A1-1928-4D96-948E-E2EE95068A10}">
      <dgm:prSet/>
      <dgm:spPr/>
      <dgm:t>
        <a:bodyPr/>
        <a:lstStyle/>
        <a:p>
          <a:endParaRPr lang="en-ZA"/>
        </a:p>
      </dgm:t>
    </dgm:pt>
    <dgm:pt modelId="{6681FD63-8C7C-4033-88D7-4DB551F3262C}">
      <dgm:prSet phldrT="[Text]" custT="1"/>
      <dgm:spPr>
        <a:solidFill>
          <a:srgbClr val="861D00"/>
        </a:solidFill>
        <a:ln>
          <a:solidFill>
            <a:srgbClr val="B22600"/>
          </a:solidFill>
        </a:ln>
      </dgm:spPr>
      <dgm:t>
        <a:bodyPr/>
        <a:lstStyle/>
        <a:p>
          <a:r>
            <a:rPr lang="en-ZA" sz="3200" dirty="0">
              <a:solidFill>
                <a:schemeClr val="bg1"/>
              </a:solidFill>
            </a:rPr>
            <a:t>Learner-educator ratio</a:t>
          </a:r>
        </a:p>
      </dgm:t>
    </dgm:pt>
    <dgm:pt modelId="{49A5CC41-CE86-4DBA-AC4E-3792323C172D}" type="parTrans" cxnId="{B0FE0AB3-1C7C-4F04-AA55-F52276FEA069}">
      <dgm:prSet/>
      <dgm:spPr/>
      <dgm:t>
        <a:bodyPr/>
        <a:lstStyle/>
        <a:p>
          <a:endParaRPr lang="en-ZA"/>
        </a:p>
      </dgm:t>
    </dgm:pt>
    <dgm:pt modelId="{86B6B36A-D8B1-451B-81AE-4BDBE95021F5}" type="sibTrans" cxnId="{B0FE0AB3-1C7C-4F04-AA55-F52276FEA069}">
      <dgm:prSet/>
      <dgm:spPr/>
      <dgm:t>
        <a:bodyPr/>
        <a:lstStyle/>
        <a:p>
          <a:endParaRPr lang="en-ZA"/>
        </a:p>
      </dgm:t>
    </dgm:pt>
    <dgm:pt modelId="{32613C7E-9E3F-4823-AFC1-C35B67DFB112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ZA" sz="24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Official policy of LE ratio, posts</a:t>
          </a:r>
          <a:endParaRPr lang="en-ZA" sz="2400" dirty="0"/>
        </a:p>
      </dgm:t>
    </dgm:pt>
    <dgm:pt modelId="{1AA85F6F-93ED-41DA-B8F0-D21765DABE4F}" type="parTrans" cxnId="{6451E6AE-7D04-412F-B226-63DF776EC462}">
      <dgm:prSet/>
      <dgm:spPr/>
      <dgm:t>
        <a:bodyPr/>
        <a:lstStyle/>
        <a:p>
          <a:endParaRPr lang="en-ZA"/>
        </a:p>
      </dgm:t>
    </dgm:pt>
    <dgm:pt modelId="{4E685AF2-8A3B-491B-92E1-4D9B314680B1}" type="sibTrans" cxnId="{6451E6AE-7D04-412F-B226-63DF776EC462}">
      <dgm:prSet/>
      <dgm:spPr/>
      <dgm:t>
        <a:bodyPr/>
        <a:lstStyle/>
        <a:p>
          <a:endParaRPr lang="en-ZA"/>
        </a:p>
      </dgm:t>
    </dgm:pt>
    <dgm:pt modelId="{ABC9055B-5029-497E-9662-75A24107D86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ZA" sz="24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Mortality</a:t>
          </a:r>
        </a:p>
      </dgm:t>
    </dgm:pt>
    <dgm:pt modelId="{F6E74346-4440-4849-881F-4809DC3FDFBA}" type="parTrans" cxnId="{8C50C66A-C43B-453C-AF2C-76ED2B99A7C9}">
      <dgm:prSet/>
      <dgm:spPr/>
      <dgm:t>
        <a:bodyPr/>
        <a:lstStyle/>
        <a:p>
          <a:endParaRPr lang="en-ZA"/>
        </a:p>
      </dgm:t>
    </dgm:pt>
    <dgm:pt modelId="{7A371E5D-6A57-4DDC-ACD5-A934E182BB9C}" type="sibTrans" cxnId="{8C50C66A-C43B-453C-AF2C-76ED2B99A7C9}">
      <dgm:prSet/>
      <dgm:spPr/>
      <dgm:t>
        <a:bodyPr/>
        <a:lstStyle/>
        <a:p>
          <a:endParaRPr lang="en-ZA"/>
        </a:p>
      </dgm:t>
    </dgm:pt>
    <dgm:pt modelId="{D8639A2A-9E49-4B50-9405-DD434CB535E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ZA" sz="24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Provincial and international migration</a:t>
          </a:r>
        </a:p>
      </dgm:t>
    </dgm:pt>
    <dgm:pt modelId="{32F8A466-7645-4C9C-A304-FED8B7F4196A}" type="parTrans" cxnId="{A4B68E71-827F-4028-A893-8670B42FDD35}">
      <dgm:prSet/>
      <dgm:spPr/>
      <dgm:t>
        <a:bodyPr/>
        <a:lstStyle/>
        <a:p>
          <a:endParaRPr lang="en-ZA"/>
        </a:p>
      </dgm:t>
    </dgm:pt>
    <dgm:pt modelId="{9C86F613-B652-4AFC-845A-6759BB34568F}" type="sibTrans" cxnId="{A4B68E71-827F-4028-A893-8670B42FDD35}">
      <dgm:prSet/>
      <dgm:spPr/>
      <dgm:t>
        <a:bodyPr/>
        <a:lstStyle/>
        <a:p>
          <a:endParaRPr lang="en-ZA"/>
        </a:p>
      </dgm:t>
    </dgm:pt>
    <dgm:pt modelId="{E96F1754-8D5F-4A6B-B5CE-F9BF9CA22A3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ZA" sz="24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Academic ambition</a:t>
          </a:r>
        </a:p>
      </dgm:t>
    </dgm:pt>
    <dgm:pt modelId="{FCA20476-CECC-4D3F-981E-D9390AB91939}" type="parTrans" cxnId="{320DD206-5760-456A-AFA2-E2C8AE4AD85D}">
      <dgm:prSet/>
      <dgm:spPr/>
      <dgm:t>
        <a:bodyPr/>
        <a:lstStyle/>
        <a:p>
          <a:endParaRPr lang="en-ZA"/>
        </a:p>
      </dgm:t>
    </dgm:pt>
    <dgm:pt modelId="{C40B4C6F-D739-4EA9-B1C9-B6229A15182F}" type="sibTrans" cxnId="{320DD206-5760-456A-AFA2-E2C8AE4AD85D}">
      <dgm:prSet/>
      <dgm:spPr/>
      <dgm:t>
        <a:bodyPr/>
        <a:lstStyle/>
        <a:p>
          <a:endParaRPr lang="en-ZA"/>
        </a:p>
      </dgm:t>
    </dgm:pt>
    <dgm:pt modelId="{BD8B902C-2795-4A78-8202-412C03D0607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ZA" sz="24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Economic situation</a:t>
          </a:r>
        </a:p>
      </dgm:t>
    </dgm:pt>
    <dgm:pt modelId="{9A84EC15-9598-4075-8E05-EB46FC60C939}" type="parTrans" cxnId="{E357A556-4B06-4C8D-B27E-06FF4438BB94}">
      <dgm:prSet/>
      <dgm:spPr/>
      <dgm:t>
        <a:bodyPr/>
        <a:lstStyle/>
        <a:p>
          <a:endParaRPr lang="en-ZA"/>
        </a:p>
      </dgm:t>
    </dgm:pt>
    <dgm:pt modelId="{20C63EDC-668B-4E10-AFAD-130D211894E9}" type="sibTrans" cxnId="{E357A556-4B06-4C8D-B27E-06FF4438BB94}">
      <dgm:prSet/>
      <dgm:spPr/>
      <dgm:t>
        <a:bodyPr/>
        <a:lstStyle/>
        <a:p>
          <a:endParaRPr lang="en-ZA"/>
        </a:p>
      </dgm:t>
    </dgm:pt>
    <dgm:pt modelId="{33FC3305-26F8-45BD-8AB0-CB3820A9C4B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ZA" sz="24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Opportunity costs</a:t>
          </a:r>
        </a:p>
      </dgm:t>
    </dgm:pt>
    <dgm:pt modelId="{E9051895-5616-48C2-9D16-7BC919C6DB09}" type="parTrans" cxnId="{0CAFB1CF-432D-44BF-A41A-D75B6683DDD8}">
      <dgm:prSet/>
      <dgm:spPr/>
      <dgm:t>
        <a:bodyPr/>
        <a:lstStyle/>
        <a:p>
          <a:endParaRPr lang="en-ZA"/>
        </a:p>
      </dgm:t>
    </dgm:pt>
    <dgm:pt modelId="{3E46A361-B980-436E-858B-7CC3ABC1B004}" type="sibTrans" cxnId="{0CAFB1CF-432D-44BF-A41A-D75B6683DDD8}">
      <dgm:prSet/>
      <dgm:spPr/>
      <dgm:t>
        <a:bodyPr/>
        <a:lstStyle/>
        <a:p>
          <a:endParaRPr lang="en-ZA"/>
        </a:p>
      </dgm:t>
    </dgm:pt>
    <dgm:pt modelId="{5636A800-7832-4882-A9CC-BB06E9E2CB5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ZA" sz="24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Alternatives:</a:t>
          </a:r>
        </a:p>
      </dgm:t>
    </dgm:pt>
    <dgm:pt modelId="{4896BBCB-8F9B-49A2-99FA-C423F756DF85}" type="parTrans" cxnId="{6C7C804A-1395-4129-A741-4C008C5E1A19}">
      <dgm:prSet/>
      <dgm:spPr/>
      <dgm:t>
        <a:bodyPr/>
        <a:lstStyle/>
        <a:p>
          <a:endParaRPr lang="en-ZA"/>
        </a:p>
      </dgm:t>
    </dgm:pt>
    <dgm:pt modelId="{456F8202-58CA-4A41-B714-0812BABFA2FB}" type="sibTrans" cxnId="{6C7C804A-1395-4129-A741-4C008C5E1A19}">
      <dgm:prSet/>
      <dgm:spPr/>
      <dgm:t>
        <a:bodyPr/>
        <a:lstStyle/>
        <a:p>
          <a:endParaRPr lang="en-ZA"/>
        </a:p>
      </dgm:t>
    </dgm:pt>
    <dgm:pt modelId="{F7DC42BF-303E-40AD-A737-0C2DE794E805}">
      <dgm:prSet custT="1"/>
      <dgm:spPr/>
      <dgm:t>
        <a:bodyPr/>
        <a:lstStyle/>
        <a:p>
          <a:r>
            <a:rPr lang="en-ZA" sz="24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Provincial practice</a:t>
          </a:r>
        </a:p>
      </dgm:t>
    </dgm:pt>
    <dgm:pt modelId="{170C1076-353B-469C-A2D6-8C2DF2FD93DA}" type="parTrans" cxnId="{7AB11E66-7F6D-4754-A54D-FEC56E150A1E}">
      <dgm:prSet/>
      <dgm:spPr/>
      <dgm:t>
        <a:bodyPr/>
        <a:lstStyle/>
        <a:p>
          <a:endParaRPr lang="en-ZA"/>
        </a:p>
      </dgm:t>
    </dgm:pt>
    <dgm:pt modelId="{F3EC445A-4392-45CF-A2F2-2CF8BA54838A}" type="sibTrans" cxnId="{7AB11E66-7F6D-4754-A54D-FEC56E150A1E}">
      <dgm:prSet/>
      <dgm:spPr/>
      <dgm:t>
        <a:bodyPr/>
        <a:lstStyle/>
        <a:p>
          <a:endParaRPr lang="en-ZA"/>
        </a:p>
      </dgm:t>
    </dgm:pt>
    <dgm:pt modelId="{03EB8121-5BFA-4294-98BA-0A38607F168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ZA" sz="18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TVET college</a:t>
          </a:r>
        </a:p>
      </dgm:t>
    </dgm:pt>
    <dgm:pt modelId="{D759F5B8-230C-416F-B2F4-9A82ED86DC45}" type="sibTrans" cxnId="{AB4897D0-96C8-43BF-A02E-F5A08AAA2ED2}">
      <dgm:prSet/>
      <dgm:spPr/>
      <dgm:t>
        <a:bodyPr/>
        <a:lstStyle/>
        <a:p>
          <a:endParaRPr lang="en-ZA"/>
        </a:p>
      </dgm:t>
    </dgm:pt>
    <dgm:pt modelId="{3F3532A3-E836-42E3-B190-46EC7B5FE91F}" type="parTrans" cxnId="{AB4897D0-96C8-43BF-A02E-F5A08AAA2ED2}">
      <dgm:prSet/>
      <dgm:spPr/>
      <dgm:t>
        <a:bodyPr/>
        <a:lstStyle/>
        <a:p>
          <a:endParaRPr lang="en-ZA"/>
        </a:p>
      </dgm:t>
    </dgm:pt>
    <dgm:pt modelId="{02198CCC-ACA8-4339-851C-A15345FE4D9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ZA" sz="18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Labour market</a:t>
          </a:r>
        </a:p>
      </dgm:t>
    </dgm:pt>
    <dgm:pt modelId="{B1FC1AFD-57A8-4487-B6F4-8CB854A3D815}" type="sibTrans" cxnId="{6F26BE7C-F8C8-4DB3-A954-5EDB46B716E1}">
      <dgm:prSet/>
      <dgm:spPr/>
      <dgm:t>
        <a:bodyPr/>
        <a:lstStyle/>
        <a:p>
          <a:endParaRPr lang="en-ZA"/>
        </a:p>
      </dgm:t>
    </dgm:pt>
    <dgm:pt modelId="{3C6FB49E-B21C-41AC-A5E8-AD56C45317C0}" type="parTrans" cxnId="{6F26BE7C-F8C8-4DB3-A954-5EDB46B716E1}">
      <dgm:prSet/>
      <dgm:spPr/>
      <dgm:t>
        <a:bodyPr/>
        <a:lstStyle/>
        <a:p>
          <a:endParaRPr lang="en-ZA"/>
        </a:p>
      </dgm:t>
    </dgm:pt>
    <dgm:pt modelId="{C69B3EFA-8093-4A39-B72A-A067A7D1C92B}" type="pres">
      <dgm:prSet presAssocID="{9D7541F7-E075-4568-8430-B586E8837505}" presName="Name0" presStyleCnt="0">
        <dgm:presLayoutVars>
          <dgm:dir/>
          <dgm:animLvl val="lvl"/>
          <dgm:resizeHandles val="exact"/>
        </dgm:presLayoutVars>
      </dgm:prSet>
      <dgm:spPr/>
    </dgm:pt>
    <dgm:pt modelId="{C39952A9-A321-49E4-A7ED-74CF63B02EFE}" type="pres">
      <dgm:prSet presAssocID="{C5958889-DE9C-4183-8BBA-C9DEA1617E5F}" presName="linNode" presStyleCnt="0"/>
      <dgm:spPr/>
    </dgm:pt>
    <dgm:pt modelId="{8B5D475E-BF26-426E-B6A2-20DC0286B8EC}" type="pres">
      <dgm:prSet presAssocID="{C5958889-DE9C-4183-8BBA-C9DEA1617E5F}" presName="parentText" presStyleLbl="node1" presStyleIdx="0" presStyleCnt="3" custScaleY="152874">
        <dgm:presLayoutVars>
          <dgm:chMax val="1"/>
          <dgm:bulletEnabled val="1"/>
        </dgm:presLayoutVars>
      </dgm:prSet>
      <dgm:spPr/>
    </dgm:pt>
    <dgm:pt modelId="{97165A2C-A126-46C6-96B7-C0F091933E33}" type="pres">
      <dgm:prSet presAssocID="{C5958889-DE9C-4183-8BBA-C9DEA1617E5F}" presName="descendantText" presStyleLbl="alignAccFollowNode1" presStyleIdx="0" presStyleCnt="3" custScaleY="183222">
        <dgm:presLayoutVars>
          <dgm:bulletEnabled val="1"/>
        </dgm:presLayoutVars>
      </dgm:prSet>
      <dgm:spPr/>
    </dgm:pt>
    <dgm:pt modelId="{1E0190EC-D591-4100-BCEF-CD245B02B0E0}" type="pres">
      <dgm:prSet presAssocID="{A67BE572-425B-4A5E-8922-A7FDD06BCFE5}" presName="sp" presStyleCnt="0"/>
      <dgm:spPr/>
    </dgm:pt>
    <dgm:pt modelId="{11AC7F14-FD0A-430F-977C-2507726B28B5}" type="pres">
      <dgm:prSet presAssocID="{F6D54EC7-13A8-413C-95B2-0C0AC2865781}" presName="linNode" presStyleCnt="0"/>
      <dgm:spPr/>
    </dgm:pt>
    <dgm:pt modelId="{7AB4AA40-EF2E-43FF-874F-2ECC661CF760}" type="pres">
      <dgm:prSet presAssocID="{F6D54EC7-13A8-413C-95B2-0C0AC2865781}" presName="parentText" presStyleLbl="node1" presStyleIdx="1" presStyleCnt="3" custScaleY="237996">
        <dgm:presLayoutVars>
          <dgm:chMax val="1"/>
          <dgm:bulletEnabled val="1"/>
        </dgm:presLayoutVars>
      </dgm:prSet>
      <dgm:spPr/>
    </dgm:pt>
    <dgm:pt modelId="{B6A0475B-ACC9-4576-BAEC-90C37E7E544E}" type="pres">
      <dgm:prSet presAssocID="{F6D54EC7-13A8-413C-95B2-0C0AC2865781}" presName="descendantText" presStyleLbl="alignAccFollowNode1" presStyleIdx="1" presStyleCnt="3" custScaleY="306990">
        <dgm:presLayoutVars>
          <dgm:bulletEnabled val="1"/>
        </dgm:presLayoutVars>
      </dgm:prSet>
      <dgm:spPr/>
    </dgm:pt>
    <dgm:pt modelId="{9A0D165F-CCE8-47AF-AB21-8E4442A82E2F}" type="pres">
      <dgm:prSet presAssocID="{C7917C10-7277-47AC-AC34-A123CEE0F8A5}" presName="sp" presStyleCnt="0"/>
      <dgm:spPr/>
    </dgm:pt>
    <dgm:pt modelId="{37396530-7E2A-4546-B385-8AA01541F8B1}" type="pres">
      <dgm:prSet presAssocID="{6681FD63-8C7C-4033-88D7-4DB551F3262C}" presName="linNode" presStyleCnt="0"/>
      <dgm:spPr/>
    </dgm:pt>
    <dgm:pt modelId="{30058CC3-B868-467D-91E0-54D31C8D839F}" type="pres">
      <dgm:prSet presAssocID="{6681FD63-8C7C-4033-88D7-4DB551F3262C}" presName="parentText" presStyleLbl="node1" presStyleIdx="2" presStyleCnt="3" custScaleY="104630">
        <dgm:presLayoutVars>
          <dgm:chMax val="1"/>
          <dgm:bulletEnabled val="1"/>
        </dgm:presLayoutVars>
      </dgm:prSet>
      <dgm:spPr/>
    </dgm:pt>
    <dgm:pt modelId="{0D75101A-95BF-4D38-9A6B-CF57B265BF5F}" type="pres">
      <dgm:prSet presAssocID="{6681FD63-8C7C-4033-88D7-4DB551F3262C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20DD206-5760-456A-AFA2-E2C8AE4AD85D}" srcId="{F6D54EC7-13A8-413C-95B2-0C0AC2865781}" destId="{E96F1754-8D5F-4A6B-B5CE-F9BF9CA22A39}" srcOrd="1" destOrd="0" parTransId="{FCA20476-CECC-4D3F-981E-D9390AB91939}" sibTransId="{C40B4C6F-D739-4EA9-B1C9-B6229A15182F}"/>
    <dgm:cxn modelId="{376F1A13-C79D-4432-B0CA-8E194653A433}" type="presOf" srcId="{BD8B902C-2795-4A78-8202-412C03D0607F}" destId="{B6A0475B-ACC9-4576-BAEC-90C37E7E544E}" srcOrd="0" destOrd="2" presId="urn:microsoft.com/office/officeart/2005/8/layout/vList5"/>
    <dgm:cxn modelId="{EEA0DF17-BB87-47EE-9D93-BC0A9DE4AEE6}" type="presOf" srcId="{6681FD63-8C7C-4033-88D7-4DB551F3262C}" destId="{30058CC3-B868-467D-91E0-54D31C8D839F}" srcOrd="0" destOrd="0" presId="urn:microsoft.com/office/officeart/2005/8/layout/vList5"/>
    <dgm:cxn modelId="{0A619A63-14F5-42B1-B587-64DE851F9E0D}" type="presOf" srcId="{5636A800-7832-4882-A9CC-BB06E9E2CB5B}" destId="{B6A0475B-ACC9-4576-BAEC-90C37E7E544E}" srcOrd="0" destOrd="4" presId="urn:microsoft.com/office/officeart/2005/8/layout/vList5"/>
    <dgm:cxn modelId="{C9D41B64-571B-4216-92EC-90632A821CD5}" srcId="{C5958889-DE9C-4183-8BBA-C9DEA1617E5F}" destId="{98484D9E-797B-4585-B06B-AB8167A9056C}" srcOrd="0" destOrd="0" parTransId="{7B9532E7-74D4-4BF1-A01F-0A30721516F9}" sibTransId="{56E1C245-CD37-481A-AB59-58D2789FFE6F}"/>
    <dgm:cxn modelId="{7AB11E66-7F6D-4754-A54D-FEC56E150A1E}" srcId="{6681FD63-8C7C-4033-88D7-4DB551F3262C}" destId="{F7DC42BF-303E-40AD-A737-0C2DE794E805}" srcOrd="1" destOrd="0" parTransId="{170C1076-353B-469C-A2D6-8C2DF2FD93DA}" sibTransId="{F3EC445A-4392-45CF-A2F2-2CF8BA54838A}"/>
    <dgm:cxn modelId="{F4F09846-0127-4ECA-B734-3D5F9FD80A6A}" type="presOf" srcId="{ABC9055B-5029-497E-9662-75A24107D864}" destId="{97165A2C-A126-46C6-96B7-C0F091933E33}" srcOrd="0" destOrd="1" presId="urn:microsoft.com/office/officeart/2005/8/layout/vList5"/>
    <dgm:cxn modelId="{F3F27968-45DB-45CC-B331-773D63A68FF8}" srcId="{9D7541F7-E075-4568-8430-B586E8837505}" destId="{F6D54EC7-13A8-413C-95B2-0C0AC2865781}" srcOrd="1" destOrd="0" parTransId="{7FDE6516-7273-4AB9-A378-BF249F8BEECC}" sibTransId="{C7917C10-7277-47AC-AC34-A123CEE0F8A5}"/>
    <dgm:cxn modelId="{6C7C804A-1395-4129-A741-4C008C5E1A19}" srcId="{F6D54EC7-13A8-413C-95B2-0C0AC2865781}" destId="{5636A800-7832-4882-A9CC-BB06E9E2CB5B}" srcOrd="4" destOrd="0" parTransId="{4896BBCB-8F9B-49A2-99FA-C423F756DF85}" sibTransId="{456F8202-58CA-4A41-B714-0812BABFA2FB}"/>
    <dgm:cxn modelId="{8C50C66A-C43B-453C-AF2C-76ED2B99A7C9}" srcId="{C5958889-DE9C-4183-8BBA-C9DEA1617E5F}" destId="{ABC9055B-5029-497E-9662-75A24107D864}" srcOrd="1" destOrd="0" parTransId="{F6E74346-4440-4849-881F-4809DC3FDFBA}" sibTransId="{7A371E5D-6A57-4DDC-ACD5-A934E182BB9C}"/>
    <dgm:cxn modelId="{EA47724B-B190-4489-AFAC-DD4F38946F21}" type="presOf" srcId="{98484D9E-797B-4585-B06B-AB8167A9056C}" destId="{97165A2C-A126-46C6-96B7-C0F091933E33}" srcOrd="0" destOrd="0" presId="urn:microsoft.com/office/officeart/2005/8/layout/vList5"/>
    <dgm:cxn modelId="{348AD46C-AF9D-4D68-92C4-DADD0919ECD3}" type="presOf" srcId="{F7DC42BF-303E-40AD-A737-0C2DE794E805}" destId="{0D75101A-95BF-4D38-9A6B-CF57B265BF5F}" srcOrd="0" destOrd="1" presId="urn:microsoft.com/office/officeart/2005/8/layout/vList5"/>
    <dgm:cxn modelId="{A4B68E71-827F-4028-A893-8670B42FDD35}" srcId="{C5958889-DE9C-4183-8BBA-C9DEA1617E5F}" destId="{D8639A2A-9E49-4B50-9405-DD434CB535E1}" srcOrd="2" destOrd="0" parTransId="{32F8A466-7645-4C9C-A304-FED8B7F4196A}" sibTransId="{9C86F613-B652-4AFC-845A-6759BB34568F}"/>
    <dgm:cxn modelId="{E357A556-4B06-4C8D-B27E-06FF4438BB94}" srcId="{F6D54EC7-13A8-413C-95B2-0C0AC2865781}" destId="{BD8B902C-2795-4A78-8202-412C03D0607F}" srcOrd="2" destOrd="0" parTransId="{9A84EC15-9598-4075-8E05-EB46FC60C939}" sibTransId="{20C63EDC-668B-4E10-AFAD-130D211894E9}"/>
    <dgm:cxn modelId="{6F26BE7C-F8C8-4DB3-A954-5EDB46B716E1}" srcId="{5636A800-7832-4882-A9CC-BB06E9E2CB5B}" destId="{02198CCC-ACA8-4339-851C-A15345FE4D90}" srcOrd="0" destOrd="0" parTransId="{3C6FB49E-B21C-41AC-A5E8-AD56C45317C0}" sibTransId="{B1FC1AFD-57A8-4487-B6F4-8CB854A3D815}"/>
    <dgm:cxn modelId="{728BFB83-428D-4CFE-B489-73A4FC945A28}" type="presOf" srcId="{33FC3305-26F8-45BD-8AB0-CB3820A9C4B2}" destId="{B6A0475B-ACC9-4576-BAEC-90C37E7E544E}" srcOrd="0" destOrd="3" presId="urn:microsoft.com/office/officeart/2005/8/layout/vList5"/>
    <dgm:cxn modelId="{3329758B-D725-479D-A8A3-C647DE26BC3C}" type="presOf" srcId="{62E717E9-6F44-4700-84A0-7D1ACFF8962A}" destId="{B6A0475B-ACC9-4576-BAEC-90C37E7E544E}" srcOrd="0" destOrd="0" presId="urn:microsoft.com/office/officeart/2005/8/layout/vList5"/>
    <dgm:cxn modelId="{4468FD92-6B51-49CB-B376-01E4B77314A5}" type="presOf" srcId="{03EB8121-5BFA-4294-98BA-0A38607F168C}" destId="{B6A0475B-ACC9-4576-BAEC-90C37E7E544E}" srcOrd="0" destOrd="6" presId="urn:microsoft.com/office/officeart/2005/8/layout/vList5"/>
    <dgm:cxn modelId="{660767A0-F571-477C-BC33-5AFA579A7092}" type="presOf" srcId="{9D7541F7-E075-4568-8430-B586E8837505}" destId="{C69B3EFA-8093-4A39-B72A-A067A7D1C92B}" srcOrd="0" destOrd="0" presId="urn:microsoft.com/office/officeart/2005/8/layout/vList5"/>
    <dgm:cxn modelId="{F854C0A1-1928-4D96-948E-E2EE95068A10}" srcId="{F6D54EC7-13A8-413C-95B2-0C0AC2865781}" destId="{62E717E9-6F44-4700-84A0-7D1ACFF8962A}" srcOrd="0" destOrd="0" parTransId="{9AFA68C2-F5A8-4A67-B85F-6AF0FBC31329}" sibTransId="{5133749D-18D0-45FC-B72A-8796888A4C92}"/>
    <dgm:cxn modelId="{6451E6AE-7D04-412F-B226-63DF776EC462}" srcId="{6681FD63-8C7C-4033-88D7-4DB551F3262C}" destId="{32613C7E-9E3F-4823-AFC1-C35B67DFB112}" srcOrd="0" destOrd="0" parTransId="{1AA85F6F-93ED-41DA-B8F0-D21765DABE4F}" sibTransId="{4E685AF2-8A3B-491B-92E1-4D9B314680B1}"/>
    <dgm:cxn modelId="{B0FE0AB3-1C7C-4F04-AA55-F52276FEA069}" srcId="{9D7541F7-E075-4568-8430-B586E8837505}" destId="{6681FD63-8C7C-4033-88D7-4DB551F3262C}" srcOrd="2" destOrd="0" parTransId="{49A5CC41-CE86-4DBA-AC4E-3792323C172D}" sibTransId="{86B6B36A-D8B1-451B-81AE-4BDBE95021F5}"/>
    <dgm:cxn modelId="{68B5DCB5-C1E1-4D2E-A917-461EA5375197}" type="presOf" srcId="{F6D54EC7-13A8-413C-95B2-0C0AC2865781}" destId="{7AB4AA40-EF2E-43FF-874F-2ECC661CF760}" srcOrd="0" destOrd="0" presId="urn:microsoft.com/office/officeart/2005/8/layout/vList5"/>
    <dgm:cxn modelId="{DF7CB7BF-1806-46F4-81DC-9EE71C7CCFC7}" type="presOf" srcId="{C5958889-DE9C-4183-8BBA-C9DEA1617E5F}" destId="{8B5D475E-BF26-426E-B6A2-20DC0286B8EC}" srcOrd="0" destOrd="0" presId="urn:microsoft.com/office/officeart/2005/8/layout/vList5"/>
    <dgm:cxn modelId="{0CAFB1CF-432D-44BF-A41A-D75B6683DDD8}" srcId="{F6D54EC7-13A8-413C-95B2-0C0AC2865781}" destId="{33FC3305-26F8-45BD-8AB0-CB3820A9C4B2}" srcOrd="3" destOrd="0" parTransId="{E9051895-5616-48C2-9D16-7BC919C6DB09}" sibTransId="{3E46A361-B980-436E-858B-7CC3ABC1B004}"/>
    <dgm:cxn modelId="{AB4897D0-96C8-43BF-A02E-F5A08AAA2ED2}" srcId="{5636A800-7832-4882-A9CC-BB06E9E2CB5B}" destId="{03EB8121-5BFA-4294-98BA-0A38607F168C}" srcOrd="1" destOrd="0" parTransId="{3F3532A3-E836-42E3-B190-46EC7B5FE91F}" sibTransId="{D759F5B8-230C-416F-B2F4-9A82ED86DC45}"/>
    <dgm:cxn modelId="{706B05D3-7960-41C7-AAF5-6FF8177F21DF}" srcId="{9D7541F7-E075-4568-8430-B586E8837505}" destId="{C5958889-DE9C-4183-8BBA-C9DEA1617E5F}" srcOrd="0" destOrd="0" parTransId="{ED046A24-E762-48A9-9A42-71049D2BB903}" sibTransId="{A67BE572-425B-4A5E-8922-A7FDD06BCFE5}"/>
    <dgm:cxn modelId="{ED24E7EC-9FB0-47D6-9D15-106512771CAF}" type="presOf" srcId="{E96F1754-8D5F-4A6B-B5CE-F9BF9CA22A39}" destId="{B6A0475B-ACC9-4576-BAEC-90C37E7E544E}" srcOrd="0" destOrd="1" presId="urn:microsoft.com/office/officeart/2005/8/layout/vList5"/>
    <dgm:cxn modelId="{0B79D0EE-F47E-4D26-B07E-FA8A8AF316CE}" type="presOf" srcId="{02198CCC-ACA8-4339-851C-A15345FE4D90}" destId="{B6A0475B-ACC9-4576-BAEC-90C37E7E544E}" srcOrd="0" destOrd="5" presId="urn:microsoft.com/office/officeart/2005/8/layout/vList5"/>
    <dgm:cxn modelId="{9EE9BFFE-4205-4740-8050-1BA4E3034B03}" type="presOf" srcId="{D8639A2A-9E49-4B50-9405-DD434CB535E1}" destId="{97165A2C-A126-46C6-96B7-C0F091933E33}" srcOrd="0" destOrd="2" presId="urn:microsoft.com/office/officeart/2005/8/layout/vList5"/>
    <dgm:cxn modelId="{3087C4FF-9F6F-4087-AA0F-EDCDD4566025}" type="presOf" srcId="{32613C7E-9E3F-4823-AFC1-C35B67DFB112}" destId="{0D75101A-95BF-4D38-9A6B-CF57B265BF5F}" srcOrd="0" destOrd="0" presId="urn:microsoft.com/office/officeart/2005/8/layout/vList5"/>
    <dgm:cxn modelId="{29B3B4BB-1653-4373-9244-AD33E1129D2C}" type="presParOf" srcId="{C69B3EFA-8093-4A39-B72A-A067A7D1C92B}" destId="{C39952A9-A321-49E4-A7ED-74CF63B02EFE}" srcOrd="0" destOrd="0" presId="urn:microsoft.com/office/officeart/2005/8/layout/vList5"/>
    <dgm:cxn modelId="{E3CADEA5-B318-4512-97BF-B16A4A3BEE6D}" type="presParOf" srcId="{C39952A9-A321-49E4-A7ED-74CF63B02EFE}" destId="{8B5D475E-BF26-426E-B6A2-20DC0286B8EC}" srcOrd="0" destOrd="0" presId="urn:microsoft.com/office/officeart/2005/8/layout/vList5"/>
    <dgm:cxn modelId="{7C558D15-D628-4F19-BFCF-2B6E821B124C}" type="presParOf" srcId="{C39952A9-A321-49E4-A7ED-74CF63B02EFE}" destId="{97165A2C-A126-46C6-96B7-C0F091933E33}" srcOrd="1" destOrd="0" presId="urn:microsoft.com/office/officeart/2005/8/layout/vList5"/>
    <dgm:cxn modelId="{A7C7ADD0-51F6-4949-9219-1323B8A7968B}" type="presParOf" srcId="{C69B3EFA-8093-4A39-B72A-A067A7D1C92B}" destId="{1E0190EC-D591-4100-BCEF-CD245B02B0E0}" srcOrd="1" destOrd="0" presId="urn:microsoft.com/office/officeart/2005/8/layout/vList5"/>
    <dgm:cxn modelId="{A46BBA08-AF64-4725-8BB6-CBBB9F40524D}" type="presParOf" srcId="{C69B3EFA-8093-4A39-B72A-A067A7D1C92B}" destId="{11AC7F14-FD0A-430F-977C-2507726B28B5}" srcOrd="2" destOrd="0" presId="urn:microsoft.com/office/officeart/2005/8/layout/vList5"/>
    <dgm:cxn modelId="{7AA69C3B-429D-4414-87CA-847F30FE1CB4}" type="presParOf" srcId="{11AC7F14-FD0A-430F-977C-2507726B28B5}" destId="{7AB4AA40-EF2E-43FF-874F-2ECC661CF760}" srcOrd="0" destOrd="0" presId="urn:microsoft.com/office/officeart/2005/8/layout/vList5"/>
    <dgm:cxn modelId="{311B833D-948B-433A-B706-67F969C5A922}" type="presParOf" srcId="{11AC7F14-FD0A-430F-977C-2507726B28B5}" destId="{B6A0475B-ACC9-4576-BAEC-90C37E7E544E}" srcOrd="1" destOrd="0" presId="urn:microsoft.com/office/officeart/2005/8/layout/vList5"/>
    <dgm:cxn modelId="{213C5A0D-C279-4C4A-903E-DF828BD170C5}" type="presParOf" srcId="{C69B3EFA-8093-4A39-B72A-A067A7D1C92B}" destId="{9A0D165F-CCE8-47AF-AB21-8E4442A82E2F}" srcOrd="3" destOrd="0" presId="urn:microsoft.com/office/officeart/2005/8/layout/vList5"/>
    <dgm:cxn modelId="{CFE0AB76-2F71-4B04-B7DE-F1970AE03A01}" type="presParOf" srcId="{C69B3EFA-8093-4A39-B72A-A067A7D1C92B}" destId="{37396530-7E2A-4546-B385-8AA01541F8B1}" srcOrd="4" destOrd="0" presId="urn:microsoft.com/office/officeart/2005/8/layout/vList5"/>
    <dgm:cxn modelId="{C293FE96-5E38-4A4C-B2F3-E10DF8BFF130}" type="presParOf" srcId="{37396530-7E2A-4546-B385-8AA01541F8B1}" destId="{30058CC3-B868-467D-91E0-54D31C8D839F}" srcOrd="0" destOrd="0" presId="urn:microsoft.com/office/officeart/2005/8/layout/vList5"/>
    <dgm:cxn modelId="{22DDF0CF-5066-49ED-BF7A-E2381C670A21}" type="presParOf" srcId="{37396530-7E2A-4546-B385-8AA01541F8B1}" destId="{0D75101A-95BF-4D38-9A6B-CF57B265BF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05B81B-C90D-4126-8016-7F5A6D7C6480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ZA"/>
        </a:p>
      </dgm:t>
    </dgm:pt>
    <dgm:pt modelId="{418005DC-D35C-49D8-A0B8-F4ADC329837C}">
      <dgm:prSet phldrT="[Text]" custT="1"/>
      <dgm:spPr>
        <a:solidFill>
          <a:srgbClr val="861D00"/>
        </a:solidFill>
      </dgm:spPr>
      <dgm:t>
        <a:bodyPr/>
        <a:lstStyle/>
        <a:p>
          <a:r>
            <a:rPr lang="en-ZA" sz="2800" b="1" dirty="0">
              <a:solidFill>
                <a:schemeClr val="bg1"/>
              </a:solidFill>
              <a:latin typeface="+mj-lt"/>
              <a:cs typeface="Calibri Light" panose="020F0302020204030204" pitchFamily="34" charset="0"/>
            </a:rPr>
            <a:t>Choice to become a teacher</a:t>
          </a:r>
          <a:endParaRPr lang="en-ZA" sz="2800" b="1" dirty="0">
            <a:solidFill>
              <a:schemeClr val="bg1"/>
            </a:solidFill>
          </a:endParaRPr>
        </a:p>
      </dgm:t>
    </dgm:pt>
    <dgm:pt modelId="{B7FF0100-ACA8-4BAB-B552-76F0C1B534B2}" type="parTrans" cxnId="{D8CD85B6-2109-4F60-BCE8-506B14A9E640}">
      <dgm:prSet/>
      <dgm:spPr/>
      <dgm:t>
        <a:bodyPr/>
        <a:lstStyle/>
        <a:p>
          <a:endParaRPr lang="en-ZA"/>
        </a:p>
      </dgm:t>
    </dgm:pt>
    <dgm:pt modelId="{997B013C-2233-4F41-AD2D-51395E45E79F}" type="sibTrans" cxnId="{D8CD85B6-2109-4F60-BCE8-506B14A9E640}">
      <dgm:prSet/>
      <dgm:spPr/>
      <dgm:t>
        <a:bodyPr/>
        <a:lstStyle/>
        <a:p>
          <a:endParaRPr lang="en-ZA"/>
        </a:p>
      </dgm:t>
    </dgm:pt>
    <dgm:pt modelId="{1207A2F9-3CBF-46E1-9F8D-BEB06D94EA22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ZA" sz="2000" i="1" dirty="0">
              <a:latin typeface="Calibri Light" panose="020F0302020204030204" pitchFamily="34" charset="0"/>
              <a:cs typeface="Calibri Light" panose="020F0302020204030204" pitchFamily="34" charset="0"/>
            </a:rPr>
            <a:t>School performance</a:t>
          </a:r>
          <a:endParaRPr lang="en-ZA" sz="2000" dirty="0"/>
        </a:p>
      </dgm:t>
    </dgm:pt>
    <dgm:pt modelId="{309D1414-B968-4C4E-ACBF-E1D6A1271998}" type="parTrans" cxnId="{9CF40E86-46AB-4CF5-AD20-439B3D392E12}">
      <dgm:prSet/>
      <dgm:spPr/>
      <dgm:t>
        <a:bodyPr/>
        <a:lstStyle/>
        <a:p>
          <a:endParaRPr lang="en-ZA"/>
        </a:p>
      </dgm:t>
    </dgm:pt>
    <dgm:pt modelId="{DF83ABB6-C0F2-451B-A45B-DE7942EC6B0B}" type="sibTrans" cxnId="{9CF40E86-46AB-4CF5-AD20-439B3D392E12}">
      <dgm:prSet/>
      <dgm:spPr/>
      <dgm:t>
        <a:bodyPr/>
        <a:lstStyle/>
        <a:p>
          <a:endParaRPr lang="en-ZA"/>
        </a:p>
      </dgm:t>
    </dgm:pt>
    <dgm:pt modelId="{C864AFEA-56E7-4E7C-A954-0134F5C01D5A}">
      <dgm:prSet phldrT="[Text]" custT="1"/>
      <dgm:spPr>
        <a:solidFill>
          <a:srgbClr val="861D00"/>
        </a:solidFill>
      </dgm:spPr>
      <dgm:t>
        <a:bodyPr/>
        <a:lstStyle/>
        <a:p>
          <a:r>
            <a:rPr lang="en-ZA" sz="2800" b="1" dirty="0">
              <a:latin typeface="+mj-lt"/>
              <a:cs typeface="Calibri Light" panose="020F0302020204030204" pitchFamily="34" charset="0"/>
            </a:rPr>
            <a:t>Output from universities</a:t>
          </a:r>
          <a:endParaRPr lang="en-ZA" sz="2800" dirty="0"/>
        </a:p>
      </dgm:t>
    </dgm:pt>
    <dgm:pt modelId="{344D6F05-80FE-43EE-8C35-49FEBF9BD2A9}" type="parTrans" cxnId="{F56AA0CE-0250-4C95-BB12-A12232918027}">
      <dgm:prSet/>
      <dgm:spPr/>
      <dgm:t>
        <a:bodyPr/>
        <a:lstStyle/>
        <a:p>
          <a:endParaRPr lang="en-ZA"/>
        </a:p>
      </dgm:t>
    </dgm:pt>
    <dgm:pt modelId="{99501C66-7881-4A73-88F2-19899D555C22}" type="sibTrans" cxnId="{F56AA0CE-0250-4C95-BB12-A12232918027}">
      <dgm:prSet/>
      <dgm:spPr/>
      <dgm:t>
        <a:bodyPr/>
        <a:lstStyle/>
        <a:p>
          <a:endParaRPr lang="en-ZA"/>
        </a:p>
      </dgm:t>
    </dgm:pt>
    <dgm:pt modelId="{F4C60646-6CE6-4C1A-A468-75AF0D537B78}">
      <dgm:prSet phldrT="[Text]" custT="1"/>
      <dgm:spPr/>
      <dgm:t>
        <a:bodyPr/>
        <a:lstStyle/>
        <a:p>
          <a:r>
            <a:rPr lang="en-ZA" sz="2000" i="1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Composition (level, subjects, home language, full- or part-time) </a:t>
          </a:r>
          <a:endParaRPr lang="en-ZA" sz="2000" dirty="0"/>
        </a:p>
      </dgm:t>
    </dgm:pt>
    <dgm:pt modelId="{4DBD205A-4000-4422-B37B-A2255F6B6EB9}" type="parTrans" cxnId="{76823236-C3C0-447D-A4ED-7CDB2D3CBFF7}">
      <dgm:prSet/>
      <dgm:spPr/>
      <dgm:t>
        <a:bodyPr/>
        <a:lstStyle/>
        <a:p>
          <a:endParaRPr lang="en-ZA"/>
        </a:p>
      </dgm:t>
    </dgm:pt>
    <dgm:pt modelId="{7DEBD702-8882-463B-9CEB-6033E79BF9CD}" type="sibTrans" cxnId="{76823236-C3C0-447D-A4ED-7CDB2D3CBFF7}">
      <dgm:prSet/>
      <dgm:spPr/>
      <dgm:t>
        <a:bodyPr/>
        <a:lstStyle/>
        <a:p>
          <a:endParaRPr lang="en-ZA"/>
        </a:p>
      </dgm:t>
    </dgm:pt>
    <dgm:pt modelId="{852E4AED-43D8-4614-A8A0-2DA7350147F8}">
      <dgm:prSet phldrT="[Text]" custT="1"/>
      <dgm:spPr>
        <a:solidFill>
          <a:srgbClr val="861D00"/>
        </a:solidFill>
      </dgm:spPr>
      <dgm:t>
        <a:bodyPr/>
        <a:lstStyle/>
        <a:p>
          <a:r>
            <a:rPr lang="en-ZA" sz="2800" b="1" dirty="0">
              <a:latin typeface="+mj-lt"/>
              <a:cs typeface="Calibri Light" panose="020F0302020204030204" pitchFamily="34" charset="0"/>
              <a:sym typeface="Wingdings" panose="05000000000000000000" pitchFamily="2" charset="2"/>
            </a:rPr>
            <a:t>Preferences of graduates</a:t>
          </a:r>
          <a:endParaRPr lang="en-ZA" sz="2800" dirty="0"/>
        </a:p>
      </dgm:t>
    </dgm:pt>
    <dgm:pt modelId="{E2F5421A-BE49-4B2E-A1F0-FFB90F2D7959}" type="parTrans" cxnId="{524F5619-AF36-4211-8E6E-EF29A1FE4706}">
      <dgm:prSet/>
      <dgm:spPr/>
      <dgm:t>
        <a:bodyPr/>
        <a:lstStyle/>
        <a:p>
          <a:endParaRPr lang="en-ZA"/>
        </a:p>
      </dgm:t>
    </dgm:pt>
    <dgm:pt modelId="{8A60F5B7-B894-401F-ADDC-B322F10D0E3F}" type="sibTrans" cxnId="{524F5619-AF36-4211-8E6E-EF29A1FE4706}">
      <dgm:prSet/>
      <dgm:spPr/>
      <dgm:t>
        <a:bodyPr/>
        <a:lstStyle/>
        <a:p>
          <a:endParaRPr lang="en-ZA"/>
        </a:p>
      </dgm:t>
    </dgm:pt>
    <dgm:pt modelId="{CF09D2D3-D003-4D3A-A2CE-DDBC1F6E8BF3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ZA" sz="2000" i="1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Teaching vs non-teaching</a:t>
          </a:r>
          <a:endParaRPr lang="en-ZA" sz="2000" dirty="0"/>
        </a:p>
      </dgm:t>
    </dgm:pt>
    <dgm:pt modelId="{A8684628-E727-4195-9A76-632EE8E49357}" type="parTrans" cxnId="{82242FA9-D10B-4D82-820D-009D6DFD6369}">
      <dgm:prSet/>
      <dgm:spPr/>
      <dgm:t>
        <a:bodyPr/>
        <a:lstStyle/>
        <a:p>
          <a:endParaRPr lang="en-ZA"/>
        </a:p>
      </dgm:t>
    </dgm:pt>
    <dgm:pt modelId="{369CE125-CFAF-46D8-B334-C9BDF3FF50AD}" type="sibTrans" cxnId="{82242FA9-D10B-4D82-820D-009D6DFD6369}">
      <dgm:prSet/>
      <dgm:spPr/>
      <dgm:t>
        <a:bodyPr/>
        <a:lstStyle/>
        <a:p>
          <a:endParaRPr lang="en-ZA"/>
        </a:p>
      </dgm:t>
    </dgm:pt>
    <dgm:pt modelId="{68E0B6D4-C3D7-4770-9871-3F11A04A8896}">
      <dgm:prSet custT="1"/>
      <dgm:spPr/>
      <dgm:t>
        <a:bodyPr/>
        <a:lstStyle/>
        <a:p>
          <a:r>
            <a:rPr lang="en-ZA" sz="2000" i="1" dirty="0">
              <a:latin typeface="Calibri Light" panose="020F0302020204030204" pitchFamily="34" charset="0"/>
              <a:cs typeface="Calibri Light" panose="020F0302020204030204" pitchFamily="34" charset="0"/>
            </a:rPr>
            <a:t>Availability of finance</a:t>
          </a:r>
        </a:p>
      </dgm:t>
    </dgm:pt>
    <dgm:pt modelId="{D1A151E3-377A-4E90-ADCC-8BF8C3E18C5C}" type="parTrans" cxnId="{E4DEF558-453B-499E-AA3A-84579B536DCA}">
      <dgm:prSet/>
      <dgm:spPr/>
      <dgm:t>
        <a:bodyPr/>
        <a:lstStyle/>
        <a:p>
          <a:endParaRPr lang="en-ZA"/>
        </a:p>
      </dgm:t>
    </dgm:pt>
    <dgm:pt modelId="{A678E5BB-6595-4912-A8F8-024B6050802C}" type="sibTrans" cxnId="{E4DEF558-453B-499E-AA3A-84579B536DCA}">
      <dgm:prSet/>
      <dgm:spPr/>
      <dgm:t>
        <a:bodyPr/>
        <a:lstStyle/>
        <a:p>
          <a:endParaRPr lang="en-ZA"/>
        </a:p>
      </dgm:t>
    </dgm:pt>
    <dgm:pt modelId="{E0B2AAB9-42B7-4036-A5C7-D890F681A089}">
      <dgm:prSet custT="1"/>
      <dgm:spPr/>
      <dgm:t>
        <a:bodyPr/>
        <a:lstStyle/>
        <a:p>
          <a:r>
            <a:rPr lang="en-ZA" sz="2000" i="1" dirty="0">
              <a:latin typeface="Calibri Light" panose="020F0302020204030204" pitchFamily="34" charset="0"/>
              <a:cs typeface="Calibri Light" panose="020F0302020204030204" pitchFamily="34" charset="0"/>
            </a:rPr>
            <a:t>Work options</a:t>
          </a:r>
        </a:p>
      </dgm:t>
    </dgm:pt>
    <dgm:pt modelId="{139CB31B-17AF-4CAD-8C89-D35524C2178A}" type="parTrans" cxnId="{A92DF119-87D5-495B-9627-6ECE6ACE02D1}">
      <dgm:prSet/>
      <dgm:spPr/>
      <dgm:t>
        <a:bodyPr/>
        <a:lstStyle/>
        <a:p>
          <a:endParaRPr lang="en-ZA"/>
        </a:p>
      </dgm:t>
    </dgm:pt>
    <dgm:pt modelId="{4234C7B9-3F84-46DE-BEB9-DE866E6E41F6}" type="sibTrans" cxnId="{A92DF119-87D5-495B-9627-6ECE6ACE02D1}">
      <dgm:prSet/>
      <dgm:spPr/>
      <dgm:t>
        <a:bodyPr/>
        <a:lstStyle/>
        <a:p>
          <a:endParaRPr lang="en-ZA"/>
        </a:p>
      </dgm:t>
    </dgm:pt>
    <dgm:pt modelId="{AD1F2DF3-0DD1-4758-94B1-75727E915396}">
      <dgm:prSet custT="1"/>
      <dgm:spPr/>
      <dgm:t>
        <a:bodyPr/>
        <a:lstStyle/>
        <a:p>
          <a:r>
            <a:rPr lang="en-ZA" sz="1800" i="1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Labour market conditions</a:t>
          </a:r>
        </a:p>
      </dgm:t>
    </dgm:pt>
    <dgm:pt modelId="{001167F7-6802-4E71-93D6-DF0E988B811E}" type="parTrans" cxnId="{4E7A428A-3251-4C93-8417-6C8FC6574CB2}">
      <dgm:prSet/>
      <dgm:spPr/>
      <dgm:t>
        <a:bodyPr/>
        <a:lstStyle/>
        <a:p>
          <a:endParaRPr lang="en-ZA"/>
        </a:p>
      </dgm:t>
    </dgm:pt>
    <dgm:pt modelId="{F728F729-318F-4681-B0B0-B822339C3CD2}" type="sibTrans" cxnId="{4E7A428A-3251-4C93-8417-6C8FC6574CB2}">
      <dgm:prSet/>
      <dgm:spPr/>
      <dgm:t>
        <a:bodyPr/>
        <a:lstStyle/>
        <a:p>
          <a:endParaRPr lang="en-ZA"/>
        </a:p>
      </dgm:t>
    </dgm:pt>
    <dgm:pt modelId="{B24CC436-7D4E-48B4-9AA1-70576527EE1E}">
      <dgm:prSet custT="1"/>
      <dgm:spPr/>
      <dgm:t>
        <a:bodyPr/>
        <a:lstStyle/>
        <a:p>
          <a:r>
            <a:rPr lang="en-ZA" sz="2000" i="1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SA or abroad</a:t>
          </a:r>
          <a:endParaRPr lang="en-ZA" sz="2000" i="1" dirty="0">
            <a:latin typeface="Calibri Light" panose="020F0302020204030204" pitchFamily="34" charset="0"/>
            <a:cs typeface="Calibri Light" panose="020F0302020204030204" pitchFamily="34" charset="0"/>
            <a:sym typeface="Wingdings" panose="05000000000000000000" pitchFamily="2" charset="2"/>
          </a:endParaRPr>
        </a:p>
      </dgm:t>
    </dgm:pt>
    <dgm:pt modelId="{86203216-3FC8-42AB-AD3D-D6B424C23FCB}" type="parTrans" cxnId="{15C35D37-F0B4-4195-B1C9-B9F73290D8E8}">
      <dgm:prSet/>
      <dgm:spPr/>
      <dgm:t>
        <a:bodyPr/>
        <a:lstStyle/>
        <a:p>
          <a:endParaRPr lang="en-ZA"/>
        </a:p>
      </dgm:t>
    </dgm:pt>
    <dgm:pt modelId="{0E44DC94-772C-4CC9-BA1B-A8CE49D0486A}" type="sibTrans" cxnId="{15C35D37-F0B4-4195-B1C9-B9F73290D8E8}">
      <dgm:prSet/>
      <dgm:spPr/>
      <dgm:t>
        <a:bodyPr/>
        <a:lstStyle/>
        <a:p>
          <a:endParaRPr lang="en-ZA"/>
        </a:p>
      </dgm:t>
    </dgm:pt>
    <dgm:pt modelId="{21C3AA4F-C827-4BB9-98DE-65FCE45A9122}">
      <dgm:prSet custT="1"/>
      <dgm:spPr/>
      <dgm:t>
        <a:bodyPr/>
        <a:lstStyle/>
        <a:p>
          <a:r>
            <a:rPr lang="en-ZA" sz="2000" i="1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Public or private schools</a:t>
          </a:r>
        </a:p>
      </dgm:t>
    </dgm:pt>
    <dgm:pt modelId="{2FBC93FF-5DB0-4E3B-B80D-AC01D9D00E2E}" type="parTrans" cxnId="{DB989A51-789C-48D9-A4BA-062BF1CD426A}">
      <dgm:prSet/>
      <dgm:spPr/>
      <dgm:t>
        <a:bodyPr/>
        <a:lstStyle/>
        <a:p>
          <a:endParaRPr lang="en-ZA"/>
        </a:p>
      </dgm:t>
    </dgm:pt>
    <dgm:pt modelId="{4FED091D-9659-4388-A39E-2F511DA1D628}" type="sibTrans" cxnId="{DB989A51-789C-48D9-A4BA-062BF1CD426A}">
      <dgm:prSet/>
      <dgm:spPr/>
      <dgm:t>
        <a:bodyPr/>
        <a:lstStyle/>
        <a:p>
          <a:endParaRPr lang="en-ZA"/>
        </a:p>
      </dgm:t>
    </dgm:pt>
    <dgm:pt modelId="{98771959-EE09-4272-A57F-DC53E6D19CF2}">
      <dgm:prSet custT="1"/>
      <dgm:spPr/>
      <dgm:t>
        <a:bodyPr/>
        <a:lstStyle/>
        <a:p>
          <a:r>
            <a:rPr lang="en-ZA" sz="2000" i="1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Location, school type, resources, SES </a:t>
          </a:r>
          <a:endParaRPr lang="en-ZA" sz="2000" dirty="0"/>
        </a:p>
      </dgm:t>
    </dgm:pt>
    <dgm:pt modelId="{0F9AA91E-7AC2-4C4D-B8C6-0ED5959B1E88}" type="parTrans" cxnId="{E443D298-0AA6-4738-8487-EF4EBBC661EE}">
      <dgm:prSet/>
      <dgm:spPr/>
      <dgm:t>
        <a:bodyPr/>
        <a:lstStyle/>
        <a:p>
          <a:endParaRPr lang="en-ZA"/>
        </a:p>
      </dgm:t>
    </dgm:pt>
    <dgm:pt modelId="{FA60ECA6-1943-45BA-8697-CA56513AF4D4}" type="sibTrans" cxnId="{E443D298-0AA6-4738-8487-EF4EBBC661EE}">
      <dgm:prSet/>
      <dgm:spPr/>
      <dgm:t>
        <a:bodyPr/>
        <a:lstStyle/>
        <a:p>
          <a:endParaRPr lang="en-ZA"/>
        </a:p>
      </dgm:t>
    </dgm:pt>
    <dgm:pt modelId="{535C37CA-C2D4-486E-AFC0-2A8E3EDBF708}">
      <dgm:prSet custT="1"/>
      <dgm:spPr>
        <a:solidFill>
          <a:srgbClr val="861D00"/>
        </a:solidFill>
      </dgm:spPr>
      <dgm:t>
        <a:bodyPr/>
        <a:lstStyle/>
        <a:p>
          <a:r>
            <a:rPr lang="en-ZA" sz="2800" b="1" dirty="0">
              <a:latin typeface="+mj-lt"/>
              <a:cs typeface="Calibri Light" panose="020F0302020204030204" pitchFamily="34" charset="0"/>
              <a:sym typeface="Wingdings" panose="05000000000000000000" pitchFamily="2" charset="2"/>
            </a:rPr>
            <a:t>“Reserve stock”</a:t>
          </a:r>
          <a:endParaRPr lang="en-ZA" sz="2800" dirty="0"/>
        </a:p>
      </dgm:t>
    </dgm:pt>
    <dgm:pt modelId="{7F3A4469-BA93-45CF-BFD3-1EB18A36BA62}" type="parTrans" cxnId="{AC5C56CB-630A-4AEC-BFEF-22CB6DA3C9A0}">
      <dgm:prSet/>
      <dgm:spPr/>
      <dgm:t>
        <a:bodyPr/>
        <a:lstStyle/>
        <a:p>
          <a:endParaRPr lang="en-ZA"/>
        </a:p>
      </dgm:t>
    </dgm:pt>
    <dgm:pt modelId="{2E95328D-5D28-4093-8408-0CB2AABE14D1}" type="sibTrans" cxnId="{AC5C56CB-630A-4AEC-BFEF-22CB6DA3C9A0}">
      <dgm:prSet/>
      <dgm:spPr/>
      <dgm:t>
        <a:bodyPr/>
        <a:lstStyle/>
        <a:p>
          <a:endParaRPr lang="en-ZA"/>
        </a:p>
      </dgm:t>
    </dgm:pt>
    <dgm:pt modelId="{6E6FD111-2CAD-41A1-9DD8-374F9392BB39}">
      <dgm:prSet custT="1"/>
      <dgm:spPr/>
      <dgm:t>
        <a:bodyPr/>
        <a:lstStyle/>
        <a:p>
          <a:r>
            <a:rPr lang="en-ZA" sz="20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How large is this stock, and is it being exhausted?</a:t>
          </a:r>
          <a:endParaRPr lang="en-ZA" sz="2500" dirty="0"/>
        </a:p>
      </dgm:t>
    </dgm:pt>
    <dgm:pt modelId="{2E9523BE-43A2-4A09-ACE8-E8F34DA8F30E}" type="parTrans" cxnId="{A4B9BFEA-7418-40F4-BF9C-2CFAFD3F80B1}">
      <dgm:prSet/>
      <dgm:spPr/>
      <dgm:t>
        <a:bodyPr/>
        <a:lstStyle/>
        <a:p>
          <a:endParaRPr lang="en-ZA"/>
        </a:p>
      </dgm:t>
    </dgm:pt>
    <dgm:pt modelId="{7D0DFE7F-6E36-4914-9D78-864876FCC8CA}" type="sibTrans" cxnId="{A4B9BFEA-7418-40F4-BF9C-2CFAFD3F80B1}">
      <dgm:prSet/>
      <dgm:spPr/>
      <dgm:t>
        <a:bodyPr/>
        <a:lstStyle/>
        <a:p>
          <a:endParaRPr lang="en-ZA"/>
        </a:p>
      </dgm:t>
    </dgm:pt>
    <dgm:pt modelId="{AEEC413B-4229-4AD4-B7D7-015B36C1697A}" type="pres">
      <dgm:prSet presAssocID="{6505B81B-C90D-4126-8016-7F5A6D7C6480}" presName="Name0" presStyleCnt="0">
        <dgm:presLayoutVars>
          <dgm:dir/>
          <dgm:animLvl val="lvl"/>
          <dgm:resizeHandles val="exact"/>
        </dgm:presLayoutVars>
      </dgm:prSet>
      <dgm:spPr/>
    </dgm:pt>
    <dgm:pt modelId="{8C194DCE-3232-4D7A-9BBE-835B14C78909}" type="pres">
      <dgm:prSet presAssocID="{418005DC-D35C-49D8-A0B8-F4ADC329837C}" presName="linNode" presStyleCnt="0"/>
      <dgm:spPr/>
    </dgm:pt>
    <dgm:pt modelId="{9CADA4CF-5C1A-48F0-AE41-FA5116C753D8}" type="pres">
      <dgm:prSet presAssocID="{418005DC-D35C-49D8-A0B8-F4ADC329837C}" presName="parentText" presStyleLbl="node1" presStyleIdx="0" presStyleCnt="4" custScaleX="131632">
        <dgm:presLayoutVars>
          <dgm:chMax val="1"/>
          <dgm:bulletEnabled val="1"/>
        </dgm:presLayoutVars>
      </dgm:prSet>
      <dgm:spPr/>
    </dgm:pt>
    <dgm:pt modelId="{A8F31F05-F523-4649-BF42-D11EF255793D}" type="pres">
      <dgm:prSet presAssocID="{418005DC-D35C-49D8-A0B8-F4ADC329837C}" presName="descendantText" presStyleLbl="alignAccFollowNode1" presStyleIdx="0" presStyleCnt="4" custScaleY="112727">
        <dgm:presLayoutVars>
          <dgm:bulletEnabled val="1"/>
        </dgm:presLayoutVars>
      </dgm:prSet>
      <dgm:spPr/>
    </dgm:pt>
    <dgm:pt modelId="{D1AFC96D-D4C2-4460-8789-A596F3177D87}" type="pres">
      <dgm:prSet presAssocID="{997B013C-2233-4F41-AD2D-51395E45E79F}" presName="sp" presStyleCnt="0"/>
      <dgm:spPr/>
    </dgm:pt>
    <dgm:pt modelId="{38BD5E78-049A-44CE-9E4E-7113E0F60AD2}" type="pres">
      <dgm:prSet presAssocID="{C864AFEA-56E7-4E7C-A954-0134F5C01D5A}" presName="linNode" presStyleCnt="0"/>
      <dgm:spPr/>
    </dgm:pt>
    <dgm:pt modelId="{465EA94D-16BF-4C08-85DE-785EA2131D4C}" type="pres">
      <dgm:prSet presAssocID="{C864AFEA-56E7-4E7C-A954-0134F5C01D5A}" presName="parentText" presStyleLbl="node1" presStyleIdx="1" presStyleCnt="4" custScaleX="131610" custScaleY="77455">
        <dgm:presLayoutVars>
          <dgm:chMax val="1"/>
          <dgm:bulletEnabled val="1"/>
        </dgm:presLayoutVars>
      </dgm:prSet>
      <dgm:spPr/>
    </dgm:pt>
    <dgm:pt modelId="{7E0ABF61-E8D2-4D3C-85D7-3D427B0E59A0}" type="pres">
      <dgm:prSet presAssocID="{C864AFEA-56E7-4E7C-A954-0134F5C01D5A}" presName="descendantText" presStyleLbl="alignAccFollowNode1" presStyleIdx="1" presStyleCnt="4" custScaleY="96550">
        <dgm:presLayoutVars>
          <dgm:bulletEnabled val="1"/>
        </dgm:presLayoutVars>
      </dgm:prSet>
      <dgm:spPr/>
    </dgm:pt>
    <dgm:pt modelId="{3441CBD9-4CB1-4CA8-B6E8-A203019D1433}" type="pres">
      <dgm:prSet presAssocID="{99501C66-7881-4A73-88F2-19899D555C22}" presName="sp" presStyleCnt="0"/>
      <dgm:spPr/>
    </dgm:pt>
    <dgm:pt modelId="{7D7F86C8-52ED-40D1-8F30-26D863172E24}" type="pres">
      <dgm:prSet presAssocID="{852E4AED-43D8-4614-A8A0-2DA7350147F8}" presName="linNode" presStyleCnt="0"/>
      <dgm:spPr/>
    </dgm:pt>
    <dgm:pt modelId="{444FDE99-2470-4591-B3CE-D808A9004CD9}" type="pres">
      <dgm:prSet presAssocID="{852E4AED-43D8-4614-A8A0-2DA7350147F8}" presName="parentText" presStyleLbl="node1" presStyleIdx="2" presStyleCnt="4" custScaleX="131610" custScaleY="143831">
        <dgm:presLayoutVars>
          <dgm:chMax val="1"/>
          <dgm:bulletEnabled val="1"/>
        </dgm:presLayoutVars>
      </dgm:prSet>
      <dgm:spPr/>
    </dgm:pt>
    <dgm:pt modelId="{9D5E12F6-2EDB-42F4-9124-CBAF7253A78A}" type="pres">
      <dgm:prSet presAssocID="{852E4AED-43D8-4614-A8A0-2DA7350147F8}" presName="descendantText" presStyleLbl="alignAccFollowNode1" presStyleIdx="2" presStyleCnt="4" custScaleY="181130">
        <dgm:presLayoutVars>
          <dgm:bulletEnabled val="1"/>
        </dgm:presLayoutVars>
      </dgm:prSet>
      <dgm:spPr/>
    </dgm:pt>
    <dgm:pt modelId="{2755B019-E063-46E7-AC7E-C2912992E5CB}" type="pres">
      <dgm:prSet presAssocID="{8A60F5B7-B894-401F-ADDC-B322F10D0E3F}" presName="sp" presStyleCnt="0"/>
      <dgm:spPr/>
    </dgm:pt>
    <dgm:pt modelId="{74E36455-1716-4616-BDC4-2B2E0F4DF8B7}" type="pres">
      <dgm:prSet presAssocID="{535C37CA-C2D4-486E-AFC0-2A8E3EDBF708}" presName="linNode" presStyleCnt="0"/>
      <dgm:spPr/>
    </dgm:pt>
    <dgm:pt modelId="{3B6B7818-E63A-4B9A-A443-A1B9D7525DE1}" type="pres">
      <dgm:prSet presAssocID="{535C37CA-C2D4-486E-AFC0-2A8E3EDBF708}" presName="parentText" presStyleLbl="node1" presStyleIdx="3" presStyleCnt="4" custScaleX="131610" custScaleY="45159">
        <dgm:presLayoutVars>
          <dgm:chMax val="1"/>
          <dgm:bulletEnabled val="1"/>
        </dgm:presLayoutVars>
      </dgm:prSet>
      <dgm:spPr/>
    </dgm:pt>
    <dgm:pt modelId="{741055CC-6F72-47D9-9797-75055EB361EB}" type="pres">
      <dgm:prSet presAssocID="{535C37CA-C2D4-486E-AFC0-2A8E3EDBF708}" presName="descendantText" presStyleLbl="alignAccFollowNode1" presStyleIdx="3" presStyleCnt="4" custScaleY="51655">
        <dgm:presLayoutVars>
          <dgm:bulletEnabled val="1"/>
        </dgm:presLayoutVars>
      </dgm:prSet>
      <dgm:spPr/>
    </dgm:pt>
  </dgm:ptLst>
  <dgm:cxnLst>
    <dgm:cxn modelId="{D30D5209-D4E6-45E6-A005-CE9274560884}" type="presOf" srcId="{6E6FD111-2CAD-41A1-9DD8-374F9392BB39}" destId="{741055CC-6F72-47D9-9797-75055EB361EB}" srcOrd="0" destOrd="0" presId="urn:microsoft.com/office/officeart/2005/8/layout/vList5"/>
    <dgm:cxn modelId="{524F5619-AF36-4211-8E6E-EF29A1FE4706}" srcId="{6505B81B-C90D-4126-8016-7F5A6D7C6480}" destId="{852E4AED-43D8-4614-A8A0-2DA7350147F8}" srcOrd="2" destOrd="0" parTransId="{E2F5421A-BE49-4B2E-A1F0-FFB90F2D7959}" sibTransId="{8A60F5B7-B894-401F-ADDC-B322F10D0E3F}"/>
    <dgm:cxn modelId="{F4ABDD19-DA8E-46BC-97A2-C6B69A8C7971}" type="presOf" srcId="{AD1F2DF3-0DD1-4758-94B1-75727E915396}" destId="{9D5E12F6-2EDB-42F4-9124-CBAF7253A78A}" srcOrd="0" destOrd="1" presId="urn:microsoft.com/office/officeart/2005/8/layout/vList5"/>
    <dgm:cxn modelId="{A92DF119-87D5-495B-9627-6ECE6ACE02D1}" srcId="{418005DC-D35C-49D8-A0B8-F4ADC329837C}" destId="{E0B2AAB9-42B7-4036-A5C7-D890F681A089}" srcOrd="2" destOrd="0" parTransId="{139CB31B-17AF-4CAD-8C89-D35524C2178A}" sibTransId="{4234C7B9-3F84-46DE-BEB9-DE866E6E41F6}"/>
    <dgm:cxn modelId="{1DB96B35-63FC-459D-9614-062CC361F670}" type="presOf" srcId="{418005DC-D35C-49D8-A0B8-F4ADC329837C}" destId="{9CADA4CF-5C1A-48F0-AE41-FA5116C753D8}" srcOrd="0" destOrd="0" presId="urn:microsoft.com/office/officeart/2005/8/layout/vList5"/>
    <dgm:cxn modelId="{76823236-C3C0-447D-A4ED-7CDB2D3CBFF7}" srcId="{C864AFEA-56E7-4E7C-A954-0134F5C01D5A}" destId="{F4C60646-6CE6-4C1A-A468-75AF0D537B78}" srcOrd="0" destOrd="0" parTransId="{4DBD205A-4000-4422-B37B-A2255F6B6EB9}" sibTransId="{7DEBD702-8882-463B-9CEB-6033E79BF9CD}"/>
    <dgm:cxn modelId="{15C35D37-F0B4-4195-B1C9-B9F73290D8E8}" srcId="{852E4AED-43D8-4614-A8A0-2DA7350147F8}" destId="{B24CC436-7D4E-48B4-9AA1-70576527EE1E}" srcOrd="1" destOrd="0" parTransId="{86203216-3FC8-42AB-AD3D-D6B424C23FCB}" sibTransId="{0E44DC94-772C-4CC9-BA1B-A8CE49D0486A}"/>
    <dgm:cxn modelId="{53921865-8E14-41A1-98EA-9BFF02011251}" type="presOf" srcId="{C864AFEA-56E7-4E7C-A954-0134F5C01D5A}" destId="{465EA94D-16BF-4C08-85DE-785EA2131D4C}" srcOrd="0" destOrd="0" presId="urn:microsoft.com/office/officeart/2005/8/layout/vList5"/>
    <dgm:cxn modelId="{868F3E45-1C97-4E73-8A16-EA43D0194D40}" type="presOf" srcId="{E0B2AAB9-42B7-4036-A5C7-D890F681A089}" destId="{A8F31F05-F523-4649-BF42-D11EF255793D}" srcOrd="0" destOrd="2" presId="urn:microsoft.com/office/officeart/2005/8/layout/vList5"/>
    <dgm:cxn modelId="{DB989A51-789C-48D9-A4BA-062BF1CD426A}" srcId="{852E4AED-43D8-4614-A8A0-2DA7350147F8}" destId="{21C3AA4F-C827-4BB9-98DE-65FCE45A9122}" srcOrd="2" destOrd="0" parTransId="{2FBC93FF-5DB0-4E3B-B80D-AC01D9D00E2E}" sibTransId="{4FED091D-9659-4388-A39E-2F511DA1D628}"/>
    <dgm:cxn modelId="{2405BC58-39D4-423B-940C-A0A2F22655F4}" type="presOf" srcId="{98771959-EE09-4272-A57F-DC53E6D19CF2}" destId="{9D5E12F6-2EDB-42F4-9124-CBAF7253A78A}" srcOrd="0" destOrd="4" presId="urn:microsoft.com/office/officeart/2005/8/layout/vList5"/>
    <dgm:cxn modelId="{E4DEF558-453B-499E-AA3A-84579B536DCA}" srcId="{418005DC-D35C-49D8-A0B8-F4ADC329837C}" destId="{68E0B6D4-C3D7-4770-9871-3F11A04A8896}" srcOrd="1" destOrd="0" parTransId="{D1A151E3-377A-4E90-ADCC-8BF8C3E18C5C}" sibTransId="{A678E5BB-6595-4912-A8F8-024B6050802C}"/>
    <dgm:cxn modelId="{DA89125A-99D8-40ED-A30D-7E2F5F7E4A32}" type="presOf" srcId="{68E0B6D4-C3D7-4770-9871-3F11A04A8896}" destId="{A8F31F05-F523-4649-BF42-D11EF255793D}" srcOrd="0" destOrd="1" presId="urn:microsoft.com/office/officeart/2005/8/layout/vList5"/>
    <dgm:cxn modelId="{9CF40E86-46AB-4CF5-AD20-439B3D392E12}" srcId="{418005DC-D35C-49D8-A0B8-F4ADC329837C}" destId="{1207A2F9-3CBF-46E1-9F8D-BEB06D94EA22}" srcOrd="0" destOrd="0" parTransId="{309D1414-B968-4C4E-ACBF-E1D6A1271998}" sibTransId="{DF83ABB6-C0F2-451B-A45B-DE7942EC6B0B}"/>
    <dgm:cxn modelId="{D6EE7887-D8E8-47FC-BD40-FBDEE60648A4}" type="presOf" srcId="{6505B81B-C90D-4126-8016-7F5A6D7C6480}" destId="{AEEC413B-4229-4AD4-B7D7-015B36C1697A}" srcOrd="0" destOrd="0" presId="urn:microsoft.com/office/officeart/2005/8/layout/vList5"/>
    <dgm:cxn modelId="{4E7A428A-3251-4C93-8417-6C8FC6574CB2}" srcId="{CF09D2D3-D003-4D3A-A2CE-DDBC1F6E8BF3}" destId="{AD1F2DF3-0DD1-4758-94B1-75727E915396}" srcOrd="0" destOrd="0" parTransId="{001167F7-6802-4E71-93D6-DF0E988B811E}" sibTransId="{F728F729-318F-4681-B0B0-B822339C3CD2}"/>
    <dgm:cxn modelId="{07114492-33DF-43DB-8C34-78A6FC9287A3}" type="presOf" srcId="{535C37CA-C2D4-486E-AFC0-2A8E3EDBF708}" destId="{3B6B7818-E63A-4B9A-A443-A1B9D7525DE1}" srcOrd="0" destOrd="0" presId="urn:microsoft.com/office/officeart/2005/8/layout/vList5"/>
    <dgm:cxn modelId="{E443D298-0AA6-4738-8487-EF4EBBC661EE}" srcId="{852E4AED-43D8-4614-A8A0-2DA7350147F8}" destId="{98771959-EE09-4272-A57F-DC53E6D19CF2}" srcOrd="3" destOrd="0" parTransId="{0F9AA91E-7AC2-4C4D-B8C6-0ED5959B1E88}" sibTransId="{FA60ECA6-1943-45BA-8697-CA56513AF4D4}"/>
    <dgm:cxn modelId="{AF49D898-F62A-4CF8-985B-052FE28BD712}" type="presOf" srcId="{CF09D2D3-D003-4D3A-A2CE-DDBC1F6E8BF3}" destId="{9D5E12F6-2EDB-42F4-9124-CBAF7253A78A}" srcOrd="0" destOrd="0" presId="urn:microsoft.com/office/officeart/2005/8/layout/vList5"/>
    <dgm:cxn modelId="{82242FA9-D10B-4D82-820D-009D6DFD6369}" srcId="{852E4AED-43D8-4614-A8A0-2DA7350147F8}" destId="{CF09D2D3-D003-4D3A-A2CE-DDBC1F6E8BF3}" srcOrd="0" destOrd="0" parTransId="{A8684628-E727-4195-9A76-632EE8E49357}" sibTransId="{369CE125-CFAF-46D8-B334-C9BDF3FF50AD}"/>
    <dgm:cxn modelId="{D8CD85B6-2109-4F60-BCE8-506B14A9E640}" srcId="{6505B81B-C90D-4126-8016-7F5A6D7C6480}" destId="{418005DC-D35C-49D8-A0B8-F4ADC329837C}" srcOrd="0" destOrd="0" parTransId="{B7FF0100-ACA8-4BAB-B552-76F0C1B534B2}" sibTransId="{997B013C-2233-4F41-AD2D-51395E45E79F}"/>
    <dgm:cxn modelId="{D89FEFB8-56AD-49F9-8B81-3CE33D296389}" type="presOf" srcId="{852E4AED-43D8-4614-A8A0-2DA7350147F8}" destId="{444FDE99-2470-4591-B3CE-D808A9004CD9}" srcOrd="0" destOrd="0" presId="urn:microsoft.com/office/officeart/2005/8/layout/vList5"/>
    <dgm:cxn modelId="{7BFB4CBC-5114-43D8-8CFA-DD75EF775D8A}" type="presOf" srcId="{1207A2F9-3CBF-46E1-9F8D-BEB06D94EA22}" destId="{A8F31F05-F523-4649-BF42-D11EF255793D}" srcOrd="0" destOrd="0" presId="urn:microsoft.com/office/officeart/2005/8/layout/vList5"/>
    <dgm:cxn modelId="{AC5C56CB-630A-4AEC-BFEF-22CB6DA3C9A0}" srcId="{6505B81B-C90D-4126-8016-7F5A6D7C6480}" destId="{535C37CA-C2D4-486E-AFC0-2A8E3EDBF708}" srcOrd="3" destOrd="0" parTransId="{7F3A4469-BA93-45CF-BFD3-1EB18A36BA62}" sibTransId="{2E95328D-5D28-4093-8408-0CB2AABE14D1}"/>
    <dgm:cxn modelId="{F56AA0CE-0250-4C95-BB12-A12232918027}" srcId="{6505B81B-C90D-4126-8016-7F5A6D7C6480}" destId="{C864AFEA-56E7-4E7C-A954-0134F5C01D5A}" srcOrd="1" destOrd="0" parTransId="{344D6F05-80FE-43EE-8C35-49FEBF9BD2A9}" sibTransId="{99501C66-7881-4A73-88F2-19899D555C22}"/>
    <dgm:cxn modelId="{124456CF-0355-4A49-9742-C2BDD9A02301}" type="presOf" srcId="{21C3AA4F-C827-4BB9-98DE-65FCE45A9122}" destId="{9D5E12F6-2EDB-42F4-9124-CBAF7253A78A}" srcOrd="0" destOrd="3" presId="urn:microsoft.com/office/officeart/2005/8/layout/vList5"/>
    <dgm:cxn modelId="{72A86BE5-DE68-47BE-9554-3AD9756CF490}" type="presOf" srcId="{F4C60646-6CE6-4C1A-A468-75AF0D537B78}" destId="{7E0ABF61-E8D2-4D3C-85D7-3D427B0E59A0}" srcOrd="0" destOrd="0" presId="urn:microsoft.com/office/officeart/2005/8/layout/vList5"/>
    <dgm:cxn modelId="{A4B9BFEA-7418-40F4-BF9C-2CFAFD3F80B1}" srcId="{535C37CA-C2D4-486E-AFC0-2A8E3EDBF708}" destId="{6E6FD111-2CAD-41A1-9DD8-374F9392BB39}" srcOrd="0" destOrd="0" parTransId="{2E9523BE-43A2-4A09-ACE8-E8F34DA8F30E}" sibTransId="{7D0DFE7F-6E36-4914-9D78-864876FCC8CA}"/>
    <dgm:cxn modelId="{9C7D40EC-3288-4C6F-A302-99BDFB2A4FB2}" type="presOf" srcId="{B24CC436-7D4E-48B4-9AA1-70576527EE1E}" destId="{9D5E12F6-2EDB-42F4-9124-CBAF7253A78A}" srcOrd="0" destOrd="2" presId="urn:microsoft.com/office/officeart/2005/8/layout/vList5"/>
    <dgm:cxn modelId="{37869B6F-0588-4606-B2F0-B8282CBEC432}" type="presParOf" srcId="{AEEC413B-4229-4AD4-B7D7-015B36C1697A}" destId="{8C194DCE-3232-4D7A-9BBE-835B14C78909}" srcOrd="0" destOrd="0" presId="urn:microsoft.com/office/officeart/2005/8/layout/vList5"/>
    <dgm:cxn modelId="{1FA170D8-8250-4907-B748-2EE1A825B4C4}" type="presParOf" srcId="{8C194DCE-3232-4D7A-9BBE-835B14C78909}" destId="{9CADA4CF-5C1A-48F0-AE41-FA5116C753D8}" srcOrd="0" destOrd="0" presId="urn:microsoft.com/office/officeart/2005/8/layout/vList5"/>
    <dgm:cxn modelId="{00948408-8935-4A85-AEE5-393D0CECBCC5}" type="presParOf" srcId="{8C194DCE-3232-4D7A-9BBE-835B14C78909}" destId="{A8F31F05-F523-4649-BF42-D11EF255793D}" srcOrd="1" destOrd="0" presId="urn:microsoft.com/office/officeart/2005/8/layout/vList5"/>
    <dgm:cxn modelId="{0AB1B95D-2C10-4805-B1DE-03D058A581D9}" type="presParOf" srcId="{AEEC413B-4229-4AD4-B7D7-015B36C1697A}" destId="{D1AFC96D-D4C2-4460-8789-A596F3177D87}" srcOrd="1" destOrd="0" presId="urn:microsoft.com/office/officeart/2005/8/layout/vList5"/>
    <dgm:cxn modelId="{BAF709A8-0311-42E6-BFB4-2151BC356003}" type="presParOf" srcId="{AEEC413B-4229-4AD4-B7D7-015B36C1697A}" destId="{38BD5E78-049A-44CE-9E4E-7113E0F60AD2}" srcOrd="2" destOrd="0" presId="urn:microsoft.com/office/officeart/2005/8/layout/vList5"/>
    <dgm:cxn modelId="{CEE6AF3F-5B6B-4A86-AF97-D150D8C4C486}" type="presParOf" srcId="{38BD5E78-049A-44CE-9E4E-7113E0F60AD2}" destId="{465EA94D-16BF-4C08-85DE-785EA2131D4C}" srcOrd="0" destOrd="0" presId="urn:microsoft.com/office/officeart/2005/8/layout/vList5"/>
    <dgm:cxn modelId="{8AE733ED-0703-4A1B-9BEA-5AD995376453}" type="presParOf" srcId="{38BD5E78-049A-44CE-9E4E-7113E0F60AD2}" destId="{7E0ABF61-E8D2-4D3C-85D7-3D427B0E59A0}" srcOrd="1" destOrd="0" presId="urn:microsoft.com/office/officeart/2005/8/layout/vList5"/>
    <dgm:cxn modelId="{7ABEC1A7-85B3-4CC6-A4FE-96B7C443282C}" type="presParOf" srcId="{AEEC413B-4229-4AD4-B7D7-015B36C1697A}" destId="{3441CBD9-4CB1-4CA8-B6E8-A203019D1433}" srcOrd="3" destOrd="0" presId="urn:microsoft.com/office/officeart/2005/8/layout/vList5"/>
    <dgm:cxn modelId="{91FB3C4D-28F0-4963-95E7-E368BFC66602}" type="presParOf" srcId="{AEEC413B-4229-4AD4-B7D7-015B36C1697A}" destId="{7D7F86C8-52ED-40D1-8F30-26D863172E24}" srcOrd="4" destOrd="0" presId="urn:microsoft.com/office/officeart/2005/8/layout/vList5"/>
    <dgm:cxn modelId="{F297A128-C825-47B3-95AA-5934D5E74496}" type="presParOf" srcId="{7D7F86C8-52ED-40D1-8F30-26D863172E24}" destId="{444FDE99-2470-4591-B3CE-D808A9004CD9}" srcOrd="0" destOrd="0" presId="urn:microsoft.com/office/officeart/2005/8/layout/vList5"/>
    <dgm:cxn modelId="{8A1EAF6A-C488-43E4-B563-8E4CEDE4D33C}" type="presParOf" srcId="{7D7F86C8-52ED-40D1-8F30-26D863172E24}" destId="{9D5E12F6-2EDB-42F4-9124-CBAF7253A78A}" srcOrd="1" destOrd="0" presId="urn:microsoft.com/office/officeart/2005/8/layout/vList5"/>
    <dgm:cxn modelId="{ED461F9C-9FCD-4F89-AC7B-DF8E4655DC2B}" type="presParOf" srcId="{AEEC413B-4229-4AD4-B7D7-015B36C1697A}" destId="{2755B019-E063-46E7-AC7E-C2912992E5CB}" srcOrd="5" destOrd="0" presId="urn:microsoft.com/office/officeart/2005/8/layout/vList5"/>
    <dgm:cxn modelId="{0C5D40E3-E025-46B9-A35E-4D876CF2353E}" type="presParOf" srcId="{AEEC413B-4229-4AD4-B7D7-015B36C1697A}" destId="{74E36455-1716-4616-BDC4-2B2E0F4DF8B7}" srcOrd="6" destOrd="0" presId="urn:microsoft.com/office/officeart/2005/8/layout/vList5"/>
    <dgm:cxn modelId="{5098870F-3505-4D4C-9176-22DFA2F453DA}" type="presParOf" srcId="{74E36455-1716-4616-BDC4-2B2E0F4DF8B7}" destId="{3B6B7818-E63A-4B9A-A443-A1B9D7525DE1}" srcOrd="0" destOrd="0" presId="urn:microsoft.com/office/officeart/2005/8/layout/vList5"/>
    <dgm:cxn modelId="{85C09A90-1F9E-4C89-B354-365FC03EFF47}" type="presParOf" srcId="{74E36455-1716-4616-BDC4-2B2E0F4DF8B7}" destId="{741055CC-6F72-47D9-9797-75055EB361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65A2C-A126-46C6-96B7-C0F091933E33}">
      <dsp:nvSpPr>
        <dsp:cNvPr id="0" name=""/>
        <dsp:cNvSpPr/>
      </dsp:nvSpPr>
      <dsp:spPr>
        <a:xfrm rot="5400000">
          <a:off x="6788184" y="-2787857"/>
          <a:ext cx="1408708" cy="7046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ZA" sz="2400" i="1" kern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Fertility</a:t>
          </a:r>
          <a:endParaRPr lang="en-ZA" sz="2400" kern="1200" dirty="0"/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ZA" sz="2400" i="1" kern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Mortality</a:t>
          </a: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ZA" sz="2400" i="1" kern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Provincial and international migration</a:t>
          </a:r>
        </a:p>
      </dsp:txBody>
      <dsp:txXfrm rot="-5400000">
        <a:off x="3969171" y="99923"/>
        <a:ext cx="6977969" cy="1271174"/>
      </dsp:txXfrm>
    </dsp:sp>
    <dsp:sp modelId="{8B5D475E-BF26-426E-B6A2-20DC0286B8EC}">
      <dsp:nvSpPr>
        <dsp:cNvPr id="0" name=""/>
        <dsp:cNvSpPr/>
      </dsp:nvSpPr>
      <dsp:spPr>
        <a:xfrm>
          <a:off x="5381" y="899"/>
          <a:ext cx="3963789" cy="1469221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200" b="1" kern="1200" dirty="0">
              <a:solidFill>
                <a:schemeClr val="bg1"/>
              </a:solidFill>
              <a:latin typeface="+mj-lt"/>
              <a:cs typeface="Calibri Light" panose="020F0302020204030204" pitchFamily="34" charset="0"/>
            </a:rPr>
            <a:t>Demography &amp; learner age</a:t>
          </a:r>
          <a:endParaRPr lang="en-ZA" sz="3200" kern="1200" dirty="0">
            <a:solidFill>
              <a:schemeClr val="bg1"/>
            </a:solidFill>
          </a:endParaRPr>
        </a:p>
      </dsp:txBody>
      <dsp:txXfrm>
        <a:off x="77102" y="72620"/>
        <a:ext cx="3820347" cy="1325779"/>
      </dsp:txXfrm>
    </dsp:sp>
    <dsp:sp modelId="{B6A0475B-ACC9-4576-BAEC-90C37E7E544E}">
      <dsp:nvSpPr>
        <dsp:cNvPr id="0" name=""/>
        <dsp:cNvSpPr/>
      </dsp:nvSpPr>
      <dsp:spPr>
        <a:xfrm rot="5400000">
          <a:off x="6312386" y="-825041"/>
          <a:ext cx="2360303" cy="7046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ZA" sz="2400" i="1" kern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Age structure</a:t>
          </a:r>
          <a:endParaRPr lang="en-ZA" sz="2400" kern="1200" dirty="0"/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ZA" sz="2400" i="1" kern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Academic ambition</a:t>
          </a: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ZA" sz="2400" i="1" kern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Economic situation</a:t>
          </a: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ZA" sz="2400" i="1" kern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Opportunity costs</a:t>
          </a: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ZA" sz="2400" i="1" kern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Alternatives:</a:t>
          </a:r>
        </a:p>
        <a:p>
          <a:pPr marL="342900" lvl="2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ZA" sz="1800" i="1" kern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Labour market</a:t>
          </a:r>
        </a:p>
        <a:p>
          <a:pPr marL="342900" lvl="2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n-ZA" sz="1800" i="1" kern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TVET college</a:t>
          </a:r>
        </a:p>
      </dsp:txBody>
      <dsp:txXfrm rot="-5400000">
        <a:off x="3969170" y="1633395"/>
        <a:ext cx="6931516" cy="2129863"/>
      </dsp:txXfrm>
    </dsp:sp>
    <dsp:sp modelId="{7AB4AA40-EF2E-43FF-874F-2ECC661CF760}">
      <dsp:nvSpPr>
        <dsp:cNvPr id="0" name=""/>
        <dsp:cNvSpPr/>
      </dsp:nvSpPr>
      <dsp:spPr>
        <a:xfrm>
          <a:off x="5381" y="1554675"/>
          <a:ext cx="3963789" cy="2287300"/>
        </a:xfrm>
        <a:prstGeom prst="roundRect">
          <a:avLst/>
        </a:prstGeom>
        <a:solidFill>
          <a:srgbClr val="861D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200" b="1" kern="1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Enrolment</a:t>
          </a:r>
          <a:endParaRPr lang="en-ZA" sz="3200" kern="1200" dirty="0">
            <a:solidFill>
              <a:schemeClr val="bg1"/>
            </a:solidFill>
          </a:endParaRPr>
        </a:p>
      </dsp:txBody>
      <dsp:txXfrm>
        <a:off x="117038" y="1666332"/>
        <a:ext cx="3740475" cy="2063986"/>
      </dsp:txXfrm>
    </dsp:sp>
    <dsp:sp modelId="{0D75101A-95BF-4D38-9A6B-CF57B265BF5F}">
      <dsp:nvSpPr>
        <dsp:cNvPr id="0" name=""/>
        <dsp:cNvSpPr/>
      </dsp:nvSpPr>
      <dsp:spPr>
        <a:xfrm rot="5400000">
          <a:off x="7108111" y="905945"/>
          <a:ext cx="768853" cy="7046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ZA" sz="2400" i="1" kern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Official policy of LE ratio, posts</a:t>
          </a:r>
          <a:endParaRPr lang="en-Z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400" i="1" kern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Provincial practice</a:t>
          </a:r>
        </a:p>
      </dsp:txBody>
      <dsp:txXfrm rot="-5400000">
        <a:off x="3969170" y="4082418"/>
        <a:ext cx="7009204" cy="693789"/>
      </dsp:txXfrm>
    </dsp:sp>
    <dsp:sp modelId="{30058CC3-B868-467D-91E0-54D31C8D839F}">
      <dsp:nvSpPr>
        <dsp:cNvPr id="0" name=""/>
        <dsp:cNvSpPr/>
      </dsp:nvSpPr>
      <dsp:spPr>
        <a:xfrm>
          <a:off x="5381" y="3926531"/>
          <a:ext cx="3963789" cy="1005564"/>
        </a:xfrm>
        <a:prstGeom prst="roundRect">
          <a:avLst/>
        </a:prstGeom>
        <a:solidFill>
          <a:srgbClr val="861D00"/>
        </a:solidFill>
        <a:ln w="12700" cap="flat" cmpd="sng" algn="ctr">
          <a:solidFill>
            <a:srgbClr val="B22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200" kern="1200" dirty="0">
              <a:solidFill>
                <a:schemeClr val="bg1"/>
              </a:solidFill>
            </a:rPr>
            <a:t>Learner-educator ratio</a:t>
          </a:r>
        </a:p>
      </dsp:txBody>
      <dsp:txXfrm>
        <a:off x="54469" y="3975619"/>
        <a:ext cx="3865613" cy="907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31F05-F523-4649-BF42-D11EF255793D}">
      <dsp:nvSpPr>
        <dsp:cNvPr id="0" name=""/>
        <dsp:cNvSpPr/>
      </dsp:nvSpPr>
      <dsp:spPr>
        <a:xfrm rot="5400000">
          <a:off x="7209658" y="-2507300"/>
          <a:ext cx="1122957" cy="626337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ZA" sz="2000" i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School performance</a:t>
          </a:r>
          <a:endParaRPr lang="en-Z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i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Availability of finance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i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Work options</a:t>
          </a:r>
        </a:p>
      </dsp:txBody>
      <dsp:txXfrm rot="-5400000">
        <a:off x="4639449" y="117727"/>
        <a:ext cx="6208558" cy="1013321"/>
      </dsp:txXfrm>
    </dsp:sp>
    <dsp:sp modelId="{9CADA4CF-5C1A-48F0-AE41-FA5116C753D8}">
      <dsp:nvSpPr>
        <dsp:cNvPr id="0" name=""/>
        <dsp:cNvSpPr/>
      </dsp:nvSpPr>
      <dsp:spPr>
        <a:xfrm>
          <a:off x="1856" y="1779"/>
          <a:ext cx="4637592" cy="1245217"/>
        </a:xfrm>
        <a:prstGeom prst="roundRect">
          <a:avLst/>
        </a:prstGeom>
        <a:solidFill>
          <a:srgbClr val="861D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800" b="1" kern="1200" dirty="0">
              <a:solidFill>
                <a:schemeClr val="bg1"/>
              </a:solidFill>
              <a:latin typeface="+mj-lt"/>
              <a:cs typeface="Calibri Light" panose="020F0302020204030204" pitchFamily="34" charset="0"/>
            </a:rPr>
            <a:t>Choice to become a teacher</a:t>
          </a:r>
          <a:endParaRPr lang="en-ZA" sz="2800" b="1" kern="1200" dirty="0">
            <a:solidFill>
              <a:schemeClr val="bg1"/>
            </a:solidFill>
          </a:endParaRPr>
        </a:p>
      </dsp:txBody>
      <dsp:txXfrm>
        <a:off x="62642" y="62565"/>
        <a:ext cx="4516020" cy="1123645"/>
      </dsp:txXfrm>
    </dsp:sp>
    <dsp:sp modelId="{7E0ABF61-E8D2-4D3C-85D7-3D427B0E59A0}">
      <dsp:nvSpPr>
        <dsp:cNvPr id="0" name=""/>
        <dsp:cNvSpPr/>
      </dsp:nvSpPr>
      <dsp:spPr>
        <a:xfrm rot="5400000">
          <a:off x="7289458" y="-1340189"/>
          <a:ext cx="961806" cy="626337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i="1" kern="120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Composition (level, subjects, home language, full- or part-time) </a:t>
          </a:r>
          <a:endParaRPr lang="en-ZA" sz="2000" kern="1200" dirty="0"/>
        </a:p>
      </dsp:txBody>
      <dsp:txXfrm rot="-5400000">
        <a:off x="4638674" y="1357546"/>
        <a:ext cx="6216425" cy="867904"/>
      </dsp:txXfrm>
    </dsp:sp>
    <dsp:sp modelId="{465EA94D-16BF-4C08-85DE-785EA2131D4C}">
      <dsp:nvSpPr>
        <dsp:cNvPr id="0" name=""/>
        <dsp:cNvSpPr/>
      </dsp:nvSpPr>
      <dsp:spPr>
        <a:xfrm>
          <a:off x="1856" y="1309257"/>
          <a:ext cx="4636816" cy="964483"/>
        </a:xfrm>
        <a:prstGeom prst="roundRect">
          <a:avLst/>
        </a:prstGeom>
        <a:solidFill>
          <a:srgbClr val="861D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800" b="1" kern="1200" dirty="0">
              <a:latin typeface="+mj-lt"/>
              <a:cs typeface="Calibri Light" panose="020F0302020204030204" pitchFamily="34" charset="0"/>
            </a:rPr>
            <a:t>Output from universities</a:t>
          </a:r>
          <a:endParaRPr lang="en-ZA" sz="2800" kern="1200" dirty="0"/>
        </a:p>
      </dsp:txBody>
      <dsp:txXfrm>
        <a:off x="48938" y="1356339"/>
        <a:ext cx="4542652" cy="870319"/>
      </dsp:txXfrm>
    </dsp:sp>
    <dsp:sp modelId="{9D5E12F6-2EDB-42F4-9124-CBAF7253A78A}">
      <dsp:nvSpPr>
        <dsp:cNvPr id="0" name=""/>
        <dsp:cNvSpPr/>
      </dsp:nvSpPr>
      <dsp:spPr>
        <a:xfrm rot="5400000">
          <a:off x="6868176" y="106498"/>
          <a:ext cx="1804370" cy="626337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ZA" sz="2000" i="1" kern="120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Teaching vs non-teaching</a:t>
          </a:r>
          <a:endParaRPr lang="en-ZA" sz="20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1800" i="1" kern="120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Labour market conditions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i="1" kern="120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SA or abroad</a:t>
          </a:r>
          <a:endParaRPr lang="en-ZA" sz="2000" i="1" kern="1200" dirty="0">
            <a:latin typeface="Calibri Light" panose="020F0302020204030204" pitchFamily="34" charset="0"/>
            <a:cs typeface="Calibri Light" panose="020F0302020204030204" pitchFamily="34" charset="0"/>
            <a:sym typeface="Wingdings" panose="05000000000000000000" pitchFamily="2" charset="2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i="1" kern="120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Public or private schools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i="1" kern="120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Location, school type, resources, SES </a:t>
          </a:r>
          <a:endParaRPr lang="en-ZA" sz="2000" kern="1200" dirty="0"/>
        </a:p>
      </dsp:txBody>
      <dsp:txXfrm rot="-5400000">
        <a:off x="4638673" y="2424083"/>
        <a:ext cx="6175294" cy="1628206"/>
      </dsp:txXfrm>
    </dsp:sp>
    <dsp:sp modelId="{444FDE99-2470-4591-B3CE-D808A9004CD9}">
      <dsp:nvSpPr>
        <dsp:cNvPr id="0" name=""/>
        <dsp:cNvSpPr/>
      </dsp:nvSpPr>
      <dsp:spPr>
        <a:xfrm>
          <a:off x="1856" y="2342682"/>
          <a:ext cx="4636816" cy="1791009"/>
        </a:xfrm>
        <a:prstGeom prst="roundRect">
          <a:avLst/>
        </a:prstGeom>
        <a:solidFill>
          <a:srgbClr val="861D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800" b="1" kern="1200" dirty="0">
              <a:latin typeface="+mj-lt"/>
              <a:cs typeface="Calibri Light" panose="020F0302020204030204" pitchFamily="34" charset="0"/>
              <a:sym typeface="Wingdings" panose="05000000000000000000" pitchFamily="2" charset="2"/>
            </a:rPr>
            <a:t>Preferences of graduates</a:t>
          </a:r>
          <a:endParaRPr lang="en-ZA" sz="2800" kern="1200" dirty="0"/>
        </a:p>
      </dsp:txBody>
      <dsp:txXfrm>
        <a:off x="89286" y="2430112"/>
        <a:ext cx="4461956" cy="1616149"/>
      </dsp:txXfrm>
    </dsp:sp>
    <dsp:sp modelId="{741055CC-6F72-47D9-9797-75055EB361EB}">
      <dsp:nvSpPr>
        <dsp:cNvPr id="0" name=""/>
        <dsp:cNvSpPr/>
      </dsp:nvSpPr>
      <dsp:spPr>
        <a:xfrm rot="5400000">
          <a:off x="7513075" y="1352108"/>
          <a:ext cx="514573" cy="626337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i="1" kern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How large is this stock, and is it being exhausted?</a:t>
          </a:r>
          <a:endParaRPr lang="en-ZA" sz="2500" kern="1200" dirty="0"/>
        </a:p>
      </dsp:txBody>
      <dsp:txXfrm rot="-5400000">
        <a:off x="4638674" y="4251629"/>
        <a:ext cx="6238257" cy="464335"/>
      </dsp:txXfrm>
    </dsp:sp>
    <dsp:sp modelId="{3B6B7818-E63A-4B9A-A443-A1B9D7525DE1}">
      <dsp:nvSpPr>
        <dsp:cNvPr id="0" name=""/>
        <dsp:cNvSpPr/>
      </dsp:nvSpPr>
      <dsp:spPr>
        <a:xfrm>
          <a:off x="1856" y="4202633"/>
          <a:ext cx="4636816" cy="562327"/>
        </a:xfrm>
        <a:prstGeom prst="roundRect">
          <a:avLst/>
        </a:prstGeom>
        <a:solidFill>
          <a:srgbClr val="861D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800" b="1" kern="1200" dirty="0">
              <a:latin typeface="+mj-lt"/>
              <a:cs typeface="Calibri Light" panose="020F0302020204030204" pitchFamily="34" charset="0"/>
              <a:sym typeface="Wingdings" panose="05000000000000000000" pitchFamily="2" charset="2"/>
            </a:rPr>
            <a:t>“Reserve stock”</a:t>
          </a:r>
          <a:endParaRPr lang="en-ZA" sz="2800" kern="1200" dirty="0"/>
        </a:p>
      </dsp:txBody>
      <dsp:txXfrm>
        <a:off x="29307" y="4230084"/>
        <a:ext cx="4581914" cy="507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13D5D-FF12-406F-BF3E-7E85ADAC1677}" type="datetimeFigureOut">
              <a:rPr lang="en-ZA" smtClean="0"/>
              <a:t>24 May 2023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72641-C3F0-4EF5-B85E-B401389E8E1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549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0763" y="512763"/>
            <a:ext cx="4562475" cy="2566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5DD11E-0E1A-4CC9-9368-A6AEBBE6C6BD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82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89C07-DCA9-8BDF-3BFF-37E6C6554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4560" y="1214438"/>
            <a:ext cx="9144000" cy="2951796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396CD-5816-2A47-4281-CEC0FAE6D6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4560" y="4166234"/>
            <a:ext cx="9144000" cy="109156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E4A28-4828-B24B-1F85-86229947B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D2CE-AF38-43A2-AE6B-58CE09E3C76F}" type="datetimeFigureOut">
              <a:rPr lang="en-ZA" smtClean="0"/>
              <a:t>24 May 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2789E-C3BF-15AE-A5B4-AACB0BE5C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E52AD-22BF-0567-E5A7-DAB134A87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B16F-9CDB-404A-AECC-C811CF02C89F}" type="slidenum">
              <a:rPr lang="en-ZA" smtClean="0"/>
              <a:t>‹#›</a:t>
            </a:fld>
            <a:endParaRPr lang="en-ZA"/>
          </a:p>
        </p:txBody>
      </p:sp>
      <p:pic>
        <p:nvPicPr>
          <p:cNvPr id="7" name="Picture 6" descr="Powerpoint1.png">
            <a:extLst>
              <a:ext uri="{FF2B5EF4-FFF2-40B4-BE49-F238E27FC236}">
                <a16:creationId xmlns:a16="http://schemas.microsoft.com/office/drawing/2014/main" id="{49490AE6-23D9-9C45-CF25-B426E50468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52"/>
          <a:stretch/>
        </p:blipFill>
        <p:spPr>
          <a:xfrm>
            <a:off x="0" y="20836"/>
            <a:ext cx="2438398" cy="68371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561752A-7DC0-F189-01B6-3DD546F985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51013" y="5742097"/>
            <a:ext cx="2554838" cy="792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117833-A197-8B70-DB00-ACA1390F60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97" t="5639" r="-309" b="12790"/>
          <a:stretch/>
        </p:blipFill>
        <p:spPr>
          <a:xfrm>
            <a:off x="5436461" y="5742097"/>
            <a:ext cx="2652835" cy="792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DCC59E6-5E14-0FAB-6B4F-4DDE1B894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58" t="4389" r="59717" b="2811"/>
          <a:stretch/>
        </p:blipFill>
        <p:spPr>
          <a:xfrm>
            <a:off x="2704865" y="5742097"/>
            <a:ext cx="196988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09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5A3AE-8106-7956-85BA-CD230BAB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E6BB7-9813-2AC7-95A3-AF0EB87252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379B6-450F-B3AB-C51A-390A77888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5028F-4F86-256F-B8A7-8AE89A0F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D2CE-AF38-43A2-AE6B-58CE09E3C76F}" type="datetimeFigureOut">
              <a:rPr lang="en-ZA" smtClean="0"/>
              <a:t>24 May 2023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F40A3-07B2-F148-DB84-0F293EB5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7651F7-9015-C355-B76E-8D514C88A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B16F-9CDB-404A-AECC-C811CF02C89F}" type="slidenum">
              <a:rPr lang="en-ZA" smtClean="0"/>
              <a:t>‹#›</a:t>
            </a:fld>
            <a:endParaRPr lang="en-ZA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1F8C07A-C926-146F-E694-991FFA190450}"/>
              </a:ext>
            </a:extLst>
          </p:cNvPr>
          <p:cNvGrpSpPr/>
          <p:nvPr userDrawn="1"/>
        </p:nvGrpSpPr>
        <p:grpSpPr>
          <a:xfrm>
            <a:off x="701038" y="1466243"/>
            <a:ext cx="919944" cy="182880"/>
            <a:chOff x="701039" y="1581150"/>
            <a:chExt cx="540001" cy="23923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54DCDC9-D416-AD21-684E-DA092FC12A2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701040" y="1820386"/>
              <a:ext cx="540000" cy="1"/>
            </a:xfrm>
            <a:prstGeom prst="line">
              <a:avLst/>
            </a:prstGeom>
            <a:ln w="698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02EF819-6C19-C418-4436-0E3A42180D9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1040" y="1700768"/>
              <a:ext cx="396000" cy="0"/>
            </a:xfrm>
            <a:prstGeom prst="line">
              <a:avLst/>
            </a:prstGeom>
            <a:ln w="698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6084C8F-B39C-88BA-B03D-BFC38F18674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1039" y="1581150"/>
              <a:ext cx="252000" cy="0"/>
            </a:xfrm>
            <a:prstGeom prst="line">
              <a:avLst/>
            </a:prstGeom>
            <a:ln w="69850">
              <a:solidFill>
                <a:srgbClr val="D62E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253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44BDCB-B602-7B21-153A-40A498FF8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D2CE-AF38-43A2-AE6B-58CE09E3C76F}" type="datetimeFigureOut">
              <a:rPr lang="en-ZA" smtClean="0"/>
              <a:t>24 May 2023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7D4539-A0DD-8E92-0923-C37A3C87F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55F802-717C-54BA-2979-0F1CB047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B16F-9CDB-404A-AECC-C811CF02C89F}" type="slidenum">
              <a:rPr lang="en-ZA" smtClean="0"/>
              <a:t>‹#›</a:t>
            </a:fld>
            <a:endParaRPr lang="en-Z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C8C7E9-1842-D740-0510-E76094246A5C}"/>
              </a:ext>
            </a:extLst>
          </p:cNvPr>
          <p:cNvSpPr/>
          <p:nvPr userDrawn="1"/>
        </p:nvSpPr>
        <p:spPr>
          <a:xfrm>
            <a:off x="548640" y="1432560"/>
            <a:ext cx="1310640" cy="624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2329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C8C7E9-1842-D740-0510-E76094246A5C}"/>
              </a:ext>
            </a:extLst>
          </p:cNvPr>
          <p:cNvSpPr/>
          <p:nvPr userDrawn="1"/>
        </p:nvSpPr>
        <p:spPr>
          <a:xfrm>
            <a:off x="548640" y="1432560"/>
            <a:ext cx="1310640" cy="624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96E8A1-CB0A-9A88-BE7C-5BB5D8C46F4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5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44BDCB-B602-7B21-153A-40A498FF8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CBD2CE-AF38-43A2-AE6B-58CE09E3C76F}" type="datetimeFigureOut">
              <a:rPr lang="en-ZA" smtClean="0"/>
              <a:pPr/>
              <a:t>24 May 2023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7D4539-A0DD-8E92-0923-C37A3C87F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55F802-717C-54BA-2979-0F1CB047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2DB16F-9CDB-404A-AECC-C811CF02C89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2793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6869D-8E89-6455-B5F5-4B06084BF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31AB1-2CCA-EFCE-E276-7C3C428E5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FE7A72-4DC6-5FAB-5F8C-F885FDEF6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78F01-872E-3D61-FAF6-E7970B94A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D2CE-AF38-43A2-AE6B-58CE09E3C76F}" type="datetimeFigureOut">
              <a:rPr lang="en-ZA" smtClean="0"/>
              <a:t>24 May 2023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86A80-1456-1366-4BC0-AC5087DD9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19039-6746-98F2-8F6A-8DB71A29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B16F-9CDB-404A-AECC-C811CF02C89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2053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17FCF-29EE-EA5C-2E33-2B9D063BD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BC22FD-3F69-FE09-FC68-67DC0E1060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13597-03A6-5D5F-CA48-52EB17A34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8E41C9-8C34-0663-FF38-B5E0D64F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D2CE-AF38-43A2-AE6B-58CE09E3C76F}" type="datetimeFigureOut">
              <a:rPr lang="en-ZA" smtClean="0"/>
              <a:t>24 May 2023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2B6E3-6C01-505F-5A12-64F46AAC6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92917-C4D0-CCE6-E8DF-B88DE93EF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B16F-9CDB-404A-AECC-C811CF02C89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74499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13460-7E37-D84A-04E1-D8842686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84747-E01F-AB96-338B-1BB401B6C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FAB73-9326-1ABC-66B5-2C31D516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D2CE-AF38-43A2-AE6B-58CE09E3C76F}" type="datetimeFigureOut">
              <a:rPr lang="en-ZA" smtClean="0"/>
              <a:t>24 May 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62808-F6B0-9CE2-608B-F5656140C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D269B-7EB9-C15F-5E5E-4395DE06B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B16F-9CDB-404A-AECC-C811CF02C89F}" type="slidenum">
              <a:rPr lang="en-ZA" smtClean="0"/>
              <a:t>‹#›</a:t>
            </a:fld>
            <a:endParaRPr lang="en-ZA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268D08-13E7-9304-DAAB-D29ECC5B834D}"/>
              </a:ext>
            </a:extLst>
          </p:cNvPr>
          <p:cNvGrpSpPr/>
          <p:nvPr userDrawn="1"/>
        </p:nvGrpSpPr>
        <p:grpSpPr>
          <a:xfrm>
            <a:off x="701038" y="1581150"/>
            <a:ext cx="792000" cy="180000"/>
            <a:chOff x="701039" y="1581150"/>
            <a:chExt cx="540001" cy="23923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A1B7B3E-9764-0176-F7DC-2CC9FB906AA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701040" y="1820386"/>
              <a:ext cx="540000" cy="1"/>
            </a:xfrm>
            <a:prstGeom prst="line">
              <a:avLst/>
            </a:prstGeom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AABA5F6-9B00-2840-94AD-3C5F55BD5A0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1040" y="1700768"/>
              <a:ext cx="396000" cy="0"/>
            </a:xfrm>
            <a:prstGeom prst="line">
              <a:avLst/>
            </a:prstGeom>
            <a:ln w="762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C1B16FF-5635-8E13-9952-C998CACD424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1039" y="1581150"/>
              <a:ext cx="252000" cy="0"/>
            </a:xfrm>
            <a:prstGeom prst="line">
              <a:avLst/>
            </a:prstGeom>
            <a:ln w="76200">
              <a:solidFill>
                <a:srgbClr val="D62E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4609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DBFE17-988F-0DBA-547C-18DDE0597B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7C00B-3684-4BA9-F1EF-DE426D6C8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7A4AB-DF48-6972-902B-C442950B0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D2CE-AF38-43A2-AE6B-58CE09E3C76F}" type="datetimeFigureOut">
              <a:rPr lang="en-ZA" smtClean="0"/>
              <a:t>24 May 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763A9-3793-D6B1-C73E-7C5D53801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1F601-3769-BAAC-E311-130F3E979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B16F-9CDB-404A-AECC-C811CF02C89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5128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43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11531600" cy="762000"/>
          </a:xfrm>
        </p:spPr>
        <p:txBody>
          <a:bodyPr/>
          <a:lstStyle>
            <a:lvl1pPr>
              <a:defRPr>
                <a:latin typeface="Grotesque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11531600" cy="5359400"/>
          </a:xfrm>
        </p:spPr>
        <p:txBody>
          <a:bodyPr/>
          <a:lstStyle>
            <a:lvl1pPr>
              <a:defRPr>
                <a:latin typeface="Grotesque" panose="020B0604020202020204" pitchFamily="34" charset="0"/>
              </a:defRPr>
            </a:lvl1pPr>
            <a:lvl2pPr>
              <a:defRPr>
                <a:latin typeface="Grotesque" panose="020B0604020202020204" pitchFamily="34" charset="0"/>
              </a:defRPr>
            </a:lvl2pPr>
            <a:lvl3pPr>
              <a:defRPr>
                <a:latin typeface="Grotesque" panose="020B0604020202020204" pitchFamily="34" charset="0"/>
              </a:defRPr>
            </a:lvl3pPr>
            <a:lvl4pPr>
              <a:defRPr>
                <a:latin typeface="Grotesque" panose="020B0604020202020204" pitchFamily="34" charset="0"/>
              </a:defRPr>
            </a:lvl4pPr>
            <a:lvl5pPr>
              <a:defRPr>
                <a:latin typeface="Grotesque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0959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11531600" cy="762000"/>
          </a:xfrm>
        </p:spPr>
        <p:txBody>
          <a:bodyPr/>
          <a:lstStyle>
            <a:lvl1pPr>
              <a:defRPr>
                <a:latin typeface="Grotesque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11531600" cy="5359400"/>
          </a:xfrm>
        </p:spPr>
        <p:txBody>
          <a:bodyPr/>
          <a:lstStyle>
            <a:lvl1pPr>
              <a:defRPr>
                <a:latin typeface="Grotesque" panose="020B0604020202020204" pitchFamily="34" charset="0"/>
              </a:defRPr>
            </a:lvl1pPr>
            <a:lvl2pPr>
              <a:defRPr>
                <a:latin typeface="Grotesque" panose="020B0604020202020204" pitchFamily="34" charset="0"/>
              </a:defRPr>
            </a:lvl2pPr>
            <a:lvl3pPr>
              <a:defRPr>
                <a:latin typeface="Grotesque" panose="020B0604020202020204" pitchFamily="34" charset="0"/>
              </a:defRPr>
            </a:lvl3pPr>
            <a:lvl4pPr>
              <a:defRPr>
                <a:latin typeface="Grotesque" panose="020B0604020202020204" pitchFamily="34" charset="0"/>
              </a:defRPr>
            </a:lvl4pPr>
            <a:lvl5pPr>
              <a:defRPr>
                <a:latin typeface="Grotesque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252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85B68-D202-1FB9-5E31-64825F023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1709738"/>
            <a:ext cx="890905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2F478-303E-01D7-FEB3-A8830C45E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398" y="4589464"/>
            <a:ext cx="8909051" cy="84009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6EAD-8F19-079D-FC06-A809F3447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D2CE-AF38-43A2-AE6B-58CE09E3C76F}" type="datetimeFigureOut">
              <a:rPr lang="en-ZA" smtClean="0"/>
              <a:t>24 May 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1DAF8-BEA4-61A7-187B-C5BCE124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92A42-A88C-E7CA-1933-C2F3E312C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B16F-9CDB-404A-AECC-C811CF02C89F}" type="slidenum">
              <a:rPr lang="en-ZA" smtClean="0"/>
              <a:t>‹#›</a:t>
            </a:fld>
            <a:endParaRPr lang="en-ZA"/>
          </a:p>
        </p:txBody>
      </p:sp>
      <p:pic>
        <p:nvPicPr>
          <p:cNvPr id="7" name="Picture 6" descr="Powerpoint1.png">
            <a:extLst>
              <a:ext uri="{FF2B5EF4-FFF2-40B4-BE49-F238E27FC236}">
                <a16:creationId xmlns:a16="http://schemas.microsoft.com/office/drawing/2014/main" id="{D98CDAA3-79F5-7266-198F-C16642E388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52"/>
          <a:stretch/>
        </p:blipFill>
        <p:spPr>
          <a:xfrm>
            <a:off x="0" y="20836"/>
            <a:ext cx="2438398" cy="683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44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55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11430000" cy="762000"/>
          </a:xfrm>
        </p:spPr>
        <p:txBody>
          <a:bodyPr/>
          <a:lstStyle>
            <a:lvl1pPr>
              <a:defRPr>
                <a:latin typeface="Grotesque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5080000" cy="5003800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061884"/>
            <a:ext cx="5791200" cy="4957916"/>
          </a:xfrm>
        </p:spPr>
        <p:txBody>
          <a:bodyPr/>
          <a:lstStyle>
            <a:lvl1pPr>
              <a:defRPr sz="1867">
                <a:latin typeface="Grotesque" panose="020B0604020202020204" pitchFamily="34" charset="0"/>
              </a:defRPr>
            </a:lvl1pPr>
            <a:lvl2pPr>
              <a:defRPr sz="1600">
                <a:latin typeface="Grotesque" panose="020B0604020202020204" pitchFamily="34" charset="0"/>
              </a:defRPr>
            </a:lvl2pPr>
            <a:lvl3pPr>
              <a:defRPr sz="1333">
                <a:latin typeface="Grotesque" panose="020B0604020202020204" pitchFamily="34" charset="0"/>
              </a:defRPr>
            </a:lvl3pPr>
            <a:lvl4pPr>
              <a:defRPr sz="1200">
                <a:latin typeface="Grotesque" panose="020B0604020202020204" pitchFamily="34" charset="0"/>
              </a:defRPr>
            </a:lvl4pPr>
            <a:lvl5pPr>
              <a:defRPr sz="1200">
                <a:latin typeface="Grotesque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2714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60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021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173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996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750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85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5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976FC-9D14-0CA1-EEA5-584354C10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D7B3A8-70FF-CF6B-2F8E-E2776A626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D2CE-AF38-43A2-AE6B-58CE09E3C76F}" type="datetimeFigureOut">
              <a:rPr lang="en-ZA" smtClean="0"/>
              <a:t>24 May 2023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385DB-2880-09F9-3552-33DC0296E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E9AA2B-1727-6140-E2B3-A7DAADB1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B16F-9CDB-404A-AECC-C811CF02C89F}" type="slidenum">
              <a:rPr lang="en-ZA" smtClean="0"/>
              <a:t>‹#›</a:t>
            </a:fld>
            <a:endParaRPr lang="en-ZA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B521816-8B11-9AE6-A12A-883283D20F6F}"/>
              </a:ext>
            </a:extLst>
          </p:cNvPr>
          <p:cNvGrpSpPr/>
          <p:nvPr userDrawn="1"/>
        </p:nvGrpSpPr>
        <p:grpSpPr>
          <a:xfrm>
            <a:off x="701038" y="1595007"/>
            <a:ext cx="792000" cy="166145"/>
            <a:chOff x="701039" y="1599565"/>
            <a:chExt cx="540001" cy="22082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0DA1D4B-5A68-42D0-8403-358CD44F1B42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701040" y="1820386"/>
              <a:ext cx="540000" cy="1"/>
            </a:xfrm>
            <a:prstGeom prst="line">
              <a:avLst/>
            </a:prstGeom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3902C3D-F04A-41A7-55C0-1A92399B3CF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1040" y="1700769"/>
              <a:ext cx="396000" cy="0"/>
            </a:xfrm>
            <a:prstGeom prst="line">
              <a:avLst/>
            </a:prstGeom>
            <a:ln w="762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A3AFA2B-32A6-102B-5E68-18B4D767F1C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1039" y="1599565"/>
              <a:ext cx="252000" cy="0"/>
            </a:xfrm>
            <a:prstGeom prst="line">
              <a:avLst/>
            </a:prstGeom>
            <a:ln w="762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19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976FC-9D14-0CA1-EEA5-584354C10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D7B3A8-70FF-CF6B-2F8E-E2776A626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D2CE-AF38-43A2-AE6B-58CE09E3C76F}" type="datetimeFigureOut">
              <a:rPr lang="en-ZA" smtClean="0"/>
              <a:t>24 May 2023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385DB-2880-09F9-3552-33DC0296E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E9AA2B-1727-6140-E2B3-A7DAADB1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B16F-9CDB-404A-AECC-C811CF02C89F}" type="slidenum">
              <a:rPr lang="en-ZA" smtClean="0"/>
              <a:t>‹#›</a:t>
            </a:fld>
            <a:endParaRPr lang="en-ZA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B521816-8B11-9AE6-A12A-883283D20F6F}"/>
              </a:ext>
            </a:extLst>
          </p:cNvPr>
          <p:cNvGrpSpPr/>
          <p:nvPr userDrawn="1"/>
        </p:nvGrpSpPr>
        <p:grpSpPr>
          <a:xfrm>
            <a:off x="701038" y="1466243"/>
            <a:ext cx="919944" cy="182880"/>
            <a:chOff x="701039" y="1581150"/>
            <a:chExt cx="540001" cy="23923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0DA1D4B-5A68-42D0-8403-358CD44F1B42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701040" y="1820386"/>
              <a:ext cx="540000" cy="1"/>
            </a:xfrm>
            <a:prstGeom prst="line">
              <a:avLst/>
            </a:prstGeom>
            <a:ln w="698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3902C3D-F04A-41A7-55C0-1A92399B3CF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1040" y="1700768"/>
              <a:ext cx="396000" cy="0"/>
            </a:xfrm>
            <a:prstGeom prst="line">
              <a:avLst/>
            </a:prstGeom>
            <a:ln w="698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A3AFA2B-32A6-102B-5E68-18B4D767F1C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1039" y="1581150"/>
              <a:ext cx="252000" cy="0"/>
            </a:xfrm>
            <a:prstGeom prst="line">
              <a:avLst/>
            </a:prstGeom>
            <a:ln w="69850">
              <a:solidFill>
                <a:srgbClr val="D62E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378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165F34-7A0C-C69E-6205-B6A1752B99A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5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9976FC-9D14-0CA1-EEA5-584354C10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D7B3A8-70FF-CF6B-2F8E-E2776A626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CBD2CE-AF38-43A2-AE6B-58CE09E3C76F}" type="datetimeFigureOut">
              <a:rPr lang="en-ZA" smtClean="0"/>
              <a:pPr/>
              <a:t>24 May 2023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385DB-2880-09F9-3552-33DC0296E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E9AA2B-1727-6140-E2B3-A7DAADB1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2DB16F-9CDB-404A-AECC-C811CF02C89F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B521816-8B11-9AE6-A12A-883283D20F6F}"/>
              </a:ext>
            </a:extLst>
          </p:cNvPr>
          <p:cNvGrpSpPr/>
          <p:nvPr userDrawn="1"/>
        </p:nvGrpSpPr>
        <p:grpSpPr>
          <a:xfrm>
            <a:off x="700943" y="1664283"/>
            <a:ext cx="10671048" cy="96870"/>
            <a:chOff x="700984" y="1691638"/>
            <a:chExt cx="7275721" cy="128749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0DA1D4B-5A68-42D0-8403-358CD44F1B42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700984" y="1820386"/>
              <a:ext cx="7275721" cy="1"/>
            </a:xfrm>
            <a:prstGeom prst="line">
              <a:avLst/>
            </a:prstGeom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A3AFA2B-32A6-102B-5E68-18B4D767F1C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1039" y="1691638"/>
              <a:ext cx="252000" cy="0"/>
            </a:xfrm>
            <a:prstGeom prst="line">
              <a:avLst/>
            </a:prstGeom>
            <a:ln w="76200">
              <a:solidFill>
                <a:srgbClr val="D62E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270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385DB-2880-09F9-3552-33DC0296E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E9AA2B-1727-6140-E2B3-A7DAADB1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B16F-9CDB-404A-AECC-C811CF02C89F}" type="slidenum">
              <a:rPr lang="en-ZA" smtClean="0"/>
              <a:t>‹#›</a:t>
            </a:fld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60E8B-2BB2-757A-7FCE-0D47C628B0B5}"/>
              </a:ext>
            </a:extLst>
          </p:cNvPr>
          <p:cNvSpPr/>
          <p:nvPr userDrawn="1"/>
        </p:nvSpPr>
        <p:spPr>
          <a:xfrm>
            <a:off x="0" y="0"/>
            <a:ext cx="4038600" cy="6858000"/>
          </a:xfrm>
          <a:prstGeom prst="rect">
            <a:avLst/>
          </a:prstGeom>
          <a:solidFill>
            <a:srgbClr val="55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9976FC-9D14-0CA1-EEA5-584354C10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92487"/>
            <a:ext cx="3032760" cy="505967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D7B3A8-70FF-CF6B-2F8E-E2776A626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CBD2CE-AF38-43A2-AE6B-58CE09E3C76F}" type="datetimeFigureOut">
              <a:rPr lang="en-ZA" smtClean="0"/>
              <a:pPr/>
              <a:t>24 May 2023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408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385DB-2880-09F9-3552-33DC0296E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E9AA2B-1727-6140-E2B3-A7DAADB1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B16F-9CDB-404A-AECC-C811CF02C89F}" type="slidenum">
              <a:rPr lang="en-ZA" smtClean="0"/>
              <a:t>‹#›</a:t>
            </a:fld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60E8B-2BB2-757A-7FCE-0D47C628B0B5}"/>
              </a:ext>
            </a:extLst>
          </p:cNvPr>
          <p:cNvSpPr/>
          <p:nvPr userDrawn="1"/>
        </p:nvSpPr>
        <p:spPr>
          <a:xfrm>
            <a:off x="0" y="0"/>
            <a:ext cx="8483600" cy="6858000"/>
          </a:xfrm>
          <a:prstGeom prst="rect">
            <a:avLst/>
          </a:prstGeom>
          <a:solidFill>
            <a:srgbClr val="55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9976FC-9D14-0CA1-EEA5-584354C10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92487"/>
            <a:ext cx="7376160" cy="10236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D7B3A8-70FF-CF6B-2F8E-E2776A626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CBD2CE-AF38-43A2-AE6B-58CE09E3C76F}" type="datetimeFigureOut">
              <a:rPr lang="en-ZA" smtClean="0"/>
              <a:pPr/>
              <a:t>24 May 2023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838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4360E8B-2BB2-757A-7FCE-0D47C628B0B5}"/>
              </a:ext>
            </a:extLst>
          </p:cNvPr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rgbClr val="55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9976FC-9D14-0CA1-EEA5-584354C10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6320" y="792487"/>
            <a:ext cx="3032760" cy="505967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F20AFF-7C77-93E5-0039-5D60F41EFFD4}"/>
              </a:ext>
            </a:extLst>
          </p:cNvPr>
          <p:cNvSpPr/>
          <p:nvPr userDrawn="1"/>
        </p:nvSpPr>
        <p:spPr>
          <a:xfrm>
            <a:off x="548640" y="1432560"/>
            <a:ext cx="1310640" cy="624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385DB-2880-09F9-3552-33DC0296E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E9AA2B-1727-6140-E2B3-A7DAADB1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2DB16F-9CDB-404A-AECC-C811CF02C89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D7B3A8-70FF-CF6B-2F8E-E2776A626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D2CE-AF38-43A2-AE6B-58CE09E3C76F}" type="datetimeFigureOut">
              <a:rPr lang="en-ZA" smtClean="0"/>
              <a:t>24 May 2023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9820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656B1-3A86-A659-527B-1F56C4087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DBF2B-4936-B5AC-F430-99FC9BE2B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E45DE-A20E-8DB7-B192-26AE0A447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D2CE-AF38-43A2-AE6B-58CE09E3C76F}" type="datetimeFigureOut">
              <a:rPr lang="en-ZA" smtClean="0"/>
              <a:t>24 May 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35B76-FC9E-39EA-F6CB-D7376F54D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73D6A-0EC4-1F50-3056-7878841C1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B16F-9CDB-404A-AECC-C811CF02C89F}" type="slidenum">
              <a:rPr lang="en-ZA" smtClean="0"/>
              <a:t>‹#›</a:t>
            </a:fld>
            <a:endParaRPr lang="en-ZA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9B6CBD4-BF5C-C3D2-8261-6031388BD8B2}"/>
              </a:ext>
            </a:extLst>
          </p:cNvPr>
          <p:cNvGrpSpPr/>
          <p:nvPr userDrawn="1"/>
        </p:nvGrpSpPr>
        <p:grpSpPr>
          <a:xfrm>
            <a:off x="701038" y="1466243"/>
            <a:ext cx="919944" cy="182880"/>
            <a:chOff x="701039" y="1581150"/>
            <a:chExt cx="540001" cy="23923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B534863-A0CB-09FB-5A8D-571A0295C3B7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701040" y="1820386"/>
              <a:ext cx="540000" cy="1"/>
            </a:xfrm>
            <a:prstGeom prst="line">
              <a:avLst/>
            </a:prstGeom>
            <a:ln w="698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987AD80-EFE7-D8AE-A732-2C919625C29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1040" y="1700768"/>
              <a:ext cx="396000" cy="0"/>
            </a:xfrm>
            <a:prstGeom prst="line">
              <a:avLst/>
            </a:prstGeom>
            <a:ln w="698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4860A34-CF8D-11BB-B0DE-0A0CAB612CC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1039" y="1581150"/>
              <a:ext cx="252000" cy="0"/>
            </a:xfrm>
            <a:prstGeom prst="line">
              <a:avLst/>
            </a:prstGeom>
            <a:ln w="69850">
              <a:solidFill>
                <a:srgbClr val="D62E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003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28B62E-4444-2E55-C0E5-992D2BA40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D0970-5ECF-3916-7BE9-8CE1E8687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1E9D9-E08E-B7FE-A757-E962DF5AB9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F30BD-5618-4187-BACE-EC3EFA750157}" type="datetimeFigureOut">
              <a:rPr lang="en-ZA" smtClean="0"/>
              <a:t>24 May 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04067-BD1D-68FD-FFA8-71908C0B7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8A013-0225-3C74-079A-29C05A9B3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1DDC-9DA7-4A88-BFBA-A9A9BA7C5CE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7700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sto MT" panose="02040603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sto MT" panose="02040603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sto MT" panose="02040603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sto MT" panose="02040603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sto MT" panose="02040603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sto MT" panose="02040603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2F069A-102B-12D4-54E6-797E5D21A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6A957-708F-0501-972D-6D9067530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D52E1-64B9-2EEA-E8C5-1785CB09B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BD2CE-AF38-43A2-AE6B-58CE09E3C76F}" type="datetimeFigureOut">
              <a:rPr lang="en-ZA" smtClean="0"/>
              <a:t>24 May 2023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47A9A-157D-8EF3-8955-4956D23025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6802B-DC14-5805-5383-30296B604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DB16F-9CDB-404A-AECC-C811CF02C89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64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5" r:id="rId2"/>
    <p:sldLayoutId id="2147483682" r:id="rId3"/>
    <p:sldLayoutId id="2147483688" r:id="rId4"/>
    <p:sldLayoutId id="2147483683" r:id="rId5"/>
    <p:sldLayoutId id="2147483663" r:id="rId6"/>
    <p:sldLayoutId id="2147483664" r:id="rId7"/>
    <p:sldLayoutId id="2147483667" r:id="rId8"/>
    <p:sldLayoutId id="2147483684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listo MT" panose="02040603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sto MT" panose="02040603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sto MT" panose="02040603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sto MT" panose="02040603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sto MT" panose="02040603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sto MT" panose="02040603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8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A7A4-EADB-203D-20EE-64DA8E30E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4560" y="4004275"/>
            <a:ext cx="9144000" cy="995322"/>
          </a:xfrm>
        </p:spPr>
        <p:txBody>
          <a:bodyPr>
            <a:normAutofit/>
          </a:bodyPr>
          <a:lstStyle/>
          <a:p>
            <a:r>
              <a:rPr lang="en-ZA" sz="3200" b="0" dirty="0"/>
              <a:t>25 May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85EBF-008A-4BAF-0B92-5037138CE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4560" y="1291771"/>
            <a:ext cx="9144000" cy="2712504"/>
          </a:xfrm>
        </p:spPr>
        <p:txBody>
          <a:bodyPr>
            <a:noAutofit/>
          </a:bodyPr>
          <a:lstStyle/>
          <a:p>
            <a:r>
              <a:rPr lang="en-ZA" sz="4800" b="1" dirty="0"/>
              <a:t>TDD </a:t>
            </a:r>
            <a:r>
              <a:rPr lang="en-ZA" sz="5400" b="1" dirty="0"/>
              <a:t>Workshop</a:t>
            </a:r>
          </a:p>
          <a:p>
            <a:r>
              <a:rPr lang="en-ZA" sz="4800" b="1" dirty="0"/>
              <a:t>Introduction – </a:t>
            </a:r>
          </a:p>
          <a:p>
            <a:r>
              <a:rPr lang="en-ZA" sz="4000" dirty="0"/>
              <a:t>Servaas van der Berg</a:t>
            </a:r>
            <a:endParaRPr lang="en-ZA" sz="800" dirty="0"/>
          </a:p>
          <a:p>
            <a:endParaRPr lang="en-ZA" sz="5400" b="1" i="1" dirty="0"/>
          </a:p>
        </p:txBody>
      </p:sp>
    </p:spTree>
    <p:extLst>
      <p:ext uri="{BB962C8B-B14F-4D97-AF65-F5344CB8AC3E}">
        <p14:creationId xmlns:p14="http://schemas.microsoft.com/office/powerpoint/2010/main" val="418448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401D-E8F5-0C06-77FA-D4DC8FBCA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792487"/>
            <a:ext cx="3210560" cy="5059673"/>
          </a:xfrm>
        </p:spPr>
        <p:txBody>
          <a:bodyPr/>
          <a:lstStyle/>
          <a:p>
            <a:r>
              <a:rPr lang="en-ZA" dirty="0"/>
              <a:t>What we discovered in  DHET project on teacher supply &amp; demand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E48B91-745A-A875-433E-BE2F0C6FCE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97" t="5639" r="-309" b="12790"/>
          <a:stretch/>
        </p:blipFill>
        <p:spPr>
          <a:xfrm>
            <a:off x="1143586" y="5852160"/>
            <a:ext cx="1842868" cy="55018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5B29A82-151F-817C-8AD6-9E2938E1D37C}"/>
              </a:ext>
            </a:extLst>
          </p:cNvPr>
          <p:cNvSpPr/>
          <p:nvPr/>
        </p:nvSpPr>
        <p:spPr>
          <a:xfrm>
            <a:off x="4553549" y="672567"/>
            <a:ext cx="6898935" cy="57147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t"/>
          <a:lstStyle/>
          <a:p>
            <a:r>
              <a:rPr lang="en-ZA" sz="2800" b="1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Demand: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Disturbing ageing of teacher population</a:t>
            </a:r>
          </a:p>
          <a:p>
            <a:endParaRPr lang="en-ZA" sz="2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ZA" sz="2800" b="1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Supply: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Who study to become teachers?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Long lag between entry into university and obtaining a degree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Many do not enter public teaching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“Reserve stock”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34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A3985-978C-5DC7-BF6C-5D5B4C71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990"/>
            <a:ext cx="10515600" cy="1325563"/>
          </a:xfrm>
        </p:spPr>
        <p:txBody>
          <a:bodyPr/>
          <a:lstStyle/>
          <a:p>
            <a:pPr algn="ctr"/>
            <a:r>
              <a:rPr lang="en-ZA" dirty="0"/>
              <a:t>Factors affecting aggregate demand projections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992ABF0-3E10-DF56-062E-13FE0DDC1A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423713"/>
              </p:ext>
            </p:extLst>
          </p:nvPr>
        </p:nvGraphicFramePr>
        <p:xfrm>
          <a:off x="727364" y="1839191"/>
          <a:ext cx="11021288" cy="4932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088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5D475E-BF26-426E-B6A2-20DC0286B8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165A2C-A126-46C6-96B7-C0F091933E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B4AA40-EF2E-43FF-874F-2ECC661CF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A0475B-ACC9-4576-BAEC-90C37E7E5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058CC3-B868-467D-91E0-54D31C8D8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75101A-95BF-4D38-9A6B-CF57B265B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A3985-978C-5DC7-BF6C-5D5B4C71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990"/>
            <a:ext cx="10515600" cy="1325563"/>
          </a:xfrm>
        </p:spPr>
        <p:txBody>
          <a:bodyPr/>
          <a:lstStyle/>
          <a:p>
            <a:r>
              <a:rPr lang="en-ZA" dirty="0"/>
              <a:t>Factors affecting supply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C925316-6547-C489-59BE-E0D27AA38A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8864030"/>
              </p:ext>
            </p:extLst>
          </p:nvPr>
        </p:nvGraphicFramePr>
        <p:xfrm>
          <a:off x="643659" y="1880755"/>
          <a:ext cx="10904682" cy="4766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49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CADA4CF-5C1A-48F0-AE41-FA5116C75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8F31F05-F523-4649-BF42-D11EF2557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5EA94D-16BF-4C08-85DE-785EA2131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0ABF61-E8D2-4D3C-85D7-3D427B0E5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4FDE99-2470-4591-B3CE-D808A9004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5E12F6-2EDB-42F4-9124-CBAF7253A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6B7818-E63A-4B9A-A443-A1B9D7525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1055CC-6F72-47D9-9797-75055EB36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" y="1"/>
            <a:ext cx="2901076" cy="6858000"/>
          </a:xfrm>
          <a:prstGeom prst="rect">
            <a:avLst/>
          </a:prstGeom>
          <a:solidFill>
            <a:srgbClr val="861D00"/>
          </a:solidFill>
        </p:spPr>
      </p:sp>
      <p:sp>
        <p:nvSpPr>
          <p:cNvPr id="3" name="AutoShape 3"/>
          <p:cNvSpPr/>
          <p:nvPr/>
        </p:nvSpPr>
        <p:spPr>
          <a:xfrm>
            <a:off x="3403601" y="1108743"/>
            <a:ext cx="8169671" cy="30479"/>
          </a:xfrm>
          <a:prstGeom prst="rect">
            <a:avLst/>
          </a:prstGeom>
          <a:solidFill>
            <a:srgbClr val="8C362B"/>
          </a:solidFill>
        </p:spPr>
      </p:sp>
      <p:sp>
        <p:nvSpPr>
          <p:cNvPr id="5" name="TextBox 5"/>
          <p:cNvSpPr txBox="1"/>
          <p:nvPr/>
        </p:nvSpPr>
        <p:spPr>
          <a:xfrm>
            <a:off x="3403600" y="127000"/>
            <a:ext cx="8169672" cy="9879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ZA" sz="2667" b="1" dirty="0">
                <a:solidFill>
                  <a:srgbClr val="550000"/>
                </a:solidFill>
              </a:rPr>
              <a:t>Matric performance of 2013 matric cohort enrolling for BEd or other degrees </a:t>
            </a:r>
            <a:r>
              <a:rPr lang="en-ZA" sz="1600" b="1" dirty="0">
                <a:solidFill>
                  <a:srgbClr val="550000"/>
                </a:solidFill>
              </a:rPr>
              <a:t>(in 2014-2016)</a:t>
            </a:r>
            <a:endParaRPr lang="en-US" sz="2400" b="1" dirty="0">
              <a:solidFill>
                <a:srgbClr val="550000"/>
              </a:solidFill>
              <a:latin typeface="HK Grotesk Bold" panose="020B060402020202020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AB79994-E66E-471B-AF64-67E88FA77B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552802"/>
              </p:ext>
            </p:extLst>
          </p:nvPr>
        </p:nvGraphicFramePr>
        <p:xfrm>
          <a:off x="3104276" y="1854200"/>
          <a:ext cx="8884524" cy="2692400"/>
        </p:xfrm>
        <a:graphic>
          <a:graphicData uri="http://schemas.openxmlformats.org/drawingml/2006/table">
            <a:tbl>
              <a:tblPr bandRow="1">
                <a:tableStyleId>{85BE263C-DBD7-4A20-BB59-AAB30ACAA65A}</a:tableStyleId>
              </a:tblPr>
              <a:tblGrid>
                <a:gridCol w="3480437">
                  <a:extLst>
                    <a:ext uri="{9D8B030D-6E8A-4147-A177-3AD203B41FA5}">
                      <a16:colId xmlns:a16="http://schemas.microsoft.com/office/drawing/2014/main" val="2521710247"/>
                    </a:ext>
                  </a:extLst>
                </a:gridCol>
                <a:gridCol w="3412631">
                  <a:extLst>
                    <a:ext uri="{9D8B030D-6E8A-4147-A177-3AD203B41FA5}">
                      <a16:colId xmlns:a16="http://schemas.microsoft.com/office/drawing/2014/main" val="2629898097"/>
                    </a:ext>
                  </a:extLst>
                </a:gridCol>
                <a:gridCol w="1991456">
                  <a:extLst>
                    <a:ext uri="{9D8B030D-6E8A-4147-A177-3AD203B41FA5}">
                      <a16:colId xmlns:a16="http://schemas.microsoft.com/office/drawing/2014/main" val="2592110481"/>
                    </a:ext>
                  </a:extLst>
                </a:gridCol>
              </a:tblGrid>
              <a:tr h="680275">
                <a:tc>
                  <a:txBody>
                    <a:bodyPr/>
                    <a:lstStyle/>
                    <a:p>
                      <a:pPr algn="l" fontAlgn="b"/>
                      <a:r>
                        <a:rPr lang="en-ZA" sz="2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Degrees enrolled for</a:t>
                      </a:r>
                      <a:endParaRPr lang="en-ZA" sz="2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b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100" b="1" u="none" strike="noStrike" dirty="0">
                          <a:solidFill>
                            <a:srgbClr val="550000"/>
                          </a:solidFill>
                          <a:effectLst/>
                          <a:latin typeface="+mn-lt"/>
                        </a:rPr>
                        <a:t>BEd </a:t>
                      </a:r>
                      <a:r>
                        <a:rPr lang="en-ZA" sz="1900" b="0" u="none" strike="noStrike" dirty="0">
                          <a:solidFill>
                            <a:srgbClr val="550000"/>
                          </a:solidFill>
                          <a:effectLst/>
                          <a:latin typeface="+mn-lt"/>
                        </a:rPr>
                        <a:t>(18% of all degree enrolments)</a:t>
                      </a:r>
                      <a:endParaRPr lang="en-ZA" sz="2100" b="0" i="0" u="none" strike="noStrike" dirty="0">
                        <a:solidFill>
                          <a:srgbClr val="55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100" b="1" u="none" strike="noStrike" dirty="0">
                          <a:effectLst/>
                          <a:latin typeface="+mn-lt"/>
                        </a:rPr>
                        <a:t>14 735</a:t>
                      </a:r>
                      <a:endParaRPr lang="en-ZA" sz="2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ctr"/>
                </a:tc>
                <a:extLst>
                  <a:ext uri="{0D108BD9-81ED-4DB2-BD59-A6C34878D82A}">
                    <a16:rowId xmlns:a16="http://schemas.microsoft.com/office/drawing/2014/main" val="1689303691"/>
                  </a:ext>
                </a:extLst>
              </a:tr>
              <a:tr h="402425">
                <a:tc>
                  <a:txBody>
                    <a:bodyPr/>
                    <a:lstStyle/>
                    <a:p>
                      <a:pPr algn="l" fontAlgn="b"/>
                      <a:endParaRPr lang="en-ZA" sz="2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b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100" b="1" u="none" strike="noStrike" dirty="0">
                          <a:solidFill>
                            <a:srgbClr val="550000"/>
                          </a:solidFill>
                          <a:effectLst/>
                          <a:latin typeface="+mn-lt"/>
                        </a:rPr>
                        <a:t>Other degrees</a:t>
                      </a:r>
                      <a:endParaRPr lang="en-ZA" sz="2100" b="1" i="0" u="none" strike="noStrike" dirty="0">
                        <a:solidFill>
                          <a:srgbClr val="55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100" u="none" strike="noStrike" dirty="0">
                          <a:effectLst/>
                          <a:latin typeface="+mn-lt"/>
                        </a:rPr>
                        <a:t>65 438</a:t>
                      </a:r>
                      <a:endParaRPr lang="en-ZA" sz="2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ctr"/>
                </a:tc>
                <a:extLst>
                  <a:ext uri="{0D108BD9-81ED-4DB2-BD59-A6C34878D82A}">
                    <a16:rowId xmlns:a16="http://schemas.microsoft.com/office/drawing/2014/main" val="1266042929"/>
                  </a:ext>
                </a:extLst>
              </a:tr>
              <a:tr h="402425">
                <a:tc>
                  <a:txBody>
                    <a:bodyPr/>
                    <a:lstStyle/>
                    <a:p>
                      <a:pPr algn="l" fontAlgn="b"/>
                      <a:r>
                        <a:rPr lang="en-ZA" sz="2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Average matric mark</a:t>
                      </a:r>
                      <a:endParaRPr lang="en-ZA" sz="2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b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100" b="1" u="none" strike="noStrike" dirty="0">
                          <a:solidFill>
                            <a:srgbClr val="550000"/>
                          </a:solidFill>
                          <a:effectLst/>
                          <a:latin typeface="+mn-lt"/>
                        </a:rPr>
                        <a:t>BEd</a:t>
                      </a:r>
                      <a:endParaRPr lang="en-ZA" sz="2100" b="1" i="0" u="none" strike="noStrike" dirty="0">
                        <a:solidFill>
                          <a:srgbClr val="55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100" b="1" u="none" strike="noStrike" dirty="0">
                          <a:effectLst/>
                          <a:latin typeface="+mn-lt"/>
                        </a:rPr>
                        <a:t>63%</a:t>
                      </a:r>
                      <a:endParaRPr lang="en-ZA" sz="2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ctr"/>
                </a:tc>
                <a:extLst>
                  <a:ext uri="{0D108BD9-81ED-4DB2-BD59-A6C34878D82A}">
                    <a16:rowId xmlns:a16="http://schemas.microsoft.com/office/drawing/2014/main" val="1244518551"/>
                  </a:ext>
                </a:extLst>
              </a:tr>
              <a:tr h="402425">
                <a:tc>
                  <a:txBody>
                    <a:bodyPr/>
                    <a:lstStyle/>
                    <a:p>
                      <a:pPr algn="l" fontAlgn="b"/>
                      <a:endParaRPr lang="en-ZA" sz="2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b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100" b="0" u="none" strike="noStrike" dirty="0">
                          <a:solidFill>
                            <a:srgbClr val="550000"/>
                          </a:solidFill>
                          <a:effectLst/>
                          <a:latin typeface="+mn-lt"/>
                        </a:rPr>
                        <a:t>Other degrees</a:t>
                      </a:r>
                      <a:endParaRPr lang="en-ZA" sz="2100" b="0" i="0" u="none" strike="noStrike" dirty="0">
                        <a:solidFill>
                          <a:srgbClr val="55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100" b="0" u="none" strike="noStrike" dirty="0">
                          <a:effectLst/>
                          <a:latin typeface="+mn-lt"/>
                        </a:rPr>
                        <a:t>68%</a:t>
                      </a:r>
                      <a:endParaRPr lang="en-ZA" sz="2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ctr"/>
                </a:tc>
                <a:extLst>
                  <a:ext uri="{0D108BD9-81ED-4DB2-BD59-A6C34878D82A}">
                    <a16:rowId xmlns:a16="http://schemas.microsoft.com/office/drawing/2014/main" val="1542380199"/>
                  </a:ext>
                </a:extLst>
              </a:tr>
              <a:tr h="402425">
                <a:tc>
                  <a:txBody>
                    <a:bodyPr/>
                    <a:lstStyle/>
                    <a:p>
                      <a:pPr algn="l" fontAlgn="b"/>
                      <a:r>
                        <a:rPr lang="en-ZA" sz="2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scoring 50%+ for Maths</a:t>
                      </a:r>
                      <a:endParaRPr lang="en-ZA" sz="2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b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100" b="1" u="none" strike="noStrike" dirty="0">
                          <a:solidFill>
                            <a:srgbClr val="550000"/>
                          </a:solidFill>
                          <a:effectLst/>
                          <a:latin typeface="+mn-lt"/>
                        </a:rPr>
                        <a:t>BEd</a:t>
                      </a:r>
                      <a:endParaRPr lang="en-ZA" sz="2100" b="1" i="0" u="none" strike="noStrike" dirty="0">
                        <a:solidFill>
                          <a:srgbClr val="55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100" b="1" u="none" strike="noStrike" dirty="0">
                          <a:effectLst/>
                          <a:latin typeface="+mn-lt"/>
                        </a:rPr>
                        <a:t>20%</a:t>
                      </a:r>
                      <a:endParaRPr lang="en-ZA" sz="2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ctr"/>
                </a:tc>
                <a:extLst>
                  <a:ext uri="{0D108BD9-81ED-4DB2-BD59-A6C34878D82A}">
                    <a16:rowId xmlns:a16="http://schemas.microsoft.com/office/drawing/2014/main" val="2905703817"/>
                  </a:ext>
                </a:extLst>
              </a:tr>
              <a:tr h="402425">
                <a:tc>
                  <a:txBody>
                    <a:bodyPr/>
                    <a:lstStyle/>
                    <a:p>
                      <a:pPr algn="l" fontAlgn="b"/>
                      <a:r>
                        <a:rPr lang="en-ZA" sz="2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</a:t>
                      </a:r>
                      <a:endParaRPr lang="en-ZA" sz="2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b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100" b="0" u="none" strike="noStrike" dirty="0">
                          <a:solidFill>
                            <a:srgbClr val="550000"/>
                          </a:solidFill>
                          <a:effectLst/>
                          <a:latin typeface="+mn-lt"/>
                        </a:rPr>
                        <a:t>Other degrees</a:t>
                      </a:r>
                      <a:endParaRPr lang="en-ZA" sz="2100" b="0" i="0" u="none" strike="noStrike" dirty="0">
                        <a:solidFill>
                          <a:srgbClr val="55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100" u="none" strike="noStrike" dirty="0">
                          <a:effectLst/>
                          <a:latin typeface="+mn-lt"/>
                        </a:rPr>
                        <a:t>54%</a:t>
                      </a:r>
                      <a:endParaRPr lang="en-ZA" sz="2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080" marT="5080" marB="0" anchor="ctr"/>
                </a:tc>
                <a:extLst>
                  <a:ext uri="{0D108BD9-81ED-4DB2-BD59-A6C34878D82A}">
                    <a16:rowId xmlns:a16="http://schemas.microsoft.com/office/drawing/2014/main" val="3331455072"/>
                  </a:ext>
                </a:extLst>
              </a:tr>
            </a:tbl>
          </a:graphicData>
        </a:graphic>
      </p:graphicFrame>
      <p:sp>
        <p:nvSpPr>
          <p:cNvPr id="9" name="TextBox 6">
            <a:extLst>
              <a:ext uri="{FF2B5EF4-FFF2-40B4-BE49-F238E27FC236}">
                <a16:creationId xmlns:a16="http://schemas.microsoft.com/office/drawing/2014/main" id="{3698095F-B42D-428F-963C-35EA11FE2554}"/>
              </a:ext>
            </a:extLst>
          </p:cNvPr>
          <p:cNvSpPr txBox="1"/>
          <p:nvPr/>
        </p:nvSpPr>
        <p:spPr>
          <a:xfrm>
            <a:off x="203200" y="2463800"/>
            <a:ext cx="2558177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16"/>
              </a:lnSpc>
            </a:pPr>
            <a:r>
              <a:rPr lang="en-US" sz="2133" b="1" dirty="0">
                <a:solidFill>
                  <a:srgbClr val="FFFFFF"/>
                </a:solidFill>
              </a:rPr>
              <a:t>MANY TEACHERS DID NOT PERFORM VERY WELL AT SCHOOL</a:t>
            </a:r>
          </a:p>
          <a:p>
            <a:pPr>
              <a:lnSpc>
                <a:spcPts val="2416"/>
              </a:lnSpc>
            </a:pPr>
            <a:r>
              <a:rPr lang="en-US" sz="2133" dirty="0">
                <a:solidFill>
                  <a:srgbClr val="FFFFFF"/>
                </a:solidFill>
              </a:rPr>
              <a:t> - especially in Maths</a:t>
            </a:r>
          </a:p>
        </p:txBody>
      </p:sp>
    </p:spTree>
    <p:extLst>
      <p:ext uri="{BB962C8B-B14F-4D97-AF65-F5344CB8AC3E}">
        <p14:creationId xmlns:p14="http://schemas.microsoft.com/office/powerpoint/2010/main" val="840822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A80007D-4D20-47B5-B433-CBF97EE88FDD}"/>
              </a:ext>
            </a:extLst>
          </p:cNvPr>
          <p:cNvSpPr/>
          <p:nvPr/>
        </p:nvSpPr>
        <p:spPr>
          <a:xfrm>
            <a:off x="0" y="2971800"/>
            <a:ext cx="12192000" cy="3886200"/>
          </a:xfrm>
          <a:prstGeom prst="rect">
            <a:avLst/>
          </a:prstGeom>
          <a:solidFill>
            <a:srgbClr val="861D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127000"/>
            <a:ext cx="11226799" cy="677525"/>
          </a:xfrm>
        </p:spPr>
        <p:txBody>
          <a:bodyPr>
            <a:noAutofit/>
          </a:bodyPr>
          <a:lstStyle/>
          <a:p>
            <a:pPr algn="l"/>
            <a:r>
              <a:rPr lang="en-ZA" sz="2400" dirty="0">
                <a:solidFill>
                  <a:srgbClr val="550000"/>
                </a:solidFill>
                <a:latin typeface="+mn-lt"/>
              </a:rPr>
              <a:t>Outcomes of 2010-11 </a:t>
            </a:r>
            <a:r>
              <a:rPr lang="en-ZA" sz="2400" u="sng" dirty="0">
                <a:solidFill>
                  <a:srgbClr val="550000"/>
                </a:solidFill>
                <a:latin typeface="+mn-lt"/>
              </a:rPr>
              <a:t>full-time and part-time BEd </a:t>
            </a:r>
            <a:r>
              <a:rPr lang="en-ZA" sz="2400" dirty="0">
                <a:solidFill>
                  <a:srgbClr val="550000"/>
                </a:solidFill>
                <a:latin typeface="+mn-lt"/>
              </a:rPr>
              <a:t>first-time enrolled students in year 8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390740"/>
              </p:ext>
            </p:extLst>
          </p:nvPr>
        </p:nvGraphicFramePr>
        <p:xfrm>
          <a:off x="0" y="804525"/>
          <a:ext cx="12191998" cy="20123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03203">
                  <a:extLst>
                    <a:ext uri="{9D8B030D-6E8A-4147-A177-3AD203B41FA5}">
                      <a16:colId xmlns:a16="http://schemas.microsoft.com/office/drawing/2014/main" val="3105774194"/>
                    </a:ext>
                  </a:extLst>
                </a:gridCol>
                <a:gridCol w="1897759">
                  <a:extLst>
                    <a:ext uri="{9D8B030D-6E8A-4147-A177-3AD203B41FA5}">
                      <a16:colId xmlns:a16="http://schemas.microsoft.com/office/drawing/2014/main" val="446752126"/>
                    </a:ext>
                  </a:extLst>
                </a:gridCol>
                <a:gridCol w="1897759">
                  <a:extLst>
                    <a:ext uri="{9D8B030D-6E8A-4147-A177-3AD203B41FA5}">
                      <a16:colId xmlns:a16="http://schemas.microsoft.com/office/drawing/2014/main" val="1104634144"/>
                    </a:ext>
                  </a:extLst>
                </a:gridCol>
                <a:gridCol w="1897759">
                  <a:extLst>
                    <a:ext uri="{9D8B030D-6E8A-4147-A177-3AD203B41FA5}">
                      <a16:colId xmlns:a16="http://schemas.microsoft.com/office/drawing/2014/main" val="2557889583"/>
                    </a:ext>
                  </a:extLst>
                </a:gridCol>
                <a:gridCol w="1897759">
                  <a:extLst>
                    <a:ext uri="{9D8B030D-6E8A-4147-A177-3AD203B41FA5}">
                      <a16:colId xmlns:a16="http://schemas.microsoft.com/office/drawing/2014/main" val="1915039001"/>
                    </a:ext>
                  </a:extLst>
                </a:gridCol>
                <a:gridCol w="1897759">
                  <a:extLst>
                    <a:ext uri="{9D8B030D-6E8A-4147-A177-3AD203B41FA5}">
                      <a16:colId xmlns:a16="http://schemas.microsoft.com/office/drawing/2014/main" val="945138089"/>
                    </a:ext>
                  </a:extLst>
                </a:gridCol>
              </a:tblGrid>
              <a:tr h="1354475"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Share of BEd graduates</a:t>
                      </a:r>
                      <a:endParaRPr lang="en-ZA" sz="2000" b="1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000" b="1" dirty="0">
                          <a:solidFill>
                            <a:schemeClr val="bg1"/>
                          </a:solidFill>
                          <a:effectLst/>
                        </a:rPr>
                        <a:t>Did not graduate</a:t>
                      </a:r>
                      <a:endParaRPr lang="en-ZA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000" b="1" dirty="0">
                          <a:solidFill>
                            <a:schemeClr val="bg1"/>
                          </a:solidFill>
                          <a:effectLst/>
                        </a:rPr>
                        <a:t>Graduated</a:t>
                      </a:r>
                      <a:endParaRPr lang="en-ZA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000" b="1" dirty="0">
                          <a:solidFill>
                            <a:schemeClr val="bg1"/>
                          </a:solidFill>
                          <a:effectLst/>
                        </a:rPr>
                        <a:t>Graduated but  did not join PERSAL</a:t>
                      </a:r>
                      <a:endParaRPr lang="en-ZA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000" b="1" dirty="0">
                          <a:solidFill>
                            <a:schemeClr val="bg1"/>
                          </a:solidFill>
                          <a:effectLst/>
                        </a:rPr>
                        <a:t>Graduated and joined PERSAL</a:t>
                      </a:r>
                      <a:endParaRPr lang="en-ZA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61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817440"/>
                  </a:ext>
                </a:extLst>
              </a:tr>
              <a:tr h="32893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1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Full-time</a:t>
                      </a:r>
                      <a:endParaRPr lang="en-ZA" sz="2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ZA" sz="2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100" b="0" dirty="0">
                          <a:solidFill>
                            <a:schemeClr val="bg1"/>
                          </a:solidFill>
                          <a:effectLst/>
                        </a:rPr>
                        <a:t>25%</a:t>
                      </a:r>
                      <a:endParaRPr lang="en-ZA" sz="21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100" b="0" dirty="0">
                          <a:solidFill>
                            <a:schemeClr val="bg1"/>
                          </a:solidFill>
                          <a:effectLst/>
                        </a:rPr>
                        <a:t>75%</a:t>
                      </a:r>
                      <a:endParaRPr lang="en-ZA" sz="21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100" b="0" dirty="0">
                          <a:solidFill>
                            <a:schemeClr val="bg1"/>
                          </a:solidFill>
                          <a:effectLst/>
                        </a:rPr>
                        <a:t>21%</a:t>
                      </a:r>
                      <a:endParaRPr lang="en-ZA" sz="21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100" b="0" dirty="0">
                          <a:solidFill>
                            <a:schemeClr val="bg1"/>
                          </a:solidFill>
                          <a:effectLst/>
                        </a:rPr>
                        <a:t>54%</a:t>
                      </a:r>
                      <a:endParaRPr lang="en-ZA" sz="21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61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092183"/>
                  </a:ext>
                </a:extLst>
              </a:tr>
              <a:tr h="32893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1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Part-time</a:t>
                      </a:r>
                      <a:endParaRPr lang="en-ZA" sz="2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ctr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1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35%</a:t>
                      </a:r>
                      <a:endParaRPr lang="en-ZA" sz="2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" marR="3810" marT="3810" marB="0" anchor="b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52%</a:t>
                      </a:r>
                      <a:endParaRPr lang="en-ZA" sz="21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48%</a:t>
                      </a:r>
                      <a:endParaRPr lang="en-ZA" sz="21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27%</a:t>
                      </a:r>
                      <a:endParaRPr lang="en-ZA" sz="21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rgbClr val="861D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21%</a:t>
                      </a:r>
                      <a:endParaRPr lang="en-ZA" sz="21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rgbClr val="861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343523"/>
                  </a:ext>
                </a:extLst>
              </a:tr>
            </a:tbl>
          </a:graphicData>
        </a:graphic>
      </p:graphicFrame>
      <p:graphicFrame>
        <p:nvGraphicFramePr>
          <p:cNvPr id="10" name="Content Placeholder 12">
            <a:extLst>
              <a:ext uri="{FF2B5EF4-FFF2-40B4-BE49-F238E27FC236}">
                <a16:creationId xmlns:a16="http://schemas.microsoft.com/office/drawing/2014/main" id="{FC2A7F17-020F-45C2-AE1D-4CD2309991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427018"/>
              </p:ext>
            </p:extLst>
          </p:nvPr>
        </p:nvGraphicFramePr>
        <p:xfrm>
          <a:off x="6654801" y="3904315"/>
          <a:ext cx="4876799" cy="2953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51B164C-5A65-44BF-AD10-1C2CE2BC43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1925136"/>
              </p:ext>
            </p:extLst>
          </p:nvPr>
        </p:nvGraphicFramePr>
        <p:xfrm>
          <a:off x="406400" y="3904316"/>
          <a:ext cx="5130800" cy="2953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05FF199-053D-4B3A-AAE6-F0AEC0A4B7E7}"/>
              </a:ext>
            </a:extLst>
          </p:cNvPr>
          <p:cNvSpPr txBox="1"/>
          <p:nvPr/>
        </p:nvSpPr>
        <p:spPr>
          <a:xfrm>
            <a:off x="660400" y="2939076"/>
            <a:ext cx="10871200" cy="830997"/>
          </a:xfrm>
          <a:prstGeom prst="rect">
            <a:avLst/>
          </a:prstGeom>
          <a:solidFill>
            <a:srgbClr val="861D00"/>
          </a:solidFill>
        </p:spPr>
        <p:txBody>
          <a:bodyPr wrap="square">
            <a:spAutoFit/>
          </a:bodyPr>
          <a:lstStyle/>
          <a:p>
            <a:pPr algn="ctr"/>
            <a:r>
              <a:rPr lang="en-ZA" sz="2667" b="1" dirty="0">
                <a:solidFill>
                  <a:schemeClr val="bg1"/>
                </a:solidFill>
              </a:rPr>
              <a:t>Cumulative share of 2010-2011 first-time entering </a:t>
            </a:r>
            <a:r>
              <a:rPr lang="en-ZA" sz="2667" b="1" u="sng" dirty="0">
                <a:solidFill>
                  <a:schemeClr val="bg1"/>
                </a:solidFill>
              </a:rPr>
              <a:t>full-time BEd </a:t>
            </a:r>
            <a:r>
              <a:rPr lang="en-ZA" sz="2667" b="1" dirty="0">
                <a:solidFill>
                  <a:schemeClr val="bg1"/>
                </a:solidFill>
              </a:rPr>
              <a:t>students</a:t>
            </a:r>
            <a:br>
              <a:rPr lang="en-ZA" sz="2133" b="1" dirty="0">
                <a:solidFill>
                  <a:schemeClr val="bg1"/>
                </a:solidFill>
              </a:rPr>
            </a:br>
            <a:endParaRPr lang="en-ZA" sz="2133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C48378-215C-4494-B399-53475F0F5130}"/>
              </a:ext>
            </a:extLst>
          </p:cNvPr>
          <p:cNvSpPr/>
          <p:nvPr/>
        </p:nvSpPr>
        <p:spPr>
          <a:xfrm>
            <a:off x="388373" y="3429001"/>
            <a:ext cx="5130800" cy="4753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550000"/>
                </a:solidFill>
              </a:rPr>
              <a:t>Graduated</a:t>
            </a:r>
            <a:endParaRPr lang="en-ZA" sz="2400" b="1" dirty="0">
              <a:solidFill>
                <a:srgbClr val="55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DE3761-1477-41AF-9201-75637350AB22}"/>
              </a:ext>
            </a:extLst>
          </p:cNvPr>
          <p:cNvSpPr/>
          <p:nvPr/>
        </p:nvSpPr>
        <p:spPr>
          <a:xfrm>
            <a:off x="6654801" y="3429001"/>
            <a:ext cx="4876799" cy="4753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550000"/>
                </a:solidFill>
              </a:rPr>
              <a:t>Graduated and joined PERSAL</a:t>
            </a:r>
            <a:endParaRPr lang="en-ZA" sz="2400" b="1" dirty="0">
              <a:solidFill>
                <a:srgbClr val="55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9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9" grpId="0">
        <p:bldAsOne/>
      </p:bldGraphic>
      <p:bldP spid="12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A3985-978C-5DC7-BF6C-5D5B4C71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990"/>
            <a:ext cx="10515600" cy="1325563"/>
          </a:xfrm>
        </p:spPr>
        <p:txBody>
          <a:bodyPr/>
          <a:lstStyle/>
          <a:p>
            <a:r>
              <a:rPr lang="en-ZA" dirty="0"/>
              <a:t>Factors affecting costs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0B3838-BEA3-2565-62C5-C5B1D2A50923}"/>
              </a:ext>
            </a:extLst>
          </p:cNvPr>
          <p:cNvSpPr/>
          <p:nvPr/>
        </p:nvSpPr>
        <p:spPr>
          <a:xfrm>
            <a:off x="838200" y="1924050"/>
            <a:ext cx="10767646" cy="43170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defTabSz="569913"/>
            <a:r>
              <a:rPr lang="en-ZA" sz="2400" b="1" dirty="0">
                <a:solidFill>
                  <a:srgbClr val="7A1A00"/>
                </a:solidFill>
                <a:latin typeface="+mj-lt"/>
                <a:cs typeface="Calibri Light" panose="020F0302020204030204" pitchFamily="34" charset="0"/>
              </a:rPr>
              <a:t>Age and seniority of teachers:</a:t>
            </a:r>
          </a:p>
          <a:p>
            <a:pPr marL="800100" lvl="1" indent="-342900" defTabSz="569913">
              <a:buFont typeface="Arial" panose="020B0604020202020204" pitchFamily="34" charset="0"/>
              <a:buChar char="•"/>
            </a:pPr>
            <a:r>
              <a:rPr lang="en-ZA" sz="2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Retirement/resignation vs new teachers</a:t>
            </a:r>
          </a:p>
          <a:p>
            <a:pPr marL="800100" lvl="1" indent="-342900" defTabSz="569913">
              <a:buFont typeface="Arial" panose="020B0604020202020204" pitchFamily="34" charset="0"/>
              <a:buChar char="•"/>
            </a:pPr>
            <a:r>
              <a:rPr lang="en-ZA" sz="2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Inflation &amp; public sector wage bill</a:t>
            </a:r>
          </a:p>
          <a:p>
            <a:pPr marL="800100" lvl="1" indent="-342900" defTabSz="569913">
              <a:buFont typeface="Arial" panose="020B0604020202020204" pitchFamily="34" charset="0"/>
              <a:buChar char="•"/>
            </a:pPr>
            <a:r>
              <a:rPr lang="en-ZA" sz="2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Post-levels</a:t>
            </a:r>
          </a:p>
          <a:p>
            <a:pPr marL="800100" lvl="1" indent="-342900" defTabSz="569913">
              <a:buFont typeface="Arial" panose="020B0604020202020204" pitchFamily="34" charset="0"/>
              <a:buChar char="•"/>
            </a:pPr>
            <a:r>
              <a:rPr lang="en-ZA" sz="2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Acting vs actual appointments</a:t>
            </a:r>
          </a:p>
          <a:p>
            <a:pPr defTabSz="569913"/>
            <a:r>
              <a:rPr lang="en-ZA" sz="2400" b="1" dirty="0">
                <a:solidFill>
                  <a:srgbClr val="7A1A00"/>
                </a:solidFill>
                <a:latin typeface="+mj-lt"/>
                <a:cs typeface="Calibri Light" panose="020F0302020204030204" pitchFamily="34" charset="0"/>
                <a:sym typeface="Wingdings" panose="05000000000000000000" pitchFamily="2" charset="2"/>
              </a:rPr>
              <a:t>Notch increases</a:t>
            </a:r>
          </a:p>
          <a:p>
            <a:pPr marL="800100" lvl="1" indent="-342900" defTabSz="569913">
              <a:buFont typeface="Arial" panose="020B0604020202020204" pitchFamily="34" charset="0"/>
              <a:buChar char="•"/>
            </a:pPr>
            <a:endParaRPr lang="en-ZA" sz="16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56640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899865" y="2472814"/>
            <a:ext cx="8392271" cy="4678097"/>
            <a:chOff x="0" y="0"/>
            <a:chExt cx="16784540" cy="9356191"/>
          </a:xfrm>
        </p:grpSpPr>
        <p:sp>
          <p:nvSpPr>
            <p:cNvPr id="3" name="TextBox 3"/>
            <p:cNvSpPr txBox="1"/>
            <p:nvPr/>
          </p:nvSpPr>
          <p:spPr>
            <a:xfrm>
              <a:off x="0" y="0"/>
              <a:ext cx="16784540" cy="84523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defTabSz="609630">
                <a:lnSpc>
                  <a:spcPts val="7562"/>
                </a:lnSpc>
              </a:pPr>
              <a:r>
                <a:rPr lang="en-US" sz="4000" dirty="0">
                  <a:solidFill>
                    <a:srgbClr val="FDFBFB"/>
                  </a:solidFill>
                  <a:latin typeface="HK Grotesk Bold" panose="020B0604020202020204" charset="0"/>
                </a:rPr>
                <a:t>THANK YOU</a:t>
              </a:r>
            </a:p>
            <a:p>
              <a:pPr algn="ctr" defTabSz="609630">
                <a:lnSpc>
                  <a:spcPts val="2399"/>
                </a:lnSpc>
              </a:pPr>
              <a:endParaRPr lang="en-US" sz="2667" dirty="0">
                <a:solidFill>
                  <a:srgbClr val="FDFBFB"/>
                </a:solidFill>
                <a:latin typeface="HK Grotesk Bold" panose="020B0604020202020204" charset="0"/>
              </a:endParaRPr>
            </a:p>
            <a:p>
              <a:pPr algn="ctr" defTabSz="609630">
                <a:lnSpc>
                  <a:spcPts val="2399"/>
                </a:lnSpc>
              </a:pPr>
              <a:r>
                <a:rPr lang="en-US" sz="2667" dirty="0">
                  <a:solidFill>
                    <a:srgbClr val="FDFBFB"/>
                  </a:solidFill>
                  <a:latin typeface="HK Grotesk Bold" panose="020B0604020202020204" charset="0"/>
                </a:rPr>
                <a:t>SERVAAS VAN DER BERG</a:t>
              </a:r>
            </a:p>
            <a:p>
              <a:pPr algn="ctr" defTabSz="609630">
                <a:lnSpc>
                  <a:spcPts val="2399"/>
                </a:lnSpc>
              </a:pPr>
              <a:endParaRPr lang="en-US" sz="1999" dirty="0">
                <a:solidFill>
                  <a:srgbClr val="FDFBFB"/>
                </a:solidFill>
                <a:latin typeface="HK Grotesk Bold" panose="020B0604020202020204" charset="0"/>
              </a:endParaRPr>
            </a:p>
            <a:p>
              <a:pPr algn="ctr" defTabSz="609630">
                <a:lnSpc>
                  <a:spcPts val="2399"/>
                </a:lnSpc>
              </a:pPr>
              <a:r>
                <a:rPr lang="en-US" sz="1999" dirty="0">
                  <a:solidFill>
                    <a:srgbClr val="FDFBFB"/>
                  </a:solidFill>
                  <a:latin typeface="HK Grotesk Bold" panose="020B0604020202020204" charset="0"/>
                </a:rPr>
                <a:t>Research on Socio-Economic Policy (Resep)</a:t>
              </a:r>
            </a:p>
            <a:p>
              <a:pPr algn="ctr" defTabSz="609630">
                <a:lnSpc>
                  <a:spcPts val="2399"/>
                </a:lnSpc>
              </a:pPr>
              <a:r>
                <a:rPr lang="en-US" sz="1999" dirty="0">
                  <a:solidFill>
                    <a:srgbClr val="FDFBFB"/>
                  </a:solidFill>
                  <a:latin typeface="HK Grotesk Bold" panose="020B0604020202020204" charset="0"/>
                </a:rPr>
                <a:t>Stellenbosch University</a:t>
              </a:r>
            </a:p>
            <a:p>
              <a:pPr algn="ctr" defTabSz="609630">
                <a:lnSpc>
                  <a:spcPts val="2399"/>
                </a:lnSpc>
              </a:pPr>
              <a:endParaRPr lang="en-US" sz="1999" dirty="0">
                <a:solidFill>
                  <a:srgbClr val="FDFBFB"/>
                </a:solidFill>
                <a:latin typeface="HK Grotesk Bold" panose="020B0604020202020204" charset="0"/>
              </a:endParaRPr>
            </a:p>
            <a:p>
              <a:pPr algn="ctr" defTabSz="609630">
                <a:lnSpc>
                  <a:spcPts val="2399"/>
                </a:lnSpc>
              </a:pPr>
              <a:r>
                <a:rPr lang="en-US" sz="1999" dirty="0">
                  <a:solidFill>
                    <a:srgbClr val="FDFBFB"/>
                  </a:solidFill>
                  <a:latin typeface="HK Grotesk Bold" panose="020B0604020202020204" charset="0"/>
                </a:rPr>
                <a:t>svdb@sun.ac.za</a:t>
              </a:r>
            </a:p>
            <a:p>
              <a:pPr algn="ctr" defTabSz="609630">
                <a:lnSpc>
                  <a:spcPts val="2399"/>
                </a:lnSpc>
              </a:pPr>
              <a:r>
                <a:rPr lang="en-US" sz="1999" dirty="0">
                  <a:solidFill>
                    <a:srgbClr val="FDFBFB"/>
                  </a:solidFill>
                  <a:latin typeface="HK Grotesk Bold" panose="020B0604020202020204" charset="0"/>
                </a:rPr>
                <a:t>https://resep.sun.ac.za/</a:t>
              </a:r>
            </a:p>
            <a:p>
              <a:pPr algn="ctr" defTabSz="609630">
                <a:lnSpc>
                  <a:spcPts val="7562"/>
                </a:lnSpc>
              </a:pPr>
              <a:endParaRPr lang="en-US" sz="1999" dirty="0">
                <a:solidFill>
                  <a:srgbClr val="FDFBFB"/>
                </a:solidFill>
                <a:latin typeface="HK Grotesk Bold" panose="020B0604020202020204" charset="0"/>
              </a:endParaRPr>
            </a:p>
          </p:txBody>
        </p:sp>
        <p:sp>
          <p:nvSpPr>
            <p:cNvPr id="4" name="AutoShape 4"/>
            <p:cNvSpPr/>
            <p:nvPr/>
          </p:nvSpPr>
          <p:spPr>
            <a:xfrm>
              <a:off x="0" y="9330430"/>
              <a:ext cx="16784540" cy="25761"/>
            </a:xfrm>
            <a:prstGeom prst="rect">
              <a:avLst/>
            </a:prstGeom>
            <a:solidFill>
              <a:srgbClr val="FDFBFB"/>
            </a:solidFill>
          </p:spPr>
        </p:sp>
      </p:grpSp>
      <p:sp>
        <p:nvSpPr>
          <p:cNvPr id="5" name="AutoShape 5"/>
          <p:cNvSpPr/>
          <p:nvPr/>
        </p:nvSpPr>
        <p:spPr>
          <a:xfrm>
            <a:off x="1899865" y="2001498"/>
            <a:ext cx="8392270" cy="12881"/>
          </a:xfrm>
          <a:prstGeom prst="rect">
            <a:avLst/>
          </a:prstGeom>
          <a:solidFill>
            <a:srgbClr val="FDFBFB"/>
          </a:solid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Header, section and 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11404</TotalTime>
  <Words>387</Words>
  <Application>Microsoft Office PowerPoint</Application>
  <PresentationFormat>Widescreen</PresentationFormat>
  <Paragraphs>112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Calisto MT</vt:lpstr>
      <vt:lpstr>Grotesque</vt:lpstr>
      <vt:lpstr>HK Grotesk Bold</vt:lpstr>
      <vt:lpstr>Header, section and title slides</vt:lpstr>
      <vt:lpstr>Office Theme</vt:lpstr>
      <vt:lpstr>1_Office Theme</vt:lpstr>
      <vt:lpstr>25 May 2023</vt:lpstr>
      <vt:lpstr>What we discovered in  DHET project on teacher supply &amp; demand</vt:lpstr>
      <vt:lpstr>Factors affecting aggregate demand projections</vt:lpstr>
      <vt:lpstr>Factors affecting supply</vt:lpstr>
      <vt:lpstr>PowerPoint Presentation</vt:lpstr>
      <vt:lpstr>Outcomes of 2010-11 full-time and part-time BEd first-time enrolled students in year 8</vt:lpstr>
      <vt:lpstr>Factors affecting costs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B</dc:creator>
  <cp:lastModifiedBy>SvdB</cp:lastModifiedBy>
  <cp:revision>231</cp:revision>
  <dcterms:created xsi:type="dcterms:W3CDTF">2023-03-09T16:51:31Z</dcterms:created>
  <dcterms:modified xsi:type="dcterms:W3CDTF">2023-05-26T07:09:34Z</dcterms:modified>
</cp:coreProperties>
</file>