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959" r:id="rId4"/>
    <p:sldId id="1070" r:id="rId5"/>
    <p:sldId id="956" r:id="rId6"/>
    <p:sldId id="834" r:id="rId7"/>
    <p:sldId id="277" r:id="rId8"/>
    <p:sldId id="966" r:id="rId9"/>
    <p:sldId id="957" r:id="rId10"/>
    <p:sldId id="1066" r:id="rId11"/>
    <p:sldId id="958" r:id="rId12"/>
    <p:sldId id="388" r:id="rId13"/>
    <p:sldId id="1069" r:id="rId14"/>
    <p:sldId id="967" r:id="rId15"/>
    <p:sldId id="259" r:id="rId16"/>
    <p:sldId id="847" r:id="rId17"/>
    <p:sldId id="962" r:id="rId18"/>
    <p:sldId id="593" r:id="rId19"/>
    <p:sldId id="820" r:id="rId20"/>
    <p:sldId id="261" r:id="rId21"/>
    <p:sldId id="1067" r:id="rId22"/>
    <p:sldId id="973" r:id="rId23"/>
    <p:sldId id="1068" r:id="rId24"/>
    <p:sldId id="968" r:id="rId25"/>
    <p:sldId id="964" r:id="rId26"/>
    <p:sldId id="1071" r:id="rId2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1D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vdb\Dropbox\NAVORS\ONDERWYS\WKOD%20Systemic%20Tests%202020\Calculations%20for%20QER%20presentation%20svdb%20aug202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DHET\output\totals_and_transition10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vdb\Dropbox\LURITS_data_final\Lurits%202018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vdb\AppData\Local\Microsoft\Windows\INetCache\Content.Outlook\UTFXQX9K\DDD_lnrs_all_yr_grade_final_Gauteng_gab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vdb\AppData\Local\Microsoft\Windows\INetCache\Content.Outlook\UTFXQX9K\DDD_lnrs_all_yr_grade_final_LP1_gab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vdb\AppData\Local\Microsoft\Windows\INetCache\Content.Outlook\UTFXQX9K\DDD_lnrs_all_yr_grade_final_EC_gabi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5967428630892498E-2"/>
          <c:y val="0.10451456792156584"/>
          <c:w val="0.86386312393770159"/>
          <c:h val="0.84510394697197955"/>
        </c:manualLayout>
      </c:layout>
      <c:lineChart>
        <c:grouping val="standard"/>
        <c:varyColors val="0"/>
        <c:ser>
          <c:idx val="0"/>
          <c:order val="0"/>
          <c:tx>
            <c:v>GDP per capita in 2015 Rand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'GDP per capita'!$A$5:$A$81</c:f>
              <c:numCache>
                <c:formatCode>General</c:formatCode>
                <c:ptCount val="77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  <c:pt idx="6">
                  <c:v>1951</c:v>
                </c:pt>
                <c:pt idx="7">
                  <c:v>1952</c:v>
                </c:pt>
                <c:pt idx="8">
                  <c:v>1953</c:v>
                </c:pt>
                <c:pt idx="9">
                  <c:v>1954</c:v>
                </c:pt>
                <c:pt idx="10">
                  <c:v>1955</c:v>
                </c:pt>
                <c:pt idx="11">
                  <c:v>1956</c:v>
                </c:pt>
                <c:pt idx="12">
                  <c:v>1957</c:v>
                </c:pt>
                <c:pt idx="13">
                  <c:v>1958</c:v>
                </c:pt>
                <c:pt idx="14">
                  <c:v>1959</c:v>
                </c:pt>
                <c:pt idx="15">
                  <c:v>1960</c:v>
                </c:pt>
                <c:pt idx="16">
                  <c:v>1961</c:v>
                </c:pt>
                <c:pt idx="17">
                  <c:v>1962</c:v>
                </c:pt>
                <c:pt idx="18">
                  <c:v>1963</c:v>
                </c:pt>
                <c:pt idx="19">
                  <c:v>1964</c:v>
                </c:pt>
                <c:pt idx="20">
                  <c:v>1965</c:v>
                </c:pt>
                <c:pt idx="21">
                  <c:v>1966</c:v>
                </c:pt>
                <c:pt idx="22">
                  <c:v>1967</c:v>
                </c:pt>
                <c:pt idx="23">
                  <c:v>1968</c:v>
                </c:pt>
                <c:pt idx="24">
                  <c:v>1969</c:v>
                </c:pt>
                <c:pt idx="25">
                  <c:v>1970</c:v>
                </c:pt>
                <c:pt idx="26">
                  <c:v>1971</c:v>
                </c:pt>
                <c:pt idx="27">
                  <c:v>1972</c:v>
                </c:pt>
                <c:pt idx="28">
                  <c:v>1973</c:v>
                </c:pt>
                <c:pt idx="29">
                  <c:v>1974</c:v>
                </c:pt>
                <c:pt idx="30">
                  <c:v>1975</c:v>
                </c:pt>
                <c:pt idx="31">
                  <c:v>1976</c:v>
                </c:pt>
                <c:pt idx="32">
                  <c:v>1977</c:v>
                </c:pt>
                <c:pt idx="33">
                  <c:v>1978</c:v>
                </c:pt>
                <c:pt idx="34">
                  <c:v>1979</c:v>
                </c:pt>
                <c:pt idx="35">
                  <c:v>1980</c:v>
                </c:pt>
                <c:pt idx="36">
                  <c:v>1981</c:v>
                </c:pt>
                <c:pt idx="37">
                  <c:v>1982</c:v>
                </c:pt>
                <c:pt idx="38">
                  <c:v>1983</c:v>
                </c:pt>
                <c:pt idx="39">
                  <c:v>1984</c:v>
                </c:pt>
                <c:pt idx="40">
                  <c:v>1985</c:v>
                </c:pt>
                <c:pt idx="41">
                  <c:v>1986</c:v>
                </c:pt>
                <c:pt idx="42">
                  <c:v>1987</c:v>
                </c:pt>
                <c:pt idx="43">
                  <c:v>1988</c:v>
                </c:pt>
                <c:pt idx="44">
                  <c:v>1989</c:v>
                </c:pt>
                <c:pt idx="45">
                  <c:v>1990</c:v>
                </c:pt>
                <c:pt idx="46">
                  <c:v>1991</c:v>
                </c:pt>
                <c:pt idx="47">
                  <c:v>1992</c:v>
                </c:pt>
                <c:pt idx="48">
                  <c:v>1993</c:v>
                </c:pt>
                <c:pt idx="49">
                  <c:v>1994</c:v>
                </c:pt>
                <c:pt idx="50">
                  <c:v>1995</c:v>
                </c:pt>
                <c:pt idx="51">
                  <c:v>1996</c:v>
                </c:pt>
                <c:pt idx="52">
                  <c:v>1997</c:v>
                </c:pt>
                <c:pt idx="53">
                  <c:v>1998</c:v>
                </c:pt>
                <c:pt idx="54">
                  <c:v>1999</c:v>
                </c:pt>
                <c:pt idx="55">
                  <c:v>2000</c:v>
                </c:pt>
                <c:pt idx="56">
                  <c:v>2001</c:v>
                </c:pt>
                <c:pt idx="57">
                  <c:v>2002</c:v>
                </c:pt>
                <c:pt idx="58">
                  <c:v>2003</c:v>
                </c:pt>
                <c:pt idx="59">
                  <c:v>2004</c:v>
                </c:pt>
                <c:pt idx="60">
                  <c:v>2005</c:v>
                </c:pt>
                <c:pt idx="61">
                  <c:v>2006</c:v>
                </c:pt>
                <c:pt idx="62">
                  <c:v>2007</c:v>
                </c:pt>
                <c:pt idx="63">
                  <c:v>2008</c:v>
                </c:pt>
                <c:pt idx="64">
                  <c:v>2009</c:v>
                </c:pt>
                <c:pt idx="65">
                  <c:v>2010</c:v>
                </c:pt>
                <c:pt idx="66">
                  <c:v>2011</c:v>
                </c:pt>
                <c:pt idx="67">
                  <c:v>2012</c:v>
                </c:pt>
                <c:pt idx="68">
                  <c:v>2013</c:v>
                </c:pt>
                <c:pt idx="69">
                  <c:v>2014</c:v>
                </c:pt>
                <c:pt idx="70">
                  <c:v>2015</c:v>
                </c:pt>
                <c:pt idx="71">
                  <c:v>2016</c:v>
                </c:pt>
                <c:pt idx="72">
                  <c:v>2017</c:v>
                </c:pt>
                <c:pt idx="73">
                  <c:v>2018</c:v>
                </c:pt>
                <c:pt idx="74">
                  <c:v>2019</c:v>
                </c:pt>
                <c:pt idx="75">
                  <c:v>2020</c:v>
                </c:pt>
                <c:pt idx="76">
                  <c:v>2021</c:v>
                </c:pt>
              </c:numCache>
            </c:numRef>
          </c:cat>
          <c:val>
            <c:numRef>
              <c:f>'GDP per capita'!$E$5:$E$81</c:f>
              <c:numCache>
                <c:formatCode>General</c:formatCode>
                <c:ptCount val="77"/>
                <c:pt idx="1">
                  <c:v>36847.895920334086</c:v>
                </c:pt>
                <c:pt idx="2">
                  <c:v>36686.332967205395</c:v>
                </c:pt>
                <c:pt idx="3">
                  <c:v>38498.006134969328</c:v>
                </c:pt>
                <c:pt idx="4">
                  <c:v>38499.175041247938</c:v>
                </c:pt>
                <c:pt idx="5">
                  <c:v>39545.788083357795</c:v>
                </c:pt>
                <c:pt idx="6">
                  <c:v>40550.711104726332</c:v>
                </c:pt>
                <c:pt idx="7">
                  <c:v>40885.491353859128</c:v>
                </c:pt>
                <c:pt idx="8">
                  <c:v>41791.362948700313</c:v>
                </c:pt>
                <c:pt idx="9">
                  <c:v>43546.811945117028</c:v>
                </c:pt>
                <c:pt idx="10">
                  <c:v>44997.76418754521</c:v>
                </c:pt>
                <c:pt idx="11">
                  <c:v>46450.343896638173</c:v>
                </c:pt>
                <c:pt idx="12">
                  <c:v>47451.981659443503</c:v>
                </c:pt>
                <c:pt idx="13">
                  <c:v>47662.126510828886</c:v>
                </c:pt>
                <c:pt idx="14">
                  <c:v>48697.381822539093</c:v>
                </c:pt>
                <c:pt idx="15">
                  <c:v>48954.327485380119</c:v>
                </c:pt>
                <c:pt idx="16">
                  <c:v>49603.651925820253</c:v>
                </c:pt>
                <c:pt idx="17">
                  <c:v>51375.320048981412</c:v>
                </c:pt>
                <c:pt idx="18">
                  <c:v>53795.201650111274</c:v>
                </c:pt>
                <c:pt idx="19">
                  <c:v>56612.82811176969</c:v>
                </c:pt>
                <c:pt idx="20">
                  <c:v>58563.580087696675</c:v>
                </c:pt>
                <c:pt idx="21">
                  <c:v>59615.949316170554</c:v>
                </c:pt>
                <c:pt idx="22">
                  <c:v>62280.933013181748</c:v>
                </c:pt>
                <c:pt idx="23">
                  <c:v>63210.533855410184</c:v>
                </c:pt>
                <c:pt idx="24">
                  <c:v>64485.578712318573</c:v>
                </c:pt>
                <c:pt idx="25">
                  <c:v>66105.029451744456</c:v>
                </c:pt>
                <c:pt idx="26">
                  <c:v>67123.979704390033</c:v>
                </c:pt>
                <c:pt idx="27">
                  <c:v>66426.466798385023</c:v>
                </c:pt>
                <c:pt idx="28">
                  <c:v>67630.493873625222</c:v>
                </c:pt>
                <c:pt idx="29">
                  <c:v>69892.884779863962</c:v>
                </c:pt>
                <c:pt idx="30">
                  <c:v>69266.71958721969</c:v>
                </c:pt>
                <c:pt idx="31">
                  <c:v>69065.255254092961</c:v>
                </c:pt>
                <c:pt idx="32">
                  <c:v>67322.306559419958</c:v>
                </c:pt>
                <c:pt idx="33">
                  <c:v>67670.253141235866</c:v>
                </c:pt>
                <c:pt idx="34">
                  <c:v>68498.796133251875</c:v>
                </c:pt>
                <c:pt idx="35">
                  <c:v>71166.859263928287</c:v>
                </c:pt>
                <c:pt idx="36">
                  <c:v>72998.329526471891</c:v>
                </c:pt>
                <c:pt idx="37">
                  <c:v>70747.927031509127</c:v>
                </c:pt>
                <c:pt idx="38">
                  <c:v>67550.558172549529</c:v>
                </c:pt>
                <c:pt idx="39">
                  <c:v>69104.359022674456</c:v>
                </c:pt>
                <c:pt idx="40">
                  <c:v>66518.620520823766</c:v>
                </c:pt>
                <c:pt idx="41">
                  <c:v>64907.750179125869</c:v>
                </c:pt>
                <c:pt idx="42">
                  <c:v>64721.645577001575</c:v>
                </c:pt>
                <c:pt idx="43">
                  <c:v>65897.210905672197</c:v>
                </c:pt>
                <c:pt idx="44">
                  <c:v>65918.480378513777</c:v>
                </c:pt>
                <c:pt idx="45">
                  <c:v>64153.827341648328</c:v>
                </c:pt>
                <c:pt idx="46">
                  <c:v>61955.115459052467</c:v>
                </c:pt>
                <c:pt idx="47">
                  <c:v>59135.443332557596</c:v>
                </c:pt>
                <c:pt idx="48">
                  <c:v>58413.382449412122</c:v>
                </c:pt>
                <c:pt idx="49">
                  <c:v>58900.527561384479</c:v>
                </c:pt>
                <c:pt idx="50">
                  <c:v>59448.474756250602</c:v>
                </c:pt>
                <c:pt idx="51">
                  <c:v>60823.110248336925</c:v>
                </c:pt>
                <c:pt idx="52">
                  <c:v>61321.539069951381</c:v>
                </c:pt>
                <c:pt idx="53">
                  <c:v>60647.635181539306</c:v>
                </c:pt>
                <c:pt idx="54">
                  <c:v>61182.954058503798</c:v>
                </c:pt>
                <c:pt idx="55">
                  <c:v>62860.878847180218</c:v>
                </c:pt>
                <c:pt idx="56">
                  <c:v>63703.868688420269</c:v>
                </c:pt>
                <c:pt idx="57">
                  <c:v>65230.93757448376</c:v>
                </c:pt>
                <c:pt idx="58">
                  <c:v>66338.19217020912</c:v>
                </c:pt>
                <c:pt idx="59">
                  <c:v>68519.242155121377</c:v>
                </c:pt>
                <c:pt idx="60">
                  <c:v>71247.676531400764</c:v>
                </c:pt>
                <c:pt idx="61">
                  <c:v>74296.830208913365</c:v>
                </c:pt>
                <c:pt idx="62">
                  <c:v>77273.900651465796</c:v>
                </c:pt>
                <c:pt idx="63">
                  <c:v>78684.103738524282</c:v>
                </c:pt>
                <c:pt idx="64">
                  <c:v>76402.559581591617</c:v>
                </c:pt>
                <c:pt idx="65">
                  <c:v>77587.558818361096</c:v>
                </c:pt>
                <c:pt idx="66">
                  <c:v>78834.589646950233</c:v>
                </c:pt>
                <c:pt idx="67">
                  <c:v>79457.006037892977</c:v>
                </c:pt>
                <c:pt idx="68">
                  <c:v>80136.550747853296</c:v>
                </c:pt>
                <c:pt idx="69">
                  <c:v>79992.62980346143</c:v>
                </c:pt>
                <c:pt idx="70">
                  <c:v>79817.878164157009</c:v>
                </c:pt>
                <c:pt idx="71">
                  <c:v>79173.267150583546</c:v>
                </c:pt>
                <c:pt idx="72">
                  <c:v>78963.374846518156</c:v>
                </c:pt>
                <c:pt idx="73">
                  <c:v>79079.334867544516</c:v>
                </c:pt>
                <c:pt idx="74">
                  <c:v>78283.08685405922</c:v>
                </c:pt>
                <c:pt idx="75">
                  <c:v>72389.620462324441</c:v>
                </c:pt>
                <c:pt idx="76">
                  <c:v>74984.051939404031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D9-4B3D-AEA3-8D108710D0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7121104"/>
        <c:axId val="1957119440"/>
      </c:lineChart>
      <c:catAx>
        <c:axId val="1957121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7119440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957119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R&quot;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71211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70C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22326532677913"/>
          <c:y val="4.9158116923487503E-2"/>
          <c:w val="0.76658074191134118"/>
          <c:h val="0.78520095411526314"/>
        </c:manualLayout>
      </c:layout>
      <c:lineChart>
        <c:grouping val="standard"/>
        <c:varyColors val="0"/>
        <c:ser>
          <c:idx val="0"/>
          <c:order val="0"/>
          <c:tx>
            <c:strRef>
              <c:f>Totals!$C$72</c:f>
              <c:strCache>
                <c:ptCount val="1"/>
                <c:pt idx="0">
                  <c:v>2013</c:v>
                </c:pt>
              </c:strCache>
            </c:strRef>
          </c:tx>
          <c:spPr>
            <a:ln w="38100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Totals!$B$73:$B$118</c:f>
              <c:numCache>
                <c:formatCode>General</c:formatCode>
                <c:ptCount val="46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  <c:pt idx="31">
                  <c:v>51</c:v>
                </c:pt>
                <c:pt idx="32">
                  <c:v>52</c:v>
                </c:pt>
                <c:pt idx="33">
                  <c:v>53</c:v>
                </c:pt>
                <c:pt idx="34">
                  <c:v>54</c:v>
                </c:pt>
                <c:pt idx="35">
                  <c:v>55</c:v>
                </c:pt>
                <c:pt idx="36">
                  <c:v>56</c:v>
                </c:pt>
                <c:pt idx="37">
                  <c:v>57</c:v>
                </c:pt>
                <c:pt idx="38">
                  <c:v>58</c:v>
                </c:pt>
                <c:pt idx="39">
                  <c:v>59</c:v>
                </c:pt>
                <c:pt idx="40">
                  <c:v>60</c:v>
                </c:pt>
                <c:pt idx="41">
                  <c:v>61</c:v>
                </c:pt>
                <c:pt idx="42">
                  <c:v>62</c:v>
                </c:pt>
                <c:pt idx="43">
                  <c:v>63</c:v>
                </c:pt>
                <c:pt idx="44">
                  <c:v>64</c:v>
                </c:pt>
                <c:pt idx="45">
                  <c:v>65</c:v>
                </c:pt>
              </c:numCache>
            </c:numRef>
          </c:cat>
          <c:val>
            <c:numRef>
              <c:f>Totals!$C$73:$C$118</c:f>
              <c:numCache>
                <c:formatCode>#,##0_ ;\-#,##0\ </c:formatCode>
                <c:ptCount val="46"/>
                <c:pt idx="0">
                  <c:v>20</c:v>
                </c:pt>
                <c:pt idx="1">
                  <c:v>114</c:v>
                </c:pt>
                <c:pt idx="2">
                  <c:v>632</c:v>
                </c:pt>
                <c:pt idx="3">
                  <c:v>1743</c:v>
                </c:pt>
                <c:pt idx="4">
                  <c:v>2649</c:v>
                </c:pt>
                <c:pt idx="5">
                  <c:v>3181</c:v>
                </c:pt>
                <c:pt idx="6">
                  <c:v>3557</c:v>
                </c:pt>
                <c:pt idx="7">
                  <c:v>4004</c:v>
                </c:pt>
                <c:pt idx="8">
                  <c:v>4458</c:v>
                </c:pt>
                <c:pt idx="9">
                  <c:v>4333</c:v>
                </c:pt>
                <c:pt idx="10">
                  <c:v>4144</c:v>
                </c:pt>
                <c:pt idx="11">
                  <c:v>3697</c:v>
                </c:pt>
                <c:pt idx="12">
                  <c:v>3330</c:v>
                </c:pt>
                <c:pt idx="13">
                  <c:v>3208</c:v>
                </c:pt>
                <c:pt idx="14">
                  <c:v>3546</c:v>
                </c:pt>
                <c:pt idx="15">
                  <c:v>3913</c:v>
                </c:pt>
                <c:pt idx="16">
                  <c:v>5061</c:v>
                </c:pt>
                <c:pt idx="17">
                  <c:v>6937</c:v>
                </c:pt>
                <c:pt idx="18">
                  <c:v>8872</c:v>
                </c:pt>
                <c:pt idx="19">
                  <c:v>11210</c:v>
                </c:pt>
                <c:pt idx="20">
                  <c:v>13075</c:v>
                </c:pt>
                <c:pt idx="21">
                  <c:v>16323</c:v>
                </c:pt>
                <c:pt idx="22">
                  <c:v>16130</c:v>
                </c:pt>
                <c:pt idx="23">
                  <c:v>18513</c:v>
                </c:pt>
                <c:pt idx="24">
                  <c:v>18159</c:v>
                </c:pt>
                <c:pt idx="25">
                  <c:v>19688</c:v>
                </c:pt>
                <c:pt idx="26">
                  <c:v>18126</c:v>
                </c:pt>
                <c:pt idx="27">
                  <c:v>17916</c:v>
                </c:pt>
                <c:pt idx="28">
                  <c:v>16900</c:v>
                </c:pt>
                <c:pt idx="29">
                  <c:v>16117</c:v>
                </c:pt>
                <c:pt idx="30">
                  <c:v>14921</c:v>
                </c:pt>
                <c:pt idx="31">
                  <c:v>14034</c:v>
                </c:pt>
                <c:pt idx="32">
                  <c:v>12170</c:v>
                </c:pt>
                <c:pt idx="33">
                  <c:v>12764</c:v>
                </c:pt>
                <c:pt idx="34">
                  <c:v>11770</c:v>
                </c:pt>
                <c:pt idx="35">
                  <c:v>11493</c:v>
                </c:pt>
                <c:pt idx="36">
                  <c:v>9466</c:v>
                </c:pt>
                <c:pt idx="37">
                  <c:v>8910</c:v>
                </c:pt>
                <c:pt idx="38">
                  <c:v>7178</c:v>
                </c:pt>
                <c:pt idx="39">
                  <c:v>6306</c:v>
                </c:pt>
                <c:pt idx="40">
                  <c:v>4163</c:v>
                </c:pt>
                <c:pt idx="41">
                  <c:v>2729</c:v>
                </c:pt>
                <c:pt idx="42">
                  <c:v>1714</c:v>
                </c:pt>
                <c:pt idx="43">
                  <c:v>1454</c:v>
                </c:pt>
                <c:pt idx="44">
                  <c:v>913</c:v>
                </c:pt>
                <c:pt idx="45">
                  <c:v>252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40-4D3D-9B0E-EF592EF0A797}"/>
            </c:ext>
          </c:extLst>
        </c:ser>
        <c:ser>
          <c:idx val="4"/>
          <c:order val="1"/>
          <c:tx>
            <c:strRef>
              <c:f>Totals!$G$72</c:f>
              <c:strCache>
                <c:ptCount val="1"/>
                <c:pt idx="0">
                  <c:v>2017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Totals!$B$73:$B$118</c:f>
              <c:numCache>
                <c:formatCode>General</c:formatCode>
                <c:ptCount val="46"/>
                <c:pt idx="0">
                  <c:v>20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</c:v>
                </c:pt>
                <c:pt idx="31">
                  <c:v>51</c:v>
                </c:pt>
                <c:pt idx="32">
                  <c:v>52</c:v>
                </c:pt>
                <c:pt idx="33">
                  <c:v>53</c:v>
                </c:pt>
                <c:pt idx="34">
                  <c:v>54</c:v>
                </c:pt>
                <c:pt idx="35">
                  <c:v>55</c:v>
                </c:pt>
                <c:pt idx="36">
                  <c:v>56</c:v>
                </c:pt>
                <c:pt idx="37">
                  <c:v>57</c:v>
                </c:pt>
                <c:pt idx="38">
                  <c:v>58</c:v>
                </c:pt>
                <c:pt idx="39">
                  <c:v>59</c:v>
                </c:pt>
                <c:pt idx="40">
                  <c:v>60</c:v>
                </c:pt>
                <c:pt idx="41">
                  <c:v>61</c:v>
                </c:pt>
                <c:pt idx="42">
                  <c:v>62</c:v>
                </c:pt>
                <c:pt idx="43">
                  <c:v>63</c:v>
                </c:pt>
                <c:pt idx="44">
                  <c:v>64</c:v>
                </c:pt>
                <c:pt idx="45">
                  <c:v>65</c:v>
                </c:pt>
              </c:numCache>
            </c:numRef>
          </c:cat>
          <c:val>
            <c:numRef>
              <c:f>Totals!$G$73:$G$118</c:f>
              <c:numCache>
                <c:formatCode>#,##0_ ;\-#,##0\ </c:formatCode>
                <c:ptCount val="46"/>
                <c:pt idx="0">
                  <c:v>5</c:v>
                </c:pt>
                <c:pt idx="1">
                  <c:v>62</c:v>
                </c:pt>
                <c:pt idx="2">
                  <c:v>335</c:v>
                </c:pt>
                <c:pt idx="3">
                  <c:v>2401</c:v>
                </c:pt>
                <c:pt idx="4">
                  <c:v>4705</c:v>
                </c:pt>
                <c:pt idx="5">
                  <c:v>5959</c:v>
                </c:pt>
                <c:pt idx="6">
                  <c:v>6385</c:v>
                </c:pt>
                <c:pt idx="7">
                  <c:v>6400</c:v>
                </c:pt>
                <c:pt idx="8">
                  <c:v>6198</c:v>
                </c:pt>
                <c:pt idx="9">
                  <c:v>6181</c:v>
                </c:pt>
                <c:pt idx="10">
                  <c:v>6024</c:v>
                </c:pt>
                <c:pt idx="11">
                  <c:v>6082</c:v>
                </c:pt>
                <c:pt idx="12">
                  <c:v>6274</c:v>
                </c:pt>
                <c:pt idx="13">
                  <c:v>5763</c:v>
                </c:pt>
                <c:pt idx="14">
                  <c:v>5326</c:v>
                </c:pt>
                <c:pt idx="15">
                  <c:v>4650</c:v>
                </c:pt>
                <c:pt idx="16">
                  <c:v>4101</c:v>
                </c:pt>
                <c:pt idx="17">
                  <c:v>4031</c:v>
                </c:pt>
                <c:pt idx="18">
                  <c:v>4225</c:v>
                </c:pt>
                <c:pt idx="19">
                  <c:v>4473</c:v>
                </c:pt>
                <c:pt idx="20">
                  <c:v>5712</c:v>
                </c:pt>
                <c:pt idx="21">
                  <c:v>7339</c:v>
                </c:pt>
                <c:pt idx="22">
                  <c:v>9226</c:v>
                </c:pt>
                <c:pt idx="23">
                  <c:v>11424</c:v>
                </c:pt>
                <c:pt idx="24">
                  <c:v>13098</c:v>
                </c:pt>
                <c:pt idx="25">
                  <c:v>16227</c:v>
                </c:pt>
                <c:pt idx="26">
                  <c:v>15839</c:v>
                </c:pt>
                <c:pt idx="27">
                  <c:v>18071</c:v>
                </c:pt>
                <c:pt idx="28">
                  <c:v>17622</c:v>
                </c:pt>
                <c:pt idx="29">
                  <c:v>18845</c:v>
                </c:pt>
                <c:pt idx="30">
                  <c:v>17229</c:v>
                </c:pt>
                <c:pt idx="31">
                  <c:v>16849</c:v>
                </c:pt>
                <c:pt idx="32">
                  <c:v>15883</c:v>
                </c:pt>
                <c:pt idx="33">
                  <c:v>14838</c:v>
                </c:pt>
                <c:pt idx="34">
                  <c:v>13699</c:v>
                </c:pt>
                <c:pt idx="35">
                  <c:v>12477</c:v>
                </c:pt>
                <c:pt idx="36">
                  <c:v>10328</c:v>
                </c:pt>
                <c:pt idx="37">
                  <c:v>10389</c:v>
                </c:pt>
                <c:pt idx="38">
                  <c:v>9146</c:v>
                </c:pt>
                <c:pt idx="39">
                  <c:v>8477</c:v>
                </c:pt>
                <c:pt idx="40">
                  <c:v>5502</c:v>
                </c:pt>
                <c:pt idx="41">
                  <c:v>3371</c:v>
                </c:pt>
                <c:pt idx="42">
                  <c:v>2320</c:v>
                </c:pt>
                <c:pt idx="43">
                  <c:v>1884</c:v>
                </c:pt>
                <c:pt idx="44">
                  <c:v>1329</c:v>
                </c:pt>
                <c:pt idx="45">
                  <c:v>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40-4D3D-9B0E-EF592EF0A7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7189192"/>
        <c:axId val="467191160"/>
      </c:lineChart>
      <c:catAx>
        <c:axId val="467189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467191160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467191160"/>
        <c:scaling>
          <c:orientation val="minMax"/>
          <c:max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467189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82220064204465"/>
          <c:y val="7.0564717015483794E-2"/>
          <c:w val="0.26787710844863949"/>
          <c:h val="0.11927704369591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5875" cap="flat" cmpd="sng" algn="ctr">
      <a:solidFill>
        <a:schemeClr val="tx1"/>
      </a:solidFill>
      <a:round/>
    </a:ln>
    <a:effectLst/>
  </c:spPr>
  <c:txPr>
    <a:bodyPr/>
    <a:lstStyle/>
    <a:p>
      <a:pPr>
        <a:defRPr sz="24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'Prov Gr Gender'!$AF$6</c:f>
              <c:strCache>
                <c:ptCount val="1"/>
                <c:pt idx="0">
                  <c:v>EC</c:v>
                </c:pt>
              </c:strCache>
            </c:strRef>
          </c:tx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'Prov Gr Gender'!$A$51:$A$62</c:f>
              <c:strCache>
                <c:ptCount val="12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  <c:pt idx="11">
                  <c:v>Gr12</c:v>
                </c:pt>
              </c:strCache>
            </c:strRef>
          </c:cat>
          <c:val>
            <c:numRef>
              <c:f>'Prov Gr Gender'!$AF$51:$AF$62</c:f>
              <c:numCache>
                <c:formatCode>0.0%</c:formatCode>
                <c:ptCount val="12"/>
                <c:pt idx="0">
                  <c:v>0.16554137778879224</c:v>
                </c:pt>
                <c:pt idx="1">
                  <c:v>0.11107655626392993</c:v>
                </c:pt>
                <c:pt idx="2">
                  <c:v>8.1311811292504504E-2</c:v>
                </c:pt>
                <c:pt idx="3">
                  <c:v>0.11480775837836149</c:v>
                </c:pt>
                <c:pt idx="4">
                  <c:v>6.5984471905798869E-2</c:v>
                </c:pt>
                <c:pt idx="5">
                  <c:v>4.7206825683502519E-2</c:v>
                </c:pt>
                <c:pt idx="6">
                  <c:v>6.1991928509656964E-2</c:v>
                </c:pt>
                <c:pt idx="7">
                  <c:v>0.1343965928043841</c:v>
                </c:pt>
                <c:pt idx="8">
                  <c:v>0.11620311217539199</c:v>
                </c:pt>
                <c:pt idx="9">
                  <c:v>0.29060000000000002</c:v>
                </c:pt>
                <c:pt idx="10">
                  <c:v>0.22760286143892103</c:v>
                </c:pt>
                <c:pt idx="11">
                  <c:v>6.6962230782275839E-2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15-4C6D-82F0-C85214B6334A}"/>
            </c:ext>
          </c:extLst>
        </c:ser>
        <c:ser>
          <c:idx val="1"/>
          <c:order val="1"/>
          <c:tx>
            <c:v>FS</c:v>
          </c:tx>
          <c:marker>
            <c:symbol val="square"/>
            <c:size val="8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'Prov Gr Gender'!$A$51:$A$62</c:f>
              <c:strCache>
                <c:ptCount val="12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  <c:pt idx="11">
                  <c:v>Gr12</c:v>
                </c:pt>
              </c:strCache>
            </c:strRef>
          </c:cat>
          <c:val>
            <c:numRef>
              <c:f>'Prov Gr Gender'!$AG$51:$AG$62</c:f>
              <c:numCache>
                <c:formatCode>0.0%</c:formatCode>
                <c:ptCount val="12"/>
                <c:pt idx="0">
                  <c:v>0.13763596570619888</c:v>
                </c:pt>
                <c:pt idx="1">
                  <c:v>9.5465153372173067E-2</c:v>
                </c:pt>
                <c:pt idx="2">
                  <c:v>6.0405597805326942E-2</c:v>
                </c:pt>
                <c:pt idx="3">
                  <c:v>0.13797246241641506</c:v>
                </c:pt>
                <c:pt idx="4">
                  <c:v>7.2931954348464181E-2</c:v>
                </c:pt>
                <c:pt idx="5">
                  <c:v>3.9371494318998994E-2</c:v>
                </c:pt>
                <c:pt idx="6">
                  <c:v>9.7230417136011729E-2</c:v>
                </c:pt>
                <c:pt idx="7">
                  <c:v>0.20904439850019274</c:v>
                </c:pt>
                <c:pt idx="8">
                  <c:v>0.13329378028280431</c:v>
                </c:pt>
                <c:pt idx="9">
                  <c:v>0.31389300970526729</c:v>
                </c:pt>
                <c:pt idx="10">
                  <c:v>0.18088350175137968</c:v>
                </c:pt>
                <c:pt idx="11">
                  <c:v>4.5849900596421474E-2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15-4C6D-82F0-C85214B6334A}"/>
            </c:ext>
          </c:extLst>
        </c:ser>
        <c:ser>
          <c:idx val="2"/>
          <c:order val="2"/>
          <c:tx>
            <c:v>GT</c:v>
          </c:tx>
          <c:cat>
            <c:strRef>
              <c:f>'Prov Gr Gender'!$A$51:$A$62</c:f>
              <c:strCache>
                <c:ptCount val="12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  <c:pt idx="11">
                  <c:v>Gr12</c:v>
                </c:pt>
              </c:strCache>
            </c:strRef>
          </c:cat>
          <c:val>
            <c:numRef>
              <c:f>'Prov Gr Gender'!$AH$51:$AH$62</c:f>
              <c:numCache>
                <c:formatCode>0.0%</c:formatCode>
                <c:ptCount val="12"/>
                <c:pt idx="0">
                  <c:v>0.10512481569983222</c:v>
                </c:pt>
                <c:pt idx="1">
                  <c:v>7.1431966914386219E-2</c:v>
                </c:pt>
                <c:pt idx="2">
                  <c:v>5.2307236970757204E-2</c:v>
                </c:pt>
                <c:pt idx="3">
                  <c:v>6.475644699140401E-2</c:v>
                </c:pt>
                <c:pt idx="4">
                  <c:v>3.4306672309211451E-2</c:v>
                </c:pt>
                <c:pt idx="5">
                  <c:v>2.3569851670970726E-2</c:v>
                </c:pt>
                <c:pt idx="6">
                  <c:v>2.5775512339864935E-2</c:v>
                </c:pt>
                <c:pt idx="7">
                  <c:v>0.13050313499837263</c:v>
                </c:pt>
                <c:pt idx="8">
                  <c:v>0.10158719228782923</c:v>
                </c:pt>
                <c:pt idx="9">
                  <c:v>0.24599175446633073</c:v>
                </c:pt>
                <c:pt idx="10">
                  <c:v>0.16019387645368935</c:v>
                </c:pt>
                <c:pt idx="11">
                  <c:v>5.9832635983263598E-3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15-4C6D-82F0-C85214B6334A}"/>
            </c:ext>
          </c:extLst>
        </c:ser>
        <c:ser>
          <c:idx val="3"/>
          <c:order val="3"/>
          <c:tx>
            <c:v>KZN</c:v>
          </c:tx>
          <c:cat>
            <c:strRef>
              <c:f>'Prov Gr Gender'!$A$51:$A$62</c:f>
              <c:strCache>
                <c:ptCount val="12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  <c:pt idx="11">
                  <c:v>Gr12</c:v>
                </c:pt>
              </c:strCache>
            </c:strRef>
          </c:cat>
          <c:val>
            <c:numRef>
              <c:f>'Prov Gr Gender'!$AI$51:$AI$62</c:f>
              <c:numCache>
                <c:formatCode>0.0%</c:formatCode>
                <c:ptCount val="12"/>
                <c:pt idx="0">
                  <c:v>0.12868486478258664</c:v>
                </c:pt>
                <c:pt idx="1">
                  <c:v>8.0609849035492301E-2</c:v>
                </c:pt>
                <c:pt idx="2">
                  <c:v>5.7732450378794695E-2</c:v>
                </c:pt>
                <c:pt idx="3">
                  <c:v>8.8040209640003433E-2</c:v>
                </c:pt>
                <c:pt idx="4">
                  <c:v>5.1686957471201618E-2</c:v>
                </c:pt>
                <c:pt idx="5">
                  <c:v>3.5562835048877715E-2</c:v>
                </c:pt>
                <c:pt idx="6">
                  <c:v>3.9237640634284567E-2</c:v>
                </c:pt>
                <c:pt idx="7">
                  <c:v>0.15179784857070464</c:v>
                </c:pt>
                <c:pt idx="8">
                  <c:v>0.1318345470078516</c:v>
                </c:pt>
                <c:pt idx="9">
                  <c:v>0.25851051317904422</c:v>
                </c:pt>
                <c:pt idx="10">
                  <c:v>0.22975713622169999</c:v>
                </c:pt>
                <c:pt idx="11">
                  <c:v>4.4224379438399894E-2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915-4C6D-82F0-C85214B6334A}"/>
            </c:ext>
          </c:extLst>
        </c:ser>
        <c:ser>
          <c:idx val="4"/>
          <c:order val="4"/>
          <c:tx>
            <c:v>LP</c:v>
          </c:tx>
          <c:cat>
            <c:strRef>
              <c:f>'Prov Gr Gender'!$A$51:$A$62</c:f>
              <c:strCache>
                <c:ptCount val="12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  <c:pt idx="11">
                  <c:v>Gr12</c:v>
                </c:pt>
              </c:strCache>
            </c:strRef>
          </c:cat>
          <c:val>
            <c:numRef>
              <c:f>'Prov Gr Gender'!$AJ$51:$AJ$62</c:f>
              <c:numCache>
                <c:formatCode>0.0%</c:formatCode>
                <c:ptCount val="12"/>
                <c:pt idx="0">
                  <c:v>9.2171358837552508E-2</c:v>
                </c:pt>
                <c:pt idx="1">
                  <c:v>7.943308433681634E-2</c:v>
                </c:pt>
                <c:pt idx="2">
                  <c:v>6.753847080434848E-2</c:v>
                </c:pt>
                <c:pt idx="3">
                  <c:v>0.13308299389002037</c:v>
                </c:pt>
                <c:pt idx="4">
                  <c:v>8.5087543694852094E-2</c:v>
                </c:pt>
                <c:pt idx="5">
                  <c:v>5.7444361987555349E-2</c:v>
                </c:pt>
                <c:pt idx="6">
                  <c:v>5.9274435078520399E-2</c:v>
                </c:pt>
                <c:pt idx="7">
                  <c:v>0.22437935359686975</c:v>
                </c:pt>
                <c:pt idx="8">
                  <c:v>0.21189194856024601</c:v>
                </c:pt>
                <c:pt idx="9">
                  <c:v>0.39292596297813198</c:v>
                </c:pt>
                <c:pt idx="10">
                  <c:v>0.30397484002553365</c:v>
                </c:pt>
                <c:pt idx="11">
                  <c:v>0.13597286767625813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915-4C6D-82F0-C85214B6334A}"/>
            </c:ext>
          </c:extLst>
        </c:ser>
        <c:ser>
          <c:idx val="5"/>
          <c:order val="5"/>
          <c:tx>
            <c:v>MP</c:v>
          </c:tx>
          <c:cat>
            <c:strRef>
              <c:f>'Prov Gr Gender'!$A$51:$A$62</c:f>
              <c:strCache>
                <c:ptCount val="12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  <c:pt idx="11">
                  <c:v>Gr12</c:v>
                </c:pt>
              </c:strCache>
            </c:strRef>
          </c:cat>
          <c:val>
            <c:numRef>
              <c:f>'Prov Gr Gender'!$AK$51:$AK$62</c:f>
              <c:numCache>
                <c:formatCode>0.0%</c:formatCode>
                <c:ptCount val="12"/>
                <c:pt idx="0">
                  <c:v>0.11868595737235217</c:v>
                </c:pt>
                <c:pt idx="1">
                  <c:v>8.166931044135485E-2</c:v>
                </c:pt>
                <c:pt idx="2">
                  <c:v>6.0651524138492494E-2</c:v>
                </c:pt>
                <c:pt idx="3">
                  <c:v>8.4868020647837161E-2</c:v>
                </c:pt>
                <c:pt idx="4">
                  <c:v>4.6085303552334561E-2</c:v>
                </c:pt>
                <c:pt idx="5">
                  <c:v>3.2976993084267638E-2</c:v>
                </c:pt>
                <c:pt idx="6">
                  <c:v>4.3058324223522605E-2</c:v>
                </c:pt>
                <c:pt idx="7">
                  <c:v>0.12379995676665438</c:v>
                </c:pt>
                <c:pt idx="8">
                  <c:v>0.11820588478614566</c:v>
                </c:pt>
                <c:pt idx="9">
                  <c:v>0.25955007239808353</c:v>
                </c:pt>
                <c:pt idx="10">
                  <c:v>0.24995693139502526</c:v>
                </c:pt>
                <c:pt idx="11">
                  <c:v>6.962811833441529E-2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915-4C6D-82F0-C85214B6334A}"/>
            </c:ext>
          </c:extLst>
        </c:ser>
        <c:ser>
          <c:idx val="6"/>
          <c:order val="6"/>
          <c:tx>
            <c:v>NC</c:v>
          </c:tx>
          <c:cat>
            <c:strRef>
              <c:f>'Prov Gr Gender'!$A$51:$A$62</c:f>
              <c:strCache>
                <c:ptCount val="12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  <c:pt idx="11">
                  <c:v>Gr12</c:v>
                </c:pt>
              </c:strCache>
            </c:strRef>
          </c:cat>
          <c:val>
            <c:numRef>
              <c:f>'Prov Gr Gender'!$AL$51:$AL$62</c:f>
              <c:numCache>
                <c:formatCode>0.0%</c:formatCode>
                <c:ptCount val="12"/>
                <c:pt idx="0">
                  <c:v>0.15624772047559998</c:v>
                </c:pt>
                <c:pt idx="1">
                  <c:v>9.1800872822770635E-2</c:v>
                </c:pt>
                <c:pt idx="2">
                  <c:v>6.6191889218595451E-2</c:v>
                </c:pt>
                <c:pt idx="3">
                  <c:v>0.14787109582727692</c:v>
                </c:pt>
                <c:pt idx="4">
                  <c:v>6.6457395398785674E-2</c:v>
                </c:pt>
                <c:pt idx="5">
                  <c:v>4.9160463908603083E-2</c:v>
                </c:pt>
                <c:pt idx="6">
                  <c:v>0.12372866747112567</c:v>
                </c:pt>
                <c:pt idx="7">
                  <c:v>0.17483414418398938</c:v>
                </c:pt>
                <c:pt idx="8">
                  <c:v>0.14683987009742694</c:v>
                </c:pt>
                <c:pt idx="9">
                  <c:v>0.29229259132809832</c:v>
                </c:pt>
                <c:pt idx="10">
                  <c:v>0.17697528492764758</c:v>
                </c:pt>
                <c:pt idx="11">
                  <c:v>9.6365863617803183E-3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915-4C6D-82F0-C85214B6334A}"/>
            </c:ext>
          </c:extLst>
        </c:ser>
        <c:ser>
          <c:idx val="7"/>
          <c:order val="7"/>
          <c:tx>
            <c:v>NC</c:v>
          </c:tx>
          <c:cat>
            <c:strRef>
              <c:f>'Prov Gr Gender'!$A$51:$A$62</c:f>
              <c:strCache>
                <c:ptCount val="12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  <c:pt idx="11">
                  <c:v>Gr12</c:v>
                </c:pt>
              </c:strCache>
            </c:strRef>
          </c:cat>
          <c:val>
            <c:numRef>
              <c:f>'Prov Gr Gender'!$AM$51:$AM$62</c:f>
              <c:numCache>
                <c:formatCode>0.0%</c:formatCode>
                <c:ptCount val="12"/>
                <c:pt idx="0">
                  <c:v>9.8070892331084292E-2</c:v>
                </c:pt>
                <c:pt idx="1">
                  <c:v>8.8541238947743017E-2</c:v>
                </c:pt>
                <c:pt idx="2">
                  <c:v>6.2961026092700656E-2</c:v>
                </c:pt>
                <c:pt idx="3">
                  <c:v>0.1237406920718353</c:v>
                </c:pt>
                <c:pt idx="4">
                  <c:v>6.3115911439758948E-2</c:v>
                </c:pt>
                <c:pt idx="5">
                  <c:v>4.1296761158390989E-2</c:v>
                </c:pt>
                <c:pt idx="6">
                  <c:v>4.6941608819926497E-2</c:v>
                </c:pt>
                <c:pt idx="7">
                  <c:v>0.1973861632610725</c:v>
                </c:pt>
                <c:pt idx="8">
                  <c:v>0.13111324208874553</c:v>
                </c:pt>
                <c:pt idx="9">
                  <c:v>0.28231098001444738</c:v>
                </c:pt>
                <c:pt idx="10">
                  <c:v>0.20232161449679892</c:v>
                </c:pt>
                <c:pt idx="11">
                  <c:v>5.6979224498144524E-3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915-4C6D-82F0-C85214B6334A}"/>
            </c:ext>
          </c:extLst>
        </c:ser>
        <c:ser>
          <c:idx val="8"/>
          <c:order val="8"/>
          <c:tx>
            <c:v>WC</c:v>
          </c:tx>
          <c:cat>
            <c:strRef>
              <c:f>'Prov Gr Gender'!$A$51:$A$62</c:f>
              <c:strCache>
                <c:ptCount val="12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  <c:pt idx="11">
                  <c:v>Gr12</c:v>
                </c:pt>
              </c:strCache>
            </c:strRef>
          </c:cat>
          <c:val>
            <c:numRef>
              <c:f>'Prov Gr Gender'!$AN$51:$AN$62</c:f>
              <c:numCache>
                <c:formatCode>0.0%</c:formatCode>
                <c:ptCount val="12"/>
                <c:pt idx="0">
                  <c:v>9.1833492214807758E-2</c:v>
                </c:pt>
                <c:pt idx="1">
                  <c:v>7.7845436033293136E-2</c:v>
                </c:pt>
                <c:pt idx="2">
                  <c:v>5.2347907448197888E-2</c:v>
                </c:pt>
                <c:pt idx="3">
                  <c:v>8.7890269051844036E-2</c:v>
                </c:pt>
                <c:pt idx="4">
                  <c:v>4.7371510019283976E-2</c:v>
                </c:pt>
                <c:pt idx="5">
                  <c:v>2.8723570519547211E-2</c:v>
                </c:pt>
                <c:pt idx="6">
                  <c:v>4.0599265323761735E-2</c:v>
                </c:pt>
                <c:pt idx="7">
                  <c:v>0.10533476097499528</c:v>
                </c:pt>
                <c:pt idx="8">
                  <c:v>9.356471641123168E-2</c:v>
                </c:pt>
                <c:pt idx="9">
                  <c:v>0.17039932676385156</c:v>
                </c:pt>
                <c:pt idx="10">
                  <c:v>0.12177793820860748</c:v>
                </c:pt>
                <c:pt idx="11">
                  <c:v>4.277670559678478E-3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915-4C6D-82F0-C85214B633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4550856"/>
        <c:axId val="714551184"/>
      </c:lineChart>
      <c:catAx>
        <c:axId val="714550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714551184"/>
        <c:crosses val="autoZero"/>
        <c:auto val="1"/>
        <c:lblAlgn val="ctr"/>
        <c:lblOffset val="100"/>
        <c:noMultiLvlLbl val="0"/>
      </c:catAx>
      <c:valAx>
        <c:axId val="714551184"/>
        <c:scaling>
          <c:orientation val="minMax"/>
          <c:max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7145508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600" b="0">
          <a:latin typeface="Calibri Light" panose="020F0302020204030204" pitchFamily="34" charset="0"/>
          <a:cs typeface="Calibri Light" panose="020F030202020403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ZA" sz="1400" b="1" i="0" baseline="0" dirty="0">
                <a:solidFill>
                  <a:srgbClr val="002060"/>
                </a:solidFill>
                <a:effectLst/>
              </a:rPr>
              <a:t>Gauteng: Repetition rate by  grade and year</a:t>
            </a:r>
            <a:endParaRPr lang="en-ZA" sz="1100" dirty="0">
              <a:solidFill>
                <a:srgbClr val="002060"/>
              </a:solidFill>
              <a:effectLst/>
            </a:endParaRPr>
          </a:p>
        </c:rich>
      </c:tx>
      <c:layout>
        <c:manualLayout>
          <c:xMode val="edge"/>
          <c:yMode val="edge"/>
          <c:x val="0.1381559829059829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507051282051283E-2"/>
          <c:y val="7.8747839506172854E-2"/>
          <c:w val="0.88764252136752142"/>
          <c:h val="0.74065586419753082"/>
        </c:manualLayout>
      </c:layout>
      <c:lineChart>
        <c:grouping val="standard"/>
        <c:varyColors val="0"/>
        <c:ser>
          <c:idx val="0"/>
          <c:order val="0"/>
          <c:tx>
            <c:strRef>
              <c:f>enrol_year_grade_all!$C$48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enrol_year_grade_all!$B$49:$B$59</c:f>
              <c:strCache>
                <c:ptCount val="11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</c:strCache>
            </c:strRef>
          </c:cat>
          <c:val>
            <c:numRef>
              <c:f>enrol_year_grade_all!$C$49:$C$59</c:f>
              <c:numCache>
                <c:formatCode>0%</c:formatCode>
                <c:ptCount val="11"/>
                <c:pt idx="0">
                  <c:v>0.12203310232782474</c:v>
                </c:pt>
                <c:pt idx="1">
                  <c:v>8.8158810627651338E-2</c:v>
                </c:pt>
                <c:pt idx="2">
                  <c:v>6.3405682908550975E-2</c:v>
                </c:pt>
                <c:pt idx="3">
                  <c:v>7.0593620167593837E-2</c:v>
                </c:pt>
                <c:pt idx="4">
                  <c:v>4.0048018113161672E-2</c:v>
                </c:pt>
                <c:pt idx="5">
                  <c:v>3.169606732480984E-2</c:v>
                </c:pt>
                <c:pt idx="6">
                  <c:v>5.154518425083341E-2</c:v>
                </c:pt>
                <c:pt idx="7">
                  <c:v>0.13080902837000399</c:v>
                </c:pt>
                <c:pt idx="8">
                  <c:v>0.12674774341988826</c:v>
                </c:pt>
                <c:pt idx="9">
                  <c:v>0.3274004003692525</c:v>
                </c:pt>
                <c:pt idx="10">
                  <c:v>0.22209629461726157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5F-4A39-A809-7208DE13EDFE}"/>
            </c:ext>
          </c:extLst>
        </c:ser>
        <c:ser>
          <c:idx val="1"/>
          <c:order val="1"/>
          <c:tx>
            <c:strRef>
              <c:f>enrol_year_grade_all!$D$48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enrol_year_grade_all!$B$49:$B$59</c:f>
              <c:strCache>
                <c:ptCount val="11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</c:strCache>
            </c:strRef>
          </c:cat>
          <c:val>
            <c:numRef>
              <c:f>enrol_year_grade_all!$D$49:$D$59</c:f>
              <c:numCache>
                <c:formatCode>0%</c:formatCode>
                <c:ptCount val="11"/>
                <c:pt idx="0">
                  <c:v>0.1150274669892148</c:v>
                </c:pt>
                <c:pt idx="1">
                  <c:v>7.819994028599199E-2</c:v>
                </c:pt>
                <c:pt idx="2">
                  <c:v>6.0815313255373357E-2</c:v>
                </c:pt>
                <c:pt idx="3">
                  <c:v>7.0317615147182613E-2</c:v>
                </c:pt>
                <c:pt idx="4">
                  <c:v>3.8242923358233281E-2</c:v>
                </c:pt>
                <c:pt idx="5">
                  <c:v>2.8623602260430443E-2</c:v>
                </c:pt>
                <c:pt idx="6">
                  <c:v>4.8786504336754993E-2</c:v>
                </c:pt>
                <c:pt idx="7">
                  <c:v>0.14743891652211871</c:v>
                </c:pt>
                <c:pt idx="8">
                  <c:v>0.11636435606677999</c:v>
                </c:pt>
                <c:pt idx="9">
                  <c:v>0.31780443241093997</c:v>
                </c:pt>
                <c:pt idx="10">
                  <c:v>0.22335438132869176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5F-4A39-A809-7208DE13EDFE}"/>
            </c:ext>
          </c:extLst>
        </c:ser>
        <c:ser>
          <c:idx val="2"/>
          <c:order val="2"/>
          <c:tx>
            <c:strRef>
              <c:f>enrol_year_grade_all!$E$48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enrol_year_grade_all!$B$49:$B$59</c:f>
              <c:strCache>
                <c:ptCount val="11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</c:strCache>
            </c:strRef>
          </c:cat>
          <c:val>
            <c:numRef>
              <c:f>enrol_year_grade_all!$E$49:$E$59</c:f>
              <c:numCache>
                <c:formatCode>0%</c:formatCode>
                <c:ptCount val="11"/>
                <c:pt idx="0">
                  <c:v>0.11179554871117955</c:v>
                </c:pt>
                <c:pt idx="1">
                  <c:v>7.4493284336948309E-2</c:v>
                </c:pt>
                <c:pt idx="2">
                  <c:v>5.5512073699607381E-2</c:v>
                </c:pt>
                <c:pt idx="3">
                  <c:v>6.8893234658793157E-2</c:v>
                </c:pt>
                <c:pt idx="4">
                  <c:v>3.7993952376688407E-2</c:v>
                </c:pt>
                <c:pt idx="5">
                  <c:v>2.6415712647199208E-2</c:v>
                </c:pt>
                <c:pt idx="6">
                  <c:v>4.4165090666370005E-2</c:v>
                </c:pt>
                <c:pt idx="7">
                  <c:v>0.1474953030335015</c:v>
                </c:pt>
                <c:pt idx="8">
                  <c:v>0.11922397780172908</c:v>
                </c:pt>
                <c:pt idx="9">
                  <c:v>0.29119607735111014</c:v>
                </c:pt>
                <c:pt idx="10">
                  <c:v>0.20229355538037053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5F-4A39-A809-7208DE13EDFE}"/>
            </c:ext>
          </c:extLst>
        </c:ser>
        <c:ser>
          <c:idx val="3"/>
          <c:order val="3"/>
          <c:tx>
            <c:strRef>
              <c:f>enrol_year_grade_all!$F$48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enrol_year_grade_all!$B$49:$B$59</c:f>
              <c:strCache>
                <c:ptCount val="11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</c:strCache>
            </c:strRef>
          </c:cat>
          <c:val>
            <c:numRef>
              <c:f>enrol_year_grade_all!$F$49:$F$59</c:f>
              <c:numCache>
                <c:formatCode>0%</c:formatCode>
                <c:ptCount val="11"/>
                <c:pt idx="0">
                  <c:v>0.10345060270527252</c:v>
                </c:pt>
                <c:pt idx="1">
                  <c:v>6.9885560395836932E-2</c:v>
                </c:pt>
                <c:pt idx="2">
                  <c:v>5.3586085597029508E-2</c:v>
                </c:pt>
                <c:pt idx="3">
                  <c:v>6.8093201388320215E-2</c:v>
                </c:pt>
                <c:pt idx="4">
                  <c:v>3.4919670225134765E-2</c:v>
                </c:pt>
                <c:pt idx="5">
                  <c:v>2.5041967840841298E-2</c:v>
                </c:pt>
                <c:pt idx="6">
                  <c:v>3.3295395904171465E-2</c:v>
                </c:pt>
                <c:pt idx="7">
                  <c:v>0.14226499177799617</c:v>
                </c:pt>
                <c:pt idx="8">
                  <c:v>0.11322257134248698</c:v>
                </c:pt>
                <c:pt idx="9">
                  <c:v>0.2886178861788618</c:v>
                </c:pt>
                <c:pt idx="10">
                  <c:v>0.19004339157968805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75F-4A39-A809-7208DE13EDFE}"/>
            </c:ext>
          </c:extLst>
        </c:ser>
        <c:ser>
          <c:idx val="4"/>
          <c:order val="4"/>
          <c:tx>
            <c:strRef>
              <c:f>enrol_year_grade_all!$G$48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enrol_year_grade_all!$B$49:$B$59</c:f>
              <c:strCache>
                <c:ptCount val="11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</c:strCache>
            </c:strRef>
          </c:cat>
          <c:val>
            <c:numRef>
              <c:f>enrol_year_grade_all!$G$49:$G$59</c:f>
              <c:numCache>
                <c:formatCode>0%</c:formatCode>
                <c:ptCount val="11"/>
                <c:pt idx="0">
                  <c:v>8.7054994152191534E-2</c:v>
                </c:pt>
                <c:pt idx="1">
                  <c:v>5.9284303983688426E-2</c:v>
                </c:pt>
                <c:pt idx="2">
                  <c:v>5.1159828504270977E-2</c:v>
                </c:pt>
                <c:pt idx="3">
                  <c:v>5.3610496179489341E-2</c:v>
                </c:pt>
                <c:pt idx="4">
                  <c:v>3.0350189354724517E-2</c:v>
                </c:pt>
                <c:pt idx="5">
                  <c:v>2.545854782364965E-2</c:v>
                </c:pt>
                <c:pt idx="6">
                  <c:v>3.0122478335366413E-2</c:v>
                </c:pt>
                <c:pt idx="7">
                  <c:v>9.487683894468342E-2</c:v>
                </c:pt>
                <c:pt idx="8">
                  <c:v>5.6106469100860534E-2</c:v>
                </c:pt>
                <c:pt idx="9">
                  <c:v>0.17470915979496324</c:v>
                </c:pt>
                <c:pt idx="10">
                  <c:v>8.0317290596909147E-2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75F-4A39-A809-7208DE13EDFE}"/>
            </c:ext>
          </c:extLst>
        </c:ser>
        <c:ser>
          <c:idx val="5"/>
          <c:order val="5"/>
          <c:tx>
            <c:strRef>
              <c:f>enrol_year_grade_all!$H$48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enrol_year_grade_all!$B$49:$B$59</c:f>
              <c:strCache>
                <c:ptCount val="11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</c:strCache>
            </c:strRef>
          </c:cat>
          <c:val>
            <c:numRef>
              <c:f>enrol_year_grade_all!$H$49:$H$59</c:f>
              <c:numCache>
                <c:formatCode>0%</c:formatCode>
                <c:ptCount val="11"/>
                <c:pt idx="0">
                  <c:v>8.663286501270788E-2</c:v>
                </c:pt>
                <c:pt idx="1">
                  <c:v>6.647978890709412E-2</c:v>
                </c:pt>
                <c:pt idx="2">
                  <c:v>5.5899093060985665E-2</c:v>
                </c:pt>
                <c:pt idx="3">
                  <c:v>4.5565111054989164E-2</c:v>
                </c:pt>
                <c:pt idx="4">
                  <c:v>2.5464790265944417E-2</c:v>
                </c:pt>
                <c:pt idx="5">
                  <c:v>1.7652135791982902E-2</c:v>
                </c:pt>
                <c:pt idx="6">
                  <c:v>2.2357680854790681E-2</c:v>
                </c:pt>
                <c:pt idx="7">
                  <c:v>0.12026001120404892</c:v>
                </c:pt>
                <c:pt idx="8">
                  <c:v>8.2966248443053739E-2</c:v>
                </c:pt>
                <c:pt idx="9">
                  <c:v>0.23775664140113326</c:v>
                </c:pt>
                <c:pt idx="10">
                  <c:v>0.13361801154528305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75F-4A39-A809-7208DE13ED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6619520"/>
        <c:axId val="1176616192"/>
      </c:lineChart>
      <c:catAx>
        <c:axId val="117661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6616192"/>
        <c:crosses val="autoZero"/>
        <c:auto val="1"/>
        <c:lblAlgn val="ctr"/>
        <c:lblOffset val="100"/>
        <c:noMultiLvlLbl val="0"/>
      </c:catAx>
      <c:valAx>
        <c:axId val="117661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661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en-ZA" sz="1400" b="1" i="0" baseline="0" dirty="0">
                <a:solidFill>
                  <a:srgbClr val="002060"/>
                </a:solidFill>
                <a:effectLst/>
              </a:rPr>
              <a:t>Limpopo: Repetition rate by grade and year</a:t>
            </a:r>
            <a:endParaRPr lang="en-ZA" sz="1100" dirty="0">
              <a:solidFill>
                <a:srgbClr val="002060"/>
              </a:solidFill>
              <a:effectLst/>
            </a:endParaRPr>
          </a:p>
        </c:rich>
      </c:tx>
      <c:layout>
        <c:manualLayout>
          <c:xMode val="edge"/>
          <c:yMode val="edge"/>
          <c:x val="0.1750853174603174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enrol_year_grade_all!$C$48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enrol_year_grade_all!$B$49:$B$59</c:f>
              <c:strCache>
                <c:ptCount val="11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</c:strCache>
            </c:strRef>
          </c:cat>
          <c:val>
            <c:numRef>
              <c:f>enrol_year_grade_all!$C$49:$C$59</c:f>
              <c:numCache>
                <c:formatCode>0%</c:formatCode>
                <c:ptCount val="11"/>
                <c:pt idx="0">
                  <c:v>0.10539974753612508</c:v>
                </c:pt>
                <c:pt idx="1">
                  <c:v>8.83866671889076E-2</c:v>
                </c:pt>
                <c:pt idx="2">
                  <c:v>7.627638783454202E-2</c:v>
                </c:pt>
                <c:pt idx="3">
                  <c:v>0.11698766535288579</c:v>
                </c:pt>
                <c:pt idx="4">
                  <c:v>7.2019486670576033E-2</c:v>
                </c:pt>
                <c:pt idx="5">
                  <c:v>5.0096663857631486E-2</c:v>
                </c:pt>
                <c:pt idx="6">
                  <c:v>6.7755492897802846E-2</c:v>
                </c:pt>
                <c:pt idx="7">
                  <c:v>0.1949805144193297</c:v>
                </c:pt>
                <c:pt idx="8">
                  <c:v>0.20411495405892835</c:v>
                </c:pt>
                <c:pt idx="9">
                  <c:v>0.41433080306521158</c:v>
                </c:pt>
                <c:pt idx="10">
                  <c:v>0.32037983516587143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7E-4F20-BD5C-BC7CD711302A}"/>
            </c:ext>
          </c:extLst>
        </c:ser>
        <c:ser>
          <c:idx val="1"/>
          <c:order val="1"/>
          <c:tx>
            <c:strRef>
              <c:f>enrol_year_grade_all!$D$48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enrol_year_grade_all!$B$49:$B$59</c:f>
              <c:strCache>
                <c:ptCount val="11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</c:strCache>
            </c:strRef>
          </c:cat>
          <c:val>
            <c:numRef>
              <c:f>enrol_year_grade_all!$D$49:$D$59</c:f>
              <c:numCache>
                <c:formatCode>0%</c:formatCode>
                <c:ptCount val="11"/>
                <c:pt idx="0">
                  <c:v>9.5476085267183708E-2</c:v>
                </c:pt>
                <c:pt idx="1">
                  <c:v>7.9337768298194555E-2</c:v>
                </c:pt>
                <c:pt idx="2">
                  <c:v>7.2785608425566806E-2</c:v>
                </c:pt>
                <c:pt idx="3">
                  <c:v>0.11951391984750427</c:v>
                </c:pt>
                <c:pt idx="4">
                  <c:v>7.0176777958740499E-2</c:v>
                </c:pt>
                <c:pt idx="5">
                  <c:v>5.0009201324990801E-2</c:v>
                </c:pt>
                <c:pt idx="6">
                  <c:v>6.147963651222977E-2</c:v>
                </c:pt>
                <c:pt idx="7">
                  <c:v>0.21494767075451229</c:v>
                </c:pt>
                <c:pt idx="8">
                  <c:v>0.2039041123861641</c:v>
                </c:pt>
                <c:pt idx="9">
                  <c:v>0.36964404269444873</c:v>
                </c:pt>
                <c:pt idx="10">
                  <c:v>0.31693603175170737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7E-4F20-BD5C-BC7CD711302A}"/>
            </c:ext>
          </c:extLst>
        </c:ser>
        <c:ser>
          <c:idx val="2"/>
          <c:order val="2"/>
          <c:tx>
            <c:strRef>
              <c:f>enrol_year_grade_all!$E$48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enrol_year_grade_all!$B$49:$B$59</c:f>
              <c:strCache>
                <c:ptCount val="11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</c:strCache>
            </c:strRef>
          </c:cat>
          <c:val>
            <c:numRef>
              <c:f>enrol_year_grade_all!$E$49:$E$59</c:f>
              <c:numCache>
                <c:formatCode>0%</c:formatCode>
                <c:ptCount val="11"/>
                <c:pt idx="0">
                  <c:v>9.0229026073040744E-2</c:v>
                </c:pt>
                <c:pt idx="1">
                  <c:v>7.6859834159404283E-2</c:v>
                </c:pt>
                <c:pt idx="2">
                  <c:v>6.5357535665256386E-2</c:v>
                </c:pt>
                <c:pt idx="3">
                  <c:v>0.13165612442608243</c:v>
                </c:pt>
                <c:pt idx="4">
                  <c:v>8.3156937324293037E-2</c:v>
                </c:pt>
                <c:pt idx="5">
                  <c:v>5.4731381603736383E-2</c:v>
                </c:pt>
                <c:pt idx="6">
                  <c:v>7.6454662218977829E-2</c:v>
                </c:pt>
                <c:pt idx="7">
                  <c:v>0.23901628447989365</c:v>
                </c:pt>
                <c:pt idx="8">
                  <c:v>0.21704320666319626</c:v>
                </c:pt>
                <c:pt idx="9">
                  <c:v>0.39449991432888365</c:v>
                </c:pt>
                <c:pt idx="10">
                  <c:v>0.31298482293423274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7E-4F20-BD5C-BC7CD711302A}"/>
            </c:ext>
          </c:extLst>
        </c:ser>
        <c:ser>
          <c:idx val="3"/>
          <c:order val="3"/>
          <c:tx>
            <c:strRef>
              <c:f>enrol_year_grade_all!$F$48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enrol_year_grade_all!$B$49:$B$59</c:f>
              <c:strCache>
                <c:ptCount val="11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</c:strCache>
            </c:strRef>
          </c:cat>
          <c:val>
            <c:numRef>
              <c:f>enrol_year_grade_all!$F$49:$F$59</c:f>
              <c:numCache>
                <c:formatCode>0%</c:formatCode>
                <c:ptCount val="11"/>
                <c:pt idx="0">
                  <c:v>8.5510395955672697E-2</c:v>
                </c:pt>
                <c:pt idx="1">
                  <c:v>7.3324521847302135E-2</c:v>
                </c:pt>
                <c:pt idx="2">
                  <c:v>6.9819403476905018E-2</c:v>
                </c:pt>
                <c:pt idx="3">
                  <c:v>0.14027731775616512</c:v>
                </c:pt>
                <c:pt idx="4">
                  <c:v>7.7432007942579054E-2</c:v>
                </c:pt>
                <c:pt idx="5">
                  <c:v>5.0019866291222556E-2</c:v>
                </c:pt>
                <c:pt idx="6">
                  <c:v>7.0245270529212978E-2</c:v>
                </c:pt>
                <c:pt idx="7">
                  <c:v>0.23308163809185395</c:v>
                </c:pt>
                <c:pt idx="8">
                  <c:v>0.19405004746228263</c:v>
                </c:pt>
                <c:pt idx="9">
                  <c:v>0.40083782070315949</c:v>
                </c:pt>
                <c:pt idx="10">
                  <c:v>0.35265859699584534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77E-4F20-BD5C-BC7CD711302A}"/>
            </c:ext>
          </c:extLst>
        </c:ser>
        <c:ser>
          <c:idx val="4"/>
          <c:order val="4"/>
          <c:tx>
            <c:strRef>
              <c:f>enrol_year_grade_all!$G$48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enrol_year_grade_all!$B$49:$B$59</c:f>
              <c:strCache>
                <c:ptCount val="11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</c:strCache>
            </c:strRef>
          </c:cat>
          <c:val>
            <c:numRef>
              <c:f>enrol_year_grade_all!$G$49:$G$59</c:f>
              <c:numCache>
                <c:formatCode>0%</c:formatCode>
                <c:ptCount val="11"/>
                <c:pt idx="0">
                  <c:v>5.6518404313837908E-2</c:v>
                </c:pt>
                <c:pt idx="1">
                  <c:v>4.2737196956569683E-2</c:v>
                </c:pt>
                <c:pt idx="2">
                  <c:v>4.14194179660375E-2</c:v>
                </c:pt>
                <c:pt idx="3">
                  <c:v>7.9882850440057981E-2</c:v>
                </c:pt>
                <c:pt idx="4">
                  <c:v>4.1063457222482551E-2</c:v>
                </c:pt>
                <c:pt idx="5">
                  <c:v>2.7156970175751551E-2</c:v>
                </c:pt>
                <c:pt idx="6">
                  <c:v>3.4459366627739234E-2</c:v>
                </c:pt>
                <c:pt idx="7">
                  <c:v>0.14125286606081908</c:v>
                </c:pt>
                <c:pt idx="8">
                  <c:v>7.2200436155959988E-2</c:v>
                </c:pt>
                <c:pt idx="9">
                  <c:v>0.20535059095380101</c:v>
                </c:pt>
                <c:pt idx="10">
                  <c:v>0.1443032587548638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77E-4F20-BD5C-BC7CD711302A}"/>
            </c:ext>
          </c:extLst>
        </c:ser>
        <c:ser>
          <c:idx val="5"/>
          <c:order val="5"/>
          <c:tx>
            <c:strRef>
              <c:f>enrol_year_grade_all!$H$48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enrol_year_grade_all!$B$49:$B$59</c:f>
              <c:strCache>
                <c:ptCount val="11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</c:strCache>
            </c:strRef>
          </c:cat>
          <c:val>
            <c:numRef>
              <c:f>enrol_year_grade_all!$H$49:$H$59</c:f>
              <c:numCache>
                <c:formatCode>0%</c:formatCode>
                <c:ptCount val="11"/>
                <c:pt idx="0">
                  <c:v>5.7142395031377372E-2</c:v>
                </c:pt>
                <c:pt idx="1">
                  <c:v>5.1251356700504375E-2</c:v>
                </c:pt>
                <c:pt idx="2">
                  <c:v>4.9950824784308706E-2</c:v>
                </c:pt>
                <c:pt idx="3">
                  <c:v>7.7662693582588857E-2</c:v>
                </c:pt>
                <c:pt idx="4">
                  <c:v>4.7037424110668781E-2</c:v>
                </c:pt>
                <c:pt idx="5">
                  <c:v>3.0052509048889495E-2</c:v>
                </c:pt>
                <c:pt idx="6">
                  <c:v>4.6186186186186189E-2</c:v>
                </c:pt>
                <c:pt idx="7">
                  <c:v>0.15630322199436933</c:v>
                </c:pt>
                <c:pt idx="8">
                  <c:v>0.1086209655406105</c:v>
                </c:pt>
                <c:pt idx="9">
                  <c:v>0.28066554445562897</c:v>
                </c:pt>
                <c:pt idx="10">
                  <c:v>0.20056884019804067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77E-4F20-BD5C-BC7CD71130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6619520"/>
        <c:axId val="1176616192"/>
      </c:lineChart>
      <c:catAx>
        <c:axId val="117661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6616192"/>
        <c:crosses val="autoZero"/>
        <c:auto val="1"/>
        <c:lblAlgn val="ctr"/>
        <c:lblOffset val="100"/>
        <c:noMultiLvlLbl val="0"/>
      </c:catAx>
      <c:valAx>
        <c:axId val="117661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661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ZA" sz="1400" b="1" i="0" baseline="0" dirty="0">
                <a:solidFill>
                  <a:srgbClr val="002060"/>
                </a:solidFill>
                <a:effectLst/>
              </a:rPr>
              <a:t>Eastern Cape: Repetition rate by grade and year</a:t>
            </a:r>
            <a:endParaRPr lang="en-ZA" sz="1400" dirty="0">
              <a:solidFill>
                <a:srgbClr val="002060"/>
              </a:solidFill>
              <a:effectLst/>
            </a:endParaRPr>
          </a:p>
        </c:rich>
      </c:tx>
      <c:layout>
        <c:manualLayout>
          <c:xMode val="edge"/>
          <c:yMode val="edge"/>
          <c:x val="0.1887564102564102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507051282051283E-2"/>
          <c:y val="9.6876736111111125E-2"/>
          <c:w val="0.88764252136752142"/>
          <c:h val="0.72252708333333326"/>
        </c:manualLayout>
      </c:layout>
      <c:lineChart>
        <c:grouping val="standard"/>
        <c:varyColors val="0"/>
        <c:ser>
          <c:idx val="0"/>
          <c:order val="0"/>
          <c:tx>
            <c:strRef>
              <c:f>enrol_year_grade_all!$B$48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enrol_year_grade_all!$A$49:$A$59</c:f>
              <c:strCache>
                <c:ptCount val="11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</c:strCache>
            </c:strRef>
          </c:cat>
          <c:val>
            <c:numRef>
              <c:f>enrol_year_grade_all!$B$49:$B$59</c:f>
              <c:numCache>
                <c:formatCode>0%</c:formatCode>
                <c:ptCount val="11"/>
                <c:pt idx="0">
                  <c:v>0.18462041514440763</c:v>
                </c:pt>
                <c:pt idx="1">
                  <c:v>0.12301335236760594</c:v>
                </c:pt>
                <c:pt idx="2">
                  <c:v>9.6124125178001396E-2</c:v>
                </c:pt>
                <c:pt idx="3">
                  <c:v>0.11252328626582792</c:v>
                </c:pt>
                <c:pt idx="4">
                  <c:v>7.0864683926772906E-2</c:v>
                </c:pt>
                <c:pt idx="5">
                  <c:v>5.3825185089601109E-2</c:v>
                </c:pt>
                <c:pt idx="6">
                  <c:v>7.2650744938021844E-2</c:v>
                </c:pt>
                <c:pt idx="7">
                  <c:v>0.13462643427994359</c:v>
                </c:pt>
                <c:pt idx="8">
                  <c:v>0.11984373965437331</c:v>
                </c:pt>
                <c:pt idx="9">
                  <c:v>0.32035859923157306</c:v>
                </c:pt>
                <c:pt idx="10">
                  <c:v>0.29042227430818085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D2-4687-8EF7-EC59F0250C51}"/>
            </c:ext>
          </c:extLst>
        </c:ser>
        <c:ser>
          <c:idx val="1"/>
          <c:order val="1"/>
          <c:tx>
            <c:strRef>
              <c:f>enrol_year_grade_all!$C$48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enrol_year_grade_all!$A$49:$A$59</c:f>
              <c:strCache>
                <c:ptCount val="11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</c:strCache>
            </c:strRef>
          </c:cat>
          <c:val>
            <c:numRef>
              <c:f>enrol_year_grade_all!$C$49:$C$59</c:f>
              <c:numCache>
                <c:formatCode>0%</c:formatCode>
                <c:ptCount val="11"/>
                <c:pt idx="0">
                  <c:v>0.17938478213184347</c:v>
                </c:pt>
                <c:pt idx="1">
                  <c:v>0.11419966289961593</c:v>
                </c:pt>
                <c:pt idx="2">
                  <c:v>9.4099316235749117E-2</c:v>
                </c:pt>
                <c:pt idx="3">
                  <c:v>0.1126379983937055</c:v>
                </c:pt>
                <c:pt idx="4">
                  <c:v>6.6909138809203211E-2</c:v>
                </c:pt>
                <c:pt idx="5">
                  <c:v>5.1132316218776175E-2</c:v>
                </c:pt>
                <c:pt idx="6">
                  <c:v>6.8957856801987849E-2</c:v>
                </c:pt>
                <c:pt idx="7">
                  <c:v>0.13828177394115523</c:v>
                </c:pt>
                <c:pt idx="8">
                  <c:v>0.12119197347886712</c:v>
                </c:pt>
                <c:pt idx="9">
                  <c:v>0.31630570885312803</c:v>
                </c:pt>
                <c:pt idx="10">
                  <c:v>0.26285220082844007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D2-4687-8EF7-EC59F0250C51}"/>
            </c:ext>
          </c:extLst>
        </c:ser>
        <c:ser>
          <c:idx val="2"/>
          <c:order val="2"/>
          <c:tx>
            <c:strRef>
              <c:f>enrol_year_grade_all!$D$48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enrol_year_grade_all!$A$49:$A$59</c:f>
              <c:strCache>
                <c:ptCount val="11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</c:strCache>
            </c:strRef>
          </c:cat>
          <c:val>
            <c:numRef>
              <c:f>enrol_year_grade_all!$D$49:$D$59</c:f>
              <c:numCache>
                <c:formatCode>0%</c:formatCode>
                <c:ptCount val="11"/>
                <c:pt idx="0">
                  <c:v>0.16530515753667538</c:v>
                </c:pt>
                <c:pt idx="1">
                  <c:v>0.10835464620630861</c:v>
                </c:pt>
                <c:pt idx="2">
                  <c:v>8.127630490305407E-2</c:v>
                </c:pt>
                <c:pt idx="3">
                  <c:v>0.11322946704561956</c:v>
                </c:pt>
                <c:pt idx="4">
                  <c:v>6.5514531446240629E-2</c:v>
                </c:pt>
                <c:pt idx="5">
                  <c:v>4.9478174754323152E-2</c:v>
                </c:pt>
                <c:pt idx="6">
                  <c:v>6.8534445244443742E-2</c:v>
                </c:pt>
                <c:pt idx="7">
                  <c:v>0.147364266508794</c:v>
                </c:pt>
                <c:pt idx="8">
                  <c:v>0.12930947325851785</c:v>
                </c:pt>
                <c:pt idx="9">
                  <c:v>0.31562341852226722</c:v>
                </c:pt>
                <c:pt idx="10">
                  <c:v>0.25457559291445164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AD2-4687-8EF7-EC59F0250C51}"/>
            </c:ext>
          </c:extLst>
        </c:ser>
        <c:ser>
          <c:idx val="3"/>
          <c:order val="3"/>
          <c:tx>
            <c:strRef>
              <c:f>enrol_year_grade_all!$E$48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enrol_year_grade_all!$A$49:$A$59</c:f>
              <c:strCache>
                <c:ptCount val="11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</c:strCache>
            </c:strRef>
          </c:cat>
          <c:val>
            <c:numRef>
              <c:f>enrol_year_grade_all!$E$49:$E$59</c:f>
              <c:numCache>
                <c:formatCode>0%</c:formatCode>
                <c:ptCount val="11"/>
                <c:pt idx="0">
                  <c:v>0.14989471622349543</c:v>
                </c:pt>
                <c:pt idx="1">
                  <c:v>9.9787246194705428E-2</c:v>
                </c:pt>
                <c:pt idx="2">
                  <c:v>7.3498207090310894E-2</c:v>
                </c:pt>
                <c:pt idx="3">
                  <c:v>0.10800285266808368</c:v>
                </c:pt>
                <c:pt idx="4">
                  <c:v>6.046051075904469E-2</c:v>
                </c:pt>
                <c:pt idx="5">
                  <c:v>4.3084312522254295E-2</c:v>
                </c:pt>
                <c:pt idx="6">
                  <c:v>6.1900444214167613E-2</c:v>
                </c:pt>
                <c:pt idx="7">
                  <c:v>0.15414447247920754</c:v>
                </c:pt>
                <c:pt idx="8">
                  <c:v>0.13353187163963515</c:v>
                </c:pt>
                <c:pt idx="9">
                  <c:v>0.31670968607670874</c:v>
                </c:pt>
                <c:pt idx="10">
                  <c:v>0.26497882600855066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AD2-4687-8EF7-EC59F0250C51}"/>
            </c:ext>
          </c:extLst>
        </c:ser>
        <c:ser>
          <c:idx val="4"/>
          <c:order val="4"/>
          <c:tx>
            <c:strRef>
              <c:f>enrol_year_grade_all!$F$48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enrol_year_grade_all!$A$49:$A$59</c:f>
              <c:strCache>
                <c:ptCount val="11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</c:strCache>
            </c:strRef>
          </c:cat>
          <c:val>
            <c:numRef>
              <c:f>enrol_year_grade_all!$F$49:$F$59</c:f>
              <c:numCache>
                <c:formatCode>0%</c:formatCode>
                <c:ptCount val="11"/>
                <c:pt idx="0">
                  <c:v>0.1471209117231739</c:v>
                </c:pt>
                <c:pt idx="1">
                  <c:v>9.1330259754863377E-2</c:v>
                </c:pt>
                <c:pt idx="2">
                  <c:v>7.1158409967368733E-2</c:v>
                </c:pt>
                <c:pt idx="3">
                  <c:v>7.9829951414689918E-2</c:v>
                </c:pt>
                <c:pt idx="4">
                  <c:v>4.8000897632494294E-2</c:v>
                </c:pt>
                <c:pt idx="5">
                  <c:v>3.5659766746046283E-2</c:v>
                </c:pt>
                <c:pt idx="6">
                  <c:v>4.9501959688564329E-2</c:v>
                </c:pt>
                <c:pt idx="7">
                  <c:v>0.10581378967739065</c:v>
                </c:pt>
                <c:pt idx="8">
                  <c:v>7.5775314697864415E-2</c:v>
                </c:pt>
                <c:pt idx="9">
                  <c:v>0.17913721855327694</c:v>
                </c:pt>
                <c:pt idx="10">
                  <c:v>0.1246124168021735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AD2-4687-8EF7-EC59F0250C51}"/>
            </c:ext>
          </c:extLst>
        </c:ser>
        <c:ser>
          <c:idx val="5"/>
          <c:order val="5"/>
          <c:tx>
            <c:strRef>
              <c:f>enrol_year_grade_all!$G$48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enrol_year_grade_all!$A$49:$A$59</c:f>
              <c:strCache>
                <c:ptCount val="11"/>
                <c:pt idx="0">
                  <c:v>Gr1</c:v>
                </c:pt>
                <c:pt idx="1">
                  <c:v>Gr2</c:v>
                </c:pt>
                <c:pt idx="2">
                  <c:v>Gr3</c:v>
                </c:pt>
                <c:pt idx="3">
                  <c:v>Gr4</c:v>
                </c:pt>
                <c:pt idx="4">
                  <c:v>Gr5</c:v>
                </c:pt>
                <c:pt idx="5">
                  <c:v>Gr6</c:v>
                </c:pt>
                <c:pt idx="6">
                  <c:v>Gr7</c:v>
                </c:pt>
                <c:pt idx="7">
                  <c:v>Gr8</c:v>
                </c:pt>
                <c:pt idx="8">
                  <c:v>Gr9</c:v>
                </c:pt>
                <c:pt idx="9">
                  <c:v>Gr10</c:v>
                </c:pt>
                <c:pt idx="10">
                  <c:v>Gr11</c:v>
                </c:pt>
              </c:strCache>
            </c:strRef>
          </c:cat>
          <c:val>
            <c:numRef>
              <c:f>enrol_year_grade_all!$G$49:$G$59</c:f>
              <c:numCache>
                <c:formatCode>0%</c:formatCode>
                <c:ptCount val="11"/>
                <c:pt idx="0">
                  <c:v>0.12303084091413358</c:v>
                </c:pt>
                <c:pt idx="1">
                  <c:v>8.7804689910521441E-2</c:v>
                </c:pt>
                <c:pt idx="2">
                  <c:v>7.01147205376801E-2</c:v>
                </c:pt>
                <c:pt idx="3">
                  <c:v>8.1194082866509296E-2</c:v>
                </c:pt>
                <c:pt idx="4">
                  <c:v>4.9910068558613477E-2</c:v>
                </c:pt>
                <c:pt idx="5">
                  <c:v>3.6362239213124835E-2</c:v>
                </c:pt>
                <c:pt idx="6">
                  <c:v>4.6230718100346103E-2</c:v>
                </c:pt>
                <c:pt idx="7">
                  <c:v>0.12547482482558228</c:v>
                </c:pt>
                <c:pt idx="8">
                  <c:v>0.10523633893040862</c:v>
                </c:pt>
                <c:pt idx="9">
                  <c:v>0.22944873693902879</c:v>
                </c:pt>
                <c:pt idx="10">
                  <c:v>0.17814183249141805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AD2-4687-8EF7-EC59F0250C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3145391"/>
        <c:axId val="1803147055"/>
      </c:lineChart>
      <c:catAx>
        <c:axId val="180314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3147055"/>
        <c:crosses val="autoZero"/>
        <c:auto val="1"/>
        <c:lblAlgn val="ctr"/>
        <c:lblOffset val="100"/>
        <c:noMultiLvlLbl val="0"/>
      </c:catAx>
      <c:valAx>
        <c:axId val="1803147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3145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0.1149</cdr:x>
      <cdr:y>0.385</cdr:y>
    </cdr:from>
    <cdr:to>
      <cdr:x>0.39287</cdr:x>
      <cdr:y>0.42128</cdr:y>
    </cdr:to>
    <cdr:sp macro="" textlink="">
      <cdr:nvSpPr>
        <cdr:cNvPr id="2" name="Arrow: Up 1">
          <a:extLst xmlns:a="http://schemas.openxmlformats.org/drawingml/2006/main">
            <a:ext uri="{FF2B5EF4-FFF2-40B4-BE49-F238E27FC236}">
              <a16:creationId xmlns:a16="http://schemas.microsoft.com/office/drawing/2014/main" id="{F369B123-A458-4F96-1CE4-8F784446C979}"/>
            </a:ext>
          </a:extLst>
        </cdr:cNvPr>
        <cdr:cNvSpPr/>
      </cdr:nvSpPr>
      <cdr:spPr>
        <a:xfrm xmlns:a="http://schemas.openxmlformats.org/drawingml/2006/main" rot="2867023">
          <a:off x="1365227" y="1390553"/>
          <a:ext cx="197247" cy="1602755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0.47819</cdr:x>
      <cdr:y>0.345</cdr:y>
    </cdr:from>
    <cdr:to>
      <cdr:x>0.64325</cdr:x>
      <cdr:y>0.386</cdr:y>
    </cdr:to>
    <cdr:sp macro="" textlink="">
      <cdr:nvSpPr>
        <cdr:cNvPr id="3" name="Arrow: Up 2">
          <a:extLst xmlns:a="http://schemas.openxmlformats.org/drawingml/2006/main">
            <a:ext uri="{FF2B5EF4-FFF2-40B4-BE49-F238E27FC236}">
              <a16:creationId xmlns:a16="http://schemas.microsoft.com/office/drawing/2014/main" id="{7FEBD7C9-F95A-D839-1F29-698844A0435F}"/>
            </a:ext>
          </a:extLst>
        </cdr:cNvPr>
        <cdr:cNvSpPr/>
      </cdr:nvSpPr>
      <cdr:spPr>
        <a:xfrm xmlns:a="http://schemas.openxmlformats.org/drawingml/2006/main" rot="7704963">
          <a:off x="3123445" y="1477229"/>
          <a:ext cx="219086" cy="951722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0.70761</cdr:x>
      <cdr:y>0.17518</cdr:y>
    </cdr:from>
    <cdr:to>
      <cdr:x>0.73166</cdr:x>
      <cdr:y>0.39951</cdr:y>
    </cdr:to>
    <cdr:sp macro="" textlink="">
      <cdr:nvSpPr>
        <cdr:cNvPr id="4" name="Arrow: Up 3">
          <a:extLst xmlns:a="http://schemas.openxmlformats.org/drawingml/2006/main">
            <a:ext uri="{FF2B5EF4-FFF2-40B4-BE49-F238E27FC236}">
              <a16:creationId xmlns:a16="http://schemas.microsoft.com/office/drawing/2014/main" id="{C19EFDA7-9BC9-5078-DD5F-91B654B3AA58}"/>
            </a:ext>
          </a:extLst>
        </cdr:cNvPr>
        <cdr:cNvSpPr/>
      </cdr:nvSpPr>
      <cdr:spPr>
        <a:xfrm xmlns:a="http://schemas.openxmlformats.org/drawingml/2006/main" rot="2619851">
          <a:off x="4079929" y="952503"/>
          <a:ext cx="138684" cy="1219687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6">
            <a:shade val="50000"/>
          </a:schemeClr>
        </a:lnRef>
        <a:fillRef xmlns:a="http://schemas.openxmlformats.org/drawingml/2006/main" idx="1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0.8006</cdr:x>
      <cdr:y>0.14294</cdr:y>
    </cdr:from>
    <cdr:to>
      <cdr:x>0.96566</cdr:x>
      <cdr:y>0.19219</cdr:y>
    </cdr:to>
    <cdr:sp macro="" textlink="">
      <cdr:nvSpPr>
        <cdr:cNvPr id="5" name="Arrow: Up 4">
          <a:extLst xmlns:a="http://schemas.openxmlformats.org/drawingml/2006/main">
            <a:ext uri="{FF2B5EF4-FFF2-40B4-BE49-F238E27FC236}">
              <a16:creationId xmlns:a16="http://schemas.microsoft.com/office/drawing/2014/main" id="{C32BD409-7BAF-1AA4-FFE7-9E8CDBA52A96}"/>
            </a:ext>
          </a:extLst>
        </cdr:cNvPr>
        <cdr:cNvSpPr/>
      </cdr:nvSpPr>
      <cdr:spPr>
        <a:xfrm xmlns:a="http://schemas.openxmlformats.org/drawingml/2006/main" rot="5400000">
          <a:off x="4960382" y="419526"/>
          <a:ext cx="263155" cy="951722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0.6898</cdr:x>
      <cdr:y>0.05306</cdr:y>
    </cdr:from>
    <cdr:to>
      <cdr:x>0.6898</cdr:x>
      <cdr:y>0.84008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D4C385C3-B4A3-4CEF-9233-2074356FB7DE}"/>
            </a:ext>
          </a:extLst>
        </cdr:cNvPr>
        <cdr:cNvCxnSpPr/>
      </cdr:nvCxnSpPr>
      <cdr:spPr>
        <a:xfrm xmlns:a="http://schemas.openxmlformats.org/drawingml/2006/main">
          <a:off x="2788015" y="203414"/>
          <a:ext cx="0" cy="3017288"/>
        </a:xfrm>
        <a:prstGeom xmlns:a="http://schemas.openxmlformats.org/drawingml/2006/main" prst="line">
          <a:avLst/>
        </a:prstGeom>
        <a:ln xmlns:a="http://schemas.openxmlformats.org/drawingml/2006/main" w="31750">
          <a:solidFill>
            <a:schemeClr val="tx1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417628-BADB-4D9D-B8BC-328EE87812A9}" type="datetimeFigureOut">
              <a:rPr lang="en-ZA" smtClean="0"/>
              <a:t>23 Aug 2022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CDAF3C-EDB9-426F-ADE8-6B93238ED2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8604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ZA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ZA" dirty="0"/>
              <a:t>Aggregated from the Snap was quite useful….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2E8CCA-53BF-4957-B6AB-61CDCCBD1706}" type="slidenum">
              <a:rPr lang="en-ZA" smtClean="0"/>
              <a:t>18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90548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34E0B-9648-6B63-2E06-B06E590A5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82" y="145914"/>
            <a:ext cx="11526981" cy="99222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F4449-3EB3-890E-6B9B-DC1B283F5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2" y="1138135"/>
            <a:ext cx="11526981" cy="5354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117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599A7B-5BD2-D6BD-C24D-5AB1F07477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F797C-0985-1C8F-DC6C-96596623D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ABE24-9A0F-0436-CA9C-2F46205E6B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BB05B3-DA3C-4E30-B958-5F6845A8BFA7}" type="datetimeFigureOut">
              <a:rPr lang="en-ZA" smtClean="0"/>
              <a:t>23 Aug 2022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0725E-F0CC-CC06-4E77-2B080853E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4B3A0-81BF-EBB2-C7B9-B8E5DF952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9511BC-2146-4F40-B75C-A9E55E931E5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4825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4C592-0989-2840-114F-79D8E52B1D9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704AF2-204D-B839-6119-19C7A3CF79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9391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4704AF2-204D-B839-6119-19C7A3CF79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9184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57F88-4D9D-E3BD-8CEC-AF97265CC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291830"/>
            <a:ext cx="11471564" cy="83658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F1476-47F9-7963-BD21-A120590DC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6400" y="1128410"/>
            <a:ext cx="5765802" cy="54377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D7FC-76EC-15A2-2C35-17FA06DCE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128410"/>
            <a:ext cx="5705762" cy="54377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0263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4B49A-D9AD-7807-F85F-FF66BBE2E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EE520-DF91-78F2-4AA6-ED4B79F40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461733-52BE-DE76-F02F-171C1B7A1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225498-D01B-6E54-C357-B5CFB9BCB3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FD02AB-C594-FC2F-5B0A-351E02B7E7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6152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0942-4DD4-5098-FA72-3D91EAC63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2624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CAAF7-C8EA-7888-13DF-5C57BAB6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DC8E9-FFAA-66FC-D57C-89DD5109A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5019C7-B517-6C23-45F1-E27CEA9EF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857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05FE7-9C64-0057-76A8-9F9F4A3BA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998DDD-B541-34DD-C6DB-BDF6C00AF4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79BB8-25D1-588D-78DC-AEDDC1217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719CA-0443-C09C-1DC7-27C3D67232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BB05B3-DA3C-4E30-B958-5F6845A8BFA7}" type="datetimeFigureOut">
              <a:rPr lang="en-ZA" smtClean="0"/>
              <a:t>23 Aug 2022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1C88F-0A42-AFF4-C74F-7D3092325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B55B3-5C77-6599-169D-E0FC9F45A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9511BC-2146-4F40-B75C-A9E55E931E5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5952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53B2-08EB-C9E5-055A-81C4A6580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25AA52-49C8-0593-24AA-50D80EE16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FB718-56F0-D1E3-24A8-DE0FEF28E1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BB05B3-DA3C-4E30-B958-5F6845A8BFA7}" type="datetimeFigureOut">
              <a:rPr lang="en-ZA" smtClean="0"/>
              <a:t>23 Aug 2022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E9967-F8D0-D512-544B-7A8AE9FBC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7A210-3EE0-47EB-647E-51DA53671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9511BC-2146-4F40-B75C-A9E55E931E5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6367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583343-3E9D-8F24-BE71-8636FEA30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1" y="365125"/>
            <a:ext cx="115546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BA4D8CF-75A0-9D6D-8981-40B426C42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1" y="1825625"/>
            <a:ext cx="11554690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559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6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rgbClr val="002060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F1F43E-46C9-2643-8F5C-07089A36DD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073" y="4756638"/>
            <a:ext cx="11139854" cy="930447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bg1"/>
                </a:solidFill>
              </a:rPr>
              <a:t>Some current educational issues</a:t>
            </a:r>
            <a:endParaRPr lang="en-ZA" sz="540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07FD38-E188-E0A5-238B-1B415BCE6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15698"/>
            <a:ext cx="9144000" cy="420001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rPr>
              <a:t>Servaas van der Berg</a:t>
            </a:r>
            <a:endParaRPr lang="en-ZA" sz="2000">
              <a:solidFill>
                <a:schemeClr val="bg1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8AD718-F51F-E656-9208-5C97CDE3D4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157" y="307731"/>
            <a:ext cx="8052587" cy="3997637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001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F9C4CC2C-D203-4E79-AD50-8DFE0CE8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57619"/>
          </a:xfrm>
        </p:spPr>
        <p:txBody>
          <a:bodyPr/>
          <a:lstStyle/>
          <a:p>
            <a:pPr algn="ctr"/>
            <a:r>
              <a:rPr lang="en-US" sz="2400" dirty="0">
                <a:cs typeface="Calibri" panose="020F0502020204030204" pitchFamily="34" charset="0"/>
              </a:rPr>
              <a:t>Prospective retirement creates a new challenge to train and employ enough new teachers – but it will reduce costs</a:t>
            </a:r>
            <a:endParaRPr lang="en-ZA" sz="2400" dirty="0">
              <a:cs typeface="Calibri" panose="020F0502020204030204" pitchFamily="34" charset="0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F7B1F67-098F-4723-A174-5B79A2590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267936"/>
            <a:ext cx="5157787" cy="461665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Teachers by age, 2013 &amp; 2017</a:t>
            </a:r>
            <a:endParaRPr lang="en-ZA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7A31072C-7131-4FB6-8510-259F5B8685C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tretch/>
        </p:blipFill>
        <p:spPr>
          <a:xfrm>
            <a:off x="6022976" y="1828800"/>
            <a:ext cx="5329236" cy="42366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4D63835-3AF4-4DC3-BBCB-CBAB1D2F6F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22976" y="1222744"/>
            <a:ext cx="5183188" cy="461665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Teachers wages by age, 2017</a:t>
            </a:r>
            <a:endParaRPr lang="en-ZA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6" name="Content Placeholder 3">
            <a:extLst>
              <a:ext uri="{FF2B5EF4-FFF2-40B4-BE49-F238E27FC236}">
                <a16:creationId xmlns:a16="http://schemas.microsoft.com/office/drawing/2014/main" id="{56DB9334-BDAA-47A6-8DE0-18057741B633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7671461"/>
              </p:ext>
            </p:extLst>
          </p:nvPr>
        </p:nvGraphicFramePr>
        <p:xfrm>
          <a:off x="839788" y="1828799"/>
          <a:ext cx="5183188" cy="4236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5E26492-BCAC-4CC2-8567-83FC8ED64486}"/>
              </a:ext>
            </a:extLst>
          </p:cNvPr>
          <p:cNvSpPr txBox="1"/>
          <p:nvPr/>
        </p:nvSpPr>
        <p:spPr>
          <a:xfrm>
            <a:off x="2005446" y="6240645"/>
            <a:ext cx="41828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Grotesque" panose="020B0504020202020204" pitchFamily="34" charset="0"/>
              </a:rPr>
              <a:t>Source: Van der Berg, Gustafsson &amp; Burger, 2020</a:t>
            </a:r>
            <a:endParaRPr lang="en-ZA" sz="1200" dirty="0">
              <a:solidFill>
                <a:srgbClr val="002060"/>
              </a:solidFill>
              <a:latin typeface="Grotesque" panose="020B05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36D593-738C-4DDF-B229-F31A365233DC}"/>
              </a:ext>
            </a:extLst>
          </p:cNvPr>
          <p:cNvSpPr txBox="1"/>
          <p:nvPr/>
        </p:nvSpPr>
        <p:spPr>
          <a:xfrm>
            <a:off x="6172200" y="6240645"/>
            <a:ext cx="41828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Grotesque" panose="020B0504020202020204" pitchFamily="34" charset="0"/>
              </a:rPr>
              <a:t>Source: Spaull, Lilenstein &amp; Carel 2020:  p.37, Table 8, </a:t>
            </a:r>
          </a:p>
          <a:p>
            <a:r>
              <a:rPr lang="en-US" sz="1200" dirty="0">
                <a:solidFill>
                  <a:srgbClr val="002060"/>
                </a:solidFill>
                <a:latin typeface="Grotesque" panose="020B0504020202020204" pitchFamily="34" charset="0"/>
              </a:rPr>
              <a:t>derived from Gustafsson</a:t>
            </a:r>
            <a:endParaRPr lang="en-ZA" sz="1200" dirty="0">
              <a:solidFill>
                <a:srgbClr val="002060"/>
              </a:solidFill>
              <a:latin typeface="Grotesque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51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988A551-5A33-32CF-F0DD-2673609E45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Learning losses</a:t>
            </a:r>
          </a:p>
          <a:p>
            <a:r>
              <a:rPr lang="en-US" sz="2600" b="0" dirty="0">
                <a:solidFill>
                  <a:srgbClr val="FF0000"/>
                </a:solidFill>
              </a:rPr>
              <a:t>To be discussed today at 11:30 by Nompumelelo Mohohlwane &amp; Ursula Hoadley and also today at 14:40 by Vijay Reddy </a:t>
            </a:r>
            <a:endParaRPr lang="en-ZA" sz="26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070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F0FFC-9741-4EF5-81A4-D4AD01027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82" y="145914"/>
            <a:ext cx="11526981" cy="83666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+mn-lt"/>
              </a:rPr>
              <a:t>Learning losses by grade and subject</a:t>
            </a:r>
            <a:br>
              <a:rPr lang="en-US" dirty="0">
                <a:latin typeface="+mn-lt"/>
              </a:rPr>
            </a:br>
            <a:r>
              <a:rPr lang="en-US" sz="2700" dirty="0">
                <a:latin typeface="+mn-lt"/>
              </a:rPr>
              <a:t>WCED Systemic Tests 2019 vs 2021</a:t>
            </a:r>
            <a:endParaRPr lang="en-ZA" dirty="0">
              <a:latin typeface="+mn-lt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8BA1FFB-0520-4224-9E62-5030B004A7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982" y="982583"/>
            <a:ext cx="11526981" cy="5487043"/>
          </a:xfrm>
        </p:spPr>
      </p:pic>
    </p:spTree>
    <p:extLst>
      <p:ext uri="{BB962C8B-B14F-4D97-AF65-F5344CB8AC3E}">
        <p14:creationId xmlns:p14="http://schemas.microsoft.com/office/powerpoint/2010/main" val="1513679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D0261C-5EE9-97A6-1B6F-28ECD7596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Magnitude of learning losses in Western Cape</a:t>
            </a:r>
            <a:endParaRPr lang="en-Z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6389000-C53F-BE21-39D3-B811C67E7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Losses 1 to 1¼ years in Mathematics</a:t>
            </a:r>
          </a:p>
          <a:p>
            <a:r>
              <a:rPr lang="en-US" sz="2800" dirty="0"/>
              <a:t>Losses ¾ to 1 year in Reading</a:t>
            </a:r>
          </a:p>
          <a:p>
            <a:r>
              <a:rPr lang="en-US" sz="2800" dirty="0"/>
              <a:t>Smaller losses in Quintile 5 schools, but more than half of the above</a:t>
            </a:r>
          </a:p>
          <a:p>
            <a:r>
              <a:rPr lang="en-US" sz="2800" dirty="0"/>
              <a:t>Large losses in Reading for isiXhosa schools in Grade 6, indicating that Covid has worsened the difficulty of the language transition</a:t>
            </a:r>
          </a:p>
          <a:p>
            <a:endParaRPr lang="en-US" sz="2800" dirty="0"/>
          </a:p>
          <a:p>
            <a:r>
              <a:rPr lang="en-US" sz="2800" dirty="0"/>
              <a:t>How far can one extrapolate from this?</a:t>
            </a:r>
          </a:p>
          <a:p>
            <a:r>
              <a:rPr lang="en-US" sz="2800" dirty="0"/>
              <a:t>What are the policy options</a:t>
            </a:r>
          </a:p>
          <a:p>
            <a:pPr lvl="1"/>
            <a:r>
              <a:rPr lang="en-US" sz="2400" dirty="0"/>
              <a:t>How to create </a:t>
            </a:r>
            <a:r>
              <a:rPr lang="en-US" sz="2400" u="sng" dirty="0"/>
              <a:t>time</a:t>
            </a:r>
          </a:p>
          <a:p>
            <a:pPr lvl="1"/>
            <a:endParaRPr lang="en-US" sz="2400" u="sng" dirty="0"/>
          </a:p>
          <a:p>
            <a:r>
              <a:rPr lang="en-US" sz="2800" dirty="0"/>
              <a:t>How much catch-up can there be?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93372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BC0601F-DFA9-CFBC-8CD5-7DCC29C11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Gr9 scores in WC Systemic Tests, 2019 and 2921</a:t>
            </a:r>
            <a:endParaRPr lang="en-ZA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22C5926-1757-CCEE-E653-362A858141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875" y="1138238"/>
            <a:ext cx="11058525" cy="5354637"/>
          </a:xfr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A17F90C-3D21-658F-CFD6-D0A0602A5E8D}"/>
              </a:ext>
            </a:extLst>
          </p:cNvPr>
          <p:cNvSpPr txBox="1"/>
          <p:nvPr/>
        </p:nvSpPr>
        <p:spPr>
          <a:xfrm>
            <a:off x="7283177" y="1908560"/>
            <a:ext cx="1899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Average fell from 37.7% to 31.5%</a:t>
            </a:r>
            <a:endParaRPr lang="en-ZA" b="1" dirty="0">
              <a:solidFill>
                <a:srgbClr val="002060"/>
              </a:solidFill>
            </a:endParaRPr>
          </a:p>
        </p:txBody>
      </p:sp>
      <p:sp>
        <p:nvSpPr>
          <p:cNvPr id="17" name="Arrow: Up 16">
            <a:extLst>
              <a:ext uri="{FF2B5EF4-FFF2-40B4-BE49-F238E27FC236}">
                <a16:creationId xmlns:a16="http://schemas.microsoft.com/office/drawing/2014/main" id="{B5EF80AC-C700-D315-0CF4-5531582BA82C}"/>
              </a:ext>
            </a:extLst>
          </p:cNvPr>
          <p:cNvSpPr/>
          <p:nvPr/>
        </p:nvSpPr>
        <p:spPr>
          <a:xfrm rot="16200000">
            <a:off x="2223858" y="3016189"/>
            <a:ext cx="284085" cy="5948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57814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975B0775-67B4-053A-473D-5F4AD1D834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Repetition, assessment, and maintaining the integrity of the matric examination</a:t>
            </a:r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val="1309925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 sz="2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ZA" sz="2400" dirty="0">
                <a:solidFill>
                  <a:schemeClr val="accent5">
                    <a:lumMod val="50000"/>
                  </a:schemeClr>
                </a:solidFill>
                <a:cs typeface="Calibri" panose="020F0502020204030204" pitchFamily="34" charset="0"/>
              </a:rPr>
              <a:t>All provinces have similar patterns of repetition across grades (2019) – </a:t>
            </a:r>
            <a:br>
              <a:rPr lang="en-ZA" sz="2400" dirty="0">
                <a:solidFill>
                  <a:schemeClr val="accent5">
                    <a:lumMod val="50000"/>
                  </a:schemeClr>
                </a:solidFill>
                <a:cs typeface="Calibri" panose="020F0502020204030204" pitchFamily="34" charset="0"/>
              </a:rPr>
            </a:br>
            <a:r>
              <a:rPr lang="en-ZA" sz="2400" dirty="0">
                <a:solidFill>
                  <a:schemeClr val="accent5">
                    <a:lumMod val="50000"/>
                  </a:schemeClr>
                </a:solidFill>
                <a:cs typeface="Calibri" panose="020F0502020204030204" pitchFamily="34" charset="0"/>
              </a:rPr>
              <a:t>Limpopo’s are exceptionally high in secondary grades</a:t>
            </a:r>
            <a:endParaRPr lang="en-ZA" sz="1800" dirty="0">
              <a:solidFill>
                <a:schemeClr val="accent5">
                  <a:lumMod val="50000"/>
                </a:schemeClr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945023"/>
              </p:ext>
            </p:extLst>
          </p:nvPr>
        </p:nvGraphicFramePr>
        <p:xfrm>
          <a:off x="350982" y="1138135"/>
          <a:ext cx="11526837" cy="5354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6838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CC525A-A528-E2EE-5842-8122372FB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Calibri" panose="020F0502020204030204" pitchFamily="34" charset="0"/>
              </a:rPr>
              <a:t>Enrolment per grade by correct age and years over-age, 2019</a:t>
            </a:r>
            <a:endParaRPr lang="en-ZA" sz="2800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050A615E-554F-E60B-8B24-CB6F2B7670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0982" y="1138135"/>
            <a:ext cx="11526981" cy="527668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C9501B-68F8-19A6-6252-CC51756E27E9}"/>
              </a:ext>
            </a:extLst>
          </p:cNvPr>
          <p:cNvSpPr txBox="1"/>
          <p:nvPr/>
        </p:nvSpPr>
        <p:spPr>
          <a:xfrm>
            <a:off x="8735626" y="1491449"/>
            <a:ext cx="17577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By Grade 10, 57% are over-aged</a:t>
            </a:r>
            <a:endParaRPr lang="en-Z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136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978B1710-0738-1FA7-B9E8-B122F43DC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82" y="85726"/>
            <a:ext cx="11526981" cy="436522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Covid-19 and repetition rates: a natural experiment?</a:t>
            </a:r>
            <a:endParaRPr lang="en-ZA" sz="2800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EE7160F-3D60-75B8-B56D-B7FF17A6FF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7984366"/>
              </p:ext>
            </p:extLst>
          </p:nvPr>
        </p:nvGraphicFramePr>
        <p:xfrm>
          <a:off x="541020" y="781286"/>
          <a:ext cx="504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DEE7160F-3D60-75B8-B56D-B7FF17A6FF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7108961"/>
              </p:ext>
            </p:extLst>
          </p:nvPr>
        </p:nvGraphicFramePr>
        <p:xfrm>
          <a:off x="541020" y="3920324"/>
          <a:ext cx="504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F3D1C2A3-6C72-41D3-9AAB-F38E35ABD5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608812"/>
              </p:ext>
            </p:extLst>
          </p:nvPr>
        </p:nvGraphicFramePr>
        <p:xfrm>
          <a:off x="6114472" y="781286"/>
          <a:ext cx="468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86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13" grpId="0">
        <p:bldAsOne/>
      </p:bldGraphic>
      <p:bldGraphic spid="14" grpId="0">
        <p:bldAsOne/>
      </p:bldGraphic>
      <p:bldGraphic spid="15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ZA" sz="3200" dirty="0"/>
              <a:t>Matric exams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/>
              <a:t>Logistically remarkable – and not appreciated enough</a:t>
            </a:r>
          </a:p>
          <a:p>
            <a:r>
              <a:rPr lang="en-ZA" sz="2800" dirty="0"/>
              <a:t>Stable system with good quality controls</a:t>
            </a:r>
          </a:p>
          <a:p>
            <a:pPr lvl="1"/>
            <a:r>
              <a:rPr lang="en-ZA" sz="2400" dirty="0"/>
              <a:t>Umalusi has played an impressive role (despite minor issues)</a:t>
            </a:r>
          </a:p>
          <a:p>
            <a:pPr lvl="2"/>
            <a:r>
              <a:rPr lang="en-ZA" sz="2200" dirty="0"/>
              <a:t>Though rule changes regarding progressed learners may have caused some problems for equating across year</a:t>
            </a:r>
          </a:p>
          <a:p>
            <a:r>
              <a:rPr lang="en-ZA" sz="2800" dirty="0"/>
              <a:t>Documentation excellent</a:t>
            </a:r>
          </a:p>
          <a:p>
            <a:pPr lvl="1"/>
            <a:r>
              <a:rPr lang="en-ZA" sz="2400" dirty="0"/>
              <a:t>But how well is this used?</a:t>
            </a:r>
          </a:p>
          <a:p>
            <a:r>
              <a:rPr lang="en-ZA" sz="2800" dirty="0"/>
              <a:t>Results should be used by teachers and schools as feedback on how well they teach</a:t>
            </a:r>
          </a:p>
          <a:p>
            <a:pPr lvl="1"/>
            <a:r>
              <a:rPr lang="en-ZA" dirty="0"/>
              <a:t>But does this really occur?</a:t>
            </a:r>
          </a:p>
        </p:txBody>
      </p:sp>
    </p:spTree>
    <p:extLst>
      <p:ext uri="{BB962C8B-B14F-4D97-AF65-F5344CB8AC3E}">
        <p14:creationId xmlns:p14="http://schemas.microsoft.com/office/powerpoint/2010/main" val="419069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C802CD-33B5-4929-4E04-4459B4E68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Five important policy issues in South African education</a:t>
            </a:r>
            <a:endParaRPr lang="en-Z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754A95-76FF-5760-302C-CD7F27098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ECD </a:t>
            </a:r>
            <a:r>
              <a:rPr lang="en-US" dirty="0">
                <a:solidFill>
                  <a:srgbClr val="C00000"/>
                </a:solidFill>
              </a:rPr>
              <a:t>– Also discussed later in the conference</a:t>
            </a:r>
          </a:p>
          <a:p>
            <a:r>
              <a:rPr lang="en-US" dirty="0"/>
              <a:t>Fiscal constraints </a:t>
            </a:r>
            <a:r>
              <a:rPr lang="en-US" dirty="0">
                <a:solidFill>
                  <a:srgbClr val="C00000"/>
                </a:solidFill>
              </a:rPr>
              <a:t>– Also discussed later in the conference</a:t>
            </a:r>
          </a:p>
          <a:p>
            <a:r>
              <a:rPr lang="en-US" dirty="0"/>
              <a:t>Teacher demand and supply </a:t>
            </a:r>
            <a:r>
              <a:rPr lang="en-US" dirty="0">
                <a:solidFill>
                  <a:srgbClr val="C00000"/>
                </a:solidFill>
              </a:rPr>
              <a:t>– Also discussed later in the conference</a:t>
            </a:r>
          </a:p>
          <a:p>
            <a:r>
              <a:rPr lang="en-US" dirty="0"/>
              <a:t>Learning losses </a:t>
            </a:r>
            <a:r>
              <a:rPr lang="en-US" dirty="0">
                <a:solidFill>
                  <a:srgbClr val="C00000"/>
                </a:solidFill>
              </a:rPr>
              <a:t>– Also discussed later in the conference</a:t>
            </a:r>
          </a:p>
          <a:p>
            <a:r>
              <a:rPr lang="en-US" dirty="0"/>
              <a:t>Assessment, repetition and maintaining the integrity of the matric examination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96347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FE3F21-6A30-98A9-7BEE-30C761226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Maintaining the integrity of the matric examinations</a:t>
            </a:r>
            <a:endParaRPr lang="en-Z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E996D7-6803-E64E-C7A6-EE3B03302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Two reasons why we may expect weaker matric performance in 2021 than in 2019:</a:t>
            </a:r>
          </a:p>
          <a:p>
            <a:pPr lvl="1"/>
            <a:r>
              <a:rPr lang="en-US" sz="2400" dirty="0"/>
              <a:t>Far fewer failed grades during Covid, increasing the number of weaker candidates at higher grades</a:t>
            </a:r>
          </a:p>
          <a:p>
            <a:pPr lvl="1"/>
            <a:r>
              <a:rPr lang="en-US" sz="2400" dirty="0"/>
              <a:t>Learning losses due to lockdowns, school closures and rotational timetabling</a:t>
            </a:r>
          </a:p>
          <a:p>
            <a:r>
              <a:rPr lang="en-US" sz="2800" dirty="0"/>
              <a:t>Two reasons why matric performance in 2021 could be better than expected:</a:t>
            </a:r>
          </a:p>
          <a:p>
            <a:pPr lvl="1"/>
            <a:r>
              <a:rPr lang="en-US" sz="2400" dirty="0"/>
              <a:t>More focused time was given to matriculants to aid them before the exam</a:t>
            </a:r>
          </a:p>
          <a:p>
            <a:pPr lvl="1"/>
            <a:r>
              <a:rPr lang="en-US" sz="2400" dirty="0"/>
              <a:t>Teachers have become better at focusing on work likely to be asked in the examinations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08428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5C2320-3191-87CB-11CF-B12F071A9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Progress to and performance in matric, 2019-2021</a:t>
            </a:r>
            <a:endParaRPr lang="en-Z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E156F7-CB61-2B85-1AB5-C16CD4925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Dropout in secondary grades had been declining</a:t>
            </a:r>
          </a:p>
          <a:p>
            <a:r>
              <a:rPr lang="en-US" dirty="0"/>
              <a:t>Continuation to matric is selective – but lower repetition rates made it less so</a:t>
            </a:r>
          </a:p>
          <a:p>
            <a:endParaRPr lang="en-US" dirty="0"/>
          </a:p>
          <a:p>
            <a:endParaRPr lang="en-US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54279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4C9106-ABC1-D92A-C077-D7D89342F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Matric 2019 &amp; 2021: Some numbers</a:t>
            </a:r>
            <a:endParaRPr lang="en-ZA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5615A95-7237-3F22-7A27-BC3A4211FC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875346"/>
              </p:ext>
            </p:extLst>
          </p:nvPr>
        </p:nvGraphicFramePr>
        <p:xfrm>
          <a:off x="350838" y="1138238"/>
          <a:ext cx="11526835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36">
                  <a:extLst>
                    <a:ext uri="{9D8B030D-6E8A-4147-A177-3AD203B41FA5}">
                      <a16:colId xmlns:a16="http://schemas.microsoft.com/office/drawing/2014/main" val="2406421793"/>
                    </a:ext>
                  </a:extLst>
                </a:gridCol>
                <a:gridCol w="1867498">
                  <a:extLst>
                    <a:ext uri="{9D8B030D-6E8A-4147-A177-3AD203B41FA5}">
                      <a16:colId xmlns:a16="http://schemas.microsoft.com/office/drawing/2014/main" val="1300075588"/>
                    </a:ext>
                  </a:extLst>
                </a:gridCol>
                <a:gridCol w="2305367">
                  <a:extLst>
                    <a:ext uri="{9D8B030D-6E8A-4147-A177-3AD203B41FA5}">
                      <a16:colId xmlns:a16="http://schemas.microsoft.com/office/drawing/2014/main" val="625438819"/>
                    </a:ext>
                  </a:extLst>
                </a:gridCol>
                <a:gridCol w="2305367">
                  <a:extLst>
                    <a:ext uri="{9D8B030D-6E8A-4147-A177-3AD203B41FA5}">
                      <a16:colId xmlns:a16="http://schemas.microsoft.com/office/drawing/2014/main" val="2020579560"/>
                    </a:ext>
                  </a:extLst>
                </a:gridCol>
                <a:gridCol w="2305367">
                  <a:extLst>
                    <a:ext uri="{9D8B030D-6E8A-4147-A177-3AD203B41FA5}">
                      <a16:colId xmlns:a16="http://schemas.microsoft.com/office/drawing/2014/main" val="20122494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827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All full time candidates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504 315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703 936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199 261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40%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801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Maths Lit candidates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298 705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441 075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142 370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48%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253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Mathematics candidates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222 310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259 171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36 860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17%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952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Failed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94 402    (18.7%)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166 310   (23.6%)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71 908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77%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729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All passes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409 826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537 512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199 621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31%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736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Bachelor’s passes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186 060 (36.9%)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256 028 (36.4%)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69 968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38%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430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Mathematics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33.7%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35.2%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+1.5%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442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MLit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43.3%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41.4%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-1.9%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34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EFAL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52.4%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53.5%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+1.1%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1331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45A1402-83DA-77A0-3615-327CBB7A8E03}"/>
              </a:ext>
            </a:extLst>
          </p:cNvPr>
          <p:cNvSpPr txBox="1"/>
          <p:nvPr/>
        </p:nvSpPr>
        <p:spPr>
          <a:xfrm>
            <a:off x="1294513" y="5593024"/>
            <a:ext cx="609777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Those failing increased from 94 400 in 2019 (18.7%) to 166 300 in 2021 (23.6%)</a:t>
            </a:r>
          </a:p>
          <a:p>
            <a:r>
              <a:rPr lang="en-US" dirty="0"/>
              <a:t>Bachelor’s passes increased from 186 000 to 256 000 – a 38% increase</a:t>
            </a:r>
          </a:p>
          <a:p>
            <a:r>
              <a:rPr lang="en-US" dirty="0"/>
              <a:t>All passes increased from 410 000 to 538 000 – a 31% increase</a:t>
            </a:r>
          </a:p>
        </p:txBody>
      </p:sp>
    </p:spTree>
    <p:extLst>
      <p:ext uri="{BB962C8B-B14F-4D97-AF65-F5344CB8AC3E}">
        <p14:creationId xmlns:p14="http://schemas.microsoft.com/office/powerpoint/2010/main" val="3265972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BC0601F-DFA9-CFBC-8CD5-7DCC29C11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Gr9 scores in WC Systemic Tests, 2019 and 2921</a:t>
            </a:r>
            <a:endParaRPr lang="en-ZA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22C5926-1757-CCEE-E653-362A858141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875" y="1138238"/>
            <a:ext cx="11058525" cy="5354637"/>
          </a:xfr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A17F90C-3D21-658F-CFD6-D0A0602A5E8D}"/>
              </a:ext>
            </a:extLst>
          </p:cNvPr>
          <p:cNvSpPr txBox="1"/>
          <p:nvPr/>
        </p:nvSpPr>
        <p:spPr>
          <a:xfrm>
            <a:off x="7283177" y="1908560"/>
            <a:ext cx="1899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Average fell from 37.7% to 31.5%</a:t>
            </a:r>
            <a:endParaRPr lang="en-ZA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578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C3AEB-4614-03CF-9366-70F4C8273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291830"/>
            <a:ext cx="11471564" cy="669223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Matric scores in Mathematics and Mathematical Literacy, 2019 &amp; 2021</a:t>
            </a:r>
            <a:endParaRPr lang="en-ZA" sz="2800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07E16521-0991-5800-1D3C-572762E9896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6399" y="1199535"/>
            <a:ext cx="5866581" cy="5270091"/>
          </a:xfrm>
        </p:spPr>
      </p:pic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DD315C78-EDF7-B192-AF00-334ACE09E07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1199535"/>
            <a:ext cx="5705475" cy="5201265"/>
          </a:xfr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E808C1B-E412-B995-CBF4-AD7091C40537}"/>
              </a:ext>
            </a:extLst>
          </p:cNvPr>
          <p:cNvSpPr txBox="1"/>
          <p:nvPr/>
        </p:nvSpPr>
        <p:spPr>
          <a:xfrm>
            <a:off x="3848519" y="1879042"/>
            <a:ext cx="1899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Enrolment increase 2019 to 2021= 17%</a:t>
            </a:r>
            <a:endParaRPr lang="en-ZA" b="1" dirty="0">
              <a:solidFill>
                <a:srgbClr val="00206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52ADB6-567B-6679-49B4-A06855A4E638}"/>
              </a:ext>
            </a:extLst>
          </p:cNvPr>
          <p:cNvSpPr txBox="1"/>
          <p:nvPr/>
        </p:nvSpPr>
        <p:spPr>
          <a:xfrm>
            <a:off x="9715100" y="1879042"/>
            <a:ext cx="1899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Enrolment increase 2019 to 2021= 48%</a:t>
            </a:r>
            <a:endParaRPr lang="en-ZA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51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820BF9-F692-C5F8-BB44-D2C9F748C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82" y="145915"/>
            <a:ext cx="11526981" cy="7152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Repetition rates need more attention </a:t>
            </a:r>
            <a:r>
              <a:rPr lang="en-US" sz="2800" dirty="0"/>
              <a:t>– </a:t>
            </a:r>
            <a:br>
              <a:rPr lang="en-US" sz="2800" dirty="0"/>
            </a:br>
            <a:r>
              <a:rPr lang="en-US" sz="2400" dirty="0"/>
              <a:t>in conjunction with assessment and accountability</a:t>
            </a:r>
            <a:endParaRPr lang="en-ZA" sz="28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4FEE76E-0D8B-382F-C533-B004C07B3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Matric is the currency of the school education system </a:t>
            </a:r>
            <a:r>
              <a:rPr lang="en-US" dirty="0"/>
              <a:t>– we should not allow it to be devalued in people’s perceptions, in universities and in the labour market</a:t>
            </a:r>
          </a:p>
          <a:p>
            <a:r>
              <a:rPr lang="en-US" dirty="0"/>
              <a:t>The effects of learning losses will last for a decade, including</a:t>
            </a:r>
          </a:p>
          <a:p>
            <a:pPr lvl="1"/>
            <a:r>
              <a:rPr lang="en-US" dirty="0"/>
              <a:t>Greater variation within classes, making teaching more difficult</a:t>
            </a:r>
          </a:p>
          <a:p>
            <a:pPr lvl="1"/>
            <a:r>
              <a:rPr lang="en-US" dirty="0"/>
              <a:t>Uncertain standards for grade progression</a:t>
            </a:r>
          </a:p>
          <a:p>
            <a:pPr lvl="1"/>
            <a:r>
              <a:rPr lang="en-US" dirty="0"/>
              <a:t>Greater need for support, which is unlikely to be forthcoming for those most in need</a:t>
            </a:r>
          </a:p>
          <a:p>
            <a:r>
              <a:rPr lang="en-US" dirty="0"/>
              <a:t>Understanding School Based Assessments (SBAs), especially common SBAs, at lower grades offers a possibility for building an information system that could be useful for accountability and support</a:t>
            </a:r>
          </a:p>
          <a:p>
            <a:pPr lvl="1"/>
            <a:r>
              <a:rPr lang="en-US" dirty="0"/>
              <a:t>Resep is currently working on that with support of the DDD initiative/Michael and Susan Dell Foundation and three provinces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933062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5A8151-FB62-2B82-6D25-B033CC7C2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final word</a:t>
            </a:r>
            <a:endParaRPr lang="en-Z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7EB4B8-E5F1-20CE-12CF-0B8D7BA5E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South African education research, and in particular evidence based quantitative research, has grown remarkably</a:t>
            </a:r>
          </a:p>
          <a:p>
            <a:r>
              <a:rPr lang="en-US" dirty="0"/>
              <a:t>Availability and good exploitation of administrative data has contributed much to that</a:t>
            </a:r>
          </a:p>
          <a:p>
            <a:r>
              <a:rPr lang="en-US" dirty="0"/>
              <a:t>New data has also been created within and outside of government to address new issues, e.g., the new ECD data that is transforming research options in this field</a:t>
            </a:r>
          </a:p>
          <a:p>
            <a:r>
              <a:rPr lang="en-US" dirty="0"/>
              <a:t>Greater cooperation across institutions has also contributed</a:t>
            </a:r>
          </a:p>
          <a:p>
            <a:r>
              <a:rPr lang="en-US" dirty="0"/>
              <a:t>Equally valuable has been the willingness, within national and provincial government, to share data and to engage in policy debates and discussions that uses such evidence</a:t>
            </a:r>
          </a:p>
          <a:p>
            <a:pPr lvl="1"/>
            <a:r>
              <a:rPr lang="en-US" dirty="0"/>
              <a:t>This is something that is greatly appreciated by researchers, not only for the sake of our own research output, but because it also allows us to contribute to a growing debate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6148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524F002-84C8-276A-B521-FD5B68C58B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ECD</a:t>
            </a:r>
          </a:p>
          <a:p>
            <a:r>
              <a:rPr lang="en-US" sz="2600" b="0" dirty="0">
                <a:solidFill>
                  <a:srgbClr val="FF0000"/>
                </a:solidFill>
              </a:rPr>
              <a:t>World Bank team’s Public Expenditure and Institutional Review of ECD in SA soon to be released– Discussed tomorrow at 11:00 by Jesal Kika-Mistry &amp; Elizabeth Ninan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19365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F416F44-E7BD-7988-6168-CB8CD6896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82" y="145915"/>
            <a:ext cx="11526981" cy="448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ECD</a:t>
            </a:r>
            <a:endParaRPr lang="en-ZA" sz="3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CD1D62-287A-001F-FF54-C75B3E7FE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2" y="594805"/>
            <a:ext cx="11526981" cy="589807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World Bank team’s Public Expenditure and Institutional Review of ECD in SA soon to be released– Discussed tomorrow at 11:00 by Jesal Kika-Mistry &amp; Elizabeth Ninan</a:t>
            </a:r>
          </a:p>
          <a:p>
            <a:r>
              <a:rPr lang="en-US" dirty="0">
                <a:solidFill>
                  <a:srgbClr val="FF0000"/>
                </a:solidFill>
              </a:rPr>
              <a:t>Much new data available, thanks to DBE audit and census, Innovation Edge/ELOM, Thrive by Five initiative, etc.</a:t>
            </a:r>
          </a:p>
          <a:p>
            <a:r>
              <a:rPr lang="en-US" dirty="0">
                <a:solidFill>
                  <a:srgbClr val="FF0000"/>
                </a:solidFill>
              </a:rPr>
              <a:t>Resep and Ilifa Labantwana partnership on research, Working Papers and webinars</a:t>
            </a:r>
          </a:p>
          <a:p>
            <a:r>
              <a:rPr lang="en-US" dirty="0"/>
              <a:t>Only around ¾ of children aged 4-5 are in ECD programmes</a:t>
            </a:r>
          </a:p>
          <a:p>
            <a:r>
              <a:rPr lang="en-US" dirty="0"/>
              <a:t>Demand and supply factors operate:</a:t>
            </a:r>
          </a:p>
          <a:p>
            <a:pPr lvl="1"/>
            <a:r>
              <a:rPr lang="en-US" dirty="0"/>
              <a:t>Supply of ECD facilities is restricted by high hurdles for registration, as well as lack of effective demand</a:t>
            </a:r>
          </a:p>
          <a:p>
            <a:pPr lvl="1"/>
            <a:r>
              <a:rPr lang="en-US" dirty="0"/>
              <a:t>Demand for ECD facilities is restricted by</a:t>
            </a:r>
          </a:p>
          <a:p>
            <a:pPr lvl="2"/>
            <a:r>
              <a:rPr lang="en-US" dirty="0"/>
              <a:t>Inadequate incomes to pay parental contribution</a:t>
            </a:r>
          </a:p>
          <a:p>
            <a:pPr lvl="3"/>
            <a:r>
              <a:rPr lang="en-US" dirty="0"/>
              <a:t>Which is even higher when facilities are not registered and subsidized</a:t>
            </a:r>
          </a:p>
          <a:p>
            <a:pPr lvl="2"/>
            <a:r>
              <a:rPr lang="en-US" dirty="0"/>
              <a:t>Cheaper alternatives for childcare, often unemployed household members</a:t>
            </a:r>
          </a:p>
          <a:p>
            <a:r>
              <a:rPr lang="en-US" dirty="0"/>
              <a:t>Incidence of ECD subsidies very skew, as poor do not have access to ECD, or only have access to unregistered facilities, or cannot afford the parental contribution</a:t>
            </a:r>
          </a:p>
          <a:p>
            <a:r>
              <a:rPr lang="en-US" dirty="0"/>
              <a:t>We need mote evidence of cognitive effects of SA’s ECD services, and how these relate to costs, quality of facilities, </a:t>
            </a:r>
            <a:r>
              <a:rPr lang="en-US" dirty="0" err="1"/>
              <a:t>uality</a:t>
            </a:r>
            <a:r>
              <a:rPr lang="en-US" dirty="0"/>
              <a:t> of practitioners: </a:t>
            </a:r>
          </a:p>
          <a:p>
            <a:pPr lvl="1"/>
            <a:r>
              <a:rPr lang="en-US" sz="1800" dirty="0"/>
              <a:t>Cost per ECD practitioner </a:t>
            </a:r>
            <a:r>
              <a:rPr lang="en-US" sz="1800" dirty="0">
                <a:ea typeface="Cambria" panose="02040503050406030204" pitchFamily="18" charset="0"/>
              </a:rPr>
              <a:t>≃ R31 000, Grade R teacher ≃ R165 000, Grade 1-12 teacher ≃ R410 000 per annum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0634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E25FD016-663D-701F-B5E3-E30F8C0193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Fiscal constraints</a:t>
            </a:r>
          </a:p>
          <a:p>
            <a:r>
              <a:rPr lang="en-US" sz="2400" b="0" dirty="0">
                <a:solidFill>
                  <a:srgbClr val="FF0000"/>
                </a:solidFill>
              </a:rPr>
              <a:t>To be discussed tomorrow at 12:20 by Spencer Janari, Albert Chanee and Helanya Fourie</a:t>
            </a:r>
            <a:endParaRPr lang="en-ZA" sz="24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31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A6C522-D441-D922-DA47-9ABB2FE12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086" y="145914"/>
            <a:ext cx="11297861" cy="992221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+mn-lt"/>
              </a:rPr>
              <a:t>Older teachers are more expensive:</a:t>
            </a:r>
            <a:br>
              <a:rPr lang="en-US" sz="3200" dirty="0">
                <a:latin typeface="+mn-lt"/>
              </a:rPr>
            </a:br>
            <a:r>
              <a:rPr lang="en-US" sz="2800" dirty="0">
                <a:latin typeface="+mn-lt"/>
              </a:rPr>
              <a:t>Teacher wages by age, 2017</a:t>
            </a:r>
            <a:endParaRPr lang="en-ZA" sz="2800" dirty="0">
              <a:latin typeface="+mn-lt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1B44CCD-459F-52F5-40D5-1AE2BA33BB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4136" y="1138135"/>
            <a:ext cx="11132811" cy="51700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842D47-760D-8618-E9D6-544E2DA539A5}"/>
              </a:ext>
            </a:extLst>
          </p:cNvPr>
          <p:cNvSpPr txBox="1"/>
          <p:nvPr/>
        </p:nvSpPr>
        <p:spPr>
          <a:xfrm>
            <a:off x="479086" y="6308209"/>
            <a:ext cx="103672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Grotesque" panose="020B0504020202020204" pitchFamily="34" charset="0"/>
              </a:rPr>
              <a:t>Source: Spaull, Lilenstein &amp; Carel 2020: 37, Table 8, derived from Gustafsson</a:t>
            </a:r>
            <a:endParaRPr lang="en-ZA" sz="1800" dirty="0">
              <a:latin typeface="Grotesque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700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B3F2233-28AE-41AB-BB0A-3DA1731AA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Rising salaries erode staff numbers and learner-educator ratios</a:t>
            </a:r>
            <a:br>
              <a:rPr lang="en-US" sz="3200" dirty="0">
                <a:latin typeface="+mn-lt"/>
              </a:rPr>
            </a:br>
            <a:r>
              <a:rPr lang="en-US" sz="2700" dirty="0">
                <a:latin typeface="+mn-lt"/>
              </a:rPr>
              <a:t>Staff &amp; learners by province, 2012 &amp; 2016</a:t>
            </a:r>
            <a:endParaRPr lang="en-ZA" sz="3200" dirty="0">
              <a:latin typeface="+mn-lt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325733C-A8C3-43F0-AA19-86D353E07C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039284"/>
              </p:ext>
            </p:extLst>
          </p:nvPr>
        </p:nvGraphicFramePr>
        <p:xfrm>
          <a:off x="350838" y="1138135"/>
          <a:ext cx="11526829" cy="3831520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2183497">
                  <a:extLst>
                    <a:ext uri="{9D8B030D-6E8A-4147-A177-3AD203B41FA5}">
                      <a16:colId xmlns:a16="http://schemas.microsoft.com/office/drawing/2014/main" val="930795874"/>
                    </a:ext>
                  </a:extLst>
                </a:gridCol>
                <a:gridCol w="1038148">
                  <a:extLst>
                    <a:ext uri="{9D8B030D-6E8A-4147-A177-3AD203B41FA5}">
                      <a16:colId xmlns:a16="http://schemas.microsoft.com/office/drawing/2014/main" val="1739306051"/>
                    </a:ext>
                  </a:extLst>
                </a:gridCol>
                <a:gridCol w="1038148">
                  <a:extLst>
                    <a:ext uri="{9D8B030D-6E8A-4147-A177-3AD203B41FA5}">
                      <a16:colId xmlns:a16="http://schemas.microsoft.com/office/drawing/2014/main" val="679164833"/>
                    </a:ext>
                  </a:extLst>
                </a:gridCol>
                <a:gridCol w="1038148">
                  <a:extLst>
                    <a:ext uri="{9D8B030D-6E8A-4147-A177-3AD203B41FA5}">
                      <a16:colId xmlns:a16="http://schemas.microsoft.com/office/drawing/2014/main" val="1484428864"/>
                    </a:ext>
                  </a:extLst>
                </a:gridCol>
                <a:gridCol w="1038148">
                  <a:extLst>
                    <a:ext uri="{9D8B030D-6E8A-4147-A177-3AD203B41FA5}">
                      <a16:colId xmlns:a16="http://schemas.microsoft.com/office/drawing/2014/main" val="2117372503"/>
                    </a:ext>
                  </a:extLst>
                </a:gridCol>
                <a:gridCol w="1038148">
                  <a:extLst>
                    <a:ext uri="{9D8B030D-6E8A-4147-A177-3AD203B41FA5}">
                      <a16:colId xmlns:a16="http://schemas.microsoft.com/office/drawing/2014/main" val="2861165325"/>
                    </a:ext>
                  </a:extLst>
                </a:gridCol>
                <a:gridCol w="1038148">
                  <a:extLst>
                    <a:ext uri="{9D8B030D-6E8A-4147-A177-3AD203B41FA5}">
                      <a16:colId xmlns:a16="http://schemas.microsoft.com/office/drawing/2014/main" val="2913771143"/>
                    </a:ext>
                  </a:extLst>
                </a:gridCol>
                <a:gridCol w="1038148">
                  <a:extLst>
                    <a:ext uri="{9D8B030D-6E8A-4147-A177-3AD203B41FA5}">
                      <a16:colId xmlns:a16="http://schemas.microsoft.com/office/drawing/2014/main" val="3006140716"/>
                    </a:ext>
                  </a:extLst>
                </a:gridCol>
                <a:gridCol w="1038148">
                  <a:extLst>
                    <a:ext uri="{9D8B030D-6E8A-4147-A177-3AD203B41FA5}">
                      <a16:colId xmlns:a16="http://schemas.microsoft.com/office/drawing/2014/main" val="750171188"/>
                    </a:ext>
                  </a:extLst>
                </a:gridCol>
                <a:gridCol w="1038148">
                  <a:extLst>
                    <a:ext uri="{9D8B030D-6E8A-4147-A177-3AD203B41FA5}">
                      <a16:colId xmlns:a16="http://schemas.microsoft.com/office/drawing/2014/main" val="2066329039"/>
                    </a:ext>
                  </a:extLst>
                </a:gridCol>
              </a:tblGrid>
              <a:tr h="267747">
                <a:tc>
                  <a:txBody>
                    <a:bodyPr/>
                    <a:lstStyle/>
                    <a:p>
                      <a:pPr algn="l" fontAlgn="ctr"/>
                      <a:endParaRPr lang="en-ZA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0960" marR="5080" marT="508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Personnel</a:t>
                      </a:r>
                      <a:endParaRPr lang="en-ZA" sz="1600" b="1" i="0" u="none" strike="noStrike" dirty="0">
                        <a:solidFill>
                          <a:schemeClr val="bg1"/>
                        </a:solidFill>
                        <a:effectLst/>
                        <a:latin typeface="Grotesque" panose="020B0604020202020204" pitchFamily="34" charset="0"/>
                      </a:endParaRPr>
                    </a:p>
                  </a:txBody>
                  <a:tcPr marL="5080" marR="5080" marT="5080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Grotesque" panose="020B0604020202020204" pitchFamily="34" charset="0"/>
                      </a:endParaRPr>
                    </a:p>
                  </a:txBody>
                  <a:tcPr marL="7620" marR="18288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Grotesqu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Enrolment</a:t>
                      </a:r>
                      <a:endParaRPr lang="en-ZA" sz="1600" b="1" i="0" u="none" strike="noStrike" dirty="0">
                        <a:solidFill>
                          <a:schemeClr val="bg1"/>
                        </a:solidFill>
                        <a:effectLst/>
                        <a:latin typeface="Grotesque" panose="020B0604020202020204" pitchFamily="34" charset="0"/>
                      </a:endParaRPr>
                    </a:p>
                  </a:txBody>
                  <a:tcPr marL="5080" marR="5080" marT="508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Grotesque" panose="020B0604020202020204" pitchFamily="34" charset="0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Grotesqu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Learners per staff member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Grotesque" panose="020B0604020202020204" pitchFamily="34" charset="0"/>
                      </a:endParaRPr>
                    </a:p>
                  </a:txBody>
                  <a:tcPr marL="5080" marR="5080" marT="508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rotesque" panose="020B0604020202020204" pitchFamily="34" charset="0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ZA" sz="2400" b="0" i="0" u="none" strike="noStrike" dirty="0">
                        <a:solidFill>
                          <a:srgbClr val="000000"/>
                        </a:solidFill>
                        <a:effectLst/>
                        <a:latin typeface="Grotesque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48957660"/>
                  </a:ext>
                </a:extLst>
              </a:tr>
              <a:tr h="267747">
                <a:tc>
                  <a:txBody>
                    <a:bodyPr/>
                    <a:lstStyle/>
                    <a:p>
                      <a:pPr algn="l" fontAlgn="ctr"/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0960" marR="5080" marT="5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2012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121920" marT="50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% Change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2012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% Change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2012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% Change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 anchor="ctr"/>
                </a:tc>
                <a:extLst>
                  <a:ext uri="{0D108BD9-81ED-4DB2-BD59-A6C34878D82A}">
                    <a16:rowId xmlns:a16="http://schemas.microsoft.com/office/drawing/2014/main" val="2264277564"/>
                  </a:ext>
                </a:extLst>
              </a:tr>
              <a:tr h="2659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EDUCATORS: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423 556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400 964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24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-5.3%</a:t>
                      </a:r>
                      <a:endParaRPr lang="en-ZA" sz="24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11 932 681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12 342 213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24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3%</a:t>
                      </a:r>
                      <a:endParaRPr lang="en-ZA" sz="24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28.2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30.8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24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9%</a:t>
                      </a:r>
                      <a:endParaRPr lang="en-ZA" sz="24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extLst>
                  <a:ext uri="{0D108BD9-81ED-4DB2-BD59-A6C34878D82A}">
                    <a16:rowId xmlns:a16="http://schemas.microsoft.com/office/drawing/2014/main" val="864024721"/>
                  </a:ext>
                </a:extLst>
              </a:tr>
              <a:tr h="265926">
                <a:tc>
                  <a:txBody>
                    <a:bodyPr/>
                    <a:lstStyle/>
                    <a:p>
                      <a:pPr lvl="1" algn="l" fontAlgn="t"/>
                      <a:r>
                        <a:rPr lang="en-ZA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Eastern Cape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64 828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54 827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12192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-15%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1 895 989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1 898 723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29.2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34.6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18%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extLst>
                  <a:ext uri="{0D108BD9-81ED-4DB2-BD59-A6C34878D82A}">
                    <a16:rowId xmlns:a16="http://schemas.microsoft.com/office/drawing/2014/main" val="2304690268"/>
                  </a:ext>
                </a:extLst>
              </a:tr>
              <a:tr h="265926">
                <a:tc>
                  <a:txBody>
                    <a:bodyPr/>
                    <a:lstStyle/>
                    <a:p>
                      <a:pPr lvl="1" algn="l" fontAlgn="t"/>
                      <a:r>
                        <a:rPr lang="en-ZA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Free State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26 877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23 665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12192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-12%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646 093</a:t>
                      </a:r>
                      <a:endParaRPr lang="en-ZA" sz="14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671 712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4%</a:t>
                      </a:r>
                      <a:endParaRPr lang="en-ZA" sz="14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24.0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28.4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18%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extLst>
                  <a:ext uri="{0D108BD9-81ED-4DB2-BD59-A6C34878D82A}">
                    <a16:rowId xmlns:a16="http://schemas.microsoft.com/office/drawing/2014/main" val="2340914419"/>
                  </a:ext>
                </a:extLst>
              </a:tr>
              <a:tr h="265926">
                <a:tc>
                  <a:txBody>
                    <a:bodyPr/>
                    <a:lstStyle/>
                    <a:p>
                      <a:pPr lvl="1" algn="l" fontAlgn="t"/>
                      <a:r>
                        <a:rPr lang="en-ZA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Gauteng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65 032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68 487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12192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5%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1 858 745</a:t>
                      </a:r>
                      <a:endParaRPr lang="en-ZA" sz="14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2 048 558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10%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28.6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29.9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5%</a:t>
                      </a:r>
                      <a:endParaRPr lang="en-ZA" sz="14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extLst>
                  <a:ext uri="{0D108BD9-81ED-4DB2-BD59-A6C34878D82A}">
                    <a16:rowId xmlns:a16="http://schemas.microsoft.com/office/drawing/2014/main" val="3089624529"/>
                  </a:ext>
                </a:extLst>
              </a:tr>
              <a:tr h="265926">
                <a:tc>
                  <a:txBody>
                    <a:bodyPr/>
                    <a:lstStyle/>
                    <a:p>
                      <a:pPr lvl="1" algn="l" fontAlgn="t"/>
                      <a:r>
                        <a:rPr lang="en-ZA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KwaZulu-Natal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100 490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97 960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12192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-3%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2 812 844</a:t>
                      </a:r>
                      <a:endParaRPr lang="en-ZA" sz="14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2 808 137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ZA" sz="14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28.0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28.7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2%</a:t>
                      </a:r>
                      <a:endParaRPr lang="en-ZA" sz="14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extLst>
                  <a:ext uri="{0D108BD9-81ED-4DB2-BD59-A6C34878D82A}">
                    <a16:rowId xmlns:a16="http://schemas.microsoft.com/office/drawing/2014/main" val="2410408961"/>
                  </a:ext>
                </a:extLst>
              </a:tr>
              <a:tr h="265926">
                <a:tc>
                  <a:txBody>
                    <a:bodyPr/>
                    <a:lstStyle/>
                    <a:p>
                      <a:pPr lvl="1" algn="l" fontAlgn="t"/>
                      <a:r>
                        <a:rPr lang="en-ZA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Limpopo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60 752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53 237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12192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-12%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1 665 013</a:t>
                      </a:r>
                      <a:endParaRPr lang="en-ZA" sz="14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1 706 725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3%</a:t>
                      </a:r>
                      <a:endParaRPr lang="en-ZA" sz="14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27.4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32.1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17%</a:t>
                      </a:r>
                      <a:endParaRPr lang="en-ZA" sz="14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extLst>
                  <a:ext uri="{0D108BD9-81ED-4DB2-BD59-A6C34878D82A}">
                    <a16:rowId xmlns:a16="http://schemas.microsoft.com/office/drawing/2014/main" val="1238674990"/>
                  </a:ext>
                </a:extLst>
              </a:tr>
              <a:tr h="265926">
                <a:tc>
                  <a:txBody>
                    <a:bodyPr/>
                    <a:lstStyle/>
                    <a:p>
                      <a:pPr lvl="1" algn="l" fontAlgn="t"/>
                      <a:r>
                        <a:rPr lang="en-ZA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Mpumalanga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35 579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33 687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12192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-5%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1 027 851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1 046 234</a:t>
                      </a:r>
                      <a:endParaRPr lang="en-ZA" sz="14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2%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28.9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31.1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8%</a:t>
                      </a:r>
                      <a:endParaRPr lang="en-ZA" sz="14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extLst>
                  <a:ext uri="{0D108BD9-81ED-4DB2-BD59-A6C34878D82A}">
                    <a16:rowId xmlns:a16="http://schemas.microsoft.com/office/drawing/2014/main" val="1688114318"/>
                  </a:ext>
                </a:extLst>
              </a:tr>
              <a:tr h="265926">
                <a:tc>
                  <a:txBody>
                    <a:bodyPr/>
                    <a:lstStyle/>
                    <a:p>
                      <a:pPr lvl="1" algn="l" fontAlgn="t"/>
                      <a:r>
                        <a:rPr lang="en-ZA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Northern Cape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9 672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10 373</a:t>
                      </a:r>
                      <a:endParaRPr lang="en-ZA" sz="14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12192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7%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274 189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287 435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5%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28.3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27.7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-2%</a:t>
                      </a:r>
                      <a:endParaRPr lang="en-ZA" sz="14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extLst>
                  <a:ext uri="{0D108BD9-81ED-4DB2-BD59-A6C34878D82A}">
                    <a16:rowId xmlns:a16="http://schemas.microsoft.com/office/drawing/2014/main" val="2020652731"/>
                  </a:ext>
                </a:extLst>
              </a:tr>
              <a:tr h="265926">
                <a:tc>
                  <a:txBody>
                    <a:bodyPr/>
                    <a:lstStyle/>
                    <a:p>
                      <a:pPr marL="457200" marR="0" lvl="1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North West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27 930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26 417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12192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-5%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760 272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811 340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7%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27.2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30.7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13%</a:t>
                      </a:r>
                      <a:endParaRPr lang="en-ZA" sz="14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extLst>
                  <a:ext uri="{0D108BD9-81ED-4DB2-BD59-A6C34878D82A}">
                    <a16:rowId xmlns:a16="http://schemas.microsoft.com/office/drawing/2014/main" val="3429099036"/>
                  </a:ext>
                </a:extLst>
              </a:tr>
              <a:tr h="265926">
                <a:tc>
                  <a:txBody>
                    <a:bodyPr/>
                    <a:lstStyle/>
                    <a:p>
                      <a:pPr lvl="1" algn="l" fontAlgn="t"/>
                      <a:r>
                        <a:rPr lang="en-ZA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Western Cape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32 396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32 311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12192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ZA" sz="14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991 685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1 063 349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7%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30.6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32.9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8%</a:t>
                      </a:r>
                      <a:endParaRPr lang="en-ZA" sz="1400" b="1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extLst>
                  <a:ext uri="{0D108BD9-81ED-4DB2-BD59-A6C34878D82A}">
                    <a16:rowId xmlns:a16="http://schemas.microsoft.com/office/drawing/2014/main" val="1304084465"/>
                  </a:ext>
                </a:extLst>
              </a:tr>
              <a:tr h="265926">
                <a:tc>
                  <a:txBody>
                    <a:bodyPr/>
                    <a:lstStyle/>
                    <a:p>
                      <a:pPr algn="l" fontAlgn="t"/>
                      <a:r>
                        <a:rPr lang="en-ZA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NON-EDUCATORS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98 883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88 962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12192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-10.0%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120.7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138.7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15%</a:t>
                      </a:r>
                      <a:endParaRPr lang="en-ZA" sz="1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extLst>
                  <a:ext uri="{0D108BD9-81ED-4DB2-BD59-A6C34878D82A}">
                    <a16:rowId xmlns:a16="http://schemas.microsoft.com/office/drawing/2014/main" val="1047515860"/>
                  </a:ext>
                </a:extLst>
              </a:tr>
              <a:tr h="26592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n-ZA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LL STAFF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522 440</a:t>
                      </a:r>
                      <a:endParaRPr lang="en-ZA" sz="14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489 926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-6.2%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22.8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25.2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080" marR="5080" marT="508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10%</a:t>
                      </a:r>
                      <a:endParaRPr lang="en-ZA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080" marR="60960" marT="5080" marB="0"/>
                </a:tc>
                <a:extLst>
                  <a:ext uri="{0D108BD9-81ED-4DB2-BD59-A6C34878D82A}">
                    <a16:rowId xmlns:a16="http://schemas.microsoft.com/office/drawing/2014/main" val="94657984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68DFBC8-7E8E-4394-8F19-BDAFC43F9959}"/>
              </a:ext>
            </a:extLst>
          </p:cNvPr>
          <p:cNvSpPr txBox="1"/>
          <p:nvPr/>
        </p:nvSpPr>
        <p:spPr>
          <a:xfrm>
            <a:off x="292101" y="6462673"/>
            <a:ext cx="48655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rotesque" panose="020B0504020202020204" pitchFamily="34" charset="0"/>
              </a:rPr>
              <a:t>Source: Spaull, Lilenstein &amp; Carel 2020:  37, Table 8</a:t>
            </a:r>
            <a:endParaRPr lang="en-ZA" sz="1600" dirty="0">
              <a:latin typeface="Grotesque" panose="020B05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024BE0-9EEC-4E52-A1BC-6E9DBFC7A2A7}"/>
              </a:ext>
            </a:extLst>
          </p:cNvPr>
          <p:cNvSpPr txBox="1"/>
          <p:nvPr/>
        </p:nvSpPr>
        <p:spPr>
          <a:xfrm>
            <a:off x="292101" y="4905502"/>
            <a:ext cx="34671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Declines in number of: 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Teachers (-2%)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Administrators (-10%)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School managers (-16%)</a:t>
            </a:r>
            <a:endParaRPr lang="en-ZA" sz="2400" b="1" dirty="0">
              <a:solidFill>
                <a:srgbClr val="C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8C16D5-636B-4300-BC01-F6482069C6F8}"/>
              </a:ext>
            </a:extLst>
          </p:cNvPr>
          <p:cNvSpPr txBox="1"/>
          <p:nvPr/>
        </p:nvSpPr>
        <p:spPr>
          <a:xfrm>
            <a:off x="8369300" y="4989189"/>
            <a:ext cx="34671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In 2016 Limpopo had 3800 schools, but employed only 2996 principals</a:t>
            </a:r>
            <a:endParaRPr lang="en-ZA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823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EE31284-80E7-12AC-6C27-8840BBEE1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an economy that hardly keeps abreast of population growth,  fiscal trade-offs become a </a:t>
            </a:r>
            <a:r>
              <a:rPr lang="en-US" dirty="0">
                <a:solidFill>
                  <a:srgbClr val="C00000"/>
                </a:solidFill>
              </a:rPr>
              <a:t>zero-sum game</a:t>
            </a:r>
            <a:endParaRPr lang="en-ZA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5D5B54-E416-FA3A-BDC7-76C777909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222310"/>
            <a:ext cx="5705762" cy="5343859"/>
          </a:xfrm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So fights over fiscal resources become increasingly heated, and the winners are those who shout the loudest</a:t>
            </a:r>
          </a:p>
          <a:p>
            <a:pPr marL="0" indent="0">
              <a:buNone/>
            </a:pPr>
            <a:r>
              <a:rPr lang="en-US" sz="2000" dirty="0"/>
              <a:t>For education:</a:t>
            </a:r>
          </a:p>
          <a:p>
            <a:r>
              <a:rPr lang="en-US" sz="2000" dirty="0"/>
              <a:t>Education has to compete with demands for expensive National Health Insurance, a Basic Income Grant, public salary increases</a:t>
            </a:r>
            <a:endParaRPr lang="en-ZA" sz="2000" dirty="0"/>
          </a:p>
          <a:p>
            <a:r>
              <a:rPr lang="en-US" sz="2000" dirty="0"/>
              <a:t>Serious concerns about spending equity across different levels of education</a:t>
            </a:r>
          </a:p>
          <a:p>
            <a:r>
              <a:rPr lang="en-US" sz="2000" dirty="0"/>
              <a:t>Within school education, there are trade-offs between teacher salaries, learner-educator ratios, LTSM and infrastructure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ZA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FC9DB56-EC24-E301-B8CE-5B71982AAD3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76504657"/>
              </p:ext>
            </p:extLst>
          </p:nvPr>
        </p:nvGraphicFramePr>
        <p:xfrm>
          <a:off x="406400" y="1222310"/>
          <a:ext cx="5765800" cy="5343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9040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589A503-5101-2E65-E0A5-6128249414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new threat (or opportunity?): Teacher shortages</a:t>
            </a:r>
          </a:p>
          <a:p>
            <a:r>
              <a:rPr lang="en-US" sz="2600" b="0" dirty="0">
                <a:solidFill>
                  <a:srgbClr val="FF0000"/>
                </a:solidFill>
              </a:rPr>
              <a:t>To be discussed tomorrow at 9:10 by Servaas van der Berg</a:t>
            </a:r>
            <a:endParaRPr lang="en-ZA" sz="26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478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.potx" id="{39A39203-88F7-450E-8707-EFECF9711D3C}" vid="{25FE9D4E-31CD-4D32-BC2F-F7F7E9CA7E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13282</TotalTime>
  <Words>1711</Words>
  <Application>Microsoft Office PowerPoint</Application>
  <PresentationFormat>Widescreen</PresentationFormat>
  <Paragraphs>297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Grotesque</vt:lpstr>
      <vt:lpstr>Office Theme</vt:lpstr>
      <vt:lpstr>Some current educational issues</vt:lpstr>
      <vt:lpstr>Five important policy issues in South African education</vt:lpstr>
      <vt:lpstr>PowerPoint Presentation</vt:lpstr>
      <vt:lpstr>ECD</vt:lpstr>
      <vt:lpstr>PowerPoint Presentation</vt:lpstr>
      <vt:lpstr>Older teachers are more expensive: Teacher wages by age, 2017</vt:lpstr>
      <vt:lpstr>Rising salaries erode staff numbers and learner-educator ratios Staff &amp; learners by province, 2012 &amp; 2016</vt:lpstr>
      <vt:lpstr>In an economy that hardly keeps abreast of population growth,  fiscal trade-offs become a zero-sum game</vt:lpstr>
      <vt:lpstr>PowerPoint Presentation</vt:lpstr>
      <vt:lpstr>Prospective retirement creates a new challenge to train and employ enough new teachers – but it will reduce costs</vt:lpstr>
      <vt:lpstr>PowerPoint Presentation</vt:lpstr>
      <vt:lpstr>Learning losses by grade and subject WCED Systemic Tests 2019 vs 2021</vt:lpstr>
      <vt:lpstr>Magnitude of learning losses in Western Cape</vt:lpstr>
      <vt:lpstr>Gr9 scores in WC Systemic Tests, 2019 and 2921</vt:lpstr>
      <vt:lpstr>PowerPoint Presentation</vt:lpstr>
      <vt:lpstr>All provinces have similar patterns of repetition across grades (2019) –  Limpopo’s are exceptionally high in secondary grades</vt:lpstr>
      <vt:lpstr>Enrolment per grade by correct age and years over-age, 2019</vt:lpstr>
      <vt:lpstr>Covid-19 and repetition rates: a natural experiment?</vt:lpstr>
      <vt:lpstr>Matric exams</vt:lpstr>
      <vt:lpstr>Maintaining the integrity of the matric examinations</vt:lpstr>
      <vt:lpstr>Progress to and performance in matric, 2019-2021</vt:lpstr>
      <vt:lpstr>Matric 2019 &amp; 2021: Some numbers</vt:lpstr>
      <vt:lpstr>Gr9 scores in WC Systemic Tests, 2019 and 2921</vt:lpstr>
      <vt:lpstr>Matric scores in Mathematics and Mathematical Literacy, 2019 &amp; 2021</vt:lpstr>
      <vt:lpstr>Repetition rates need more attention –  in conjunction with assessment and accountability</vt:lpstr>
      <vt:lpstr>A final word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der Berg, Servaas [svdb@sun.ac.za]</dc:creator>
  <cp:lastModifiedBy>Van der Berg, Servaas [svdb@sun.ac.za]</cp:lastModifiedBy>
  <cp:revision>16</cp:revision>
  <cp:lastPrinted>2022-08-30T16:54:34Z</cp:lastPrinted>
  <dcterms:created xsi:type="dcterms:W3CDTF">2022-08-20T12:06:08Z</dcterms:created>
  <dcterms:modified xsi:type="dcterms:W3CDTF">2022-08-31T07:06:04Z</dcterms:modified>
</cp:coreProperties>
</file>