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8" r:id="rId1"/>
  </p:sldMasterIdLst>
  <p:notesMasterIdLst>
    <p:notesMasterId r:id="rId9"/>
  </p:notesMasterIdLst>
  <p:sldIdLst>
    <p:sldId id="256" r:id="rId2"/>
    <p:sldId id="260" r:id="rId3"/>
    <p:sldId id="258" r:id="rId4"/>
    <p:sldId id="259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77" userDrawn="1">
          <p15:clr>
            <a:srgbClr val="A4A3A4"/>
          </p15:clr>
        </p15:guide>
        <p15:guide id="4" orient="horz" pos="15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4"/>
    <p:restoredTop sz="94650"/>
  </p:normalViewPr>
  <p:slideViewPr>
    <p:cSldViewPr snapToGrid="0" snapToObjects="1">
      <p:cViewPr varScale="1">
        <p:scale>
          <a:sx n="67" d="100"/>
          <a:sy n="67" d="100"/>
        </p:scale>
        <p:origin x="1336" y="44"/>
      </p:cViewPr>
      <p:guideLst>
        <p:guide orient="horz" pos="1049"/>
        <p:guide pos="2880"/>
        <p:guide orient="horz" pos="777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E039C-83F2-E147-9F2D-75C6A621E4DA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0E784-2655-D944-8273-D13A0E56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E784-2655-D944-8273-D13A0E562E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9C04-44A4-CF4D-BCCF-91B0EC4D587F}" type="datetime1">
              <a:rPr lang="en-ZA" smtClean="0"/>
              <a:t>2022/08/31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1FB4-306C-B14F-9DF4-0FD9AB22B8E7}" type="datetime1">
              <a:rPr lang="en-ZA" smtClean="0"/>
              <a:t>2022/08/31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9B79-E675-C345-883A-F23F764B154F}" type="datetime1">
              <a:rPr lang="en-ZA" smtClean="0"/>
              <a:t>2022/08/31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99" y="620038"/>
            <a:ext cx="8536487" cy="945715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500" b="1"/>
            </a:lvl1pPr>
          </a:lstStyle>
          <a:p>
            <a:r>
              <a:rPr lang="en-US" dirty="0"/>
              <a:t>HEADING GOES HERE NATIONAL TREASURY NATIONAL HEADINGGOES HERE NATIONAL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9" y="1825624"/>
            <a:ext cx="8536487" cy="48216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21841" y="0"/>
            <a:ext cx="405063" cy="409074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6FBCE-0EFB-9341-AF14-772DDDB8FE9A}" type="slidenum"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‹#›</a:t>
            </a:fld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6901-97E9-EC48-853A-C1E7E6BC4AA2}" type="datetime1">
              <a:rPr lang="en-ZA" smtClean="0"/>
              <a:t>2022/08/31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C8E3-AC9B-484F-A89A-11D48F91BD50}" type="datetime1">
              <a:rPr lang="en-ZA" smtClean="0"/>
              <a:t>2022/08/31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3CD7-1148-2F44-B63B-DE7490027093}" type="datetime1">
              <a:rPr lang="en-ZA" smtClean="0"/>
              <a:t>2022/08/31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C203-3373-6B42-997B-6A5702094014}" type="datetime1">
              <a:rPr lang="en-ZA" smtClean="0"/>
              <a:t>2022/08/31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19AA-2EEB-AD4B-BFF7-1B911BDF0757}" type="datetime1">
              <a:rPr lang="en-ZA" smtClean="0"/>
              <a:t>2022/08/31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161-6F42-1849-8689-A2198D8BC5D0}" type="datetime1">
              <a:rPr lang="en-ZA" smtClean="0"/>
              <a:t>2022/08/31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3FC-878C-8F47-B106-AE211DEC66D8}" type="datetime1">
              <a:rPr lang="en-ZA" smtClean="0"/>
              <a:t>2022/08/31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792E-29FB-8649-BB25-70B41D2B30B2}" type="datetime1">
              <a:rPr lang="en-ZA" smtClean="0"/>
              <a:t>2022/08/31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7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63" y="0"/>
            <a:ext cx="91254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892" y="1141629"/>
            <a:ext cx="4960460" cy="1483508"/>
          </a:xfrm>
        </p:spPr>
        <p:txBody>
          <a:bodyPr lIns="0" tIns="0" anchor="b">
            <a:normAutofit/>
          </a:bodyPr>
          <a:lstStyle/>
          <a:p>
            <a:pPr algn="r">
              <a:lnSpc>
                <a:spcPts val="3600"/>
              </a:lnSpc>
            </a:pPr>
            <a:r>
              <a:rPr lang="en-US" sz="3800" b="1" cap="all" dirty="0">
                <a:solidFill>
                  <a:schemeClr val="bg1"/>
                </a:solidFill>
                <a:latin typeface="+mn-lt"/>
              </a:rPr>
              <a:t>Finance and education in south Africa</a:t>
            </a:r>
          </a:p>
        </p:txBody>
      </p:sp>
    </p:spTree>
    <p:extLst>
      <p:ext uri="{BB962C8B-B14F-4D97-AF65-F5344CB8AC3E}">
        <p14:creationId xmlns:p14="http://schemas.microsoft.com/office/powerpoint/2010/main" val="30126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B10F-8CC9-9730-ECB9-9C6AD388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Fiscal Constraints	-  CHOICES 1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6FF68-5E7C-AC38-A760-A9F8A81F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98" y="1553052"/>
            <a:ext cx="8536487" cy="482166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highlight>
                  <a:srgbClr val="FFFF00"/>
                </a:highlight>
              </a:rPr>
              <a:t>NATIONAL</a:t>
            </a:r>
            <a:r>
              <a:rPr lang="en-GB" sz="2800" dirty="0"/>
              <a:t> – Competing Priorities</a:t>
            </a:r>
          </a:p>
          <a:p>
            <a:pPr marL="0" indent="0">
              <a:buNone/>
            </a:pPr>
            <a:r>
              <a:rPr lang="en-GB" sz="2800" dirty="0"/>
              <a:t>Youth Unemployment/ Poverty/ Post-Covid</a:t>
            </a:r>
          </a:p>
          <a:p>
            <a:r>
              <a:rPr lang="en-GB" sz="2400" dirty="0"/>
              <a:t>Basic Income Grant/  PYEI/  NHI/  Basic Services/ Salary Demands…</a:t>
            </a:r>
          </a:p>
          <a:p>
            <a:r>
              <a:rPr lang="en-GB" sz="2400" dirty="0"/>
              <a:t>EDUCATION?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084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99BE76-0142-DF2D-9AC4-4DCCFA78D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971009"/>
            <a:ext cx="8178799" cy="49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3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3291C0-E9B5-564E-9AFD-B02122F91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971009"/>
            <a:ext cx="8178799" cy="49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C103-CBC4-3E8A-49F5-3CA41662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Basic Education Expenditure</a:t>
            </a:r>
            <a:endParaRPr lang="en-Z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22C117-C5BE-7A80-F7B2-6F4483E40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25" y="1333500"/>
            <a:ext cx="80163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2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3C84-E1FD-DCBE-3DE0-ACB6EF4F7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Fiscal Constraints	-  CHOICES 2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FE4C-7DCE-C525-D209-7B760D6ED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99" y="1825624"/>
            <a:ext cx="8536487" cy="4527551"/>
          </a:xfrm>
        </p:spPr>
        <p:txBody>
          <a:bodyPr>
            <a:norm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Within Provinces</a:t>
            </a:r>
          </a:p>
          <a:p>
            <a:pPr lvl="1"/>
            <a:r>
              <a:rPr lang="en-GB" sz="2400" dirty="0"/>
              <a:t>Education/ Health/ Economic Development (Unemployment, Poverty)</a:t>
            </a:r>
          </a:p>
          <a:p>
            <a:pPr lvl="1"/>
            <a:r>
              <a:rPr lang="en-GB" sz="2400" dirty="0"/>
              <a:t>Implications of salary adjustments hit hard here – limited choices for provinces in this regard</a:t>
            </a:r>
          </a:p>
          <a:p>
            <a:r>
              <a:rPr lang="en-GB" sz="2400" dirty="0"/>
              <a:t>EDUCATION</a:t>
            </a:r>
          </a:p>
          <a:p>
            <a:pPr lvl="1"/>
            <a:r>
              <a:rPr lang="en-GB" sz="2000" dirty="0"/>
              <a:t>Infrastructure Backlogs</a:t>
            </a:r>
          </a:p>
          <a:p>
            <a:pPr lvl="1"/>
            <a:r>
              <a:rPr lang="en-GB" sz="2000" dirty="0"/>
              <a:t>Child Nutrition</a:t>
            </a:r>
          </a:p>
          <a:p>
            <a:pPr lvl="1"/>
            <a:r>
              <a:rPr lang="en-GB" sz="2000" dirty="0"/>
              <a:t>Teacher Numbers</a:t>
            </a:r>
          </a:p>
          <a:p>
            <a:pPr lvl="1"/>
            <a:r>
              <a:rPr lang="en-GB" sz="2000" dirty="0"/>
              <a:t>ECD</a:t>
            </a:r>
          </a:p>
          <a:p>
            <a:pPr lvl="1"/>
            <a:r>
              <a:rPr lang="en-GB" sz="2000" dirty="0"/>
              <a:t>Curriculum Changes (Coding, Robotics, 3 Streams)</a:t>
            </a:r>
          </a:p>
          <a:p>
            <a:pPr lvl="1"/>
            <a:r>
              <a:rPr lang="en-GB" sz="2000" dirty="0"/>
              <a:t>Early Grade Reading?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2091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1060-0893-ACFE-3DB4-8CB5E476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Fiscal Constraints	-  CHOICES 3</a:t>
            </a:r>
            <a:endParaRPr lang="en-Z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87744D-B0EF-8AFB-9F82-87BD0A6A46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7338" y="1553053"/>
            <a:ext cx="8537575" cy="52096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highlight>
                  <a:srgbClr val="FFFF00"/>
                </a:highlight>
              </a:rPr>
              <a:t>Within Provincial Education Departments</a:t>
            </a:r>
          </a:p>
          <a:p>
            <a:pPr lvl="1"/>
            <a:r>
              <a:rPr lang="en-GB" sz="2000" dirty="0" err="1"/>
              <a:t>CoE</a:t>
            </a:r>
            <a:r>
              <a:rPr lang="en-GB" sz="2000" dirty="0"/>
              <a:t> – limited choice. The main cost pressure, about 80% of all expenditure</a:t>
            </a:r>
          </a:p>
          <a:p>
            <a:pPr lvl="1"/>
            <a:r>
              <a:rPr lang="en-GB" sz="2000" dirty="0"/>
              <a:t>Infrastructure, including backlogs (mainly EIG and SIBG)</a:t>
            </a:r>
          </a:p>
          <a:p>
            <a:pPr lvl="1"/>
            <a:r>
              <a:rPr lang="en-GB" sz="2000" dirty="0"/>
              <a:t>Where to allocate the balance?</a:t>
            </a:r>
          </a:p>
          <a:p>
            <a:pPr lvl="1"/>
            <a:endParaRPr lang="en-GB" dirty="0"/>
          </a:p>
          <a:p>
            <a:pPr marL="171450" lvl="1">
              <a:spcBef>
                <a:spcPts val="750"/>
              </a:spcBef>
            </a:pPr>
            <a:r>
              <a:rPr lang="en-GB" sz="2800" dirty="0"/>
              <a:t>PRIORITISE – shouldn’t try and do everything and may need to do less of some things</a:t>
            </a:r>
          </a:p>
          <a:p>
            <a:pPr marL="171450" lvl="1">
              <a:spcBef>
                <a:spcPts val="750"/>
              </a:spcBef>
            </a:pPr>
            <a:r>
              <a:rPr lang="en-GB" sz="2800" dirty="0"/>
              <a:t>Make Informed Choices – what is </a:t>
            </a:r>
            <a:r>
              <a:rPr lang="en-GB" sz="2800" u="sng" dirty="0"/>
              <a:t>needed</a:t>
            </a:r>
            <a:r>
              <a:rPr lang="en-GB" sz="2800" dirty="0"/>
              <a:t>, and what do we know works</a:t>
            </a:r>
          </a:p>
          <a:p>
            <a:pPr marL="171450" lvl="1">
              <a:spcBef>
                <a:spcPts val="750"/>
              </a:spcBef>
            </a:pPr>
            <a:r>
              <a:rPr lang="en-GB" sz="2800" dirty="0"/>
              <a:t>Use available resources</a:t>
            </a:r>
          </a:p>
          <a:p>
            <a:pPr lvl="1"/>
            <a:r>
              <a:rPr lang="en-GB" sz="2000" dirty="0"/>
              <a:t>Education Assistants</a:t>
            </a:r>
          </a:p>
          <a:p>
            <a:pPr lvl="1"/>
            <a:r>
              <a:rPr lang="en-GB" sz="2000" dirty="0"/>
              <a:t>Cost Sharing</a:t>
            </a:r>
          </a:p>
          <a:p>
            <a:pPr lvl="1"/>
            <a:r>
              <a:rPr lang="en-GB" sz="2000" dirty="0"/>
              <a:t>Partnerships</a:t>
            </a:r>
          </a:p>
          <a:p>
            <a:pPr lvl="1"/>
            <a:r>
              <a:rPr lang="en-GB" sz="2000" dirty="0"/>
              <a:t>…</a:t>
            </a:r>
          </a:p>
          <a:p>
            <a:pPr lvl="1"/>
            <a:endParaRPr lang="en-GB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596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179</Words>
  <Application>Microsoft Office PowerPoint</Application>
  <PresentationFormat>On-screen Show (4:3)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Finance and education in south Africa</vt:lpstr>
      <vt:lpstr>Fiscal Constraints -  CHOICES 1</vt:lpstr>
      <vt:lpstr>PowerPoint Presentation</vt:lpstr>
      <vt:lpstr>PowerPoint Presentation</vt:lpstr>
      <vt:lpstr>Basic Education Expenditure</vt:lpstr>
      <vt:lpstr>Fiscal Constraints -  CHOICES 2</vt:lpstr>
      <vt:lpstr>Fiscal Constraints -  CHOICES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Spencer Janari</cp:lastModifiedBy>
  <cp:revision>56</cp:revision>
  <dcterms:created xsi:type="dcterms:W3CDTF">2017-06-12T08:43:34Z</dcterms:created>
  <dcterms:modified xsi:type="dcterms:W3CDTF">2022-09-01T08:47:08Z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3c4247e-447d-4732-af29-2e529a4288f1_Enabled">
    <vt:lpwstr>true</vt:lpwstr>
  </property>
  <property fmtid="{D5CDD505-2E9C-101B-9397-08002B2CF9AE}" pid="3" name="MSIP_Label_93c4247e-447d-4732-af29-2e529a4288f1_SetDate">
    <vt:lpwstr>2022-08-31T19:51:03Z</vt:lpwstr>
  </property>
  <property fmtid="{D5CDD505-2E9C-101B-9397-08002B2CF9AE}" pid="4" name="MSIP_Label_93c4247e-447d-4732-af29-2e529a4288f1_Method">
    <vt:lpwstr>Standard</vt:lpwstr>
  </property>
  <property fmtid="{D5CDD505-2E9C-101B-9397-08002B2CF9AE}" pid="5" name="MSIP_Label_93c4247e-447d-4732-af29-2e529a4288f1_Name">
    <vt:lpwstr>93c4247e-447d-4732-af29-2e529a4288f1</vt:lpwstr>
  </property>
  <property fmtid="{D5CDD505-2E9C-101B-9397-08002B2CF9AE}" pid="6" name="MSIP_Label_93c4247e-447d-4732-af29-2e529a4288f1_SiteId">
    <vt:lpwstr>1a45348f-02b4-4f9a-a7a8-7786f6dd3245</vt:lpwstr>
  </property>
  <property fmtid="{D5CDD505-2E9C-101B-9397-08002B2CF9AE}" pid="7" name="MSIP_Label_93c4247e-447d-4732-af29-2e529a4288f1_ActionId">
    <vt:lpwstr>112584c8-602e-4849-8a58-380b5ed6a891</vt:lpwstr>
  </property>
  <property fmtid="{D5CDD505-2E9C-101B-9397-08002B2CF9AE}" pid="8" name="MSIP_Label_93c4247e-447d-4732-af29-2e529a4288f1_ContentBits">
    <vt:lpwstr>0</vt:lpwstr>
  </property>
</Properties>
</file>