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drawingml.chartshapes+xml" PartName="/ppt/drawings/drawing1.xml"/>
  <Override ContentType="application/vnd.ms-office.chartstyle+xml" PartName="/ppt/charts/style3.xml"/>
  <Override ContentType="application/vnd.ms-office.chartstyle+xml" PartName="/ppt/charts/style1.xml"/>
  <Override ContentType="application/vnd.ms-office.chartstyle+xml" PartName="/ppt/charts/style2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48E1B6DD-62F1-465E-86F3-6273DAEB6B00}">
  <a:tblStyle styleId="{48E1B6DD-62F1-465E-86F3-6273DAEB6B0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rouch\Documents\pirls\PIRLS-2016\F_1_percentiles-of-reading-achieve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rouch\Documents\pirls\PIRLS-2016\F_1_percentiles-of-reading-achievem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rouch\Documents\pirls\PIRLS-2016\F_1_percentiles-of-reading-achievement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Inequality</a:t>
            </a:r>
            <a:r>
              <a:rPr lang="en-US" baseline="0"/>
              <a:t> and Median Achievement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0"/>
            <c:trendlineLbl>
              <c:layout>
                <c:manualLayout>
                  <c:x val="1.7870179415397511E-2"/>
                  <c:y val="-0.3477793086888617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'Appendix F.1'!$AH$6:$AH$66</c:f>
              <c:numCache>
                <c:formatCode>General</c:formatCode>
                <c:ptCount val="61"/>
                <c:pt idx="0">
                  <c:v>0.41101694915254239</c:v>
                </c:pt>
                <c:pt idx="1">
                  <c:v>0.28602150537634408</c:v>
                </c:pt>
                <c:pt idx="2">
                  <c:v>0.50124069478908184</c:v>
                </c:pt>
                <c:pt idx="3">
                  <c:v>0.6487935656836461</c:v>
                </c:pt>
                <c:pt idx="4">
                  <c:v>0.26845637583892618</c:v>
                </c:pt>
                <c:pt idx="5">
                  <c:v>0.35238095238095241</c:v>
                </c:pt>
                <c:pt idx="6">
                  <c:v>0.41753653444676408</c:v>
                </c:pt>
                <c:pt idx="7">
                  <c:v>0.36247334754797439</c:v>
                </c:pt>
                <c:pt idx="8">
                  <c:v>0.42482100238663484</c:v>
                </c:pt>
                <c:pt idx="9">
                  <c:v>0.27329192546583853</c:v>
                </c:pt>
                <c:pt idx="10">
                  <c:v>0.30128205128205127</c:v>
                </c:pt>
                <c:pt idx="11">
                  <c:v>0.30655391120507397</c:v>
                </c:pt>
                <c:pt idx="12">
                  <c:v>1.2615384615384615</c:v>
                </c:pt>
                <c:pt idx="13">
                  <c:v>0.36983471074380164</c:v>
                </c:pt>
                <c:pt idx="14">
                  <c:v>0.28105906313645623</c:v>
                </c:pt>
                <c:pt idx="15">
                  <c:v>0.33944954128440369</c:v>
                </c:pt>
                <c:pt idx="16">
                  <c:v>0.43132530120481927</c:v>
                </c:pt>
                <c:pt idx="17">
                  <c:v>0.38146551724137934</c:v>
                </c:pt>
                <c:pt idx="18">
                  <c:v>0.25557809330628806</c:v>
                </c:pt>
                <c:pt idx="19">
                  <c:v>0.34791666666666665</c:v>
                </c:pt>
                <c:pt idx="20">
                  <c:v>0.75966850828729282</c:v>
                </c:pt>
                <c:pt idx="21">
                  <c:v>0.33130081300813008</c:v>
                </c:pt>
                <c:pt idx="22">
                  <c:v>0.46536796536796537</c:v>
                </c:pt>
                <c:pt idx="23">
                  <c:v>0.28541226215644822</c:v>
                </c:pt>
                <c:pt idx="24">
                  <c:v>0.27510917030567683</c:v>
                </c:pt>
                <c:pt idx="25">
                  <c:v>0.838006230529595</c:v>
                </c:pt>
                <c:pt idx="26">
                  <c:v>0.25987525987525989</c:v>
                </c:pt>
                <c:pt idx="27">
                  <c:v>0.31712473572938688</c:v>
                </c:pt>
                <c:pt idx="28">
                  <c:v>0.29087048832271761</c:v>
                </c:pt>
                <c:pt idx="29">
                  <c:v>0.56020942408376961</c:v>
                </c:pt>
                <c:pt idx="30">
                  <c:v>0.96415770609318996</c:v>
                </c:pt>
                <c:pt idx="31">
                  <c:v>0.25213675213675213</c:v>
                </c:pt>
                <c:pt idx="32">
                  <c:v>0.48672566371681414</c:v>
                </c:pt>
                <c:pt idx="33">
                  <c:v>0.38085539714867617</c:v>
                </c:pt>
                <c:pt idx="34">
                  <c:v>0.28008298755186722</c:v>
                </c:pt>
                <c:pt idx="35">
                  <c:v>0.76878612716763006</c:v>
                </c:pt>
                <c:pt idx="36">
                  <c:v>0.32515337423312884</c:v>
                </c:pt>
                <c:pt idx="37">
                  <c:v>0.30222222222222223</c:v>
                </c:pt>
                <c:pt idx="38">
                  <c:v>0.75</c:v>
                </c:pt>
                <c:pt idx="39">
                  <c:v>0.27579365079365081</c:v>
                </c:pt>
                <c:pt idx="40">
                  <c:v>0.6713483146067416</c:v>
                </c:pt>
                <c:pt idx="41">
                  <c:v>0.36381709741550694</c:v>
                </c:pt>
                <c:pt idx="42">
                  <c:v>0.4</c:v>
                </c:pt>
                <c:pt idx="43">
                  <c:v>0.33688699360341151</c:v>
                </c:pt>
                <c:pt idx="44">
                  <c:v>1.1291666666666667</c:v>
                </c:pt>
                <c:pt idx="45">
                  <c:v>0.29867256637168144</c:v>
                </c:pt>
                <c:pt idx="46">
                  <c:v>0.29521829521829523</c:v>
                </c:pt>
                <c:pt idx="47">
                  <c:v>0.5626535626535627</c:v>
                </c:pt>
                <c:pt idx="48">
                  <c:v>0.752</c:v>
                </c:pt>
                <c:pt idx="49">
                  <c:v>0.3705263157894737</c:v>
                </c:pt>
                <c:pt idx="50">
                  <c:v>0.46798029556650245</c:v>
                </c:pt>
                <c:pt idx="51">
                  <c:v>0.37021276595744679</c:v>
                </c:pt>
                <c:pt idx="52">
                  <c:v>0.28297872340425534</c:v>
                </c:pt>
                <c:pt idx="53">
                  <c:v>0.47540983606557374</c:v>
                </c:pt>
                <c:pt idx="54">
                  <c:v>0.33936651583710409</c:v>
                </c:pt>
                <c:pt idx="55">
                  <c:v>0.22803738317757008</c:v>
                </c:pt>
                <c:pt idx="56">
                  <c:v>0.79876160990712075</c:v>
                </c:pt>
                <c:pt idx="57">
                  <c:v>0.29175946547884185</c:v>
                </c:pt>
                <c:pt idx="58">
                  <c:v>0.24576271186440679</c:v>
                </c:pt>
                <c:pt idx="59">
                  <c:v>0.82985074626865674</c:v>
                </c:pt>
                <c:pt idx="60">
                  <c:v>0.54586129753914991</c:v>
                </c:pt>
              </c:numCache>
            </c:numRef>
          </c:xVal>
          <c:yVal>
            <c:numRef>
              <c:f>'Appendix F.1'!$AG$6:$AG$66</c:f>
              <c:numCache>
                <c:formatCode>General</c:formatCode>
                <c:ptCount val="61"/>
                <c:pt idx="0">
                  <c:v>552</c:v>
                </c:pt>
                <c:pt idx="1">
                  <c:v>545</c:v>
                </c:pt>
                <c:pt idx="2">
                  <c:v>483</c:v>
                </c:pt>
                <c:pt idx="3">
                  <c:v>453</c:v>
                </c:pt>
                <c:pt idx="4">
                  <c:v>527</c:v>
                </c:pt>
                <c:pt idx="5">
                  <c:v>500</c:v>
                </c:pt>
                <c:pt idx="6">
                  <c:v>559</c:v>
                </c:pt>
                <c:pt idx="7">
                  <c:v>549</c:v>
                </c:pt>
                <c:pt idx="8">
                  <c:v>499</c:v>
                </c:pt>
                <c:pt idx="9">
                  <c:v>563</c:v>
                </c:pt>
                <c:pt idx="10">
                  <c:v>548</c:v>
                </c:pt>
                <c:pt idx="11">
                  <c:v>553</c:v>
                </c:pt>
                <c:pt idx="12">
                  <c:v>340</c:v>
                </c:pt>
                <c:pt idx="13">
                  <c:v>564</c:v>
                </c:pt>
                <c:pt idx="14">
                  <c:v>571</c:v>
                </c:pt>
                <c:pt idx="15">
                  <c:v>516</c:v>
                </c:pt>
                <c:pt idx="16">
                  <c:v>495</c:v>
                </c:pt>
                <c:pt idx="17">
                  <c:v>544</c:v>
                </c:pt>
                <c:pt idx="18">
                  <c:v>573</c:v>
                </c:pt>
                <c:pt idx="19">
                  <c:v>560</c:v>
                </c:pt>
                <c:pt idx="20">
                  <c:v>442</c:v>
                </c:pt>
                <c:pt idx="21">
                  <c:v>572</c:v>
                </c:pt>
                <c:pt idx="22">
                  <c:v>542</c:v>
                </c:pt>
                <c:pt idx="23">
                  <c:v>553</c:v>
                </c:pt>
                <c:pt idx="24">
                  <c:v>538</c:v>
                </c:pt>
                <c:pt idx="25">
                  <c:v>401</c:v>
                </c:pt>
                <c:pt idx="26">
                  <c:v>561</c:v>
                </c:pt>
                <c:pt idx="27">
                  <c:v>553</c:v>
                </c:pt>
                <c:pt idx="28">
                  <c:v>551</c:v>
                </c:pt>
                <c:pt idx="29">
                  <c:v>462</c:v>
                </c:pt>
                <c:pt idx="30">
                  <c:v>359</c:v>
                </c:pt>
                <c:pt idx="31">
                  <c:v>548</c:v>
                </c:pt>
                <c:pt idx="32">
                  <c:v>532</c:v>
                </c:pt>
                <c:pt idx="33">
                  <c:v>571</c:v>
                </c:pt>
                <c:pt idx="34">
                  <c:v>562</c:v>
                </c:pt>
                <c:pt idx="35">
                  <c:v>426</c:v>
                </c:pt>
                <c:pt idx="36">
                  <c:v>569</c:v>
                </c:pt>
                <c:pt idx="37">
                  <c:v>530</c:v>
                </c:pt>
                <c:pt idx="38">
                  <c:v>452</c:v>
                </c:pt>
                <c:pt idx="39">
                  <c:v>584</c:v>
                </c:pt>
                <c:pt idx="40">
                  <c:v>436</c:v>
                </c:pt>
                <c:pt idx="41">
                  <c:v>583</c:v>
                </c:pt>
                <c:pt idx="42">
                  <c:v>545</c:v>
                </c:pt>
                <c:pt idx="43">
                  <c:v>549</c:v>
                </c:pt>
                <c:pt idx="44">
                  <c:v>320</c:v>
                </c:pt>
                <c:pt idx="45">
                  <c:v>532</c:v>
                </c:pt>
                <c:pt idx="46">
                  <c:v>561</c:v>
                </c:pt>
                <c:pt idx="47">
                  <c:v>487</c:v>
                </c:pt>
                <c:pt idx="48">
                  <c:v>455</c:v>
                </c:pt>
                <c:pt idx="49">
                  <c:v>555</c:v>
                </c:pt>
                <c:pt idx="50">
                  <c:v>486</c:v>
                </c:pt>
                <c:pt idx="51">
                  <c:v>550</c:v>
                </c:pt>
                <c:pt idx="52">
                  <c:v>550</c:v>
                </c:pt>
                <c:pt idx="53">
                  <c:v>507</c:v>
                </c:pt>
                <c:pt idx="54">
                  <c:v>522</c:v>
                </c:pt>
                <c:pt idx="55">
                  <c:v>615</c:v>
                </c:pt>
                <c:pt idx="56">
                  <c:v>403</c:v>
                </c:pt>
                <c:pt idx="57">
                  <c:v>529</c:v>
                </c:pt>
                <c:pt idx="58">
                  <c:v>552</c:v>
                </c:pt>
                <c:pt idx="59">
                  <c:v>415</c:v>
                </c:pt>
                <c:pt idx="60">
                  <c:v>527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15E-46A7-BECC-A6E9E7A8A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881568"/>
        <c:axId val="729879928"/>
      </c:scatterChart>
      <c:valAx>
        <c:axId val="729881568"/>
        <c:scaling>
          <c:orientation val="minMax"/>
          <c:max val="1.3"/>
          <c:min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Inequality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879928"/>
        <c:crosses val="autoZero"/>
        <c:crossBetween val="midCat"/>
      </c:valAx>
      <c:valAx>
        <c:axId val="729879928"/>
        <c:scaling>
          <c:orientation val="minMax"/>
          <c:max val="650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PIRLS 2016 Median Achievement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881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Learning Poverty and Median Achievement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0"/>
            <c:trendlineLbl>
              <c:layout>
                <c:manualLayout>
                  <c:x val="-4.8790437472849653E-3"/>
                  <c:y val="-0.3137918139787870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'Appendix F.1'!$AI$6:$AI$66</c:f>
              <c:numCache>
                <c:formatCode>General</c:formatCode>
                <c:ptCount val="61"/>
                <c:pt idx="0">
                  <c:v>6</c:v>
                </c:pt>
                <c:pt idx="1">
                  <c:v>2</c:v>
                </c:pt>
                <c:pt idx="2">
                  <c:v>19</c:v>
                </c:pt>
                <c:pt idx="3">
                  <c:v>31</c:v>
                </c:pt>
                <c:pt idx="4">
                  <c:v>3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13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69</c:v>
                </c:pt>
                <c:pt idx="13">
                  <c:v>3</c:v>
                </c:pt>
                <c:pt idx="14">
                  <c:v>2</c:v>
                </c:pt>
                <c:pt idx="15">
                  <c:v>6</c:v>
                </c:pt>
                <c:pt idx="16">
                  <c:v>14</c:v>
                </c:pt>
                <c:pt idx="17">
                  <c:v>5</c:v>
                </c:pt>
                <c:pt idx="18">
                  <c:v>1</c:v>
                </c:pt>
                <c:pt idx="19">
                  <c:v>3</c:v>
                </c:pt>
                <c:pt idx="20">
                  <c:v>35</c:v>
                </c:pt>
                <c:pt idx="21">
                  <c:v>2</c:v>
                </c:pt>
                <c:pt idx="22">
                  <c:v>9</c:v>
                </c:pt>
                <c:pt idx="23">
                  <c:v>2</c:v>
                </c:pt>
                <c:pt idx="24">
                  <c:v>2</c:v>
                </c:pt>
                <c:pt idx="25">
                  <c:v>49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27</c:v>
                </c:pt>
                <c:pt idx="30">
                  <c:v>64</c:v>
                </c:pt>
                <c:pt idx="31">
                  <c:v>1</c:v>
                </c:pt>
                <c:pt idx="32">
                  <c:v>10</c:v>
                </c:pt>
                <c:pt idx="33">
                  <c:v>3</c:v>
                </c:pt>
                <c:pt idx="34">
                  <c:v>1</c:v>
                </c:pt>
                <c:pt idx="35">
                  <c:v>41</c:v>
                </c:pt>
                <c:pt idx="36">
                  <c:v>2</c:v>
                </c:pt>
                <c:pt idx="37">
                  <c:v>3</c:v>
                </c:pt>
                <c:pt idx="38">
                  <c:v>34</c:v>
                </c:pt>
                <c:pt idx="39">
                  <c:v>1</c:v>
                </c:pt>
                <c:pt idx="40">
                  <c:v>37</c:v>
                </c:pt>
                <c:pt idx="41">
                  <c:v>3</c:v>
                </c:pt>
                <c:pt idx="42">
                  <c:v>7</c:v>
                </c:pt>
                <c:pt idx="43">
                  <c:v>4</c:v>
                </c:pt>
                <c:pt idx="44">
                  <c:v>78</c:v>
                </c:pt>
                <c:pt idx="45">
                  <c:v>3</c:v>
                </c:pt>
                <c:pt idx="46">
                  <c:v>2</c:v>
                </c:pt>
                <c:pt idx="47">
                  <c:v>20</c:v>
                </c:pt>
                <c:pt idx="48">
                  <c:v>32</c:v>
                </c:pt>
                <c:pt idx="49">
                  <c:v>4</c:v>
                </c:pt>
                <c:pt idx="50">
                  <c:v>17</c:v>
                </c:pt>
                <c:pt idx="51">
                  <c:v>4</c:v>
                </c:pt>
                <c:pt idx="52">
                  <c:v>2</c:v>
                </c:pt>
                <c:pt idx="53">
                  <c:v>12</c:v>
                </c:pt>
                <c:pt idx="54">
                  <c:v>6</c:v>
                </c:pt>
                <c:pt idx="55">
                  <c:v>0</c:v>
                </c:pt>
                <c:pt idx="56">
                  <c:v>49</c:v>
                </c:pt>
                <c:pt idx="57">
                  <c:v>3</c:v>
                </c:pt>
                <c:pt idx="58">
                  <c:v>1</c:v>
                </c:pt>
                <c:pt idx="59">
                  <c:v>45</c:v>
                </c:pt>
                <c:pt idx="60">
                  <c:v>13</c:v>
                </c:pt>
              </c:numCache>
            </c:numRef>
          </c:xVal>
          <c:yVal>
            <c:numRef>
              <c:f>'Appendix F.1'!$AG$6:$AG$66</c:f>
              <c:numCache>
                <c:formatCode>General</c:formatCode>
                <c:ptCount val="61"/>
                <c:pt idx="0">
                  <c:v>552</c:v>
                </c:pt>
                <c:pt idx="1">
                  <c:v>545</c:v>
                </c:pt>
                <c:pt idx="2">
                  <c:v>483</c:v>
                </c:pt>
                <c:pt idx="3">
                  <c:v>453</c:v>
                </c:pt>
                <c:pt idx="4">
                  <c:v>527</c:v>
                </c:pt>
                <c:pt idx="5">
                  <c:v>500</c:v>
                </c:pt>
                <c:pt idx="6">
                  <c:v>559</c:v>
                </c:pt>
                <c:pt idx="7">
                  <c:v>549</c:v>
                </c:pt>
                <c:pt idx="8">
                  <c:v>499</c:v>
                </c:pt>
                <c:pt idx="9">
                  <c:v>563</c:v>
                </c:pt>
                <c:pt idx="10">
                  <c:v>548</c:v>
                </c:pt>
                <c:pt idx="11">
                  <c:v>553</c:v>
                </c:pt>
                <c:pt idx="12">
                  <c:v>340</c:v>
                </c:pt>
                <c:pt idx="13">
                  <c:v>564</c:v>
                </c:pt>
                <c:pt idx="14">
                  <c:v>571</c:v>
                </c:pt>
                <c:pt idx="15">
                  <c:v>516</c:v>
                </c:pt>
                <c:pt idx="16">
                  <c:v>495</c:v>
                </c:pt>
                <c:pt idx="17">
                  <c:v>544</c:v>
                </c:pt>
                <c:pt idx="18">
                  <c:v>573</c:v>
                </c:pt>
                <c:pt idx="19">
                  <c:v>560</c:v>
                </c:pt>
                <c:pt idx="20">
                  <c:v>442</c:v>
                </c:pt>
                <c:pt idx="21">
                  <c:v>572</c:v>
                </c:pt>
                <c:pt idx="22">
                  <c:v>542</c:v>
                </c:pt>
                <c:pt idx="23">
                  <c:v>553</c:v>
                </c:pt>
                <c:pt idx="24">
                  <c:v>538</c:v>
                </c:pt>
                <c:pt idx="25">
                  <c:v>401</c:v>
                </c:pt>
                <c:pt idx="26">
                  <c:v>561</c:v>
                </c:pt>
                <c:pt idx="27">
                  <c:v>553</c:v>
                </c:pt>
                <c:pt idx="28">
                  <c:v>551</c:v>
                </c:pt>
                <c:pt idx="29">
                  <c:v>462</c:v>
                </c:pt>
                <c:pt idx="30">
                  <c:v>359</c:v>
                </c:pt>
                <c:pt idx="31">
                  <c:v>548</c:v>
                </c:pt>
                <c:pt idx="32">
                  <c:v>532</c:v>
                </c:pt>
                <c:pt idx="33">
                  <c:v>571</c:v>
                </c:pt>
                <c:pt idx="34">
                  <c:v>562</c:v>
                </c:pt>
                <c:pt idx="35">
                  <c:v>426</c:v>
                </c:pt>
                <c:pt idx="36">
                  <c:v>569</c:v>
                </c:pt>
                <c:pt idx="37">
                  <c:v>530</c:v>
                </c:pt>
                <c:pt idx="38">
                  <c:v>452</c:v>
                </c:pt>
                <c:pt idx="39">
                  <c:v>584</c:v>
                </c:pt>
                <c:pt idx="40">
                  <c:v>436</c:v>
                </c:pt>
                <c:pt idx="41">
                  <c:v>583</c:v>
                </c:pt>
                <c:pt idx="42">
                  <c:v>545</c:v>
                </c:pt>
                <c:pt idx="43">
                  <c:v>549</c:v>
                </c:pt>
                <c:pt idx="44">
                  <c:v>320</c:v>
                </c:pt>
                <c:pt idx="45">
                  <c:v>532</c:v>
                </c:pt>
                <c:pt idx="46">
                  <c:v>561</c:v>
                </c:pt>
                <c:pt idx="47">
                  <c:v>487</c:v>
                </c:pt>
                <c:pt idx="48">
                  <c:v>455</c:v>
                </c:pt>
                <c:pt idx="49">
                  <c:v>555</c:v>
                </c:pt>
                <c:pt idx="50">
                  <c:v>486</c:v>
                </c:pt>
                <c:pt idx="51">
                  <c:v>550</c:v>
                </c:pt>
                <c:pt idx="52">
                  <c:v>550</c:v>
                </c:pt>
                <c:pt idx="53">
                  <c:v>507</c:v>
                </c:pt>
                <c:pt idx="54">
                  <c:v>522</c:v>
                </c:pt>
                <c:pt idx="55">
                  <c:v>615</c:v>
                </c:pt>
                <c:pt idx="56">
                  <c:v>403</c:v>
                </c:pt>
                <c:pt idx="57">
                  <c:v>529</c:v>
                </c:pt>
                <c:pt idx="58">
                  <c:v>552</c:v>
                </c:pt>
                <c:pt idx="59">
                  <c:v>415</c:v>
                </c:pt>
                <c:pt idx="60">
                  <c:v>527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DDE-4E63-A0C9-155901FB7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881568"/>
        <c:axId val="729879928"/>
      </c:scatterChart>
      <c:valAx>
        <c:axId val="729881568"/>
        <c:scaling>
          <c:orientation val="minMax"/>
          <c:max val="8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below Minimum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879928"/>
        <c:crosses val="autoZero"/>
        <c:crossBetween val="midCat"/>
      </c:valAx>
      <c:valAx>
        <c:axId val="729879928"/>
        <c:scaling>
          <c:orientation val="minMax"/>
          <c:max val="650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0" i="0" baseline="0">
                    <a:effectLst/>
                  </a:rPr>
                  <a:t>PIRLS 2016 Median Achievement</a:t>
                </a:r>
                <a:endParaRPr lang="en-US" sz="1100">
                  <a:effectLst/>
                </a:endParaRPr>
              </a:p>
            </c:rich>
          </c:tx>
          <c:layout>
            <c:manualLayout>
              <c:xMode val="edge"/>
              <c:yMode val="edge"/>
              <c:x val="5.5325034578146614E-3"/>
              <c:y val="0.164907722013722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881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Median, 5th, 95th</a:t>
            </a:r>
            <a:r>
              <a:rPr lang="en-US" baseline="0"/>
              <a:t> percrentiles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3"/>
            <c:dispRSqr val="0"/>
            <c:dispEq val="0"/>
          </c:trendline>
          <c:val>
            <c:numRef>
              <c:f>'Appendix F.1'!$CC$6:$CC$66</c:f>
              <c:numCache>
                <c:formatCode>General</c:formatCode>
                <c:ptCount val="61"/>
                <c:pt idx="0">
                  <c:v>320</c:v>
                </c:pt>
                <c:pt idx="1">
                  <c:v>340</c:v>
                </c:pt>
                <c:pt idx="2">
                  <c:v>359</c:v>
                </c:pt>
                <c:pt idx="3">
                  <c:v>401</c:v>
                </c:pt>
                <c:pt idx="4">
                  <c:v>403</c:v>
                </c:pt>
                <c:pt idx="5">
                  <c:v>415</c:v>
                </c:pt>
                <c:pt idx="6">
                  <c:v>426</c:v>
                </c:pt>
                <c:pt idx="7">
                  <c:v>436</c:v>
                </c:pt>
                <c:pt idx="8">
                  <c:v>442</c:v>
                </c:pt>
                <c:pt idx="9">
                  <c:v>452</c:v>
                </c:pt>
                <c:pt idx="10">
                  <c:v>453</c:v>
                </c:pt>
                <c:pt idx="11">
                  <c:v>455</c:v>
                </c:pt>
                <c:pt idx="12">
                  <c:v>462</c:v>
                </c:pt>
                <c:pt idx="13">
                  <c:v>483</c:v>
                </c:pt>
                <c:pt idx="14">
                  <c:v>486</c:v>
                </c:pt>
                <c:pt idx="15">
                  <c:v>487</c:v>
                </c:pt>
                <c:pt idx="16">
                  <c:v>495</c:v>
                </c:pt>
                <c:pt idx="17">
                  <c:v>499</c:v>
                </c:pt>
                <c:pt idx="18">
                  <c:v>500</c:v>
                </c:pt>
                <c:pt idx="19">
                  <c:v>507</c:v>
                </c:pt>
                <c:pt idx="20">
                  <c:v>516</c:v>
                </c:pt>
                <c:pt idx="21">
                  <c:v>522</c:v>
                </c:pt>
                <c:pt idx="22">
                  <c:v>527</c:v>
                </c:pt>
                <c:pt idx="23">
                  <c:v>527</c:v>
                </c:pt>
                <c:pt idx="24">
                  <c:v>529</c:v>
                </c:pt>
                <c:pt idx="25">
                  <c:v>530</c:v>
                </c:pt>
                <c:pt idx="26">
                  <c:v>532</c:v>
                </c:pt>
                <c:pt idx="27">
                  <c:v>532</c:v>
                </c:pt>
                <c:pt idx="28">
                  <c:v>538</c:v>
                </c:pt>
                <c:pt idx="29">
                  <c:v>542</c:v>
                </c:pt>
                <c:pt idx="30">
                  <c:v>544</c:v>
                </c:pt>
                <c:pt idx="31">
                  <c:v>545</c:v>
                </c:pt>
                <c:pt idx="32">
                  <c:v>545</c:v>
                </c:pt>
                <c:pt idx="33">
                  <c:v>548</c:v>
                </c:pt>
                <c:pt idx="34">
                  <c:v>548</c:v>
                </c:pt>
                <c:pt idx="35">
                  <c:v>549</c:v>
                </c:pt>
                <c:pt idx="36">
                  <c:v>549</c:v>
                </c:pt>
                <c:pt idx="37">
                  <c:v>550</c:v>
                </c:pt>
                <c:pt idx="38">
                  <c:v>550</c:v>
                </c:pt>
                <c:pt idx="39">
                  <c:v>551</c:v>
                </c:pt>
                <c:pt idx="40">
                  <c:v>552</c:v>
                </c:pt>
                <c:pt idx="41">
                  <c:v>552</c:v>
                </c:pt>
                <c:pt idx="42">
                  <c:v>553</c:v>
                </c:pt>
                <c:pt idx="43">
                  <c:v>553</c:v>
                </c:pt>
                <c:pt idx="44">
                  <c:v>553</c:v>
                </c:pt>
                <c:pt idx="45">
                  <c:v>555</c:v>
                </c:pt>
                <c:pt idx="46">
                  <c:v>559</c:v>
                </c:pt>
                <c:pt idx="47">
                  <c:v>560</c:v>
                </c:pt>
                <c:pt idx="48">
                  <c:v>561</c:v>
                </c:pt>
                <c:pt idx="49">
                  <c:v>561</c:v>
                </c:pt>
                <c:pt idx="50">
                  <c:v>562</c:v>
                </c:pt>
                <c:pt idx="51">
                  <c:v>563</c:v>
                </c:pt>
                <c:pt idx="52">
                  <c:v>564</c:v>
                </c:pt>
                <c:pt idx="53">
                  <c:v>569</c:v>
                </c:pt>
                <c:pt idx="54">
                  <c:v>571</c:v>
                </c:pt>
                <c:pt idx="55">
                  <c:v>571</c:v>
                </c:pt>
                <c:pt idx="56">
                  <c:v>572</c:v>
                </c:pt>
                <c:pt idx="57">
                  <c:v>573</c:v>
                </c:pt>
                <c:pt idx="58">
                  <c:v>583</c:v>
                </c:pt>
                <c:pt idx="59">
                  <c:v>584</c:v>
                </c:pt>
                <c:pt idx="60">
                  <c:v>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2C-4B9F-8CDA-6CA32200821D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5875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3"/>
            <c:dispRSqr val="0"/>
            <c:dispEq val="0"/>
          </c:trendline>
          <c:val>
            <c:numRef>
              <c:f>'Appendix F.1'!$CD$6:$CD$66</c:f>
              <c:numCache>
                <c:formatCode>General</c:formatCode>
                <c:ptCount val="61"/>
                <c:pt idx="0">
                  <c:v>147</c:v>
                </c:pt>
                <c:pt idx="1">
                  <c:v>112</c:v>
                </c:pt>
                <c:pt idx="2">
                  <c:v>180</c:v>
                </c:pt>
                <c:pt idx="3">
                  <c:v>207</c:v>
                </c:pt>
                <c:pt idx="4">
                  <c:v>240</c:v>
                </c:pt>
                <c:pt idx="5">
                  <c:v>233</c:v>
                </c:pt>
                <c:pt idx="6">
                  <c:v>234</c:v>
                </c:pt>
                <c:pt idx="7">
                  <c:v>263</c:v>
                </c:pt>
                <c:pt idx="8">
                  <c:v>226</c:v>
                </c:pt>
                <c:pt idx="9">
                  <c:v>249</c:v>
                </c:pt>
                <c:pt idx="10">
                  <c:v>274</c:v>
                </c:pt>
                <c:pt idx="11">
                  <c:v>260</c:v>
                </c:pt>
                <c:pt idx="12">
                  <c:v>289</c:v>
                </c:pt>
                <c:pt idx="13">
                  <c:v>312</c:v>
                </c:pt>
                <c:pt idx="14">
                  <c:v>335</c:v>
                </c:pt>
                <c:pt idx="15">
                  <c:v>310</c:v>
                </c:pt>
                <c:pt idx="16">
                  <c:v>347</c:v>
                </c:pt>
                <c:pt idx="17">
                  <c:v>356</c:v>
                </c:pt>
                <c:pt idx="18">
                  <c:v>378</c:v>
                </c:pt>
                <c:pt idx="19">
                  <c:v>347</c:v>
                </c:pt>
                <c:pt idx="20">
                  <c:v>389</c:v>
                </c:pt>
                <c:pt idx="21">
                  <c:v>393</c:v>
                </c:pt>
                <c:pt idx="22">
                  <c:v>420</c:v>
                </c:pt>
                <c:pt idx="23">
                  <c:v>332</c:v>
                </c:pt>
                <c:pt idx="24">
                  <c:v>413</c:v>
                </c:pt>
                <c:pt idx="25">
                  <c:v>417</c:v>
                </c:pt>
                <c:pt idx="26">
                  <c:v>356</c:v>
                </c:pt>
                <c:pt idx="27">
                  <c:v>413</c:v>
                </c:pt>
                <c:pt idx="28">
                  <c:v>429</c:v>
                </c:pt>
                <c:pt idx="29">
                  <c:v>365</c:v>
                </c:pt>
                <c:pt idx="30">
                  <c:v>395</c:v>
                </c:pt>
                <c:pt idx="31">
                  <c:v>427</c:v>
                </c:pt>
                <c:pt idx="32">
                  <c:v>381</c:v>
                </c:pt>
                <c:pt idx="33">
                  <c:v>424</c:v>
                </c:pt>
                <c:pt idx="34">
                  <c:v>441</c:v>
                </c:pt>
                <c:pt idx="35">
                  <c:v>407</c:v>
                </c:pt>
                <c:pt idx="36">
                  <c:v>413</c:v>
                </c:pt>
                <c:pt idx="37">
                  <c:v>406</c:v>
                </c:pt>
                <c:pt idx="38">
                  <c:v>437</c:v>
                </c:pt>
                <c:pt idx="39">
                  <c:v>429</c:v>
                </c:pt>
                <c:pt idx="40">
                  <c:v>394</c:v>
                </c:pt>
                <c:pt idx="41">
                  <c:v>446</c:v>
                </c:pt>
                <c:pt idx="42">
                  <c:v>425</c:v>
                </c:pt>
                <c:pt idx="43">
                  <c:v>432</c:v>
                </c:pt>
                <c:pt idx="44">
                  <c:v>424</c:v>
                </c:pt>
                <c:pt idx="45">
                  <c:v>410</c:v>
                </c:pt>
                <c:pt idx="46">
                  <c:v>398</c:v>
                </c:pt>
                <c:pt idx="47">
                  <c:v>421</c:v>
                </c:pt>
                <c:pt idx="48">
                  <c:v>451</c:v>
                </c:pt>
                <c:pt idx="49">
                  <c:v>434</c:v>
                </c:pt>
                <c:pt idx="50">
                  <c:v>446</c:v>
                </c:pt>
                <c:pt idx="51">
                  <c:v>445</c:v>
                </c:pt>
                <c:pt idx="52">
                  <c:v>421</c:v>
                </c:pt>
                <c:pt idx="53">
                  <c:v>436</c:v>
                </c:pt>
                <c:pt idx="54">
                  <c:v>449</c:v>
                </c:pt>
                <c:pt idx="55">
                  <c:v>420</c:v>
                </c:pt>
                <c:pt idx="56">
                  <c:v>435</c:v>
                </c:pt>
                <c:pt idx="57">
                  <c:v>457</c:v>
                </c:pt>
                <c:pt idx="58">
                  <c:v>432</c:v>
                </c:pt>
                <c:pt idx="59">
                  <c:v>465</c:v>
                </c:pt>
                <c:pt idx="60">
                  <c:v>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2C-4B9F-8CDA-6CA32200821D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3"/>
            <c:dispRSqr val="0"/>
            <c:dispEq val="0"/>
          </c:trendline>
          <c:val>
            <c:numRef>
              <c:f>'Appendix F.1'!$CE$6:$CE$66</c:f>
              <c:numCache>
                <c:formatCode>General</c:formatCode>
                <c:ptCount val="61"/>
                <c:pt idx="0">
                  <c:v>498</c:v>
                </c:pt>
                <c:pt idx="1">
                  <c:v>520</c:v>
                </c:pt>
                <c:pt idx="2">
                  <c:v>529</c:v>
                </c:pt>
                <c:pt idx="3">
                  <c:v>556</c:v>
                </c:pt>
                <c:pt idx="4">
                  <c:v>578</c:v>
                </c:pt>
                <c:pt idx="5">
                  <c:v>591</c:v>
                </c:pt>
                <c:pt idx="6">
                  <c:v>580</c:v>
                </c:pt>
                <c:pt idx="7">
                  <c:v>582</c:v>
                </c:pt>
                <c:pt idx="8">
                  <c:v>581</c:v>
                </c:pt>
                <c:pt idx="9">
                  <c:v>608</c:v>
                </c:pt>
                <c:pt idx="10">
                  <c:v>596</c:v>
                </c:pt>
                <c:pt idx="11">
                  <c:v>622</c:v>
                </c:pt>
                <c:pt idx="12">
                  <c:v>583</c:v>
                </c:pt>
                <c:pt idx="13">
                  <c:v>594</c:v>
                </c:pt>
                <c:pt idx="14">
                  <c:v>605</c:v>
                </c:pt>
                <c:pt idx="15">
                  <c:v>619</c:v>
                </c:pt>
                <c:pt idx="16">
                  <c:v>606</c:v>
                </c:pt>
                <c:pt idx="17">
                  <c:v>614</c:v>
                </c:pt>
                <c:pt idx="18">
                  <c:v>606</c:v>
                </c:pt>
                <c:pt idx="19">
                  <c:v>630</c:v>
                </c:pt>
                <c:pt idx="20">
                  <c:v>617</c:v>
                </c:pt>
                <c:pt idx="21">
                  <c:v>623</c:v>
                </c:pt>
                <c:pt idx="22">
                  <c:v>620</c:v>
                </c:pt>
                <c:pt idx="23">
                  <c:v>656</c:v>
                </c:pt>
                <c:pt idx="24">
                  <c:v>624</c:v>
                </c:pt>
                <c:pt idx="25">
                  <c:v>633</c:v>
                </c:pt>
                <c:pt idx="26">
                  <c:v>656</c:v>
                </c:pt>
                <c:pt idx="27">
                  <c:v>628</c:v>
                </c:pt>
                <c:pt idx="28">
                  <c:v>635</c:v>
                </c:pt>
                <c:pt idx="29">
                  <c:v>660</c:v>
                </c:pt>
                <c:pt idx="30">
                  <c:v>652</c:v>
                </c:pt>
                <c:pt idx="31">
                  <c:v>640</c:v>
                </c:pt>
                <c:pt idx="32">
                  <c:v>647</c:v>
                </c:pt>
                <c:pt idx="33">
                  <c:v>645</c:v>
                </c:pt>
                <c:pt idx="34">
                  <c:v>639</c:v>
                </c:pt>
                <c:pt idx="35">
                  <c:v>657</c:v>
                </c:pt>
                <c:pt idx="36">
                  <c:v>651</c:v>
                </c:pt>
                <c:pt idx="37">
                  <c:v>660</c:v>
                </c:pt>
                <c:pt idx="38">
                  <c:v>650</c:v>
                </c:pt>
                <c:pt idx="39">
                  <c:v>646</c:v>
                </c:pt>
                <c:pt idx="40">
                  <c:v>668</c:v>
                </c:pt>
                <c:pt idx="41">
                  <c:v>642</c:v>
                </c:pt>
                <c:pt idx="42">
                  <c:v>650</c:v>
                </c:pt>
                <c:pt idx="43">
                  <c:v>647</c:v>
                </c:pt>
                <c:pt idx="44">
                  <c:v>654</c:v>
                </c:pt>
                <c:pt idx="45">
                  <c:v>666</c:v>
                </c:pt>
                <c:pt idx="46">
                  <c:v>678</c:v>
                </c:pt>
                <c:pt idx="47">
                  <c:v>668</c:v>
                </c:pt>
                <c:pt idx="48">
                  <c:v>656</c:v>
                </c:pt>
                <c:pt idx="49">
                  <c:v>656</c:v>
                </c:pt>
                <c:pt idx="50">
                  <c:v>661</c:v>
                </c:pt>
                <c:pt idx="51">
                  <c:v>657</c:v>
                </c:pt>
                <c:pt idx="52">
                  <c:v>680</c:v>
                </c:pt>
                <c:pt idx="53">
                  <c:v>675</c:v>
                </c:pt>
                <c:pt idx="54">
                  <c:v>667</c:v>
                </c:pt>
                <c:pt idx="55">
                  <c:v>687</c:v>
                </c:pt>
                <c:pt idx="56">
                  <c:v>678</c:v>
                </c:pt>
                <c:pt idx="57">
                  <c:v>663</c:v>
                </c:pt>
                <c:pt idx="58">
                  <c:v>695</c:v>
                </c:pt>
                <c:pt idx="59">
                  <c:v>684</c:v>
                </c:pt>
                <c:pt idx="60">
                  <c:v>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2C-4B9F-8CDA-6CA322008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0584096"/>
        <c:axId val="730588688"/>
      </c:lineChart>
      <c:catAx>
        <c:axId val="7305840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588688"/>
        <c:crosses val="autoZero"/>
        <c:auto val="1"/>
        <c:lblAlgn val="ctr"/>
        <c:lblOffset val="100"/>
        <c:noMultiLvlLbl val="0"/>
      </c:catAx>
      <c:valAx>
        <c:axId val="73058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58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0.06443</cdr:x>
      <cdr:y>0.38727</cdr:y>
    </cdr:from>
    <cdr:to>
      <cdr:x>0.06443</cdr:x>
      <cdr:y>0.78687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3779928B-43CA-4D12-BF37-CBDABF062579}"/>
            </a:ext>
          </a:extLst>
        </cdr:cNvPr>
        <cdr:cNvCxnSpPr/>
      </cdr:nvCxnSpPr>
      <cdr:spPr>
        <a:xfrm xmlns:a="http://schemas.openxmlformats.org/drawingml/2006/main">
          <a:off x="467699" y="1780193"/>
          <a:ext cx="0" cy="183681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0.96756</cdr:x>
      <cdr:y>0.20793</cdr:y>
    </cdr:from>
    <cdr:to>
      <cdr:x>0.96756</cdr:x>
      <cdr:y>0.45533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6142F301-97D3-4377-9A57-A4233441888E}"/>
            </a:ext>
          </a:extLst>
        </cdr:cNvPr>
        <cdr:cNvCxnSpPr/>
      </cdr:nvCxnSpPr>
      <cdr:spPr>
        <a:xfrm xmlns:a="http://schemas.openxmlformats.org/drawingml/2006/main">
          <a:off x="7023890" y="955815"/>
          <a:ext cx="0" cy="113719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0.10347</cdr:x>
      <cdr:y>0.77934</cdr:y>
    </cdr:from>
    <cdr:to>
      <cdr:x>0.52431</cdr:x>
      <cdr:y>0.9338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780CBE46-63DF-4612-ADBF-96DEADD6F2BE}"/>
            </a:ext>
          </a:extLst>
        </cdr:cNvPr>
        <cdr:cNvSpPr txBox="1"/>
      </cdr:nvSpPr>
      <cdr:spPr>
        <a:xfrm xmlns:a="http://schemas.openxmlformats.org/drawingml/2006/main">
          <a:off x="473075" y="2466976"/>
          <a:ext cx="1924050" cy="488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400 points diff = 1.2 times the median</a:t>
          </a:r>
        </a:p>
      </cdr:txBody>
    </cdr:sp>
  </cdr:relSizeAnchor>
  <cdr:relSizeAnchor xmlns:cdr="http://schemas.openxmlformats.org/drawingml/2006/chartDrawing">
    <cdr:from>
      <cdr:x>0.57917</cdr:x>
      <cdr:y>0.53761</cdr:y>
    </cdr:from>
    <cdr:to>
      <cdr:x>1</cdr:x>
      <cdr:y>0.64995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E3921358-5E40-456F-ACAA-59B55D15D83E}"/>
            </a:ext>
          </a:extLst>
        </cdr:cNvPr>
        <cdr:cNvSpPr txBox="1"/>
      </cdr:nvSpPr>
      <cdr:spPr>
        <a:xfrm xmlns:a="http://schemas.openxmlformats.org/drawingml/2006/main">
          <a:off x="2647950" y="1701800"/>
          <a:ext cx="192405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220 points diff = 0.4 times the median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0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3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9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2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5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6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4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4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7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8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B9EE-330D-489C-A868-B7EA0EC063F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AEF2-4049-4CD3-9BD8-3F6F2B41E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3EF9-50D6-4181-AB8F-62EA5C7A6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28" y="2746829"/>
            <a:ext cx="7772400" cy="2924629"/>
          </a:xfrm>
        </p:spPr>
        <p:txBody>
          <a:bodyPr>
            <a:normAutofit fontScale="90000"/>
          </a:bodyPr>
          <a:lstStyle/>
          <a:p>
            <a:r>
              <a:rPr lang="en-US" dirty="0"/>
              <a:t>Inequalities in learning:</a:t>
            </a:r>
            <a:br>
              <a:rPr lang="en-US" dirty="0"/>
            </a:br>
            <a:r>
              <a:rPr lang="en-US" sz="3600" dirty="0"/>
              <a:t>empirical findings and policy implications</a:t>
            </a:r>
            <a:br>
              <a:rPr lang="en-US" sz="3600" dirty="0"/>
            </a:br>
            <a:br>
              <a:rPr lang="en-US" sz="3600" dirty="0"/>
            </a:br>
            <a:r>
              <a:rPr lang="en-US" sz="2700" dirty="0"/>
              <a:t>Quantitative Education Research Conference 2022</a:t>
            </a:r>
            <a:br>
              <a:rPr lang="en-US" sz="2700" dirty="0"/>
            </a:br>
            <a:r>
              <a:rPr lang="en-US" sz="2700" dirty="0"/>
              <a:t>University of Stellenbosch</a:t>
            </a:r>
            <a:br>
              <a:rPr lang="en-US" sz="2700" dirty="0"/>
            </a:br>
            <a:r>
              <a:rPr lang="en-US" sz="2700" dirty="0"/>
              <a:t>South Africa </a:t>
            </a:r>
            <a:br>
              <a:rPr lang="en-US" sz="2700" dirty="0"/>
            </a:br>
            <a:r>
              <a:rPr lang="en-US" sz="2700" dirty="0"/>
              <a:t>31 Aug – 1 Sept 2022</a:t>
            </a:r>
            <a:br>
              <a:rPr lang="en-US" sz="2200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3254A4-C4AA-4FC1-BA3D-99559F1B2EDF}"/>
              </a:ext>
            </a:extLst>
          </p:cNvPr>
          <p:cNvSpPr txBox="1"/>
          <p:nvPr/>
        </p:nvSpPr>
        <p:spPr>
          <a:xfrm>
            <a:off x="130628" y="6022249"/>
            <a:ext cx="6564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Luis Crouch</a:t>
            </a:r>
          </a:p>
          <a:p>
            <a:r>
              <a:rPr lang="en-US" dirty="0"/>
              <a:t>RTI International (Emeritus)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AFBD83-D535-4888-B568-F44E4D088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" y="90715"/>
            <a:ext cx="2857647" cy="958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740B33-23F0-4872-B63A-959DA25038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7382" y="90714"/>
            <a:ext cx="2365990" cy="109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82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4536F-8830-4255-85B6-D1E91610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Illustrate Gini, Lorenz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FC776C-9D38-4938-A2C0-34B29B5F0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268531"/>
            <a:ext cx="5978979" cy="55894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430389-20FA-4C37-AF4F-7DCDD61C4375}"/>
              </a:ext>
            </a:extLst>
          </p:cNvPr>
          <p:cNvSpPr txBox="1"/>
          <p:nvPr/>
        </p:nvSpPr>
        <p:spPr>
          <a:xfrm>
            <a:off x="6836229" y="1723346"/>
            <a:ext cx="2057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Shows connection between inequality and some sense of absolute learning poverty as used in this PPT: here the bottom 40% score zero on EGRA, and hence have 0% of the cognitive achievement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5070CA3-1ED7-4D01-B9DA-445F86CD6C43}"/>
              </a:ext>
            </a:extLst>
          </p:cNvPr>
          <p:cNvSpPr/>
          <p:nvPr/>
        </p:nvSpPr>
        <p:spPr>
          <a:xfrm>
            <a:off x="3205641" y="4180114"/>
            <a:ext cx="3543502" cy="1894115"/>
          </a:xfrm>
          <a:custGeom>
            <a:avLst/>
            <a:gdLst>
              <a:gd name="connsiteX0" fmla="*/ 3543502 w 3543502"/>
              <a:gd name="connsiteY0" fmla="*/ 0 h 1894115"/>
              <a:gd name="connsiteX1" fmla="*/ 484616 w 3543502"/>
              <a:gd name="connsiteY1" fmla="*/ 1012372 h 1894115"/>
              <a:gd name="connsiteX2" fmla="*/ 49188 w 3543502"/>
              <a:gd name="connsiteY2" fmla="*/ 1894115 h 189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3502" h="1894115">
                <a:moveTo>
                  <a:pt x="3543502" y="0"/>
                </a:moveTo>
                <a:cubicBezTo>
                  <a:pt x="2305252" y="348343"/>
                  <a:pt x="1067002" y="696686"/>
                  <a:pt x="484616" y="1012372"/>
                </a:cubicBezTo>
                <a:cubicBezTo>
                  <a:pt x="-97770" y="1328058"/>
                  <a:pt x="-24291" y="1611086"/>
                  <a:pt x="49188" y="1894115"/>
                </a:cubicBezTo>
              </a:path>
            </a:pathLst>
          </a:custGeom>
          <a:noFill/>
          <a:ln w="2857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54D1FFB2-6FE0-4D4D-B2BF-E04A891F826E}"/>
              </a:ext>
            </a:extLst>
          </p:cNvPr>
          <p:cNvSpPr/>
          <p:nvPr/>
        </p:nvSpPr>
        <p:spPr>
          <a:xfrm rot="10800000" flipV="1">
            <a:off x="3309257" y="5907796"/>
            <a:ext cx="990599" cy="30794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B2A636-0A9B-4D36-BE11-61D7A70C5F14}"/>
              </a:ext>
            </a:extLst>
          </p:cNvPr>
          <p:cNvSpPr/>
          <p:nvPr/>
        </p:nvSpPr>
        <p:spPr>
          <a:xfrm>
            <a:off x="4306657" y="5943600"/>
            <a:ext cx="1952629" cy="272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ABD5F81C-FC30-4243-B3C0-B8E73A55F01D}"/>
              </a:ext>
            </a:extLst>
          </p:cNvPr>
          <p:cNvSpPr/>
          <p:nvPr/>
        </p:nvSpPr>
        <p:spPr>
          <a:xfrm rot="10800000" flipV="1">
            <a:off x="4292370" y="2351314"/>
            <a:ext cx="1952629" cy="357510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D248-968A-4F7E-9BD1-E88A7122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1533"/>
            <a:ext cx="7886700" cy="723753"/>
          </a:xfrm>
        </p:spPr>
        <p:txBody>
          <a:bodyPr/>
          <a:lstStyle/>
          <a:p>
            <a:r>
              <a:rPr lang="en-US" dirty="0"/>
              <a:t>Historical look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B25BF-D845-4187-AD46-8C10EA6B4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92" y="849084"/>
            <a:ext cx="9038791" cy="4351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467914-CE9D-46DB-9760-F9A2FC379D9A}"/>
              </a:ext>
            </a:extLst>
          </p:cNvPr>
          <p:cNvSpPr txBox="1"/>
          <p:nvPr/>
        </p:nvSpPr>
        <p:spPr>
          <a:xfrm>
            <a:off x="203180" y="5291628"/>
            <a:ext cx="90387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By looking at successive cohorts you can see education inequality over time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India had as much inequality in 2000 (red line, 15-24) as Korea did in 1960 (blue line 55+) 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This is a pretty good measure of how seriously S Korea takes these things.</a:t>
            </a:r>
          </a:p>
        </p:txBody>
      </p:sp>
    </p:spTree>
    <p:extLst>
      <p:ext uri="{BB962C8B-B14F-4D97-AF65-F5344CB8AC3E}">
        <p14:creationId xmlns:p14="http://schemas.microsoft.com/office/powerpoint/2010/main" val="975807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3A46A-BAB6-4F80-A4EE-55002190D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 impacts of foundational learning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EEC53-347B-421D-9399-73774A0FB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Foundational learning projects have been evaluated for mean effect.</a:t>
            </a:r>
          </a:p>
          <a:p>
            <a:pPr lvl="1"/>
            <a:r>
              <a:rPr lang="en-US" dirty="0"/>
              <a:t>Often good, effect sizes &gt; 0.25 or even &gt; 0.5</a:t>
            </a:r>
          </a:p>
          <a:p>
            <a:pPr lvl="1"/>
            <a:r>
              <a:rPr lang="en-US" dirty="0"/>
              <a:t>Systematic reviews: “structured pedagogy” and “teaching at the right level” are tops among the best interventions available, based on effect sizes</a:t>
            </a:r>
          </a:p>
          <a:p>
            <a:r>
              <a:rPr lang="en-US" dirty="0"/>
              <a:t>Some interventions evaluated for heterogeneity by gender or wealth quintile</a:t>
            </a:r>
          </a:p>
          <a:p>
            <a:r>
              <a:rPr lang="en-US" dirty="0"/>
              <a:t>But there has been little research into how these interventions affect “pure” inequality, as opposed to attribute-related (e.g., gender-related or wealth-related)</a:t>
            </a:r>
          </a:p>
          <a:p>
            <a:r>
              <a:rPr lang="en-US" dirty="0"/>
              <a:t>What if these interventions address “pure” inequality even if they were not intended to do so?</a:t>
            </a:r>
          </a:p>
          <a:p>
            <a:r>
              <a:rPr lang="en-US" dirty="0"/>
              <a:t>And if they do, why/how?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7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9DBDD-FC99-4000-8253-5D06F177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focus on foundational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69AC0-E926-45F1-ADC6-F7A8CB9FF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452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Interventions have been well-evaluated, lots of data</a:t>
            </a:r>
          </a:p>
          <a:p>
            <a:r>
              <a:rPr lang="en-US" dirty="0"/>
              <a:t>Because of good average effects, it makes sense to look further. If average effects were minor, not much point in seeing what (if any) other desirable results they generate</a:t>
            </a:r>
          </a:p>
          <a:p>
            <a:r>
              <a:rPr lang="en-US" dirty="0"/>
              <a:t>Some of the measurement tools lend themselves to metrics that are easier to interpret</a:t>
            </a:r>
          </a:p>
          <a:p>
            <a:pPr lvl="1"/>
            <a:r>
              <a:rPr lang="en-US" dirty="0"/>
              <a:t>Oral reading fluency is pretty easy to measure and interpret without IRT, more akin to and income metric</a:t>
            </a:r>
          </a:p>
          <a:p>
            <a:pPr lvl="1"/>
            <a:r>
              <a:rPr lang="en-US" dirty="0"/>
              <a:t>% of kids reading with 0 fluency is akin to absolute poverty and the WB’s learning poverty: also easy to interpret</a:t>
            </a:r>
          </a:p>
        </p:txBody>
      </p:sp>
    </p:spTree>
    <p:extLst>
      <p:ext uri="{BB962C8B-B14F-4D97-AF65-F5344CB8AC3E}">
        <p14:creationId xmlns:p14="http://schemas.microsoft.com/office/powerpoint/2010/main" val="389246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869B-9A96-48B2-8AF3-0F856D05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the data and </a:t>
            </a:r>
            <a:r>
              <a:rPr lang="en-US" dirty="0" err="1"/>
              <a:t>interv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AD4A0-5191-45B7-9F4F-DD4528BA7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7892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Foundational reading (grades 1, 2, 3)</a:t>
            </a:r>
          </a:p>
          <a:p>
            <a:r>
              <a:rPr lang="en-US" dirty="0"/>
              <a:t>Some version of “structured pedagogy”</a:t>
            </a:r>
          </a:p>
          <a:p>
            <a:r>
              <a:rPr lang="en-US" dirty="0"/>
              <a:t>Use Oral Reading Fluency sub-test of EGRA as key metric</a:t>
            </a:r>
          </a:p>
          <a:p>
            <a:pPr lvl="1"/>
            <a:r>
              <a:rPr lang="en-US" dirty="0"/>
              <a:t>There are good justifications for this</a:t>
            </a:r>
          </a:p>
          <a:p>
            <a:r>
              <a:rPr lang="en-US" dirty="0"/>
              <a:t>Test out various inequality and learning poverty measures: </a:t>
            </a:r>
            <a:r>
              <a:rPr lang="en-US" dirty="0" err="1"/>
              <a:t>CoV</a:t>
            </a:r>
            <a:r>
              <a:rPr lang="en-US" dirty="0"/>
              <a:t>, Gini, P90/P10, and % reading at 0 fluency</a:t>
            </a:r>
          </a:p>
          <a:p>
            <a:r>
              <a:rPr lang="en-US" dirty="0"/>
              <a:t>Some projects more successful at raising the mean than others</a:t>
            </a:r>
          </a:p>
        </p:txBody>
      </p:sp>
    </p:spTree>
    <p:extLst>
      <p:ext uri="{BB962C8B-B14F-4D97-AF65-F5344CB8AC3E}">
        <p14:creationId xmlns:p14="http://schemas.microsoft.com/office/powerpoint/2010/main" val="301585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7C07-ACE3-4999-90FC-499E8669B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37" y="124745"/>
            <a:ext cx="7886700" cy="494845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results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8C2D2BD-8011-4033-B2A1-771F7BD28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65638"/>
              </p:ext>
            </p:extLst>
          </p:nvPr>
        </p:nvGraphicFramePr>
        <p:xfrm>
          <a:off x="274637" y="619590"/>
          <a:ext cx="8695190" cy="4144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2608">
                  <a:extLst>
                    <a:ext uri="{9D8B030D-6E8A-4147-A177-3AD203B41FA5}">
                      <a16:colId xmlns:a16="http://schemas.microsoft.com/office/drawing/2014/main" val="3182394358"/>
                    </a:ext>
                  </a:extLst>
                </a:gridCol>
                <a:gridCol w="929509">
                  <a:extLst>
                    <a:ext uri="{9D8B030D-6E8A-4147-A177-3AD203B41FA5}">
                      <a16:colId xmlns:a16="http://schemas.microsoft.com/office/drawing/2014/main" val="2130291624"/>
                    </a:ext>
                  </a:extLst>
                </a:gridCol>
                <a:gridCol w="717280">
                  <a:extLst>
                    <a:ext uri="{9D8B030D-6E8A-4147-A177-3AD203B41FA5}">
                      <a16:colId xmlns:a16="http://schemas.microsoft.com/office/drawing/2014/main" val="3413863681"/>
                    </a:ext>
                  </a:extLst>
                </a:gridCol>
                <a:gridCol w="1109350">
                  <a:extLst>
                    <a:ext uri="{9D8B030D-6E8A-4147-A177-3AD203B41FA5}">
                      <a16:colId xmlns:a16="http://schemas.microsoft.com/office/drawing/2014/main" val="1918467849"/>
                    </a:ext>
                  </a:extLst>
                </a:gridCol>
                <a:gridCol w="999591">
                  <a:extLst>
                    <a:ext uri="{9D8B030D-6E8A-4147-A177-3AD203B41FA5}">
                      <a16:colId xmlns:a16="http://schemas.microsoft.com/office/drawing/2014/main" val="2490233951"/>
                    </a:ext>
                  </a:extLst>
                </a:gridCol>
                <a:gridCol w="595760">
                  <a:extLst>
                    <a:ext uri="{9D8B030D-6E8A-4147-A177-3AD203B41FA5}">
                      <a16:colId xmlns:a16="http://schemas.microsoft.com/office/drawing/2014/main" val="3497045141"/>
                    </a:ext>
                  </a:extLst>
                </a:gridCol>
                <a:gridCol w="652488">
                  <a:extLst>
                    <a:ext uri="{9D8B030D-6E8A-4147-A177-3AD203B41FA5}">
                      <a16:colId xmlns:a16="http://schemas.microsoft.com/office/drawing/2014/main" val="2118378151"/>
                    </a:ext>
                  </a:extLst>
                </a:gridCol>
                <a:gridCol w="798771">
                  <a:extLst>
                    <a:ext uri="{9D8B030D-6E8A-4147-A177-3AD203B41FA5}">
                      <a16:colId xmlns:a16="http://schemas.microsoft.com/office/drawing/2014/main" val="3038098127"/>
                    </a:ext>
                  </a:extLst>
                </a:gridCol>
                <a:gridCol w="798771">
                  <a:extLst>
                    <a:ext uri="{9D8B030D-6E8A-4147-A177-3AD203B41FA5}">
                      <a16:colId xmlns:a16="http://schemas.microsoft.com/office/drawing/2014/main" val="2227795179"/>
                    </a:ext>
                  </a:extLst>
                </a:gridCol>
                <a:gridCol w="761062">
                  <a:extLst>
                    <a:ext uri="{9D8B030D-6E8A-4147-A177-3AD203B41FA5}">
                      <a16:colId xmlns:a16="http://schemas.microsoft.com/office/drawing/2014/main" val="865329800"/>
                    </a:ext>
                  </a:extLst>
                </a:gridCol>
              </a:tblGrid>
              <a:tr h="259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Language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Grade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Phase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Gini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CV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p90/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p75/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 zero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extLst>
                  <a:ext uri="{0D108BD9-81ED-4DB2-BD59-A6C34878D82A}">
                    <a16:rowId xmlns:a16="http://schemas.microsoft.com/office/drawing/2014/main" val="3449652980"/>
                  </a:ext>
                </a:extLst>
              </a:tr>
              <a:tr h="259616"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Kenya PRIMR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English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0.799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3438842240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3132394345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0.546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3210165672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0.363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1349776239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Kiswahili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0.809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3487238324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0.499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2737368570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3959235554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1271131006"/>
                  </a:ext>
                </a:extLst>
              </a:tr>
              <a:tr h="259616">
                <a:tc rowSpan="6">
                  <a:txBody>
                    <a:bodyPr/>
                    <a:lstStyle/>
                    <a:p>
                      <a:r>
                        <a:rPr lang="en-US" dirty="0"/>
                        <a:t>Uganda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0.874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72.8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930799645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67.3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4276668986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Luganda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97.7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571670249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0.905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86.3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3244468658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65.4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2521926681"/>
                  </a:ext>
                </a:extLst>
              </a:tr>
              <a:tr h="259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40" marR="64740" marT="0" marB="0" anchor="b"/>
                </a:tc>
                <a:extLst>
                  <a:ext uri="{0D108BD9-81ED-4DB2-BD59-A6C34878D82A}">
                    <a16:rowId xmlns:a16="http://schemas.microsoft.com/office/drawing/2014/main" val="2911345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D007AC5-3DE4-4DD8-9130-0DABC73667D8}"/>
              </a:ext>
            </a:extLst>
          </p:cNvPr>
          <p:cNvSpPr txBox="1"/>
          <p:nvPr/>
        </p:nvSpPr>
        <p:spPr>
          <a:xfrm>
            <a:off x="174172" y="4688235"/>
            <a:ext cx="89698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P90/P10 and even P75/P25 are pretty useless because of all the zeroes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three internal r average to 0.84: there is a latent construct of “reading inequality”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the r is not so high that they measure exactly the same 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% zero is a concept of poverty, the others of inequality, but the % zero is a much easier thing to manage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visual representation of the Gini, with the Lorenz curve, includes the % at zero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8446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5C6DB-7D53-425E-B954-EE9353441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992" y="0"/>
            <a:ext cx="8450035" cy="821417"/>
          </a:xfrm>
        </p:spPr>
        <p:txBody>
          <a:bodyPr>
            <a:normAutofit fontScale="90000"/>
          </a:bodyPr>
          <a:lstStyle/>
          <a:p>
            <a:r>
              <a:rPr lang="en-US" dirty="0"/>
              <a:t>Some interpretations, as examples only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1D480E-ADF6-4C70-BAD4-309E2E96C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2" y="651402"/>
            <a:ext cx="9144000" cy="63825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E02B55-1522-4D45-B94A-480A9098C444}"/>
              </a:ext>
            </a:extLst>
          </p:cNvPr>
          <p:cNvSpPr txBox="1"/>
          <p:nvPr/>
        </p:nvSpPr>
        <p:spPr>
          <a:xfrm>
            <a:off x="1371599" y="821417"/>
            <a:ext cx="42889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Subst</a:t>
            </a:r>
            <a:r>
              <a:rPr lang="en-US" dirty="0"/>
              <a:t>: Home languages in Uganda differ hugely in their internal inequality. This is </a:t>
            </a:r>
            <a:r>
              <a:rPr lang="en-US" u="sng" dirty="0"/>
              <a:t>not necessarily due to differential poverty</a:t>
            </a:r>
          </a:p>
          <a:p>
            <a:endParaRPr lang="en-US" dirty="0"/>
          </a:p>
          <a:p>
            <a:r>
              <a:rPr lang="en-US" dirty="0"/>
              <a:t>Method: Notice how Lorenz curve nicely summarizes the % at 0 (hor. axis intercept) and the rest of the inequality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7181-1F46-4A87-8AC8-8C9849FD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40" y="299812"/>
            <a:ext cx="810131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Learn </a:t>
            </a:r>
            <a:r>
              <a:rPr lang="en-US" sz="4200" dirty="0" err="1"/>
              <a:t>ineq</a:t>
            </a:r>
            <a:r>
              <a:rPr lang="en-US" sz="4200" dirty="0"/>
              <a:t> not highly </a:t>
            </a:r>
            <a:r>
              <a:rPr lang="en-US" sz="4200" dirty="0" err="1"/>
              <a:t>corr</a:t>
            </a:r>
            <a:r>
              <a:rPr lang="en-US" sz="4200" dirty="0"/>
              <a:t> w poverty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6D51A0-43C8-4D85-B3DF-C93E61BF9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40" y="1545771"/>
            <a:ext cx="5886995" cy="51944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6715E4-03E6-4849-8BDD-AC9906288B80}"/>
              </a:ext>
            </a:extLst>
          </p:cNvPr>
          <p:cNvSpPr txBox="1"/>
          <p:nvPr/>
        </p:nvSpPr>
        <p:spPr>
          <a:xfrm>
            <a:off x="6170023" y="1625375"/>
            <a:ext cx="28542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am not enough of a sociologist / linguist to understand this but it probably has more to do with how old and widespread orthographies in these languages are, or home language methods, than with material poverty</a:t>
            </a:r>
          </a:p>
        </p:txBody>
      </p:sp>
    </p:spTree>
    <p:extLst>
      <p:ext uri="{BB962C8B-B14F-4D97-AF65-F5344CB8AC3E}">
        <p14:creationId xmlns:p14="http://schemas.microsoft.com/office/powerpoint/2010/main" val="40494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8CD8-EF4F-4F6F-90FD-4A795F375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92" y="245156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US" dirty="0"/>
              <a:t>Some interesting (??) 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52AD-B1CE-4E3D-8FBD-5CED57B9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592" y="794430"/>
            <a:ext cx="8256816" cy="3051175"/>
          </a:xfrm>
        </p:spPr>
        <p:txBody>
          <a:bodyPr/>
          <a:lstStyle/>
          <a:p>
            <a:r>
              <a:rPr lang="en-US" dirty="0"/>
              <a:t>That there is more inequality among the poor</a:t>
            </a:r>
          </a:p>
          <a:p>
            <a:r>
              <a:rPr lang="en-US" dirty="0"/>
              <a:t>These interventions can help the poor more though they do not target (internal to the </a:t>
            </a:r>
            <a:r>
              <a:rPr lang="en-US" dirty="0" err="1"/>
              <a:t>interv</a:t>
            </a:r>
            <a:r>
              <a:rPr lang="en-US" dirty="0"/>
              <a:t>.) by poverty</a:t>
            </a:r>
          </a:p>
          <a:p>
            <a:r>
              <a:rPr lang="en-US" dirty="0"/>
              <a:t>Improvements in the mean are highest in Quartile 1, and within-Quartile 1 inequality is reduced the most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418676-091C-4A62-8A5E-CF8EA2CF9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522503"/>
              </p:ext>
            </p:extLst>
          </p:nvPr>
        </p:nvGraphicFramePr>
        <p:xfrm>
          <a:off x="443592" y="3015342"/>
          <a:ext cx="8395608" cy="384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6982">
                  <a:extLst>
                    <a:ext uri="{9D8B030D-6E8A-4147-A177-3AD203B41FA5}">
                      <a16:colId xmlns:a16="http://schemas.microsoft.com/office/drawing/2014/main" val="1435205460"/>
                    </a:ext>
                  </a:extLst>
                </a:gridCol>
                <a:gridCol w="709034">
                  <a:extLst>
                    <a:ext uri="{9D8B030D-6E8A-4147-A177-3AD203B41FA5}">
                      <a16:colId xmlns:a16="http://schemas.microsoft.com/office/drawing/2014/main" val="37652726"/>
                    </a:ext>
                  </a:extLst>
                </a:gridCol>
                <a:gridCol w="725149">
                  <a:extLst>
                    <a:ext uri="{9D8B030D-6E8A-4147-A177-3AD203B41FA5}">
                      <a16:colId xmlns:a16="http://schemas.microsoft.com/office/drawing/2014/main" val="1574670044"/>
                    </a:ext>
                  </a:extLst>
                </a:gridCol>
                <a:gridCol w="757377">
                  <a:extLst>
                    <a:ext uri="{9D8B030D-6E8A-4147-A177-3AD203B41FA5}">
                      <a16:colId xmlns:a16="http://schemas.microsoft.com/office/drawing/2014/main" val="4132397526"/>
                    </a:ext>
                  </a:extLst>
                </a:gridCol>
                <a:gridCol w="821835">
                  <a:extLst>
                    <a:ext uri="{9D8B030D-6E8A-4147-A177-3AD203B41FA5}">
                      <a16:colId xmlns:a16="http://schemas.microsoft.com/office/drawing/2014/main" val="1657960846"/>
                    </a:ext>
                  </a:extLst>
                </a:gridCol>
                <a:gridCol w="757377">
                  <a:extLst>
                    <a:ext uri="{9D8B030D-6E8A-4147-A177-3AD203B41FA5}">
                      <a16:colId xmlns:a16="http://schemas.microsoft.com/office/drawing/2014/main" val="4265344646"/>
                    </a:ext>
                  </a:extLst>
                </a:gridCol>
                <a:gridCol w="821835">
                  <a:extLst>
                    <a:ext uri="{9D8B030D-6E8A-4147-A177-3AD203B41FA5}">
                      <a16:colId xmlns:a16="http://schemas.microsoft.com/office/drawing/2014/main" val="914307365"/>
                    </a:ext>
                  </a:extLst>
                </a:gridCol>
                <a:gridCol w="660692">
                  <a:extLst>
                    <a:ext uri="{9D8B030D-6E8A-4147-A177-3AD203B41FA5}">
                      <a16:colId xmlns:a16="http://schemas.microsoft.com/office/drawing/2014/main" val="1878663758"/>
                    </a:ext>
                  </a:extLst>
                </a:gridCol>
                <a:gridCol w="709034">
                  <a:extLst>
                    <a:ext uri="{9D8B030D-6E8A-4147-A177-3AD203B41FA5}">
                      <a16:colId xmlns:a16="http://schemas.microsoft.com/office/drawing/2014/main" val="3807518792"/>
                    </a:ext>
                  </a:extLst>
                </a:gridCol>
                <a:gridCol w="886293">
                  <a:extLst>
                    <a:ext uri="{9D8B030D-6E8A-4147-A177-3AD203B41FA5}">
                      <a16:colId xmlns:a16="http://schemas.microsoft.com/office/drawing/2014/main" val="4207918514"/>
                    </a:ext>
                  </a:extLst>
                </a:gridCol>
              </a:tblGrid>
              <a:tr h="49007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Kenya PRIMR Grade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420541"/>
                  </a:ext>
                </a:extLst>
              </a:tr>
              <a:tr h="4789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SES Quart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Gini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% at zero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Oral Reading fluency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470045"/>
                  </a:ext>
                </a:extLst>
              </a:tr>
              <a:tr h="478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EL-BL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EL-BL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EL-BL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5534963"/>
                  </a:ext>
                </a:extLst>
              </a:tr>
              <a:tr h="478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45.3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14.8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31127102"/>
                  </a:ext>
                </a:extLst>
              </a:tr>
              <a:tr h="478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45.7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54.2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343342"/>
                  </a:ext>
                </a:extLst>
              </a:tr>
              <a:tr h="478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78506857"/>
                  </a:ext>
                </a:extLst>
              </a:tr>
              <a:tr h="478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0.28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63.1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66.6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48479484"/>
                  </a:ext>
                </a:extLst>
              </a:tr>
              <a:tr h="478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49.4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58.1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8.7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41096062"/>
                  </a:ext>
                </a:extLst>
              </a:tr>
            </a:tbl>
          </a:graphicData>
        </a:graphic>
      </p:graphicFrame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A85578-105D-4D84-A88C-ADAC7575A533}"/>
              </a:ext>
            </a:extLst>
          </p:cNvPr>
          <p:cNvSpPr/>
          <p:nvPr/>
        </p:nvSpPr>
        <p:spPr>
          <a:xfrm>
            <a:off x="2569029" y="1035295"/>
            <a:ext cx="5356224" cy="3569362"/>
          </a:xfrm>
          <a:custGeom>
            <a:avLst/>
            <a:gdLst>
              <a:gd name="connsiteX0" fmla="*/ 4931228 w 5936161"/>
              <a:gd name="connsiteY0" fmla="*/ 191543 h 3751171"/>
              <a:gd name="connsiteX1" fmla="*/ 5573485 w 5936161"/>
              <a:gd name="connsiteY1" fmla="*/ 398371 h 3751171"/>
              <a:gd name="connsiteX2" fmla="*/ 0 w 5936161"/>
              <a:gd name="connsiteY2" fmla="*/ 3751171 h 3751171"/>
              <a:gd name="connsiteX0" fmla="*/ 4985589 w 5949243"/>
              <a:gd name="connsiteY0" fmla="*/ 142524 h 3814127"/>
              <a:gd name="connsiteX1" fmla="*/ 5573485 w 5949243"/>
              <a:gd name="connsiteY1" fmla="*/ 461327 h 3814127"/>
              <a:gd name="connsiteX2" fmla="*/ 0 w 5949243"/>
              <a:gd name="connsiteY2" fmla="*/ 3814127 h 3814127"/>
              <a:gd name="connsiteX0" fmla="*/ 4985589 w 5935638"/>
              <a:gd name="connsiteY0" fmla="*/ 39025 h 3710628"/>
              <a:gd name="connsiteX1" fmla="*/ 5573485 w 5935638"/>
              <a:gd name="connsiteY1" fmla="*/ 357828 h 3710628"/>
              <a:gd name="connsiteX2" fmla="*/ 0 w 5935638"/>
              <a:gd name="connsiteY2" fmla="*/ 3710628 h 3710628"/>
              <a:gd name="connsiteX0" fmla="*/ 4985589 w 5518340"/>
              <a:gd name="connsiteY0" fmla="*/ 0 h 3671603"/>
              <a:gd name="connsiteX1" fmla="*/ 4934220 w 5518340"/>
              <a:gd name="connsiteY1" fmla="*/ 665927 h 3671603"/>
              <a:gd name="connsiteX2" fmla="*/ 0 w 5518340"/>
              <a:gd name="connsiteY2" fmla="*/ 3671603 h 36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18340" h="3671603">
                <a:moveTo>
                  <a:pt x="4985589" y="0"/>
                </a:moveTo>
                <a:cubicBezTo>
                  <a:pt x="5652421" y="64322"/>
                  <a:pt x="5756091" y="72656"/>
                  <a:pt x="4934220" y="665927"/>
                </a:cubicBezTo>
                <a:cubicBezTo>
                  <a:pt x="4112349" y="1259198"/>
                  <a:pt x="2375807" y="2291838"/>
                  <a:pt x="0" y="3671603"/>
                </a:cubicBezTo>
              </a:path>
            </a:pathLst>
          </a:custGeom>
          <a:noFill/>
          <a:ln w="2857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74D0001-51ED-4644-A198-D23E9A40068B}"/>
              </a:ext>
            </a:extLst>
          </p:cNvPr>
          <p:cNvSpPr/>
          <p:nvPr/>
        </p:nvSpPr>
        <p:spPr>
          <a:xfrm>
            <a:off x="8098970" y="1742291"/>
            <a:ext cx="681143" cy="2953204"/>
          </a:xfrm>
          <a:custGeom>
            <a:avLst/>
            <a:gdLst>
              <a:gd name="connsiteX0" fmla="*/ 4931228 w 5936161"/>
              <a:gd name="connsiteY0" fmla="*/ 191543 h 3751171"/>
              <a:gd name="connsiteX1" fmla="*/ 5573485 w 5936161"/>
              <a:gd name="connsiteY1" fmla="*/ 398371 h 3751171"/>
              <a:gd name="connsiteX2" fmla="*/ 0 w 5936161"/>
              <a:gd name="connsiteY2" fmla="*/ 3751171 h 3751171"/>
              <a:gd name="connsiteX0" fmla="*/ 4985589 w 5949243"/>
              <a:gd name="connsiteY0" fmla="*/ 142524 h 3814127"/>
              <a:gd name="connsiteX1" fmla="*/ 5573485 w 5949243"/>
              <a:gd name="connsiteY1" fmla="*/ 461327 h 3814127"/>
              <a:gd name="connsiteX2" fmla="*/ 0 w 5949243"/>
              <a:gd name="connsiteY2" fmla="*/ 3814127 h 3814127"/>
              <a:gd name="connsiteX0" fmla="*/ 4985589 w 5935638"/>
              <a:gd name="connsiteY0" fmla="*/ 39025 h 3710628"/>
              <a:gd name="connsiteX1" fmla="*/ 5573485 w 5935638"/>
              <a:gd name="connsiteY1" fmla="*/ 357828 h 3710628"/>
              <a:gd name="connsiteX2" fmla="*/ 0 w 5935638"/>
              <a:gd name="connsiteY2" fmla="*/ 3710628 h 3710628"/>
              <a:gd name="connsiteX0" fmla="*/ 4985589 w 5518340"/>
              <a:gd name="connsiteY0" fmla="*/ 0 h 3671603"/>
              <a:gd name="connsiteX1" fmla="*/ 4934220 w 5518340"/>
              <a:gd name="connsiteY1" fmla="*/ 665927 h 3671603"/>
              <a:gd name="connsiteX2" fmla="*/ 0 w 5518340"/>
              <a:gd name="connsiteY2" fmla="*/ 3671603 h 3671603"/>
              <a:gd name="connsiteX0" fmla="*/ 2145269 w 5077859"/>
              <a:gd name="connsiteY0" fmla="*/ 0 h 3553711"/>
              <a:gd name="connsiteX1" fmla="*/ 4934220 w 5077859"/>
              <a:gd name="connsiteY1" fmla="*/ 548035 h 3553711"/>
              <a:gd name="connsiteX2" fmla="*/ 0 w 5077859"/>
              <a:gd name="connsiteY2" fmla="*/ 3553711 h 355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7859" h="3553711">
                <a:moveTo>
                  <a:pt x="2145269" y="0"/>
                </a:moveTo>
                <a:cubicBezTo>
                  <a:pt x="2812101" y="64322"/>
                  <a:pt x="5756091" y="-45236"/>
                  <a:pt x="4934220" y="548035"/>
                </a:cubicBezTo>
                <a:cubicBezTo>
                  <a:pt x="4112349" y="1141306"/>
                  <a:pt x="2375807" y="2173946"/>
                  <a:pt x="0" y="3553711"/>
                </a:cubicBezTo>
              </a:path>
            </a:pathLst>
          </a:custGeom>
          <a:noFill/>
          <a:ln w="2857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FA1B148-1E90-4C31-8802-D0D3130FF482}"/>
              </a:ext>
            </a:extLst>
          </p:cNvPr>
          <p:cNvSpPr/>
          <p:nvPr/>
        </p:nvSpPr>
        <p:spPr>
          <a:xfrm>
            <a:off x="4005943" y="2624034"/>
            <a:ext cx="5030333" cy="2071461"/>
          </a:xfrm>
          <a:custGeom>
            <a:avLst/>
            <a:gdLst>
              <a:gd name="connsiteX0" fmla="*/ 4931228 w 5936161"/>
              <a:gd name="connsiteY0" fmla="*/ 191543 h 3751171"/>
              <a:gd name="connsiteX1" fmla="*/ 5573485 w 5936161"/>
              <a:gd name="connsiteY1" fmla="*/ 398371 h 3751171"/>
              <a:gd name="connsiteX2" fmla="*/ 0 w 5936161"/>
              <a:gd name="connsiteY2" fmla="*/ 3751171 h 3751171"/>
              <a:gd name="connsiteX0" fmla="*/ 4985589 w 5949243"/>
              <a:gd name="connsiteY0" fmla="*/ 142524 h 3814127"/>
              <a:gd name="connsiteX1" fmla="*/ 5573485 w 5949243"/>
              <a:gd name="connsiteY1" fmla="*/ 461327 h 3814127"/>
              <a:gd name="connsiteX2" fmla="*/ 0 w 5949243"/>
              <a:gd name="connsiteY2" fmla="*/ 3814127 h 3814127"/>
              <a:gd name="connsiteX0" fmla="*/ 4985589 w 5935638"/>
              <a:gd name="connsiteY0" fmla="*/ 39025 h 3710628"/>
              <a:gd name="connsiteX1" fmla="*/ 5573485 w 5935638"/>
              <a:gd name="connsiteY1" fmla="*/ 357828 h 3710628"/>
              <a:gd name="connsiteX2" fmla="*/ 0 w 5935638"/>
              <a:gd name="connsiteY2" fmla="*/ 3710628 h 3710628"/>
              <a:gd name="connsiteX0" fmla="*/ 4985589 w 5518340"/>
              <a:gd name="connsiteY0" fmla="*/ 0 h 3671603"/>
              <a:gd name="connsiteX1" fmla="*/ 4934220 w 5518340"/>
              <a:gd name="connsiteY1" fmla="*/ 665927 h 3671603"/>
              <a:gd name="connsiteX2" fmla="*/ 0 w 5518340"/>
              <a:gd name="connsiteY2" fmla="*/ 3671603 h 3671603"/>
              <a:gd name="connsiteX0" fmla="*/ 2145269 w 5077859"/>
              <a:gd name="connsiteY0" fmla="*/ 0 h 3553711"/>
              <a:gd name="connsiteX1" fmla="*/ 4934220 w 5077859"/>
              <a:gd name="connsiteY1" fmla="*/ 548035 h 3553711"/>
              <a:gd name="connsiteX2" fmla="*/ 0 w 5077859"/>
              <a:gd name="connsiteY2" fmla="*/ 3553711 h 3553711"/>
              <a:gd name="connsiteX0" fmla="*/ 4643852 w 5379638"/>
              <a:gd name="connsiteY0" fmla="*/ 0 h 3480548"/>
              <a:gd name="connsiteX1" fmla="*/ 4934220 w 5379638"/>
              <a:gd name="connsiteY1" fmla="*/ 474872 h 3480548"/>
              <a:gd name="connsiteX2" fmla="*/ 0 w 5379638"/>
              <a:gd name="connsiteY2" fmla="*/ 3480548 h 3480548"/>
              <a:gd name="connsiteX0" fmla="*/ 4643852 w 5395355"/>
              <a:gd name="connsiteY0" fmla="*/ 0 h 3480548"/>
              <a:gd name="connsiteX1" fmla="*/ 4957571 w 5395355"/>
              <a:gd name="connsiteY1" fmla="*/ 804103 h 3480548"/>
              <a:gd name="connsiteX2" fmla="*/ 0 w 5395355"/>
              <a:gd name="connsiteY2" fmla="*/ 3480548 h 348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5355" h="3480548">
                <a:moveTo>
                  <a:pt x="4643852" y="0"/>
                </a:moveTo>
                <a:cubicBezTo>
                  <a:pt x="5310684" y="64322"/>
                  <a:pt x="5779442" y="210832"/>
                  <a:pt x="4957571" y="804103"/>
                </a:cubicBezTo>
                <a:cubicBezTo>
                  <a:pt x="4135700" y="1397374"/>
                  <a:pt x="2375807" y="2100783"/>
                  <a:pt x="0" y="3480548"/>
                </a:cubicBezTo>
              </a:path>
            </a:pathLst>
          </a:custGeom>
          <a:noFill/>
          <a:ln w="2857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5A11-407C-4F0C-9F40-11CA6B78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93" y="60328"/>
            <a:ext cx="7886700" cy="538388"/>
          </a:xfrm>
        </p:spPr>
        <p:txBody>
          <a:bodyPr>
            <a:normAutofit fontScale="90000"/>
          </a:bodyPr>
          <a:lstStyle/>
          <a:p>
            <a:r>
              <a:rPr lang="en-US" dirty="0"/>
              <a:t>Interpretations,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4F916-3715-47C2-BA14-78297C19D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93" y="598716"/>
            <a:ext cx="7886700" cy="12684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Disaggregate, disaggregate, disaggregate</a:t>
            </a:r>
          </a:p>
          <a:p>
            <a:r>
              <a:rPr lang="en-US" dirty="0"/>
              <a:t>Inequality as shown here but also inequality in response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3CD42-83BB-469E-8096-4C8BDEB88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35" y="1779554"/>
            <a:ext cx="7143750" cy="4838963"/>
          </a:xfrm>
          <a:prstGeom prst="rect">
            <a:avLst/>
          </a:prstGeom>
        </p:spPr>
      </p:pic>
      <p:sp>
        <p:nvSpPr>
          <p:cNvPr id="6" name="Right Brace 5">
            <a:extLst>
              <a:ext uri="{FF2B5EF4-FFF2-40B4-BE49-F238E27FC236}">
                <a16:creationId xmlns:a16="http://schemas.microsoft.com/office/drawing/2014/main" id="{7A355512-0CBA-43F8-A8AE-F73A56A6BEDE}"/>
              </a:ext>
            </a:extLst>
          </p:cNvPr>
          <p:cNvSpPr/>
          <p:nvPr/>
        </p:nvSpPr>
        <p:spPr>
          <a:xfrm>
            <a:off x="2389414" y="2476500"/>
            <a:ext cx="424543" cy="194854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F364954-78A6-4FC8-B105-8C22CB85DA30}"/>
              </a:ext>
            </a:extLst>
          </p:cNvPr>
          <p:cNvSpPr/>
          <p:nvPr/>
        </p:nvSpPr>
        <p:spPr>
          <a:xfrm>
            <a:off x="4572000" y="2454732"/>
            <a:ext cx="424543" cy="107224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5F3C4599-D199-4EDC-8A82-3D2F1985202C}"/>
              </a:ext>
            </a:extLst>
          </p:cNvPr>
          <p:cNvSpPr/>
          <p:nvPr/>
        </p:nvSpPr>
        <p:spPr>
          <a:xfrm>
            <a:off x="7130142" y="2454731"/>
            <a:ext cx="424543" cy="107224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8B1C89-A252-4E43-BD6C-935F112DF741}"/>
              </a:ext>
            </a:extLst>
          </p:cNvPr>
          <p:cNvSpPr txBox="1"/>
          <p:nvPr/>
        </p:nvSpPr>
        <p:spPr>
          <a:xfrm>
            <a:off x="6304718" y="2242584"/>
            <a:ext cx="2762249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Most of the average impact is coming from ½ to 1/3 of the schools!</a:t>
            </a:r>
          </a:p>
          <a:p>
            <a:br>
              <a:rPr lang="en-US" dirty="0"/>
            </a:br>
            <a:r>
              <a:rPr lang="en-US" dirty="0"/>
              <a:t>Why? Language? Maybe. Lower base, hence easier? No.</a:t>
            </a:r>
          </a:p>
          <a:p>
            <a:endParaRPr lang="en-US" dirty="0"/>
          </a:p>
          <a:p>
            <a:r>
              <a:rPr lang="en-US" dirty="0"/>
              <a:t>Individual coach effect? Maybe? </a:t>
            </a:r>
          </a:p>
          <a:p>
            <a:endParaRPr lang="en-US" dirty="0"/>
          </a:p>
          <a:p>
            <a:r>
              <a:rPr lang="en-US" dirty="0"/>
              <a:t>Do only some teachers absorb deeply and the rest just pretend but pedagogy is still quite bad despite the coaching?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78D86C-019D-4E0C-9556-7C55FFF4E7C0}"/>
              </a:ext>
            </a:extLst>
          </p:cNvPr>
          <p:cNvSpPr txBox="1"/>
          <p:nvPr/>
        </p:nvSpPr>
        <p:spPr>
          <a:xfrm>
            <a:off x="-54430" y="6613011"/>
            <a:ext cx="4960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King, S. Presentation at RISE 2022 Conference, Oxford, UK</a:t>
            </a:r>
          </a:p>
        </p:txBody>
      </p:sp>
    </p:spTree>
    <p:extLst>
      <p:ext uri="{BB962C8B-B14F-4D97-AF65-F5344CB8AC3E}">
        <p14:creationId xmlns:p14="http://schemas.microsoft.com/office/powerpoint/2010/main" val="38410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BC75-6F51-4CDE-BA5F-3DA0FDDA2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E237-C5D7-444C-8ACC-0C40AA372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should we care?</a:t>
            </a:r>
          </a:p>
          <a:p>
            <a:r>
              <a:rPr lang="en-US" dirty="0"/>
              <a:t>Findings</a:t>
            </a:r>
          </a:p>
          <a:p>
            <a:pPr lvl="1"/>
            <a:r>
              <a:rPr lang="en-US" dirty="0"/>
              <a:t>Natural variations and patterns</a:t>
            </a:r>
          </a:p>
          <a:p>
            <a:pPr lvl="1"/>
            <a:r>
              <a:rPr lang="en-US" dirty="0"/>
              <a:t>Effects of purposeful learning projects</a:t>
            </a:r>
          </a:p>
          <a:p>
            <a:r>
              <a:rPr lang="en-US" dirty="0"/>
              <a:t>Lessons and Policy/Management Implications</a:t>
            </a:r>
          </a:p>
          <a:p>
            <a:pPr lvl="1"/>
            <a:r>
              <a:rPr lang="en-US" dirty="0"/>
              <a:t>What we seem to know</a:t>
            </a:r>
          </a:p>
          <a:p>
            <a:pPr lvl="1"/>
            <a:r>
              <a:rPr lang="en-US" dirty="0"/>
              <a:t>What we don’t know</a:t>
            </a:r>
          </a:p>
          <a:p>
            <a:pPr lvl="1"/>
            <a:r>
              <a:rPr lang="en-US" dirty="0"/>
              <a:t>Possible implications</a:t>
            </a:r>
          </a:p>
        </p:txBody>
      </p:sp>
    </p:spTree>
    <p:extLst>
      <p:ext uri="{BB962C8B-B14F-4D97-AF65-F5344CB8AC3E}">
        <p14:creationId xmlns:p14="http://schemas.microsoft.com/office/powerpoint/2010/main" val="1148490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5A11-407C-4F0C-9F40-11CA6B78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93" y="201843"/>
            <a:ext cx="7886700" cy="538388"/>
          </a:xfrm>
        </p:spPr>
        <p:txBody>
          <a:bodyPr>
            <a:normAutofit fontScale="90000"/>
          </a:bodyPr>
          <a:lstStyle/>
          <a:p>
            <a:r>
              <a:rPr lang="en-US" dirty="0"/>
              <a:t>Interpretations,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4F916-3715-47C2-BA14-78297C19D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93" y="870857"/>
            <a:ext cx="7886700" cy="61177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Maybe silly (“not rocket science”) but: </a:t>
            </a:r>
          </a:p>
          <a:p>
            <a:r>
              <a:rPr lang="en-US" dirty="0"/>
              <a:t>Interventions that really, really focus on the </a:t>
            </a:r>
            <a:r>
              <a:rPr lang="en-US" u="sng" dirty="0"/>
              <a:t>foundational</a:t>
            </a:r>
            <a:r>
              <a:rPr lang="en-US" dirty="0"/>
              <a:t> skills, </a:t>
            </a:r>
            <a:r>
              <a:rPr lang="en-US" u="sng" dirty="0"/>
              <a:t>with intensity and fidelity</a:t>
            </a:r>
            <a:r>
              <a:rPr lang="en-US" dirty="0"/>
              <a:t>, end up helping the poor within the interventions even if there was no targeting-within</a:t>
            </a:r>
          </a:p>
          <a:p>
            <a:pPr lvl="1"/>
            <a:r>
              <a:rPr lang="en-US" sz="2800" dirty="0"/>
              <a:t>Self-targeting? </a:t>
            </a:r>
          </a:p>
          <a:p>
            <a:r>
              <a:rPr lang="en-US" dirty="0"/>
              <a:t>But how much more could be achieved if there </a:t>
            </a:r>
            <a:r>
              <a:rPr lang="en-US" u="sng" dirty="0"/>
              <a:t>was</a:t>
            </a:r>
            <a:r>
              <a:rPr lang="en-US" dirty="0"/>
              <a:t> targeting based on SES or initial situation? But should there be? Or does the help provided by high intensity and fidelity enough? </a:t>
            </a:r>
          </a:p>
          <a:p>
            <a:r>
              <a:rPr lang="en-US" dirty="0"/>
              <a:t>We see improvements but kids are by no means fluent, not is inequality reduced to the levels of “good” systems, by a long shot</a:t>
            </a:r>
          </a:p>
          <a:p>
            <a:r>
              <a:rPr lang="en-US" dirty="0"/>
              <a:t>There is a lot we do not understand (previous slide)</a:t>
            </a:r>
          </a:p>
          <a:p>
            <a:r>
              <a:rPr lang="en-US" dirty="0"/>
              <a:t>We have a lot of work to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3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B515-75C2-4A05-B537-38A0A97B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38ACC-CEF9-414E-95B8-06FE470C7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01746"/>
          </a:xfrm>
        </p:spPr>
        <p:txBody>
          <a:bodyPr/>
          <a:lstStyle/>
          <a:p>
            <a:r>
              <a:rPr lang="en-US" dirty="0"/>
              <a:t>“Instrumental” logic</a:t>
            </a:r>
          </a:p>
          <a:p>
            <a:pPr lvl="1"/>
            <a:r>
              <a:rPr lang="en-US" dirty="0"/>
              <a:t>High average learning (not just access) </a:t>
            </a:r>
            <a:r>
              <a:rPr lang="en-US" dirty="0">
                <a:sym typeface="Wingdings" panose="05000000000000000000" pitchFamily="2" charset="2"/>
              </a:rPr>
              <a:t> economic and social development, nation-building</a:t>
            </a:r>
          </a:p>
          <a:p>
            <a:pPr lvl="1"/>
            <a:r>
              <a:rPr lang="en-US" dirty="0"/>
              <a:t>Countries most successful at </a:t>
            </a:r>
            <a:r>
              <a:rPr lang="en-US" dirty="0">
                <a:sym typeface="Wingdings" panose="05000000000000000000" pitchFamily="2" charset="2"/>
              </a:rPr>
              <a:t> </a:t>
            </a:r>
            <a:r>
              <a:rPr lang="en-US" dirty="0"/>
              <a:t>average seem to:</a:t>
            </a:r>
          </a:p>
          <a:p>
            <a:pPr lvl="2"/>
            <a:r>
              <a:rPr lang="en-US" dirty="0"/>
              <a:t>Have lower inequality</a:t>
            </a:r>
          </a:p>
          <a:p>
            <a:pPr lvl="2"/>
            <a:r>
              <a:rPr lang="en-US" dirty="0"/>
              <a:t>Have lower learning poverty</a:t>
            </a:r>
          </a:p>
          <a:p>
            <a:pPr lvl="1"/>
            <a:r>
              <a:rPr lang="en-US" dirty="0"/>
              <a:t>Lower educational inequality </a:t>
            </a:r>
            <a:r>
              <a:rPr lang="en-US" dirty="0">
                <a:sym typeface="Wingdings" panose="05000000000000000000" pitchFamily="2" charset="2"/>
              </a:rPr>
              <a:t> lower social inequality, </a:t>
            </a:r>
            <a:r>
              <a:rPr lang="en-US" u="sng" dirty="0">
                <a:sym typeface="Wingdings" panose="05000000000000000000" pitchFamily="2" charset="2"/>
              </a:rPr>
              <a:t>maybe</a:t>
            </a:r>
            <a:r>
              <a:rPr lang="en-US" dirty="0">
                <a:sym typeface="Wingdings" panose="05000000000000000000" pitchFamily="2" charset="2"/>
              </a:rPr>
              <a:t> faster growth</a:t>
            </a:r>
            <a:r>
              <a:rPr lang="en-US" dirty="0"/>
              <a:t> </a:t>
            </a:r>
          </a:p>
          <a:p>
            <a:r>
              <a:rPr lang="en-US" dirty="0"/>
              <a:t>A pure rights or ethics, justice</a:t>
            </a:r>
          </a:p>
          <a:p>
            <a:pPr lvl="1"/>
            <a:r>
              <a:rPr lang="en-US" dirty="0"/>
              <a:t>A Rawlsian perspective</a:t>
            </a:r>
          </a:p>
          <a:p>
            <a:pPr lvl="1"/>
            <a:r>
              <a:rPr lang="en-US" dirty="0"/>
              <a:t>Hard to use in public policy discourse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3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1CB65-ED87-4278-98A5-54FB727C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/>
              <a:t>Some useful distinctions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B3BE0-FA59-4680-9449-D8F958D28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21" y="1085396"/>
            <a:ext cx="7886700" cy="57726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Equality</a:t>
            </a:r>
          </a:p>
          <a:p>
            <a:pPr lvl="1"/>
            <a:r>
              <a:rPr lang="en-US" dirty="0"/>
              <a:t>A purely mathematical construct, reasonably measurable</a:t>
            </a:r>
          </a:p>
          <a:p>
            <a:pPr lvl="1"/>
            <a:r>
              <a:rPr lang="en-US" dirty="0"/>
              <a:t>In education can be of inputs, of access, of learning, and, eventually, job satisfaction, happiness, etc.</a:t>
            </a:r>
          </a:p>
          <a:p>
            <a:pPr lvl="1"/>
            <a:r>
              <a:rPr lang="en-US" dirty="0"/>
              <a:t>Perfect equality is not inherently desirable, but… </a:t>
            </a:r>
          </a:p>
          <a:p>
            <a:r>
              <a:rPr lang="en-US" dirty="0"/>
              <a:t>… Equity is … </a:t>
            </a:r>
          </a:p>
          <a:p>
            <a:pPr lvl="1"/>
            <a:r>
              <a:rPr lang="en-US" dirty="0" err="1"/>
              <a:t>Approx</a:t>
            </a:r>
            <a:r>
              <a:rPr lang="en-US" dirty="0"/>
              <a:t> the same as “justice”</a:t>
            </a:r>
          </a:p>
          <a:p>
            <a:pPr lvl="1"/>
            <a:r>
              <a:rPr lang="en-US" dirty="0"/>
              <a:t>But not very measurable, has to rely on interpersonal subjectivity</a:t>
            </a:r>
          </a:p>
          <a:p>
            <a:pPr lvl="1"/>
            <a:r>
              <a:rPr lang="en-US" dirty="0"/>
              <a:t>Higher inequality may be more equitable</a:t>
            </a:r>
          </a:p>
          <a:p>
            <a:pPr lvl="2"/>
            <a:r>
              <a:rPr lang="en-US" dirty="0"/>
              <a:t>E.g., more inputs for poorer</a:t>
            </a:r>
          </a:p>
          <a:p>
            <a:pPr lvl="1"/>
            <a:r>
              <a:rPr lang="en-US" dirty="0"/>
              <a:t>Perfect equality may be inequitable</a:t>
            </a:r>
          </a:p>
          <a:p>
            <a:pPr lvl="2"/>
            <a:r>
              <a:rPr lang="en-US" dirty="0"/>
              <a:t>A society that provides everyone with a lower level than is possible, but equally for everyone, is both unjust because it is inefficient</a:t>
            </a:r>
          </a:p>
          <a:p>
            <a:pPr lvl="1"/>
            <a:r>
              <a:rPr lang="en-US" dirty="0"/>
              <a:t>Low equity unnecessary inequality</a:t>
            </a:r>
          </a:p>
          <a:p>
            <a:r>
              <a:rPr lang="en-US" dirty="0"/>
              <a:t>Learning poverty = % of pop below minimum learning level</a:t>
            </a:r>
          </a:p>
          <a:p>
            <a:r>
              <a:rPr lang="en-US" dirty="0"/>
              <a:t>I will mostly be referring to equality of learning results and learning poverty here</a:t>
            </a:r>
          </a:p>
          <a:p>
            <a:pPr lvl="1"/>
            <a:r>
              <a:rPr lang="en-US" dirty="0"/>
              <a:t>Noting that in most countries, generally more equality </a:t>
            </a:r>
            <a:r>
              <a:rPr lang="en-US" dirty="0">
                <a:sym typeface="Wingdings" panose="05000000000000000000" pitchFamily="2" charset="2"/>
              </a:rPr>
              <a:t> more equity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1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"/>
          <p:cNvSpPr txBox="1"/>
          <p:nvPr>
            <p:ph type="title"/>
          </p:nvPr>
        </p:nvSpPr>
        <p:spPr>
          <a:xfrm>
            <a:off x="280308" y="-283708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Why care? – “Instrumental”</a:t>
            </a:r>
            <a:endParaRPr/>
          </a:p>
        </p:txBody>
      </p:sp>
      <p:sp>
        <p:nvSpPr>
          <p:cNvPr id="26" name="Google Shape;26;p1"/>
          <p:cNvSpPr txBox="1"/>
          <p:nvPr>
            <p:ph idx="1" type="body"/>
          </p:nvPr>
        </p:nvSpPr>
        <p:spPr>
          <a:xfrm>
            <a:off x="280308" y="66085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want high averages, but…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High learning averages and learning inequality are inversely correlated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High learning levels and learning poverty are even more inversely correlated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Inequality and learning poverty are close but not quite the same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aphicFrame>
        <p:nvGraphicFramePr>
          <p:cNvPr id="27" name="Google Shape;27;p1"/>
          <p:cNvGraphicFramePr/>
          <p:nvPr/>
        </p:nvGraphicFramePr>
        <p:xfrm>
          <a:off x="130628" y="32818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{48E1B6DD-62F1-465E-86F3-6273DAEB6B00}</a:tableStyleId>
              </a:tblPr>
              <a:tblGrid>
                <a:gridCol w="952350"/>
                <a:gridCol w="3329450"/>
                <a:gridCol w="1409525"/>
                <a:gridCol w="3191400"/>
              </a:tblGrid>
              <a:tr h="3683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PIRLS 2016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 hMerge="1"/>
                <a:tc hMerge="1"/>
                <a:tc hMerge="1"/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Finland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Coeff of V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0.15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(Range 75</a:t>
                      </a:r>
                      <a:r>
                        <a:rPr b="0" baseline="3000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to 25</a:t>
                      </a:r>
                      <a:r>
                        <a:rPr b="0" baseline="3000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/ Med.)</a:t>
                      </a:r>
                      <a:endParaRPr/>
                    </a:p>
                  </a:txBody>
                  <a:tcPr marT="6350" marB="0" marR="6350" marL="6350" anchor="b"/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SA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Coeff of V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0.45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3X bigger relative variation (inequality) in</a:t>
                      </a:r>
                      <a:r>
                        <a:rPr lang="en-US" sz="2000"/>
                        <a:t> SA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Finland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R^2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0.18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SA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R^2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0.25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Finland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( 1 - R^2) * CV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0.12</a:t>
                      </a:r>
                      <a:endParaRPr/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SA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( 1 - R^2) * CV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0.34</a:t>
                      </a:r>
                      <a:endParaRPr/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3 X as much inequality to be explained in SA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</a:tr>
              <a:tr h="462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en-US" sz="2000" u="none" cap="none" strike="noStrike"/>
                        <a:t>That's R^2 with "best" reg: home factors, resources at school, the usual suspects</a:t>
                      </a:r>
                      <a:endParaRPr b="0" i="0" sz="2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/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82E48-4B37-448E-AA7D-0B9724AE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14" y="76200"/>
            <a:ext cx="7886700" cy="1325563"/>
          </a:xfrm>
        </p:spPr>
        <p:txBody>
          <a:bodyPr/>
          <a:lstStyle/>
          <a:p>
            <a:r>
              <a:rPr lang="en-US" dirty="0"/>
              <a:t>“Instrumentally”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060A9-BC53-41F2-BBC5-8136DE036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14" y="1053533"/>
            <a:ext cx="7886700" cy="862921"/>
          </a:xfrm>
        </p:spPr>
        <p:txBody>
          <a:bodyPr>
            <a:normAutofit/>
          </a:bodyPr>
          <a:lstStyle/>
          <a:p>
            <a:r>
              <a:rPr lang="en-US" dirty="0"/>
              <a:t>Equality and low poverty both </a:t>
            </a:r>
            <a:r>
              <a:rPr lang="en-US" u="sng" dirty="0"/>
              <a:t>highly</a:t>
            </a:r>
            <a:r>
              <a:rPr lang="en-US" dirty="0"/>
              <a:t> </a:t>
            </a:r>
            <a:r>
              <a:rPr lang="en-US" dirty="0" err="1"/>
              <a:t>corr</a:t>
            </a:r>
            <a:r>
              <a:rPr lang="en-US" dirty="0"/>
              <a:t> with excellence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9968E54-F209-458D-9B93-C7B5067E1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086432"/>
              </p:ext>
            </p:extLst>
          </p:nvPr>
        </p:nvGraphicFramePr>
        <p:xfrm>
          <a:off x="-121104" y="1850119"/>
          <a:ext cx="4693103" cy="3723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9D4F2ED-6FE6-44EC-9990-1A925898A9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427049"/>
              </p:ext>
            </p:extLst>
          </p:nvPr>
        </p:nvGraphicFramePr>
        <p:xfrm>
          <a:off x="4572000" y="1850119"/>
          <a:ext cx="4495800" cy="3723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D78311-44E3-40D1-B38A-3EB620C468DD}"/>
              </a:ext>
            </a:extLst>
          </p:cNvPr>
          <p:cNvSpPr txBox="1">
            <a:spLocks/>
          </p:cNvSpPr>
          <p:nvPr/>
        </p:nvSpPr>
        <p:spPr>
          <a:xfrm>
            <a:off x="179614" y="5707290"/>
            <a:ext cx="7886700" cy="11507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you face the two “against” each other in “explaining” median achievement, then learning poverty “dominates” the effect of inequality by a lot</a:t>
            </a:r>
          </a:p>
        </p:txBody>
      </p:sp>
    </p:spTree>
    <p:extLst>
      <p:ext uri="{BB962C8B-B14F-4D97-AF65-F5344CB8AC3E}">
        <p14:creationId xmlns:p14="http://schemas.microsoft.com/office/powerpoint/2010/main" val="358109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E38B-C2CE-4406-BE7C-DB1084C0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64" y="186192"/>
            <a:ext cx="7886700" cy="673779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way to look at 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67ECB-2EEA-4979-9EDF-89D8C78F4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" y="859971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Range countries by median achievement and look at the diff between 5</a:t>
            </a:r>
            <a:r>
              <a:rPr lang="en-US" sz="2400" baseline="30000" dirty="0"/>
              <a:t>th</a:t>
            </a:r>
            <a:r>
              <a:rPr lang="en-US" sz="2400" dirty="0"/>
              <a:t> and 95</a:t>
            </a:r>
            <a:r>
              <a:rPr lang="en-US" sz="2400" baseline="30000" dirty="0"/>
              <a:t>th</a:t>
            </a:r>
            <a:r>
              <a:rPr lang="en-US" sz="2400" dirty="0"/>
              <a:t> percentiles. At low learning levels the diff is 1.2 the median. At high learning levels the diff is only 0.4 times the median.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19E24ED-1862-4AB9-95A3-DD4FC33693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323878"/>
              </p:ext>
            </p:extLst>
          </p:nvPr>
        </p:nvGraphicFramePr>
        <p:xfrm>
          <a:off x="850445" y="2261280"/>
          <a:ext cx="7259412" cy="4596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127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F7161-6E79-4ADA-A639-5821FE459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3613"/>
            <a:ext cx="7886700" cy="614588"/>
          </a:xfrm>
        </p:spPr>
        <p:txBody>
          <a:bodyPr>
            <a:normAutofit fontScale="90000"/>
          </a:bodyPr>
          <a:lstStyle/>
          <a:p>
            <a:r>
              <a:rPr lang="en-US" dirty="0"/>
              <a:t>Is any of this causal?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3175-9C35-46EC-8804-E088F4DD6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66771"/>
            <a:ext cx="7886700" cy="5767616"/>
          </a:xfrm>
        </p:spPr>
        <p:txBody>
          <a:bodyPr>
            <a:normAutofit fontScale="92500"/>
          </a:bodyPr>
          <a:lstStyle/>
          <a:p>
            <a:r>
              <a:rPr lang="en-US" dirty="0"/>
              <a:t>I do not think there is an econometric way to “identify”</a:t>
            </a:r>
          </a:p>
          <a:p>
            <a:r>
              <a:rPr lang="en-US" dirty="0"/>
              <a:t>One has to study history and policy (shudder)</a:t>
            </a:r>
          </a:p>
          <a:p>
            <a:r>
              <a:rPr lang="en-US" dirty="0"/>
              <a:t>If one looks at policies of countries such as S Korea (1945 and on) and Japan (1870 and on), the intent is clear:</a:t>
            </a:r>
          </a:p>
          <a:p>
            <a:pPr lvl="1"/>
            <a:r>
              <a:rPr lang="en-US" dirty="0"/>
              <a:t>Extreme focus on equity as a form of class consciousness (Japan against the samurai class) and anti-colonial resistance (S Korea against the West and very much against Japan, Japan against the West)</a:t>
            </a:r>
          </a:p>
          <a:p>
            <a:pPr lvl="1"/>
            <a:r>
              <a:rPr lang="en-US" dirty="0"/>
              <a:t>Specific policies of equalization of inputs</a:t>
            </a:r>
          </a:p>
          <a:p>
            <a:pPr lvl="1"/>
            <a:r>
              <a:rPr lang="en-US" dirty="0"/>
              <a:t>Planned expansion to higher levels *only* when primary ed was 100% for everyone </a:t>
            </a:r>
            <a:r>
              <a:rPr lang="en-US" u="sng" dirty="0"/>
              <a:t>and of high quality (high expectations, high standards, and good inputs)</a:t>
            </a:r>
          </a:p>
          <a:p>
            <a:pPr lvl="1"/>
            <a:r>
              <a:rPr lang="en-US" dirty="0"/>
              <a:t>Both for equality reasons but also efficiency: expand only as the society requires and can afford</a:t>
            </a:r>
          </a:p>
          <a:p>
            <a:pPr lvl="1"/>
            <a:r>
              <a:rPr lang="en-US" dirty="0"/>
              <a:t>I think it is “pretty causal” </a:t>
            </a:r>
          </a:p>
        </p:txBody>
      </p:sp>
    </p:spTree>
    <p:extLst>
      <p:ext uri="{BB962C8B-B14F-4D97-AF65-F5344CB8AC3E}">
        <p14:creationId xmlns:p14="http://schemas.microsoft.com/office/powerpoint/2010/main" val="293980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4536F-8830-4255-85B6-D1E91610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Illustrate Gini, Lorenz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5EA2E9-B763-4BBF-A8E3-24B0D9C04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53" y="1410552"/>
            <a:ext cx="5522276" cy="51984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063CC5-4FC9-4C2A-861F-A1AB75BF1D03}"/>
              </a:ext>
            </a:extLst>
          </p:cNvPr>
          <p:cNvSpPr txBox="1"/>
          <p:nvPr/>
        </p:nvSpPr>
        <p:spPr>
          <a:xfrm>
            <a:off x="6206467" y="84353"/>
            <a:ext cx="2614180" cy="66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Bottom 20% of pop has only 3% of the 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6795CF-9794-470B-B4D0-6EF0D26619E3}"/>
              </a:ext>
            </a:extLst>
          </p:cNvPr>
          <p:cNvSpPr txBox="1"/>
          <p:nvPr/>
        </p:nvSpPr>
        <p:spPr>
          <a:xfrm>
            <a:off x="6206466" y="955210"/>
            <a:ext cx="2614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20% (cum. 40%) of pop has only 7% of the income (cum 10%)</a:t>
            </a: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211A1A28-67C2-4ACB-9F09-AEC4C83801D8}"/>
              </a:ext>
            </a:extLst>
          </p:cNvPr>
          <p:cNvSpPr/>
          <p:nvPr/>
        </p:nvSpPr>
        <p:spPr>
          <a:xfrm rot="10800000" flipV="1">
            <a:off x="947056" y="5910943"/>
            <a:ext cx="947058" cy="1306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0406040-82EF-413C-8270-DFE136CF960F}"/>
              </a:ext>
            </a:extLst>
          </p:cNvPr>
          <p:cNvSpPr/>
          <p:nvPr/>
        </p:nvSpPr>
        <p:spPr>
          <a:xfrm rot="10800000" flipV="1">
            <a:off x="1894115" y="5780315"/>
            <a:ext cx="849085" cy="1306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36BAF1-668C-423E-B339-3889A6D0505A}"/>
              </a:ext>
            </a:extLst>
          </p:cNvPr>
          <p:cNvSpPr/>
          <p:nvPr/>
        </p:nvSpPr>
        <p:spPr>
          <a:xfrm>
            <a:off x="1894115" y="5910943"/>
            <a:ext cx="849085" cy="130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1E694C9E-807F-4585-8460-C50CB22736D5}"/>
              </a:ext>
            </a:extLst>
          </p:cNvPr>
          <p:cNvSpPr/>
          <p:nvPr/>
        </p:nvSpPr>
        <p:spPr>
          <a:xfrm rot="10800000" flipV="1">
            <a:off x="2797629" y="5436562"/>
            <a:ext cx="892630" cy="33286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AF5C4D-4E54-4809-BDAB-63C0ACF0953B}"/>
              </a:ext>
            </a:extLst>
          </p:cNvPr>
          <p:cNvSpPr/>
          <p:nvPr/>
        </p:nvSpPr>
        <p:spPr>
          <a:xfrm>
            <a:off x="2743200" y="5780314"/>
            <a:ext cx="947059" cy="261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7D21B1-EDA0-4916-8523-C96E6833EDD0}"/>
              </a:ext>
            </a:extLst>
          </p:cNvPr>
          <p:cNvSpPr txBox="1"/>
          <p:nvPr/>
        </p:nvSpPr>
        <p:spPr>
          <a:xfrm>
            <a:off x="6206466" y="1941799"/>
            <a:ext cx="29375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so on… Next 20% (cum 60%) has about 10% (cum 20%) of the income</a:t>
            </a:r>
          </a:p>
          <a:p>
            <a:endParaRPr lang="en-US" dirty="0"/>
          </a:p>
          <a:p>
            <a:r>
              <a:rPr lang="en-US" dirty="0"/>
              <a:t>The line describing the actual situation is the real distribution: the Lorenz curve</a:t>
            </a:r>
          </a:p>
          <a:p>
            <a:endParaRPr lang="en-US" dirty="0"/>
          </a:p>
          <a:p>
            <a:r>
              <a:rPr lang="en-US" dirty="0"/>
              <a:t>The diagonal line is the “line of equality” </a:t>
            </a:r>
          </a:p>
          <a:p>
            <a:endParaRPr lang="en-US" dirty="0"/>
          </a:p>
          <a:p>
            <a:r>
              <a:rPr lang="en-US" dirty="0"/>
              <a:t>Whole blue area relative to the area under the line of equality hints at a measure of inequality, the Gini </a:t>
            </a:r>
            <a:r>
              <a:rPr lang="en-US" dirty="0" err="1"/>
              <a:t>coeff</a:t>
            </a:r>
            <a:r>
              <a:rPr lang="en-US" dirty="0"/>
              <a:t>. (Not tech. quite correct, don’t worry)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C0799FA-8BE2-4341-8EBD-4C26007A415A}"/>
              </a:ext>
            </a:extLst>
          </p:cNvPr>
          <p:cNvSpPr/>
          <p:nvPr/>
        </p:nvSpPr>
        <p:spPr>
          <a:xfrm rot="10800000" flipV="1">
            <a:off x="3690256" y="2427514"/>
            <a:ext cx="1796141" cy="295175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03DDF9-876B-4949-AEA0-3725957D772C}"/>
              </a:ext>
            </a:extLst>
          </p:cNvPr>
          <p:cNvSpPr/>
          <p:nvPr/>
        </p:nvSpPr>
        <p:spPr>
          <a:xfrm>
            <a:off x="3690257" y="5377542"/>
            <a:ext cx="1796142" cy="664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5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