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0"/>
  </p:notesMasterIdLst>
  <p:sldIdLst>
    <p:sldId id="1989" r:id="rId6"/>
    <p:sldId id="2024" r:id="rId7"/>
    <p:sldId id="450" r:id="rId8"/>
    <p:sldId id="458" r:id="rId9"/>
    <p:sldId id="1994" r:id="rId10"/>
    <p:sldId id="1990" r:id="rId11"/>
    <p:sldId id="1991" r:id="rId12"/>
    <p:sldId id="2025" r:id="rId13"/>
    <p:sldId id="1993" r:id="rId14"/>
    <p:sldId id="1942" r:id="rId15"/>
    <p:sldId id="1995" r:id="rId16"/>
    <p:sldId id="1996" r:id="rId17"/>
    <p:sldId id="1997" r:id="rId18"/>
    <p:sldId id="2004" r:id="rId19"/>
    <p:sldId id="1998" r:id="rId20"/>
    <p:sldId id="2000" r:id="rId21"/>
    <p:sldId id="2022" r:id="rId22"/>
    <p:sldId id="2005" r:id="rId23"/>
    <p:sldId id="2006" r:id="rId24"/>
    <p:sldId id="2007" r:id="rId25"/>
    <p:sldId id="2008" r:id="rId26"/>
    <p:sldId id="2009" r:id="rId27"/>
    <p:sldId id="2010" r:id="rId28"/>
    <p:sldId id="2011" r:id="rId29"/>
    <p:sldId id="2023" r:id="rId30"/>
    <p:sldId id="2012" r:id="rId31"/>
    <p:sldId id="2014" r:id="rId32"/>
    <p:sldId id="2029" r:id="rId33"/>
    <p:sldId id="2016" r:id="rId34"/>
    <p:sldId id="2017" r:id="rId35"/>
    <p:sldId id="2028" r:id="rId36"/>
    <p:sldId id="2021" r:id="rId37"/>
    <p:sldId id="2018" r:id="rId38"/>
    <p:sldId id="2027" r:id="rId3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8D1EB5-7E84-47E5-B669-47F1D5980E33}">
          <p14:sldIdLst>
            <p14:sldId id="1989"/>
            <p14:sldId id="2024"/>
            <p14:sldId id="450"/>
            <p14:sldId id="458"/>
            <p14:sldId id="1994"/>
            <p14:sldId id="1990"/>
            <p14:sldId id="1991"/>
            <p14:sldId id="2025"/>
            <p14:sldId id="1993"/>
            <p14:sldId id="1942"/>
            <p14:sldId id="1995"/>
            <p14:sldId id="1996"/>
            <p14:sldId id="1997"/>
            <p14:sldId id="2004"/>
            <p14:sldId id="1998"/>
            <p14:sldId id="2000"/>
            <p14:sldId id="2022"/>
            <p14:sldId id="2005"/>
            <p14:sldId id="2006"/>
            <p14:sldId id="2007"/>
            <p14:sldId id="2008"/>
            <p14:sldId id="2009"/>
            <p14:sldId id="2010"/>
            <p14:sldId id="2011"/>
            <p14:sldId id="2023"/>
            <p14:sldId id="2012"/>
            <p14:sldId id="2014"/>
            <p14:sldId id="2029"/>
            <p14:sldId id="2016"/>
            <p14:sldId id="2017"/>
            <p14:sldId id="2028"/>
            <p14:sldId id="2021"/>
            <p14:sldId id="2018"/>
            <p14:sldId id="202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E6575B-D80B-66E0-49E4-FBFFB10AA2B2}" name="Elizabeth Ninan" initials="EN" userId="S::eninan@worldbank.org::8b1efdd5-3f0a-425b-b558-ca0a7b417b9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ia Daude" initials="KD" lastIdx="4" clrIdx="6">
    <p:extLst>
      <p:ext uri="{19B8F6BF-5375-455C-9EA6-DF929625EA0E}">
        <p15:presenceInfo xmlns:p15="http://schemas.microsoft.com/office/powerpoint/2012/main" userId="S-1-5-21-1385568035-1675961066-622671684-12166802" providerId="AD"/>
      </p:ext>
    </p:extLst>
  </p:cmAuthor>
  <p:cmAuthor id="1" name="Ricardo Jorge Monteiro Mota" initials="RJMM" lastIdx="31" clrIdx="0">
    <p:extLst>
      <p:ext uri="{19B8F6BF-5375-455C-9EA6-DF929625EA0E}">
        <p15:presenceInfo xmlns:p15="http://schemas.microsoft.com/office/powerpoint/2012/main" userId="S-1-5-21-1385568035-1675961066-622671684-12258523" providerId="AD"/>
      </p:ext>
    </p:extLst>
  </p:cmAuthor>
  <p:cmAuthor id="8" name="Luciana Harrington" initials="LH [2]" lastIdx="4" clrIdx="7">
    <p:extLst>
      <p:ext uri="{19B8F6BF-5375-455C-9EA6-DF929625EA0E}">
        <p15:presenceInfo xmlns:p15="http://schemas.microsoft.com/office/powerpoint/2012/main" userId="S::lharrington@ifc.org::feb7327a-0181-4c99-9e5c-bba03930360c" providerId="AD"/>
      </p:ext>
    </p:extLst>
  </p:cmAuthor>
  <p:cmAuthor id="2" name="Luciana Harrington" initials="LH" lastIdx="41" clrIdx="1">
    <p:extLst>
      <p:ext uri="{19B8F6BF-5375-455C-9EA6-DF929625EA0E}">
        <p15:presenceInfo xmlns:p15="http://schemas.microsoft.com/office/powerpoint/2012/main" userId="S-1-5-21-1385568035-1675961066-622671684-12195122" providerId="AD"/>
      </p:ext>
    </p:extLst>
  </p:cmAuthor>
  <p:cmAuthor id="9" name="Chris Heymans" initials="CH" lastIdx="11" clrIdx="8">
    <p:extLst>
      <p:ext uri="{19B8F6BF-5375-455C-9EA6-DF929625EA0E}">
        <p15:presenceInfo xmlns:p15="http://schemas.microsoft.com/office/powerpoint/2012/main" userId="S::cheymans@worldbank.org::007a30eb-e09b-4492-8154-8d21044d1a9c" providerId="AD"/>
      </p:ext>
    </p:extLst>
  </p:cmAuthor>
  <p:cmAuthor id="3" name="Sandra Leila Antunes Boumah" initials="SB" lastIdx="1" clrIdx="2">
    <p:extLst>
      <p:ext uri="{19B8F6BF-5375-455C-9EA6-DF929625EA0E}">
        <p15:presenceInfo xmlns:p15="http://schemas.microsoft.com/office/powerpoint/2012/main" userId="S::santunesboumah@ifc.org::5a945a0b-38e3-4afa-944a-9922a446cdd6" providerId="AD"/>
      </p:ext>
    </p:extLst>
  </p:cmAuthor>
  <p:cmAuthor id="10" name="Lolette Kritzinger-van Niekerk" initials="LKN" lastIdx="16" clrIdx="9">
    <p:extLst>
      <p:ext uri="{19B8F6BF-5375-455C-9EA6-DF929625EA0E}">
        <p15:presenceInfo xmlns:p15="http://schemas.microsoft.com/office/powerpoint/2012/main" userId="S::lkritzingervanni@worldbank.org::d663889d-40a8-484a-bb35-a82a528d69b6" providerId="AD"/>
      </p:ext>
    </p:extLst>
  </p:cmAuthor>
  <p:cmAuthor id="4" name="Frank Armand D. Douamba" initials="FADD" lastIdx="3" clrIdx="3">
    <p:extLst>
      <p:ext uri="{19B8F6BF-5375-455C-9EA6-DF929625EA0E}">
        <p15:presenceInfo xmlns:p15="http://schemas.microsoft.com/office/powerpoint/2012/main" userId="S-1-5-21-1385568035-1675961066-622671684-74686" providerId="AD"/>
      </p:ext>
    </p:extLst>
  </p:cmAuthor>
  <p:cmAuthor id="11" name="Marie Francoise Marie-Nelly" initials="MFM" lastIdx="5" clrIdx="10">
    <p:extLst>
      <p:ext uri="{19B8F6BF-5375-455C-9EA6-DF929625EA0E}">
        <p15:presenceInfo xmlns:p15="http://schemas.microsoft.com/office/powerpoint/2012/main" userId="S::mmarienelly@worldbank.org::5aa53b05-9616-4a43-849f-de68171432b0" providerId="AD"/>
      </p:ext>
    </p:extLst>
  </p:cmAuthor>
  <p:cmAuthor id="5" name="IFC" initials="IFC" lastIdx="27" clrIdx="4">
    <p:extLst>
      <p:ext uri="{19B8F6BF-5375-455C-9EA6-DF929625EA0E}">
        <p15:presenceInfo xmlns:p15="http://schemas.microsoft.com/office/powerpoint/2012/main" userId="IFC" providerId="None"/>
      </p:ext>
    </p:extLst>
  </p:cmAuthor>
  <p:cmAuthor id="6" name="Kevin Warui Njiraini" initials="KWN" lastIdx="2" clrIdx="5">
    <p:extLst>
      <p:ext uri="{19B8F6BF-5375-455C-9EA6-DF929625EA0E}">
        <p15:presenceInfo xmlns:p15="http://schemas.microsoft.com/office/powerpoint/2012/main" userId="S-1-5-21-1385568035-1675961066-622671684-501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C868E"/>
    <a:srgbClr val="002345"/>
    <a:srgbClr val="003060"/>
    <a:srgbClr val="E87722"/>
    <a:srgbClr val="6FD1FF"/>
    <a:srgbClr val="00ADE4"/>
    <a:srgbClr val="E9F8FF"/>
    <a:srgbClr val="B8E8FF"/>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5" autoAdjust="0"/>
    <p:restoredTop sz="86455" autoAdjust="0"/>
  </p:normalViewPr>
  <p:slideViewPr>
    <p:cSldViewPr snapToGrid="0">
      <p:cViewPr varScale="1">
        <p:scale>
          <a:sx n="74" d="100"/>
          <a:sy n="74" d="100"/>
        </p:scale>
        <p:origin x="931" y="67"/>
      </p:cViewPr>
      <p:guideLst/>
    </p:cSldViewPr>
  </p:slideViewPr>
  <p:notesTextViewPr>
    <p:cViewPr>
      <p:scale>
        <a:sx n="1" d="1"/>
        <a:sy n="1" d="1"/>
      </p:scale>
      <p:origin x="0" y="0"/>
    </p:cViewPr>
  </p:notesTextViewPr>
  <p:sorterViewPr>
    <p:cViewPr>
      <p:scale>
        <a:sx n="100" d="100"/>
        <a:sy n="100" d="100"/>
      </p:scale>
      <p:origin x="0" y="-92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4C868E">
                  <a:lumMod val="40000"/>
                  <a:lumOff val="60000"/>
                </a:srgbClr>
              </a:solidFill>
              <a:ln>
                <a:solidFill>
                  <a:srgbClr val="4C868E">
                    <a:lumMod val="40000"/>
                    <a:lumOff val="60000"/>
                  </a:srgbClr>
                </a:solidFill>
              </a:ln>
              <a:effectLst/>
            </c:spPr>
            <c:extLst>
              <c:ext xmlns:c16="http://schemas.microsoft.com/office/drawing/2014/chart" uri="{C3380CC4-5D6E-409C-BE32-E72D297353CC}">
                <c16:uniqueId val="{0000000A-D11F-46CA-9F7C-A4352374FF30}"/>
              </c:ext>
            </c:extLst>
          </c:dPt>
          <c:dPt>
            <c:idx val="1"/>
            <c:invertIfNegative val="0"/>
            <c:bubble3D val="0"/>
            <c:spPr>
              <a:solidFill>
                <a:srgbClr val="4C868E">
                  <a:lumMod val="40000"/>
                  <a:lumOff val="60000"/>
                </a:srgbClr>
              </a:solidFill>
              <a:ln>
                <a:solidFill>
                  <a:srgbClr val="4C868E">
                    <a:lumMod val="40000"/>
                    <a:lumOff val="60000"/>
                  </a:srgbClr>
                </a:solidFill>
              </a:ln>
              <a:effectLst/>
            </c:spPr>
            <c:extLst>
              <c:ext xmlns:c16="http://schemas.microsoft.com/office/drawing/2014/chart" uri="{C3380CC4-5D6E-409C-BE32-E72D297353CC}">
                <c16:uniqueId val="{0000000B-D11F-46CA-9F7C-A4352374FF30}"/>
              </c:ext>
            </c:extLst>
          </c:dPt>
          <c:dPt>
            <c:idx val="2"/>
            <c:invertIfNegative val="0"/>
            <c:bubble3D val="0"/>
            <c:spPr>
              <a:solidFill>
                <a:srgbClr val="E87722">
                  <a:lumMod val="40000"/>
                  <a:lumOff val="60000"/>
                </a:srgbClr>
              </a:solidFill>
              <a:ln>
                <a:solidFill>
                  <a:srgbClr val="E87722">
                    <a:lumMod val="40000"/>
                    <a:lumOff val="60000"/>
                  </a:srgbClr>
                </a:solidFill>
              </a:ln>
              <a:effectLst/>
            </c:spPr>
            <c:extLst>
              <c:ext xmlns:c16="http://schemas.microsoft.com/office/drawing/2014/chart" uri="{C3380CC4-5D6E-409C-BE32-E72D297353CC}">
                <c16:uniqueId val="{0000000C-D11F-46CA-9F7C-A4352374FF30}"/>
              </c:ext>
            </c:extLst>
          </c:dPt>
          <c:dPt>
            <c:idx val="3"/>
            <c:invertIfNegative val="0"/>
            <c:bubble3D val="0"/>
            <c:spPr>
              <a:solidFill>
                <a:srgbClr val="E87722">
                  <a:lumMod val="40000"/>
                  <a:lumOff val="60000"/>
                </a:srgbClr>
              </a:solidFill>
              <a:ln>
                <a:solidFill>
                  <a:srgbClr val="E87722">
                    <a:lumMod val="40000"/>
                    <a:lumOff val="60000"/>
                  </a:srgbClr>
                </a:solidFill>
              </a:ln>
              <a:effectLst/>
            </c:spPr>
            <c:extLst>
              <c:ext xmlns:c16="http://schemas.microsoft.com/office/drawing/2014/chart" uri="{C3380CC4-5D6E-409C-BE32-E72D297353CC}">
                <c16:uniqueId val="{0000000D-D11F-46CA-9F7C-A4352374FF30}"/>
              </c:ext>
            </c:extLst>
          </c:dPt>
          <c:dPt>
            <c:idx val="4"/>
            <c:invertIfNegative val="0"/>
            <c:bubble3D val="0"/>
            <c:spPr>
              <a:solidFill>
                <a:srgbClr val="E87722">
                  <a:lumMod val="40000"/>
                  <a:lumOff val="60000"/>
                </a:srgbClr>
              </a:solidFill>
              <a:ln>
                <a:solidFill>
                  <a:srgbClr val="E87722">
                    <a:lumMod val="40000"/>
                    <a:lumOff val="60000"/>
                  </a:srgbClr>
                </a:solidFill>
              </a:ln>
              <a:effectLst/>
            </c:spPr>
            <c:extLst>
              <c:ext xmlns:c16="http://schemas.microsoft.com/office/drawing/2014/chart" uri="{C3380CC4-5D6E-409C-BE32-E72D297353CC}">
                <c16:uniqueId val="{0000000E-D11F-46CA-9F7C-A4352374FF30}"/>
              </c:ext>
            </c:extLst>
          </c:dPt>
          <c:dPt>
            <c:idx val="5"/>
            <c:invertIfNegative val="0"/>
            <c:bubble3D val="0"/>
            <c:spPr>
              <a:solidFill>
                <a:srgbClr val="E87722">
                  <a:lumMod val="40000"/>
                  <a:lumOff val="60000"/>
                </a:srgbClr>
              </a:solidFill>
              <a:ln>
                <a:solidFill>
                  <a:srgbClr val="E87722">
                    <a:lumMod val="40000"/>
                    <a:lumOff val="60000"/>
                  </a:srgbClr>
                </a:solidFill>
              </a:ln>
              <a:effectLst/>
            </c:spPr>
            <c:extLst>
              <c:ext xmlns:c16="http://schemas.microsoft.com/office/drawing/2014/chart" uri="{C3380CC4-5D6E-409C-BE32-E72D297353CC}">
                <c16:uniqueId val="{0000000F-D11F-46CA-9F7C-A4352374FF30}"/>
              </c:ext>
            </c:extLst>
          </c:dPt>
          <c:dPt>
            <c:idx val="6"/>
            <c:invertIfNegative val="0"/>
            <c:bubble3D val="0"/>
            <c:spPr>
              <a:solidFill>
                <a:srgbClr val="E87722">
                  <a:lumMod val="40000"/>
                  <a:lumOff val="60000"/>
                </a:srgbClr>
              </a:solidFill>
              <a:ln>
                <a:solidFill>
                  <a:srgbClr val="E87722">
                    <a:lumMod val="40000"/>
                    <a:lumOff val="60000"/>
                  </a:srgbClr>
                </a:solidFill>
              </a:ln>
              <a:effectLst/>
            </c:spPr>
            <c:extLst>
              <c:ext xmlns:c16="http://schemas.microsoft.com/office/drawing/2014/chart" uri="{C3380CC4-5D6E-409C-BE32-E72D297353CC}">
                <c16:uniqueId val="{00000011-D11F-46CA-9F7C-A4352374FF30}"/>
              </c:ext>
            </c:extLst>
          </c:dPt>
          <c:dPt>
            <c:idx val="7"/>
            <c:invertIfNegative val="0"/>
            <c:bubble3D val="0"/>
            <c:spPr>
              <a:solidFill>
                <a:srgbClr val="E87722">
                  <a:lumMod val="40000"/>
                  <a:lumOff val="60000"/>
                </a:srgbClr>
              </a:solidFill>
              <a:ln>
                <a:solidFill>
                  <a:srgbClr val="E87722">
                    <a:lumMod val="40000"/>
                    <a:lumOff val="60000"/>
                  </a:srgbClr>
                </a:solidFill>
              </a:ln>
              <a:effectLst/>
            </c:spPr>
            <c:extLst>
              <c:ext xmlns:c16="http://schemas.microsoft.com/office/drawing/2014/chart" uri="{C3380CC4-5D6E-409C-BE32-E72D297353CC}">
                <c16:uniqueId val="{00000010-D11F-46CA-9F7C-A4352374FF30}"/>
              </c:ext>
            </c:extLst>
          </c:dPt>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Sheet1!$C$4:$C$11</c:f>
              <c:strCache>
                <c:ptCount val="8"/>
                <c:pt idx="0">
                  <c:v>National DSD
Programme 4 'Children'</c:v>
                </c:pt>
                <c:pt idx="1">
                  <c:v>3.7 ECD and Partial Care</c:v>
                </c:pt>
                <c:pt idx="2">
                  <c:v>5.1 Grade R in Public Schools</c:v>
                </c:pt>
                <c:pt idx="3">
                  <c:v>5.2 Grade R in Community Centres</c:v>
                </c:pt>
                <c:pt idx="4">
                  <c:v>5.3 Pre-Grade R training (incl. EPWP spend)</c:v>
                </c:pt>
                <c:pt idx="5">
                  <c:v>5.4 Human Resource development (incl. EPWP spend)</c:v>
                </c:pt>
                <c:pt idx="6">
                  <c:v>Other</c:v>
                </c:pt>
                <c:pt idx="7">
                  <c:v>6.4 Early Childhood Development</c:v>
                </c:pt>
              </c:strCache>
            </c:strRef>
          </c:cat>
          <c:val>
            <c:numRef>
              <c:f>Sheet1!$E$4:$E$11</c:f>
              <c:numCache>
                <c:formatCode>0%</c:formatCode>
                <c:ptCount val="8"/>
                <c:pt idx="0">
                  <c:v>9.5497953615279671E-3</c:v>
                </c:pt>
                <c:pt idx="1">
                  <c:v>0.36446636583062231</c:v>
                </c:pt>
                <c:pt idx="2">
                  <c:v>0.52618323013957391</c:v>
                </c:pt>
                <c:pt idx="3">
                  <c:v>2.9279042921607722E-2</c:v>
                </c:pt>
                <c:pt idx="4">
                  <c:v>3.085318501416728E-2</c:v>
                </c:pt>
                <c:pt idx="5">
                  <c:v>4.4075978591667543E-3</c:v>
                </c:pt>
                <c:pt idx="6">
                  <c:v>2.5186273480952881E-3</c:v>
                </c:pt>
                <c:pt idx="7">
                  <c:v>3.2742155525238743E-2</c:v>
                </c:pt>
              </c:numCache>
            </c:numRef>
          </c:val>
          <c:extLst>
            <c:ext xmlns:c16="http://schemas.microsoft.com/office/drawing/2014/chart" uri="{C3380CC4-5D6E-409C-BE32-E72D297353CC}">
              <c16:uniqueId val="{00000000-D11F-46CA-9F7C-A4352374FF30}"/>
            </c:ext>
          </c:extLst>
        </c:ser>
        <c:dLbls>
          <c:showLegendKey val="0"/>
          <c:showVal val="0"/>
          <c:showCatName val="0"/>
          <c:showSerName val="0"/>
          <c:showPercent val="0"/>
          <c:showBubbleSize val="0"/>
        </c:dLbls>
        <c:gapWidth val="219"/>
        <c:axId val="1358805743"/>
        <c:axId val="1358802415"/>
      </c:barChart>
      <c:scatterChart>
        <c:scatterStyle val="lineMarker"/>
        <c:varyColors val="0"/>
        <c:ser>
          <c:idx val="1"/>
          <c:order val="1"/>
          <c:spPr>
            <a:ln w="25400" cap="rnd">
              <a:noFill/>
              <a:round/>
            </a:ln>
            <a:effectLst/>
          </c:spPr>
          <c:marker>
            <c:symbol val="circle"/>
            <c:size val="5"/>
            <c:spPr>
              <a:noFill/>
              <a:ln w="9525">
                <a:noFill/>
              </a:ln>
              <a:effectLst/>
            </c:spPr>
          </c:marker>
          <c:dLbls>
            <c:dLbl>
              <c:idx val="0"/>
              <c:layout>
                <c:manualLayout>
                  <c:x val="8.537206760392200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1F-46CA-9F7C-A4352374FF30}"/>
                </c:ext>
              </c:extLst>
            </c:dLbl>
            <c:dLbl>
              <c:idx val="1"/>
              <c:layout>
                <c:manualLayout>
                  <c:x val="1.0244648112470641E-2"/>
                  <c:y val="-4.78876851786491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1F-46CA-9F7C-A4352374FF30}"/>
                </c:ext>
              </c:extLst>
            </c:dLbl>
            <c:dLbl>
              <c:idx val="2"/>
              <c:layout>
                <c:manualLayout>
                  <c:x val="1.0244648112470641E-2"/>
                  <c:y val="-2.394384258932455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1F-46CA-9F7C-A4352374FF30}"/>
                </c:ext>
              </c:extLst>
            </c:dLbl>
            <c:dLbl>
              <c:idx val="3"/>
              <c:layout>
                <c:manualLayout>
                  <c:x val="1.1952089464549081E-2"/>
                  <c:y val="-9.577537035729821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11F-46CA-9F7C-A4352374FF30}"/>
                </c:ext>
              </c:extLst>
            </c:dLbl>
            <c:dLbl>
              <c:idx val="4"/>
              <c:layout>
                <c:manualLayout>
                  <c:x val="1.365953081662752E-2"/>
                  <c:y val="-2.61208572988771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1F-46CA-9F7C-A4352374FF30}"/>
                </c:ext>
              </c:extLst>
            </c:dLbl>
            <c:dLbl>
              <c:idx val="5"/>
              <c:layout>
                <c:manualLayout>
                  <c:x val="1.1952089464548956E-2"/>
                  <c:y val="-1.3060428649438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1F-46CA-9F7C-A4352374FF30}"/>
                </c:ext>
              </c:extLst>
            </c:dLbl>
            <c:dLbl>
              <c:idx val="6"/>
              <c:layout>
                <c:manualLayout>
                  <c:x val="8.537206760392076E-3"/>
                  <c:y val="-1.5672514379326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1F-46CA-9F7C-A4352374FF30}"/>
                </c:ext>
              </c:extLst>
            </c:dLbl>
            <c:dLbl>
              <c:idx val="7"/>
              <c:layout>
                <c:manualLayout>
                  <c:x val="2.5611620281176476E-2"/>
                  <c:y val="-7.836257189663133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11F-46CA-9F7C-A4352374FF30}"/>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yVal>
            <c:numRef>
              <c:f>Sheet1!$D$4:$D$11</c:f>
              <c:numCache>
                <c:formatCode>_-* #\ ##0_-;\-* #\ ##0_-;_-* "-"??_-;_-@_-</c:formatCode>
                <c:ptCount val="8"/>
                <c:pt idx="0">
                  <c:v>91</c:v>
                </c:pt>
                <c:pt idx="1">
                  <c:v>3473</c:v>
                </c:pt>
                <c:pt idx="2">
                  <c:v>5014</c:v>
                </c:pt>
                <c:pt idx="3">
                  <c:v>279</c:v>
                </c:pt>
                <c:pt idx="4">
                  <c:v>294</c:v>
                </c:pt>
                <c:pt idx="5">
                  <c:v>42</c:v>
                </c:pt>
                <c:pt idx="6">
                  <c:v>24</c:v>
                </c:pt>
                <c:pt idx="7">
                  <c:v>312</c:v>
                </c:pt>
              </c:numCache>
            </c:numRef>
          </c:yVal>
          <c:smooth val="0"/>
          <c:extLst>
            <c:ext xmlns:c16="http://schemas.microsoft.com/office/drawing/2014/chart" uri="{C3380CC4-5D6E-409C-BE32-E72D297353CC}">
              <c16:uniqueId val="{00000009-D11F-46CA-9F7C-A4352374FF30}"/>
            </c:ext>
          </c:extLst>
        </c:ser>
        <c:dLbls>
          <c:showLegendKey val="0"/>
          <c:showVal val="0"/>
          <c:showCatName val="0"/>
          <c:showSerName val="0"/>
          <c:showPercent val="0"/>
          <c:showBubbleSize val="0"/>
        </c:dLbls>
        <c:axId val="1296503535"/>
        <c:axId val="1296503951"/>
      </c:scatterChart>
      <c:catAx>
        <c:axId val="1358805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58802415"/>
        <c:crosses val="autoZero"/>
        <c:auto val="1"/>
        <c:lblAlgn val="ctr"/>
        <c:lblOffset val="100"/>
        <c:noMultiLvlLbl val="0"/>
      </c:catAx>
      <c:valAx>
        <c:axId val="1358802415"/>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 of total expenditure for early learning package (2021/22)</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58805743"/>
        <c:crosses val="autoZero"/>
        <c:crossBetween val="between"/>
      </c:valAx>
      <c:valAx>
        <c:axId val="1296503951"/>
        <c:scaling>
          <c:orientation val="minMax"/>
        </c:scaling>
        <c:delete val="0"/>
        <c:axPos val="r"/>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Expenditure (R million at constant 2021/22 prices)</a:t>
                </a:r>
              </a:p>
            </c:rich>
          </c:tx>
          <c:layout>
            <c:manualLayout>
              <c:xMode val="edge"/>
              <c:yMode val="edge"/>
              <c:x val="0.9637079230644473"/>
              <c:y val="0.14379102203571639"/>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_-* #\ ##0_-;\-* #\ ##0_-;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296503535"/>
        <c:crosses val="max"/>
        <c:crossBetween val="midCat"/>
      </c:valAx>
      <c:valAx>
        <c:axId val="1296503535"/>
        <c:scaling>
          <c:orientation val="minMax"/>
        </c:scaling>
        <c:delete val="1"/>
        <c:axPos val="b"/>
        <c:majorTickMark val="out"/>
        <c:minorTickMark val="none"/>
        <c:tickLblPos val="nextTo"/>
        <c:crossAx val="1296503951"/>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1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97922921505316"/>
          <c:y val="3.6472554751794235E-2"/>
          <c:w val="0.79542385862341392"/>
          <c:h val="0.71198401012881518"/>
        </c:manualLayout>
      </c:layout>
      <c:lineChart>
        <c:grouping val="standard"/>
        <c:varyColors val="0"/>
        <c:ser>
          <c:idx val="1"/>
          <c:order val="0"/>
          <c:tx>
            <c:strRef>
              <c:f>Sheet1!$J$605</c:f>
              <c:strCache>
                <c:ptCount val="1"/>
                <c:pt idx="0">
                  <c:v>Education sector</c:v>
                </c:pt>
              </c:strCache>
            </c:strRef>
          </c:tx>
          <c:spPr>
            <a:ln w="19050">
              <a:solidFill>
                <a:srgbClr val="E87722">
                  <a:lumMod val="40000"/>
                  <a:lumOff val="60000"/>
                </a:srgbClr>
              </a:solidFill>
              <a:prstDash val="solid"/>
            </a:ln>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1020-4BFD-9F07-4842030ADD29}"/>
                </c:ext>
              </c:extLst>
            </c:dLbl>
            <c:dLbl>
              <c:idx val="2"/>
              <c:delete val="1"/>
              <c:extLst>
                <c:ext xmlns:c15="http://schemas.microsoft.com/office/drawing/2012/chart" uri="{CE6537A1-D6FC-4f65-9D91-7224C49458BB}"/>
                <c:ext xmlns:c16="http://schemas.microsoft.com/office/drawing/2014/chart" uri="{C3380CC4-5D6E-409C-BE32-E72D297353CC}">
                  <c16:uniqueId val="{00000001-1020-4BFD-9F07-4842030ADD29}"/>
                </c:ext>
              </c:extLst>
            </c:dLbl>
            <c:dLbl>
              <c:idx val="3"/>
              <c:delete val="1"/>
              <c:extLst>
                <c:ext xmlns:c15="http://schemas.microsoft.com/office/drawing/2012/chart" uri="{CE6537A1-D6FC-4f65-9D91-7224C49458BB}"/>
                <c:ext xmlns:c16="http://schemas.microsoft.com/office/drawing/2014/chart" uri="{C3380CC4-5D6E-409C-BE32-E72D297353CC}">
                  <c16:uniqueId val="{00000002-1020-4BFD-9F07-4842030ADD29}"/>
                </c:ext>
              </c:extLst>
            </c:dLbl>
            <c:spPr>
              <a:noFill/>
              <a:ln w="25400">
                <a:noFill/>
              </a:ln>
            </c:spPr>
            <c:txPr>
              <a:bodyPr wrap="square" lIns="38100" tIns="19050" rIns="38100" bIns="19050" anchor="ctr">
                <a:spAutoFit/>
              </a:bodyPr>
              <a:lstStyle/>
              <a:p>
                <a:pPr>
                  <a:defRPr sz="2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Sheet1!$E$605:$I$605</c:f>
              <c:numCache>
                <c:formatCode>#,##0</c:formatCode>
                <c:ptCount val="5"/>
                <c:pt idx="0">
                  <c:v>5014.7538254655501</c:v>
                </c:pt>
                <c:pt idx="1">
                  <c:v>5180.6911200695649</c:v>
                </c:pt>
                <c:pt idx="2">
                  <c:v>5447.5677504933656</c:v>
                </c:pt>
                <c:pt idx="3">
                  <c:v>5462.7305842006708</c:v>
                </c:pt>
                <c:pt idx="4">
                  <c:v>5962.6040000000012</c:v>
                </c:pt>
              </c:numCache>
            </c:numRef>
          </c:val>
          <c:smooth val="0"/>
          <c:extLst>
            <c:ext xmlns:c16="http://schemas.microsoft.com/office/drawing/2014/chart" uri="{C3380CC4-5D6E-409C-BE32-E72D297353CC}">
              <c16:uniqueId val="{00000003-1020-4BFD-9F07-4842030ADD29}"/>
            </c:ext>
          </c:extLst>
        </c:ser>
        <c:ser>
          <c:idx val="3"/>
          <c:order val="1"/>
          <c:tx>
            <c:strRef>
              <c:f>Sheet1!$J$607</c:f>
              <c:strCache>
                <c:ptCount val="1"/>
                <c:pt idx="0">
                  <c:v>Schools-based Grade R</c:v>
                </c:pt>
              </c:strCache>
            </c:strRef>
          </c:tx>
          <c:spPr>
            <a:ln w="19050">
              <a:solidFill>
                <a:srgbClr val="E87722"/>
              </a:solidFill>
            </a:ln>
          </c:spPr>
          <c:marker>
            <c:symbol val="none"/>
          </c:marker>
          <c:dLbls>
            <c:dLbl>
              <c:idx val="0"/>
              <c:layout>
                <c:manualLayout>
                  <c:x val="-4.5432257346298272E-2"/>
                  <c:y val="3.8596063744180974E-2"/>
                </c:manualLayout>
              </c:layout>
              <c:spPr>
                <a:noFill/>
                <a:ln w="25400">
                  <a:noFill/>
                </a:ln>
              </c:spPr>
              <c:txPr>
                <a:bodyPr/>
                <a:lstStyle/>
                <a:p>
                  <a:pPr>
                    <a:defRPr sz="20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20-4BFD-9F07-4842030ADD29}"/>
                </c:ext>
              </c:extLst>
            </c:dLbl>
            <c:dLbl>
              <c:idx val="1"/>
              <c:delete val="1"/>
              <c:extLst>
                <c:ext xmlns:c15="http://schemas.microsoft.com/office/drawing/2012/chart" uri="{CE6537A1-D6FC-4f65-9D91-7224C49458BB}"/>
                <c:ext xmlns:c16="http://schemas.microsoft.com/office/drawing/2014/chart" uri="{C3380CC4-5D6E-409C-BE32-E72D297353CC}">
                  <c16:uniqueId val="{00000005-1020-4BFD-9F07-4842030ADD29}"/>
                </c:ext>
              </c:extLst>
            </c:dLbl>
            <c:dLbl>
              <c:idx val="2"/>
              <c:delete val="1"/>
              <c:extLst>
                <c:ext xmlns:c15="http://schemas.microsoft.com/office/drawing/2012/chart" uri="{CE6537A1-D6FC-4f65-9D91-7224C49458BB}"/>
                <c:ext xmlns:c16="http://schemas.microsoft.com/office/drawing/2014/chart" uri="{C3380CC4-5D6E-409C-BE32-E72D297353CC}">
                  <c16:uniqueId val="{00000006-1020-4BFD-9F07-4842030ADD29}"/>
                </c:ext>
              </c:extLst>
            </c:dLbl>
            <c:dLbl>
              <c:idx val="3"/>
              <c:delete val="1"/>
              <c:extLst>
                <c:ext xmlns:c15="http://schemas.microsoft.com/office/drawing/2012/chart" uri="{CE6537A1-D6FC-4f65-9D91-7224C49458BB}"/>
                <c:ext xmlns:c16="http://schemas.microsoft.com/office/drawing/2014/chart" uri="{C3380CC4-5D6E-409C-BE32-E72D297353CC}">
                  <c16:uniqueId val="{00000007-1020-4BFD-9F07-4842030ADD29}"/>
                </c:ext>
              </c:extLst>
            </c:dLbl>
            <c:dLbl>
              <c:idx val="4"/>
              <c:layout>
                <c:manualLayout>
                  <c:x val="-6.4038281441128664E-2"/>
                  <c:y val="5.3877821146282215E-2"/>
                </c:manualLayout>
              </c:layout>
              <c:spPr>
                <a:noFill/>
                <a:ln w="25400">
                  <a:noFill/>
                </a:ln>
              </c:spPr>
              <c:txPr>
                <a:bodyPr/>
                <a:lstStyle/>
                <a:p>
                  <a:pPr>
                    <a:defRPr sz="20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020-4BFD-9F07-4842030ADD29}"/>
                </c:ext>
              </c:extLst>
            </c:dLbl>
            <c:spPr>
              <a:noFill/>
              <a:ln w="25400">
                <a:noFill/>
              </a:ln>
            </c:spPr>
            <c:txPr>
              <a:bodyPr wrap="square" lIns="38100" tIns="19050" rIns="38100" bIns="19050" anchor="ctr">
                <a:spAutoFit/>
              </a:bodyPr>
              <a:lstStyle/>
              <a:p>
                <a:pPr>
                  <a:defRPr sz="200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Sheet1!$E$607:$I$607</c:f>
              <c:numCache>
                <c:formatCode>#,##0</c:formatCode>
                <c:ptCount val="5"/>
                <c:pt idx="0">
                  <c:v>4779.7896923026374</c:v>
                </c:pt>
                <c:pt idx="1">
                  <c:v>4960.2577306458816</c:v>
                </c:pt>
                <c:pt idx="2">
                  <c:v>5207.4355834059606</c:v>
                </c:pt>
                <c:pt idx="3">
                  <c:v>5234.6355128996565</c:v>
                </c:pt>
                <c:pt idx="4">
                  <c:v>5668.7540000000008</c:v>
                </c:pt>
              </c:numCache>
            </c:numRef>
          </c:val>
          <c:smooth val="0"/>
          <c:extLst>
            <c:ext xmlns:c16="http://schemas.microsoft.com/office/drawing/2014/chart" uri="{C3380CC4-5D6E-409C-BE32-E72D297353CC}">
              <c16:uniqueId val="{00000009-1020-4BFD-9F07-4842030ADD29}"/>
            </c:ext>
          </c:extLst>
        </c:ser>
        <c:ser>
          <c:idx val="0"/>
          <c:order val="2"/>
          <c:tx>
            <c:strRef>
              <c:f>Sheet1!$J$604</c:f>
              <c:strCache>
                <c:ptCount val="1"/>
                <c:pt idx="0">
                  <c:v>Socal development sector</c:v>
                </c:pt>
              </c:strCache>
            </c:strRef>
          </c:tx>
          <c:spPr>
            <a:ln w="28575" cap="rnd">
              <a:solidFill>
                <a:schemeClr val="accent5">
                  <a:lumMod val="40000"/>
                  <a:lumOff val="6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A-1020-4BFD-9F07-4842030ADD29}"/>
                </c:ext>
              </c:extLst>
            </c:dLbl>
            <c:dLbl>
              <c:idx val="2"/>
              <c:delete val="1"/>
              <c:extLst>
                <c:ext xmlns:c15="http://schemas.microsoft.com/office/drawing/2012/chart" uri="{CE6537A1-D6FC-4f65-9D91-7224C49458BB}"/>
                <c:ext xmlns:c16="http://schemas.microsoft.com/office/drawing/2014/chart" uri="{C3380CC4-5D6E-409C-BE32-E72D297353CC}">
                  <c16:uniqueId val="{0000000B-1020-4BFD-9F07-4842030ADD29}"/>
                </c:ext>
              </c:extLst>
            </c:dLbl>
            <c:dLbl>
              <c:idx val="3"/>
              <c:delete val="1"/>
              <c:extLst>
                <c:ext xmlns:c15="http://schemas.microsoft.com/office/drawing/2012/chart" uri="{CE6537A1-D6FC-4f65-9D91-7224C49458BB}"/>
                <c:ext xmlns:c16="http://schemas.microsoft.com/office/drawing/2014/chart" uri="{C3380CC4-5D6E-409C-BE32-E72D297353CC}">
                  <c16:uniqueId val="{0000000C-1020-4BFD-9F07-4842030ADD29}"/>
                </c:ext>
              </c:extLst>
            </c:dLbl>
            <c:spPr>
              <a:noFill/>
              <a:ln w="25400">
                <a:noFill/>
              </a:ln>
            </c:spPr>
            <c:txPr>
              <a:bodyPr wrap="square" lIns="38100" tIns="19050" rIns="38100" bIns="19050" anchor="ctr">
                <a:spAutoFit/>
              </a:bodyPr>
              <a:lstStyle/>
              <a:p>
                <a:pPr>
                  <a:defRPr sz="2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Sheet1!$E$603:$I$603</c:f>
              <c:strCache>
                <c:ptCount val="5"/>
                <c:pt idx="0">
                  <c:v>2017/18</c:v>
                </c:pt>
                <c:pt idx="1">
                  <c:v>2018/19</c:v>
                </c:pt>
                <c:pt idx="2">
                  <c:v>2019/20</c:v>
                </c:pt>
                <c:pt idx="3">
                  <c:v>2020/21</c:v>
                </c:pt>
                <c:pt idx="4">
                  <c:v>2021/22</c:v>
                </c:pt>
              </c:strCache>
            </c:strRef>
          </c:cat>
          <c:val>
            <c:numRef>
              <c:f>Sheet1!$E$604:$I$604</c:f>
              <c:numCache>
                <c:formatCode>#,##0</c:formatCode>
                <c:ptCount val="5"/>
                <c:pt idx="0">
                  <c:v>3357.7558633711965</c:v>
                </c:pt>
                <c:pt idx="1">
                  <c:v>3509.8043881344433</c:v>
                </c:pt>
                <c:pt idx="2">
                  <c:v>3474.3336321782722</c:v>
                </c:pt>
                <c:pt idx="3">
                  <c:v>4296.0009572506542</c:v>
                </c:pt>
                <c:pt idx="4">
                  <c:v>3564.3960000000002</c:v>
                </c:pt>
              </c:numCache>
            </c:numRef>
          </c:val>
          <c:smooth val="0"/>
          <c:extLst>
            <c:ext xmlns:c16="http://schemas.microsoft.com/office/drawing/2014/chart" uri="{C3380CC4-5D6E-409C-BE32-E72D297353CC}">
              <c16:uniqueId val="{0000000D-1020-4BFD-9F07-4842030ADD29}"/>
            </c:ext>
          </c:extLst>
        </c:ser>
        <c:ser>
          <c:idx val="2"/>
          <c:order val="3"/>
          <c:tx>
            <c:strRef>
              <c:f>Sheet1!$J$606</c:f>
              <c:strCache>
                <c:ptCount val="1"/>
                <c:pt idx="0">
                  <c:v>ECD centres</c:v>
                </c:pt>
              </c:strCache>
            </c:strRef>
          </c:tx>
          <c:spPr>
            <a:ln w="28575">
              <a:solidFill>
                <a:schemeClr val="accent5">
                  <a:lumMod val="75000"/>
                </a:schemeClr>
              </a:solidFill>
            </a:ln>
          </c:spPr>
          <c:marker>
            <c:symbol val="none"/>
          </c:marker>
          <c:dLbls>
            <c:dLbl>
              <c:idx val="0"/>
              <c:layout>
                <c:manualLayout>
                  <c:x val="-4.3501903208265358E-3"/>
                  <c:y val="2.6743075453677174E-2"/>
                </c:manualLayout>
              </c:layout>
              <c:spPr>
                <a:noFill/>
                <a:ln w="25400">
                  <a:noFill/>
                </a:ln>
              </c:spPr>
              <c:txPr>
                <a:bodyPr/>
                <a:lstStyle/>
                <a:p>
                  <a:pPr>
                    <a:defRPr sz="20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020-4BFD-9F07-4842030ADD29}"/>
                </c:ext>
              </c:extLst>
            </c:dLbl>
            <c:dLbl>
              <c:idx val="1"/>
              <c:delete val="1"/>
              <c:extLst>
                <c:ext xmlns:c15="http://schemas.microsoft.com/office/drawing/2012/chart" uri="{CE6537A1-D6FC-4f65-9D91-7224C49458BB}"/>
                <c:ext xmlns:c16="http://schemas.microsoft.com/office/drawing/2014/chart" uri="{C3380CC4-5D6E-409C-BE32-E72D297353CC}">
                  <c16:uniqueId val="{0000000F-1020-4BFD-9F07-4842030ADD29}"/>
                </c:ext>
              </c:extLst>
            </c:dLbl>
            <c:dLbl>
              <c:idx val="2"/>
              <c:delete val="1"/>
              <c:extLst>
                <c:ext xmlns:c15="http://schemas.microsoft.com/office/drawing/2012/chart" uri="{CE6537A1-D6FC-4f65-9D91-7224C49458BB}"/>
                <c:ext xmlns:c16="http://schemas.microsoft.com/office/drawing/2014/chart" uri="{C3380CC4-5D6E-409C-BE32-E72D297353CC}">
                  <c16:uniqueId val="{00000010-1020-4BFD-9F07-4842030ADD29}"/>
                </c:ext>
              </c:extLst>
            </c:dLbl>
            <c:dLbl>
              <c:idx val="3"/>
              <c:delete val="1"/>
              <c:extLst>
                <c:ext xmlns:c15="http://schemas.microsoft.com/office/drawing/2012/chart" uri="{CE6537A1-D6FC-4f65-9D91-7224C49458BB}"/>
                <c:ext xmlns:c16="http://schemas.microsoft.com/office/drawing/2014/chart" uri="{C3380CC4-5D6E-409C-BE32-E72D297353CC}">
                  <c16:uniqueId val="{00000011-1020-4BFD-9F07-4842030ADD29}"/>
                </c:ext>
              </c:extLst>
            </c:dLbl>
            <c:dLbl>
              <c:idx val="4"/>
              <c:layout>
                <c:manualLayout>
                  <c:x val="-8.5769002426189664E-2"/>
                  <c:y val="4.5845272206303585E-2"/>
                </c:manualLayout>
              </c:layout>
              <c:spPr>
                <a:noFill/>
                <a:ln w="25400">
                  <a:noFill/>
                </a:ln>
              </c:spPr>
              <c:txPr>
                <a:bodyPr/>
                <a:lstStyle/>
                <a:p>
                  <a:pPr>
                    <a:defRPr sz="2000"/>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020-4BFD-9F07-4842030ADD29}"/>
                </c:ext>
              </c:extLst>
            </c:dLbl>
            <c:spPr>
              <a:noFill/>
              <a:ln w="25400">
                <a:noFill/>
              </a:ln>
            </c:spPr>
            <c:txPr>
              <a:bodyPr wrap="square" lIns="38100" tIns="19050" rIns="38100" bIns="19050" anchor="ctr">
                <a:spAutoFit/>
              </a:bodyPr>
              <a:lstStyle/>
              <a:p>
                <a:pPr>
                  <a:defRPr sz="20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Sheet1!$E$606:$I$606</c:f>
              <c:numCache>
                <c:formatCode>#,##0</c:formatCode>
                <c:ptCount val="5"/>
                <c:pt idx="0">
                  <c:v>2560.3840696085899</c:v>
                </c:pt>
                <c:pt idx="1">
                  <c:v>2663.0073472160848</c:v>
                </c:pt>
                <c:pt idx="2">
                  <c:v>2681.0163194340985</c:v>
                </c:pt>
                <c:pt idx="3">
                  <c:v>3437.642556793387</c:v>
                </c:pt>
                <c:pt idx="4">
                  <c:v>2815.2779999999998</c:v>
                </c:pt>
              </c:numCache>
            </c:numRef>
          </c:val>
          <c:smooth val="0"/>
          <c:extLst>
            <c:ext xmlns:c16="http://schemas.microsoft.com/office/drawing/2014/chart" uri="{C3380CC4-5D6E-409C-BE32-E72D297353CC}">
              <c16:uniqueId val="{00000013-1020-4BFD-9F07-4842030ADD29}"/>
            </c:ext>
          </c:extLst>
        </c:ser>
        <c:dLbls>
          <c:showLegendKey val="0"/>
          <c:showVal val="0"/>
          <c:showCatName val="0"/>
          <c:showSerName val="0"/>
          <c:showPercent val="0"/>
          <c:showBubbleSize val="0"/>
        </c:dLbls>
        <c:smooth val="0"/>
        <c:axId val="1508965344"/>
        <c:axId val="1"/>
      </c:lineChart>
      <c:catAx>
        <c:axId val="1508965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
        <c:crosses val="autoZero"/>
        <c:auto val="1"/>
        <c:lblAlgn val="ctr"/>
        <c:lblOffset val="100"/>
        <c:noMultiLvlLbl val="0"/>
      </c:catAx>
      <c:valAx>
        <c:axId val="1"/>
        <c:scaling>
          <c:orientation val="minMax"/>
          <c:min val="2000"/>
        </c:scaling>
        <c:delete val="0"/>
        <c:axPos val="l"/>
        <c:title>
          <c:tx>
            <c:rich>
              <a:bodyPr rot="-5400000" vert="horz"/>
              <a:lstStyle/>
              <a:p>
                <a:pPr>
                  <a:defRPr/>
                </a:pPr>
                <a:r>
                  <a:rPr lang="en-US"/>
                  <a:t>Expenditure on  the early learning package (million R, 2021/22 constant PRICES)</a:t>
                </a:r>
              </a:p>
            </c:rich>
          </c:tx>
          <c:layout>
            <c:manualLayout>
              <c:xMode val="edge"/>
              <c:yMode val="edge"/>
              <c:x val="9.8851608682445861E-3"/>
              <c:y val="5.3398699366400855E-2"/>
            </c:manualLayout>
          </c:layout>
          <c:overlay val="0"/>
          <c:spPr>
            <a:noFill/>
            <a:ln w="25400">
              <a:noFill/>
            </a:ln>
          </c:spPr>
        </c:title>
        <c:numFmt formatCode="#,##0" sourceLinked="1"/>
        <c:majorTickMark val="none"/>
        <c:minorTickMark val="none"/>
        <c:tickLblPos val="nextTo"/>
        <c:spPr>
          <a:ln w="6350">
            <a:noFill/>
          </a:ln>
        </c:spPr>
        <c:txPr>
          <a:bodyPr rot="-60000000" vert="horz"/>
          <a:lstStyle/>
          <a:p>
            <a:pPr>
              <a:defRPr/>
            </a:pPr>
            <a:endParaRPr lang="en-US"/>
          </a:p>
        </c:txPr>
        <c:crossAx val="1508965344"/>
        <c:crosses val="autoZero"/>
        <c:crossBetween val="between"/>
        <c:majorUnit val="1000"/>
      </c:valAx>
      <c:spPr>
        <a:noFill/>
        <a:ln w="25400">
          <a:noFill/>
        </a:ln>
      </c:spPr>
    </c:plotArea>
    <c:legend>
      <c:legendPos val="r"/>
      <c:layout>
        <c:manualLayout>
          <c:xMode val="edge"/>
          <c:yMode val="edge"/>
          <c:x val="5.7755513719351316E-2"/>
          <c:y val="0.84921120528723715"/>
          <c:w val="0.90730168864673422"/>
          <c:h val="0.13994850962101069"/>
        </c:manualLayout>
      </c:layout>
      <c:overlay val="0"/>
      <c:txPr>
        <a:bodyPr/>
        <a:lstStyle/>
        <a:p>
          <a:pPr>
            <a:defRPr sz="1600"/>
          </a:pPr>
          <a:endParaRPr lang="en-US"/>
        </a:p>
      </c:txPr>
    </c:legend>
    <c:plotVisOnly val="1"/>
    <c:dispBlanksAs val="gap"/>
    <c:showDLblsOverMax val="0"/>
  </c:chart>
  <c:spPr>
    <a:solidFill>
      <a:schemeClr val="bg1"/>
    </a:solidFill>
    <a:ln w="9525" cap="flat" cmpd="sng" algn="ctr">
      <a:noFill/>
      <a:round/>
    </a:ln>
    <a:effectLst/>
  </c:spPr>
  <c:txPr>
    <a:bodyPr/>
    <a:lstStyle/>
    <a:p>
      <a:pPr>
        <a:defRPr sz="1400" b="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786294094710302"/>
          <c:y val="4.3715917089311211E-2"/>
          <c:w val="0.84908876012547585"/>
          <c:h val="0.71017680976380926"/>
        </c:manualLayout>
      </c:layout>
      <c:scatterChart>
        <c:scatterStyle val="smoothMarker"/>
        <c:varyColors val="0"/>
        <c:ser>
          <c:idx val="0"/>
          <c:order val="0"/>
          <c:tx>
            <c:v>Using general CPI</c:v>
          </c:tx>
          <c:spPr>
            <a:ln w="19050" cap="rnd">
              <a:solidFill>
                <a:srgbClr val="002345"/>
              </a:solidFill>
              <a:round/>
            </a:ln>
            <a:effectLst/>
          </c:spPr>
          <c:marker>
            <c:symbol val="circle"/>
            <c:size val="5"/>
            <c:spPr>
              <a:solidFill>
                <a:schemeClr val="accent6">
                  <a:lumMod val="40000"/>
                  <a:lumOff val="60000"/>
                </a:schemeClr>
              </a:solidFill>
              <a:ln w="19050">
                <a:solidFill>
                  <a:srgbClr val="002345"/>
                </a:solidFill>
              </a:ln>
              <a:effectLst/>
            </c:spPr>
          </c:marker>
          <c:xVal>
            <c:numRef>
              <c:f>Sheet1!$A$898:$A$909</c:f>
              <c:numCache>
                <c:formatCode>[$-409]d\-mmm\-yy;@</c:formatCode>
                <c:ptCount val="12"/>
                <c:pt idx="0">
                  <c:v>35886</c:v>
                </c:pt>
                <c:pt idx="1">
                  <c:v>37712</c:v>
                </c:pt>
                <c:pt idx="2">
                  <c:v>38078</c:v>
                </c:pt>
                <c:pt idx="3">
                  <c:v>38443</c:v>
                </c:pt>
                <c:pt idx="4">
                  <c:v>39539</c:v>
                </c:pt>
                <c:pt idx="5">
                  <c:v>40269</c:v>
                </c:pt>
                <c:pt idx="6">
                  <c:v>41000</c:v>
                </c:pt>
                <c:pt idx="7">
                  <c:v>42461</c:v>
                </c:pt>
                <c:pt idx="8">
                  <c:v>42826</c:v>
                </c:pt>
                <c:pt idx="9">
                  <c:v>43556</c:v>
                </c:pt>
                <c:pt idx="10">
                  <c:v>43922</c:v>
                </c:pt>
                <c:pt idx="11">
                  <c:v>44287</c:v>
                </c:pt>
              </c:numCache>
            </c:numRef>
          </c:xVal>
          <c:yVal>
            <c:numRef>
              <c:f>Sheet1!$D$898:$D$909</c:f>
              <c:numCache>
                <c:formatCode>0</c:formatCode>
                <c:ptCount val="12"/>
                <c:pt idx="0">
                  <c:v>343.14285714285717</c:v>
                </c:pt>
                <c:pt idx="1">
                  <c:v>392.96523517382417</c:v>
                </c:pt>
                <c:pt idx="2">
                  <c:v>415.82484725050915</c:v>
                </c:pt>
                <c:pt idx="3">
                  <c:v>426.39053254437869</c:v>
                </c:pt>
                <c:pt idx="4">
                  <c:v>404.83146067415731</c:v>
                </c:pt>
                <c:pt idx="5">
                  <c:v>426.49147727272725</c:v>
                </c:pt>
                <c:pt idx="6">
                  <c:v>431.68164313222076</c:v>
                </c:pt>
                <c:pt idx="7">
                  <c:v>432.4588477366255</c:v>
                </c:pt>
                <c:pt idx="8">
                  <c:v>445.68359375</c:v>
                </c:pt>
                <c:pt idx="9">
                  <c:v>451.58460161145928</c:v>
                </c:pt>
                <c:pt idx="10">
                  <c:v>459.5130434782609</c:v>
                </c:pt>
                <c:pt idx="11">
                  <c:v>460</c:v>
                </c:pt>
              </c:numCache>
            </c:numRef>
          </c:yVal>
          <c:smooth val="1"/>
          <c:extLst>
            <c:ext xmlns:c16="http://schemas.microsoft.com/office/drawing/2014/chart" uri="{C3380CC4-5D6E-409C-BE32-E72D297353CC}">
              <c16:uniqueId val="{00000000-D84F-48EF-B189-99EF4A05D8AF}"/>
            </c:ext>
          </c:extLst>
        </c:ser>
        <c:ser>
          <c:idx val="1"/>
          <c:order val="1"/>
          <c:tx>
            <c:v>Using food CPI</c:v>
          </c:tx>
          <c:spPr>
            <a:ln w="19050">
              <a:solidFill>
                <a:srgbClr val="C00000"/>
              </a:solidFill>
              <a:prstDash val="solid"/>
            </a:ln>
          </c:spPr>
          <c:marker>
            <c:symbol val="circle"/>
            <c:size val="5"/>
            <c:spPr>
              <a:solidFill>
                <a:schemeClr val="accent5">
                  <a:lumMod val="40000"/>
                  <a:lumOff val="60000"/>
                </a:schemeClr>
              </a:solidFill>
              <a:ln w="19050">
                <a:solidFill>
                  <a:srgbClr val="C00000"/>
                </a:solidFill>
                <a:prstDash val="solid"/>
              </a:ln>
            </c:spPr>
          </c:marker>
          <c:xVal>
            <c:numRef>
              <c:f>Sheet1!$A$905:$A$909</c:f>
              <c:numCache>
                <c:formatCode>[$-409]d\-mmm\-yy;@</c:formatCode>
                <c:ptCount val="5"/>
                <c:pt idx="0">
                  <c:v>42461</c:v>
                </c:pt>
                <c:pt idx="1">
                  <c:v>42826</c:v>
                </c:pt>
                <c:pt idx="2">
                  <c:v>43556</c:v>
                </c:pt>
                <c:pt idx="3">
                  <c:v>43922</c:v>
                </c:pt>
                <c:pt idx="4">
                  <c:v>44287</c:v>
                </c:pt>
              </c:numCache>
            </c:numRef>
          </c:xVal>
          <c:yVal>
            <c:numRef>
              <c:f>Sheet1!$F$905:$F$909</c:f>
              <c:numCache>
                <c:formatCode>0</c:formatCode>
                <c:ptCount val="5"/>
                <c:pt idx="0">
                  <c:v>441.85684647302901</c:v>
                </c:pt>
                <c:pt idx="1">
                  <c:v>449.86381322957197</c:v>
                </c:pt>
                <c:pt idx="2">
                  <c:v>468.50595783684696</c:v>
                </c:pt>
                <c:pt idx="3">
                  <c:v>469.30762489044702</c:v>
                </c:pt>
                <c:pt idx="4">
                  <c:v>460</c:v>
                </c:pt>
              </c:numCache>
            </c:numRef>
          </c:yVal>
          <c:smooth val="1"/>
          <c:extLst>
            <c:ext xmlns:c16="http://schemas.microsoft.com/office/drawing/2014/chart" uri="{C3380CC4-5D6E-409C-BE32-E72D297353CC}">
              <c16:uniqueId val="{00000001-D84F-48EF-B189-99EF4A05D8AF}"/>
            </c:ext>
          </c:extLst>
        </c:ser>
        <c:dLbls>
          <c:showLegendKey val="0"/>
          <c:showVal val="0"/>
          <c:showCatName val="0"/>
          <c:showSerName val="0"/>
          <c:showPercent val="0"/>
          <c:showBubbleSize val="0"/>
        </c:dLbls>
        <c:axId val="1508969920"/>
        <c:axId val="1"/>
      </c:scatterChart>
      <c:valAx>
        <c:axId val="1508969920"/>
        <c:scaling>
          <c:orientation val="minMax"/>
          <c:max val="44652"/>
          <c:min val="35529"/>
        </c:scaling>
        <c:delete val="0"/>
        <c:axPos val="b"/>
        <c:numFmt formatCode="[$-409]mmm\-yy;@" sourceLinked="0"/>
        <c:majorTickMark val="none"/>
        <c:minorTickMark val="none"/>
        <c:tickLblPos val="nextTo"/>
        <c:spPr>
          <a:noFill/>
          <a:ln w="9525" cap="flat" cmpd="sng" algn="ctr">
            <a:solidFill>
              <a:schemeClr val="tx1">
                <a:lumMod val="25000"/>
                <a:lumOff val="75000"/>
              </a:schemeClr>
            </a:solidFill>
            <a:round/>
          </a:ln>
          <a:effectLst/>
        </c:spPr>
        <c:txPr>
          <a:bodyPr rot="5400000" vert="horz"/>
          <a:lstStyle/>
          <a:p>
            <a:pPr>
              <a:defRPr/>
            </a:pPr>
            <a:endParaRPr lang="en-US"/>
          </a:p>
        </c:txPr>
        <c:crossAx val="1"/>
        <c:crosses val="autoZero"/>
        <c:crossBetween val="midCat"/>
        <c:majorUnit val="365"/>
        <c:minorUnit val="365"/>
      </c:valAx>
      <c:valAx>
        <c:axId val="1"/>
        <c:scaling>
          <c:orientation val="minMax"/>
          <c:max val="500"/>
          <c:min val="300"/>
        </c:scaling>
        <c:delete val="0"/>
        <c:axPos val="l"/>
        <c:title>
          <c:tx>
            <c:rich>
              <a:bodyPr rot="-5400000" vert="horz"/>
              <a:lstStyle/>
              <a:p>
                <a:pPr>
                  <a:defRPr/>
                </a:pPr>
                <a:r>
                  <a:rPr lang="en-US"/>
                  <a:t>Value of CSG (Rand in constant 2021 prices)</a:t>
                </a:r>
              </a:p>
            </c:rich>
          </c:tx>
          <c:layout>
            <c:manualLayout>
              <c:xMode val="edge"/>
              <c:yMode val="edge"/>
              <c:x val="9.5525760597641243E-3"/>
              <c:y val="2.9702946010253389E-2"/>
            </c:manualLayout>
          </c:layout>
          <c:overlay val="0"/>
          <c:spPr>
            <a:noFill/>
            <a:ln w="25400">
              <a:noFill/>
            </a:ln>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vert="horz"/>
          <a:lstStyle/>
          <a:p>
            <a:pPr>
              <a:defRPr/>
            </a:pPr>
            <a:endParaRPr lang="en-US"/>
          </a:p>
        </c:txPr>
        <c:crossAx val="1508969920"/>
        <c:crosses val="autoZero"/>
        <c:crossBetween val="midCat"/>
        <c:majorUnit val="40"/>
      </c:valAx>
      <c:spPr>
        <a:noFill/>
        <a:ln w="25400">
          <a:noFill/>
        </a:ln>
      </c:spPr>
    </c:plotArea>
    <c:legend>
      <c:legendPos val="r"/>
      <c:layout>
        <c:manualLayout>
          <c:xMode val="edge"/>
          <c:yMode val="edge"/>
          <c:x val="0.23639743604523811"/>
          <c:y val="0.9200968307699855"/>
          <c:w val="0.57807957021477729"/>
          <c:h val="7.1960777099124296E-2"/>
        </c:manualLayout>
      </c:layout>
      <c:overlay val="0"/>
      <c:spPr>
        <a:noFill/>
        <a:ln w="25400">
          <a:noFill/>
        </a:ln>
      </c:spPr>
    </c:legend>
    <c:plotVisOnly val="1"/>
    <c:dispBlanksAs val="gap"/>
    <c:showDLblsOverMax val="0"/>
  </c:chart>
  <c:spPr>
    <a:solidFill>
      <a:schemeClr val="bg1"/>
    </a:solidFill>
    <a:ln w="9525" cap="flat" cmpd="sng" algn="ctr">
      <a:noFill/>
      <a:round/>
    </a:ln>
    <a:effectLst/>
  </c:spPr>
  <c:txPr>
    <a:bodyPr/>
    <a:lstStyle/>
    <a:p>
      <a:pPr>
        <a:defRPr sz="1400" b="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74D4A3-2D42-4B1B-9E61-A3AE83D30197}" type="doc">
      <dgm:prSet loTypeId="urn:microsoft.com/office/officeart/2005/8/layout/process1" loCatId="process" qsTypeId="urn:microsoft.com/office/officeart/2005/8/quickstyle/simple1" qsCatId="simple" csTypeId="urn:microsoft.com/office/officeart/2005/8/colors/accent1_2" csCatId="accent1" phldr="1"/>
      <dgm:spPr/>
    </dgm:pt>
    <dgm:pt modelId="{58356C8D-0244-4B95-9148-2E40153D8618}">
      <dgm:prSet phldrT="[Text]" custT="1"/>
      <dgm:spPr>
        <a:solidFill>
          <a:srgbClr val="FFCC99"/>
        </a:solidFill>
      </dgm:spPr>
      <dgm:t>
        <a:bodyPr/>
        <a:lstStyle/>
        <a:p>
          <a:r>
            <a:rPr lang="en-GB" sz="2000" b="1" dirty="0">
              <a:solidFill>
                <a:sysClr val="windowText" lastClr="000000"/>
              </a:solidFill>
            </a:rPr>
            <a:t>High levels of malnutrition</a:t>
          </a:r>
          <a:r>
            <a:rPr lang="en-GB" sz="2000" dirty="0">
              <a:solidFill>
                <a:sysClr val="windowText" lastClr="000000"/>
              </a:solidFill>
            </a:rPr>
            <a:t> </a:t>
          </a:r>
        </a:p>
      </dgm:t>
    </dgm:pt>
    <dgm:pt modelId="{20555984-EFD6-4516-8ED5-812350A2C84C}" type="parTrans" cxnId="{2CB81D36-789E-4292-9CBE-11CE4C48E421}">
      <dgm:prSet/>
      <dgm:spPr/>
      <dgm:t>
        <a:bodyPr/>
        <a:lstStyle/>
        <a:p>
          <a:endParaRPr lang="en-GB" sz="2000"/>
        </a:p>
      </dgm:t>
    </dgm:pt>
    <dgm:pt modelId="{0CCF5FB6-269A-44C9-8B83-A0A417C73453}" type="sibTrans" cxnId="{2CB81D36-789E-4292-9CBE-11CE4C48E421}">
      <dgm:prSet custT="1"/>
      <dgm:spPr>
        <a:solidFill>
          <a:srgbClr val="CC3300"/>
        </a:solidFill>
      </dgm:spPr>
      <dgm:t>
        <a:bodyPr/>
        <a:lstStyle/>
        <a:p>
          <a:endParaRPr lang="en-GB" sz="1000"/>
        </a:p>
      </dgm:t>
    </dgm:pt>
    <dgm:pt modelId="{363C7C81-B09D-4F9D-8D09-51C134332753}">
      <dgm:prSet phldrT="[Text]" custT="1"/>
      <dgm:spPr>
        <a:solidFill>
          <a:srgbClr val="FFCC99"/>
        </a:solidFill>
      </dgm:spPr>
      <dgm:t>
        <a:bodyPr/>
        <a:lstStyle/>
        <a:p>
          <a:r>
            <a:rPr lang="en-GB" sz="2000" b="1" dirty="0">
              <a:solidFill>
                <a:schemeClr val="tx1"/>
              </a:solidFill>
            </a:rPr>
            <a:t>Low levels of early learning</a:t>
          </a:r>
        </a:p>
      </dgm:t>
    </dgm:pt>
    <dgm:pt modelId="{97AE4E89-9CB3-4E45-8E8D-766BFE547E27}" type="parTrans" cxnId="{3A9CD791-3516-4469-A2BA-9785BC0ADCD2}">
      <dgm:prSet/>
      <dgm:spPr/>
      <dgm:t>
        <a:bodyPr/>
        <a:lstStyle/>
        <a:p>
          <a:endParaRPr lang="en-GB" sz="2000"/>
        </a:p>
      </dgm:t>
    </dgm:pt>
    <dgm:pt modelId="{E8EE57C2-7528-4AF7-8585-3A2F89C24922}" type="sibTrans" cxnId="{3A9CD791-3516-4469-A2BA-9785BC0ADCD2}">
      <dgm:prSet/>
      <dgm:spPr/>
      <dgm:t>
        <a:bodyPr/>
        <a:lstStyle/>
        <a:p>
          <a:endParaRPr lang="en-GB" sz="2000"/>
        </a:p>
      </dgm:t>
    </dgm:pt>
    <dgm:pt modelId="{438E00AC-93E9-4A0D-BA30-223ABFBAA542}" type="pres">
      <dgm:prSet presAssocID="{2C74D4A3-2D42-4B1B-9E61-A3AE83D30197}" presName="Name0" presStyleCnt="0">
        <dgm:presLayoutVars>
          <dgm:dir/>
          <dgm:resizeHandles val="exact"/>
        </dgm:presLayoutVars>
      </dgm:prSet>
      <dgm:spPr/>
    </dgm:pt>
    <dgm:pt modelId="{985D046B-418D-4E7F-A278-AEA2DB526E82}" type="pres">
      <dgm:prSet presAssocID="{58356C8D-0244-4B95-9148-2E40153D8618}" presName="node" presStyleLbl="node1" presStyleIdx="0" presStyleCnt="2" custScaleX="128314" custLinFactNeighborY="17479">
        <dgm:presLayoutVars>
          <dgm:bulletEnabled val="1"/>
        </dgm:presLayoutVars>
      </dgm:prSet>
      <dgm:spPr>
        <a:prstGeom prst="rect">
          <a:avLst/>
        </a:prstGeom>
      </dgm:spPr>
    </dgm:pt>
    <dgm:pt modelId="{41D454B1-4CC6-4BD0-BFEC-AD46DF9A3469}" type="pres">
      <dgm:prSet presAssocID="{0CCF5FB6-269A-44C9-8B83-A0A417C73453}" presName="sibTrans" presStyleLbl="sibTrans2D1" presStyleIdx="0" presStyleCnt="1" custScaleX="94054" custScaleY="37429"/>
      <dgm:spPr/>
    </dgm:pt>
    <dgm:pt modelId="{E5081109-1CC7-455A-BAEE-348A2BC1BF5B}" type="pres">
      <dgm:prSet presAssocID="{0CCF5FB6-269A-44C9-8B83-A0A417C73453}" presName="connectorText" presStyleLbl="sibTrans2D1" presStyleIdx="0" presStyleCnt="1"/>
      <dgm:spPr/>
    </dgm:pt>
    <dgm:pt modelId="{C7CA628E-DD56-40D9-A94B-F638832037EB}" type="pres">
      <dgm:prSet presAssocID="{363C7C81-B09D-4F9D-8D09-51C134332753}" presName="node" presStyleLbl="node1" presStyleIdx="1" presStyleCnt="2" custScaleX="111966" custLinFactNeighborX="2908" custLinFactNeighborY="0">
        <dgm:presLayoutVars>
          <dgm:bulletEnabled val="1"/>
        </dgm:presLayoutVars>
      </dgm:prSet>
      <dgm:spPr>
        <a:prstGeom prst="rect">
          <a:avLst/>
        </a:prstGeom>
      </dgm:spPr>
    </dgm:pt>
  </dgm:ptLst>
  <dgm:cxnLst>
    <dgm:cxn modelId="{2CB81D36-789E-4292-9CBE-11CE4C48E421}" srcId="{2C74D4A3-2D42-4B1B-9E61-A3AE83D30197}" destId="{58356C8D-0244-4B95-9148-2E40153D8618}" srcOrd="0" destOrd="0" parTransId="{20555984-EFD6-4516-8ED5-812350A2C84C}" sibTransId="{0CCF5FB6-269A-44C9-8B83-A0A417C73453}"/>
    <dgm:cxn modelId="{035E0748-7D5F-4C54-8B97-91B030E5FB14}" type="presOf" srcId="{0CCF5FB6-269A-44C9-8B83-A0A417C73453}" destId="{41D454B1-4CC6-4BD0-BFEC-AD46DF9A3469}" srcOrd="0" destOrd="0" presId="urn:microsoft.com/office/officeart/2005/8/layout/process1"/>
    <dgm:cxn modelId="{E8E5F776-B4E3-4924-A1A0-0ED4495526B7}" type="presOf" srcId="{0CCF5FB6-269A-44C9-8B83-A0A417C73453}" destId="{E5081109-1CC7-455A-BAEE-348A2BC1BF5B}" srcOrd="1" destOrd="0" presId="urn:microsoft.com/office/officeart/2005/8/layout/process1"/>
    <dgm:cxn modelId="{3A9CD791-3516-4469-A2BA-9785BC0ADCD2}" srcId="{2C74D4A3-2D42-4B1B-9E61-A3AE83D30197}" destId="{363C7C81-B09D-4F9D-8D09-51C134332753}" srcOrd="1" destOrd="0" parTransId="{97AE4E89-9CB3-4E45-8E8D-766BFE547E27}" sibTransId="{E8EE57C2-7528-4AF7-8585-3A2F89C24922}"/>
    <dgm:cxn modelId="{66E51796-C4E4-4FDF-A761-624C8419B8C9}" type="presOf" srcId="{2C74D4A3-2D42-4B1B-9E61-A3AE83D30197}" destId="{438E00AC-93E9-4A0D-BA30-223ABFBAA542}" srcOrd="0" destOrd="0" presId="urn:microsoft.com/office/officeart/2005/8/layout/process1"/>
    <dgm:cxn modelId="{36A0399F-B7C9-4B5C-8C81-EF1709F19024}" type="presOf" srcId="{58356C8D-0244-4B95-9148-2E40153D8618}" destId="{985D046B-418D-4E7F-A278-AEA2DB526E82}" srcOrd="0" destOrd="0" presId="urn:microsoft.com/office/officeart/2005/8/layout/process1"/>
    <dgm:cxn modelId="{7BCE34CB-36D8-4245-A5CA-9972306ACD93}" type="presOf" srcId="{363C7C81-B09D-4F9D-8D09-51C134332753}" destId="{C7CA628E-DD56-40D9-A94B-F638832037EB}" srcOrd="0" destOrd="0" presId="urn:microsoft.com/office/officeart/2005/8/layout/process1"/>
    <dgm:cxn modelId="{DB60AA76-8DAC-4849-9BFD-3EC9FE293516}" type="presParOf" srcId="{438E00AC-93E9-4A0D-BA30-223ABFBAA542}" destId="{985D046B-418D-4E7F-A278-AEA2DB526E82}" srcOrd="0" destOrd="0" presId="urn:microsoft.com/office/officeart/2005/8/layout/process1"/>
    <dgm:cxn modelId="{89668CB5-B349-4F1D-8499-91210B6ED8FF}" type="presParOf" srcId="{438E00AC-93E9-4A0D-BA30-223ABFBAA542}" destId="{41D454B1-4CC6-4BD0-BFEC-AD46DF9A3469}" srcOrd="1" destOrd="0" presId="urn:microsoft.com/office/officeart/2005/8/layout/process1"/>
    <dgm:cxn modelId="{DFD76F52-CB1D-4C05-82B5-70CB180BCD18}" type="presParOf" srcId="{41D454B1-4CC6-4BD0-BFEC-AD46DF9A3469}" destId="{E5081109-1CC7-455A-BAEE-348A2BC1BF5B}" srcOrd="0" destOrd="0" presId="urn:microsoft.com/office/officeart/2005/8/layout/process1"/>
    <dgm:cxn modelId="{26D527E1-4125-4D85-B9FE-DA4AEB4C4CE0}" type="presParOf" srcId="{438E00AC-93E9-4A0D-BA30-223ABFBAA542}" destId="{C7CA628E-DD56-40D9-A94B-F638832037EB}"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5D046B-418D-4E7F-A278-AEA2DB526E82}">
      <dsp:nvSpPr>
        <dsp:cNvPr id="0" name=""/>
        <dsp:cNvSpPr/>
      </dsp:nvSpPr>
      <dsp:spPr>
        <a:xfrm>
          <a:off x="3859" y="0"/>
          <a:ext cx="3696070" cy="982190"/>
        </a:xfrm>
        <a:prstGeom prst="rect">
          <a:avLst/>
        </a:prstGeom>
        <a:solidFill>
          <a:srgbClr val="FF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ysClr val="windowText" lastClr="000000"/>
              </a:solidFill>
            </a:rPr>
            <a:t>High levels of malnutrition</a:t>
          </a:r>
          <a:r>
            <a:rPr lang="en-GB" sz="2000" kern="1200" dirty="0">
              <a:solidFill>
                <a:sysClr val="windowText" lastClr="000000"/>
              </a:solidFill>
            </a:rPr>
            <a:t> </a:t>
          </a:r>
        </a:p>
      </dsp:txBody>
      <dsp:txXfrm>
        <a:off x="3859" y="0"/>
        <a:ext cx="3696070" cy="982190"/>
      </dsp:txXfrm>
    </dsp:sp>
    <dsp:sp modelId="{41D454B1-4CC6-4BD0-BFEC-AD46DF9A3469}">
      <dsp:nvSpPr>
        <dsp:cNvPr id="0" name=""/>
        <dsp:cNvSpPr/>
      </dsp:nvSpPr>
      <dsp:spPr>
        <a:xfrm>
          <a:off x="4007158" y="357405"/>
          <a:ext cx="576277" cy="267378"/>
        </a:xfrm>
        <a:prstGeom prst="rightArrow">
          <a:avLst>
            <a:gd name="adj1" fmla="val 60000"/>
            <a:gd name="adj2" fmla="val 50000"/>
          </a:avLst>
        </a:prstGeom>
        <a:solidFill>
          <a:srgbClr val="CC33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a:p>
      </dsp:txBody>
      <dsp:txXfrm>
        <a:off x="4007158" y="410881"/>
        <a:ext cx="496064" cy="160426"/>
      </dsp:txXfrm>
    </dsp:sp>
    <dsp:sp modelId="{C7CA628E-DD56-40D9-A94B-F638832037EB}">
      <dsp:nvSpPr>
        <dsp:cNvPr id="0" name=""/>
        <dsp:cNvSpPr/>
      </dsp:nvSpPr>
      <dsp:spPr>
        <a:xfrm>
          <a:off x="4855983" y="0"/>
          <a:ext cx="3225168" cy="982190"/>
        </a:xfrm>
        <a:prstGeom prst="rect">
          <a:avLst/>
        </a:prstGeom>
        <a:solidFill>
          <a:srgbClr val="FFCC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rPr>
            <a:t>Low levels of early learning</a:t>
          </a:r>
        </a:p>
      </dsp:txBody>
      <dsp:txXfrm>
        <a:off x="4855983" y="0"/>
        <a:ext cx="3225168" cy="98219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92331D-C13F-4EF1-8807-316BEFBEAEF6}" type="datetimeFigureOut">
              <a:rPr lang="en-US" smtClean="0"/>
              <a:t>9/1/2022</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A0F8E5C-5A3E-4B7B-9076-3D9F365D5B9B}" type="slidenum">
              <a:rPr lang="en-US" smtClean="0"/>
              <a:t>‹#›</a:t>
            </a:fld>
            <a:endParaRPr lang="en-US" dirty="0"/>
          </a:p>
        </p:txBody>
      </p:sp>
    </p:spTree>
    <p:extLst>
      <p:ext uri="{BB962C8B-B14F-4D97-AF65-F5344CB8AC3E}">
        <p14:creationId xmlns:p14="http://schemas.microsoft.com/office/powerpoint/2010/main" val="497595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a:latin typeface="Arial"/>
                <a:ea typeface="Times New Roman" panose="02020603050405020304" pitchFamily="18" charset="0"/>
                <a:cs typeface="Arial"/>
              </a:rPr>
              <a:t>This</a:t>
            </a:r>
            <a:r>
              <a:rPr lang="en-GB" sz="1200">
                <a:effectLst/>
                <a:latin typeface="Arial"/>
                <a:ea typeface="Times New Roman" panose="02020603050405020304" pitchFamily="18" charset="0"/>
                <a:cs typeface="Arial"/>
              </a:rPr>
              <a:t> </a:t>
            </a:r>
            <a:r>
              <a:rPr lang="en-GB">
                <a:latin typeface="Arial"/>
                <a:ea typeface="Times New Roman" panose="02020603050405020304" pitchFamily="18" charset="0"/>
                <a:cs typeface="Arial"/>
              </a:rPr>
              <a:t>is one of the first multi-sectoral PEIRs done for ECD in Africa </a:t>
            </a:r>
            <a:r>
              <a:rPr lang="en-GB" sz="1200">
                <a:effectLst/>
                <a:latin typeface="Arial"/>
                <a:ea typeface="Times New Roman" panose="02020603050405020304" pitchFamily="18" charset="0"/>
                <a:cs typeface="Arial"/>
              </a:rPr>
              <a:t>was jointly initiated by the World Bank, the Department of Basic Education (DBE) and National Treasury in preparation for the shift in the coordination function for Early Childhood Development (ECD) from the Department of Social Development (DSD) to the DBE on April 1, 2022. The technical analysis in the PEIR was supported by </a:t>
            </a:r>
            <a:r>
              <a:rPr lang="en-ZA" sz="1200">
                <a:effectLst/>
                <a:latin typeface="Arial"/>
                <a:ea typeface="Times New Roman" panose="02020603050405020304" pitchFamily="18" charset="0"/>
                <a:cs typeface="Arial"/>
              </a:rPr>
              <a:t>RESEP – particularly Martin and Servaas.</a:t>
            </a:r>
            <a:endParaRPr lang="en-ZA" sz="1000">
              <a:latin typeface="Arial"/>
              <a:cs typeface="Arial"/>
            </a:endParaRPr>
          </a:p>
        </p:txBody>
      </p:sp>
      <p:sp>
        <p:nvSpPr>
          <p:cNvPr id="4" name="Slide Number Placeholder 3"/>
          <p:cNvSpPr>
            <a:spLocks noGrp="1"/>
          </p:cNvSpPr>
          <p:nvPr>
            <p:ph type="sldNum" sz="quarter" idx="5"/>
          </p:nvPr>
        </p:nvSpPr>
        <p:spPr/>
        <p:txBody>
          <a:bodyPr/>
          <a:lstStyle/>
          <a:p>
            <a:fld id="{1A0F8E5C-5A3E-4B7B-9076-3D9F365D5B9B}" type="slidenum">
              <a:rPr lang="en-US" smtClean="0"/>
              <a:t>1</a:t>
            </a:fld>
            <a:endParaRPr lang="en-US" dirty="0"/>
          </a:p>
        </p:txBody>
      </p:sp>
    </p:spTree>
    <p:extLst>
      <p:ext uri="{BB962C8B-B14F-4D97-AF65-F5344CB8AC3E}">
        <p14:creationId xmlns:p14="http://schemas.microsoft.com/office/powerpoint/2010/main" val="3817057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Inevitably, there are gaps in the analysis due to current data and information constraints, but also by virtue of this being the first PEIR dedicated to ECD in South Africa.</a:t>
            </a:r>
          </a:p>
        </p:txBody>
      </p:sp>
      <p:sp>
        <p:nvSpPr>
          <p:cNvPr id="4" name="Slide Number Placeholder 3"/>
          <p:cNvSpPr>
            <a:spLocks noGrp="1"/>
          </p:cNvSpPr>
          <p:nvPr>
            <p:ph type="sldNum" sz="quarter" idx="5"/>
          </p:nvPr>
        </p:nvSpPr>
        <p:spPr/>
        <p:txBody>
          <a:bodyPr/>
          <a:lstStyle/>
          <a:p>
            <a:fld id="{1A0F8E5C-5A3E-4B7B-9076-3D9F365D5B9B}" type="slidenum">
              <a:rPr lang="en-US" smtClean="0"/>
              <a:t>10</a:t>
            </a:fld>
            <a:endParaRPr lang="en-US" dirty="0"/>
          </a:p>
        </p:txBody>
      </p:sp>
    </p:spTree>
    <p:extLst>
      <p:ext uri="{BB962C8B-B14F-4D97-AF65-F5344CB8AC3E}">
        <p14:creationId xmlns:p14="http://schemas.microsoft.com/office/powerpoint/2010/main" val="34780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t>
            </a:r>
            <a:r>
              <a:rPr lang="en-GB" sz="1000" dirty="0">
                <a:effectLst/>
                <a:latin typeface="+mn-lt"/>
                <a:ea typeface="Times New Roman" panose="02020603050405020304" pitchFamily="18" charset="0"/>
                <a:cs typeface="Times New Roman" panose="02020603050405020304" pitchFamily="18" charset="0"/>
              </a:rPr>
              <a:t>For the provinces, expenditure breakdowns by economic classification below sub-programmes are not available in the published EPREs, but have been available since 2020 in the new format of National Treasury’s Excel version of the EPREs. To enable further deepening of the analysis, the National Treasury provided financial data disaggregated below the level seen in published reports and spreadsheets. We would like to thank National treasury, particularly Spencer and </a:t>
            </a:r>
            <a:r>
              <a:rPr lang="en-GB" sz="1000" dirty="0" err="1">
                <a:effectLst/>
                <a:latin typeface="+mn-lt"/>
                <a:ea typeface="Times New Roman" panose="02020603050405020304" pitchFamily="18" charset="0"/>
                <a:cs typeface="Times New Roman" panose="02020603050405020304" pitchFamily="18" charset="0"/>
              </a:rPr>
              <a:t>Shaneel</a:t>
            </a:r>
            <a:r>
              <a:rPr lang="en-GB" sz="1000" dirty="0">
                <a:effectLst/>
                <a:latin typeface="+mn-lt"/>
                <a:ea typeface="Times New Roman" panose="02020603050405020304" pitchFamily="18" charset="0"/>
                <a:cs typeface="Times New Roman" panose="02020603050405020304" pitchFamily="18" charset="0"/>
              </a:rPr>
              <a:t> for providing this information. We would also like to thank the DBE for sharing the ECD Census data before it was released, as well as Sonja and Team for sharing information from the Thrive by Five index.</a:t>
            </a:r>
          </a:p>
          <a:p>
            <a:endParaRPr lang="en-GB" sz="1000" dirty="0">
              <a:effectLst/>
              <a:latin typeface="+mn-lt"/>
              <a:cs typeface="Times New Roman" panose="02020603050405020304" pitchFamily="18" charset="0"/>
            </a:endParaRPr>
          </a:p>
          <a:p>
            <a:r>
              <a:rPr lang="en-GB" sz="1000" dirty="0">
                <a:effectLst/>
                <a:latin typeface="+mn-lt"/>
                <a:cs typeface="Times New Roman" panose="02020603050405020304" pitchFamily="18" charset="0"/>
              </a:rPr>
              <a:t>- Interviews were also conducted with key national departments, line departments in KwaZulu Natal, Western Cape and Limpopo. We were able to meet with line departments in provinces from health, education and provincial treasuries, but were not able to secure meetings with provincial departments of social development. These discussions were also held before the function shift took place, so a lot of the institutional arrangements and what was meant to happen, was still in flux. It would be interesting to have these discussions a few months after the transfer to see how the function shift has transpired. We also consulted a number of technical stakeholders in the space, and are grateful to all of them – this includes colleagues from </a:t>
            </a:r>
            <a:r>
              <a:rPr lang="en-GB" sz="1000" dirty="0" err="1">
                <a:effectLst/>
                <a:latin typeface="+mn-lt"/>
                <a:cs typeface="Times New Roman" panose="02020603050405020304" pitchFamily="18" charset="0"/>
              </a:rPr>
              <a:t>Ilifa</a:t>
            </a:r>
            <a:r>
              <a:rPr lang="en-GB" sz="1000" dirty="0">
                <a:effectLst/>
                <a:latin typeface="+mn-lt"/>
                <a:cs typeface="Times New Roman" panose="02020603050405020304" pitchFamily="18" charset="0"/>
              </a:rPr>
              <a:t> Labantwana, Innovation Edge, the Nelson Mandela Foundation, UNICEF, the Lego Foundation and others.</a:t>
            </a:r>
            <a:endParaRPr lang="en-ZA" sz="1000" dirty="0">
              <a:latin typeface="+mn-lt"/>
            </a:endParaRPr>
          </a:p>
        </p:txBody>
      </p:sp>
      <p:sp>
        <p:nvSpPr>
          <p:cNvPr id="4" name="Slide Number Placeholder 3"/>
          <p:cNvSpPr>
            <a:spLocks noGrp="1"/>
          </p:cNvSpPr>
          <p:nvPr>
            <p:ph type="sldNum" sz="quarter" idx="5"/>
          </p:nvPr>
        </p:nvSpPr>
        <p:spPr/>
        <p:txBody>
          <a:bodyPr/>
          <a:lstStyle/>
          <a:p>
            <a:fld id="{1A0F8E5C-5A3E-4B7B-9076-3D9F365D5B9B}" type="slidenum">
              <a:rPr lang="en-US" smtClean="0"/>
              <a:t>11</a:t>
            </a:fld>
            <a:endParaRPr lang="en-US" dirty="0"/>
          </a:p>
        </p:txBody>
      </p:sp>
    </p:spTree>
    <p:extLst>
      <p:ext uri="{BB962C8B-B14F-4D97-AF65-F5344CB8AC3E}">
        <p14:creationId xmlns:p14="http://schemas.microsoft.com/office/powerpoint/2010/main" val="635137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A0F8E5C-5A3E-4B7B-9076-3D9F365D5B9B}" type="slidenum">
              <a:rPr lang="en-US" smtClean="0"/>
              <a:t>12</a:t>
            </a:fld>
            <a:endParaRPr lang="en-US" dirty="0"/>
          </a:p>
        </p:txBody>
      </p:sp>
    </p:spTree>
    <p:extLst>
      <p:ext uri="{BB962C8B-B14F-4D97-AF65-F5344CB8AC3E}">
        <p14:creationId xmlns:p14="http://schemas.microsoft.com/office/powerpoint/2010/main" val="3492567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ZA" dirty="0"/>
              <a:t>Total expenditure for the early learning package stood at R9.5 billion in 2021/22, which was 0.16% of GDP before the pandemic.</a:t>
            </a:r>
          </a:p>
          <a:p>
            <a:pPr marL="171450" indent="-171450">
              <a:buFontTx/>
              <a:buChar char="-"/>
            </a:pPr>
            <a:r>
              <a:rPr lang="en-ZA" dirty="0"/>
              <a:t>Pre-Grade R spending (mostly under social development) accounts for about 37% of total expenditure and education sector spending, which is mostly Grade R, accounts for about 63% - even though pre-Grade R accounts for approximately 2.5 times more children</a:t>
            </a:r>
          </a:p>
          <a:p>
            <a:pPr marL="171450" indent="-171450">
              <a:buFontTx/>
              <a:buChar char="-"/>
            </a:pPr>
            <a:r>
              <a:rPr lang="en-ZA" i="0" dirty="0"/>
              <a:t>Provincial funding for infrastructure and training of ECD practitioners remains limited – influencing both access and quality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dirty="0">
                <a:solidFill>
                  <a:srgbClr val="003366"/>
                </a:solidFill>
              </a:rPr>
              <a:t>Until April 2022, PDSDs funded ECD programmes in the amount of R3.5bn in 2021/22, of which the ECD subsidy constituted 77%.</a:t>
            </a:r>
          </a:p>
          <a:p>
            <a:pPr marL="171450" indent="-171450">
              <a:buFontTx/>
              <a:buChar char="-"/>
            </a:pPr>
            <a:r>
              <a:rPr lang="en-ZA" i="0" dirty="0"/>
              <a:t>Most of the budget for national DSD programme 4 ‘Children’ takes the form of an earmarked ECD grant for provinces – which is transferred to provinces. This leaves national DSD with around 91 million for activities such as planning and research.</a:t>
            </a:r>
          </a:p>
        </p:txBody>
      </p:sp>
      <p:sp>
        <p:nvSpPr>
          <p:cNvPr id="4" name="Slide Number Placeholder 3"/>
          <p:cNvSpPr>
            <a:spLocks noGrp="1"/>
          </p:cNvSpPr>
          <p:nvPr>
            <p:ph type="sldNum" sz="quarter" idx="5"/>
          </p:nvPr>
        </p:nvSpPr>
        <p:spPr/>
        <p:txBody>
          <a:bodyPr/>
          <a:lstStyle/>
          <a:p>
            <a:fld id="{1A0F8E5C-5A3E-4B7B-9076-3D9F365D5B9B}" type="slidenum">
              <a:rPr lang="en-US" smtClean="0"/>
              <a:t>13</a:t>
            </a:fld>
            <a:endParaRPr lang="en-US" dirty="0"/>
          </a:p>
        </p:txBody>
      </p:sp>
    </p:spTree>
    <p:extLst>
      <p:ext uri="{BB962C8B-B14F-4D97-AF65-F5344CB8AC3E}">
        <p14:creationId xmlns:p14="http://schemas.microsoft.com/office/powerpoint/2010/main" val="419410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ZA" dirty="0"/>
              <a:t>Expenditure on younger children has not expanded as rapidly as expenditure on older children</a:t>
            </a:r>
          </a:p>
          <a:p>
            <a:pPr marL="171450" indent="-171450">
              <a:buFontTx/>
              <a:buChar char="-"/>
            </a:pPr>
            <a:r>
              <a:rPr lang="en-ZA" dirty="0"/>
              <a:t>The 2020/21 peak in social development expenditure is exceptional and reflects emergency relief funding in the form of the ECD – ESRF (Employment stimulus relief fund) that was introduced to offset losses in fee income as ECD centres were forced to close</a:t>
            </a:r>
          </a:p>
          <a:p>
            <a:pPr marL="171450" indent="-171450">
              <a:buFontTx/>
              <a:buChar char="-"/>
            </a:pPr>
            <a:endParaRPr lang="en-ZA" dirty="0"/>
          </a:p>
          <a:p>
            <a:pPr marL="171450" indent="-171450">
              <a:buFontTx/>
              <a:buChar char="-"/>
            </a:pPr>
            <a:r>
              <a:rPr lang="en-GB" sz="1200" dirty="0"/>
              <a:t>Public expenditure per participating child is considerably higher for school-based Grade R than for ECD centres, and is driven by large differences in average costs for grade R educators and ECD practitioners. Estimates show that the annual cost for ECD practitioners is approximately R31,000 while that of grade R teachers is five times higher at roughly R165,000 per year. (Grade 1 is around R410,000)</a:t>
            </a:r>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14</a:t>
            </a:fld>
            <a:endParaRPr lang="en-US" dirty="0"/>
          </a:p>
        </p:txBody>
      </p:sp>
    </p:spTree>
    <p:extLst>
      <p:ext uri="{BB962C8B-B14F-4D97-AF65-F5344CB8AC3E}">
        <p14:creationId xmlns:p14="http://schemas.microsoft.com/office/powerpoint/2010/main" val="2014297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ZA" b="1"/>
              <a:t>Two potential issues:</a:t>
            </a:r>
            <a:endParaRPr lang="en-US"/>
          </a:p>
          <a:p>
            <a:pPr>
              <a:defRPr/>
            </a:pPr>
            <a:r>
              <a:rPr lang="en-ZA"/>
              <a:t>1.Possibility that some provinces substituted equitable share funding directed at ECD services with the conditional grant funding</a:t>
            </a:r>
            <a:endParaRPr lang="en-ZA">
              <a:cs typeface="Calibri"/>
            </a:endParaRPr>
          </a:p>
          <a:p>
            <a:pPr>
              <a:defRPr/>
            </a:pPr>
            <a:r>
              <a:rPr lang="en-ZA"/>
              <a:t>2.Increased public funding on the subsidy may be displacing private fee expenditure, which is desirable if the beneficiaries are from low income households</a:t>
            </a:r>
            <a:endParaRPr lang="en-ZA">
              <a:cs typeface="Calibri"/>
            </a:endParaRPr>
          </a:p>
          <a:p>
            <a:pPr>
              <a:defRPr/>
            </a:pPr>
            <a:endParaRPr lang="en-ZA" sz="1000">
              <a:cs typeface="Calibri"/>
            </a:endParaRPr>
          </a:p>
          <a:p>
            <a:pPr>
              <a:defRPr/>
            </a:pPr>
            <a:endParaRPr lang="en-ZA" sz="1000"/>
          </a:p>
          <a:p>
            <a:pPr>
              <a:defRPr/>
            </a:pPr>
            <a:r>
              <a:rPr lang="en-ZA" sz="1000" dirty="0">
                <a:latin typeface="+mn-lt"/>
              </a:rPr>
              <a:t>The conditional grant has two components: Subsidy component for fully or conditionally registered centres and some eligible non-centre-based ECD programmes. But receipt was conditional on their being no reduction in existing expenditure on services through the equitable share allocation. Second is an infrastructure component, where the intention was for about a 5</a:t>
            </a:r>
            <a:r>
              <a:rPr lang="en-ZA" sz="1000" baseline="30000" dirty="0">
                <a:latin typeface="+mn-lt"/>
              </a:rPr>
              <a:t>th</a:t>
            </a:r>
            <a:r>
              <a:rPr lang="en-ZA" sz="1000" dirty="0">
                <a:latin typeface="+mn-lt"/>
              </a:rPr>
              <a:t> of the grant to flow towards minor maintenance, upgrading facilities to improve their registration status, or supply of essential goods to prevent the spread of covid. But there have been reports of underperformance of this component of the grant.</a:t>
            </a:r>
            <a:r>
              <a:rPr lang="en-ZA" sz="1000"/>
              <a:t> </a:t>
            </a:r>
            <a:endParaRPr lang="en-GB" sz="1000">
              <a:latin typeface="+mn-lt"/>
              <a:cs typeface="Calibri"/>
            </a:endParaRPr>
          </a:p>
          <a:p>
            <a:endParaRPr lang="en-ZA" sz="1000" dirty="0">
              <a:latin typeface="+mn-lt"/>
            </a:endParaRPr>
          </a:p>
        </p:txBody>
      </p:sp>
      <p:sp>
        <p:nvSpPr>
          <p:cNvPr id="4" name="Slide Number Placeholder 3"/>
          <p:cNvSpPr>
            <a:spLocks noGrp="1"/>
          </p:cNvSpPr>
          <p:nvPr>
            <p:ph type="sldNum" sz="quarter" idx="5"/>
          </p:nvPr>
        </p:nvSpPr>
        <p:spPr/>
        <p:txBody>
          <a:bodyPr/>
          <a:lstStyle/>
          <a:p>
            <a:fld id="{1A0F8E5C-5A3E-4B7B-9076-3D9F365D5B9B}" type="slidenum">
              <a:rPr lang="en-US" smtClean="0"/>
              <a:t>15</a:t>
            </a:fld>
            <a:endParaRPr lang="en-US" dirty="0"/>
          </a:p>
        </p:txBody>
      </p:sp>
    </p:spTree>
    <p:extLst>
      <p:ext uri="{BB962C8B-B14F-4D97-AF65-F5344CB8AC3E}">
        <p14:creationId xmlns:p14="http://schemas.microsoft.com/office/powerpoint/2010/main" val="1316431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ZA" b="1" dirty="0"/>
              <a:t>Registration requirements are:</a:t>
            </a:r>
          </a:p>
          <a:p>
            <a:r>
              <a:rPr lang="en-ZA" dirty="0"/>
              <a:t>Not well understood</a:t>
            </a:r>
          </a:p>
          <a:p>
            <a:r>
              <a:rPr lang="en-ZA" dirty="0"/>
              <a:t>Are complex, involving multiple documents</a:t>
            </a:r>
          </a:p>
          <a:p>
            <a:r>
              <a:rPr lang="en-ZA" dirty="0"/>
              <a:t>Involve stakeholders from multiple departments across a three-tiered governance system</a:t>
            </a:r>
          </a:p>
          <a:p>
            <a:r>
              <a:rPr lang="en-ZA" dirty="0"/>
              <a:t>And overall, are expensive to comply with</a:t>
            </a:r>
          </a:p>
          <a:p>
            <a:endParaRPr lang="en-ZA" dirty="0"/>
          </a:p>
          <a:p>
            <a:pPr marL="799465" lvl="2" indent="-342900">
              <a:lnSpc>
                <a:spcPct val="90000"/>
              </a:lnSpc>
              <a:spcBef>
                <a:spcPts val="600"/>
              </a:spcBef>
              <a:spcAft>
                <a:spcPts val="1200"/>
              </a:spcAft>
              <a:buFont typeface="Arial"/>
              <a:buChar char="•"/>
              <a:defRPr/>
            </a:pPr>
            <a:r>
              <a:rPr lang="en-GB" b="1"/>
              <a:t>Expenditure on ECD infrastructure by provinces and municipalities is very low. </a:t>
            </a:r>
            <a:endParaRPr lang="en-US"/>
          </a:p>
          <a:p>
            <a:pPr marL="799465" lvl="2" indent="-342900">
              <a:lnSpc>
                <a:spcPct val="90000"/>
              </a:lnSpc>
              <a:spcBef>
                <a:spcPts val="600"/>
              </a:spcBef>
              <a:spcAft>
                <a:spcPts val="1200"/>
              </a:spcAft>
              <a:buFont typeface="Arial"/>
              <a:buChar char="•"/>
              <a:defRPr/>
            </a:pPr>
            <a:r>
              <a:rPr lang="en-GB" b="1"/>
              <a:t>Further, Municipalities are using a tiny fraction of the value of the Municipal Infrastructure Grant (MIG) for ECD infrastructure. </a:t>
            </a:r>
            <a:endParaRPr lang="en-US"/>
          </a:p>
          <a:p>
            <a:pPr marL="799465" lvl="2" indent="-342900">
              <a:lnSpc>
                <a:spcPct val="90000"/>
              </a:lnSpc>
              <a:spcBef>
                <a:spcPts val="600"/>
              </a:spcBef>
              <a:spcAft>
                <a:spcPts val="1200"/>
              </a:spcAft>
              <a:buFont typeface="Arial"/>
              <a:buChar char="•"/>
              <a:defRPr/>
            </a:pPr>
            <a:r>
              <a:rPr lang="en-GB"/>
              <a:t>Earmarking for specific areas is possible within the MIG, but is currently not used for ECD infrastructure.</a:t>
            </a:r>
            <a:endParaRPr lang="en-US">
              <a:cs typeface="Calibri"/>
            </a:endParaRPr>
          </a:p>
          <a:p>
            <a:pPr marL="799465" lvl="2" indent="-342900">
              <a:lnSpc>
                <a:spcPct val="90000"/>
              </a:lnSpc>
              <a:spcBef>
                <a:spcPts val="600"/>
              </a:spcBef>
              <a:spcAft>
                <a:spcPts val="1200"/>
              </a:spcAft>
              <a:buFont typeface="Arial"/>
              <a:buChar char="•"/>
              <a:defRPr/>
            </a:pPr>
            <a:r>
              <a:rPr lang="en-GB"/>
              <a:t>Expenditure is mainly for new construction rather than repairs and maintenance.</a:t>
            </a:r>
            <a:endParaRPr lang="en-GB">
              <a:cs typeface="Calibri"/>
            </a:endParaRPr>
          </a:p>
          <a:p>
            <a:pPr marL="0" marR="0" lvl="0" indent="0" algn="l" defTabSz="914400">
              <a:lnSpc>
                <a:spcPct val="100000"/>
              </a:lnSpc>
              <a:spcBef>
                <a:spcPts val="0"/>
              </a:spcBef>
              <a:spcAft>
                <a:spcPts val="0"/>
              </a:spcAft>
              <a:buClrTx/>
              <a:buSzTx/>
              <a:buFontTx/>
              <a:buNone/>
              <a:tabLst/>
              <a:defRPr/>
            </a:pPr>
            <a:endParaRPr lang="en-GB" sz="1200">
              <a:solidFill>
                <a:srgbClr val="003366"/>
              </a:solidFill>
              <a:cs typeface="Calibri"/>
            </a:endParaRPr>
          </a:p>
          <a:p>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16</a:t>
            </a:fld>
            <a:endParaRPr lang="en-US" dirty="0"/>
          </a:p>
        </p:txBody>
      </p:sp>
    </p:spTree>
    <p:extLst>
      <p:ext uri="{BB962C8B-B14F-4D97-AF65-F5344CB8AC3E}">
        <p14:creationId xmlns:p14="http://schemas.microsoft.com/office/powerpoint/2010/main" val="2525997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Even when programmes are registered, there are then challenges with applying for the per child per day subsidy, claiming the subsidy and using the subsidy. </a:t>
            </a:r>
          </a:p>
          <a:p>
            <a:endParaRPr lang="en-ZA" dirty="0"/>
          </a:p>
          <a:p>
            <a:r>
              <a:rPr lang="en-ZA" b="1" dirty="0"/>
              <a:t>Applying for the subsidy: </a:t>
            </a:r>
            <a:r>
              <a:rPr lang="en-ZA" dirty="0"/>
              <a:t>To apply for the subsidy, centres must go through partial care registration, ECD registration, and in some instances, are required to register as an NPO to receive the subsidy. The application process is also not standard across provinces with variations in how many levels of DSD interact with the process. For example, some province operate fully from the provincial level, while others cascade these services up from Service Offices to province level, and there are also variations in relation to how many assessment panels are required to sit and at what levels. In some provinces, funding applications are a standalone process whereas others combine registration and funding processes. Across these processes, there are also duplications of supporting documents required. </a:t>
            </a:r>
          </a:p>
          <a:p>
            <a:pPr marL="171450" indent="-171450">
              <a:buFontTx/>
              <a:buChar char="-"/>
            </a:pPr>
            <a:r>
              <a:rPr lang="en-ZA" dirty="0"/>
              <a:t>There is also a lack of clarity around the circumstances in which conditionally registered centres are able to receive the subsidy</a:t>
            </a:r>
          </a:p>
          <a:p>
            <a:pPr marL="171450" indent="-171450">
              <a:buFontTx/>
              <a:buChar char="-"/>
            </a:pPr>
            <a:endParaRPr lang="en-ZA" b="1" dirty="0"/>
          </a:p>
          <a:p>
            <a:pPr marL="0" indent="0">
              <a:buFontTx/>
              <a:buNone/>
            </a:pPr>
            <a:r>
              <a:rPr lang="en-ZA" b="1" dirty="0"/>
              <a:t>Claiming the subsidy: </a:t>
            </a:r>
            <a:r>
              <a:rPr lang="en-ZA" dirty="0"/>
              <a:t>The subsidy based on child attendance creates unpredictable funding flows for providers who need to cover their fixed costs. But it seems as though the subsidies provided through the conditional grant may not be changed during a year – and perhaps this is something that will be taken forward. The process for claiming the subsidy and requires </a:t>
            </a:r>
            <a:r>
              <a:rPr lang="en-ZA" dirty="0" err="1"/>
              <a:t>provders</a:t>
            </a:r>
            <a:r>
              <a:rPr lang="en-ZA" dirty="0"/>
              <a:t> to sign SLAs with provinces every 3 years and provide a number of supporting documents. Through the interviews, we also learnt that many eligible children do not receive the subsidy due to rationing by provinces – for example, in situations of insufficient budget, provinces may cover a certain proportion of eligible children, some may reduce the daily rate, and others may fund fewer days per child.</a:t>
            </a:r>
          </a:p>
          <a:p>
            <a:pPr marL="0" indent="0">
              <a:buFontTx/>
              <a:buNone/>
            </a:pPr>
            <a:endParaRPr lang="en-ZA" dirty="0"/>
          </a:p>
          <a:p>
            <a:pPr marL="0" indent="0">
              <a:buFontTx/>
              <a:buNone/>
            </a:pPr>
            <a:r>
              <a:rPr lang="en-ZA" b="1" dirty="0"/>
              <a:t>Using the subsidy: </a:t>
            </a:r>
            <a:r>
              <a:rPr lang="en-ZA" b="0" dirty="0"/>
              <a:t>The subsidy amount is inadequate (at R17 per child per day) to cover full operating costs, where unpublished estimates show that the operating costs of ECD programmes are currently at around R31 per child per day. We’ll discuss this in the next slide. The suggested usage of the subsidy (40% nutrition, 40% salaries, 20% equipment) is not always aligned to centre needs and it may be better for there to be some flexibility in how this is implemented.</a:t>
            </a:r>
            <a:endParaRPr lang="en-ZA" b="1" dirty="0"/>
          </a:p>
        </p:txBody>
      </p:sp>
      <p:sp>
        <p:nvSpPr>
          <p:cNvPr id="4" name="Slide Number Placeholder 3"/>
          <p:cNvSpPr>
            <a:spLocks noGrp="1"/>
          </p:cNvSpPr>
          <p:nvPr>
            <p:ph type="sldNum" sz="quarter" idx="5"/>
          </p:nvPr>
        </p:nvSpPr>
        <p:spPr/>
        <p:txBody>
          <a:bodyPr/>
          <a:lstStyle/>
          <a:p>
            <a:fld id="{1A0F8E5C-5A3E-4B7B-9076-3D9F365D5B9B}" type="slidenum">
              <a:rPr lang="en-US" smtClean="0"/>
              <a:t>17</a:t>
            </a:fld>
            <a:endParaRPr lang="en-US" dirty="0"/>
          </a:p>
        </p:txBody>
      </p:sp>
    </p:spTree>
    <p:extLst>
      <p:ext uri="{BB962C8B-B14F-4D97-AF65-F5344CB8AC3E}">
        <p14:creationId xmlns:p14="http://schemas.microsoft.com/office/powerpoint/2010/main" val="3270242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Data on the number of ECD subsidy recipients is not available by single age.</a:t>
            </a:r>
            <a:r>
              <a:rPr lang="en-ZA"/>
              <a:t> The numbers are also probably underreported by provinces</a:t>
            </a:r>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18</a:t>
            </a:fld>
            <a:endParaRPr lang="en-US" dirty="0"/>
          </a:p>
        </p:txBody>
      </p:sp>
    </p:spTree>
    <p:extLst>
      <p:ext uri="{BB962C8B-B14F-4D97-AF65-F5344CB8AC3E}">
        <p14:creationId xmlns:p14="http://schemas.microsoft.com/office/powerpoint/2010/main" val="1533249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Most training programmes focus on the 18-month NQF level 4 and 5 qualifications for ECD using the EPWP grant or the Sector Education and Training Authority (SETAs) to fund learnerships. Funding fluctuates each year making it difficult to do proper planning. In KwaZulu-Natal, EPWP training commenced in 2020 for 1,713 NQF level 4 practitioners but no funding has yet been allocated for a next round of training to take place. In the Eastern Cape, a study from 2018 highlighted that very limited training was taking place, it alleged that training of ECD practitioners was last provided in 2010, due to conflict in the internal </a:t>
            </a:r>
            <a:r>
              <a:rPr lang="en-GB" err="1"/>
              <a:t>PDoE</a:t>
            </a:r>
            <a:r>
              <a:rPr lang="en-GB"/>
              <a:t> procurement process for ECD service providers. By contrast, in Western Cape, learnerships are offered for NQF level 4 for ECD practitioners and NQF level 5 for grade R teachers that currently have level 4 (identified through a yearly qualification audit). In 2021 and 2022 around 600 learnerships were offered for level 4 and around 1,000 for level 5 in identified Technical Vocational Education and Training (TVET) colleges in the province, with training fees covered as well as a stipend with support from EPWP and SETA funding.</a:t>
            </a:r>
            <a:r>
              <a:rPr lang="en-ZA"/>
              <a:t> Key informant interview</a:t>
            </a:r>
            <a:r>
              <a:rPr lang="en-ZA" dirty="0"/>
              <a:t>.</a:t>
            </a:r>
            <a:endParaRPr lang="en-US"/>
          </a:p>
          <a:p>
            <a:endParaRPr lang="en-ZA"/>
          </a:p>
          <a:p>
            <a:pPr>
              <a:lnSpc>
                <a:spcPts val="1380"/>
              </a:lnSpc>
              <a:spcAft>
                <a:spcPts val="1200"/>
              </a:spcAft>
            </a:pPr>
            <a:endParaRPr lang="en-GB"/>
          </a:p>
          <a:p>
            <a:endParaRPr lang="en-ZA"/>
          </a:p>
          <a:p>
            <a:endParaRPr lang="en-ZA">
              <a:cs typeface="Calibri"/>
            </a:endParaRPr>
          </a:p>
        </p:txBody>
      </p:sp>
      <p:sp>
        <p:nvSpPr>
          <p:cNvPr id="4" name="Slide Number Placeholder 3"/>
          <p:cNvSpPr>
            <a:spLocks noGrp="1"/>
          </p:cNvSpPr>
          <p:nvPr>
            <p:ph type="sldNum" sz="quarter" idx="5"/>
          </p:nvPr>
        </p:nvSpPr>
        <p:spPr/>
        <p:txBody>
          <a:bodyPr/>
          <a:lstStyle/>
          <a:p>
            <a:fld id="{1A0F8E5C-5A3E-4B7B-9076-3D9F365D5B9B}" type="slidenum">
              <a:rPr lang="en-US" smtClean="0"/>
              <a:t>19</a:t>
            </a:fld>
            <a:endParaRPr lang="en-US" dirty="0"/>
          </a:p>
        </p:txBody>
      </p:sp>
    </p:spTree>
    <p:extLst>
      <p:ext uri="{BB962C8B-B14F-4D97-AF65-F5344CB8AC3E}">
        <p14:creationId xmlns:p14="http://schemas.microsoft.com/office/powerpoint/2010/main" val="1157520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their earliest years—beginning even before birth—children develop the capacities on which their life-long learning, participation in society, contribution to the economy and well-being will depend.</a:t>
            </a:r>
          </a:p>
          <a:p>
            <a:pPr marL="171450" indent="-171450">
              <a:buFont typeface="Arial" panose="020B0604020202020204" pitchFamily="34" charset="0"/>
              <a:buChar char="•"/>
            </a:pPr>
            <a:r>
              <a:rPr lang="en-US" dirty="0"/>
              <a:t>During the early years, the brain matures faster than at any other time of life and is highly malleable, presenting a window of opportunity and Vulnerability</a:t>
            </a:r>
            <a:r>
              <a:rPr lang="en-US"/>
              <a:t> if not adequately supported</a:t>
            </a:r>
            <a:endParaRPr lang="en-US">
              <a:cs typeface="Calibri"/>
            </a:endParaRPr>
          </a:p>
          <a:p>
            <a:pPr marL="171450" indent="-171450">
              <a:buFont typeface="Arial" panose="020B0604020202020204" pitchFamily="34" charset="0"/>
              <a:buChar char="•"/>
            </a:pPr>
            <a:r>
              <a:rPr lang="en-US" dirty="0"/>
              <a:t>Notice the rapid formation of synapses in the first few years of life that support language, hearing, vision and higher cognitive functions</a:t>
            </a:r>
          </a:p>
          <a:p>
            <a:pPr marL="171450" indent="-171450">
              <a:buFont typeface="Arial" panose="020B0604020202020204" pitchFamily="34" charset="0"/>
              <a:buChar char="•"/>
            </a:pPr>
            <a:r>
              <a:rPr lang="en-US" dirty="0"/>
              <a:t>Brain development is sequential and cumulative: simpler networks develop first and then more complex ones.  Establishing strong foundations can lead  to a virtuous cycle of development and life-long learning.</a:t>
            </a:r>
          </a:p>
          <a:p>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2</a:t>
            </a:fld>
            <a:endParaRPr lang="en-US" dirty="0"/>
          </a:p>
        </p:txBody>
      </p:sp>
    </p:spTree>
    <p:extLst>
      <p:ext uri="{BB962C8B-B14F-4D97-AF65-F5344CB8AC3E}">
        <p14:creationId xmlns:p14="http://schemas.microsoft.com/office/powerpoint/2010/main" val="1267713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Examines barriers to accessing and expenditure on the three grants, as they can serve an important role in improving early nutritional and learning outcomes by supporting families in financial need, in particular the CSG,</a:t>
            </a:r>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20</a:t>
            </a:fld>
            <a:endParaRPr lang="en-US" dirty="0"/>
          </a:p>
        </p:txBody>
      </p:sp>
    </p:spTree>
    <p:extLst>
      <p:ext uri="{BB962C8B-B14F-4D97-AF65-F5344CB8AC3E}">
        <p14:creationId xmlns:p14="http://schemas.microsoft.com/office/powerpoint/2010/main" val="1810412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ZA" dirty="0"/>
              <a:t>The family support package includes the child support grant, care dependency grant and foster care grant. In 2021/22, R81 billion was spent on South Africa’s three child grants – which cover children until they turn 18. </a:t>
            </a:r>
          </a:p>
          <a:p>
            <a:pPr marL="171450" indent="-171450">
              <a:buFontTx/>
              <a:buChar char="-"/>
            </a:pPr>
            <a:r>
              <a:rPr lang="en-ZA" dirty="0"/>
              <a:t>The child support grant is the most widely distributed of the child grants and benefits about 4.2 million children between the ages of 0 and 5. </a:t>
            </a:r>
          </a:p>
          <a:p>
            <a:pPr marL="171450" indent="-171450">
              <a:buFontTx/>
              <a:buChar char="-"/>
            </a:pPr>
            <a:r>
              <a:rPr lang="en-ZA" dirty="0"/>
              <a:t>Only one of the three grants can be received per child. </a:t>
            </a:r>
          </a:p>
          <a:p>
            <a:pPr marL="171450" indent="-171450">
              <a:buFontTx/>
              <a:buChar char="-"/>
            </a:pPr>
            <a:r>
              <a:rPr lang="en-ZA" dirty="0"/>
              <a:t>The grants are an important source for families to ensure adequate nutrition, especially during the first 1000 days of a </a:t>
            </a:r>
            <a:r>
              <a:rPr lang="en-ZA" dirty="0" err="1"/>
              <a:t>childs</a:t>
            </a:r>
            <a:r>
              <a:rPr lang="en-ZA" dirty="0"/>
              <a:t> life.</a:t>
            </a:r>
          </a:p>
          <a:p>
            <a:pPr marL="171450" indent="-171450">
              <a:buFontTx/>
              <a:buChar char="-"/>
            </a:pPr>
            <a:r>
              <a:rPr lang="en-ZA" dirty="0"/>
              <a:t>Expenditure on the child grants for children ages 0 to 5 comes to approximately R24 billion.</a:t>
            </a:r>
          </a:p>
        </p:txBody>
      </p:sp>
      <p:sp>
        <p:nvSpPr>
          <p:cNvPr id="4" name="Slide Number Placeholder 3"/>
          <p:cNvSpPr>
            <a:spLocks noGrp="1"/>
          </p:cNvSpPr>
          <p:nvPr>
            <p:ph type="sldNum" sz="quarter" idx="5"/>
          </p:nvPr>
        </p:nvSpPr>
        <p:spPr/>
        <p:txBody>
          <a:bodyPr/>
          <a:lstStyle/>
          <a:p>
            <a:fld id="{1A0F8E5C-5A3E-4B7B-9076-3D9F365D5B9B}" type="slidenum">
              <a:rPr lang="en-US" smtClean="0"/>
              <a:t>21</a:t>
            </a:fld>
            <a:endParaRPr lang="en-US" dirty="0"/>
          </a:p>
        </p:txBody>
      </p:sp>
    </p:spTree>
    <p:extLst>
      <p:ext uri="{BB962C8B-B14F-4D97-AF65-F5344CB8AC3E}">
        <p14:creationId xmlns:p14="http://schemas.microsoft.com/office/powerpoint/2010/main" val="225906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a:t>
            </a:r>
            <a:r>
              <a:rPr lang="en-GB" sz="1800" dirty="0">
                <a:effectLst/>
                <a:latin typeface="Arial" panose="020B0604020202020204" pitchFamily="34" charset="0"/>
                <a:ea typeface="Times New Roman" panose="02020603050405020304" pitchFamily="18" charset="0"/>
              </a:rPr>
              <a:t>age 0 recipients divided by the average across ages 1 to 3 ranges from 62% in Western Cape to 85% in Limpopo</a:t>
            </a:r>
            <a:endParaRPr lang="en-ZA" dirty="0"/>
          </a:p>
          <a:p>
            <a:r>
              <a:rPr lang="en-GB" sz="1800" dirty="0">
                <a:effectLst/>
                <a:latin typeface="Arial" panose="020B0604020202020204" pitchFamily="34" charset="0"/>
                <a:cs typeface="Times New Roman" panose="02020603050405020304" pitchFamily="18" charset="0"/>
              </a:rPr>
              <a:t>F</a:t>
            </a:r>
            <a:r>
              <a:rPr lang="en-GB" sz="1800" dirty="0">
                <a:effectLst/>
                <a:latin typeface="Arial" panose="020B0604020202020204" pitchFamily="34" charset="0"/>
                <a:ea typeface="Times New Roman" panose="02020603050405020304" pitchFamily="18" charset="0"/>
                <a:cs typeface="Times New Roman" panose="02020603050405020304" pitchFamily="18" charset="0"/>
              </a:rPr>
              <a:t>amilies are required to provide identity documentation for the applicant and a birth certificate for the child, specific documentation relating to each grant, and proof of income (notarized bank statements) for the means testing for the CSG and CDG</a:t>
            </a:r>
            <a:endParaRPr lang="en-ZA" dirty="0"/>
          </a:p>
          <a:p>
            <a:pPr marL="285750" indent="-285750">
              <a:buFontTx/>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Even though most women give birth at a hospital or health facility, a considerable proportion of births (20% before the pandemic and 29% during) are not registered until 30 days or more after occurring. </a:t>
            </a:r>
          </a:p>
          <a:p>
            <a:pPr marL="285750" indent="-285750">
              <a:buFontTx/>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Applications have to be made in-person at one of the 389 local South African Social Security Agency offices. there have been some promising advances on this during the pandemic when local offices were closed and SASSA had to rapidly develop a new electronic application and registration system to handle the millions of applications for the special COVID-19 grant. </a:t>
            </a:r>
          </a:p>
          <a:p>
            <a:pPr marL="285750" indent="-285750">
              <a:buFontTx/>
              <a:buChar char="-"/>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Travelling to each of these locations, especially from rural areas, is costly, time-consuming and challenging, especially for new mothers</a:t>
            </a:r>
            <a:r>
              <a:rPr lang="en-ZA" dirty="0"/>
              <a:t> </a:t>
            </a:r>
          </a:p>
          <a:p>
            <a:r>
              <a:rPr lang="en-ZA" dirty="0"/>
              <a:t>Delays in the initial receipt of the CSG following birth is a widely acknowledged problem. One indicator of this is the number of beneficiaries age 0 divided by the average over children ages 1 to 3.</a:t>
            </a:r>
          </a:p>
          <a:p>
            <a:r>
              <a:rPr lang="en-GB" sz="1800" dirty="0">
                <a:effectLst/>
                <a:latin typeface="Arial" panose="020B0604020202020204" pitchFamily="34" charset="0"/>
                <a:ea typeface="Times New Roman" panose="02020603050405020304" pitchFamily="18" charset="0"/>
              </a:rPr>
              <a:t>Late birth registration is by far most serious in KwaZulu-Natal, where only 69% of births were registered within 30 days of occurrence in 2018. The second-worst province was Gauteng, with 76%,</a:t>
            </a:r>
          </a:p>
          <a:p>
            <a:r>
              <a:rPr lang="en-GB" sz="1800" dirty="0">
                <a:effectLst/>
                <a:latin typeface="Arial" panose="020B0604020202020204" pitchFamily="34" charset="0"/>
                <a:ea typeface="Times New Roman" panose="02020603050405020304" pitchFamily="18" charset="0"/>
              </a:rPr>
              <a:t>Child grant coverage age 1 to 5 by province for the poorest 40% of young children 2019:  Apart from coverage in Gauteng (67%)and Western Cape (78%) emerging as relatively low, this also appears to be the case in North West, where only 80% of children among the poorest 40% access a child grant, </a:t>
            </a:r>
            <a:endParaRPr lang="en-ZA" sz="1800" dirty="0">
              <a:effectLst/>
              <a:latin typeface="Arial" panose="020B0604020202020204" pitchFamily="34"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22</a:t>
            </a:fld>
            <a:endParaRPr lang="en-US" dirty="0"/>
          </a:p>
        </p:txBody>
      </p:sp>
    </p:spTree>
    <p:extLst>
      <p:ext uri="{BB962C8B-B14F-4D97-AF65-F5344CB8AC3E}">
        <p14:creationId xmlns:p14="http://schemas.microsoft.com/office/powerpoint/2010/main" val="3371235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Arial" panose="020B0604020202020204" pitchFamily="34" charset="0"/>
                <a:ea typeface="Times New Roman" panose="02020603050405020304" pitchFamily="18" charset="0"/>
              </a:rPr>
              <a:t>The real increase over the whole 1998 to 2021 period is 34%. This is slower than growth in average remuneration in the public sector, which was around 47% in real terms for just the 2006 to 2019 period (MTBPS, 2020). This comparison is made given the argument often put forward by the government in recent years that wage growth in the public sector has adversely affected what government can spend on the non-wage inputs of service delivery</a:t>
            </a:r>
          </a:p>
          <a:p>
            <a:endParaRPr lang="en-GB" sz="1800" dirty="0">
              <a:effectLst/>
              <a:latin typeface="Arial" panose="020B0604020202020204" pitchFamily="34" charset="0"/>
              <a:ea typeface="Times New Roman" panose="02020603050405020304" pitchFamily="18" charset="0"/>
            </a:endParaRPr>
          </a:p>
          <a:p>
            <a:r>
              <a:rPr lang="en-GB" sz="1800" dirty="0">
                <a:effectLst/>
                <a:latin typeface="Arial" panose="020B0604020202020204" pitchFamily="34" charset="0"/>
                <a:ea typeface="Times New Roman" panose="02020603050405020304" pitchFamily="18" charset="0"/>
              </a:rPr>
              <a:t>While it is very unlikely that all of the CSG would be spent on food for the child beneficiary, it is convenient and instructive to compare the grant amount to estimates of what it costs to feed a child adequately per month. </a:t>
            </a:r>
          </a:p>
          <a:p>
            <a:endParaRPr lang="en-GB" sz="1800" dirty="0">
              <a:effectLst/>
              <a:latin typeface="Arial" panose="020B060402020202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Arguments to increase the amount of the CSG to at least the Stats SA per capita food cost are compelling. Yet, existing research on the impact of the CSG points to smaller welfare and nutritional benefits than could be expected, even with historical CSG amounts (Devereux and </a:t>
            </a:r>
            <a:r>
              <a:rPr lang="en-GB" sz="1800" dirty="0" err="1">
                <a:effectLst/>
                <a:latin typeface="Arial" panose="020B0604020202020204" pitchFamily="34" charset="0"/>
                <a:ea typeface="Times New Roman" panose="02020603050405020304" pitchFamily="18" charset="0"/>
                <a:cs typeface="Arial" panose="020B0604020202020204" pitchFamily="34" charset="0"/>
              </a:rPr>
              <a:t>Waidler</a:t>
            </a:r>
            <a:r>
              <a:rPr lang="en-GB" sz="1800" dirty="0">
                <a:effectLst/>
                <a:latin typeface="Arial" panose="020B0604020202020204" pitchFamily="34" charset="0"/>
                <a:ea typeface="Times New Roman" panose="02020603050405020304" pitchFamily="18" charset="0"/>
                <a:cs typeface="Arial" panose="020B0604020202020204" pitchFamily="34" charset="0"/>
              </a:rPr>
              <a:t>, 2017). Future strategies should focus both on the grant amount and complementary interventions, such as initiatives aimed at informing vulnerable households about good nutritional practices.</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sz="1800" dirty="0">
              <a:effectLst/>
              <a:latin typeface="Arial" panose="020B0604020202020204" pitchFamily="34" charset="0"/>
              <a:ea typeface="Times New Roman" panose="02020603050405020304" pitchFamily="18" charset="0"/>
            </a:endParaRPr>
          </a:p>
          <a:p>
            <a:endParaRPr lang="en-GB" sz="1800" dirty="0">
              <a:effectLst/>
              <a:latin typeface="Arial" panose="020B0604020202020204" pitchFamily="34" charset="0"/>
            </a:endParaRPr>
          </a:p>
          <a:p>
            <a:r>
              <a:rPr lang="en-ZA" dirty="0"/>
              <a:t>Does it make sense to increase the grant amount for 0-2?</a:t>
            </a:r>
          </a:p>
        </p:txBody>
      </p:sp>
      <p:sp>
        <p:nvSpPr>
          <p:cNvPr id="4" name="Slide Number Placeholder 3"/>
          <p:cNvSpPr>
            <a:spLocks noGrp="1"/>
          </p:cNvSpPr>
          <p:nvPr>
            <p:ph type="sldNum" sz="quarter" idx="5"/>
          </p:nvPr>
        </p:nvSpPr>
        <p:spPr/>
        <p:txBody>
          <a:bodyPr/>
          <a:lstStyle/>
          <a:p>
            <a:fld id="{1A0F8E5C-5A3E-4B7B-9076-3D9F365D5B9B}" type="slidenum">
              <a:rPr lang="en-US" smtClean="0"/>
              <a:t>23</a:t>
            </a:fld>
            <a:endParaRPr lang="en-US" dirty="0"/>
          </a:p>
        </p:txBody>
      </p:sp>
    </p:spTree>
    <p:extLst>
      <p:ext uri="{BB962C8B-B14F-4D97-AF65-F5344CB8AC3E}">
        <p14:creationId xmlns:p14="http://schemas.microsoft.com/office/powerpoint/2010/main" val="3147624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E101A"/>
                </a:solidFill>
                <a:effectLst/>
                <a:latin typeface="Arial" panose="020B0604020202020204" pitchFamily="34" charset="0"/>
                <a:ea typeface="Times New Roman" panose="02020603050405020304" pitchFamily="18" charset="0"/>
              </a:rPr>
              <a:t>the period of conception to the first five years of a child's life remains a critical window for their growth and development. If malnutrition is not addressed during this period, the opportunity for a child to reach  her/his full potential diminishes. </a:t>
            </a:r>
            <a:r>
              <a:rPr lang="en-ZA" sz="1800" dirty="0">
                <a:solidFill>
                  <a:srgbClr val="0E101A"/>
                </a:solidFill>
                <a:effectLst/>
                <a:latin typeface="Arial" panose="020B0604020202020204" pitchFamily="34" charset="0"/>
                <a:ea typeface="Times New Roman" panose="02020603050405020304" pitchFamily="18" charset="0"/>
              </a:rPr>
              <a:t>nutrition prevention programmes that enable building a foundation for brain development are far more valuable than nutrition replacement interventions, which address malnutrition only once a deficit has </a:t>
            </a:r>
            <a:r>
              <a:rPr lang="en-ZA" sz="1800" dirty="0" err="1">
                <a:solidFill>
                  <a:srgbClr val="0E101A"/>
                </a:solidFill>
                <a:effectLst/>
                <a:latin typeface="Arial" panose="020B0604020202020204" pitchFamily="34" charset="0"/>
                <a:ea typeface="Times New Roman" panose="02020603050405020304" pitchFamily="18" charset="0"/>
              </a:rPr>
              <a:t>occurred.The</a:t>
            </a:r>
            <a:r>
              <a:rPr lang="en-ZA" sz="1800" dirty="0">
                <a:solidFill>
                  <a:srgbClr val="0E101A"/>
                </a:solidFill>
                <a:effectLst/>
                <a:latin typeface="Arial" panose="020B0604020202020204" pitchFamily="34" charset="0"/>
                <a:ea typeface="Times New Roman" panose="02020603050405020304" pitchFamily="18" charset="0"/>
              </a:rPr>
              <a:t> latter highlights the importance of education, screening, referral and early nutritional interventions for pregnant women, </a:t>
            </a:r>
            <a:r>
              <a:rPr lang="en-ZA" sz="1800" dirty="0" err="1">
                <a:solidFill>
                  <a:srgbClr val="0E101A"/>
                </a:solidFill>
                <a:effectLst/>
                <a:latin typeface="Arial" panose="020B0604020202020204" pitchFamily="34" charset="0"/>
                <a:ea typeface="Times New Roman" panose="02020603050405020304" pitchFamily="18" charset="0"/>
              </a:rPr>
              <a:t>newborn</a:t>
            </a:r>
            <a:r>
              <a:rPr lang="en-ZA" sz="1800" dirty="0">
                <a:solidFill>
                  <a:srgbClr val="0E101A"/>
                </a:solidFill>
                <a:effectLst/>
                <a:latin typeface="Arial" panose="020B0604020202020204" pitchFamily="34" charset="0"/>
                <a:ea typeface="Times New Roman" panose="02020603050405020304" pitchFamily="18" charset="0"/>
              </a:rPr>
              <a:t> and young children. Although malnutrition may manifest in different ways, the approach to prevention is the usually the same following a life-course approach. This includes the provision of adequate maternal nutrition before conception, during pregnancy and breastfeeding; breastfeeding in the first two years of a child's life; optimising access to nutritious and safe foods in early childhood; enabling access to basic health, water.</a:t>
            </a:r>
            <a:endParaRPr lang="en-US" sz="1800" dirty="0">
              <a:effectLst/>
              <a:latin typeface="Times New Roman" panose="02020603050405020304" pitchFamily="18" charset="0"/>
              <a:ea typeface="Times New Roman" panose="02020603050405020304" pitchFamily="18" charset="0"/>
            </a:endParaRPr>
          </a:p>
          <a:p>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24</a:t>
            </a:fld>
            <a:endParaRPr lang="en-US" dirty="0"/>
          </a:p>
        </p:txBody>
      </p:sp>
    </p:spTree>
    <p:extLst>
      <p:ext uri="{BB962C8B-B14F-4D97-AF65-F5344CB8AC3E}">
        <p14:creationId xmlns:p14="http://schemas.microsoft.com/office/powerpoint/2010/main" val="3831701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Food insecurity is an issue in South Africa- About 10% of South Africa households with young children aged 4-5 skipped at least 5 meals in the last month.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dirty="0">
                <a:effectLst/>
                <a:latin typeface="Arial" panose="020B0604020202020204" pitchFamily="34" charset="0"/>
                <a:ea typeface="Times New Roman" panose="02020603050405020304" pitchFamily="18" charset="0"/>
                <a:cs typeface="Arial" panose="020B0604020202020204" pitchFamily="34" charset="0"/>
              </a:rPr>
              <a:t>A large group of children are doubly disadvantaged, suffering from food insecurity and not attending any form of pre-schooling. </a:t>
            </a:r>
            <a:r>
              <a:rPr lang="en-GB" sz="1800" dirty="0">
                <a:effectLst/>
                <a:latin typeface="Arial" panose="020B0604020202020204" pitchFamily="34" charset="0"/>
                <a:ea typeface="Times New Roman" panose="02020603050405020304" pitchFamily="18" charset="0"/>
                <a:cs typeface="Arial" panose="020B0604020202020204" pitchFamily="34" charset="0"/>
              </a:rPr>
              <a:t>In a majority of local municipalities, more than 10% of children ages 3 to 4 were  hungry and not attending any form of early learning programme in 2016 </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(yellow </a:t>
            </a:r>
            <a:r>
              <a:rPr lang="en-GB" sz="1800" dirty="0" err="1">
                <a:effectLst/>
                <a:highlight>
                  <a:srgbClr val="FFFF00"/>
                </a:highlight>
                <a:latin typeface="Arial" panose="020B0604020202020204" pitchFamily="34" charset="0"/>
                <a:ea typeface="Times New Roman" panose="02020603050405020304" pitchFamily="18" charset="0"/>
                <a:cs typeface="Arial" panose="020B0604020202020204" pitchFamily="34" charset="0"/>
              </a:rPr>
              <a:t>coloring</a:t>
            </a:r>
            <a:r>
              <a:rPr lang="en-GB"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rPr>
              <a:t>)</a:t>
            </a:r>
            <a:r>
              <a:rPr lang="en-GB" sz="1800" dirty="0">
                <a:effectLst/>
                <a:latin typeface="Arial" panose="020B0604020202020204" pitchFamily="34" charset="0"/>
                <a:ea typeface="Times New Roman" panose="02020603050405020304" pitchFamily="18" charset="0"/>
                <a:cs typeface="Arial" panose="020B0604020202020204" pitchFamily="34" charset="0"/>
              </a:rPr>
              <a:t>. In some municipalities, this proportion rises to 20% or more (mustard/orange/red/purple). ECD centres serve a dual role of providing early stimulation and providing meals.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Arial" panose="020B0604020202020204" pitchFamily="34" charset="0"/>
                <a:ea typeface="Times New Roman" panose="02020603050405020304" pitchFamily="18" charset="0"/>
                <a:cs typeface="Arial" panose="020B0604020202020204" pitchFamily="34" charset="0"/>
              </a:rPr>
              <a:t>supporting the establishment of new centres in under-serviced areas could improve not only early learning outcomes but also help reduce hunger.</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1A0F8E5C-5A3E-4B7B-9076-3D9F365D5B9B}" type="slidenum">
              <a:rPr lang="en-US" smtClean="0"/>
              <a:t>25</a:t>
            </a:fld>
            <a:endParaRPr lang="en-US" dirty="0"/>
          </a:p>
        </p:txBody>
      </p:sp>
    </p:spTree>
    <p:extLst>
      <p:ext uri="{BB962C8B-B14F-4D97-AF65-F5344CB8AC3E}">
        <p14:creationId xmlns:p14="http://schemas.microsoft.com/office/powerpoint/2010/main" val="3941537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GB" sz="1800" b="1" dirty="0">
                <a:effectLst/>
                <a:latin typeface="Arial" panose="020B0604020202020204" pitchFamily="34" charset="0"/>
                <a:ea typeface="Times New Roman" panose="02020603050405020304" pitchFamily="18" charset="0"/>
              </a:rPr>
              <a:t>Expenditure on nutrition interventions aimed at young children outside the early learning and family support packages is tiny at about </a:t>
            </a:r>
            <a:r>
              <a:rPr lang="en-GB" sz="1100" dirty="0">
                <a:effectLst/>
                <a:latin typeface="Calibri" panose="020F0502020204030204" pitchFamily="34" charset="0"/>
                <a:ea typeface="Times New Roman" panose="02020603050405020304" pitchFamily="18" charset="0"/>
              </a:rPr>
              <a:t>R498 million in 2021/22. </a:t>
            </a:r>
          </a:p>
          <a:p>
            <a:pPr marL="285750" indent="-285750">
              <a:buFontTx/>
              <a:buChar char="-"/>
            </a:pPr>
            <a:r>
              <a:rPr lang="en-GB" sz="1100" dirty="0">
                <a:effectLst/>
                <a:latin typeface="Calibri" panose="020F0502020204030204" pitchFamily="34" charset="0"/>
                <a:ea typeface="Times New Roman" panose="02020603050405020304" pitchFamily="18" charset="0"/>
              </a:rPr>
              <a:t>The bulk of this expenditure, around R400 million, is through the NSNP which is administered through the DBE and the most of it is directed to children aged five, but also a few children aged four, enrolled in Grade R in public schools. This program does not benefit younger children who have not entered school yet, or even children who are enrolled in private low-fee paying schools. </a:t>
            </a:r>
          </a:p>
          <a:p>
            <a:pPr marL="285750" indent="-285750">
              <a:buFontTx/>
              <a:buChar char="-"/>
            </a:pPr>
            <a:r>
              <a:rPr lang="en-GB" sz="1100" dirty="0">
                <a:effectLst/>
                <a:latin typeface="Calibri" panose="020F0502020204030204" pitchFamily="34" charset="0"/>
                <a:ea typeface="Times New Roman" panose="02020603050405020304" pitchFamily="18" charset="0"/>
              </a:rPr>
              <a:t>In budgetary terms, the social development sector’s Social Relief of Distress (SRD) grant is a relatively large intervention which could potentially be used to alleviate food insecurity among young children. About R51 million a year is directed to the population ages 0 to 5, which is about 11.4 percent of total SRD expenditure. (potential to ramp up quickly). </a:t>
            </a:r>
            <a:r>
              <a:rPr lang="en-GB" sz="1800" dirty="0">
                <a:effectLst/>
                <a:latin typeface="Arial" panose="020B0604020202020204" pitchFamily="34" charset="0"/>
                <a:ea typeface="Times New Roman" panose="02020603050405020304" pitchFamily="18" charset="0"/>
              </a:rPr>
              <a:t>In its 2019 annual report it indicates that ‘The current social relief of </a:t>
            </a:r>
            <a:r>
              <a:rPr lang="en-GB" sz="1800" dirty="0">
                <a:effectLst/>
                <a:highlight>
                  <a:srgbClr val="00FFFF"/>
                </a:highlight>
                <a:latin typeface="Arial" panose="020B0604020202020204" pitchFamily="34" charset="0"/>
                <a:ea typeface="Times New Roman" panose="02020603050405020304" pitchFamily="18" charset="0"/>
              </a:rPr>
              <a:t>distress regime is fragmented, the legislative framework outdated, the institutional arrangements defunct and delivery to the destitute people is unresponsive’ </a:t>
            </a:r>
            <a:endParaRPr lang="en-GB" sz="1100" dirty="0">
              <a:effectLst/>
              <a:latin typeface="Calibri" panose="020F0502020204030204" pitchFamily="34" charset="0"/>
              <a:ea typeface="Times New Roman" panose="02020603050405020304" pitchFamily="18" charset="0"/>
            </a:endParaRPr>
          </a:p>
          <a:p>
            <a:pPr marL="285750" indent="-285750">
              <a:buFont typeface="Arial" panose="020B0604020202020204" pitchFamily="34" charset="0"/>
              <a:buChar char="•"/>
            </a:pPr>
            <a:r>
              <a:rPr lang="en-ZA" sz="1600" dirty="0"/>
              <a:t>Direct spending on nutrition for young children is low.</a:t>
            </a:r>
          </a:p>
          <a:p>
            <a:pPr marL="285750" indent="-285750">
              <a:buFont typeface="Arial" panose="020B0604020202020204" pitchFamily="34" charset="0"/>
              <a:buChar char="•"/>
            </a:pPr>
            <a:endParaRPr lang="en-ZA" sz="1600" dirty="0"/>
          </a:p>
          <a:p>
            <a:pPr marL="0" marR="0">
              <a:lnSpc>
                <a:spcPts val="1380"/>
              </a:lnSpc>
              <a:spcBef>
                <a:spcPts val="0"/>
              </a:spcBef>
              <a:spcAft>
                <a:spcPts val="1200"/>
              </a:spcAft>
            </a:pPr>
            <a:r>
              <a:rPr lang="en-GB" sz="1800" dirty="0">
                <a:effectLst/>
                <a:latin typeface="Arial" panose="020B0604020202020204" pitchFamily="34" charset="0"/>
                <a:ea typeface="Times New Roman" panose="02020603050405020304" pitchFamily="18" charset="0"/>
                <a:cs typeface="Arial" panose="020B0604020202020204" pitchFamily="34" charset="0"/>
              </a:rPr>
              <a:t>This is a rough picture, as details on expenditure both within these budget lines, and elsewhere, devoted to the nutrition of </a:t>
            </a:r>
            <a:r>
              <a:rPr lang="en-GB" sz="18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young children are scarce</a:t>
            </a:r>
            <a:r>
              <a:rPr lang="en-GB" sz="1800" dirty="0">
                <a:effectLst/>
                <a:latin typeface="Arial" panose="020B0604020202020204" pitchFamily="34" charset="0"/>
                <a:ea typeface="Times New Roman" panose="02020603050405020304" pitchFamily="18" charset="0"/>
                <a:cs typeface="Arial" panose="020B0604020202020204" pitchFamily="34" charset="0"/>
              </a:rPr>
              <a:t>. What appears certain, however, is that expenditure on nutrition for young children outside the </a:t>
            </a:r>
            <a:r>
              <a:rPr lang="en-GB" sz="1800" dirty="0">
                <a:effectLst/>
                <a:highlight>
                  <a:srgbClr val="00FFFF"/>
                </a:highlight>
                <a:latin typeface="Arial" panose="020B0604020202020204" pitchFamily="34" charset="0"/>
                <a:ea typeface="Times New Roman" panose="02020603050405020304" pitchFamily="18" charset="0"/>
                <a:cs typeface="Arial" panose="020B0604020202020204" pitchFamily="34" charset="0"/>
              </a:rPr>
              <a:t>early learning and family support packages and outside the NSNP</a:t>
            </a:r>
            <a:r>
              <a:rPr lang="en-GB" sz="1800" dirty="0">
                <a:effectLst/>
                <a:latin typeface="Arial" panose="020B0604020202020204" pitchFamily="34" charset="0"/>
                <a:ea typeface="Times New Roman" panose="02020603050405020304" pitchFamily="18" charset="0"/>
                <a:cs typeface="Arial" panose="020B0604020202020204" pitchFamily="34" charset="0"/>
              </a:rPr>
              <a:t>, is tiny and fragmented. The total of R92m is only 0.4% of expenditure on children ages 0 to 5 in the family support package and just 1% of the early learning package.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285750" indent="-285750">
              <a:buFontTx/>
              <a:buChar char="-"/>
            </a:pPr>
            <a:endParaRPr lang="en-GB" sz="1100" dirty="0">
              <a:effectLst/>
              <a:latin typeface="Calibri" panose="020F050202020403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A0F8E5C-5A3E-4B7B-9076-3D9F365D5B9B}" type="slidenum">
              <a:rPr lang="en-US" smtClean="0"/>
              <a:t>26</a:t>
            </a:fld>
            <a:endParaRPr lang="en-US" dirty="0"/>
          </a:p>
        </p:txBody>
      </p:sp>
    </p:spTree>
    <p:extLst>
      <p:ext uri="{BB962C8B-B14F-4D97-AF65-F5344CB8AC3E}">
        <p14:creationId xmlns:p14="http://schemas.microsoft.com/office/powerpoint/2010/main" val="10866022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A0F8E5C-5A3E-4B7B-9076-3D9F365D5B9B}" type="slidenum">
              <a:rPr lang="en-US" smtClean="0"/>
              <a:t>27</a:t>
            </a:fld>
            <a:endParaRPr lang="en-US" dirty="0"/>
          </a:p>
        </p:txBody>
      </p:sp>
    </p:spTree>
    <p:extLst>
      <p:ext uri="{BB962C8B-B14F-4D97-AF65-F5344CB8AC3E}">
        <p14:creationId xmlns:p14="http://schemas.microsoft.com/office/powerpoint/2010/main" val="9420749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cs typeface="Calibri"/>
              </a:rPr>
              <a:t>Policy</a:t>
            </a:r>
            <a:r>
              <a:rPr lang="en-US" dirty="0">
                <a:cs typeface="Calibri"/>
              </a:rPr>
              <a:t>: </a:t>
            </a:r>
            <a:r>
              <a:rPr lang="en-US" u="sng" dirty="0"/>
              <a:t>New legislation may be considered relating to registration processes and funding</a:t>
            </a:r>
            <a:endParaRPr lang="en-US" dirty="0"/>
          </a:p>
          <a:p>
            <a:r>
              <a:rPr lang="en-US" b="1" dirty="0">
                <a:cs typeface="Calibri"/>
              </a:rPr>
              <a:t>Governance and accountability</a:t>
            </a:r>
            <a:r>
              <a:rPr lang="en-US" dirty="0">
                <a:cs typeface="Calibri"/>
              </a:rPr>
              <a:t>: split between national and provincial spheres. </a:t>
            </a:r>
            <a:r>
              <a:rPr lang="en-ZA" dirty="0"/>
              <a:t>Multi-sectoral </a:t>
            </a:r>
            <a:r>
              <a:rPr lang="en-ZA" b="1" dirty="0"/>
              <a:t>coordination structures </a:t>
            </a:r>
            <a:r>
              <a:rPr lang="en-ZA" dirty="0"/>
              <a:t>for ECD and across spheres of government – but considered to be largely ineffective. APPs and annual reports – important nexus for improving </a:t>
            </a:r>
            <a:r>
              <a:rPr lang="en-ZA" b="1" dirty="0"/>
              <a:t>planning and accountability</a:t>
            </a:r>
            <a:r>
              <a:rPr lang="en-ZA" dirty="0"/>
              <a:t>. But often thin on detail, released with some delay, or omit key indicators required to understand ECD performance</a:t>
            </a:r>
            <a:endParaRPr lang="en-US" u="sng" dirty="0">
              <a:cs typeface="Calibri"/>
            </a:endParaRPr>
          </a:p>
          <a:p>
            <a:r>
              <a:rPr lang="en-ZA" b="1" dirty="0">
                <a:cs typeface="Calibri"/>
              </a:rPr>
              <a:t>Financing: </a:t>
            </a:r>
            <a:r>
              <a:rPr lang="en-ZA" dirty="0"/>
              <a:t>No holistic approach to </a:t>
            </a:r>
            <a:r>
              <a:rPr lang="en-ZA" b="1" dirty="0"/>
              <a:t>budgeting</a:t>
            </a:r>
            <a:r>
              <a:rPr lang="en-ZA" dirty="0"/>
              <a:t> for child development across key departments and key interventions  insufficient funding in areas that span multiple departments, e.g., nutrition. </a:t>
            </a:r>
            <a:endParaRPr lang="en-ZA" dirty="0">
              <a:cs typeface="Calibri"/>
            </a:endParaRPr>
          </a:p>
          <a:p>
            <a:r>
              <a:rPr lang="en-US" b="1" dirty="0">
                <a:cs typeface="Calibri"/>
              </a:rPr>
              <a:t>Registration and quality assurance</a:t>
            </a:r>
            <a:r>
              <a:rPr lang="en-US" dirty="0">
                <a:cs typeface="Calibri"/>
              </a:rPr>
              <a:t>: </a:t>
            </a:r>
            <a:r>
              <a:rPr lang="en-ZA" b="1" dirty="0"/>
              <a:t>Implementation variability</a:t>
            </a:r>
            <a:r>
              <a:rPr lang="en-ZA" dirty="0"/>
              <a:t> in registration and accreditation across provinces. </a:t>
            </a:r>
            <a:r>
              <a:rPr lang="en-US" dirty="0">
                <a:cs typeface="Calibri"/>
              </a:rPr>
              <a:t>Needs to be better implemented and simplified across packages.</a:t>
            </a:r>
          </a:p>
          <a:p>
            <a:r>
              <a:rPr lang="en-US" b="1" dirty="0">
                <a:cs typeface="Calibri"/>
              </a:rPr>
              <a:t>Workforce capacity</a:t>
            </a:r>
            <a:r>
              <a:rPr lang="en-US" dirty="0">
                <a:cs typeface="Calibri"/>
              </a:rPr>
              <a:t>: </a:t>
            </a:r>
            <a:r>
              <a:rPr lang="en-ZA" dirty="0"/>
              <a:t>Limited workforce capacity – different spheres of government and ECD workforce (practitioners) and training variations across provinces. </a:t>
            </a:r>
            <a:r>
              <a:rPr lang="en-ZA" b="1" dirty="0"/>
              <a:t>Shortage of Community Health Workers </a:t>
            </a:r>
            <a:r>
              <a:rPr lang="en-ZA" dirty="0"/>
              <a:t>(0.8 per 1,000 individuals) – high workloads with no room for additional activities.</a:t>
            </a:r>
            <a:endParaRPr lang="en-ZA" dirty="0">
              <a:cs typeface="Calibri"/>
            </a:endParaRPr>
          </a:p>
          <a:p>
            <a:r>
              <a:rPr lang="en-ZA" b="1" dirty="0">
                <a:cs typeface="Calibri"/>
              </a:rPr>
              <a:t>Data collection and use:</a:t>
            </a:r>
            <a:r>
              <a:rPr lang="en-ZA" dirty="0">
                <a:cs typeface="Calibri"/>
              </a:rPr>
              <a:t> </a:t>
            </a:r>
            <a:r>
              <a:rPr lang="en-ZA" dirty="0"/>
              <a:t>Data focused on limited high-level indicators for APP reporting, with gaps on quality and outcomes. Limited capacity to </a:t>
            </a:r>
            <a:r>
              <a:rPr lang="en-ZA" dirty="0" err="1"/>
              <a:t>analyze</a:t>
            </a:r>
            <a:r>
              <a:rPr lang="en-ZA" dirty="0"/>
              <a:t> and use the data within and across departments</a:t>
            </a:r>
            <a:endParaRPr lang="en-ZA" dirty="0">
              <a:cs typeface="Calibri"/>
            </a:endParaRPr>
          </a:p>
          <a:p>
            <a:r>
              <a:rPr lang="en-ZA" b="1" dirty="0">
                <a:cs typeface="Calibri"/>
              </a:rPr>
              <a:t>Linkages with other services:</a:t>
            </a:r>
            <a:r>
              <a:rPr lang="en-ZA" dirty="0">
                <a:cs typeface="Calibri"/>
              </a:rPr>
              <a:t> </a:t>
            </a:r>
            <a:r>
              <a:rPr lang="en-ZA" u="sng" dirty="0"/>
              <a:t>Opportunities include</a:t>
            </a:r>
            <a:r>
              <a:rPr lang="en-ZA" dirty="0"/>
              <a:t>: accompanying measures alongside social assistance grants (or conditional cash transfers); leverage early learning services for growth monitoring and malnutrition; use CHWs to promote broader parental support and early stimulation</a:t>
            </a:r>
            <a:endParaRPr lang="en-ZA" dirty="0">
              <a:cs typeface="Calibri"/>
            </a:endParaRPr>
          </a:p>
          <a:p>
            <a:endParaRPr lang="en-ZA" dirty="0">
              <a:cs typeface="Calibri"/>
            </a:endParaRPr>
          </a:p>
          <a:p>
            <a:endParaRPr lang="en-ZA" dirty="0">
              <a:cs typeface="Calibri"/>
            </a:endParaRPr>
          </a:p>
        </p:txBody>
      </p:sp>
      <p:sp>
        <p:nvSpPr>
          <p:cNvPr id="4" name="Slide Number Placeholder 3"/>
          <p:cNvSpPr>
            <a:spLocks noGrp="1"/>
          </p:cNvSpPr>
          <p:nvPr>
            <p:ph type="sldNum" sz="quarter" idx="5"/>
          </p:nvPr>
        </p:nvSpPr>
        <p:spPr/>
        <p:txBody>
          <a:bodyPr/>
          <a:lstStyle/>
          <a:p>
            <a:fld id="{1A0F8E5C-5A3E-4B7B-9076-3D9F365D5B9B}" type="slidenum">
              <a:rPr lang="en-US" smtClean="0"/>
              <a:t>28</a:t>
            </a:fld>
            <a:endParaRPr lang="en-US"/>
          </a:p>
        </p:txBody>
      </p:sp>
    </p:spTree>
    <p:extLst>
      <p:ext uri="{BB962C8B-B14F-4D97-AF65-F5344CB8AC3E}">
        <p14:creationId xmlns:p14="http://schemas.microsoft.com/office/powerpoint/2010/main" val="3728588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A0F8E5C-5A3E-4B7B-9076-3D9F365D5B9B}" type="slidenum">
              <a:rPr lang="en-US" smtClean="0"/>
              <a:t>29</a:t>
            </a:fld>
            <a:endParaRPr lang="en-US" dirty="0"/>
          </a:p>
        </p:txBody>
      </p:sp>
    </p:spTree>
    <p:extLst>
      <p:ext uri="{BB962C8B-B14F-4D97-AF65-F5344CB8AC3E}">
        <p14:creationId xmlns:p14="http://schemas.microsoft.com/office/powerpoint/2010/main" val="3037561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dirty="0">
                <a:latin typeface="+mn-lt"/>
              </a:rPr>
              <a:t>. </a:t>
            </a:r>
            <a:r>
              <a:rPr lang="en-US" sz="1200">
                <a:latin typeface="+mn-lt"/>
              </a:rPr>
              <a:t>Markets are increasingly demanding workers with higher levels of human capital, especially advanced cognitive and socio-behavioral skills.</a:t>
            </a:r>
          </a:p>
          <a:p>
            <a:endParaRPr lang="en-US" dirty="0"/>
          </a:p>
        </p:txBody>
      </p:sp>
      <p:sp>
        <p:nvSpPr>
          <p:cNvPr id="4" name="Slide Number Placeholder 3"/>
          <p:cNvSpPr>
            <a:spLocks noGrp="1"/>
          </p:cNvSpPr>
          <p:nvPr>
            <p:ph type="sldNum" sz="quarter" idx="10"/>
          </p:nvPr>
        </p:nvSpPr>
        <p:spPr/>
        <p:txBody>
          <a:bodyPr/>
          <a:lstStyle/>
          <a:p>
            <a:fld id="{4C73BDEF-44D9-4B0D-A4E6-8387EF127663}" type="slidenum">
              <a:rPr lang="en-US" smtClean="0"/>
              <a:t>3</a:t>
            </a:fld>
            <a:endParaRPr lang="en-US"/>
          </a:p>
        </p:txBody>
      </p:sp>
    </p:spTree>
    <p:extLst>
      <p:ext uri="{BB962C8B-B14F-4D97-AF65-F5344CB8AC3E}">
        <p14:creationId xmlns:p14="http://schemas.microsoft.com/office/powerpoint/2010/main" val="68831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Expenditure on the three packages does not line up with international evidence on which types of interventions and at what ages yield the highest rates of return- </a:t>
            </a:r>
          </a:p>
        </p:txBody>
      </p:sp>
      <p:sp>
        <p:nvSpPr>
          <p:cNvPr id="4" name="Slide Number Placeholder 3"/>
          <p:cNvSpPr>
            <a:spLocks noGrp="1"/>
          </p:cNvSpPr>
          <p:nvPr>
            <p:ph type="sldNum" sz="quarter" idx="5"/>
          </p:nvPr>
        </p:nvSpPr>
        <p:spPr/>
        <p:txBody>
          <a:bodyPr/>
          <a:lstStyle/>
          <a:p>
            <a:fld id="{1A0F8E5C-5A3E-4B7B-9076-3D9F365D5B9B}" type="slidenum">
              <a:rPr lang="en-US" smtClean="0"/>
              <a:t>30</a:t>
            </a:fld>
            <a:endParaRPr lang="en-US" dirty="0"/>
          </a:p>
        </p:txBody>
      </p:sp>
    </p:spTree>
    <p:extLst>
      <p:ext uri="{BB962C8B-B14F-4D97-AF65-F5344CB8AC3E}">
        <p14:creationId xmlns:p14="http://schemas.microsoft.com/office/powerpoint/2010/main" val="1825525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A0F8E5C-5A3E-4B7B-9076-3D9F365D5B9B}" type="slidenum">
              <a:rPr lang="en-US" smtClean="0"/>
              <a:t>31</a:t>
            </a:fld>
            <a:endParaRPr lang="en-US" dirty="0"/>
          </a:p>
        </p:txBody>
      </p:sp>
    </p:spTree>
    <p:extLst>
      <p:ext uri="{BB962C8B-B14F-4D97-AF65-F5344CB8AC3E}">
        <p14:creationId xmlns:p14="http://schemas.microsoft.com/office/powerpoint/2010/main" val="19299953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A0F8E5C-5A3E-4B7B-9076-3D9F365D5B9B}" type="slidenum">
              <a:rPr lang="en-US" smtClean="0"/>
              <a:t>32</a:t>
            </a:fld>
            <a:endParaRPr lang="en-US" dirty="0"/>
          </a:p>
        </p:txBody>
      </p:sp>
    </p:spTree>
    <p:extLst>
      <p:ext uri="{BB962C8B-B14F-4D97-AF65-F5344CB8AC3E}">
        <p14:creationId xmlns:p14="http://schemas.microsoft.com/office/powerpoint/2010/main" val="17805389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A0F8E5C-5A3E-4B7B-9076-3D9F365D5B9B}" type="slidenum">
              <a:rPr lang="en-US" smtClean="0"/>
              <a:t>33</a:t>
            </a:fld>
            <a:endParaRPr lang="en-US" dirty="0"/>
          </a:p>
        </p:txBody>
      </p:sp>
    </p:spTree>
    <p:extLst>
      <p:ext uri="{BB962C8B-B14F-4D97-AF65-F5344CB8AC3E}">
        <p14:creationId xmlns:p14="http://schemas.microsoft.com/office/powerpoint/2010/main" val="4079612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5"/>
          </p:nvPr>
        </p:nvSpPr>
        <p:spPr/>
        <p:txBody>
          <a:bodyPr/>
          <a:lstStyle/>
          <a:p>
            <a:fld id="{1A0F8E5C-5A3E-4B7B-9076-3D9F365D5B9B}" type="slidenum">
              <a:rPr lang="en-US" smtClean="0"/>
              <a:t>34</a:t>
            </a:fld>
            <a:endParaRPr lang="en-US" dirty="0"/>
          </a:p>
        </p:txBody>
      </p:sp>
    </p:spTree>
    <p:extLst>
      <p:ext uri="{BB962C8B-B14F-4D97-AF65-F5344CB8AC3E}">
        <p14:creationId xmlns:p14="http://schemas.microsoft.com/office/powerpoint/2010/main" val="643728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4C73BDEF-44D9-4B0D-A4E6-8387EF127663}" type="slidenum">
              <a:rPr kumimoji="0" lang="en-US" sz="1200" b="0" i="0" u="none" strike="noStrike" kern="1200" cap="none" spc="0" normalizeH="0" baseline="0" noProof="0" smtClean="0">
                <a:ln>
                  <a:noFill/>
                </a:ln>
                <a:solidFill>
                  <a:prstClr val="black"/>
                </a:solidFill>
                <a:effectLst/>
                <a:uLnTx/>
                <a:uFillTx/>
                <a:latin typeface="맑은 고딕" panose="020F0502020204030204"/>
                <a:ea typeface="+mn-ea"/>
                <a:cs typeface="+mn-cs"/>
              </a:rPr>
              <a:pPr marL="0" marR="0" lvl="0" indent="0" algn="r" defTabSz="914400" rtl="0" eaLnBrk="1" fontAlgn="auto" latinLnBrk="1"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맑은 고딕" panose="020F0502020204030204"/>
              <a:ea typeface="+mn-ea"/>
              <a:cs typeface="+mn-cs"/>
            </a:endParaRPr>
          </a:p>
        </p:txBody>
      </p:sp>
    </p:spTree>
    <p:extLst>
      <p:ext uri="{BB962C8B-B14F-4D97-AF65-F5344CB8AC3E}">
        <p14:creationId xmlns:p14="http://schemas.microsoft.com/office/powerpoint/2010/main" val="1629234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These outcomes were established based on government priorities, a number of interconnected factors resulting in these outcomes and by working closely with a multi-sectoral advisory committee established under the PEIR which included departments of basic education, health, social development, national treasury, DPME and COGTA.</a:t>
            </a:r>
          </a:p>
        </p:txBody>
      </p:sp>
      <p:sp>
        <p:nvSpPr>
          <p:cNvPr id="4" name="Slide Number Placeholder 3"/>
          <p:cNvSpPr>
            <a:spLocks noGrp="1"/>
          </p:cNvSpPr>
          <p:nvPr>
            <p:ph type="sldNum" sz="quarter" idx="5"/>
          </p:nvPr>
        </p:nvSpPr>
        <p:spPr/>
        <p:txBody>
          <a:bodyPr/>
          <a:lstStyle/>
          <a:p>
            <a:fld id="{1A0F8E5C-5A3E-4B7B-9076-3D9F365D5B9B}" type="slidenum">
              <a:rPr lang="en-US" smtClean="0"/>
              <a:t>5</a:t>
            </a:fld>
            <a:endParaRPr lang="en-US" dirty="0"/>
          </a:p>
        </p:txBody>
      </p:sp>
    </p:spTree>
    <p:extLst>
      <p:ext uri="{BB962C8B-B14F-4D97-AF65-F5344CB8AC3E}">
        <p14:creationId xmlns:p14="http://schemas.microsoft.com/office/powerpoint/2010/main" val="280483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-These two outcomes are not mutually exclusive. Malnutrition, and stunting in particular, is a significant indicator of child development, including cognitive and social development. In addition, early learning programmes serve as a dual role of providing early stimulation and providing meals. </a:t>
            </a:r>
          </a:p>
          <a:p>
            <a:r>
              <a:rPr lang="en-ZA"/>
              <a:t>--&gt; Adolescent </a:t>
            </a:r>
            <a:r>
              <a:rPr lang="en-ZA" dirty="0"/>
              <a:t>fertility; adequate diet and </a:t>
            </a:r>
            <a:r>
              <a:rPr lang="en-ZA"/>
              <a:t>we know that </a:t>
            </a:r>
            <a:r>
              <a:rPr lang="en-ZA" dirty="0"/>
              <a:t>the</a:t>
            </a:r>
            <a:r>
              <a:rPr lang="en-ZA"/>
              <a:t> low</a:t>
            </a:r>
            <a:r>
              <a:rPr lang="en-ZA" dirty="0"/>
              <a:t> participation and low quality of ECD affect </a:t>
            </a:r>
            <a:r>
              <a:rPr lang="en-ZA"/>
              <a:t>school readiness and overall </a:t>
            </a:r>
            <a:r>
              <a:rPr lang="en-ZA" dirty="0"/>
              <a:t>learning poverty</a:t>
            </a:r>
            <a:r>
              <a:rPr lang="en-ZA"/>
              <a:t> </a:t>
            </a:r>
            <a:endParaRPr lang="en-ZA">
              <a:cs typeface="Calibri"/>
            </a:endParaRPr>
          </a:p>
        </p:txBody>
      </p:sp>
      <p:sp>
        <p:nvSpPr>
          <p:cNvPr id="4" name="Slide Number Placeholder 3"/>
          <p:cNvSpPr>
            <a:spLocks noGrp="1"/>
          </p:cNvSpPr>
          <p:nvPr>
            <p:ph type="sldNum" sz="quarter" idx="5"/>
          </p:nvPr>
        </p:nvSpPr>
        <p:spPr/>
        <p:txBody>
          <a:bodyPr/>
          <a:lstStyle/>
          <a:p>
            <a:fld id="{1A0F8E5C-5A3E-4B7B-9076-3D9F365D5B9B}" type="slidenum">
              <a:rPr lang="en-US" smtClean="0"/>
              <a:t>6</a:t>
            </a:fld>
            <a:endParaRPr lang="en-US" dirty="0"/>
          </a:p>
        </p:txBody>
      </p:sp>
    </p:spTree>
    <p:extLst>
      <p:ext uri="{BB962C8B-B14F-4D97-AF65-F5344CB8AC3E}">
        <p14:creationId xmlns:p14="http://schemas.microsoft.com/office/powerpoint/2010/main" val="996892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There are some interventions considered essential for children’s growth and development starting from pregnancy through to the transition to primary school. The figure, adapted from </a:t>
            </a:r>
            <a:r>
              <a:rPr lang="en-ZA"/>
              <a:t>Denboba</a:t>
            </a:r>
            <a:r>
              <a:rPr lang="en-ZA" dirty="0"/>
              <a:t> et al. 2014 – presents a pregnancy package from before conception to birth, a birth package, a child health and nutrition package from birth onwards, an early learning package (from birth onwards, but in particular from age 3), and a family support package from pregnancy onwards.</a:t>
            </a:r>
          </a:p>
          <a:p>
            <a:endParaRPr lang="en-ZA" dirty="0"/>
          </a:p>
          <a:p>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7</a:t>
            </a:fld>
            <a:endParaRPr lang="en-US" dirty="0"/>
          </a:p>
        </p:txBody>
      </p:sp>
    </p:spTree>
    <p:extLst>
      <p:ext uri="{BB962C8B-B14F-4D97-AF65-F5344CB8AC3E}">
        <p14:creationId xmlns:p14="http://schemas.microsoft.com/office/powerpoint/2010/main" val="3769915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Although all 5 packages are essential for children’s growth and development, this review focuses on interventions that are part of three packages – early learning, family support and early nutrition </a:t>
            </a:r>
            <a:r>
              <a:rPr lang="en-ZA" dirty="0">
                <a:sym typeface="Wingdings" panose="05000000000000000000" pitchFamily="2" charset="2"/>
              </a:rPr>
              <a:t> which seek to reduce malnutrition and improve early learning. Each package does not cover all the types of interventions considered to be important for child development, but are defined for the purposes of this review, and this was particularly based on how programmes and sub-programmes were defined by national and provincial government in their budgets. The focus on these three packages does not imply that others are unimportant, but rather, the selection reflects government’s priorities of reduced malnutrition and improved early learning, underpinned by a strengthened system for ECD service delivery</a:t>
            </a:r>
            <a:endParaRPr lang="en-ZA" dirty="0"/>
          </a:p>
        </p:txBody>
      </p:sp>
      <p:sp>
        <p:nvSpPr>
          <p:cNvPr id="4" name="Slide Number Placeholder 3"/>
          <p:cNvSpPr>
            <a:spLocks noGrp="1"/>
          </p:cNvSpPr>
          <p:nvPr>
            <p:ph type="sldNum" sz="quarter" idx="5"/>
          </p:nvPr>
        </p:nvSpPr>
        <p:spPr/>
        <p:txBody>
          <a:bodyPr/>
          <a:lstStyle/>
          <a:p>
            <a:fld id="{1A0F8E5C-5A3E-4B7B-9076-3D9F365D5B9B}" type="slidenum">
              <a:rPr lang="en-US" smtClean="0"/>
              <a:t>8</a:t>
            </a:fld>
            <a:endParaRPr lang="en-US" dirty="0"/>
          </a:p>
        </p:txBody>
      </p:sp>
    </p:spTree>
    <p:extLst>
      <p:ext uri="{BB962C8B-B14F-4D97-AF65-F5344CB8AC3E}">
        <p14:creationId xmlns:p14="http://schemas.microsoft.com/office/powerpoint/2010/main" val="2951927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GB" sz="1000" b="1" dirty="0">
                <a:solidFill>
                  <a:srgbClr val="003366"/>
                </a:solidFill>
                <a:latin typeface="+mn-lt"/>
              </a:rPr>
              <a:t>Early learning: </a:t>
            </a:r>
            <a:r>
              <a:rPr lang="en-GB" sz="1000" b="0" dirty="0">
                <a:solidFill>
                  <a:srgbClr val="003366"/>
                </a:solidFill>
                <a:latin typeface="+mn-lt"/>
              </a:rPr>
              <a:t>Mainly under provincial departments of education and social development. Under DBE, main intervention is provision of Grade R in public schools and ECD centres and community schools. Other important, though much smaller in terms of expenditure interventions, include ECD infrastructure development and maintenance and human resources development training, out of which a small share is funded through the EPWP social sector grant. The biggest intervention under PDSDs is the subsidy for registered ECD centres which supports child development in terms of both nutrition and early learning.</a:t>
            </a:r>
          </a:p>
          <a:p>
            <a:pPr marL="0" indent="0">
              <a:spcBef>
                <a:spcPts val="600"/>
              </a:spcBef>
              <a:spcAft>
                <a:spcPts val="600"/>
              </a:spcAft>
              <a:buFont typeface="Arial" panose="020B0604020202020204" pitchFamily="34" charset="0"/>
              <a:buNone/>
            </a:pPr>
            <a:endParaRPr lang="en-GB" sz="1000" b="0" dirty="0">
              <a:solidFill>
                <a:srgbClr val="003366"/>
              </a:solidFill>
              <a:latin typeface="+mn-lt"/>
            </a:endParaRPr>
          </a:p>
          <a:p>
            <a:pPr marL="0" indent="0">
              <a:spcBef>
                <a:spcPts val="600"/>
              </a:spcBef>
              <a:spcAft>
                <a:spcPts val="600"/>
              </a:spcAft>
              <a:buFont typeface="Arial" panose="020B0604020202020204" pitchFamily="34" charset="0"/>
              <a:buNone/>
            </a:pPr>
            <a:r>
              <a:rPr lang="en-GB" sz="1000" b="1" dirty="0">
                <a:solidFill>
                  <a:srgbClr val="003366"/>
                </a:solidFill>
                <a:latin typeface="+mn-lt"/>
              </a:rPr>
              <a:t>Family support: </a:t>
            </a:r>
            <a:r>
              <a:rPr lang="en-GB" sz="1000" b="0" dirty="0">
                <a:solidFill>
                  <a:srgbClr val="003366"/>
                </a:solidFill>
                <a:latin typeface="+mn-lt"/>
              </a:rPr>
              <a:t>All fall under DSD and administered by SASSA. CSG is the largest of the child grants by far and can serve as a way to reduce malnutrition and hunger, and help families pay for ECD programmes and other services essential to child development.</a:t>
            </a:r>
          </a:p>
          <a:p>
            <a:pPr marL="0" indent="0">
              <a:spcBef>
                <a:spcPts val="600"/>
              </a:spcBef>
              <a:spcAft>
                <a:spcPts val="600"/>
              </a:spcAft>
              <a:buFont typeface="Arial" panose="020B0604020202020204" pitchFamily="34" charset="0"/>
              <a:buNone/>
            </a:pPr>
            <a:endParaRPr lang="en-GB" sz="1000" b="0" dirty="0">
              <a:solidFill>
                <a:srgbClr val="003366"/>
              </a:solidFill>
              <a:latin typeface="+mn-lt"/>
            </a:endParaRPr>
          </a:p>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GB" sz="1000" b="1" dirty="0">
                <a:solidFill>
                  <a:srgbClr val="003366"/>
                </a:solidFill>
                <a:latin typeface="+mn-lt"/>
              </a:rPr>
              <a:t>Early nutrition</a:t>
            </a:r>
            <a:r>
              <a:rPr lang="en-GB" sz="1000" b="0" dirty="0">
                <a:solidFill>
                  <a:srgbClr val="003366"/>
                </a:solidFill>
                <a:latin typeface="+mn-lt"/>
              </a:rPr>
              <a:t>: Highly cross-sectoral. Interventions seeking to improve nutritional outcomes and food security under PDSDs beyond the CSG are limited. It includes food and food supplies under different sub-programmes and the SRD grant which among other things, provides food parcels over short periods of time to families in distress. </a:t>
            </a:r>
            <a:r>
              <a:rPr lang="en-GB" sz="1000" dirty="0">
                <a:effectLst/>
                <a:latin typeface="+mn-lt"/>
                <a:ea typeface="Times New Roman" panose="02020603050405020304" pitchFamily="18" charset="0"/>
              </a:rPr>
              <a:t>Since nutrition is often integrated into health programming, expenditure on Health Promotion and Nutrition and on Child, Youth and School Health are included in the early nutrition package. Nevertheless, this package omits some nutrition expenditure. For example, expenditure on Maternal, New-born and Child Health interventions, part of which would benefit young children and belong in the early nutrition package, and part of which would benefit infants and belong in the birth package which is not examined by this review</a:t>
            </a:r>
            <a:endParaRPr lang="en-ZA" sz="1000" dirty="0">
              <a:latin typeface="+mn-lt"/>
            </a:endParaRPr>
          </a:p>
          <a:p>
            <a:pPr marL="0" indent="0">
              <a:spcBef>
                <a:spcPts val="600"/>
              </a:spcBef>
              <a:spcAft>
                <a:spcPts val="600"/>
              </a:spcAft>
              <a:buFont typeface="Arial" panose="020B0604020202020204" pitchFamily="34" charset="0"/>
              <a:buNone/>
            </a:pPr>
            <a:endParaRPr lang="en-GB" sz="1000" b="1" dirty="0">
              <a:solidFill>
                <a:srgbClr val="003366"/>
              </a:solidFill>
              <a:latin typeface="+mn-lt"/>
            </a:endParaRPr>
          </a:p>
          <a:p>
            <a:pPr marL="285750" indent="-285750">
              <a:spcBef>
                <a:spcPts val="600"/>
              </a:spcBef>
              <a:spcAft>
                <a:spcPts val="600"/>
              </a:spcAft>
              <a:buFont typeface="Arial" panose="020B0604020202020204" pitchFamily="34" charset="0"/>
              <a:buChar char="•"/>
            </a:pPr>
            <a:endParaRPr lang="en-GB" sz="1000" b="1" dirty="0">
              <a:solidFill>
                <a:srgbClr val="003366"/>
              </a:solidFill>
              <a:latin typeface="+mn-lt"/>
            </a:endParaRPr>
          </a:p>
          <a:p>
            <a:pPr marL="285750" indent="-285750">
              <a:spcBef>
                <a:spcPts val="600"/>
              </a:spcBef>
              <a:spcAft>
                <a:spcPts val="600"/>
              </a:spcAft>
              <a:buFont typeface="Arial" panose="020B0604020202020204" pitchFamily="34" charset="0"/>
              <a:buChar char="•"/>
            </a:pPr>
            <a:r>
              <a:rPr lang="en-GB" sz="1000" b="1" dirty="0">
                <a:solidFill>
                  <a:srgbClr val="003366"/>
                </a:solidFill>
                <a:latin typeface="+mn-lt"/>
              </a:rPr>
              <a:t>5</a:t>
            </a:r>
            <a:r>
              <a:rPr lang="en-GB" sz="1000" dirty="0">
                <a:solidFill>
                  <a:srgbClr val="003366"/>
                </a:solidFill>
                <a:latin typeface="+mn-lt"/>
              </a:rPr>
              <a:t> but:</a:t>
            </a:r>
          </a:p>
          <a:p>
            <a:pPr marL="285667" lvl="0" indent="-285750">
              <a:spcBef>
                <a:spcPts val="600"/>
              </a:spcBef>
              <a:spcAft>
                <a:spcPts val="600"/>
              </a:spcAft>
              <a:buFont typeface="Calibri" panose="020F0502020204030204" pitchFamily="34" charset="0"/>
              <a:buChar char="–"/>
            </a:pPr>
            <a:r>
              <a:rPr lang="en-GB" sz="1000" b="1" dirty="0">
                <a:solidFill>
                  <a:srgbClr val="003366"/>
                </a:solidFill>
                <a:latin typeface="+mn-lt"/>
              </a:rPr>
              <a:t>early learning package also include</a:t>
            </a:r>
            <a:r>
              <a:rPr lang="en-GB" sz="1000" dirty="0">
                <a:solidFill>
                  <a:srgbClr val="003366"/>
                </a:solidFill>
                <a:latin typeface="+mn-lt"/>
              </a:rPr>
              <a:t>s </a:t>
            </a:r>
            <a:r>
              <a:rPr lang="en-GB" sz="1000" b="1" dirty="0">
                <a:solidFill>
                  <a:srgbClr val="003366"/>
                </a:solidFill>
                <a:latin typeface="+mn-lt"/>
              </a:rPr>
              <a:t>interventions aimed at children age 6 </a:t>
            </a:r>
            <a:r>
              <a:rPr lang="en-GB" sz="1000" dirty="0">
                <a:solidFill>
                  <a:srgbClr val="003366"/>
                </a:solidFill>
                <a:latin typeface="+mn-lt"/>
              </a:rPr>
              <a:t>to capture transition from ECD programmes to school through grade R.</a:t>
            </a:r>
          </a:p>
          <a:p>
            <a:pPr marL="285667" lvl="0" indent="-285750">
              <a:spcBef>
                <a:spcPts val="600"/>
              </a:spcBef>
              <a:spcAft>
                <a:spcPts val="600"/>
              </a:spcAft>
              <a:buFont typeface="Calibri" panose="020F0502020204030204" pitchFamily="34" charset="0"/>
              <a:buChar char="–"/>
            </a:pPr>
            <a:r>
              <a:rPr lang="en-GB" sz="1000" b="1" dirty="0">
                <a:solidFill>
                  <a:srgbClr val="003366"/>
                </a:solidFill>
                <a:latin typeface="+mn-lt"/>
              </a:rPr>
              <a:t>early nutrition package expenditure analysis cannot be restricted to age group of interest</a:t>
            </a:r>
            <a:r>
              <a:rPr lang="en-GB" sz="1000" dirty="0">
                <a:solidFill>
                  <a:srgbClr val="003366"/>
                </a:solidFill>
                <a:latin typeface="+mn-lt"/>
              </a:rPr>
              <a:t> because the financial data is not disaggregated by age. But included interventions are those highly likely to cover young children, and estimates of the amounts going to young children are provided.</a:t>
            </a:r>
          </a:p>
          <a:p>
            <a:pPr marL="285667" lvl="0" indent="-285750">
              <a:spcBef>
                <a:spcPts val="600"/>
              </a:spcBef>
              <a:spcAft>
                <a:spcPts val="600"/>
              </a:spcAft>
              <a:buFont typeface="Calibri" panose="020F0502020204030204" pitchFamily="34" charset="0"/>
              <a:buChar char="–"/>
            </a:pPr>
            <a:endParaRPr lang="en-GB" sz="1000" dirty="0">
              <a:solidFill>
                <a:srgbClr val="003366"/>
              </a:solidFill>
              <a:latin typeface="+mn-lt"/>
            </a:endParaRPr>
          </a:p>
          <a:p>
            <a:pPr marL="285667" marR="0" lvl="0" indent="-285750" algn="l" defTabSz="914233" rtl="0" eaLnBrk="1" fontAlgn="auto" latinLnBrk="0" hangingPunct="1">
              <a:lnSpc>
                <a:spcPct val="100000"/>
              </a:lnSpc>
              <a:spcBef>
                <a:spcPts val="600"/>
              </a:spcBef>
              <a:spcAft>
                <a:spcPts val="600"/>
              </a:spcAft>
              <a:buClrTx/>
              <a:buSzTx/>
              <a:buFont typeface="Calibri" panose="020F0502020204030204" pitchFamily="34" charset="0"/>
              <a:buChar char="–"/>
              <a:tabLst/>
              <a:defRPr/>
            </a:pPr>
            <a:r>
              <a:rPr lang="en-GB" sz="1000" dirty="0">
                <a:solidFill>
                  <a:srgbClr val="003366"/>
                </a:solidFill>
                <a:latin typeface="+mn-lt"/>
              </a:rPr>
              <a:t>Some interventions serve to both reduce stunting and hunger and improve early learning, to </a:t>
            </a:r>
            <a:r>
              <a:rPr lang="en-GB" sz="1000" b="1" dirty="0">
                <a:solidFill>
                  <a:srgbClr val="003366"/>
                </a:solidFill>
                <a:latin typeface="+mn-lt"/>
              </a:rPr>
              <a:t>avoid double counting they were assigned to the package deemed most relevant</a:t>
            </a:r>
            <a:r>
              <a:rPr lang="en-GB" sz="1000" dirty="0">
                <a:solidFill>
                  <a:srgbClr val="003366"/>
                </a:solidFill>
                <a:latin typeface="+mn-lt"/>
              </a:rPr>
              <a:t>. For example, ECD centres provider opportunities for early learning but also serve as an important avenue to reduce malnutrition through the provision of meals. Since the centres main role is to provide early learning, the subsidy which also covers, among other things, meals for children, is included under the early learning package.</a:t>
            </a:r>
          </a:p>
        </p:txBody>
      </p:sp>
      <p:sp>
        <p:nvSpPr>
          <p:cNvPr id="4" name="Slide Number Placeholder 3"/>
          <p:cNvSpPr>
            <a:spLocks noGrp="1"/>
          </p:cNvSpPr>
          <p:nvPr>
            <p:ph type="sldNum" sz="quarter" idx="5"/>
          </p:nvPr>
        </p:nvSpPr>
        <p:spPr/>
        <p:txBody>
          <a:bodyPr/>
          <a:lstStyle/>
          <a:p>
            <a:fld id="{1A0F8E5C-5A3E-4B7B-9076-3D9F365D5B9B}" type="slidenum">
              <a:rPr lang="en-US" smtClean="0"/>
              <a:t>9</a:t>
            </a:fld>
            <a:endParaRPr lang="en-US" dirty="0"/>
          </a:p>
        </p:txBody>
      </p:sp>
    </p:spTree>
    <p:extLst>
      <p:ext uri="{BB962C8B-B14F-4D97-AF65-F5344CB8AC3E}">
        <p14:creationId xmlns:p14="http://schemas.microsoft.com/office/powerpoint/2010/main" val="18104761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593DE8-CBF2-492B-9156-37C627611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37" y="2633"/>
            <a:ext cx="12197737" cy="4517680"/>
          </a:xfrm>
          <a:prstGeom prst="rect">
            <a:avLst/>
          </a:prstGeom>
        </p:spPr>
      </p:pic>
      <p:sp>
        <p:nvSpPr>
          <p:cNvPr id="2" name="Title 1"/>
          <p:cNvSpPr>
            <a:spLocks noGrp="1"/>
          </p:cNvSpPr>
          <p:nvPr>
            <p:ph type="ctrTitle" hasCustomPrompt="1"/>
          </p:nvPr>
        </p:nvSpPr>
        <p:spPr>
          <a:xfrm>
            <a:off x="588991" y="107432"/>
            <a:ext cx="8744308" cy="1773237"/>
          </a:xfrm>
        </p:spPr>
        <p:txBody>
          <a:bodyPr anchor="b">
            <a:normAutofit/>
          </a:bodyPr>
          <a:lstStyle>
            <a:lvl1pPr algn="l">
              <a:defRPr sz="3600">
                <a:solidFill>
                  <a:schemeClr val="bg1"/>
                </a:solidFill>
              </a:defRPr>
            </a:lvl1pPr>
          </a:lstStyle>
          <a:p>
            <a:r>
              <a:rPr lang="en-US"/>
              <a:t>CLICK TO EDIT MASTER TITLE STYLE</a:t>
            </a:r>
          </a:p>
        </p:txBody>
      </p:sp>
      <p:sp>
        <p:nvSpPr>
          <p:cNvPr id="3" name="Subtitle 2"/>
          <p:cNvSpPr>
            <a:spLocks noGrp="1"/>
          </p:cNvSpPr>
          <p:nvPr>
            <p:ph type="subTitle" idx="1"/>
          </p:nvPr>
        </p:nvSpPr>
        <p:spPr>
          <a:xfrm>
            <a:off x="588991" y="1978328"/>
            <a:ext cx="8744309" cy="1021720"/>
          </a:xfrm>
        </p:spPr>
        <p:txBody>
          <a:bodyPr/>
          <a:lstStyle>
            <a:lvl1pPr marL="0" indent="0" algn="l">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9" name="Rectangle 64"/>
          <p:cNvSpPr>
            <a:spLocks noChangeArrowheads="1"/>
          </p:cNvSpPr>
          <p:nvPr userDrawn="1"/>
        </p:nvSpPr>
        <p:spPr bwMode="auto">
          <a:xfrm>
            <a:off x="-5736" y="4368814"/>
            <a:ext cx="9321187" cy="189601"/>
          </a:xfrm>
          <a:prstGeom prst="rect">
            <a:avLst/>
          </a:prstGeom>
          <a:solidFill>
            <a:srgbClr val="021F4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5" marR="0" lvl="0" indent="-115885" defTabSz="914377"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dirty="0">
              <a:ln>
                <a:noFill/>
              </a:ln>
              <a:solidFill>
                <a:prstClr val="white"/>
              </a:solidFill>
              <a:effectLst/>
              <a:uLnTx/>
              <a:uFillTx/>
              <a:latin typeface="Trebuchet MS" pitchFamily="34" charset="0"/>
              <a:ea typeface="MS PGothic" pitchFamily="34" charset="-128"/>
            </a:endParaRPr>
          </a:p>
        </p:txBody>
      </p:sp>
      <p:sp>
        <p:nvSpPr>
          <p:cNvPr id="8" name="Rectangle 63"/>
          <p:cNvSpPr>
            <a:spLocks noChangeArrowheads="1"/>
          </p:cNvSpPr>
          <p:nvPr userDrawn="1"/>
        </p:nvSpPr>
        <p:spPr bwMode="auto">
          <a:xfrm>
            <a:off x="9315451" y="4368814"/>
            <a:ext cx="2882287" cy="189601"/>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5" marR="0" lvl="0" indent="-115885" defTabSz="914377" eaLnBrk="1" fontAlgn="base" latinLnBrk="0" hangingPunct="1">
              <a:lnSpc>
                <a:spcPct val="100000"/>
              </a:lnSpc>
              <a:spcBef>
                <a:spcPct val="50000"/>
              </a:spcBef>
              <a:spcAft>
                <a:spcPct val="0"/>
              </a:spcAft>
              <a:buClrTx/>
              <a:buSzTx/>
              <a:buFontTx/>
              <a:buChar char="•"/>
              <a:tabLst/>
              <a:defRPr/>
            </a:pPr>
            <a:endParaRPr kumimoji="0" lang="en-US" sz="1300" b="0" i="0" u="none" strike="noStrike" kern="0" cap="none" spc="0" normalizeH="0" baseline="0" noProof="0" dirty="0">
              <a:ln>
                <a:noFill/>
              </a:ln>
              <a:solidFill>
                <a:srgbClr val="C8BB7E"/>
              </a:solidFill>
              <a:effectLst/>
              <a:uLnTx/>
              <a:uFillTx/>
              <a:latin typeface="Trebuchet MS" pitchFamily="34" charset="0"/>
              <a:ea typeface="MS PGothic" pitchFamily="34" charset="-128"/>
            </a:endParaRPr>
          </a:p>
        </p:txBody>
      </p:sp>
      <p:pic>
        <p:nvPicPr>
          <p:cNvPr id="11" name="Picture 10" descr="A close up of a sign&#10;&#10;Description automatically generated">
            <a:extLst>
              <a:ext uri="{FF2B5EF4-FFF2-40B4-BE49-F238E27FC236}">
                <a16:creationId xmlns:a16="http://schemas.microsoft.com/office/drawing/2014/main" id="{BCB0B4FA-9A0A-4113-A82C-0544CF9A72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8989" y="5371971"/>
            <a:ext cx="6421411" cy="842886"/>
          </a:xfrm>
          <a:prstGeom prst="rect">
            <a:avLst/>
          </a:prstGeom>
        </p:spPr>
      </p:pic>
    </p:spTree>
    <p:extLst>
      <p:ext uri="{BB962C8B-B14F-4D97-AF65-F5344CB8AC3E}">
        <p14:creationId xmlns:p14="http://schemas.microsoft.com/office/powerpoint/2010/main" val="3636118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27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399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3E13CA-D47D-4574-9C51-DCB3C17F459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2170974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E13CA-D47D-4574-9C51-DCB3C17F459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E4715-2AAA-404E-80AC-671AED197B59}" type="slidenum">
              <a:rPr lang="en-US" smtClean="0"/>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277769"/>
            <a:ext cx="1034890" cy="580231"/>
          </a:xfrm>
          <a:prstGeom prst="rect">
            <a:avLst/>
          </a:prstGeom>
        </p:spPr>
      </p:pic>
    </p:spTree>
    <p:extLst>
      <p:ext uri="{BB962C8B-B14F-4D97-AF65-F5344CB8AC3E}">
        <p14:creationId xmlns:p14="http://schemas.microsoft.com/office/powerpoint/2010/main" val="4135513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3E13CA-D47D-4574-9C51-DCB3C17F459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49881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3E13CA-D47D-4574-9C51-DCB3C17F4597}"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2103624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3E13CA-D47D-4574-9C51-DCB3C17F4597}" type="datetimeFigureOut">
              <a:rPr lang="en-US" smtClean="0"/>
              <a:t>9/1/2022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5647783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3E13CA-D47D-4574-9C51-DCB3C17F4597}" type="datetimeFigureOut">
              <a:rPr lang="en-US" smtClean="0"/>
              <a:t>9/1/2022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3141028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3E13CA-D47D-4574-9C51-DCB3C17F4597}" type="datetimeFigureOut">
              <a:rPr lang="en-US" smtClean="0"/>
              <a:t>9/1/2022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36156931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E13CA-D47D-4574-9C51-DCB3C17F4597}"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412696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645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3E13CA-D47D-4574-9C51-DCB3C17F4597}" type="datetimeFigureOut">
              <a:rPr lang="en-US" smtClean="0"/>
              <a:t>9/1/2022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14678850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E13CA-D47D-4574-9C51-DCB3C17F459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506450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3E13CA-D47D-4574-9C51-DCB3C17F4597}" type="datetimeFigureOut">
              <a:rPr lang="en-US" smtClean="0"/>
              <a:t>9/1/2022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E4715-2AAA-404E-80AC-671AED197B59}" type="slidenum">
              <a:rPr lang="en-US" smtClean="0"/>
              <a:t>‹#›</a:t>
            </a:fld>
            <a:endParaRPr lang="en-US"/>
          </a:p>
        </p:txBody>
      </p:sp>
    </p:spTree>
    <p:extLst>
      <p:ext uri="{BB962C8B-B14F-4D97-AF65-F5344CB8AC3E}">
        <p14:creationId xmlns:p14="http://schemas.microsoft.com/office/powerpoint/2010/main" val="202923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p:spPr>
        <p:txBody>
          <a:bodyPr anchor="b">
            <a:normAutofit/>
          </a:bodyPr>
          <a:lstStyle>
            <a:lvl1pPr>
              <a:defRPr sz="4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46994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5305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nchor="t"/>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163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chor="t"/>
          <a:lstStyle/>
          <a:p>
            <a:r>
              <a:rPr lang="en-US"/>
              <a:t>CLICK TO EDIT MASTER TITLE STYLE</a:t>
            </a:r>
          </a:p>
        </p:txBody>
      </p:sp>
    </p:spTree>
    <p:extLst>
      <p:ext uri="{BB962C8B-B14F-4D97-AF65-F5344CB8AC3E}">
        <p14:creationId xmlns:p14="http://schemas.microsoft.com/office/powerpoint/2010/main" val="199845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8300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01303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Tree>
    <p:extLst>
      <p:ext uri="{BB962C8B-B14F-4D97-AF65-F5344CB8AC3E}">
        <p14:creationId xmlns:p14="http://schemas.microsoft.com/office/powerpoint/2010/main" val="2787934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1" y="365126"/>
            <a:ext cx="11458575" cy="99106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381001" y="1524002"/>
            <a:ext cx="11458575" cy="4652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358239" y="6344774"/>
            <a:ext cx="1447800" cy="230832"/>
          </a:xfrm>
          <a:prstGeom prst="rect">
            <a:avLst/>
          </a:prstGeom>
          <a:noFill/>
        </p:spPr>
        <p:txBody>
          <a:bodyPr wrap="square" rtlCol="0">
            <a:spAutoFit/>
          </a:bodyPr>
          <a:lstStyle/>
          <a:p>
            <a:fld id="{FA793E1E-96C6-43C1-B191-C135EAB6D3A6}" type="slidenum">
              <a:rPr lang="en-US" sz="900" smtClean="0">
                <a:solidFill>
                  <a:schemeClr val="tx1"/>
                </a:solidFill>
                <a:latin typeface="Arial" panose="020B0604020202020204" pitchFamily="34" charset="0"/>
                <a:cs typeface="Arial" panose="020B0604020202020204" pitchFamily="34" charset="0"/>
              </a:rPr>
              <a:t>‹#›</a:t>
            </a:fld>
            <a:endParaRPr lang="en-US" sz="900" dirty="0">
              <a:solidFill>
                <a:schemeClr val="tx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7FDCE5F-A7F4-46BB-8C9E-BF4AB2E5FA5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10801" y="6329998"/>
            <a:ext cx="1642012" cy="322203"/>
          </a:xfrm>
          <a:prstGeom prst="rect">
            <a:avLst/>
          </a:prstGeom>
        </p:spPr>
      </p:pic>
    </p:spTree>
    <p:extLst>
      <p:ext uri="{BB962C8B-B14F-4D97-AF65-F5344CB8AC3E}">
        <p14:creationId xmlns:p14="http://schemas.microsoft.com/office/powerpoint/2010/main" val="1279025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2600" b="1" kern="1200">
          <a:solidFill>
            <a:schemeClr val="tx1"/>
          </a:solidFill>
          <a:latin typeface="+mj-lt"/>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Arial" panose="020B0604020202020204" pitchFamily="34" charset="0"/>
        </a:defRPr>
      </a:lvl1pPr>
      <a:lvl2pPr marL="534975" indent="-268281"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Arial" panose="020B0604020202020204" pitchFamily="34" charset="0"/>
        </a:defRPr>
      </a:lvl2pPr>
      <a:lvl3pPr marL="801668" indent="-266693"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Arial" panose="020B0604020202020204" pitchFamily="34" charset="0"/>
        </a:defRPr>
      </a:lvl3pPr>
      <a:lvl4pPr marL="1077886" indent="-276218"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1346166" indent="-268281"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3E13CA-D47D-4574-9C51-DCB3C17F4597}" type="datetimeFigureOut">
              <a:rPr lang="en-US" smtClean="0"/>
              <a:t>9/1/2022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E4715-2AAA-404E-80AC-671AED197B59}" type="slidenum">
              <a:rPr lang="en-US" smtClean="0"/>
              <a:t>‹#›</a:t>
            </a:fld>
            <a:endParaRPr lang="en-US"/>
          </a:p>
        </p:txBody>
      </p:sp>
    </p:spTree>
    <p:extLst>
      <p:ext uri="{BB962C8B-B14F-4D97-AF65-F5344CB8AC3E}">
        <p14:creationId xmlns:p14="http://schemas.microsoft.com/office/powerpoint/2010/main" val="22163932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33.sv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9.sv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42.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1.png"/><Relationship Id="rId12" Type="http://schemas.microsoft.com/office/2007/relationships/hdphoto" Target="../media/hdphoto5.wdp"/><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microsoft.com/office/2007/relationships/hdphoto" Target="../media/hdphoto2.wdp"/><Relationship Id="rId11" Type="http://schemas.openxmlformats.org/officeDocument/2006/relationships/image" Target="../media/image13.png"/><Relationship Id="rId5" Type="http://schemas.openxmlformats.org/officeDocument/2006/relationships/image" Target="../media/image10.png"/><Relationship Id="rId15" Type="http://schemas.openxmlformats.org/officeDocument/2006/relationships/image" Target="../media/image16.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2.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4.svg"/><Relationship Id="rId5" Type="http://schemas.openxmlformats.org/officeDocument/2006/relationships/diagramQuickStyle" Target="../diagrams/quickStyle1.xml"/><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diagramLayout" Target="../diagrams/layout1.xml"/><Relationship Id="rId9" Type="http://schemas.openxmlformats.org/officeDocument/2006/relationships/image" Target="../media/image22.sv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ild playing hopscotch">
            <a:extLst>
              <a:ext uri="{FF2B5EF4-FFF2-40B4-BE49-F238E27FC236}">
                <a16:creationId xmlns:a16="http://schemas.microsoft.com/office/drawing/2014/main" id="{6EA84378-1A00-D759-4872-52BC0AD54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1981" cy="6860191"/>
          </a:xfrm>
          <a:prstGeom prst="rect">
            <a:avLst/>
          </a:prstGeom>
        </p:spPr>
      </p:pic>
      <p:sp>
        <p:nvSpPr>
          <p:cNvPr id="12" name="Title 1">
            <a:extLst>
              <a:ext uri="{FF2B5EF4-FFF2-40B4-BE49-F238E27FC236}">
                <a16:creationId xmlns:a16="http://schemas.microsoft.com/office/drawing/2014/main" id="{F0688D18-1ADD-440D-2221-07958F641D1B}"/>
              </a:ext>
            </a:extLst>
          </p:cNvPr>
          <p:cNvSpPr txBox="1">
            <a:spLocks/>
          </p:cNvSpPr>
          <p:nvPr/>
        </p:nvSpPr>
        <p:spPr>
          <a:xfrm>
            <a:off x="19" y="4263755"/>
            <a:ext cx="12191981" cy="1314534"/>
          </a:xfrm>
          <a:prstGeom prst="rect">
            <a:avLst/>
          </a:prstGeom>
          <a:solidFill>
            <a:srgbClr val="FFFFFF">
              <a:alpha val="58320"/>
            </a:srgbClr>
          </a:solidFill>
        </p:spPr>
        <p:txBody>
          <a:bodyPr vert="horz" lIns="792001" tIns="180000" rIns="91440" bIns="216001" rtlCol="0" anchor="b">
            <a:normAutofit fontScale="97500"/>
          </a:bodyPr>
          <a:lstStyle>
            <a:lvl1pPr algn="ctr" defTabSz="1056041" rtl="0" eaLnBrk="1" latinLnBrk="0" hangingPunct="1">
              <a:lnSpc>
                <a:spcPct val="90000"/>
              </a:lnSpc>
              <a:spcBef>
                <a:spcPct val="0"/>
              </a:spcBef>
              <a:buNone/>
              <a:defRPr sz="6929" kern="1200">
                <a:solidFill>
                  <a:schemeClr val="tx1"/>
                </a:solidFill>
                <a:latin typeface="+mj-lt"/>
                <a:ea typeface="+mj-ea"/>
                <a:cs typeface="+mj-cs"/>
              </a:defRPr>
            </a:lvl1pPr>
          </a:lstStyle>
          <a:p>
            <a:pPr algn="l"/>
            <a:r>
              <a:rPr lang="en-ZA" sz="3200" dirty="0"/>
              <a:t>Public Expenditure and Institutional Review (PEIR):</a:t>
            </a:r>
            <a:br>
              <a:rPr lang="en-ZA" sz="3200" dirty="0"/>
            </a:br>
            <a:r>
              <a:rPr lang="en-ZA" sz="3200" b="1" dirty="0">
                <a:latin typeface="+mn-lt"/>
              </a:rPr>
              <a:t>Focus on Early Childhood Development in South Africa</a:t>
            </a:r>
          </a:p>
        </p:txBody>
      </p:sp>
      <p:sp>
        <p:nvSpPr>
          <p:cNvPr id="14" name="Subtitle 2">
            <a:extLst>
              <a:ext uri="{FF2B5EF4-FFF2-40B4-BE49-F238E27FC236}">
                <a16:creationId xmlns:a16="http://schemas.microsoft.com/office/drawing/2014/main" id="{0A4AB7E5-D4C2-6C45-16B7-6D363BBFEF18}"/>
              </a:ext>
            </a:extLst>
          </p:cNvPr>
          <p:cNvSpPr txBox="1">
            <a:spLocks/>
          </p:cNvSpPr>
          <p:nvPr/>
        </p:nvSpPr>
        <p:spPr>
          <a:xfrm>
            <a:off x="141551" y="5687988"/>
            <a:ext cx="3409171" cy="1037068"/>
          </a:xfrm>
          <a:prstGeom prst="rect">
            <a:avLst/>
          </a:prstGeom>
          <a:solidFill>
            <a:schemeClr val="bg1"/>
          </a:solidFill>
          <a:ln w="44450">
            <a:solidFill>
              <a:schemeClr val="tx1"/>
            </a:solidFill>
          </a:ln>
        </p:spPr>
        <p:txBody>
          <a:bodyPr vert="horz" lIns="180000" tIns="251998" rIns="180000" bIns="144000" rtlCol="0" anchor="ctr">
            <a:normAutofit fontScale="92500" lnSpcReduction="10000"/>
          </a:bodyPr>
          <a:lstStyle>
            <a:lvl1pPr marL="0" indent="0" algn="ctr" defTabSz="1056041" rtl="0" eaLnBrk="1" latinLnBrk="0" hangingPunct="1">
              <a:lnSpc>
                <a:spcPct val="90000"/>
              </a:lnSpc>
              <a:spcBef>
                <a:spcPts val="1155"/>
              </a:spcBef>
              <a:buFont typeface="Arial" panose="020B0604020202020204" pitchFamily="34" charset="0"/>
              <a:buNone/>
              <a:defRPr sz="2772" kern="1200">
                <a:solidFill>
                  <a:schemeClr val="tx1"/>
                </a:solidFill>
                <a:latin typeface="+mn-lt"/>
                <a:ea typeface="+mn-ea"/>
                <a:cs typeface="+mn-cs"/>
              </a:defRPr>
            </a:lvl1pPr>
            <a:lvl2pPr marL="528020" indent="0" algn="ctr" defTabSz="1056041" rtl="0" eaLnBrk="1" latinLnBrk="0" hangingPunct="1">
              <a:lnSpc>
                <a:spcPct val="90000"/>
              </a:lnSpc>
              <a:spcBef>
                <a:spcPts val="577"/>
              </a:spcBef>
              <a:buFont typeface="Arial" panose="020B0604020202020204" pitchFamily="34" charset="0"/>
              <a:buNone/>
              <a:defRPr sz="2310" kern="1200">
                <a:solidFill>
                  <a:schemeClr val="tx1"/>
                </a:solidFill>
                <a:latin typeface="+mn-lt"/>
                <a:ea typeface="+mn-ea"/>
                <a:cs typeface="+mn-cs"/>
              </a:defRPr>
            </a:lvl2pPr>
            <a:lvl3pPr marL="1056041" indent="0" algn="ctr" defTabSz="1056041" rtl="0" eaLnBrk="1" latinLnBrk="0" hangingPunct="1">
              <a:lnSpc>
                <a:spcPct val="90000"/>
              </a:lnSpc>
              <a:spcBef>
                <a:spcPts val="577"/>
              </a:spcBef>
              <a:buFont typeface="Arial" panose="020B0604020202020204" pitchFamily="34" charset="0"/>
              <a:buNone/>
              <a:defRPr sz="2079" kern="1200">
                <a:solidFill>
                  <a:schemeClr val="tx1"/>
                </a:solidFill>
                <a:latin typeface="+mn-lt"/>
                <a:ea typeface="+mn-ea"/>
                <a:cs typeface="+mn-cs"/>
              </a:defRPr>
            </a:lvl3pPr>
            <a:lvl4pPr marL="1584061"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4pPr>
            <a:lvl5pPr marL="2112081"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5pPr>
            <a:lvl6pPr marL="2640101"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6pPr>
            <a:lvl7pPr marL="3168122"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7pPr>
            <a:lvl8pPr marL="3696142"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8pPr>
            <a:lvl9pPr marL="4224162"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9pPr>
          </a:lstStyle>
          <a:p>
            <a:r>
              <a:rPr lang="en-ZA" sz="2401" dirty="0"/>
              <a:t>RESEP QER Conference</a:t>
            </a:r>
          </a:p>
          <a:p>
            <a:r>
              <a:rPr lang="en-ZA" sz="1800" dirty="0"/>
              <a:t>31 August 2022</a:t>
            </a:r>
          </a:p>
        </p:txBody>
      </p:sp>
      <p:sp>
        <p:nvSpPr>
          <p:cNvPr id="2" name="Subtitle 2">
            <a:extLst>
              <a:ext uri="{FF2B5EF4-FFF2-40B4-BE49-F238E27FC236}">
                <a16:creationId xmlns:a16="http://schemas.microsoft.com/office/drawing/2014/main" id="{9C081512-7D9B-2996-5523-F98491BCF15B}"/>
              </a:ext>
            </a:extLst>
          </p:cNvPr>
          <p:cNvSpPr txBox="1">
            <a:spLocks/>
          </p:cNvSpPr>
          <p:nvPr/>
        </p:nvSpPr>
        <p:spPr>
          <a:xfrm>
            <a:off x="4263242" y="5687988"/>
            <a:ext cx="7787209" cy="1037068"/>
          </a:xfrm>
          <a:prstGeom prst="rect">
            <a:avLst/>
          </a:prstGeom>
          <a:solidFill>
            <a:schemeClr val="bg1"/>
          </a:solidFill>
          <a:ln w="44450">
            <a:solidFill>
              <a:schemeClr val="tx1"/>
            </a:solidFill>
          </a:ln>
        </p:spPr>
        <p:txBody>
          <a:bodyPr vert="horz" lIns="180000" tIns="251998" rIns="180000" bIns="144000" rtlCol="0" anchor="ctr">
            <a:noAutofit/>
          </a:bodyPr>
          <a:lstStyle>
            <a:lvl1pPr marL="0" indent="0" algn="ctr" defTabSz="1056041" rtl="0" eaLnBrk="1" latinLnBrk="0" hangingPunct="1">
              <a:lnSpc>
                <a:spcPct val="90000"/>
              </a:lnSpc>
              <a:spcBef>
                <a:spcPts val="1155"/>
              </a:spcBef>
              <a:buFont typeface="Arial" panose="020B0604020202020204" pitchFamily="34" charset="0"/>
              <a:buNone/>
              <a:defRPr sz="2772" kern="1200">
                <a:solidFill>
                  <a:schemeClr val="tx1"/>
                </a:solidFill>
                <a:latin typeface="+mn-lt"/>
                <a:ea typeface="+mn-ea"/>
                <a:cs typeface="+mn-cs"/>
              </a:defRPr>
            </a:lvl1pPr>
            <a:lvl2pPr marL="528020" indent="0" algn="ctr" defTabSz="1056041" rtl="0" eaLnBrk="1" latinLnBrk="0" hangingPunct="1">
              <a:lnSpc>
                <a:spcPct val="90000"/>
              </a:lnSpc>
              <a:spcBef>
                <a:spcPts val="577"/>
              </a:spcBef>
              <a:buFont typeface="Arial" panose="020B0604020202020204" pitchFamily="34" charset="0"/>
              <a:buNone/>
              <a:defRPr sz="2310" kern="1200">
                <a:solidFill>
                  <a:schemeClr val="tx1"/>
                </a:solidFill>
                <a:latin typeface="+mn-lt"/>
                <a:ea typeface="+mn-ea"/>
                <a:cs typeface="+mn-cs"/>
              </a:defRPr>
            </a:lvl2pPr>
            <a:lvl3pPr marL="1056041" indent="0" algn="ctr" defTabSz="1056041" rtl="0" eaLnBrk="1" latinLnBrk="0" hangingPunct="1">
              <a:lnSpc>
                <a:spcPct val="90000"/>
              </a:lnSpc>
              <a:spcBef>
                <a:spcPts val="577"/>
              </a:spcBef>
              <a:buFont typeface="Arial" panose="020B0604020202020204" pitchFamily="34" charset="0"/>
              <a:buNone/>
              <a:defRPr sz="2079" kern="1200">
                <a:solidFill>
                  <a:schemeClr val="tx1"/>
                </a:solidFill>
                <a:latin typeface="+mn-lt"/>
                <a:ea typeface="+mn-ea"/>
                <a:cs typeface="+mn-cs"/>
              </a:defRPr>
            </a:lvl3pPr>
            <a:lvl4pPr marL="1584061"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4pPr>
            <a:lvl5pPr marL="2112081"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5pPr>
            <a:lvl6pPr marL="2640101"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6pPr>
            <a:lvl7pPr marL="3168122"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7pPr>
            <a:lvl8pPr marL="3696142"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8pPr>
            <a:lvl9pPr marL="4224162" indent="0" algn="ctr" defTabSz="1056041" rtl="0" eaLnBrk="1" latinLnBrk="0" hangingPunct="1">
              <a:lnSpc>
                <a:spcPct val="90000"/>
              </a:lnSpc>
              <a:spcBef>
                <a:spcPts val="577"/>
              </a:spcBef>
              <a:buFont typeface="Arial" panose="020B0604020202020204" pitchFamily="34" charset="0"/>
              <a:buNone/>
              <a:defRPr sz="1848" kern="1200">
                <a:solidFill>
                  <a:schemeClr val="tx1"/>
                </a:solidFill>
                <a:latin typeface="+mn-lt"/>
                <a:ea typeface="+mn-ea"/>
                <a:cs typeface="+mn-cs"/>
              </a:defRPr>
            </a:lvl9pPr>
          </a:lstStyle>
          <a:p>
            <a:r>
              <a:rPr lang="en-GB" sz="1400" b="1" dirty="0"/>
              <a:t>Co-authors</a:t>
            </a:r>
            <a:r>
              <a:rPr lang="en-GB" sz="1400" dirty="0"/>
              <a:t>: Elizabeth Ninan Dulvy, Amanda Devercelli, Servaas van der Berg, Martin Gustafsson, Gunilla Pettersson Gelander, Jesal Kika, Frances-Beaton Day</a:t>
            </a:r>
            <a:endParaRPr lang="en-ZA" sz="1100" dirty="0"/>
          </a:p>
        </p:txBody>
      </p:sp>
    </p:spTree>
    <p:extLst>
      <p:ext uri="{BB962C8B-B14F-4D97-AF65-F5344CB8AC3E}">
        <p14:creationId xmlns:p14="http://schemas.microsoft.com/office/powerpoint/2010/main" val="171576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4945-FFA5-4D86-B3AD-3E8CC071C8A2}"/>
              </a:ext>
            </a:extLst>
          </p:cNvPr>
          <p:cNvSpPr>
            <a:spLocks noGrp="1"/>
          </p:cNvSpPr>
          <p:nvPr>
            <p:ph type="title"/>
          </p:nvPr>
        </p:nvSpPr>
        <p:spPr/>
        <p:txBody>
          <a:bodyPr>
            <a:normAutofit/>
          </a:bodyPr>
          <a:lstStyle/>
          <a:p>
            <a:r>
              <a:rPr lang="en-US" sz="2800" dirty="0"/>
              <a:t>Guiding questions for the PEIR</a:t>
            </a:r>
          </a:p>
        </p:txBody>
      </p:sp>
      <p:sp>
        <p:nvSpPr>
          <p:cNvPr id="14" name="Content Placeholder 13">
            <a:extLst>
              <a:ext uri="{FF2B5EF4-FFF2-40B4-BE49-F238E27FC236}">
                <a16:creationId xmlns:a16="http://schemas.microsoft.com/office/drawing/2014/main" id="{89FA5EF1-E304-3FE1-22DC-44EE22942F00}"/>
              </a:ext>
            </a:extLst>
          </p:cNvPr>
          <p:cNvSpPr>
            <a:spLocks noGrp="1"/>
          </p:cNvSpPr>
          <p:nvPr>
            <p:ph idx="1"/>
          </p:nvPr>
        </p:nvSpPr>
        <p:spPr>
          <a:xfrm>
            <a:off x="381001" y="1186544"/>
            <a:ext cx="11458575" cy="4990422"/>
          </a:xfrm>
        </p:spPr>
        <p:txBody>
          <a:bodyPr>
            <a:normAutofit/>
          </a:bodyPr>
          <a:lstStyle/>
          <a:p>
            <a:pPr>
              <a:lnSpc>
                <a:spcPct val="100000"/>
              </a:lnSpc>
            </a:pPr>
            <a:r>
              <a:rPr lang="en-ZA" sz="2400" dirty="0"/>
              <a:t>What are the </a:t>
            </a:r>
            <a:r>
              <a:rPr lang="en-ZA" sz="2400" b="1" dirty="0"/>
              <a:t>main challenges to child development </a:t>
            </a:r>
            <a:r>
              <a:rPr lang="en-ZA" sz="2400" dirty="0"/>
              <a:t>viewed from a national and international perspective?</a:t>
            </a:r>
          </a:p>
          <a:p>
            <a:pPr>
              <a:lnSpc>
                <a:spcPct val="100000"/>
              </a:lnSpc>
            </a:pPr>
            <a:r>
              <a:rPr lang="en-ZA" sz="2400" dirty="0"/>
              <a:t>What are the </a:t>
            </a:r>
            <a:r>
              <a:rPr lang="en-ZA" sz="2400" b="1" dirty="0"/>
              <a:t>public expenditure patterns </a:t>
            </a:r>
            <a:r>
              <a:rPr lang="en-ZA" sz="2400" dirty="0"/>
              <a:t>for the three intervention packages, and </a:t>
            </a:r>
            <a:r>
              <a:rPr lang="en-ZA" sz="2400" b="1" dirty="0"/>
              <a:t>how easy is it to measure</a:t>
            </a:r>
            <a:r>
              <a:rPr lang="en-ZA" sz="2400" dirty="0"/>
              <a:t> expenditure? How well is public expenditure </a:t>
            </a:r>
            <a:r>
              <a:rPr lang="en-ZA" sz="2400" b="1" dirty="0"/>
              <a:t>lined up with priority outcomes</a:t>
            </a:r>
            <a:r>
              <a:rPr lang="en-ZA" sz="2400" dirty="0"/>
              <a:t> to be achieved?</a:t>
            </a:r>
          </a:p>
          <a:p>
            <a:pPr>
              <a:lnSpc>
                <a:spcPct val="100000"/>
              </a:lnSpc>
            </a:pPr>
            <a:r>
              <a:rPr lang="en-GB" sz="2400" dirty="0"/>
              <a:t>How </a:t>
            </a:r>
            <a:r>
              <a:rPr lang="en-GB" sz="2400" b="1" dirty="0"/>
              <a:t>equitable is public expenditure </a:t>
            </a:r>
            <a:r>
              <a:rPr lang="en-GB" sz="2400" dirty="0"/>
              <a:t>on services to promote child development in terms of socio-economic background, child age and geographic location?</a:t>
            </a:r>
          </a:p>
          <a:p>
            <a:pPr>
              <a:lnSpc>
                <a:spcPct val="100000"/>
              </a:lnSpc>
            </a:pPr>
            <a:r>
              <a:rPr lang="en-GB" sz="2400" dirty="0"/>
              <a:t>What are </a:t>
            </a:r>
            <a:r>
              <a:rPr lang="en-GB" sz="2400" b="1" dirty="0"/>
              <a:t>the institutional arrangements </a:t>
            </a:r>
            <a:r>
              <a:rPr lang="en-GB" sz="2400" dirty="0"/>
              <a:t>to deliver ECD services? Where are the main overlaps, gaps and opportunities across spheres and across sectors?</a:t>
            </a:r>
          </a:p>
          <a:p>
            <a:pPr>
              <a:lnSpc>
                <a:spcPct val="100000"/>
              </a:lnSpc>
            </a:pPr>
            <a:r>
              <a:rPr lang="en-GB" sz="2400" dirty="0"/>
              <a:t>How could services to promote child development be </a:t>
            </a:r>
            <a:r>
              <a:rPr lang="en-GB" sz="2400" b="1" dirty="0"/>
              <a:t>expanded, improved and made more equitable and have a higher impact</a:t>
            </a:r>
            <a:r>
              <a:rPr lang="en-GB" sz="2400" dirty="0"/>
              <a:t> in the context of current budget constraints?</a:t>
            </a:r>
          </a:p>
          <a:p>
            <a:pPr>
              <a:lnSpc>
                <a:spcPct val="100000"/>
              </a:lnSpc>
            </a:pPr>
            <a:endParaRPr lang="en-ZA" sz="2400" dirty="0"/>
          </a:p>
          <a:p>
            <a:pPr>
              <a:lnSpc>
                <a:spcPct val="100000"/>
              </a:lnSpc>
            </a:pPr>
            <a:endParaRPr lang="en-ZA" sz="2400" dirty="0"/>
          </a:p>
        </p:txBody>
      </p:sp>
    </p:spTree>
    <p:extLst>
      <p:ext uri="{BB962C8B-B14F-4D97-AF65-F5344CB8AC3E}">
        <p14:creationId xmlns:p14="http://schemas.microsoft.com/office/powerpoint/2010/main" val="191563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AD97-B01E-C660-E673-00029D91518C}"/>
              </a:ext>
            </a:extLst>
          </p:cNvPr>
          <p:cNvSpPr>
            <a:spLocks noGrp="1"/>
          </p:cNvSpPr>
          <p:nvPr>
            <p:ph type="title"/>
          </p:nvPr>
        </p:nvSpPr>
        <p:spPr/>
        <p:txBody>
          <a:bodyPr/>
          <a:lstStyle/>
          <a:p>
            <a:r>
              <a:rPr lang="en-ZA" dirty="0"/>
              <a:t>Main data sources used for the review</a:t>
            </a:r>
          </a:p>
        </p:txBody>
      </p:sp>
      <p:sp>
        <p:nvSpPr>
          <p:cNvPr id="3" name="Rectangle 2">
            <a:extLst>
              <a:ext uri="{FF2B5EF4-FFF2-40B4-BE49-F238E27FC236}">
                <a16:creationId xmlns:a16="http://schemas.microsoft.com/office/drawing/2014/main" id="{8588B73A-3025-632C-C2C8-542523322AED}"/>
              </a:ext>
            </a:extLst>
          </p:cNvPr>
          <p:cNvSpPr/>
          <p:nvPr/>
        </p:nvSpPr>
        <p:spPr>
          <a:xfrm>
            <a:off x="381001" y="1413369"/>
            <a:ext cx="5152900" cy="5207906"/>
          </a:xfrm>
          <a:prstGeom prst="rect">
            <a:avLst/>
          </a:prstGeom>
          <a:solidFill>
            <a:srgbClr val="002345">
              <a:alpha val="1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00" lvl="0" indent="-342900">
              <a:spcAft>
                <a:spcPts val="1200"/>
              </a:spcAft>
              <a:buFont typeface="Symbol" panose="05050102010706020507" pitchFamily="18" charset="2"/>
              <a:buChar char=""/>
              <a:tabLst>
                <a:tab pos="2228850" algn="l"/>
              </a:tabLst>
            </a:pPr>
            <a:r>
              <a:rPr lang="en-GB" sz="2000" dirty="0">
                <a:solidFill>
                  <a:schemeClr val="tx1"/>
                </a:solidFill>
              </a:rPr>
              <a:t>Basic Accounting System (BAS) detailed data extracts November, December 2021.</a:t>
            </a:r>
            <a:endParaRPr lang="en-ZA" sz="2000" dirty="0">
              <a:solidFill>
                <a:schemeClr val="tx1"/>
              </a:solidFill>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rPr>
              <a:t>Estimates of national expenditure (ENE) various years.</a:t>
            </a:r>
            <a:endParaRPr lang="en-ZA" sz="2000" dirty="0">
              <a:solidFill>
                <a:schemeClr val="tx1"/>
              </a:solidFill>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rPr>
              <a:t>Estimates of provincial revenue and expenditure (EPRE) various years.</a:t>
            </a:r>
            <a:endParaRPr lang="en-ZA" sz="2000" dirty="0">
              <a:solidFill>
                <a:schemeClr val="tx1"/>
              </a:solidFill>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rPr>
              <a:t>Medium Term Budget Policy Statements various years.</a:t>
            </a:r>
            <a:endParaRPr lang="en-ZA" sz="2000" dirty="0">
              <a:solidFill>
                <a:schemeClr val="tx1"/>
              </a:solidFill>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rPr>
              <a:t>South African Social Security Agency (SASSA) statistical reports various years.</a:t>
            </a:r>
            <a:endParaRPr lang="en-ZA" sz="2000" dirty="0">
              <a:solidFill>
                <a:schemeClr val="tx1"/>
              </a:solidFill>
            </a:endParaRPr>
          </a:p>
          <a:p>
            <a:pPr marL="342900" lvl="0" indent="-342900">
              <a:spcAft>
                <a:spcPts val="600"/>
              </a:spcAft>
              <a:buFont typeface="Symbol" panose="05050102010706020507" pitchFamily="18" charset="2"/>
              <a:buChar char=""/>
              <a:tabLst>
                <a:tab pos="2228850" algn="l"/>
              </a:tabLst>
            </a:pPr>
            <a:r>
              <a:rPr lang="en-GB" sz="2000" dirty="0">
                <a:solidFill>
                  <a:schemeClr val="tx1"/>
                </a:solidFill>
              </a:rPr>
              <a:t>Stats SA Consumer Price Index series, January 2022.</a:t>
            </a:r>
            <a:endParaRPr lang="en-ZA" sz="2000" dirty="0">
              <a:solidFill>
                <a:schemeClr val="tx1"/>
              </a:solidFill>
            </a:endParaRPr>
          </a:p>
        </p:txBody>
      </p:sp>
      <p:sp>
        <p:nvSpPr>
          <p:cNvPr id="4" name="Rectangle 3">
            <a:extLst>
              <a:ext uri="{FF2B5EF4-FFF2-40B4-BE49-F238E27FC236}">
                <a16:creationId xmlns:a16="http://schemas.microsoft.com/office/drawing/2014/main" id="{6B98877E-08F2-2B48-AE3F-58BE2DBF6ACE}"/>
              </a:ext>
            </a:extLst>
          </p:cNvPr>
          <p:cNvSpPr/>
          <p:nvPr/>
        </p:nvSpPr>
        <p:spPr>
          <a:xfrm>
            <a:off x="6110288" y="1356190"/>
            <a:ext cx="5449105" cy="5265269"/>
          </a:xfrm>
          <a:prstGeom prst="rect">
            <a:avLst/>
          </a:prstGeom>
          <a:solidFill>
            <a:schemeClr val="accent3">
              <a:lumMod val="20000"/>
              <a:lumOff val="80000"/>
            </a:schemeClr>
          </a:solidFill>
          <a:ln>
            <a:solidFill>
              <a:schemeClr val="accent3">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00" lvl="0" indent="-342900">
              <a:spcAft>
                <a:spcPts val="1200"/>
              </a:spcAft>
              <a:buFont typeface="Symbol" panose="05050102010706020507" pitchFamily="18" charset="2"/>
              <a:buChar char=""/>
              <a:tabLst>
                <a:tab pos="2228850" algn="l"/>
              </a:tabLst>
            </a:pPr>
            <a:r>
              <a:rPr lang="en-GB" sz="2000" dirty="0">
                <a:solidFill>
                  <a:schemeClr val="tx1"/>
                </a:solidFill>
                <a:effectLst/>
                <a:ea typeface="Times New Roman" panose="02020603050405020304" pitchFamily="18" charset="0"/>
                <a:cs typeface="Arial" panose="020B0604020202020204" pitchFamily="34" charset="0"/>
              </a:rPr>
              <a:t>Community Survey (CS) 2016.</a:t>
            </a:r>
            <a:endParaRPr lang="en-ZA" sz="2000" dirty="0">
              <a:solidFill>
                <a:schemeClr val="tx1"/>
              </a:solidFill>
              <a:effectLst/>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effectLst/>
                <a:ea typeface="Times New Roman" panose="02020603050405020304" pitchFamily="18" charset="0"/>
                <a:cs typeface="Arial" panose="020B0604020202020204" pitchFamily="34" charset="0"/>
              </a:rPr>
              <a:t>DBE Education Management Information System (EMIS) extract 2021.</a:t>
            </a:r>
            <a:endParaRPr lang="en-ZA" sz="2000" dirty="0">
              <a:solidFill>
                <a:schemeClr val="tx1"/>
              </a:solidFill>
              <a:effectLst/>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effectLst/>
                <a:ea typeface="Times New Roman" panose="02020603050405020304" pitchFamily="18" charset="0"/>
                <a:cs typeface="Arial" panose="020B0604020202020204" pitchFamily="34" charset="0"/>
              </a:rPr>
              <a:t>DBE 2021 ECD Census.</a:t>
            </a:r>
            <a:endParaRPr lang="en-ZA" sz="2000" dirty="0">
              <a:solidFill>
                <a:schemeClr val="tx1"/>
              </a:solidFill>
              <a:effectLst/>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effectLst/>
                <a:ea typeface="Times New Roman" panose="02020603050405020304" pitchFamily="18" charset="0"/>
                <a:cs typeface="Arial" panose="020B0604020202020204" pitchFamily="34" charset="0"/>
              </a:rPr>
              <a:t>Demographic and Health Survey (DHS) 2016.</a:t>
            </a:r>
            <a:endParaRPr lang="en-ZA" sz="2000" dirty="0">
              <a:solidFill>
                <a:schemeClr val="tx1"/>
              </a:solidFill>
              <a:effectLst/>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effectLst/>
                <a:ea typeface="Times New Roman" panose="02020603050405020304" pitchFamily="18" charset="0"/>
                <a:cs typeface="Arial" panose="020B0604020202020204" pitchFamily="34" charset="0"/>
              </a:rPr>
              <a:t>Early Learning Outcome Measure (ELOM) data various years.</a:t>
            </a:r>
            <a:endParaRPr lang="en-ZA" sz="2000" dirty="0">
              <a:solidFill>
                <a:schemeClr val="tx1"/>
              </a:solidFill>
              <a:effectLst/>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effectLst/>
                <a:ea typeface="Times New Roman" panose="02020603050405020304" pitchFamily="18" charset="0"/>
                <a:cs typeface="Arial" panose="020B0604020202020204" pitchFamily="34" charset="0"/>
              </a:rPr>
              <a:t>General Household Survey (GHS) various years.</a:t>
            </a:r>
            <a:endParaRPr lang="en-ZA" sz="2000" dirty="0">
              <a:solidFill>
                <a:schemeClr val="tx1"/>
              </a:solidFill>
              <a:effectLst/>
              <a:ea typeface="Times New Roman" panose="02020603050405020304" pitchFamily="18" charset="0"/>
              <a:cs typeface="Times New Roman" panose="02020603050405020304" pitchFamily="18" charset="0"/>
            </a:endParaRPr>
          </a:p>
          <a:p>
            <a:pPr marL="342900" lvl="0" indent="-342900">
              <a:spcAft>
                <a:spcPts val="1200"/>
              </a:spcAft>
              <a:buFont typeface="Symbol" panose="05050102010706020507" pitchFamily="18" charset="2"/>
              <a:buChar char=""/>
              <a:tabLst>
                <a:tab pos="2228850" algn="l"/>
              </a:tabLst>
            </a:pPr>
            <a:r>
              <a:rPr lang="en-GB" sz="2000" dirty="0">
                <a:solidFill>
                  <a:schemeClr val="tx1"/>
                </a:solidFill>
                <a:effectLst/>
                <a:ea typeface="Times New Roman" panose="02020603050405020304" pitchFamily="18" charset="0"/>
                <a:cs typeface="Arial" panose="020B0604020202020204" pitchFamily="34" charset="0"/>
              </a:rPr>
              <a:t>Living Conditions Survey (LCS) 2014-15.</a:t>
            </a:r>
            <a:endParaRPr lang="en-ZA" sz="2000" dirty="0">
              <a:solidFill>
                <a:schemeClr val="tx1"/>
              </a:solidFill>
              <a:effectLst/>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2228850" algn="l"/>
              </a:tabLst>
            </a:pPr>
            <a:r>
              <a:rPr lang="en-GB" sz="2000" dirty="0">
                <a:solidFill>
                  <a:schemeClr val="tx1"/>
                </a:solidFill>
                <a:effectLst/>
                <a:ea typeface="Times New Roman" panose="02020603050405020304" pitchFamily="18" charset="0"/>
                <a:cs typeface="Arial" panose="020B0604020202020204" pitchFamily="34" charset="0"/>
              </a:rPr>
              <a:t>Stats SA 2021 Mid-Year Update of Population Estimates (MYPE).</a:t>
            </a:r>
            <a:endParaRPr lang="en-ZA" sz="2000" dirty="0">
              <a:solidFill>
                <a:schemeClr val="tx1"/>
              </a:solidFill>
              <a:ea typeface="Times New Roman" panose="02020603050405020304" pitchFamily="18" charset="0"/>
              <a:cs typeface="Times New Roman" panose="02020603050405020304" pitchFamily="18" charset="0"/>
            </a:endParaRPr>
          </a:p>
          <a:p>
            <a:pPr marL="342900" lvl="0" indent="-342900">
              <a:spcAft>
                <a:spcPts val="600"/>
              </a:spcAft>
              <a:buFont typeface="Symbol" panose="05050102010706020507" pitchFamily="18" charset="2"/>
              <a:buChar char=""/>
              <a:tabLst>
                <a:tab pos="2228850" algn="l"/>
              </a:tabLst>
            </a:pPr>
            <a:r>
              <a:rPr lang="en-ZA" sz="2000" dirty="0">
                <a:solidFill>
                  <a:schemeClr val="tx1"/>
                </a:solidFill>
                <a:effectLst/>
                <a:ea typeface="Times New Roman" panose="02020603050405020304" pitchFamily="18" charset="0"/>
                <a:cs typeface="Times New Roman" panose="02020603050405020304" pitchFamily="18" charset="0"/>
              </a:rPr>
              <a:t>Thrive by Five Index 2022.</a:t>
            </a:r>
          </a:p>
          <a:p>
            <a:pPr marL="342900" lvl="0" indent="-342900">
              <a:spcAft>
                <a:spcPts val="600"/>
              </a:spcAft>
              <a:buFont typeface="Symbol" panose="05050102010706020507" pitchFamily="18" charset="2"/>
              <a:buChar char=""/>
              <a:tabLst>
                <a:tab pos="2228850" algn="l"/>
              </a:tabLst>
            </a:pPr>
            <a:r>
              <a:rPr lang="en-ZA" sz="2000" dirty="0">
                <a:solidFill>
                  <a:schemeClr val="tx1"/>
                </a:solidFill>
                <a:ea typeface="Times New Roman" panose="02020603050405020304" pitchFamily="18" charset="0"/>
                <a:cs typeface="Times New Roman" panose="02020603050405020304" pitchFamily="18" charset="0"/>
              </a:rPr>
              <a:t>ECD Audit 2013/14.</a:t>
            </a:r>
            <a:endParaRPr lang="en-GB" sz="2000" dirty="0">
              <a:solidFill>
                <a:schemeClr val="tx1"/>
              </a:solidFill>
              <a:effectLst/>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8E352B38-11B1-6AD7-AFB5-D1631C03AF09}"/>
              </a:ext>
            </a:extLst>
          </p:cNvPr>
          <p:cNvSpPr/>
          <p:nvPr/>
        </p:nvSpPr>
        <p:spPr>
          <a:xfrm>
            <a:off x="381001" y="931551"/>
            <a:ext cx="5152900" cy="481817"/>
          </a:xfrm>
          <a:prstGeom prst="rect">
            <a:avLst/>
          </a:prstGeom>
          <a:solidFill>
            <a:srgbClr val="002345">
              <a:alpha val="74902"/>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Financial</a:t>
            </a:r>
          </a:p>
        </p:txBody>
      </p:sp>
      <p:sp>
        <p:nvSpPr>
          <p:cNvPr id="6" name="Rectangle 5">
            <a:extLst>
              <a:ext uri="{FF2B5EF4-FFF2-40B4-BE49-F238E27FC236}">
                <a16:creationId xmlns:a16="http://schemas.microsoft.com/office/drawing/2014/main" id="{827D53C0-D1D5-08AD-8052-99FB52CE1534}"/>
              </a:ext>
            </a:extLst>
          </p:cNvPr>
          <p:cNvSpPr/>
          <p:nvPr/>
        </p:nvSpPr>
        <p:spPr>
          <a:xfrm>
            <a:off x="6110288" y="929150"/>
            <a:ext cx="5449105" cy="427040"/>
          </a:xfrm>
          <a:prstGeom prst="rect">
            <a:avLst/>
          </a:prstGeom>
          <a:solidFill>
            <a:schemeClr val="accent3">
              <a:alpha val="74902"/>
            </a:schemeClr>
          </a:solidFill>
          <a:ln>
            <a:solidFill>
              <a:schemeClr val="accent3"/>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800" dirty="0"/>
              <a:t>Other</a:t>
            </a:r>
          </a:p>
        </p:txBody>
      </p:sp>
    </p:spTree>
    <p:extLst>
      <p:ext uri="{BB962C8B-B14F-4D97-AF65-F5344CB8AC3E}">
        <p14:creationId xmlns:p14="http://schemas.microsoft.com/office/powerpoint/2010/main" val="1502694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E728-428E-5D0B-2D95-147BCDDA7097}"/>
              </a:ext>
            </a:extLst>
          </p:cNvPr>
          <p:cNvSpPr>
            <a:spLocks noGrp="1"/>
          </p:cNvSpPr>
          <p:nvPr>
            <p:ph type="title"/>
          </p:nvPr>
        </p:nvSpPr>
        <p:spPr>
          <a:xfrm>
            <a:off x="831851" y="3865111"/>
            <a:ext cx="10515600" cy="697366"/>
          </a:xfrm>
          <a:solidFill>
            <a:schemeClr val="bg2"/>
          </a:solidFill>
          <a:ln>
            <a:solidFill>
              <a:schemeClr val="bg2"/>
            </a:solidFill>
          </a:ln>
        </p:spPr>
        <p:txBody>
          <a:bodyPr/>
          <a:lstStyle/>
          <a:p>
            <a:pPr algn="ctr"/>
            <a:r>
              <a:rPr lang="en-ZA" dirty="0"/>
              <a:t>Early learning package</a:t>
            </a:r>
          </a:p>
        </p:txBody>
      </p:sp>
      <p:sp>
        <p:nvSpPr>
          <p:cNvPr id="6" name="Oval 5">
            <a:extLst>
              <a:ext uri="{FF2B5EF4-FFF2-40B4-BE49-F238E27FC236}">
                <a16:creationId xmlns:a16="http://schemas.microsoft.com/office/drawing/2014/main" id="{9671BE60-74F1-2CFE-BEF7-9991FA16A304}"/>
              </a:ext>
            </a:extLst>
          </p:cNvPr>
          <p:cNvSpPr/>
          <p:nvPr/>
        </p:nvSpPr>
        <p:spPr>
          <a:xfrm>
            <a:off x="4985657" y="1709740"/>
            <a:ext cx="1741714" cy="1741714"/>
          </a:xfrm>
          <a:prstGeom prst="ellipse">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Graphic 4" descr="Children with solid fill">
            <a:extLst>
              <a:ext uri="{FF2B5EF4-FFF2-40B4-BE49-F238E27FC236}">
                <a16:creationId xmlns:a16="http://schemas.microsoft.com/office/drawing/2014/main" id="{5C5F1A92-C6C2-D2B1-01DD-879743067BD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9314" y="2123397"/>
            <a:ext cx="914400" cy="914400"/>
          </a:xfrm>
          <a:prstGeom prst="rect">
            <a:avLst/>
          </a:prstGeom>
        </p:spPr>
      </p:pic>
    </p:spTree>
    <p:extLst>
      <p:ext uri="{BB962C8B-B14F-4D97-AF65-F5344CB8AC3E}">
        <p14:creationId xmlns:p14="http://schemas.microsoft.com/office/powerpoint/2010/main" val="2469263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F3791001-FFEE-D4B3-EE89-9DE342A439C7}"/>
              </a:ext>
            </a:extLst>
          </p:cNvPr>
          <p:cNvGraphicFramePr>
            <a:graphicFrameLocks noGrp="1"/>
          </p:cNvGraphicFramePr>
          <p:nvPr>
            <p:extLst>
              <p:ext uri="{D42A27DB-BD31-4B8C-83A1-F6EECF244321}">
                <p14:modId xmlns:p14="http://schemas.microsoft.com/office/powerpoint/2010/main" val="3214058746"/>
              </p:ext>
            </p:extLst>
          </p:nvPr>
        </p:nvGraphicFramePr>
        <p:xfrm>
          <a:off x="807522" y="642255"/>
          <a:ext cx="10315637" cy="582268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3911176-17E5-DA65-EC8E-FB1666AA92D2}"/>
              </a:ext>
            </a:extLst>
          </p:cNvPr>
          <p:cNvSpPr>
            <a:spLocks noGrp="1"/>
          </p:cNvSpPr>
          <p:nvPr>
            <p:ph type="title"/>
          </p:nvPr>
        </p:nvSpPr>
        <p:spPr>
          <a:xfrm>
            <a:off x="105394" y="179772"/>
            <a:ext cx="11981212" cy="991064"/>
          </a:xfrm>
        </p:spPr>
        <p:txBody>
          <a:bodyPr>
            <a:normAutofit/>
          </a:bodyPr>
          <a:lstStyle/>
          <a:p>
            <a:r>
              <a:rPr lang="en-ZA" sz="3200" dirty="0"/>
              <a:t>Expenditure on early learning package by sub-programme (2021/22)</a:t>
            </a:r>
          </a:p>
        </p:txBody>
      </p:sp>
      <p:sp>
        <p:nvSpPr>
          <p:cNvPr id="4" name="Right Brace 3">
            <a:extLst>
              <a:ext uri="{FF2B5EF4-FFF2-40B4-BE49-F238E27FC236}">
                <a16:creationId xmlns:a16="http://schemas.microsoft.com/office/drawing/2014/main" id="{7950664C-ADF4-DB26-31AA-7F19CC7F8F11}"/>
              </a:ext>
            </a:extLst>
          </p:cNvPr>
          <p:cNvSpPr/>
          <p:nvPr/>
        </p:nvSpPr>
        <p:spPr>
          <a:xfrm rot="5400000">
            <a:off x="3527764" y="5510757"/>
            <a:ext cx="212271" cy="805542"/>
          </a:xfrm>
          <a:prstGeom prst="rightBrace">
            <a:avLst/>
          </a:prstGeom>
          <a:noFill/>
          <a:ln>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5" name="TextBox 4">
            <a:extLst>
              <a:ext uri="{FF2B5EF4-FFF2-40B4-BE49-F238E27FC236}">
                <a16:creationId xmlns:a16="http://schemas.microsoft.com/office/drawing/2014/main" id="{8D0137EB-6805-C2C0-81AD-DEE34289615C}"/>
              </a:ext>
            </a:extLst>
          </p:cNvPr>
          <p:cNvSpPr txBox="1"/>
          <p:nvPr/>
        </p:nvSpPr>
        <p:spPr>
          <a:xfrm>
            <a:off x="2930220" y="6106457"/>
            <a:ext cx="1284606" cy="600164"/>
          </a:xfrm>
          <a:prstGeom prst="rect">
            <a:avLst/>
          </a:prstGeom>
          <a:noFill/>
        </p:spPr>
        <p:txBody>
          <a:bodyPr wrap="square" rtlCol="0">
            <a:spAutoFit/>
          </a:bodyPr>
          <a:lstStyle/>
          <a:p>
            <a:pPr algn="ctr"/>
            <a:r>
              <a:rPr lang="en-ZA" sz="1100" dirty="0"/>
              <a:t>PDSDs: Programme 5 ‘Children and families’</a:t>
            </a:r>
          </a:p>
        </p:txBody>
      </p:sp>
      <p:sp>
        <p:nvSpPr>
          <p:cNvPr id="6" name="Right Brace 5">
            <a:extLst>
              <a:ext uri="{FF2B5EF4-FFF2-40B4-BE49-F238E27FC236}">
                <a16:creationId xmlns:a16="http://schemas.microsoft.com/office/drawing/2014/main" id="{F18FCE3B-7573-3BCD-C0DD-3C7F1ED9CB38}"/>
              </a:ext>
            </a:extLst>
          </p:cNvPr>
          <p:cNvSpPr/>
          <p:nvPr/>
        </p:nvSpPr>
        <p:spPr>
          <a:xfrm rot="5400000">
            <a:off x="6632167" y="3883083"/>
            <a:ext cx="212272" cy="495143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7" name="TextBox 6">
            <a:extLst>
              <a:ext uri="{FF2B5EF4-FFF2-40B4-BE49-F238E27FC236}">
                <a16:creationId xmlns:a16="http://schemas.microsoft.com/office/drawing/2014/main" id="{AB559FFE-B36C-D8A9-3E0C-DC8ED8DA5510}"/>
              </a:ext>
            </a:extLst>
          </p:cNvPr>
          <p:cNvSpPr txBox="1"/>
          <p:nvPr/>
        </p:nvSpPr>
        <p:spPr>
          <a:xfrm>
            <a:off x="4836833" y="6445011"/>
            <a:ext cx="4171242" cy="261610"/>
          </a:xfrm>
          <a:prstGeom prst="rect">
            <a:avLst/>
          </a:prstGeom>
          <a:noFill/>
        </p:spPr>
        <p:txBody>
          <a:bodyPr wrap="square" rtlCol="0">
            <a:spAutoFit/>
          </a:bodyPr>
          <a:lstStyle/>
          <a:p>
            <a:pPr algn="ctr"/>
            <a:r>
              <a:rPr lang="en-ZA" sz="1100" dirty="0" err="1"/>
              <a:t>PDoEs</a:t>
            </a:r>
            <a:r>
              <a:rPr lang="en-ZA" sz="1100" dirty="0"/>
              <a:t>: Programme 5 ‘Early Childhood Development’</a:t>
            </a:r>
          </a:p>
        </p:txBody>
      </p:sp>
      <p:sp>
        <p:nvSpPr>
          <p:cNvPr id="8" name="Right Brace 7">
            <a:extLst>
              <a:ext uri="{FF2B5EF4-FFF2-40B4-BE49-F238E27FC236}">
                <a16:creationId xmlns:a16="http://schemas.microsoft.com/office/drawing/2014/main" id="{521C97F1-2CBC-3732-DD05-F6DE08B42F74}"/>
              </a:ext>
            </a:extLst>
          </p:cNvPr>
          <p:cNvSpPr/>
          <p:nvPr/>
        </p:nvSpPr>
        <p:spPr>
          <a:xfrm rot="5400000">
            <a:off x="9365660" y="5706837"/>
            <a:ext cx="212271" cy="805542"/>
          </a:xfrm>
          <a:prstGeom prst="rightBrace">
            <a:avLst/>
          </a:prstGeom>
          <a:noFill/>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9" name="TextBox 8">
            <a:extLst>
              <a:ext uri="{FF2B5EF4-FFF2-40B4-BE49-F238E27FC236}">
                <a16:creationId xmlns:a16="http://schemas.microsoft.com/office/drawing/2014/main" id="{02AE9BDD-42D6-944C-3040-ADFEF01C01E8}"/>
              </a:ext>
            </a:extLst>
          </p:cNvPr>
          <p:cNvSpPr txBox="1"/>
          <p:nvPr/>
        </p:nvSpPr>
        <p:spPr>
          <a:xfrm>
            <a:off x="9293707" y="6192792"/>
            <a:ext cx="1284606" cy="600164"/>
          </a:xfrm>
          <a:prstGeom prst="rect">
            <a:avLst/>
          </a:prstGeom>
          <a:noFill/>
        </p:spPr>
        <p:txBody>
          <a:bodyPr wrap="square" rtlCol="0">
            <a:spAutoFit/>
          </a:bodyPr>
          <a:lstStyle/>
          <a:p>
            <a:pPr algn="ctr"/>
            <a:r>
              <a:rPr lang="en-ZA" sz="1100" dirty="0" err="1"/>
              <a:t>PDoEs</a:t>
            </a:r>
            <a:r>
              <a:rPr lang="en-ZA" sz="1100" dirty="0"/>
              <a:t>: Programme 6 ‘Infrastructure Development’</a:t>
            </a:r>
          </a:p>
        </p:txBody>
      </p:sp>
      <p:sp>
        <p:nvSpPr>
          <p:cNvPr id="10" name="Rectangle 9">
            <a:extLst>
              <a:ext uri="{FF2B5EF4-FFF2-40B4-BE49-F238E27FC236}">
                <a16:creationId xmlns:a16="http://schemas.microsoft.com/office/drawing/2014/main" id="{CDCB9A2A-6689-C282-C6B0-647A1C6D1055}"/>
              </a:ext>
            </a:extLst>
          </p:cNvPr>
          <p:cNvSpPr/>
          <p:nvPr/>
        </p:nvSpPr>
        <p:spPr>
          <a:xfrm>
            <a:off x="7391012" y="1079783"/>
            <a:ext cx="2467744" cy="185492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Total expenditure on early learning package (2021/22)</a:t>
            </a:r>
          </a:p>
          <a:p>
            <a:pPr algn="ctr"/>
            <a:endParaRPr lang="en-ZA" sz="2000" b="1" dirty="0"/>
          </a:p>
          <a:p>
            <a:pPr algn="ctr"/>
            <a:r>
              <a:rPr lang="en-ZA" sz="2000" b="1" dirty="0"/>
              <a:t>R9.5 billion</a:t>
            </a:r>
          </a:p>
        </p:txBody>
      </p:sp>
      <p:cxnSp>
        <p:nvCxnSpPr>
          <p:cNvPr id="12" name="Straight Arrow Connector 11">
            <a:extLst>
              <a:ext uri="{FF2B5EF4-FFF2-40B4-BE49-F238E27FC236}">
                <a16:creationId xmlns:a16="http://schemas.microsoft.com/office/drawing/2014/main" id="{3D14D9D3-5FD7-4DDF-A6F8-D21B09AFC8B1}"/>
              </a:ext>
            </a:extLst>
          </p:cNvPr>
          <p:cNvCxnSpPr/>
          <p:nvPr/>
        </p:nvCxnSpPr>
        <p:spPr>
          <a:xfrm flipH="1" flipV="1">
            <a:off x="2830239" y="1778000"/>
            <a:ext cx="497161" cy="850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0515C06-165C-C6FC-DC1C-553CD9264AC8}"/>
              </a:ext>
            </a:extLst>
          </p:cNvPr>
          <p:cNvSpPr txBox="1"/>
          <p:nvPr/>
        </p:nvSpPr>
        <p:spPr>
          <a:xfrm>
            <a:off x="2197100" y="1143147"/>
            <a:ext cx="1284606" cy="523220"/>
          </a:xfrm>
          <a:prstGeom prst="rect">
            <a:avLst/>
          </a:prstGeom>
          <a:noFill/>
        </p:spPr>
        <p:txBody>
          <a:bodyPr wrap="square" rtlCol="0">
            <a:spAutoFit/>
          </a:bodyPr>
          <a:lstStyle/>
          <a:p>
            <a:pPr algn="ctr"/>
            <a:r>
              <a:rPr lang="en-ZA" sz="1400" dirty="0"/>
              <a:t>77% on ECD subsidy</a:t>
            </a:r>
          </a:p>
        </p:txBody>
      </p:sp>
      <p:sp>
        <p:nvSpPr>
          <p:cNvPr id="14" name="TextBox 13">
            <a:extLst>
              <a:ext uri="{FF2B5EF4-FFF2-40B4-BE49-F238E27FC236}">
                <a16:creationId xmlns:a16="http://schemas.microsoft.com/office/drawing/2014/main" id="{314BEDFB-0A27-2378-419D-C5A8E6FA50C0}"/>
              </a:ext>
            </a:extLst>
          </p:cNvPr>
          <p:cNvSpPr txBox="1"/>
          <p:nvPr/>
        </p:nvSpPr>
        <p:spPr>
          <a:xfrm>
            <a:off x="1897939" y="6019801"/>
            <a:ext cx="886200" cy="246221"/>
          </a:xfrm>
          <a:prstGeom prst="rect">
            <a:avLst/>
          </a:prstGeom>
          <a:noFill/>
        </p:spPr>
        <p:txBody>
          <a:bodyPr wrap="square" rtlCol="0">
            <a:spAutoFit/>
          </a:bodyPr>
          <a:lstStyle/>
          <a:p>
            <a:pPr algn="ctr"/>
            <a:r>
              <a:rPr lang="en-ZA" sz="1000" dirty="0"/>
              <a:t>(net expend.)</a:t>
            </a:r>
          </a:p>
        </p:txBody>
      </p:sp>
    </p:spTree>
    <p:extLst>
      <p:ext uri="{BB962C8B-B14F-4D97-AF65-F5344CB8AC3E}">
        <p14:creationId xmlns:p14="http://schemas.microsoft.com/office/powerpoint/2010/main" val="1157610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C807B-DFC5-FFDC-2B38-B52CFE10AE58}"/>
              </a:ext>
            </a:extLst>
          </p:cNvPr>
          <p:cNvSpPr>
            <a:spLocks noGrp="1"/>
          </p:cNvSpPr>
          <p:nvPr>
            <p:ph type="title"/>
          </p:nvPr>
        </p:nvSpPr>
        <p:spPr>
          <a:xfrm>
            <a:off x="381001" y="196684"/>
            <a:ext cx="11458575" cy="991064"/>
          </a:xfrm>
        </p:spPr>
        <p:txBody>
          <a:bodyPr>
            <a:normAutofit/>
          </a:bodyPr>
          <a:lstStyle/>
          <a:p>
            <a:r>
              <a:rPr lang="en-ZA" sz="3200" dirty="0"/>
              <a:t>Expenditure trends for the early learning package 2021/22</a:t>
            </a:r>
          </a:p>
        </p:txBody>
      </p:sp>
      <p:graphicFrame>
        <p:nvGraphicFramePr>
          <p:cNvPr id="5" name="Chart 4">
            <a:extLst>
              <a:ext uri="{FF2B5EF4-FFF2-40B4-BE49-F238E27FC236}">
                <a16:creationId xmlns:a16="http://schemas.microsoft.com/office/drawing/2014/main" id="{F3038616-A3E8-23BC-204F-D0F25525C855}"/>
              </a:ext>
            </a:extLst>
          </p:cNvPr>
          <p:cNvGraphicFramePr>
            <a:graphicFrameLocks/>
          </p:cNvGraphicFramePr>
          <p:nvPr>
            <p:extLst>
              <p:ext uri="{D42A27DB-BD31-4B8C-83A1-F6EECF244321}">
                <p14:modId xmlns:p14="http://schemas.microsoft.com/office/powerpoint/2010/main" val="2843380497"/>
              </p:ext>
            </p:extLst>
          </p:nvPr>
        </p:nvGraphicFramePr>
        <p:xfrm>
          <a:off x="5068101" y="860658"/>
          <a:ext cx="6434087" cy="5316306"/>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D408D6E3-8BF7-8BE2-98EC-90F2B1B136F6}"/>
              </a:ext>
            </a:extLst>
          </p:cNvPr>
          <p:cNvSpPr/>
          <p:nvPr/>
        </p:nvSpPr>
        <p:spPr>
          <a:xfrm>
            <a:off x="565484" y="860658"/>
            <a:ext cx="4502617" cy="5316306"/>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3200" dirty="0">
                <a:solidFill>
                  <a:schemeClr val="tx1"/>
                </a:solidFill>
              </a:rPr>
              <a:t>Grade R in schools has seen a steeper real expenditure increase in recent years compared to ECD centres</a:t>
            </a:r>
          </a:p>
        </p:txBody>
      </p:sp>
      <p:sp>
        <p:nvSpPr>
          <p:cNvPr id="7" name="TextBox 6">
            <a:extLst>
              <a:ext uri="{FF2B5EF4-FFF2-40B4-BE49-F238E27FC236}">
                <a16:creationId xmlns:a16="http://schemas.microsoft.com/office/drawing/2014/main" id="{D3FE98A0-3813-0B85-75D6-5E0A6F7151CB}"/>
              </a:ext>
            </a:extLst>
          </p:cNvPr>
          <p:cNvSpPr txBox="1"/>
          <p:nvPr/>
        </p:nvSpPr>
        <p:spPr>
          <a:xfrm>
            <a:off x="806116" y="6436897"/>
            <a:ext cx="5666874" cy="271869"/>
          </a:xfrm>
          <a:prstGeom prst="rect">
            <a:avLst/>
          </a:prstGeom>
          <a:noFill/>
        </p:spPr>
        <p:txBody>
          <a:bodyPr wrap="square" rtlCol="0">
            <a:spAutoFit/>
          </a:bodyPr>
          <a:lstStyle/>
          <a:p>
            <a:pPr>
              <a:lnSpc>
                <a:spcPts val="1380"/>
              </a:lnSpc>
              <a:spcAft>
                <a:spcPts val="1200"/>
              </a:spcAft>
              <a:tabLst>
                <a:tab pos="2228850" algn="l"/>
              </a:tabLst>
            </a:pPr>
            <a:r>
              <a:rPr lang="en-GB" sz="1200" dirty="0">
                <a:effectLst/>
                <a:ea typeface="Times New Roman" panose="02020603050405020304" pitchFamily="18" charset="0"/>
                <a:cs typeface="Arial" panose="020B0604020202020204" pitchFamily="34" charset="0"/>
              </a:rPr>
              <a:t>Source: National Treasury (ENE of 2021 and Excel EPRE file published in 2021)</a:t>
            </a:r>
            <a:endParaRPr lang="en-ZA" sz="12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453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6872B-2EEB-195E-0E38-9D0B6A2FCFBD}"/>
              </a:ext>
            </a:extLst>
          </p:cNvPr>
          <p:cNvSpPr>
            <a:spLocks noGrp="1"/>
          </p:cNvSpPr>
          <p:nvPr>
            <p:ph type="title"/>
          </p:nvPr>
        </p:nvSpPr>
        <p:spPr>
          <a:xfrm>
            <a:off x="476003" y="222622"/>
            <a:ext cx="11458575" cy="991064"/>
          </a:xfrm>
        </p:spPr>
        <p:txBody>
          <a:bodyPr>
            <a:normAutofit/>
          </a:bodyPr>
          <a:lstStyle/>
          <a:p>
            <a:r>
              <a:rPr lang="en-ZA" sz="3200" dirty="0"/>
              <a:t>Access to ECD services</a:t>
            </a:r>
          </a:p>
        </p:txBody>
      </p:sp>
      <p:sp>
        <p:nvSpPr>
          <p:cNvPr id="3" name="Content Placeholder 2">
            <a:extLst>
              <a:ext uri="{FF2B5EF4-FFF2-40B4-BE49-F238E27FC236}">
                <a16:creationId xmlns:a16="http://schemas.microsoft.com/office/drawing/2014/main" id="{2532AF3C-FD6D-4132-C76B-A9CA5476EC23}"/>
              </a:ext>
            </a:extLst>
          </p:cNvPr>
          <p:cNvSpPr>
            <a:spLocks noGrp="1"/>
          </p:cNvSpPr>
          <p:nvPr>
            <p:ph idx="1"/>
          </p:nvPr>
        </p:nvSpPr>
        <p:spPr>
          <a:xfrm>
            <a:off x="308758" y="2755075"/>
            <a:ext cx="11625819" cy="3880303"/>
          </a:xfrm>
        </p:spPr>
        <p:txBody>
          <a:bodyPr vert="horz" lIns="91440" tIns="45720" rIns="91440" bIns="45720" rtlCol="0" anchor="t">
            <a:normAutofit/>
          </a:bodyPr>
          <a:lstStyle/>
          <a:p>
            <a:pPr marL="227965" indent="-227965"/>
            <a:r>
              <a:rPr lang="en-GB" sz="2400" dirty="0">
                <a:effectLst/>
                <a:latin typeface="Arial" panose="020B0604020202020204" pitchFamily="34" charset="0"/>
                <a:ea typeface="Times New Roman" panose="02020603050405020304" pitchFamily="18" charset="0"/>
              </a:rPr>
              <a:t>30 percentage point difference in enrolment for children from the richest and poorest quintile households</a:t>
            </a:r>
            <a:endParaRPr lang="en-US"/>
          </a:p>
          <a:p>
            <a:pPr marL="0" indent="0">
              <a:buNone/>
            </a:pPr>
            <a:endParaRPr lang="en-GB" sz="2400" dirty="0">
              <a:effectLst/>
              <a:latin typeface="Arial" panose="020B0604020202020204" pitchFamily="34" charset="0"/>
              <a:ea typeface="Times New Roman" panose="02020603050405020304" pitchFamily="18" charset="0"/>
            </a:endParaRPr>
          </a:p>
          <a:p>
            <a:pPr marL="227965" indent="-227965"/>
            <a:r>
              <a:rPr lang="en-GB" sz="2400">
                <a:latin typeface="Arial"/>
                <a:cs typeface="Arial"/>
              </a:rPr>
              <a:t>2021 ECD Census identified </a:t>
            </a:r>
            <a:r>
              <a:rPr lang="en-GB" sz="2400" b="1">
                <a:latin typeface="Arial"/>
                <a:cs typeface="Arial"/>
              </a:rPr>
              <a:t>42,420</a:t>
            </a:r>
            <a:r>
              <a:rPr lang="en-GB" sz="2400">
                <a:latin typeface="Arial"/>
                <a:cs typeface="Arial"/>
              </a:rPr>
              <a:t> ECD programmes in the country (33% report receiving the subsidy)</a:t>
            </a:r>
          </a:p>
          <a:p>
            <a:pPr marL="227965" indent="-227965"/>
            <a:endParaRPr lang="en-ZA" sz="2400" b="1"/>
          </a:p>
          <a:p>
            <a:pPr marL="227965" indent="-227965"/>
            <a:r>
              <a:rPr lang="en-ZA" sz="2400" dirty="0">
                <a:latin typeface="Arial" panose="020B0604020202020204" pitchFamily="34" charset="0"/>
              </a:rPr>
              <a:t>2017 Introduction of ECD Conditional grant resulted in real increase in public expenditure on ECD providers but no concurrent statistically significant increase in enrolment in ECD centres, whether subsidised or not. </a:t>
            </a:r>
            <a:endParaRPr lang="en-ZA" sz="2400"/>
          </a:p>
        </p:txBody>
      </p:sp>
      <p:graphicFrame>
        <p:nvGraphicFramePr>
          <p:cNvPr id="4" name="Table 4">
            <a:extLst>
              <a:ext uri="{FF2B5EF4-FFF2-40B4-BE49-F238E27FC236}">
                <a16:creationId xmlns:a16="http://schemas.microsoft.com/office/drawing/2014/main" id="{92E4E268-F495-4EF9-9321-CB542169DBDA}"/>
              </a:ext>
            </a:extLst>
          </p:cNvPr>
          <p:cNvGraphicFramePr>
            <a:graphicFrameLocks noGrp="1"/>
          </p:cNvGraphicFramePr>
          <p:nvPr>
            <p:extLst>
              <p:ext uri="{D42A27DB-BD31-4B8C-83A1-F6EECF244321}">
                <p14:modId xmlns:p14="http://schemas.microsoft.com/office/powerpoint/2010/main" val="4207514079"/>
              </p:ext>
            </p:extLst>
          </p:nvPr>
        </p:nvGraphicFramePr>
        <p:xfrm>
          <a:off x="476002" y="976179"/>
          <a:ext cx="10876478" cy="1425314"/>
        </p:xfrm>
        <a:graphic>
          <a:graphicData uri="http://schemas.openxmlformats.org/drawingml/2006/table">
            <a:tbl>
              <a:tblPr firstRow="1" bandRow="1">
                <a:tableStyleId>{7DF18680-E054-41AD-8BC1-D1AEF772440D}</a:tableStyleId>
              </a:tblPr>
              <a:tblGrid>
                <a:gridCol w="9798717">
                  <a:extLst>
                    <a:ext uri="{9D8B030D-6E8A-4147-A177-3AD203B41FA5}">
                      <a16:colId xmlns:a16="http://schemas.microsoft.com/office/drawing/2014/main" val="1279667519"/>
                    </a:ext>
                  </a:extLst>
                </a:gridCol>
                <a:gridCol w="1077761">
                  <a:extLst>
                    <a:ext uri="{9D8B030D-6E8A-4147-A177-3AD203B41FA5}">
                      <a16:colId xmlns:a16="http://schemas.microsoft.com/office/drawing/2014/main" val="2771455168"/>
                    </a:ext>
                  </a:extLst>
                </a:gridCol>
              </a:tblGrid>
              <a:tr h="510914">
                <a:tc>
                  <a:txBody>
                    <a:bodyPr/>
                    <a:lstStyle/>
                    <a:p>
                      <a:r>
                        <a:rPr lang="en-US" sz="2400" b="0" dirty="0">
                          <a:solidFill>
                            <a:schemeClr val="tx1"/>
                          </a:solidFill>
                        </a:rPr>
                        <a:t>Children age 5 attending early learning </a:t>
                      </a:r>
                      <a:r>
                        <a:rPr lang="en-US" sz="2400" b="0" dirty="0" err="1">
                          <a:solidFill>
                            <a:schemeClr val="tx1"/>
                          </a:solidFill>
                        </a:rPr>
                        <a:t>programmes</a:t>
                      </a:r>
                      <a:r>
                        <a:rPr lang="en-US" sz="2400" b="0" dirty="0">
                          <a:solidFill>
                            <a:schemeClr val="tx1"/>
                          </a:solidFill>
                        </a:rPr>
                        <a:t> or lower primary (2019)</a:t>
                      </a:r>
                    </a:p>
                  </a:txBody>
                  <a:tcPr/>
                </a:tc>
                <a:tc>
                  <a:txBody>
                    <a:bodyPr/>
                    <a:lstStyle/>
                    <a:p>
                      <a:r>
                        <a:rPr lang="en-US" sz="2400" b="1" dirty="0">
                          <a:solidFill>
                            <a:schemeClr val="tx1"/>
                          </a:solidFill>
                        </a:rPr>
                        <a:t>93%</a:t>
                      </a:r>
                    </a:p>
                  </a:txBody>
                  <a:tcPr/>
                </a:tc>
                <a:extLst>
                  <a:ext uri="{0D108BD9-81ED-4DB2-BD59-A6C34878D82A}">
                    <a16:rowId xmlns:a16="http://schemas.microsoft.com/office/drawing/2014/main" val="3173077995"/>
                  </a:ext>
                </a:extLst>
              </a:tr>
              <a:tr h="409726">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Children age 4 attending early learning </a:t>
                      </a:r>
                      <a:r>
                        <a:rPr lang="en-US" sz="2400" b="0" dirty="0" err="1">
                          <a:solidFill>
                            <a:schemeClr val="tx1"/>
                          </a:solidFill>
                        </a:rPr>
                        <a:t>programmes</a:t>
                      </a:r>
                      <a:r>
                        <a:rPr lang="en-US" sz="2400" b="0" dirty="0">
                          <a:solidFill>
                            <a:schemeClr val="tx1"/>
                          </a:solidFill>
                        </a:rPr>
                        <a:t> or lower primary (2019)</a:t>
                      </a:r>
                      <a:endParaRPr lang="en-US" sz="2400" b="1" dirty="0">
                        <a:solidFill>
                          <a:schemeClr val="tx1"/>
                        </a:solidFill>
                      </a:endParaRPr>
                    </a:p>
                  </a:txBody>
                  <a:tcPr/>
                </a:tc>
                <a:tc>
                  <a:txBody>
                    <a:bodyPr/>
                    <a:lstStyle/>
                    <a:p>
                      <a:r>
                        <a:rPr lang="en-US" sz="2400" b="1" dirty="0">
                          <a:solidFill>
                            <a:schemeClr val="tx1"/>
                          </a:solidFill>
                        </a:rPr>
                        <a:t>75%</a:t>
                      </a:r>
                    </a:p>
                  </a:txBody>
                  <a:tcPr/>
                </a:tc>
                <a:extLst>
                  <a:ext uri="{0D108BD9-81ED-4DB2-BD59-A6C34878D82A}">
                    <a16:rowId xmlns:a16="http://schemas.microsoft.com/office/drawing/2014/main" val="1011843955"/>
                  </a:ext>
                </a:extLst>
              </a:tr>
              <a:tr h="37084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Children age 3 attending early learning </a:t>
                      </a:r>
                      <a:r>
                        <a:rPr lang="en-US" sz="2400" b="0" dirty="0" err="1">
                          <a:solidFill>
                            <a:schemeClr val="tx1"/>
                          </a:solidFill>
                        </a:rPr>
                        <a:t>programmes</a:t>
                      </a:r>
                      <a:r>
                        <a:rPr lang="en-US" sz="2400" b="0" dirty="0">
                          <a:solidFill>
                            <a:schemeClr val="tx1"/>
                          </a:solidFill>
                        </a:rPr>
                        <a:t> or lower primary (2019)</a:t>
                      </a:r>
                      <a:endParaRPr lang="en-US" sz="2400" b="1" dirty="0">
                        <a:solidFill>
                          <a:schemeClr val="tx1"/>
                        </a:solidFill>
                      </a:endParaRPr>
                    </a:p>
                  </a:txBody>
                  <a:tcPr/>
                </a:tc>
                <a:tc>
                  <a:txBody>
                    <a:bodyPr/>
                    <a:lstStyle/>
                    <a:p>
                      <a:r>
                        <a:rPr lang="en-US" sz="2400" b="1" dirty="0">
                          <a:solidFill>
                            <a:schemeClr val="tx1"/>
                          </a:solidFill>
                        </a:rPr>
                        <a:t>53%</a:t>
                      </a:r>
                    </a:p>
                  </a:txBody>
                  <a:tcPr/>
                </a:tc>
                <a:extLst>
                  <a:ext uri="{0D108BD9-81ED-4DB2-BD59-A6C34878D82A}">
                    <a16:rowId xmlns:a16="http://schemas.microsoft.com/office/drawing/2014/main" val="2004588104"/>
                  </a:ext>
                </a:extLst>
              </a:tr>
            </a:tbl>
          </a:graphicData>
        </a:graphic>
      </p:graphicFrame>
    </p:spTree>
    <p:extLst>
      <p:ext uri="{BB962C8B-B14F-4D97-AF65-F5344CB8AC3E}">
        <p14:creationId xmlns:p14="http://schemas.microsoft.com/office/powerpoint/2010/main" val="588950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92F1-F2A2-6450-40DA-101907A8B560}"/>
              </a:ext>
            </a:extLst>
          </p:cNvPr>
          <p:cNvSpPr>
            <a:spLocks noGrp="1"/>
          </p:cNvSpPr>
          <p:nvPr>
            <p:ph type="title"/>
          </p:nvPr>
        </p:nvSpPr>
        <p:spPr/>
        <p:txBody>
          <a:bodyPr>
            <a:normAutofit/>
          </a:bodyPr>
          <a:lstStyle/>
          <a:p>
            <a:r>
              <a:rPr lang="en-ZA" sz="3200" dirty="0"/>
              <a:t>Challenges to improving access to ECD services: Registration</a:t>
            </a:r>
          </a:p>
        </p:txBody>
      </p:sp>
      <p:sp>
        <p:nvSpPr>
          <p:cNvPr id="3" name="Content Placeholder 2">
            <a:extLst>
              <a:ext uri="{FF2B5EF4-FFF2-40B4-BE49-F238E27FC236}">
                <a16:creationId xmlns:a16="http://schemas.microsoft.com/office/drawing/2014/main" id="{CF0B955B-AA0D-8905-6751-65F7102AF7AA}"/>
              </a:ext>
            </a:extLst>
          </p:cNvPr>
          <p:cNvSpPr>
            <a:spLocks noGrp="1"/>
          </p:cNvSpPr>
          <p:nvPr>
            <p:ph idx="1"/>
          </p:nvPr>
        </p:nvSpPr>
        <p:spPr>
          <a:xfrm>
            <a:off x="381001" y="1082842"/>
            <a:ext cx="11458575" cy="5094123"/>
          </a:xfrm>
        </p:spPr>
        <p:txBody>
          <a:bodyPr/>
          <a:lstStyle/>
          <a:p>
            <a:pPr marL="0" marR="0" lvl="0" indent="0" algn="l" defTabSz="457117" rtl="0" eaLnBrk="1" fontAlgn="auto" latinLnBrk="0" hangingPunct="1">
              <a:lnSpc>
                <a:spcPct val="100000"/>
              </a:lnSpc>
              <a:spcBef>
                <a:spcPts val="600"/>
              </a:spcBef>
              <a:spcAft>
                <a:spcPts val="600"/>
              </a:spcAft>
              <a:buClrTx/>
              <a:buSzTx/>
              <a:buFontTx/>
              <a:buNone/>
              <a:tabLst/>
              <a:defRPr/>
            </a:pPr>
            <a:r>
              <a:rPr lang="en-GB" sz="2400" b="1" dirty="0">
                <a:solidFill>
                  <a:srgbClr val="003366"/>
                </a:solidFill>
                <a:latin typeface="Calibri" panose="020F0502020204030204"/>
                <a:cs typeface="+mn-cs"/>
              </a:rPr>
              <a:t>Three types of </a:t>
            </a:r>
            <a:r>
              <a:rPr kumimoji="0" lang="en-GB" sz="2400" b="1" i="0" u="none" strike="noStrike" kern="1200" cap="none" spc="0" normalizeH="0" baseline="0" noProof="0" dirty="0">
                <a:ln>
                  <a:noFill/>
                </a:ln>
                <a:solidFill>
                  <a:srgbClr val="003366"/>
                </a:solidFill>
                <a:effectLst/>
                <a:uLnTx/>
                <a:uFillTx/>
                <a:latin typeface="Calibri" panose="020F0502020204030204"/>
                <a:ea typeface="+mn-ea"/>
                <a:cs typeface="+mn-cs"/>
              </a:rPr>
              <a:t>registration </a:t>
            </a:r>
            <a:r>
              <a:rPr kumimoji="0" lang="en-GB" sz="2000" b="0" i="0" u="none" strike="noStrike" kern="1200" cap="none" spc="0" normalizeH="0" baseline="0" noProof="0" dirty="0">
                <a:ln>
                  <a:noFill/>
                </a:ln>
                <a:solidFill>
                  <a:srgbClr val="003366"/>
                </a:solidFill>
                <a:effectLst/>
                <a:uLnTx/>
                <a:uFillTx/>
                <a:latin typeface="Calibri" panose="020F0502020204030204"/>
                <a:ea typeface="+mn-ea"/>
                <a:cs typeface="+mn-cs"/>
              </a:rPr>
              <a:t>(first two renewal every 5 years)</a:t>
            </a:r>
          </a:p>
          <a:p>
            <a:pPr marR="0" lvl="0" algn="l" defTabSz="457117" rtl="0" eaLnBrk="1" fontAlgn="auto" latinLnBrk="0" hangingPunct="1">
              <a:lnSpc>
                <a:spcPct val="100000"/>
              </a:lnSpc>
              <a:spcBef>
                <a:spcPts val="0"/>
              </a:spcBef>
              <a:spcAft>
                <a:spcPts val="600"/>
              </a:spcAft>
              <a:buClrTx/>
              <a:buSzTx/>
              <a:tabLst/>
              <a:defRPr/>
            </a:pPr>
            <a:r>
              <a:rPr kumimoji="0" lang="en-GB" sz="2000" b="0" i="1" u="none" strike="noStrike" kern="1200" cap="none" spc="0" normalizeH="0" baseline="0" noProof="0" dirty="0">
                <a:ln>
                  <a:noFill/>
                </a:ln>
                <a:solidFill>
                  <a:srgbClr val="003366"/>
                </a:solidFill>
                <a:effectLst/>
                <a:uLnTx/>
                <a:uFillTx/>
                <a:latin typeface="Calibri" panose="020F0502020204030204"/>
                <a:ea typeface="+mn-ea"/>
                <a:cs typeface="+mn-cs"/>
              </a:rPr>
              <a:t>ECD programme registration</a:t>
            </a:r>
            <a:r>
              <a:rPr kumimoji="0" lang="en-GB" sz="2000" b="0" i="0" u="none" strike="noStrike" kern="1200" cap="none" spc="0" normalizeH="0" baseline="0" noProof="0" dirty="0">
                <a:ln>
                  <a:noFill/>
                </a:ln>
                <a:solidFill>
                  <a:srgbClr val="003366"/>
                </a:solidFill>
                <a:effectLst/>
                <a:uLnTx/>
                <a:uFillTx/>
                <a:latin typeface="Calibri" panose="020F0502020204030204"/>
                <a:ea typeface="+mn-ea"/>
                <a:cs typeface="+mn-cs"/>
              </a:rPr>
              <a:t>: all providers. </a:t>
            </a:r>
          </a:p>
          <a:p>
            <a:pPr marR="0" lvl="0" algn="l" defTabSz="457117" rtl="0" eaLnBrk="1" fontAlgn="auto" latinLnBrk="0" hangingPunct="1">
              <a:lnSpc>
                <a:spcPct val="100000"/>
              </a:lnSpc>
              <a:spcBef>
                <a:spcPts val="0"/>
              </a:spcBef>
              <a:spcAft>
                <a:spcPts val="600"/>
              </a:spcAft>
              <a:buClrTx/>
              <a:buSzTx/>
              <a:tabLst/>
              <a:defRPr/>
            </a:pPr>
            <a:r>
              <a:rPr kumimoji="0" lang="en-GB" sz="2000" b="0" i="1" u="none" strike="noStrike" kern="1200" cap="none" spc="0" normalizeH="0" baseline="0" noProof="0" dirty="0">
                <a:ln>
                  <a:noFill/>
                </a:ln>
                <a:solidFill>
                  <a:srgbClr val="003366"/>
                </a:solidFill>
                <a:effectLst/>
                <a:uLnTx/>
                <a:uFillTx/>
                <a:latin typeface="Calibri" panose="020F0502020204030204"/>
                <a:ea typeface="+mn-ea"/>
                <a:cs typeface="+mn-cs"/>
              </a:rPr>
              <a:t>Partial care registration</a:t>
            </a:r>
            <a:r>
              <a:rPr kumimoji="0" lang="en-GB" sz="2000" b="0" i="0" u="none" strike="noStrike" kern="1200" cap="none" spc="0" normalizeH="0" baseline="0" noProof="0" dirty="0">
                <a:ln>
                  <a:noFill/>
                </a:ln>
                <a:solidFill>
                  <a:srgbClr val="003366"/>
                </a:solidFill>
                <a:effectLst/>
                <a:uLnTx/>
                <a:uFillTx/>
                <a:latin typeface="Calibri" panose="020F0502020204030204"/>
                <a:ea typeface="+mn-ea"/>
                <a:cs typeface="+mn-cs"/>
              </a:rPr>
              <a:t>: more than six children and operate more than 16 hours per week or more than 4 hours per day. </a:t>
            </a:r>
          </a:p>
          <a:p>
            <a:pPr marR="0" lvl="0" algn="l" defTabSz="457117" rtl="0" eaLnBrk="1" fontAlgn="auto" latinLnBrk="0" hangingPunct="1">
              <a:lnSpc>
                <a:spcPct val="100000"/>
              </a:lnSpc>
              <a:spcBef>
                <a:spcPts val="0"/>
              </a:spcBef>
              <a:spcAft>
                <a:spcPts val="0"/>
              </a:spcAft>
              <a:buClrTx/>
              <a:buSzTx/>
              <a:tabLst/>
              <a:defRPr/>
            </a:pPr>
            <a:r>
              <a:rPr kumimoji="0" lang="en-GB" sz="2000" b="0" i="1" u="none" strike="noStrike" kern="1200" cap="none" spc="0" normalizeH="0" baseline="0" noProof="0" dirty="0">
                <a:ln>
                  <a:noFill/>
                </a:ln>
                <a:solidFill>
                  <a:srgbClr val="003366"/>
                </a:solidFill>
                <a:effectLst/>
                <a:uLnTx/>
                <a:uFillTx/>
                <a:latin typeface="Calibri" panose="020F0502020204030204"/>
                <a:ea typeface="+mn-ea"/>
                <a:cs typeface="+mn-cs"/>
              </a:rPr>
              <a:t>NPO registration</a:t>
            </a:r>
            <a:r>
              <a:rPr kumimoji="0" lang="en-GB" sz="2000" b="0" i="0" u="none" strike="noStrike" kern="1200" cap="none" spc="0" normalizeH="0" baseline="0" noProof="0" dirty="0">
                <a:ln>
                  <a:noFill/>
                </a:ln>
                <a:solidFill>
                  <a:srgbClr val="003366"/>
                </a:solidFill>
                <a:effectLst/>
                <a:uLnTx/>
                <a:uFillTx/>
                <a:latin typeface="Calibri" panose="020F0502020204030204"/>
                <a:ea typeface="+mn-ea"/>
                <a:cs typeface="+mn-cs"/>
              </a:rPr>
              <a:t>: providers operating on a not-for-profit basis, which is compulsory to access public funding. </a:t>
            </a:r>
          </a:p>
          <a:p>
            <a:endParaRPr lang="en-ZA" dirty="0"/>
          </a:p>
          <a:p>
            <a:pPr marL="0" indent="0">
              <a:buNone/>
            </a:pPr>
            <a:r>
              <a:rPr lang="en-ZA" sz="2400" b="1" dirty="0"/>
              <a:t>Key bottlenecks to registration</a:t>
            </a:r>
          </a:p>
          <a:p>
            <a:r>
              <a:rPr lang="en-ZA" dirty="0"/>
              <a:t>Meeting infrastructure standards</a:t>
            </a:r>
          </a:p>
          <a:p>
            <a:r>
              <a:rPr lang="en-ZA" dirty="0"/>
              <a:t>Municipal by-laws associated with obtaining building plans and land zoning requirements</a:t>
            </a:r>
          </a:p>
          <a:p>
            <a:r>
              <a:rPr lang="en-ZA" dirty="0"/>
              <a:t>Obtaining environmental health and safety certificates</a:t>
            </a:r>
          </a:p>
        </p:txBody>
      </p:sp>
      <p:sp>
        <p:nvSpPr>
          <p:cNvPr id="4" name="Rectangle 3">
            <a:extLst>
              <a:ext uri="{FF2B5EF4-FFF2-40B4-BE49-F238E27FC236}">
                <a16:creationId xmlns:a16="http://schemas.microsoft.com/office/drawing/2014/main" id="{E6B3F3C5-80BC-1322-7C43-92B59D87211F}"/>
              </a:ext>
            </a:extLst>
          </p:cNvPr>
          <p:cNvSpPr/>
          <p:nvPr/>
        </p:nvSpPr>
        <p:spPr>
          <a:xfrm>
            <a:off x="805543" y="5462649"/>
            <a:ext cx="9371610" cy="1254301"/>
          </a:xfrm>
          <a:prstGeom prst="rect">
            <a:avLst/>
          </a:prstGeom>
          <a:solidFill>
            <a:schemeClr val="tx1">
              <a:lumMod val="25000"/>
              <a:lumOff val="75000"/>
            </a:schemeClr>
          </a:solidFill>
          <a:ln>
            <a:solidFill>
              <a:schemeClr val="tx1">
                <a:lumMod val="25000"/>
                <a:lumOff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While South Africa has lower standards for registration around, for example, around practitioner qualifications than Denmark, Chile, India and the United Kingdom, it has less flexibility in terms of requirements for physical structures.</a:t>
            </a:r>
          </a:p>
        </p:txBody>
      </p:sp>
    </p:spTree>
    <p:extLst>
      <p:ext uri="{BB962C8B-B14F-4D97-AF65-F5344CB8AC3E}">
        <p14:creationId xmlns:p14="http://schemas.microsoft.com/office/powerpoint/2010/main" val="1472142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4A811-3B81-1230-15D9-22A3FC2A0D9B}"/>
              </a:ext>
            </a:extLst>
          </p:cNvPr>
          <p:cNvSpPr>
            <a:spLocks noGrp="1"/>
          </p:cNvSpPr>
          <p:nvPr>
            <p:ph type="title"/>
          </p:nvPr>
        </p:nvSpPr>
        <p:spPr>
          <a:xfrm>
            <a:off x="352301" y="413194"/>
            <a:ext cx="11839699" cy="991064"/>
          </a:xfrm>
        </p:spPr>
        <p:txBody>
          <a:bodyPr>
            <a:normAutofit/>
          </a:bodyPr>
          <a:lstStyle/>
          <a:p>
            <a:r>
              <a:rPr lang="en-ZA" sz="3200" dirty="0"/>
              <a:t>Challenges to improving access to ECD services: ECD subsidy</a:t>
            </a:r>
          </a:p>
        </p:txBody>
      </p:sp>
      <p:sp>
        <p:nvSpPr>
          <p:cNvPr id="3" name="Arrow: Chevron 2">
            <a:extLst>
              <a:ext uri="{FF2B5EF4-FFF2-40B4-BE49-F238E27FC236}">
                <a16:creationId xmlns:a16="http://schemas.microsoft.com/office/drawing/2014/main" id="{45AB227B-DE57-4C46-B247-270C2298B83F}"/>
              </a:ext>
            </a:extLst>
          </p:cNvPr>
          <p:cNvSpPr/>
          <p:nvPr/>
        </p:nvSpPr>
        <p:spPr>
          <a:xfrm>
            <a:off x="914400" y="1502229"/>
            <a:ext cx="3058886" cy="991064"/>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rPr>
              <a:t>Applying for the subsidy</a:t>
            </a:r>
          </a:p>
        </p:txBody>
      </p:sp>
      <p:sp>
        <p:nvSpPr>
          <p:cNvPr id="5" name="Arrow: Chevron 4">
            <a:extLst>
              <a:ext uri="{FF2B5EF4-FFF2-40B4-BE49-F238E27FC236}">
                <a16:creationId xmlns:a16="http://schemas.microsoft.com/office/drawing/2014/main" id="{DF955A9C-E459-FAE3-D89F-E3BD50BD32BC}"/>
              </a:ext>
            </a:extLst>
          </p:cNvPr>
          <p:cNvSpPr/>
          <p:nvPr/>
        </p:nvSpPr>
        <p:spPr>
          <a:xfrm>
            <a:off x="4490358" y="1502229"/>
            <a:ext cx="3058886" cy="991064"/>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rPr>
              <a:t>Claiming the subsidy</a:t>
            </a:r>
          </a:p>
        </p:txBody>
      </p:sp>
      <p:sp>
        <p:nvSpPr>
          <p:cNvPr id="6" name="Arrow: Chevron 5">
            <a:extLst>
              <a:ext uri="{FF2B5EF4-FFF2-40B4-BE49-F238E27FC236}">
                <a16:creationId xmlns:a16="http://schemas.microsoft.com/office/drawing/2014/main" id="{4516C2A4-F2D8-0246-F924-3216805ED0AD}"/>
              </a:ext>
            </a:extLst>
          </p:cNvPr>
          <p:cNvSpPr/>
          <p:nvPr/>
        </p:nvSpPr>
        <p:spPr>
          <a:xfrm>
            <a:off x="8066316" y="1502229"/>
            <a:ext cx="3058886" cy="991064"/>
          </a:xfrm>
          <a:prstGeom prst="chevron">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rPr>
              <a:t>Using the subsidy</a:t>
            </a:r>
          </a:p>
        </p:txBody>
      </p:sp>
      <p:sp>
        <p:nvSpPr>
          <p:cNvPr id="7" name="Rectangle: Rounded Corners 6">
            <a:extLst>
              <a:ext uri="{FF2B5EF4-FFF2-40B4-BE49-F238E27FC236}">
                <a16:creationId xmlns:a16="http://schemas.microsoft.com/office/drawing/2014/main" id="{088839C2-D62E-9101-ED06-DA19AB5EAD30}"/>
              </a:ext>
            </a:extLst>
          </p:cNvPr>
          <p:cNvSpPr/>
          <p:nvPr/>
        </p:nvSpPr>
        <p:spPr>
          <a:xfrm>
            <a:off x="914400" y="2960914"/>
            <a:ext cx="3058886" cy="1099457"/>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Challenging application process</a:t>
            </a:r>
          </a:p>
        </p:txBody>
      </p:sp>
      <p:sp>
        <p:nvSpPr>
          <p:cNvPr id="8" name="Rectangle: Rounded Corners 7">
            <a:extLst>
              <a:ext uri="{FF2B5EF4-FFF2-40B4-BE49-F238E27FC236}">
                <a16:creationId xmlns:a16="http://schemas.microsoft.com/office/drawing/2014/main" id="{37FA44F8-11D6-87FE-A381-FC3C6BC59AD9}"/>
              </a:ext>
            </a:extLst>
          </p:cNvPr>
          <p:cNvSpPr/>
          <p:nvPr/>
        </p:nvSpPr>
        <p:spPr>
          <a:xfrm>
            <a:off x="914400" y="4256314"/>
            <a:ext cx="3058886" cy="1099457"/>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Unclear eligibility of conditionally registered centres for the subsidy</a:t>
            </a:r>
          </a:p>
        </p:txBody>
      </p:sp>
      <p:sp>
        <p:nvSpPr>
          <p:cNvPr id="9" name="Rectangle: Rounded Corners 8">
            <a:extLst>
              <a:ext uri="{FF2B5EF4-FFF2-40B4-BE49-F238E27FC236}">
                <a16:creationId xmlns:a16="http://schemas.microsoft.com/office/drawing/2014/main" id="{7836394B-6F8D-697E-3CAE-8A9CBF0952B0}"/>
              </a:ext>
            </a:extLst>
          </p:cNvPr>
          <p:cNvSpPr/>
          <p:nvPr/>
        </p:nvSpPr>
        <p:spPr>
          <a:xfrm>
            <a:off x="4490358" y="2960914"/>
            <a:ext cx="3058886" cy="1099457"/>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Unpredictable funding based on attendance makes centres more vulnerable given fixed costs</a:t>
            </a:r>
          </a:p>
        </p:txBody>
      </p:sp>
      <p:sp>
        <p:nvSpPr>
          <p:cNvPr id="10" name="Rectangle: Rounded Corners 9">
            <a:extLst>
              <a:ext uri="{FF2B5EF4-FFF2-40B4-BE49-F238E27FC236}">
                <a16:creationId xmlns:a16="http://schemas.microsoft.com/office/drawing/2014/main" id="{E895F367-9436-8297-79DA-D315B591E0EA}"/>
              </a:ext>
            </a:extLst>
          </p:cNvPr>
          <p:cNvSpPr/>
          <p:nvPr/>
        </p:nvSpPr>
        <p:spPr>
          <a:xfrm>
            <a:off x="4490358" y="4256313"/>
            <a:ext cx="3058886" cy="1099457"/>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Onerous reporting process</a:t>
            </a:r>
          </a:p>
        </p:txBody>
      </p:sp>
      <p:sp>
        <p:nvSpPr>
          <p:cNvPr id="11" name="Rectangle: Rounded Corners 10">
            <a:extLst>
              <a:ext uri="{FF2B5EF4-FFF2-40B4-BE49-F238E27FC236}">
                <a16:creationId xmlns:a16="http://schemas.microsoft.com/office/drawing/2014/main" id="{81B5D05B-BB91-C9A7-08E3-051330A4FEAF}"/>
              </a:ext>
            </a:extLst>
          </p:cNvPr>
          <p:cNvSpPr/>
          <p:nvPr/>
        </p:nvSpPr>
        <p:spPr>
          <a:xfrm>
            <a:off x="4490358" y="5551712"/>
            <a:ext cx="3058886" cy="1099457"/>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Available funding often not adequate to cover all eligible children</a:t>
            </a:r>
          </a:p>
        </p:txBody>
      </p:sp>
      <p:sp>
        <p:nvSpPr>
          <p:cNvPr id="12" name="Rectangle: Rounded Corners 11">
            <a:extLst>
              <a:ext uri="{FF2B5EF4-FFF2-40B4-BE49-F238E27FC236}">
                <a16:creationId xmlns:a16="http://schemas.microsoft.com/office/drawing/2014/main" id="{8875B737-1CB1-020B-57F1-5BBFA79B9D95}"/>
              </a:ext>
            </a:extLst>
          </p:cNvPr>
          <p:cNvSpPr/>
          <p:nvPr/>
        </p:nvSpPr>
        <p:spPr>
          <a:xfrm>
            <a:off x="8066316" y="2960914"/>
            <a:ext cx="3058886" cy="1099457"/>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Inadequate subsidy amount</a:t>
            </a:r>
          </a:p>
        </p:txBody>
      </p:sp>
      <p:sp>
        <p:nvSpPr>
          <p:cNvPr id="13" name="Rectangle: Rounded Corners 12">
            <a:extLst>
              <a:ext uri="{FF2B5EF4-FFF2-40B4-BE49-F238E27FC236}">
                <a16:creationId xmlns:a16="http://schemas.microsoft.com/office/drawing/2014/main" id="{71BDC417-3790-8C9A-ABE0-179D7B7FB069}"/>
              </a:ext>
            </a:extLst>
          </p:cNvPr>
          <p:cNvSpPr/>
          <p:nvPr/>
        </p:nvSpPr>
        <p:spPr>
          <a:xfrm>
            <a:off x="8066316" y="4256314"/>
            <a:ext cx="3058886" cy="1099457"/>
          </a:xfrm>
          <a:prstGeom prst="roundRect">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Recommended subsidy usage misaligned with centre needs</a:t>
            </a:r>
          </a:p>
        </p:txBody>
      </p:sp>
    </p:spTree>
    <p:extLst>
      <p:ext uri="{BB962C8B-B14F-4D97-AF65-F5344CB8AC3E}">
        <p14:creationId xmlns:p14="http://schemas.microsoft.com/office/powerpoint/2010/main" val="2819728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E1CF-C2EC-29D3-08BB-75E9AD94B98B}"/>
              </a:ext>
            </a:extLst>
          </p:cNvPr>
          <p:cNvSpPr>
            <a:spLocks noGrp="1"/>
          </p:cNvSpPr>
          <p:nvPr>
            <p:ph type="title"/>
          </p:nvPr>
        </p:nvSpPr>
        <p:spPr/>
        <p:txBody>
          <a:bodyPr>
            <a:normAutofit/>
          </a:bodyPr>
          <a:lstStyle/>
          <a:p>
            <a:r>
              <a:rPr lang="en-ZA" sz="3200" dirty="0"/>
              <a:t>Is the ECD subsidy reaching the poor and is it adequate?</a:t>
            </a:r>
          </a:p>
        </p:txBody>
      </p:sp>
      <p:sp>
        <p:nvSpPr>
          <p:cNvPr id="3" name="Content Placeholder 2">
            <a:extLst>
              <a:ext uri="{FF2B5EF4-FFF2-40B4-BE49-F238E27FC236}">
                <a16:creationId xmlns:a16="http://schemas.microsoft.com/office/drawing/2014/main" id="{BE2F31B6-D9CA-C992-E3CF-235D596E7784}"/>
              </a:ext>
            </a:extLst>
          </p:cNvPr>
          <p:cNvSpPr>
            <a:spLocks noGrp="1"/>
          </p:cNvSpPr>
          <p:nvPr>
            <p:ph idx="1"/>
          </p:nvPr>
        </p:nvSpPr>
        <p:spPr>
          <a:xfrm>
            <a:off x="366712" y="1197652"/>
            <a:ext cx="11458575" cy="5559408"/>
          </a:xfrm>
        </p:spPr>
        <p:txBody>
          <a:bodyPr vert="horz" lIns="91440" tIns="45720" rIns="91440" bIns="45720" rtlCol="0" anchor="t">
            <a:normAutofit lnSpcReduction="10000"/>
          </a:bodyPr>
          <a:lstStyle/>
          <a:p>
            <a:pPr marL="0" lvl="1" indent="0">
              <a:spcBef>
                <a:spcPts val="600"/>
              </a:spcBef>
              <a:spcAft>
                <a:spcPts val="600"/>
              </a:spcAft>
              <a:buNone/>
            </a:pPr>
            <a:r>
              <a:rPr lang="en-GB" sz="2400" b="1">
                <a:solidFill>
                  <a:srgbClr val="003366"/>
                </a:solidFill>
                <a:cs typeface="Arial"/>
              </a:rPr>
              <a:t>In 2019/20, about 1,5 million children ages 4 to 5 received the Child Support Grant, but only about 630,000 (ages 0 to 5) received the ECD Subsidy. </a:t>
            </a:r>
            <a:endParaRPr lang="en-GB" sz="2400" b="1" dirty="0">
              <a:solidFill>
                <a:srgbClr val="003366"/>
              </a:solidFill>
            </a:endParaRPr>
          </a:p>
          <a:p>
            <a:pPr marL="0" lvl="1" indent="0">
              <a:spcBef>
                <a:spcPts val="600"/>
              </a:spcBef>
              <a:spcAft>
                <a:spcPts val="600"/>
              </a:spcAft>
              <a:buNone/>
            </a:pPr>
            <a:endParaRPr lang="en-GB" sz="2400" dirty="0">
              <a:solidFill>
                <a:srgbClr val="003366"/>
              </a:solidFill>
            </a:endParaRPr>
          </a:p>
          <a:p>
            <a:pPr marL="0" lvl="1" indent="0">
              <a:spcBef>
                <a:spcPts val="600"/>
              </a:spcBef>
              <a:buNone/>
            </a:pPr>
            <a:r>
              <a:rPr lang="en-GB" sz="2400" b="1">
                <a:solidFill>
                  <a:srgbClr val="003366"/>
                </a:solidFill>
                <a:cs typeface="Arial"/>
              </a:rPr>
              <a:t>Household expenditure to attend ECD centres was estimated at around R14 billion in 2019</a:t>
            </a:r>
            <a:r>
              <a:rPr lang="en-GB" sz="2400">
                <a:solidFill>
                  <a:srgbClr val="003366"/>
                </a:solidFill>
                <a:cs typeface="Arial"/>
              </a:rPr>
              <a:t>, of which:</a:t>
            </a:r>
          </a:p>
          <a:p>
            <a:pPr marL="342900" lvl="1" indent="-342900">
              <a:spcBef>
                <a:spcPts val="600"/>
              </a:spcBef>
              <a:buFont typeface="Arial"/>
              <a:buChar char="•"/>
            </a:pPr>
            <a:r>
              <a:rPr lang="en-GB" sz="2400">
                <a:solidFill>
                  <a:srgbClr val="003366"/>
                </a:solidFill>
                <a:cs typeface="Arial"/>
              </a:rPr>
              <a:t>R3.7bn was spent by the poorest 60% of households</a:t>
            </a:r>
          </a:p>
          <a:p>
            <a:pPr marL="342900" lvl="1" indent="-342900">
              <a:spcBef>
                <a:spcPts val="600"/>
              </a:spcBef>
              <a:buFont typeface="Arial"/>
              <a:buChar char="•"/>
            </a:pPr>
            <a:r>
              <a:rPr lang="en-GB" sz="2400">
                <a:solidFill>
                  <a:srgbClr val="003366"/>
                </a:solidFill>
                <a:cs typeface="Arial"/>
              </a:rPr>
              <a:t>R2.8 billion on the ECD centre subsidy by the public sector.</a:t>
            </a:r>
          </a:p>
          <a:p>
            <a:pPr marL="342900" lvl="1" indent="-342900">
              <a:spcBef>
                <a:spcPts val="600"/>
              </a:spcBef>
              <a:buFont typeface="Arial"/>
              <a:buChar char="•"/>
            </a:pPr>
            <a:r>
              <a:rPr lang="en-GB" sz="2400" dirty="0">
                <a:solidFill>
                  <a:srgbClr val="003366"/>
                </a:solidFill>
              </a:rPr>
              <a:t>Families are paying approximately R1,400 a year on average in private fees for each subsidised child. In the absence of the subsidy, annual fee payments are estimated to be about R6,300.</a:t>
            </a:r>
            <a:endParaRPr lang="en-GB" sz="2400">
              <a:solidFill>
                <a:srgbClr val="003366"/>
              </a:solidFill>
            </a:endParaRPr>
          </a:p>
          <a:p>
            <a:pPr marL="0" lvl="1" indent="-267970">
              <a:spcBef>
                <a:spcPts val="600"/>
              </a:spcBef>
            </a:pPr>
            <a:endParaRPr lang="en-GB" sz="2400">
              <a:solidFill>
                <a:srgbClr val="003366"/>
              </a:solidFill>
            </a:endParaRPr>
          </a:p>
          <a:p>
            <a:pPr marL="0" lvl="1" indent="0">
              <a:spcBef>
                <a:spcPts val="1200"/>
              </a:spcBef>
              <a:buNone/>
            </a:pPr>
            <a:r>
              <a:rPr lang="en-GB" sz="2400" b="1" dirty="0">
                <a:solidFill>
                  <a:srgbClr val="003366"/>
                </a:solidFill>
              </a:rPr>
              <a:t>The ECD centre subsidy amount is inadequate and has declined in real terms.</a:t>
            </a:r>
          </a:p>
          <a:p>
            <a:pPr marL="285750" lvl="1" indent="-285750">
              <a:spcBef>
                <a:spcPts val="600"/>
              </a:spcBef>
              <a:buFont typeface="Arial" panose="020B0604020202020204" pitchFamily="34" charset="0"/>
              <a:buChar char="•"/>
            </a:pPr>
            <a:r>
              <a:rPr lang="en-GB" sz="2400">
                <a:solidFill>
                  <a:srgbClr val="003366"/>
                </a:solidFill>
                <a:cs typeface="Arial"/>
              </a:rPr>
              <a:t>Estimates find a minimum daily operating cost per child of R31 (unpublished) compared to the ECD subsidy amount of R17.</a:t>
            </a:r>
          </a:p>
          <a:p>
            <a:pPr marL="285750" lvl="1" indent="-285750">
              <a:spcBef>
                <a:spcPts val="600"/>
              </a:spcBef>
              <a:spcAft>
                <a:spcPts val="600"/>
              </a:spcAft>
              <a:buFont typeface="Arial" panose="020B0604020202020204" pitchFamily="34" charset="0"/>
              <a:buChar char="•"/>
            </a:pPr>
            <a:r>
              <a:rPr lang="en-GB" sz="2400" dirty="0">
                <a:solidFill>
                  <a:srgbClr val="003366"/>
                </a:solidFill>
              </a:rPr>
              <a:t>The real value of the subsidy declined by 14% between 2015 and 2021.</a:t>
            </a:r>
          </a:p>
          <a:p>
            <a:pPr marL="227965" indent="-227965"/>
            <a:endParaRPr lang="en-ZA"/>
          </a:p>
        </p:txBody>
      </p:sp>
    </p:spTree>
    <p:extLst>
      <p:ext uri="{BB962C8B-B14F-4D97-AF65-F5344CB8AC3E}">
        <p14:creationId xmlns:p14="http://schemas.microsoft.com/office/powerpoint/2010/main" val="155245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3E1CF-C2EC-29D3-08BB-75E9AD94B98B}"/>
              </a:ext>
            </a:extLst>
          </p:cNvPr>
          <p:cNvSpPr>
            <a:spLocks noGrp="1"/>
          </p:cNvSpPr>
          <p:nvPr>
            <p:ph type="title"/>
          </p:nvPr>
        </p:nvSpPr>
        <p:spPr/>
        <p:txBody>
          <a:bodyPr>
            <a:normAutofit/>
          </a:bodyPr>
          <a:lstStyle/>
          <a:p>
            <a:r>
              <a:rPr lang="en-ZA" sz="3200" dirty="0"/>
              <a:t>Quality of ECD services </a:t>
            </a:r>
          </a:p>
        </p:txBody>
      </p:sp>
      <p:sp>
        <p:nvSpPr>
          <p:cNvPr id="3" name="Content Placeholder 2">
            <a:extLst>
              <a:ext uri="{FF2B5EF4-FFF2-40B4-BE49-F238E27FC236}">
                <a16:creationId xmlns:a16="http://schemas.microsoft.com/office/drawing/2014/main" id="{BE2F31B6-D9CA-C992-E3CF-235D596E7784}"/>
              </a:ext>
            </a:extLst>
          </p:cNvPr>
          <p:cNvSpPr>
            <a:spLocks noGrp="1"/>
          </p:cNvSpPr>
          <p:nvPr>
            <p:ph idx="1"/>
          </p:nvPr>
        </p:nvSpPr>
        <p:spPr>
          <a:xfrm>
            <a:off x="381001" y="1254370"/>
            <a:ext cx="11458575" cy="4922596"/>
          </a:xfrm>
        </p:spPr>
        <p:txBody>
          <a:bodyPr vert="horz" lIns="91440" tIns="45720" rIns="91440" bIns="45720" rtlCol="0" anchor="t">
            <a:normAutofit lnSpcReduction="10000"/>
          </a:bodyPr>
          <a:lstStyle/>
          <a:p>
            <a:pPr marL="0" lvl="1" indent="0">
              <a:spcBef>
                <a:spcPts val="600"/>
              </a:spcBef>
              <a:buNone/>
            </a:pPr>
            <a:r>
              <a:rPr lang="en-GB" sz="2400" b="1" dirty="0"/>
              <a:t>Irregular measurement of child development outcomes till now </a:t>
            </a:r>
            <a:r>
              <a:rPr lang="en-GB" sz="2000" dirty="0"/>
              <a:t>(Thrive by Five), but measurement needs to be done systematically going forward to be able to track progress.</a:t>
            </a:r>
          </a:p>
          <a:p>
            <a:pPr marL="0" lvl="1" indent="0">
              <a:spcBef>
                <a:spcPts val="600"/>
              </a:spcBef>
              <a:buNone/>
            </a:pPr>
            <a:endParaRPr lang="en-GB" b="1" dirty="0"/>
          </a:p>
          <a:p>
            <a:pPr marL="0" lvl="1" indent="0">
              <a:spcBef>
                <a:spcPts val="600"/>
              </a:spcBef>
              <a:buNone/>
            </a:pPr>
            <a:r>
              <a:rPr lang="en-GB" sz="2400" b="1">
                <a:cs typeface="Arial"/>
              </a:rPr>
              <a:t>Favourable educational staff to child ratios on average, but large difference across centres and training of staff is variable</a:t>
            </a:r>
            <a:endParaRPr lang="en-GB" sz="2400" b="1" dirty="0"/>
          </a:p>
          <a:p>
            <a:pPr marL="0" lvl="1" indent="0">
              <a:spcBef>
                <a:spcPts val="600"/>
              </a:spcBef>
              <a:buNone/>
            </a:pPr>
            <a:r>
              <a:rPr lang="en-GB" sz="2000" dirty="0"/>
              <a:t>From 2021 ECD census, child to educational staff ratio of 15:1 in ECD programmes (comparable to international norms). But for the  bottom decile of ECD programmes the ratio is 26:1 or higher, indicating that these programmes are under-staffed.</a:t>
            </a:r>
          </a:p>
          <a:p>
            <a:pPr marL="0" lvl="1" indent="0">
              <a:spcBef>
                <a:spcPts val="600"/>
              </a:spcBef>
              <a:buNone/>
            </a:pPr>
            <a:endParaRPr lang="en-GB" dirty="0"/>
          </a:p>
          <a:p>
            <a:pPr marL="0" lvl="1" indent="0">
              <a:spcBef>
                <a:spcPts val="600"/>
              </a:spcBef>
              <a:buNone/>
            </a:pPr>
            <a:r>
              <a:rPr lang="en-GB" sz="2000" dirty="0"/>
              <a:t>Majority of staff in subsidised (61%) and to unsubsidised (66%) </a:t>
            </a:r>
            <a:r>
              <a:rPr lang="en-GB" sz="2400" dirty="0"/>
              <a:t>have </a:t>
            </a:r>
            <a:r>
              <a:rPr lang="en-GB" sz="2400" b="1" dirty="0"/>
              <a:t>less than an NQF level 4.</a:t>
            </a:r>
          </a:p>
          <a:p>
            <a:pPr marL="0" lvl="1" indent="0">
              <a:spcBef>
                <a:spcPts val="600"/>
              </a:spcBef>
              <a:buNone/>
            </a:pPr>
            <a:endParaRPr lang="en-GB" sz="2000" dirty="0"/>
          </a:p>
          <a:p>
            <a:pPr marL="0" lvl="1" indent="0">
              <a:spcBef>
                <a:spcPts val="600"/>
              </a:spcBef>
              <a:buNone/>
            </a:pPr>
            <a:r>
              <a:rPr lang="en-GB" sz="2400" b="1">
                <a:cs typeface="Arial"/>
              </a:rPr>
              <a:t>Average salary for ECD practitioners is similar to the national minimum wage, contributing to low retention.</a:t>
            </a:r>
          </a:p>
          <a:p>
            <a:pPr marL="285750" lvl="1" indent="-285750">
              <a:spcBef>
                <a:spcPts val="600"/>
              </a:spcBef>
              <a:spcAft>
                <a:spcPts val="600"/>
              </a:spcAft>
              <a:buFont typeface="Arial" panose="020B0604020202020204" pitchFamily="34" charset="0"/>
              <a:buChar char="•"/>
            </a:pPr>
            <a:r>
              <a:rPr lang="en-GB" sz="2000" dirty="0"/>
              <a:t>Average annual salary for ECD practitioners – R31,000/ year (0.3 of GDP per capita)</a:t>
            </a:r>
          </a:p>
          <a:p>
            <a:pPr marL="285750" lvl="1" indent="-285750">
              <a:spcBef>
                <a:spcPts val="600"/>
              </a:spcBef>
              <a:spcAft>
                <a:spcPts val="600"/>
              </a:spcAft>
              <a:buFont typeface="Arial" panose="020B0604020202020204" pitchFamily="34" charset="0"/>
              <a:buChar char="•"/>
            </a:pPr>
            <a:r>
              <a:rPr lang="en-GB" sz="2000" dirty="0"/>
              <a:t>Grade R teacher- R165,000/ year (1.6 times GDP per capita)</a:t>
            </a:r>
          </a:p>
          <a:p>
            <a:pPr marL="0" lvl="1" indent="-267970">
              <a:spcBef>
                <a:spcPts val="600"/>
              </a:spcBef>
              <a:spcAft>
                <a:spcPts val="600"/>
              </a:spcAft>
            </a:pPr>
            <a:endParaRPr lang="en-GB" sz="2000" b="1"/>
          </a:p>
        </p:txBody>
      </p:sp>
    </p:spTree>
    <p:extLst>
      <p:ext uri="{BB962C8B-B14F-4D97-AF65-F5344CB8AC3E}">
        <p14:creationId xmlns:p14="http://schemas.microsoft.com/office/powerpoint/2010/main" val="2584108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13D1A-DAA1-3BB1-4BF3-AC819D65FE40}"/>
              </a:ext>
            </a:extLst>
          </p:cNvPr>
          <p:cNvSpPr>
            <a:spLocks noGrp="1"/>
          </p:cNvSpPr>
          <p:nvPr>
            <p:ph type="title"/>
          </p:nvPr>
        </p:nvSpPr>
        <p:spPr/>
        <p:txBody>
          <a:bodyPr/>
          <a:lstStyle/>
          <a:p>
            <a:r>
              <a:rPr lang="en-ZA" dirty="0"/>
              <a:t>Why is early childhood development important?</a:t>
            </a:r>
          </a:p>
        </p:txBody>
      </p:sp>
      <p:sp>
        <p:nvSpPr>
          <p:cNvPr id="3" name="Content Placeholder 2">
            <a:extLst>
              <a:ext uri="{FF2B5EF4-FFF2-40B4-BE49-F238E27FC236}">
                <a16:creationId xmlns:a16="http://schemas.microsoft.com/office/drawing/2014/main" id="{196218C2-D6C3-0BA1-2A68-6C2B3601B03A}"/>
              </a:ext>
            </a:extLst>
          </p:cNvPr>
          <p:cNvSpPr>
            <a:spLocks noGrp="1"/>
          </p:cNvSpPr>
          <p:nvPr>
            <p:ph idx="1"/>
          </p:nvPr>
        </p:nvSpPr>
        <p:spPr>
          <a:xfrm>
            <a:off x="7153112" y="1986581"/>
            <a:ext cx="4783281" cy="3381485"/>
          </a:xfrm>
        </p:spPr>
        <p:txBody>
          <a:bodyPr>
            <a:normAutofit fontScale="92500" lnSpcReduction="10000"/>
          </a:bodyPr>
          <a:lstStyle/>
          <a:p>
            <a:r>
              <a:rPr lang="en-ZA" sz="2400" dirty="0"/>
              <a:t>Early childhood is a highly sensitive period for development.</a:t>
            </a:r>
          </a:p>
          <a:p>
            <a:endParaRPr lang="en-ZA" sz="2400" dirty="0"/>
          </a:p>
          <a:p>
            <a:pPr latinLnBrk="0"/>
            <a:r>
              <a:rPr lang="en-US" sz="2400" dirty="0"/>
              <a:t>During early childhood the brain matures faster than at any other time of life.</a:t>
            </a:r>
          </a:p>
          <a:p>
            <a:pPr eaLnBrk="0"/>
            <a:endParaRPr lang="en-US" sz="2400" dirty="0"/>
          </a:p>
          <a:p>
            <a:r>
              <a:rPr lang="en-US" sz="2400" dirty="0"/>
              <a:t>Brain development is sequential and cumulative: simpler networks develop first and then more complex ones</a:t>
            </a:r>
            <a:endParaRPr lang="en-ZA" sz="2400" dirty="0"/>
          </a:p>
        </p:txBody>
      </p:sp>
      <p:pic>
        <p:nvPicPr>
          <p:cNvPr id="4" name="Picture 3">
            <a:extLst>
              <a:ext uri="{FF2B5EF4-FFF2-40B4-BE49-F238E27FC236}">
                <a16:creationId xmlns:a16="http://schemas.microsoft.com/office/drawing/2014/main" id="{8230DFF2-6FEF-8E57-3648-8FE8CBC7CC7C}"/>
              </a:ext>
            </a:extLst>
          </p:cNvPr>
          <p:cNvPicPr>
            <a:picLocks noChangeAspect="1"/>
          </p:cNvPicPr>
          <p:nvPr/>
        </p:nvPicPr>
        <p:blipFill rotWithShape="1">
          <a:blip r:embed="rId3"/>
          <a:srcRect l="22858" t="25558" r="27741" b="10186"/>
          <a:stretch/>
        </p:blipFill>
        <p:spPr>
          <a:xfrm>
            <a:off x="100044" y="1267234"/>
            <a:ext cx="6956251" cy="5503086"/>
          </a:xfrm>
          <a:prstGeom prst="rect">
            <a:avLst/>
          </a:prstGeom>
        </p:spPr>
      </p:pic>
    </p:spTree>
    <p:extLst>
      <p:ext uri="{BB962C8B-B14F-4D97-AF65-F5344CB8AC3E}">
        <p14:creationId xmlns:p14="http://schemas.microsoft.com/office/powerpoint/2010/main" val="197932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E728-428E-5D0B-2D95-147BCDDA7097}"/>
              </a:ext>
            </a:extLst>
          </p:cNvPr>
          <p:cNvSpPr>
            <a:spLocks noGrp="1"/>
          </p:cNvSpPr>
          <p:nvPr>
            <p:ph type="title"/>
          </p:nvPr>
        </p:nvSpPr>
        <p:spPr>
          <a:xfrm>
            <a:off x="831851" y="3865111"/>
            <a:ext cx="10515600" cy="697366"/>
          </a:xfrm>
          <a:solidFill>
            <a:schemeClr val="bg2"/>
          </a:solidFill>
          <a:ln>
            <a:solidFill>
              <a:schemeClr val="bg2"/>
            </a:solidFill>
          </a:ln>
        </p:spPr>
        <p:txBody>
          <a:bodyPr/>
          <a:lstStyle/>
          <a:p>
            <a:pPr algn="ctr"/>
            <a:r>
              <a:rPr lang="en-ZA" dirty="0"/>
              <a:t>Family support package</a:t>
            </a:r>
          </a:p>
        </p:txBody>
      </p:sp>
      <p:sp>
        <p:nvSpPr>
          <p:cNvPr id="6" name="Oval 5">
            <a:extLst>
              <a:ext uri="{FF2B5EF4-FFF2-40B4-BE49-F238E27FC236}">
                <a16:creationId xmlns:a16="http://schemas.microsoft.com/office/drawing/2014/main" id="{9671BE60-74F1-2CFE-BEF7-9991FA16A304}"/>
              </a:ext>
            </a:extLst>
          </p:cNvPr>
          <p:cNvSpPr/>
          <p:nvPr/>
        </p:nvSpPr>
        <p:spPr>
          <a:xfrm>
            <a:off x="4985657" y="1709740"/>
            <a:ext cx="1741714" cy="1741714"/>
          </a:xfrm>
          <a:prstGeom prst="ellipse">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Graphic 3" descr="Family with two children with solid fill">
            <a:extLst>
              <a:ext uri="{FF2B5EF4-FFF2-40B4-BE49-F238E27FC236}">
                <a16:creationId xmlns:a16="http://schemas.microsoft.com/office/drawing/2014/main" id="{FE007E98-7030-43F8-CC08-15D22E07BD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9314" y="2123397"/>
            <a:ext cx="914400" cy="914400"/>
          </a:xfrm>
          <a:prstGeom prst="rect">
            <a:avLst/>
          </a:prstGeom>
        </p:spPr>
      </p:pic>
    </p:spTree>
    <p:extLst>
      <p:ext uri="{BB962C8B-B14F-4D97-AF65-F5344CB8AC3E}">
        <p14:creationId xmlns:p14="http://schemas.microsoft.com/office/powerpoint/2010/main" val="1495517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2B03-899E-C3A6-B69E-A088BB108983}"/>
              </a:ext>
            </a:extLst>
          </p:cNvPr>
          <p:cNvSpPr>
            <a:spLocks noGrp="1"/>
          </p:cNvSpPr>
          <p:nvPr>
            <p:ph type="title"/>
          </p:nvPr>
        </p:nvSpPr>
        <p:spPr>
          <a:xfrm>
            <a:off x="366712" y="709384"/>
            <a:ext cx="11458575" cy="991064"/>
          </a:xfrm>
        </p:spPr>
        <p:txBody>
          <a:bodyPr/>
          <a:lstStyle/>
          <a:p>
            <a:r>
              <a:rPr lang="en-ZA" dirty="0"/>
              <a:t>Expenditure on the family support package</a:t>
            </a:r>
          </a:p>
        </p:txBody>
      </p:sp>
      <p:graphicFrame>
        <p:nvGraphicFramePr>
          <p:cNvPr id="4" name="Table 4">
            <a:extLst>
              <a:ext uri="{FF2B5EF4-FFF2-40B4-BE49-F238E27FC236}">
                <a16:creationId xmlns:a16="http://schemas.microsoft.com/office/drawing/2014/main" id="{CD586F31-8A51-2781-61B4-01490F3BBA5A}"/>
              </a:ext>
            </a:extLst>
          </p:cNvPr>
          <p:cNvGraphicFramePr>
            <a:graphicFrameLocks noGrp="1"/>
          </p:cNvGraphicFramePr>
          <p:nvPr>
            <p:ph idx="1"/>
            <p:extLst>
              <p:ext uri="{D42A27DB-BD31-4B8C-83A1-F6EECF244321}">
                <p14:modId xmlns:p14="http://schemas.microsoft.com/office/powerpoint/2010/main" val="1056609661"/>
              </p:ext>
            </p:extLst>
          </p:nvPr>
        </p:nvGraphicFramePr>
        <p:xfrm>
          <a:off x="536330" y="1862030"/>
          <a:ext cx="11119338" cy="4389120"/>
        </p:xfrm>
        <a:graphic>
          <a:graphicData uri="http://schemas.openxmlformats.org/drawingml/2006/table">
            <a:tbl>
              <a:tblPr firstRow="1" bandRow="1">
                <a:tableStyleId>{F5AB1C69-6EDB-4FF4-983F-18BD219EF322}</a:tableStyleId>
              </a:tblPr>
              <a:tblGrid>
                <a:gridCol w="4010042">
                  <a:extLst>
                    <a:ext uri="{9D8B030D-6E8A-4147-A177-3AD203B41FA5}">
                      <a16:colId xmlns:a16="http://schemas.microsoft.com/office/drawing/2014/main" val="1340440515"/>
                    </a:ext>
                  </a:extLst>
                </a:gridCol>
                <a:gridCol w="1777324">
                  <a:extLst>
                    <a:ext uri="{9D8B030D-6E8A-4147-A177-3AD203B41FA5}">
                      <a16:colId xmlns:a16="http://schemas.microsoft.com/office/drawing/2014/main" val="2664209670"/>
                    </a:ext>
                  </a:extLst>
                </a:gridCol>
                <a:gridCol w="1777324">
                  <a:extLst>
                    <a:ext uri="{9D8B030D-6E8A-4147-A177-3AD203B41FA5}">
                      <a16:colId xmlns:a16="http://schemas.microsoft.com/office/drawing/2014/main" val="1923877006"/>
                    </a:ext>
                  </a:extLst>
                </a:gridCol>
                <a:gridCol w="1777324">
                  <a:extLst>
                    <a:ext uri="{9D8B030D-6E8A-4147-A177-3AD203B41FA5}">
                      <a16:colId xmlns:a16="http://schemas.microsoft.com/office/drawing/2014/main" val="1558124760"/>
                    </a:ext>
                  </a:extLst>
                </a:gridCol>
                <a:gridCol w="1777324">
                  <a:extLst>
                    <a:ext uri="{9D8B030D-6E8A-4147-A177-3AD203B41FA5}">
                      <a16:colId xmlns:a16="http://schemas.microsoft.com/office/drawing/2014/main" val="2101408666"/>
                    </a:ext>
                  </a:extLst>
                </a:gridCol>
              </a:tblGrid>
              <a:tr h="1477905">
                <a:tc>
                  <a:txBody>
                    <a:bodyPr/>
                    <a:lstStyle/>
                    <a:p>
                      <a:endParaRPr lang="en-ZA" dirty="0"/>
                    </a:p>
                  </a:txBody>
                  <a:tcPr/>
                </a:tc>
                <a:tc>
                  <a:txBody>
                    <a:bodyPr/>
                    <a:lstStyle/>
                    <a:p>
                      <a:pPr algn="ctr"/>
                      <a:r>
                        <a:rPr lang="en-ZA" dirty="0"/>
                        <a:t>Amounts paid per grant per month in 2021/22</a:t>
                      </a:r>
                    </a:p>
                    <a:p>
                      <a:pPr algn="ctr"/>
                      <a:r>
                        <a:rPr lang="en-ZA" dirty="0"/>
                        <a:t>(Rands)</a:t>
                      </a:r>
                    </a:p>
                  </a:txBody>
                  <a:tcPr/>
                </a:tc>
                <a:tc>
                  <a:txBody>
                    <a:bodyPr/>
                    <a:lstStyle/>
                    <a:p>
                      <a:pPr algn="ctr"/>
                      <a:r>
                        <a:rPr lang="en-ZA" dirty="0"/>
                        <a:t>Total expenditure</a:t>
                      </a:r>
                    </a:p>
                    <a:p>
                      <a:pPr algn="ctr"/>
                      <a:r>
                        <a:rPr lang="en-ZA" dirty="0"/>
                        <a:t>R million at constant 2021/22 prices</a:t>
                      </a:r>
                    </a:p>
                  </a:txBody>
                  <a:tcPr/>
                </a:tc>
                <a:tc>
                  <a:txBody>
                    <a:bodyPr/>
                    <a:lstStyle/>
                    <a:p>
                      <a:pPr algn="ctr"/>
                      <a:r>
                        <a:rPr lang="en-ZA" dirty="0"/>
                        <a:t>Number of young beneficiaries (aged 0 to 5)</a:t>
                      </a:r>
                    </a:p>
                  </a:txBody>
                  <a:tcPr/>
                </a:tc>
                <a:tc>
                  <a:txBody>
                    <a:bodyPr/>
                    <a:lstStyle/>
                    <a:p>
                      <a:pPr algn="ctr"/>
                      <a:r>
                        <a:rPr lang="en-ZA" dirty="0"/>
                        <a:t>Total expenditure for children aged 0 to 5, R million at constant 2021/22 prices</a:t>
                      </a:r>
                    </a:p>
                  </a:txBody>
                  <a:tcPr/>
                </a:tc>
                <a:extLst>
                  <a:ext uri="{0D108BD9-81ED-4DB2-BD59-A6C34878D82A}">
                    <a16:rowId xmlns:a16="http://schemas.microsoft.com/office/drawing/2014/main" val="2881505885"/>
                  </a:ext>
                </a:extLst>
              </a:tr>
              <a:tr h="438109">
                <a:tc gridSpan="5">
                  <a:txBody>
                    <a:bodyPr/>
                    <a:lstStyle/>
                    <a:p>
                      <a:r>
                        <a:rPr lang="en-ZA" sz="2400" i="1" dirty="0"/>
                        <a:t>Department of Social Development: Sub-programmes within programme 2</a:t>
                      </a:r>
                    </a:p>
                  </a:txBody>
                  <a:tcPr/>
                </a:tc>
                <a:tc hMerge="1">
                  <a:txBody>
                    <a:bodyPr/>
                    <a:lstStyle/>
                    <a:p>
                      <a:endParaRPr lang="en-ZA"/>
                    </a:p>
                  </a:txBody>
                  <a:tcPr/>
                </a:tc>
                <a:tc hMerge="1">
                  <a:txBody>
                    <a:bodyPr/>
                    <a:lstStyle/>
                    <a:p>
                      <a:endParaRPr lang="en-ZA"/>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val="328265825"/>
                  </a:ext>
                </a:extLst>
              </a:tr>
              <a:tr h="438109">
                <a:tc>
                  <a:txBody>
                    <a:bodyPr/>
                    <a:lstStyle/>
                    <a:p>
                      <a:r>
                        <a:rPr lang="en-ZA" sz="2400" dirty="0"/>
                        <a:t>Foster Care Grant</a:t>
                      </a:r>
                    </a:p>
                  </a:txBody>
                  <a:tcPr/>
                </a:tc>
                <a:tc>
                  <a:txBody>
                    <a:bodyPr/>
                    <a:lstStyle/>
                    <a:p>
                      <a:r>
                        <a:rPr lang="en-ZA" sz="2400" dirty="0"/>
                        <a:t>R1,050</a:t>
                      </a:r>
                    </a:p>
                  </a:txBody>
                  <a:tcPr/>
                </a:tc>
                <a:tc>
                  <a:txBody>
                    <a:bodyPr/>
                    <a:lstStyle/>
                    <a:p>
                      <a:r>
                        <a:rPr lang="en-ZA" sz="2400" dirty="0"/>
                        <a:t>R4,338</a:t>
                      </a:r>
                    </a:p>
                  </a:txBody>
                  <a:tcPr/>
                </a:tc>
                <a:tc>
                  <a:txBody>
                    <a:bodyPr/>
                    <a:lstStyle/>
                    <a:p>
                      <a:r>
                        <a:rPr lang="en-ZA" sz="2400" dirty="0"/>
                        <a:t>11,394</a:t>
                      </a:r>
                    </a:p>
                  </a:txBody>
                  <a:tcPr/>
                </a:tc>
                <a:tc>
                  <a:txBody>
                    <a:bodyPr/>
                    <a:lstStyle/>
                    <a:p>
                      <a:r>
                        <a:rPr lang="en-ZA" sz="2400" dirty="0"/>
                        <a:t>R160</a:t>
                      </a:r>
                    </a:p>
                  </a:txBody>
                  <a:tcPr/>
                </a:tc>
                <a:extLst>
                  <a:ext uri="{0D108BD9-81ED-4DB2-BD59-A6C34878D82A}">
                    <a16:rowId xmlns:a16="http://schemas.microsoft.com/office/drawing/2014/main" val="3823257211"/>
                  </a:ext>
                </a:extLst>
              </a:tr>
              <a:tr h="438109">
                <a:tc>
                  <a:txBody>
                    <a:bodyPr/>
                    <a:lstStyle/>
                    <a:p>
                      <a:r>
                        <a:rPr lang="en-ZA" sz="2400" dirty="0"/>
                        <a:t>Care Dependency Grant</a:t>
                      </a:r>
                    </a:p>
                  </a:txBody>
                  <a:tcPr/>
                </a:tc>
                <a:tc>
                  <a:txBody>
                    <a:bodyPr/>
                    <a:lstStyle/>
                    <a:p>
                      <a:r>
                        <a:rPr lang="en-ZA" sz="2400" dirty="0"/>
                        <a:t>R1,890</a:t>
                      </a:r>
                    </a:p>
                  </a:txBody>
                  <a:tcPr/>
                </a:tc>
                <a:tc>
                  <a:txBody>
                    <a:bodyPr/>
                    <a:lstStyle/>
                    <a:p>
                      <a:r>
                        <a:rPr lang="en-ZA" sz="2400" dirty="0"/>
                        <a:t>R3,658</a:t>
                      </a:r>
                    </a:p>
                  </a:txBody>
                  <a:tcPr/>
                </a:tc>
                <a:tc>
                  <a:txBody>
                    <a:bodyPr/>
                    <a:lstStyle/>
                    <a:p>
                      <a:r>
                        <a:rPr lang="en-ZA" sz="2400" dirty="0"/>
                        <a:t>19,115</a:t>
                      </a:r>
                    </a:p>
                  </a:txBody>
                  <a:tcPr/>
                </a:tc>
                <a:tc>
                  <a:txBody>
                    <a:bodyPr/>
                    <a:lstStyle/>
                    <a:p>
                      <a:r>
                        <a:rPr lang="en-ZA" sz="2400" dirty="0"/>
                        <a:t>R466</a:t>
                      </a:r>
                    </a:p>
                  </a:txBody>
                  <a:tcPr/>
                </a:tc>
                <a:extLst>
                  <a:ext uri="{0D108BD9-81ED-4DB2-BD59-A6C34878D82A}">
                    <a16:rowId xmlns:a16="http://schemas.microsoft.com/office/drawing/2014/main" val="2165544975"/>
                  </a:ext>
                </a:extLst>
              </a:tr>
              <a:tr h="438109">
                <a:tc>
                  <a:txBody>
                    <a:bodyPr/>
                    <a:lstStyle/>
                    <a:p>
                      <a:r>
                        <a:rPr lang="en-ZA" sz="2400" dirty="0"/>
                        <a:t>Child Support Grant</a:t>
                      </a:r>
                    </a:p>
                  </a:txBody>
                  <a:tcPr/>
                </a:tc>
                <a:tc>
                  <a:txBody>
                    <a:bodyPr/>
                    <a:lstStyle/>
                    <a:p>
                      <a:r>
                        <a:rPr lang="en-ZA" sz="2400" dirty="0"/>
                        <a:t>R460</a:t>
                      </a:r>
                    </a:p>
                  </a:txBody>
                  <a:tcPr/>
                </a:tc>
                <a:tc>
                  <a:txBody>
                    <a:bodyPr/>
                    <a:lstStyle/>
                    <a:p>
                      <a:r>
                        <a:rPr lang="en-ZA" sz="2400" dirty="0"/>
                        <a:t>R73,318</a:t>
                      </a:r>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2400" dirty="0"/>
                        <a:t>4.2 million</a:t>
                      </a:r>
                    </a:p>
                  </a:txBody>
                  <a:tcPr/>
                </a:tc>
                <a:tc>
                  <a:txBody>
                    <a:bodyPr/>
                    <a:lstStyle/>
                    <a:p>
                      <a:r>
                        <a:rPr lang="en-ZA" sz="2400" dirty="0"/>
                        <a:t>R23,746</a:t>
                      </a:r>
                    </a:p>
                  </a:txBody>
                  <a:tcPr/>
                </a:tc>
                <a:extLst>
                  <a:ext uri="{0D108BD9-81ED-4DB2-BD59-A6C34878D82A}">
                    <a16:rowId xmlns:a16="http://schemas.microsoft.com/office/drawing/2014/main" val="1368268692"/>
                  </a:ext>
                </a:extLst>
              </a:tr>
              <a:tr h="544491">
                <a:tc>
                  <a:txBody>
                    <a:bodyPr/>
                    <a:lstStyle/>
                    <a:p>
                      <a:r>
                        <a:rPr lang="en-ZA" sz="2400" b="1" dirty="0"/>
                        <a:t>Total </a:t>
                      </a:r>
                    </a:p>
                  </a:txBody>
                  <a:tcPr/>
                </a:tc>
                <a:tc>
                  <a:txBody>
                    <a:bodyPr/>
                    <a:lstStyle/>
                    <a:p>
                      <a:endParaRPr lang="en-ZA" sz="2400" b="1" dirty="0"/>
                    </a:p>
                  </a:txBody>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ZA" sz="2400" b="1" dirty="0"/>
                        <a:t>R81,314</a:t>
                      </a:r>
                    </a:p>
                    <a:p>
                      <a:endParaRPr lang="en-ZA" sz="2400" b="1" dirty="0"/>
                    </a:p>
                  </a:txBody>
                  <a:tcPr/>
                </a:tc>
                <a:tc>
                  <a:txBody>
                    <a:bodyPr/>
                    <a:lstStyle/>
                    <a:p>
                      <a:endParaRPr lang="en-ZA" sz="2400" b="1"/>
                    </a:p>
                  </a:txBody>
                  <a:tcPr/>
                </a:tc>
                <a:tc>
                  <a:txBody>
                    <a:bodyPr/>
                    <a:lstStyle/>
                    <a:p>
                      <a:r>
                        <a:rPr lang="en-ZA" sz="2400" b="1" dirty="0"/>
                        <a:t>R24,371</a:t>
                      </a:r>
                    </a:p>
                  </a:txBody>
                  <a:tcPr/>
                </a:tc>
                <a:extLst>
                  <a:ext uri="{0D108BD9-81ED-4DB2-BD59-A6C34878D82A}">
                    <a16:rowId xmlns:a16="http://schemas.microsoft.com/office/drawing/2014/main" val="2437446202"/>
                  </a:ext>
                </a:extLst>
              </a:tr>
            </a:tbl>
          </a:graphicData>
        </a:graphic>
      </p:graphicFrame>
      <p:sp>
        <p:nvSpPr>
          <p:cNvPr id="5" name="Rectangle 4">
            <a:extLst>
              <a:ext uri="{FF2B5EF4-FFF2-40B4-BE49-F238E27FC236}">
                <a16:creationId xmlns:a16="http://schemas.microsoft.com/office/drawing/2014/main" id="{40E72FFE-6523-E041-09B7-D842F3C54781}"/>
              </a:ext>
            </a:extLst>
          </p:cNvPr>
          <p:cNvSpPr/>
          <p:nvPr/>
        </p:nvSpPr>
        <p:spPr>
          <a:xfrm>
            <a:off x="8870869" y="126073"/>
            <a:ext cx="2629470" cy="1679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Total expenditure on family support package (2021/22)</a:t>
            </a:r>
          </a:p>
          <a:p>
            <a:pPr algn="ctr"/>
            <a:endParaRPr lang="en-ZA" sz="2000" b="1" dirty="0"/>
          </a:p>
          <a:p>
            <a:pPr algn="ctr"/>
            <a:r>
              <a:rPr lang="en-ZA" sz="2000" b="1" dirty="0"/>
              <a:t>R24 billion</a:t>
            </a:r>
          </a:p>
        </p:txBody>
      </p:sp>
      <p:sp>
        <p:nvSpPr>
          <p:cNvPr id="6" name="TextBox 5">
            <a:extLst>
              <a:ext uri="{FF2B5EF4-FFF2-40B4-BE49-F238E27FC236}">
                <a16:creationId xmlns:a16="http://schemas.microsoft.com/office/drawing/2014/main" id="{7A9AB8E9-152E-723F-A9D3-E167D98CDD2F}"/>
              </a:ext>
            </a:extLst>
          </p:cNvPr>
          <p:cNvSpPr txBox="1"/>
          <p:nvPr/>
        </p:nvSpPr>
        <p:spPr>
          <a:xfrm>
            <a:off x="665438" y="6307526"/>
            <a:ext cx="7350406" cy="271869"/>
          </a:xfrm>
          <a:prstGeom prst="rect">
            <a:avLst/>
          </a:prstGeom>
          <a:noFill/>
        </p:spPr>
        <p:txBody>
          <a:bodyPr wrap="square" rtlCol="0">
            <a:spAutoFit/>
          </a:bodyPr>
          <a:lstStyle/>
          <a:p>
            <a:pPr>
              <a:lnSpc>
                <a:spcPts val="1380"/>
              </a:lnSpc>
              <a:spcAft>
                <a:spcPts val="1200"/>
              </a:spcAft>
              <a:tabLst>
                <a:tab pos="2228850" algn="l"/>
              </a:tabLst>
            </a:pPr>
            <a:r>
              <a:rPr lang="en-GB" sz="1200" dirty="0">
                <a:effectLst/>
                <a:ea typeface="Times New Roman" panose="02020603050405020304" pitchFamily="18" charset="0"/>
                <a:cs typeface="Arial" panose="020B0604020202020204" pitchFamily="34" charset="0"/>
              </a:rPr>
              <a:t>Source: National Treasury (ENE 2021</a:t>
            </a:r>
            <a:r>
              <a:rPr lang="en-ZA" sz="1200" dirty="0">
                <a:effectLst/>
                <a:ea typeface="Times New Roman" panose="02020603050405020304" pitchFamily="18" charset="0"/>
                <a:cs typeface="Arial" panose="020B0604020202020204" pitchFamily="34" charset="0"/>
              </a:rPr>
              <a:t> SASSA Statistical Report: Payment system of March 2020 and March 2021</a:t>
            </a:r>
            <a:endParaRPr lang="en-ZA" sz="1200" dirty="0"/>
          </a:p>
        </p:txBody>
      </p:sp>
    </p:spTree>
    <p:extLst>
      <p:ext uri="{BB962C8B-B14F-4D97-AF65-F5344CB8AC3E}">
        <p14:creationId xmlns:p14="http://schemas.microsoft.com/office/powerpoint/2010/main" val="304354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4D827-9C04-5779-4C3A-BFDB46E025E8}"/>
              </a:ext>
            </a:extLst>
          </p:cNvPr>
          <p:cNvSpPr>
            <a:spLocks noGrp="1"/>
          </p:cNvSpPr>
          <p:nvPr>
            <p:ph type="title"/>
          </p:nvPr>
        </p:nvSpPr>
        <p:spPr>
          <a:xfrm>
            <a:off x="381001" y="365126"/>
            <a:ext cx="11458575" cy="643272"/>
          </a:xfrm>
        </p:spPr>
        <p:txBody>
          <a:bodyPr>
            <a:normAutofit fontScale="90000"/>
          </a:bodyPr>
          <a:lstStyle/>
          <a:p>
            <a:r>
              <a:rPr lang="en-GB" sz="3600" dirty="0">
                <a:solidFill>
                  <a:srgbClr val="003366"/>
                </a:solidFill>
              </a:rPr>
              <a:t>Access to the CSG by age and province</a:t>
            </a:r>
            <a:br>
              <a:rPr lang="en-GB" sz="3600" dirty="0">
                <a:solidFill>
                  <a:srgbClr val="003366"/>
                </a:solidFill>
              </a:rPr>
            </a:br>
            <a:br>
              <a:rPr lang="en-GB" sz="3600" dirty="0">
                <a:solidFill>
                  <a:srgbClr val="003366"/>
                </a:solidFill>
              </a:rPr>
            </a:br>
            <a:br>
              <a:rPr lang="en-GB" sz="36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br>
              <a:rPr lang="en-GB" sz="2800" dirty="0">
                <a:solidFill>
                  <a:srgbClr val="003366"/>
                </a:solidFill>
              </a:rPr>
            </a:br>
            <a:endParaRPr lang="en-ZA" dirty="0"/>
          </a:p>
        </p:txBody>
      </p:sp>
      <p:sp>
        <p:nvSpPr>
          <p:cNvPr id="6" name="TextBox 5">
            <a:extLst>
              <a:ext uri="{FF2B5EF4-FFF2-40B4-BE49-F238E27FC236}">
                <a16:creationId xmlns:a16="http://schemas.microsoft.com/office/drawing/2014/main" id="{EC54E544-900E-5A73-207F-0FFC8567A751}"/>
              </a:ext>
            </a:extLst>
          </p:cNvPr>
          <p:cNvSpPr txBox="1"/>
          <p:nvPr/>
        </p:nvSpPr>
        <p:spPr>
          <a:xfrm>
            <a:off x="8605670" y="981879"/>
            <a:ext cx="3421979" cy="4955203"/>
          </a:xfrm>
          <a:prstGeom prst="rect">
            <a:avLst/>
          </a:prstGeom>
          <a:noFill/>
        </p:spPr>
        <p:txBody>
          <a:bodyPr wrap="square" rtlCol="0">
            <a:spAutoFit/>
          </a:bodyPr>
          <a:lstStyle/>
          <a:p>
            <a:pPr marL="285750" indent="-285750">
              <a:buFont typeface="Arial" panose="020B0604020202020204" pitchFamily="34" charset="0"/>
              <a:buChar char="•"/>
            </a:pPr>
            <a:r>
              <a:rPr lang="en-GB" sz="2000" dirty="0">
                <a:effectLst/>
                <a:latin typeface="Arial" panose="020B0604020202020204" pitchFamily="34" charset="0"/>
                <a:ea typeface="Times New Roman" panose="02020603050405020304" pitchFamily="18" charset="0"/>
              </a:rPr>
              <a:t>For ages 1 to 5, over 700,000 children per age cohort were benefitting from a child grant in 2021/22. This is over 70% of children in this age range. The number is 550,000 for age 0</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latin typeface="Arial" panose="020B0604020202020204" pitchFamily="34" charset="0"/>
              </a:rPr>
              <a:t>Delays in initial receipt for the CSG following birth (age 0 beneficiaries were 78% of </a:t>
            </a:r>
            <a:r>
              <a:rPr lang="en-GB" sz="2000" dirty="0" err="1">
                <a:latin typeface="Arial" panose="020B0604020202020204" pitchFamily="34" charset="0"/>
              </a:rPr>
              <a:t>ave</a:t>
            </a:r>
            <a:r>
              <a:rPr lang="en-GB" sz="2000" dirty="0">
                <a:latin typeface="Arial" panose="020B0604020202020204" pitchFamily="34" charset="0"/>
              </a:rPr>
              <a:t> for age1-3 beneficiaries in 2017)</a:t>
            </a:r>
          </a:p>
          <a:p>
            <a:pPr marL="285750" indent="-285750">
              <a:buFont typeface="Arial" panose="020B0604020202020204" pitchFamily="34" charset="0"/>
              <a:buChar char="•"/>
            </a:pPr>
            <a:endParaRPr lang="en-GB" dirty="0">
              <a:latin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endParaRPr>
          </a:p>
        </p:txBody>
      </p:sp>
      <p:pic>
        <p:nvPicPr>
          <p:cNvPr id="1026" name="Picture 36">
            <a:extLst>
              <a:ext uri="{FF2B5EF4-FFF2-40B4-BE49-F238E27FC236}">
                <a16:creationId xmlns:a16="http://schemas.microsoft.com/office/drawing/2014/main" id="{F47FF12C-FD9B-47DD-8166-2E39A70C8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928" y="1001288"/>
            <a:ext cx="8412742" cy="5355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0C47B33E-1E89-44F7-B487-3355F5AABE04}"/>
              </a:ext>
            </a:extLst>
          </p:cNvPr>
          <p:cNvSpPr txBox="1"/>
          <p:nvPr/>
        </p:nvSpPr>
        <p:spPr>
          <a:xfrm>
            <a:off x="650317" y="6421623"/>
            <a:ext cx="6893583" cy="276999"/>
          </a:xfrm>
          <a:prstGeom prst="rect">
            <a:avLst/>
          </a:prstGeom>
          <a:noFill/>
        </p:spPr>
        <p:txBody>
          <a:bodyPr wrap="square">
            <a:spAutoFit/>
          </a:bodyPr>
          <a:lstStyle/>
          <a:p>
            <a:r>
              <a:rPr lang="en-GB" sz="1200" dirty="0">
                <a:effectLst/>
                <a:latin typeface="Arial" panose="020B0604020202020204" pitchFamily="34" charset="0"/>
                <a:ea typeface="Times New Roman" panose="02020603050405020304" pitchFamily="18" charset="0"/>
              </a:rPr>
              <a:t>Source: Estimates based on pooled GHS 2017 to 2019 data with each year weighted equally.</a:t>
            </a:r>
            <a:endParaRPr lang="en-US" sz="1200" dirty="0"/>
          </a:p>
        </p:txBody>
      </p:sp>
    </p:spTree>
    <p:extLst>
      <p:ext uri="{BB962C8B-B14F-4D97-AF65-F5344CB8AC3E}">
        <p14:creationId xmlns:p14="http://schemas.microsoft.com/office/powerpoint/2010/main" val="3951838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9595-4BC6-073D-3889-25D354B61342}"/>
              </a:ext>
            </a:extLst>
          </p:cNvPr>
          <p:cNvSpPr>
            <a:spLocks noGrp="1"/>
          </p:cNvSpPr>
          <p:nvPr>
            <p:ph type="title"/>
          </p:nvPr>
        </p:nvSpPr>
        <p:spPr/>
        <p:txBody>
          <a:bodyPr>
            <a:normAutofit/>
          </a:bodyPr>
          <a:lstStyle/>
          <a:p>
            <a:r>
              <a:rPr lang="en-ZA" sz="3200" dirty="0"/>
              <a:t>Is the CSG sufficient to cover basic food costs for young children?</a:t>
            </a:r>
          </a:p>
        </p:txBody>
      </p:sp>
      <p:graphicFrame>
        <p:nvGraphicFramePr>
          <p:cNvPr id="4" name="Content Placeholder 3">
            <a:extLst>
              <a:ext uri="{FF2B5EF4-FFF2-40B4-BE49-F238E27FC236}">
                <a16:creationId xmlns:a16="http://schemas.microsoft.com/office/drawing/2014/main" id="{EDAB892B-226E-11F3-C3CC-689ED553141F}"/>
              </a:ext>
            </a:extLst>
          </p:cNvPr>
          <p:cNvGraphicFramePr>
            <a:graphicFrameLocks noGrp="1"/>
          </p:cNvGraphicFramePr>
          <p:nvPr>
            <p:ph idx="1"/>
            <p:extLst>
              <p:ext uri="{D42A27DB-BD31-4B8C-83A1-F6EECF244321}">
                <p14:modId xmlns:p14="http://schemas.microsoft.com/office/powerpoint/2010/main" val="1331195259"/>
              </p:ext>
            </p:extLst>
          </p:nvPr>
        </p:nvGraphicFramePr>
        <p:xfrm>
          <a:off x="381001" y="1524000"/>
          <a:ext cx="7907975"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8516D3D-67C4-13B0-0947-746140933F6B}"/>
              </a:ext>
            </a:extLst>
          </p:cNvPr>
          <p:cNvSpPr txBox="1"/>
          <p:nvPr/>
        </p:nvSpPr>
        <p:spPr>
          <a:xfrm>
            <a:off x="8288977" y="1524000"/>
            <a:ext cx="3550599" cy="378565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GB" sz="2000" dirty="0">
                <a:solidFill>
                  <a:srgbClr val="003366"/>
                </a:solidFill>
              </a:rPr>
              <a:t>The purchasing power of the CSG has risen since it was introduced in 1998; the real increase has been 34%. </a:t>
            </a:r>
          </a:p>
          <a:p>
            <a:pPr marL="285750" indent="-285750">
              <a:spcBef>
                <a:spcPts val="600"/>
              </a:spcBef>
              <a:spcAft>
                <a:spcPts val="600"/>
              </a:spcAft>
              <a:buFont typeface="Arial" panose="020B0604020202020204" pitchFamily="34" charset="0"/>
              <a:buChar char="•"/>
            </a:pPr>
            <a:endParaRPr lang="en-GB" sz="2000" dirty="0">
              <a:solidFill>
                <a:srgbClr val="003366"/>
              </a:solidFill>
            </a:endParaRPr>
          </a:p>
          <a:p>
            <a:pPr marL="285750" indent="-285750">
              <a:spcBef>
                <a:spcPts val="600"/>
              </a:spcBef>
              <a:spcAft>
                <a:spcPts val="1200"/>
              </a:spcAft>
              <a:buFont typeface="Arial" panose="020B0604020202020204" pitchFamily="34" charset="0"/>
              <a:buChar char="•"/>
            </a:pPr>
            <a:r>
              <a:rPr lang="en-GB" sz="2000" dirty="0">
                <a:solidFill>
                  <a:srgbClr val="003366"/>
                </a:solidFill>
              </a:rPr>
              <a:t>In 2021, even after recent increases in the purchasing power of the CSG, the </a:t>
            </a:r>
            <a:r>
              <a:rPr lang="en-GB" sz="2000" b="1" dirty="0">
                <a:solidFill>
                  <a:srgbClr val="003366"/>
                </a:solidFill>
              </a:rPr>
              <a:t>amount came to 74% of the per capita food cost (R624) used by Stats SA.</a:t>
            </a:r>
            <a:endParaRPr lang="en-GB" sz="2000" dirty="0">
              <a:solidFill>
                <a:srgbClr val="003366"/>
              </a:solidFill>
            </a:endParaRPr>
          </a:p>
        </p:txBody>
      </p:sp>
      <p:sp>
        <p:nvSpPr>
          <p:cNvPr id="6" name="TextBox 5">
            <a:extLst>
              <a:ext uri="{FF2B5EF4-FFF2-40B4-BE49-F238E27FC236}">
                <a16:creationId xmlns:a16="http://schemas.microsoft.com/office/drawing/2014/main" id="{5D900779-F350-D68E-80AE-7AF6F6CFE4C8}"/>
              </a:ext>
            </a:extLst>
          </p:cNvPr>
          <p:cNvSpPr txBox="1"/>
          <p:nvPr/>
        </p:nvSpPr>
        <p:spPr>
          <a:xfrm>
            <a:off x="712331" y="1171524"/>
            <a:ext cx="6189785" cy="369332"/>
          </a:xfrm>
          <a:prstGeom prst="rect">
            <a:avLst/>
          </a:prstGeom>
          <a:noFill/>
        </p:spPr>
        <p:txBody>
          <a:bodyPr wrap="square" rtlCol="0">
            <a:spAutoFit/>
          </a:bodyPr>
          <a:lstStyle/>
          <a:p>
            <a:pPr algn="ctr"/>
            <a:r>
              <a:rPr lang="en-ZA" b="1" dirty="0"/>
              <a:t>Trend in purchasing power of the CSG</a:t>
            </a:r>
          </a:p>
        </p:txBody>
      </p:sp>
      <p:sp>
        <p:nvSpPr>
          <p:cNvPr id="7" name="TextBox 6">
            <a:extLst>
              <a:ext uri="{FF2B5EF4-FFF2-40B4-BE49-F238E27FC236}">
                <a16:creationId xmlns:a16="http://schemas.microsoft.com/office/drawing/2014/main" id="{F7709B2A-891D-939E-4F1C-70DDCB7CD92C}"/>
              </a:ext>
            </a:extLst>
          </p:cNvPr>
          <p:cNvSpPr txBox="1"/>
          <p:nvPr/>
        </p:nvSpPr>
        <p:spPr>
          <a:xfrm>
            <a:off x="712331" y="6267171"/>
            <a:ext cx="5666874" cy="271869"/>
          </a:xfrm>
          <a:prstGeom prst="rect">
            <a:avLst/>
          </a:prstGeom>
          <a:noFill/>
        </p:spPr>
        <p:txBody>
          <a:bodyPr wrap="square" rtlCol="0">
            <a:spAutoFit/>
          </a:bodyPr>
          <a:lstStyle/>
          <a:p>
            <a:pPr>
              <a:lnSpc>
                <a:spcPts val="1380"/>
              </a:lnSpc>
              <a:spcAft>
                <a:spcPts val="1200"/>
              </a:spcAft>
              <a:tabLst>
                <a:tab pos="2228850" algn="l"/>
              </a:tabLst>
            </a:pPr>
            <a:r>
              <a:rPr lang="en-GB" sz="1200" dirty="0">
                <a:effectLst/>
                <a:ea typeface="Times New Roman" panose="02020603050405020304" pitchFamily="18" charset="0"/>
                <a:cs typeface="Arial" panose="020B0604020202020204" pitchFamily="34" charset="0"/>
              </a:rPr>
              <a:t>Source: UNICEF 2019; SASSA; Stats SA CPI publications </a:t>
            </a:r>
            <a:endParaRPr lang="en-ZA" sz="1200" dirty="0"/>
          </a:p>
        </p:txBody>
      </p:sp>
    </p:spTree>
    <p:extLst>
      <p:ext uri="{BB962C8B-B14F-4D97-AF65-F5344CB8AC3E}">
        <p14:creationId xmlns:p14="http://schemas.microsoft.com/office/powerpoint/2010/main" val="2309790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E728-428E-5D0B-2D95-147BCDDA7097}"/>
              </a:ext>
            </a:extLst>
          </p:cNvPr>
          <p:cNvSpPr>
            <a:spLocks noGrp="1"/>
          </p:cNvSpPr>
          <p:nvPr>
            <p:ph type="title"/>
          </p:nvPr>
        </p:nvSpPr>
        <p:spPr>
          <a:xfrm>
            <a:off x="831851" y="3865111"/>
            <a:ext cx="10515600" cy="697366"/>
          </a:xfrm>
          <a:solidFill>
            <a:schemeClr val="bg2"/>
          </a:solidFill>
          <a:ln>
            <a:solidFill>
              <a:schemeClr val="bg2"/>
            </a:solidFill>
          </a:ln>
        </p:spPr>
        <p:txBody>
          <a:bodyPr>
            <a:normAutofit/>
          </a:bodyPr>
          <a:lstStyle/>
          <a:p>
            <a:pPr algn="ctr"/>
            <a:r>
              <a:rPr lang="en-ZA" dirty="0"/>
              <a:t>Early nutrition package</a:t>
            </a:r>
          </a:p>
        </p:txBody>
      </p:sp>
      <p:sp>
        <p:nvSpPr>
          <p:cNvPr id="6" name="Oval 5">
            <a:extLst>
              <a:ext uri="{FF2B5EF4-FFF2-40B4-BE49-F238E27FC236}">
                <a16:creationId xmlns:a16="http://schemas.microsoft.com/office/drawing/2014/main" id="{9671BE60-74F1-2CFE-BEF7-9991FA16A304}"/>
              </a:ext>
            </a:extLst>
          </p:cNvPr>
          <p:cNvSpPr/>
          <p:nvPr/>
        </p:nvSpPr>
        <p:spPr>
          <a:xfrm>
            <a:off x="4985657" y="1709740"/>
            <a:ext cx="1741714" cy="1741714"/>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5" name="Graphic 4" descr="Apple with solid fill">
            <a:extLst>
              <a:ext uri="{FF2B5EF4-FFF2-40B4-BE49-F238E27FC236}">
                <a16:creationId xmlns:a16="http://schemas.microsoft.com/office/drawing/2014/main" id="{C2150BD5-B8AC-F3AD-C6B6-ED23B3A9D8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9314" y="2123397"/>
            <a:ext cx="914400" cy="914400"/>
          </a:xfrm>
          <a:prstGeom prst="rect">
            <a:avLst/>
          </a:prstGeom>
        </p:spPr>
      </p:pic>
    </p:spTree>
    <p:extLst>
      <p:ext uri="{BB962C8B-B14F-4D97-AF65-F5344CB8AC3E}">
        <p14:creationId xmlns:p14="http://schemas.microsoft.com/office/powerpoint/2010/main" val="2885641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C5EBC-7F40-6F5B-C129-6A3F48728A16}"/>
              </a:ext>
            </a:extLst>
          </p:cNvPr>
          <p:cNvSpPr>
            <a:spLocks noGrp="1"/>
          </p:cNvSpPr>
          <p:nvPr>
            <p:ph type="title"/>
          </p:nvPr>
        </p:nvSpPr>
        <p:spPr/>
        <p:txBody>
          <a:bodyPr>
            <a:normAutofit/>
          </a:bodyPr>
          <a:lstStyle/>
          <a:p>
            <a:r>
              <a:rPr lang="en-GB" sz="2800" dirty="0"/>
              <a:t>Doubly disadvantaged children: food insecurity and no pre-schooling, 2016</a:t>
            </a:r>
            <a:endParaRPr lang="en-ZA" sz="2800" dirty="0"/>
          </a:p>
        </p:txBody>
      </p:sp>
      <p:pic>
        <p:nvPicPr>
          <p:cNvPr id="8" name="Picture 7">
            <a:extLst>
              <a:ext uri="{FF2B5EF4-FFF2-40B4-BE49-F238E27FC236}">
                <a16:creationId xmlns:a16="http://schemas.microsoft.com/office/drawing/2014/main" id="{1D3134D7-3110-61DF-22E3-5B99027F361F}"/>
              </a:ext>
            </a:extLst>
          </p:cNvPr>
          <p:cNvPicPr>
            <a:picLocks noChangeAspect="1"/>
          </p:cNvPicPr>
          <p:nvPr/>
        </p:nvPicPr>
        <p:blipFill>
          <a:blip r:embed="rId3"/>
          <a:stretch>
            <a:fillRect/>
          </a:stretch>
        </p:blipFill>
        <p:spPr>
          <a:xfrm>
            <a:off x="2169969" y="1118683"/>
            <a:ext cx="6539321" cy="5128919"/>
          </a:xfrm>
          <a:prstGeom prst="rect">
            <a:avLst/>
          </a:prstGeom>
        </p:spPr>
      </p:pic>
      <p:sp>
        <p:nvSpPr>
          <p:cNvPr id="10" name="TextBox 9">
            <a:extLst>
              <a:ext uri="{FF2B5EF4-FFF2-40B4-BE49-F238E27FC236}">
                <a16:creationId xmlns:a16="http://schemas.microsoft.com/office/drawing/2014/main" id="{DCDB8761-2C8A-3E75-56C9-88755F515504}"/>
              </a:ext>
            </a:extLst>
          </p:cNvPr>
          <p:cNvSpPr txBox="1"/>
          <p:nvPr/>
        </p:nvSpPr>
        <p:spPr>
          <a:xfrm>
            <a:off x="923933" y="6492874"/>
            <a:ext cx="4301941" cy="492443"/>
          </a:xfrm>
          <a:prstGeom prst="rect">
            <a:avLst/>
          </a:prstGeom>
          <a:noFill/>
        </p:spPr>
        <p:txBody>
          <a:bodyPr wrap="square" rtlCol="0">
            <a:spAutoFit/>
          </a:bodyPr>
          <a:lstStyle/>
          <a:p>
            <a:r>
              <a:rPr lang="en-GB" sz="1400" dirty="0">
                <a:effectLst/>
                <a:latin typeface="Arial" panose="020B0604020202020204" pitchFamily="34" charset="0"/>
                <a:ea typeface="Times New Roman" panose="02020603050405020304" pitchFamily="18" charset="0"/>
                <a:cs typeface="Arial" panose="020B0604020202020204" pitchFamily="34" charset="0"/>
              </a:rPr>
              <a:t>Source: Community Survey 2016 microdata</a:t>
            </a:r>
            <a:r>
              <a:rPr lang="en-GB" sz="1200" dirty="0">
                <a:effectLst/>
                <a:latin typeface="Arial" panose="020B0604020202020204" pitchFamily="34" charset="0"/>
                <a:ea typeface="Times New Roman" panose="02020603050405020304" pitchFamily="18" charset="0"/>
                <a:cs typeface="Arial" panose="020B0604020202020204" pitchFamily="34" charset="0"/>
              </a:rPr>
              <a:t>.</a:t>
            </a:r>
            <a:endParaRPr lang="en-ZA" sz="12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ZA" sz="1200" dirty="0"/>
          </a:p>
        </p:txBody>
      </p:sp>
    </p:spTree>
    <p:extLst>
      <p:ext uri="{BB962C8B-B14F-4D97-AF65-F5344CB8AC3E}">
        <p14:creationId xmlns:p14="http://schemas.microsoft.com/office/powerpoint/2010/main" val="28377481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CFE9A-A060-4661-F235-DAF09503E275}"/>
              </a:ext>
            </a:extLst>
          </p:cNvPr>
          <p:cNvSpPr>
            <a:spLocks noGrp="1"/>
          </p:cNvSpPr>
          <p:nvPr>
            <p:ph type="title"/>
          </p:nvPr>
        </p:nvSpPr>
        <p:spPr/>
        <p:txBody>
          <a:bodyPr/>
          <a:lstStyle/>
          <a:p>
            <a:r>
              <a:rPr lang="en-ZA" dirty="0"/>
              <a:t>Expenditure on the early nutrition package</a:t>
            </a:r>
          </a:p>
        </p:txBody>
      </p:sp>
      <p:graphicFrame>
        <p:nvGraphicFramePr>
          <p:cNvPr id="7" name="Content Placeholder 3">
            <a:extLst>
              <a:ext uri="{FF2B5EF4-FFF2-40B4-BE49-F238E27FC236}">
                <a16:creationId xmlns:a16="http://schemas.microsoft.com/office/drawing/2014/main" id="{2B34439F-A414-ECCC-7530-42CEDB50010D}"/>
              </a:ext>
            </a:extLst>
          </p:cNvPr>
          <p:cNvGraphicFramePr>
            <a:graphicFrameLocks noGrp="1"/>
          </p:cNvGraphicFramePr>
          <p:nvPr>
            <p:ph idx="1"/>
            <p:extLst>
              <p:ext uri="{D42A27DB-BD31-4B8C-83A1-F6EECF244321}">
                <p14:modId xmlns:p14="http://schemas.microsoft.com/office/powerpoint/2010/main" val="2811771075"/>
              </p:ext>
            </p:extLst>
          </p:nvPr>
        </p:nvGraphicFramePr>
        <p:xfrm>
          <a:off x="568570" y="927374"/>
          <a:ext cx="8352691" cy="4915285"/>
        </p:xfrm>
        <a:graphic>
          <a:graphicData uri="http://schemas.openxmlformats.org/drawingml/2006/table">
            <a:tbl>
              <a:tblPr firstRow="1" firstCol="1" bandRow="1">
                <a:tableStyleId>{5C22544A-7EE6-4342-B048-85BDC9FD1C3A}</a:tableStyleId>
              </a:tblPr>
              <a:tblGrid>
                <a:gridCol w="4870329">
                  <a:extLst>
                    <a:ext uri="{9D8B030D-6E8A-4147-A177-3AD203B41FA5}">
                      <a16:colId xmlns:a16="http://schemas.microsoft.com/office/drawing/2014/main" val="2257049240"/>
                    </a:ext>
                  </a:extLst>
                </a:gridCol>
                <a:gridCol w="1472540">
                  <a:extLst>
                    <a:ext uri="{9D8B030D-6E8A-4147-A177-3AD203B41FA5}">
                      <a16:colId xmlns:a16="http://schemas.microsoft.com/office/drawing/2014/main" val="846173499"/>
                    </a:ext>
                  </a:extLst>
                </a:gridCol>
                <a:gridCol w="2009822">
                  <a:extLst>
                    <a:ext uri="{9D8B030D-6E8A-4147-A177-3AD203B41FA5}">
                      <a16:colId xmlns:a16="http://schemas.microsoft.com/office/drawing/2014/main" val="4058969157"/>
                    </a:ext>
                  </a:extLst>
                </a:gridCol>
              </a:tblGrid>
              <a:tr h="1133965">
                <a:tc>
                  <a:txBody>
                    <a:bodyPr/>
                    <a:lstStyle/>
                    <a:p>
                      <a:pPr>
                        <a:tabLst>
                          <a:tab pos="2228850" algn="l"/>
                        </a:tabLst>
                      </a:pPr>
                      <a:r>
                        <a:rPr lang="en-GB" sz="2000" dirty="0">
                          <a:solidFill>
                            <a:schemeClr val="tx1"/>
                          </a:solidFill>
                          <a:effectLst/>
                          <a:latin typeface="+mn-lt"/>
                        </a:rPr>
                        <a:t>R million at constant 2021/22 prices</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tabLst>
                          <a:tab pos="2228850" algn="l"/>
                        </a:tabLst>
                      </a:pPr>
                      <a:r>
                        <a:rPr lang="en-GB" sz="2000" dirty="0">
                          <a:solidFill>
                            <a:schemeClr val="tx1"/>
                          </a:solidFill>
                          <a:effectLst/>
                          <a:latin typeface="+mn-lt"/>
                        </a:rPr>
                        <a:t>Total expenditure</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ctr">
                        <a:tabLst>
                          <a:tab pos="2228850" algn="l"/>
                        </a:tabLst>
                      </a:pPr>
                      <a:r>
                        <a:rPr lang="en-GB" sz="2000" dirty="0">
                          <a:solidFill>
                            <a:schemeClr val="tx1"/>
                          </a:solidFill>
                          <a:effectLst/>
                          <a:latin typeface="+mn-lt"/>
                        </a:rPr>
                        <a:t>Expenditure possibly flowing to ages 0 to 5</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extLst>
                  <a:ext uri="{0D108BD9-81ED-4DB2-BD59-A6C34878D82A}">
                    <a16:rowId xmlns:a16="http://schemas.microsoft.com/office/drawing/2014/main" val="1613115746"/>
                  </a:ext>
                </a:extLst>
              </a:tr>
              <a:tr h="691147">
                <a:tc>
                  <a:txBody>
                    <a:bodyPr/>
                    <a:lstStyle/>
                    <a:p>
                      <a:pPr>
                        <a:tabLst>
                          <a:tab pos="2228850" algn="l"/>
                        </a:tabLst>
                      </a:pPr>
                      <a:r>
                        <a:rPr lang="en-GB" sz="2000" dirty="0">
                          <a:solidFill>
                            <a:schemeClr val="tx1"/>
                          </a:solidFill>
                          <a:effectLst/>
                          <a:latin typeface="+mn-lt"/>
                        </a:rPr>
                        <a:t>National school nutrition programme (NSNP) – National DBE</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r">
                        <a:tabLst>
                          <a:tab pos="2228850" algn="l"/>
                        </a:tabLst>
                      </a:pPr>
                      <a:r>
                        <a:rPr lang="en-GB" sz="2000" dirty="0">
                          <a:effectLst/>
                          <a:latin typeface="+mn-lt"/>
                        </a:rPr>
                        <a:t>8,115</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tabLst>
                          <a:tab pos="2228850" algn="l"/>
                        </a:tabLst>
                      </a:pPr>
                      <a:r>
                        <a:rPr lang="en-GB" sz="2000">
                          <a:effectLst/>
                          <a:latin typeface="+mn-lt"/>
                        </a:rPr>
                        <a:t>406</a:t>
                      </a:r>
                      <a:endParaRPr lang="en-ZA" sz="2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049544540"/>
                  </a:ext>
                </a:extLst>
              </a:tr>
              <a:tr h="691147">
                <a:tc>
                  <a:txBody>
                    <a:bodyPr/>
                    <a:lstStyle/>
                    <a:p>
                      <a:pPr>
                        <a:tabLst>
                          <a:tab pos="2228850" algn="l"/>
                        </a:tabLst>
                      </a:pPr>
                      <a:r>
                        <a:rPr lang="en-GB" sz="2000" dirty="0">
                          <a:solidFill>
                            <a:schemeClr val="tx1"/>
                          </a:solidFill>
                          <a:effectLst/>
                          <a:latin typeface="+mn-lt"/>
                        </a:rPr>
                        <a:t>Social Relief of Distress (SRD) </a:t>
                      </a:r>
                      <a:r>
                        <a:rPr lang="en-GB" sz="2000" u="sng" dirty="0">
                          <a:solidFill>
                            <a:schemeClr val="tx1"/>
                          </a:solidFill>
                          <a:effectLst/>
                          <a:latin typeface="+mn-lt"/>
                        </a:rPr>
                        <a:t>2019/20 pre-pandemic- National DSD</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r">
                        <a:tabLst>
                          <a:tab pos="2228850" algn="l"/>
                        </a:tabLst>
                      </a:pPr>
                      <a:r>
                        <a:rPr lang="en-GB" sz="2000" dirty="0">
                          <a:effectLst/>
                          <a:latin typeface="+mn-lt"/>
                        </a:rPr>
                        <a:t>444</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tabLst>
                          <a:tab pos="2228850" algn="l"/>
                        </a:tabLst>
                      </a:pPr>
                      <a:r>
                        <a:rPr lang="en-GB" sz="2000" dirty="0">
                          <a:effectLst/>
                          <a:latin typeface="+mn-lt"/>
                        </a:rPr>
                        <a:t>51</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84370402"/>
                  </a:ext>
                </a:extLst>
              </a:tr>
              <a:tr h="573913">
                <a:tc>
                  <a:txBody>
                    <a:bodyPr/>
                    <a:lstStyle/>
                    <a:p>
                      <a:pPr>
                        <a:tabLst>
                          <a:tab pos="2228850" algn="l"/>
                        </a:tabLst>
                      </a:pPr>
                      <a:r>
                        <a:rPr lang="en-GB" sz="2000" dirty="0">
                          <a:solidFill>
                            <a:schemeClr val="tx1"/>
                          </a:solidFill>
                          <a:effectLst/>
                          <a:latin typeface="+mn-lt"/>
                        </a:rPr>
                        <a:t>Nutrition sub-programme- Provincial </a:t>
                      </a:r>
                      <a:r>
                        <a:rPr lang="en-GB" sz="2000" dirty="0" err="1">
                          <a:solidFill>
                            <a:schemeClr val="tx1"/>
                          </a:solidFill>
                          <a:effectLst/>
                          <a:latin typeface="+mn-lt"/>
                        </a:rPr>
                        <a:t>DoH</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r">
                        <a:tabLst>
                          <a:tab pos="2228850" algn="l"/>
                        </a:tabLst>
                      </a:pPr>
                      <a:r>
                        <a:rPr lang="en-GB" sz="2000" dirty="0">
                          <a:effectLst/>
                          <a:latin typeface="+mn-lt"/>
                        </a:rPr>
                        <a:t>245</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tabLst>
                          <a:tab pos="2228850" algn="l"/>
                        </a:tabLst>
                      </a:pPr>
                      <a:r>
                        <a:rPr lang="en-GB" sz="2000">
                          <a:effectLst/>
                          <a:latin typeface="+mn-lt"/>
                        </a:rPr>
                        <a:t>28</a:t>
                      </a:r>
                      <a:endParaRPr lang="en-ZA" sz="2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58373505"/>
                  </a:ext>
                </a:extLst>
              </a:tr>
              <a:tr h="691147">
                <a:tc>
                  <a:txBody>
                    <a:bodyPr/>
                    <a:lstStyle/>
                    <a:p>
                      <a:pPr>
                        <a:tabLst>
                          <a:tab pos="2228850" algn="l"/>
                        </a:tabLst>
                      </a:pPr>
                      <a:r>
                        <a:rPr lang="en-GB" sz="2000" dirty="0">
                          <a:solidFill>
                            <a:schemeClr val="tx1"/>
                          </a:solidFill>
                          <a:effectLst/>
                          <a:latin typeface="+mn-lt"/>
                        </a:rPr>
                        <a:t>Provincial social development food packages</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r">
                        <a:tabLst>
                          <a:tab pos="2228850" algn="l"/>
                        </a:tabLst>
                      </a:pPr>
                      <a:r>
                        <a:rPr lang="en-GB" sz="2000">
                          <a:effectLst/>
                          <a:latin typeface="+mn-lt"/>
                        </a:rPr>
                        <a:t>113</a:t>
                      </a:r>
                      <a:endParaRPr lang="en-ZA" sz="200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tabLst>
                          <a:tab pos="2228850" algn="l"/>
                        </a:tabLst>
                      </a:pPr>
                      <a:r>
                        <a:rPr lang="en-GB" sz="2000" dirty="0">
                          <a:effectLst/>
                          <a:latin typeface="+mn-lt"/>
                        </a:rPr>
                        <a:t>13</a:t>
                      </a:r>
                      <a:endParaRPr lang="en-ZA" sz="2000"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9350267"/>
                  </a:ext>
                </a:extLst>
              </a:tr>
              <a:tr h="566983">
                <a:tc>
                  <a:txBody>
                    <a:bodyPr/>
                    <a:lstStyle/>
                    <a:p>
                      <a:pPr>
                        <a:tabLst>
                          <a:tab pos="2228850" algn="l"/>
                        </a:tabLst>
                      </a:pPr>
                      <a:r>
                        <a:rPr lang="en-GB" sz="2000" dirty="0">
                          <a:solidFill>
                            <a:schemeClr val="tx1"/>
                          </a:solidFill>
                          <a:effectLst/>
                          <a:latin typeface="+mn-lt"/>
                        </a:rPr>
                        <a:t>Total without NSNP</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r">
                        <a:tabLst>
                          <a:tab pos="2228850" algn="l"/>
                        </a:tabLst>
                      </a:pPr>
                      <a:r>
                        <a:rPr lang="en-GB" sz="2000" b="1" dirty="0">
                          <a:effectLst/>
                          <a:latin typeface="+mn-lt"/>
                        </a:rPr>
                        <a:t>802</a:t>
                      </a:r>
                      <a:endParaRPr lang="en-ZA" sz="2000" b="1" dirty="0">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tabLst>
                          <a:tab pos="2228850" algn="l"/>
                        </a:tabLst>
                      </a:pPr>
                      <a:r>
                        <a:rPr lang="en-GB" sz="2000" b="1" dirty="0">
                          <a:effectLst/>
                          <a:latin typeface="+mn-lt"/>
                        </a:rPr>
                        <a:t>92</a:t>
                      </a:r>
                      <a:endParaRPr lang="en-ZA" sz="2000" b="1"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479272103"/>
                  </a:ext>
                </a:extLst>
              </a:tr>
              <a:tr h="566983">
                <a:tc>
                  <a:txBody>
                    <a:bodyPr/>
                    <a:lstStyle/>
                    <a:p>
                      <a:pPr>
                        <a:tabLst>
                          <a:tab pos="2228850" algn="l"/>
                        </a:tabLst>
                      </a:pPr>
                      <a:r>
                        <a:rPr lang="en-GB" sz="2000" dirty="0">
                          <a:solidFill>
                            <a:schemeClr val="tx1"/>
                          </a:solidFill>
                          <a:effectLst/>
                          <a:latin typeface="+mn-lt"/>
                        </a:rPr>
                        <a:t>Total with NSNP</a:t>
                      </a:r>
                      <a:endParaRPr lang="en-ZA" sz="2000" dirty="0">
                        <a:solidFill>
                          <a:schemeClr val="tx1"/>
                        </a:solidFill>
                        <a:effectLst/>
                        <a:latin typeface="+mn-lt"/>
                        <a:ea typeface="Times New Roman" panose="02020603050405020304" pitchFamily="18" charset="0"/>
                        <a:cs typeface="Times New Roman" panose="02020603050405020304" pitchFamily="18" charset="0"/>
                      </a:endParaRPr>
                    </a:p>
                  </a:txBody>
                  <a:tcPr marL="68580" marR="68580" marT="0" marB="0" anchor="ctr">
                    <a:solidFill>
                      <a:schemeClr val="accent1">
                        <a:lumMod val="60000"/>
                        <a:lumOff val="40000"/>
                      </a:schemeClr>
                    </a:solidFill>
                  </a:tcPr>
                </a:tc>
                <a:tc>
                  <a:txBody>
                    <a:bodyPr/>
                    <a:lstStyle/>
                    <a:p>
                      <a:pPr algn="r">
                        <a:tabLst>
                          <a:tab pos="2228850" algn="l"/>
                        </a:tabLst>
                      </a:pPr>
                      <a:r>
                        <a:rPr lang="en-GB" sz="2000" b="1">
                          <a:effectLst/>
                          <a:latin typeface="+mn-lt"/>
                        </a:rPr>
                        <a:t>8,917</a:t>
                      </a:r>
                      <a:endParaRPr lang="en-ZA" sz="2000" b="1">
                        <a:effectLst/>
                        <a:latin typeface="+mn-lt"/>
                        <a:ea typeface="Times New Roman" panose="02020603050405020304" pitchFamily="18" charset="0"/>
                        <a:cs typeface="Times New Roman" panose="02020603050405020304" pitchFamily="18" charset="0"/>
                      </a:endParaRPr>
                    </a:p>
                  </a:txBody>
                  <a:tcPr marL="68580" marR="68580" marT="0" marB="0" anchor="ctr"/>
                </a:tc>
                <a:tc>
                  <a:txBody>
                    <a:bodyPr/>
                    <a:lstStyle/>
                    <a:p>
                      <a:pPr algn="r">
                        <a:tabLst>
                          <a:tab pos="2228850" algn="l"/>
                        </a:tabLst>
                      </a:pPr>
                      <a:r>
                        <a:rPr lang="en-GB" sz="2000" b="1" dirty="0">
                          <a:effectLst/>
                          <a:latin typeface="+mn-lt"/>
                        </a:rPr>
                        <a:t>498</a:t>
                      </a:r>
                      <a:endParaRPr lang="en-ZA" sz="2000" b="1" dirty="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58065718"/>
                  </a:ext>
                </a:extLst>
              </a:tr>
            </a:tbl>
          </a:graphicData>
        </a:graphic>
      </p:graphicFrame>
      <p:sp>
        <p:nvSpPr>
          <p:cNvPr id="8" name="Rectangle 7">
            <a:extLst>
              <a:ext uri="{FF2B5EF4-FFF2-40B4-BE49-F238E27FC236}">
                <a16:creationId xmlns:a16="http://schemas.microsoft.com/office/drawing/2014/main" id="{98C93836-7F45-1810-F900-D547D9A0EFF5}"/>
              </a:ext>
            </a:extLst>
          </p:cNvPr>
          <p:cNvSpPr/>
          <p:nvPr/>
        </p:nvSpPr>
        <p:spPr>
          <a:xfrm>
            <a:off x="9258631" y="927374"/>
            <a:ext cx="2552368" cy="172328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000" b="1" dirty="0"/>
              <a:t>Total expenditure on early nutrition package (2021/22)</a:t>
            </a:r>
          </a:p>
          <a:p>
            <a:pPr algn="ctr"/>
            <a:endParaRPr lang="en-ZA" sz="2000" b="1" dirty="0"/>
          </a:p>
          <a:p>
            <a:pPr algn="ctr"/>
            <a:r>
              <a:rPr lang="en-ZA" sz="2000" b="1" dirty="0"/>
              <a:t>R498 million</a:t>
            </a:r>
          </a:p>
        </p:txBody>
      </p:sp>
      <p:sp>
        <p:nvSpPr>
          <p:cNvPr id="9" name="TextBox 8">
            <a:extLst>
              <a:ext uri="{FF2B5EF4-FFF2-40B4-BE49-F238E27FC236}">
                <a16:creationId xmlns:a16="http://schemas.microsoft.com/office/drawing/2014/main" id="{0A2D2EA4-270D-84D0-16EA-472FF0A66A02}"/>
              </a:ext>
            </a:extLst>
          </p:cNvPr>
          <p:cNvSpPr txBox="1"/>
          <p:nvPr/>
        </p:nvSpPr>
        <p:spPr>
          <a:xfrm>
            <a:off x="568570" y="5930626"/>
            <a:ext cx="6176614" cy="274370"/>
          </a:xfrm>
          <a:prstGeom prst="rect">
            <a:avLst/>
          </a:prstGeom>
          <a:noFill/>
        </p:spPr>
        <p:txBody>
          <a:bodyPr wrap="square" rtlCol="0">
            <a:spAutoFit/>
          </a:bodyPr>
          <a:lstStyle/>
          <a:p>
            <a:pPr>
              <a:lnSpc>
                <a:spcPts val="1380"/>
              </a:lnSpc>
              <a:spcAft>
                <a:spcPts val="1200"/>
              </a:spcAft>
              <a:tabLst>
                <a:tab pos="2228850" algn="l"/>
              </a:tabLst>
            </a:pPr>
            <a:r>
              <a:rPr lang="en-GB" sz="1400" dirty="0">
                <a:effectLst/>
                <a:ea typeface="Times New Roman" panose="02020603050405020304" pitchFamily="18" charset="0"/>
                <a:cs typeface="Arial" panose="020B0604020202020204" pitchFamily="34" charset="0"/>
              </a:rPr>
              <a:t>Source: National Treasury (ENE of 2021 and Excel EPRE files published in 2021)</a:t>
            </a:r>
            <a:endParaRPr lang="en-ZA" sz="1400" dirty="0"/>
          </a:p>
        </p:txBody>
      </p:sp>
      <p:sp>
        <p:nvSpPr>
          <p:cNvPr id="3" name="TextBox 2">
            <a:extLst>
              <a:ext uri="{FF2B5EF4-FFF2-40B4-BE49-F238E27FC236}">
                <a16:creationId xmlns:a16="http://schemas.microsoft.com/office/drawing/2014/main" id="{2F9A7C1D-7DDE-0E3E-D926-9ECE8A1C0B74}"/>
              </a:ext>
            </a:extLst>
          </p:cNvPr>
          <p:cNvSpPr txBox="1"/>
          <p:nvPr/>
        </p:nvSpPr>
        <p:spPr>
          <a:xfrm>
            <a:off x="9050734" y="3202356"/>
            <a:ext cx="3025315" cy="2308324"/>
          </a:xfrm>
          <a:prstGeom prst="rect">
            <a:avLst/>
          </a:prstGeom>
          <a:noFill/>
        </p:spPr>
        <p:txBody>
          <a:bodyPr wrap="square" rtlCol="0">
            <a:spAutoFit/>
          </a:bodyPr>
          <a:lstStyle/>
          <a:p>
            <a:r>
              <a:rPr lang="en-GB" b="1" i="1" dirty="0"/>
              <a:t>National Food and Nutrition Plan for 2018-2023 </a:t>
            </a:r>
            <a:r>
              <a:rPr lang="en-GB" dirty="0"/>
              <a:t>which sets out strategies to improve food and nutrition security, but many elements of it remain unrealised, e.g. multi-sectoral Food and Nutrition Security Council.</a:t>
            </a:r>
          </a:p>
        </p:txBody>
      </p:sp>
    </p:spTree>
    <p:extLst>
      <p:ext uri="{BB962C8B-B14F-4D97-AF65-F5344CB8AC3E}">
        <p14:creationId xmlns:p14="http://schemas.microsoft.com/office/powerpoint/2010/main" val="9156736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E728-428E-5D0B-2D95-147BCDDA7097}"/>
              </a:ext>
            </a:extLst>
          </p:cNvPr>
          <p:cNvSpPr>
            <a:spLocks noGrp="1"/>
          </p:cNvSpPr>
          <p:nvPr>
            <p:ph type="title"/>
          </p:nvPr>
        </p:nvSpPr>
        <p:spPr>
          <a:xfrm>
            <a:off x="831851" y="3865111"/>
            <a:ext cx="10515600" cy="697366"/>
          </a:xfrm>
          <a:solidFill>
            <a:schemeClr val="bg2"/>
          </a:solidFill>
          <a:ln>
            <a:solidFill>
              <a:schemeClr val="bg2"/>
            </a:solidFill>
          </a:ln>
        </p:spPr>
        <p:txBody>
          <a:bodyPr/>
          <a:lstStyle/>
          <a:p>
            <a:pPr algn="ctr"/>
            <a:r>
              <a:rPr lang="en-ZA" dirty="0"/>
              <a:t>Institutional Analysis</a:t>
            </a:r>
          </a:p>
        </p:txBody>
      </p:sp>
      <p:sp>
        <p:nvSpPr>
          <p:cNvPr id="6" name="Oval 5">
            <a:extLst>
              <a:ext uri="{FF2B5EF4-FFF2-40B4-BE49-F238E27FC236}">
                <a16:creationId xmlns:a16="http://schemas.microsoft.com/office/drawing/2014/main" id="{9671BE60-74F1-2CFE-BEF7-9991FA16A304}"/>
              </a:ext>
            </a:extLst>
          </p:cNvPr>
          <p:cNvSpPr/>
          <p:nvPr/>
        </p:nvSpPr>
        <p:spPr>
          <a:xfrm>
            <a:off x="4985657" y="1709740"/>
            <a:ext cx="1741714" cy="1741714"/>
          </a:xfrm>
          <a:prstGeom prst="ellips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Graphic 3" descr="Court with solid fill">
            <a:extLst>
              <a:ext uri="{FF2B5EF4-FFF2-40B4-BE49-F238E27FC236}">
                <a16:creationId xmlns:a16="http://schemas.microsoft.com/office/drawing/2014/main" id="{D3DC4A76-D55E-297A-403C-CE198CC649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9314" y="2123397"/>
            <a:ext cx="914400" cy="914400"/>
          </a:xfrm>
          <a:prstGeom prst="rect">
            <a:avLst/>
          </a:prstGeom>
        </p:spPr>
      </p:pic>
    </p:spTree>
    <p:extLst>
      <p:ext uri="{BB962C8B-B14F-4D97-AF65-F5344CB8AC3E}">
        <p14:creationId xmlns:p14="http://schemas.microsoft.com/office/powerpoint/2010/main" val="32391215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BB4ACF3E-9F31-C727-0EF1-E4750727EDB4}"/>
              </a:ext>
            </a:extLst>
          </p:cNvPr>
          <p:cNvPicPr>
            <a:picLocks noChangeAspect="1"/>
          </p:cNvPicPr>
          <p:nvPr/>
        </p:nvPicPr>
        <p:blipFill>
          <a:blip r:embed="rId3"/>
          <a:stretch>
            <a:fillRect/>
          </a:stretch>
        </p:blipFill>
        <p:spPr>
          <a:xfrm>
            <a:off x="1343025" y="667893"/>
            <a:ext cx="9601199" cy="5927026"/>
          </a:xfrm>
          <a:prstGeom prst="rect">
            <a:avLst/>
          </a:prstGeom>
        </p:spPr>
      </p:pic>
      <p:sp>
        <p:nvSpPr>
          <p:cNvPr id="6" name="Title 5">
            <a:extLst>
              <a:ext uri="{FF2B5EF4-FFF2-40B4-BE49-F238E27FC236}">
                <a16:creationId xmlns:a16="http://schemas.microsoft.com/office/drawing/2014/main" id="{F3895BFC-F5EA-4C1E-B39E-684EC99B774E}"/>
              </a:ext>
            </a:extLst>
          </p:cNvPr>
          <p:cNvSpPr>
            <a:spLocks noGrp="1"/>
          </p:cNvSpPr>
          <p:nvPr>
            <p:ph type="title"/>
          </p:nvPr>
        </p:nvSpPr>
        <p:spPr/>
        <p:txBody>
          <a:bodyPr/>
          <a:lstStyle/>
          <a:p>
            <a:r>
              <a:rPr lang="en-US" dirty="0"/>
              <a:t>Institutional elements that we set out to analyze</a:t>
            </a:r>
          </a:p>
        </p:txBody>
      </p:sp>
    </p:spTree>
    <p:extLst>
      <p:ext uri="{BB962C8B-B14F-4D97-AF65-F5344CB8AC3E}">
        <p14:creationId xmlns:p14="http://schemas.microsoft.com/office/powerpoint/2010/main" val="14710873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E728-428E-5D0B-2D95-147BCDDA7097}"/>
              </a:ext>
            </a:extLst>
          </p:cNvPr>
          <p:cNvSpPr>
            <a:spLocks noGrp="1"/>
          </p:cNvSpPr>
          <p:nvPr>
            <p:ph type="title"/>
          </p:nvPr>
        </p:nvSpPr>
        <p:spPr>
          <a:xfrm>
            <a:off x="831851" y="3865111"/>
            <a:ext cx="10515600" cy="697366"/>
          </a:xfrm>
          <a:solidFill>
            <a:schemeClr val="bg2"/>
          </a:solidFill>
          <a:ln>
            <a:solidFill>
              <a:schemeClr val="bg2"/>
            </a:solidFill>
          </a:ln>
        </p:spPr>
        <p:txBody>
          <a:bodyPr/>
          <a:lstStyle/>
          <a:p>
            <a:pPr algn="ctr"/>
            <a:r>
              <a:rPr lang="en-ZA" dirty="0"/>
              <a:t>Summary and recommendations</a:t>
            </a:r>
          </a:p>
        </p:txBody>
      </p:sp>
      <p:sp>
        <p:nvSpPr>
          <p:cNvPr id="6" name="Oval 5">
            <a:extLst>
              <a:ext uri="{FF2B5EF4-FFF2-40B4-BE49-F238E27FC236}">
                <a16:creationId xmlns:a16="http://schemas.microsoft.com/office/drawing/2014/main" id="{9671BE60-74F1-2CFE-BEF7-9991FA16A304}"/>
              </a:ext>
            </a:extLst>
          </p:cNvPr>
          <p:cNvSpPr/>
          <p:nvPr/>
        </p:nvSpPr>
        <p:spPr>
          <a:xfrm>
            <a:off x="4985657" y="1709740"/>
            <a:ext cx="1741714" cy="1741714"/>
          </a:xfrm>
          <a:prstGeom prst="ellipse">
            <a:avLst/>
          </a:prstGeom>
          <a:solidFill>
            <a:schemeClr val="accent6">
              <a:lumMod val="90000"/>
            </a:schemeClr>
          </a:solidFill>
          <a:ln>
            <a:solidFill>
              <a:schemeClr val="accent6">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4" name="Graphic 3" descr="Court with solid fill">
            <a:extLst>
              <a:ext uri="{FF2B5EF4-FFF2-40B4-BE49-F238E27FC236}">
                <a16:creationId xmlns:a16="http://schemas.microsoft.com/office/drawing/2014/main" id="{D3DC4A76-D55E-297A-403C-CE198CC649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99314" y="2123397"/>
            <a:ext cx="914400" cy="914400"/>
          </a:xfrm>
          <a:prstGeom prst="rect">
            <a:avLst/>
          </a:prstGeom>
        </p:spPr>
      </p:pic>
    </p:spTree>
    <p:extLst>
      <p:ext uri="{BB962C8B-B14F-4D97-AF65-F5344CB8AC3E}">
        <p14:creationId xmlns:p14="http://schemas.microsoft.com/office/powerpoint/2010/main" val="3905441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8508-EA4A-464C-9C5B-FB3A601C55A2}"/>
              </a:ext>
            </a:extLst>
          </p:cNvPr>
          <p:cNvSpPr>
            <a:spLocks noGrp="1"/>
          </p:cNvSpPr>
          <p:nvPr>
            <p:ph type="title"/>
          </p:nvPr>
        </p:nvSpPr>
        <p:spPr>
          <a:xfrm>
            <a:off x="531723" y="308046"/>
            <a:ext cx="11154752" cy="1120140"/>
          </a:xfrm>
        </p:spPr>
        <p:txBody>
          <a:bodyPr vert="horz" lIns="91440" tIns="45720" rIns="91440" bIns="45720" rtlCol="0" anchor="b">
            <a:noAutofit/>
          </a:bodyPr>
          <a:lstStyle/>
          <a:p>
            <a:r>
              <a:rPr lang="en-US" dirty="0"/>
              <a:t>Investing in young children is one of the best things countries can do to build human capital.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31653"/>
            <a:ext cx="1041454" cy="654084"/>
          </a:xfrm>
          <a:prstGeom prst="rect">
            <a:avLst/>
          </a:prstGeom>
          <a:ln>
            <a:noFill/>
          </a:ln>
        </p:spPr>
      </p:pic>
      <p:pic>
        <p:nvPicPr>
          <p:cNvPr id="9" name="Picture 8">
            <a:extLst>
              <a:ext uri="{FF2B5EF4-FFF2-40B4-BE49-F238E27FC236}">
                <a16:creationId xmlns:a16="http://schemas.microsoft.com/office/drawing/2014/main" id="{1AEA7C29-804C-404B-9B31-0638AF1136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5584" y="3474110"/>
            <a:ext cx="9427029" cy="2892383"/>
          </a:xfrm>
          <a:prstGeom prst="rect">
            <a:avLst/>
          </a:prstGeom>
        </p:spPr>
      </p:pic>
      <p:sp>
        <p:nvSpPr>
          <p:cNvPr id="10" name="Oval 9">
            <a:extLst>
              <a:ext uri="{FF2B5EF4-FFF2-40B4-BE49-F238E27FC236}">
                <a16:creationId xmlns:a16="http://schemas.microsoft.com/office/drawing/2014/main" id="{0B241910-0700-41CB-85F0-3BDB3477FEAE}"/>
              </a:ext>
            </a:extLst>
          </p:cNvPr>
          <p:cNvSpPr/>
          <p:nvPr/>
        </p:nvSpPr>
        <p:spPr>
          <a:xfrm>
            <a:off x="1067652" y="3429000"/>
            <a:ext cx="3514981" cy="3174421"/>
          </a:xfrm>
          <a:prstGeom prst="ellipse">
            <a:avLst/>
          </a:prstGeom>
          <a:noFill/>
          <a:ln w="508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2">
            <a:extLst>
              <a:ext uri="{FF2B5EF4-FFF2-40B4-BE49-F238E27FC236}">
                <a16:creationId xmlns:a16="http://schemas.microsoft.com/office/drawing/2014/main" id="{7A316FF2-5CD6-4967-BB3A-8DDC949F952A}"/>
              </a:ext>
            </a:extLst>
          </p:cNvPr>
          <p:cNvSpPr txBox="1">
            <a:spLocks noChangeArrowheads="1"/>
          </p:cNvSpPr>
          <p:nvPr/>
        </p:nvSpPr>
        <p:spPr>
          <a:xfrm>
            <a:off x="531723" y="1210816"/>
            <a:ext cx="11578306" cy="29749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n-US" sz="2400" dirty="0">
                <a:latin typeface="+mn-lt"/>
              </a:rPr>
              <a:t>Growth and development in the early years form the foundation for future learning, productivity and lifetime success.</a:t>
            </a:r>
          </a:p>
          <a:p>
            <a:pPr marL="342900" indent="-342900">
              <a:buFont typeface="Arial" panose="020B0604020202020204" pitchFamily="34" charset="0"/>
              <a:buChar char="•"/>
            </a:pPr>
            <a:r>
              <a:rPr lang="en-US" sz="2400" b="1" dirty="0"/>
              <a:t>Interventions that promote child development can take place from before pregnancy through to a child’s entry to primary school.</a:t>
            </a:r>
          </a:p>
          <a:p>
            <a:pPr marL="342900" indent="-342900">
              <a:buFont typeface="Arial" panose="020B0604020202020204" pitchFamily="34" charset="0"/>
              <a:buChar char="•"/>
            </a:pPr>
            <a:endParaRPr lang="en-US" sz="2400" dirty="0">
              <a:latin typeface="+mn-lt"/>
            </a:endParaRPr>
          </a:p>
          <a:p>
            <a:r>
              <a:rPr lang="en-US" sz="2400" dirty="0">
                <a:latin typeface="+mn-lt"/>
              </a:rPr>
              <a:t> </a:t>
            </a:r>
          </a:p>
        </p:txBody>
      </p:sp>
    </p:spTree>
    <p:extLst>
      <p:ext uri="{BB962C8B-B14F-4D97-AF65-F5344CB8AC3E}">
        <p14:creationId xmlns:p14="http://schemas.microsoft.com/office/powerpoint/2010/main" val="342484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D77B6-FEEF-D7F6-6E5C-BAC43112583A}"/>
              </a:ext>
            </a:extLst>
          </p:cNvPr>
          <p:cNvSpPr>
            <a:spLocks noGrp="1"/>
          </p:cNvSpPr>
          <p:nvPr>
            <p:ph type="title"/>
          </p:nvPr>
        </p:nvSpPr>
        <p:spPr/>
        <p:txBody>
          <a:bodyPr>
            <a:normAutofit/>
          </a:bodyPr>
          <a:lstStyle/>
          <a:p>
            <a:r>
              <a:rPr lang="en-ZA" sz="3200" dirty="0"/>
              <a:t>Summary</a:t>
            </a:r>
          </a:p>
        </p:txBody>
      </p:sp>
      <p:sp>
        <p:nvSpPr>
          <p:cNvPr id="3" name="Content Placeholder 2">
            <a:extLst>
              <a:ext uri="{FF2B5EF4-FFF2-40B4-BE49-F238E27FC236}">
                <a16:creationId xmlns:a16="http://schemas.microsoft.com/office/drawing/2014/main" id="{C2E1B349-BE69-21EE-3AF0-9341A33AD358}"/>
              </a:ext>
            </a:extLst>
          </p:cNvPr>
          <p:cNvSpPr>
            <a:spLocks noGrp="1"/>
          </p:cNvSpPr>
          <p:nvPr>
            <p:ph idx="1"/>
          </p:nvPr>
        </p:nvSpPr>
        <p:spPr>
          <a:xfrm>
            <a:off x="381001" y="1184032"/>
            <a:ext cx="11458575" cy="4992934"/>
          </a:xfrm>
        </p:spPr>
        <p:txBody>
          <a:bodyPr>
            <a:normAutofit/>
          </a:bodyPr>
          <a:lstStyle/>
          <a:p>
            <a:r>
              <a:rPr lang="en-ZA" sz="2400" dirty="0"/>
              <a:t>Funding needs to be directed to ECD expenditure on nutrition and stimulation interventions for the youngest children.</a:t>
            </a:r>
          </a:p>
          <a:p>
            <a:r>
              <a:rPr lang="en-ZA" sz="2400" dirty="0"/>
              <a:t>A substantial increase in funding for the ECD system is inevitable if the Government’s goals of reduced malnutrition and improved early learning are to be achieved.</a:t>
            </a:r>
          </a:p>
        </p:txBody>
      </p:sp>
      <p:graphicFrame>
        <p:nvGraphicFramePr>
          <p:cNvPr id="4" name="Table 3">
            <a:extLst>
              <a:ext uri="{FF2B5EF4-FFF2-40B4-BE49-F238E27FC236}">
                <a16:creationId xmlns:a16="http://schemas.microsoft.com/office/drawing/2014/main" id="{C689CF8C-3AA5-081D-7756-E6C8248157B3}"/>
              </a:ext>
            </a:extLst>
          </p:cNvPr>
          <p:cNvGraphicFramePr>
            <a:graphicFrameLocks noGrp="1"/>
          </p:cNvGraphicFramePr>
          <p:nvPr>
            <p:extLst>
              <p:ext uri="{D42A27DB-BD31-4B8C-83A1-F6EECF244321}">
                <p14:modId xmlns:p14="http://schemas.microsoft.com/office/powerpoint/2010/main" val="28470532"/>
              </p:ext>
            </p:extLst>
          </p:nvPr>
        </p:nvGraphicFramePr>
        <p:xfrm>
          <a:off x="803608" y="3003238"/>
          <a:ext cx="9648303" cy="3268064"/>
        </p:xfrm>
        <a:graphic>
          <a:graphicData uri="http://schemas.openxmlformats.org/drawingml/2006/table">
            <a:tbl>
              <a:tblPr firstRow="1" firstCol="1" bandRow="1">
                <a:tableStyleId>{5A111915-BE36-4E01-A7E5-04B1672EAD32}</a:tableStyleId>
              </a:tblPr>
              <a:tblGrid>
                <a:gridCol w="2078192">
                  <a:extLst>
                    <a:ext uri="{9D8B030D-6E8A-4147-A177-3AD203B41FA5}">
                      <a16:colId xmlns:a16="http://schemas.microsoft.com/office/drawing/2014/main" val="3996671508"/>
                    </a:ext>
                  </a:extLst>
                </a:gridCol>
                <a:gridCol w="2152176">
                  <a:extLst>
                    <a:ext uri="{9D8B030D-6E8A-4147-A177-3AD203B41FA5}">
                      <a16:colId xmlns:a16="http://schemas.microsoft.com/office/drawing/2014/main" val="1331484748"/>
                    </a:ext>
                  </a:extLst>
                </a:gridCol>
                <a:gridCol w="1970159">
                  <a:extLst>
                    <a:ext uri="{9D8B030D-6E8A-4147-A177-3AD203B41FA5}">
                      <a16:colId xmlns:a16="http://schemas.microsoft.com/office/drawing/2014/main" val="181457741"/>
                    </a:ext>
                  </a:extLst>
                </a:gridCol>
                <a:gridCol w="1576126">
                  <a:extLst>
                    <a:ext uri="{9D8B030D-6E8A-4147-A177-3AD203B41FA5}">
                      <a16:colId xmlns:a16="http://schemas.microsoft.com/office/drawing/2014/main" val="806560897"/>
                    </a:ext>
                  </a:extLst>
                </a:gridCol>
                <a:gridCol w="1871650">
                  <a:extLst>
                    <a:ext uri="{9D8B030D-6E8A-4147-A177-3AD203B41FA5}">
                      <a16:colId xmlns:a16="http://schemas.microsoft.com/office/drawing/2014/main" val="280578423"/>
                    </a:ext>
                  </a:extLst>
                </a:gridCol>
              </a:tblGrid>
              <a:tr h="767368">
                <a:tc>
                  <a:txBody>
                    <a:bodyPr/>
                    <a:lstStyle/>
                    <a:p>
                      <a:pPr algn="ctr">
                        <a:lnSpc>
                          <a:spcPts val="1380"/>
                        </a:lnSpc>
                        <a:spcAft>
                          <a:spcPts val="1200"/>
                        </a:spcAft>
                        <a:tabLst>
                          <a:tab pos="2228850" algn="l"/>
                        </a:tabLst>
                      </a:pPr>
                      <a:r>
                        <a:rPr lang="en-GB" sz="1800" b="1" dirty="0">
                          <a:effectLst/>
                        </a:rPr>
                        <a:t> </a:t>
                      </a:r>
                      <a:endParaRPr lang="en-ZA" sz="2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l">
                        <a:lnSpc>
                          <a:spcPct val="100000"/>
                        </a:lnSpc>
                        <a:spcAft>
                          <a:spcPts val="1200"/>
                        </a:spcAft>
                        <a:tabLst>
                          <a:tab pos="2228850" algn="l"/>
                        </a:tabLst>
                      </a:pPr>
                      <a:endParaRPr lang="en-GB" sz="2400" b="1" dirty="0">
                        <a:solidFill>
                          <a:srgbClr val="000000"/>
                        </a:solidFill>
                        <a:effectLst/>
                      </a:endParaRPr>
                    </a:p>
                    <a:p>
                      <a:pPr algn="l">
                        <a:lnSpc>
                          <a:spcPct val="100000"/>
                        </a:lnSpc>
                        <a:spcAft>
                          <a:spcPts val="1200"/>
                        </a:spcAft>
                        <a:tabLst>
                          <a:tab pos="2228850" algn="l"/>
                        </a:tabLst>
                      </a:pPr>
                      <a:r>
                        <a:rPr lang="en-GB" sz="2400" b="1" dirty="0">
                          <a:solidFill>
                            <a:srgbClr val="000000"/>
                          </a:solidFill>
                          <a:effectLst/>
                        </a:rPr>
                        <a:t>Early learning package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l">
                        <a:lnSpc>
                          <a:spcPct val="100000"/>
                        </a:lnSpc>
                        <a:spcAft>
                          <a:spcPts val="1200"/>
                        </a:spcAft>
                        <a:tabLst>
                          <a:tab pos="2228850" algn="l"/>
                        </a:tabLst>
                      </a:pPr>
                      <a:endParaRPr lang="en-GB" sz="2400" b="1" dirty="0">
                        <a:solidFill>
                          <a:srgbClr val="000000"/>
                        </a:solidFill>
                        <a:effectLst/>
                      </a:endParaRPr>
                    </a:p>
                    <a:p>
                      <a:pPr algn="l">
                        <a:lnSpc>
                          <a:spcPct val="100000"/>
                        </a:lnSpc>
                        <a:spcAft>
                          <a:spcPts val="1200"/>
                        </a:spcAft>
                        <a:tabLst>
                          <a:tab pos="2228850" algn="l"/>
                        </a:tabLst>
                      </a:pPr>
                      <a:r>
                        <a:rPr lang="en-GB" sz="2400" b="1" dirty="0">
                          <a:solidFill>
                            <a:srgbClr val="000000"/>
                          </a:solidFill>
                          <a:effectLst/>
                        </a:rPr>
                        <a:t>Family support package (0-5 years)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l">
                        <a:lnSpc>
                          <a:spcPct val="100000"/>
                        </a:lnSpc>
                        <a:spcAft>
                          <a:spcPts val="1200"/>
                        </a:spcAft>
                        <a:tabLst>
                          <a:tab pos="2228850" algn="l"/>
                        </a:tabLst>
                      </a:pPr>
                      <a:endParaRPr lang="en-GB" sz="2400" b="1" dirty="0">
                        <a:solidFill>
                          <a:srgbClr val="000000"/>
                        </a:solidFill>
                        <a:effectLst/>
                      </a:endParaRPr>
                    </a:p>
                    <a:p>
                      <a:pPr algn="l">
                        <a:lnSpc>
                          <a:spcPct val="100000"/>
                        </a:lnSpc>
                        <a:spcAft>
                          <a:spcPts val="1200"/>
                        </a:spcAft>
                        <a:tabLst>
                          <a:tab pos="2228850" algn="l"/>
                        </a:tabLst>
                      </a:pPr>
                      <a:r>
                        <a:rPr lang="en-GB" sz="2400" b="1" dirty="0">
                          <a:solidFill>
                            <a:srgbClr val="000000"/>
                          </a:solidFill>
                          <a:effectLst/>
                        </a:rPr>
                        <a:t>Nutrition package</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l">
                        <a:lnSpc>
                          <a:spcPct val="100000"/>
                        </a:lnSpc>
                        <a:spcAft>
                          <a:spcPts val="1200"/>
                        </a:spcAft>
                        <a:tabLst>
                          <a:tab pos="2228850" algn="l"/>
                        </a:tabLst>
                      </a:pPr>
                      <a:endParaRPr lang="en-GB" sz="2400" b="1" dirty="0">
                        <a:solidFill>
                          <a:srgbClr val="000000"/>
                        </a:solidFill>
                        <a:effectLst/>
                      </a:endParaRPr>
                    </a:p>
                    <a:p>
                      <a:pPr algn="l">
                        <a:lnSpc>
                          <a:spcPct val="100000"/>
                        </a:lnSpc>
                        <a:spcAft>
                          <a:spcPts val="1200"/>
                        </a:spcAft>
                        <a:tabLst>
                          <a:tab pos="2228850" algn="l"/>
                        </a:tabLst>
                      </a:pPr>
                      <a:r>
                        <a:rPr lang="en-GB" sz="2400" b="1" dirty="0">
                          <a:solidFill>
                            <a:srgbClr val="000000"/>
                          </a:solidFill>
                          <a:effectLst/>
                        </a:rPr>
                        <a:t>Total expenditure for three packages</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1735702349"/>
                  </a:ext>
                </a:extLst>
              </a:tr>
              <a:tr h="1286864">
                <a:tc>
                  <a:txBody>
                    <a:bodyPr/>
                    <a:lstStyle/>
                    <a:p>
                      <a:pPr algn="ctr">
                        <a:lnSpc>
                          <a:spcPct val="100000"/>
                        </a:lnSpc>
                        <a:spcAft>
                          <a:spcPts val="1200"/>
                        </a:spcAft>
                        <a:tabLst>
                          <a:tab pos="2228850" algn="l"/>
                        </a:tabLst>
                      </a:pPr>
                      <a:r>
                        <a:rPr lang="en-GB" sz="2000" b="1" dirty="0">
                          <a:solidFill>
                            <a:srgbClr val="000000"/>
                          </a:solidFill>
                          <a:effectLst/>
                        </a:rPr>
                        <a:t>Total expenditure (constant 2021/22 prices)</a:t>
                      </a:r>
                      <a:endParaRPr lang="en-ZA"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lnSpc>
                          <a:spcPct val="100000"/>
                        </a:lnSpc>
                        <a:spcAft>
                          <a:spcPts val="1200"/>
                        </a:spcAft>
                        <a:tabLst>
                          <a:tab pos="2228850" algn="l"/>
                        </a:tabLst>
                      </a:pPr>
                      <a:r>
                        <a:rPr lang="en-GB" sz="2400" dirty="0">
                          <a:effectLst/>
                        </a:rPr>
                        <a:t>R9.53 bn</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lnSpc>
                          <a:spcPct val="100000"/>
                        </a:lnSpc>
                        <a:spcAft>
                          <a:spcPts val="1200"/>
                        </a:spcAft>
                        <a:tabLst>
                          <a:tab pos="2228850" algn="l"/>
                        </a:tabLst>
                      </a:pPr>
                      <a:r>
                        <a:rPr lang="en-GB" sz="2400" dirty="0">
                          <a:effectLst/>
                        </a:rPr>
                        <a:t>R24.37 bn</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lnSpc>
                          <a:spcPct val="100000"/>
                        </a:lnSpc>
                        <a:spcAft>
                          <a:spcPts val="1200"/>
                        </a:spcAft>
                        <a:tabLst>
                          <a:tab pos="2228850" algn="l"/>
                        </a:tabLst>
                      </a:pPr>
                      <a:r>
                        <a:rPr lang="en-GB" sz="2400" dirty="0">
                          <a:effectLst/>
                        </a:rPr>
                        <a:t>R498 </a:t>
                      </a:r>
                      <a:r>
                        <a:rPr lang="en-GB" sz="2400" dirty="0" err="1">
                          <a:effectLst/>
                        </a:rPr>
                        <a:t>mn</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tc>
                  <a:txBody>
                    <a:bodyPr/>
                    <a:lstStyle/>
                    <a:p>
                      <a:pPr algn="ctr">
                        <a:lnSpc>
                          <a:spcPct val="100000"/>
                        </a:lnSpc>
                        <a:spcAft>
                          <a:spcPts val="1200"/>
                        </a:spcAft>
                        <a:tabLst>
                          <a:tab pos="2228850" algn="l"/>
                        </a:tabLst>
                      </a:pPr>
                      <a:r>
                        <a:rPr lang="en-GB" sz="2400" b="1" dirty="0">
                          <a:effectLst/>
                        </a:rPr>
                        <a:t>R34.94 billion</a:t>
                      </a:r>
                      <a:endParaRPr lang="en-ZA" sz="24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2">
                          <a:lumMod val="75000"/>
                        </a:schemeClr>
                      </a:solidFill>
                      <a:prstDash val="solid"/>
                      <a:round/>
                      <a:headEnd type="none" w="med" len="med"/>
                      <a:tailEnd type="none" w="med" len="med"/>
                    </a:lnL>
                    <a:lnR w="12700" cap="flat" cmpd="sng" algn="ctr">
                      <a:solidFill>
                        <a:schemeClr val="bg2">
                          <a:lumMod val="75000"/>
                        </a:schemeClr>
                      </a:solidFill>
                      <a:prstDash val="solid"/>
                      <a:round/>
                      <a:headEnd type="none" w="med" len="med"/>
                      <a:tailEnd type="none" w="med" len="med"/>
                    </a:lnR>
                    <a:lnT w="12700" cap="flat" cmpd="sng" algn="ctr">
                      <a:solidFill>
                        <a:schemeClr val="bg2">
                          <a:lumMod val="75000"/>
                        </a:schemeClr>
                      </a:solidFill>
                      <a:prstDash val="solid"/>
                      <a:round/>
                      <a:headEnd type="none" w="med" len="med"/>
                      <a:tailEnd type="none" w="med" len="med"/>
                    </a:lnT>
                    <a:lnB w="12700" cap="flat" cmpd="sng" algn="ctr">
                      <a:solidFill>
                        <a:schemeClr val="bg2">
                          <a:lumMod val="75000"/>
                        </a:schemeClr>
                      </a:solidFill>
                      <a:prstDash val="solid"/>
                      <a:round/>
                      <a:headEnd type="none" w="med" len="med"/>
                      <a:tailEnd type="none" w="med" len="med"/>
                    </a:lnB>
                  </a:tcPr>
                </a:tc>
                <a:extLst>
                  <a:ext uri="{0D108BD9-81ED-4DB2-BD59-A6C34878D82A}">
                    <a16:rowId xmlns:a16="http://schemas.microsoft.com/office/drawing/2014/main" val="2486773211"/>
                  </a:ext>
                </a:extLst>
              </a:tr>
            </a:tbl>
          </a:graphicData>
        </a:graphic>
      </p:graphicFrame>
    </p:spTree>
    <p:extLst>
      <p:ext uri="{BB962C8B-B14F-4D97-AF65-F5344CB8AC3E}">
        <p14:creationId xmlns:p14="http://schemas.microsoft.com/office/powerpoint/2010/main" val="2695851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1B4E-7EDB-8808-8B4E-3A48643F5282}"/>
              </a:ext>
            </a:extLst>
          </p:cNvPr>
          <p:cNvSpPr>
            <a:spLocks noGrp="1"/>
          </p:cNvSpPr>
          <p:nvPr>
            <p:ph type="title"/>
          </p:nvPr>
        </p:nvSpPr>
        <p:spPr>
          <a:xfrm>
            <a:off x="366712" y="99436"/>
            <a:ext cx="11458575" cy="798656"/>
          </a:xfrm>
        </p:spPr>
        <p:txBody>
          <a:bodyPr>
            <a:normAutofit/>
          </a:bodyPr>
          <a:lstStyle/>
          <a:p>
            <a:r>
              <a:rPr lang="en-ZA" sz="3200" dirty="0"/>
              <a:t>Phasing the implementation of Recommendations (WIP…)</a:t>
            </a:r>
          </a:p>
        </p:txBody>
      </p:sp>
      <p:graphicFrame>
        <p:nvGraphicFramePr>
          <p:cNvPr id="6" name="Table 5">
            <a:extLst>
              <a:ext uri="{FF2B5EF4-FFF2-40B4-BE49-F238E27FC236}">
                <a16:creationId xmlns:a16="http://schemas.microsoft.com/office/drawing/2014/main" id="{D493008D-03D2-48B0-AC69-9216C67B53A5}"/>
              </a:ext>
            </a:extLst>
          </p:cNvPr>
          <p:cNvGraphicFramePr>
            <a:graphicFrameLocks noGrp="1"/>
          </p:cNvGraphicFramePr>
          <p:nvPr>
            <p:extLst>
              <p:ext uri="{D42A27DB-BD31-4B8C-83A1-F6EECF244321}">
                <p14:modId xmlns:p14="http://schemas.microsoft.com/office/powerpoint/2010/main" val="3400504388"/>
              </p:ext>
            </p:extLst>
          </p:nvPr>
        </p:nvGraphicFramePr>
        <p:xfrm>
          <a:off x="534388" y="771896"/>
          <a:ext cx="9678391" cy="5897875"/>
        </p:xfrm>
        <a:graphic>
          <a:graphicData uri="http://schemas.openxmlformats.org/drawingml/2006/table">
            <a:tbl>
              <a:tblPr firstRow="1" firstCol="1" bandRow="1"/>
              <a:tblGrid>
                <a:gridCol w="2125685">
                  <a:extLst>
                    <a:ext uri="{9D8B030D-6E8A-4147-A177-3AD203B41FA5}">
                      <a16:colId xmlns:a16="http://schemas.microsoft.com/office/drawing/2014/main" val="992660923"/>
                    </a:ext>
                  </a:extLst>
                </a:gridCol>
                <a:gridCol w="3930732">
                  <a:extLst>
                    <a:ext uri="{9D8B030D-6E8A-4147-A177-3AD203B41FA5}">
                      <a16:colId xmlns:a16="http://schemas.microsoft.com/office/drawing/2014/main" val="2655770555"/>
                    </a:ext>
                  </a:extLst>
                </a:gridCol>
                <a:gridCol w="3621974">
                  <a:extLst>
                    <a:ext uri="{9D8B030D-6E8A-4147-A177-3AD203B41FA5}">
                      <a16:colId xmlns:a16="http://schemas.microsoft.com/office/drawing/2014/main" val="1496344958"/>
                    </a:ext>
                  </a:extLst>
                </a:gridCol>
              </a:tblGrid>
              <a:tr h="664041">
                <a:tc>
                  <a:txBody>
                    <a:bodyPr/>
                    <a:lstStyle/>
                    <a:p>
                      <a:pPr marL="0" marR="0" algn="just">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First Phase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Second Phase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8106527"/>
                  </a:ext>
                </a:extLst>
              </a:tr>
              <a:tr h="988606">
                <a:tc>
                  <a:txBody>
                    <a:bodyPr/>
                    <a:lstStyle/>
                    <a:p>
                      <a:pPr marL="0" marR="0" algn="just">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Reduced Malnutrition</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800" kern="1200" dirty="0">
                          <a:solidFill>
                            <a:schemeClr val="tx1"/>
                          </a:solidFill>
                          <a:effectLst/>
                          <a:latin typeface="Calibri" panose="020F0502020204030204" pitchFamily="34" charset="0"/>
                          <a:ea typeface="+mn-ea"/>
                          <a:cs typeface="Times New Roman" panose="02020603050405020304" pitchFamily="18" charset="0"/>
                        </a:rPr>
                        <a:t>Women apply for the CSG while they are pregnant, link to nutrition info (R1.1bn)</a:t>
                      </a:r>
                    </a:p>
                    <a:p>
                      <a:pPr marL="0" marR="0" algn="just">
                        <a:spcBef>
                          <a:spcPts val="0"/>
                        </a:spcBef>
                        <a:spcAft>
                          <a:spcPts val="0"/>
                        </a:spcAft>
                      </a:pPr>
                      <a:endParaRPr lang="en-GB" sz="1800" kern="1200" dirty="0">
                        <a:solidFill>
                          <a:schemeClr val="tx1"/>
                        </a:solidFill>
                        <a:effectLst/>
                        <a:latin typeface="Calibri" panose="020F0502020204030204" pitchFamily="34" charset="0"/>
                        <a:ea typeface="+mn-ea"/>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GB" sz="1800" kern="1200" dirty="0">
                          <a:solidFill>
                            <a:schemeClr val="tx1"/>
                          </a:solidFill>
                          <a:effectLst/>
                          <a:latin typeface="Calibri" panose="020F0502020204030204" pitchFamily="34" charset="0"/>
                          <a:ea typeface="+mn-ea"/>
                          <a:cs typeface="Times New Roman" panose="02020603050405020304" pitchFamily="18" charset="0"/>
                        </a:rPr>
                        <a:t>Raise the CSG amount for 0-2 year olds (R2.57bn)</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8537549"/>
                  </a:ext>
                </a:extLst>
              </a:tr>
              <a:tr h="1032258">
                <a:tc>
                  <a:txBody>
                    <a:bodyPr/>
                    <a:lstStyle/>
                    <a:p>
                      <a:pPr marL="0" marR="0" algn="just">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Improved Access to Early Learning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Calibri" panose="020F0502020204030204" pitchFamily="34" charset="0"/>
                          <a:ea typeface="+mn-ea"/>
                          <a:cs typeface="Times New Roman" panose="02020603050405020304" pitchFamily="18" charset="0"/>
                        </a:rPr>
                        <a:t>Make ECD programme registration more accessible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800" kern="1200" dirty="0">
                          <a:solidFill>
                            <a:schemeClr val="tx1"/>
                          </a:solidFill>
                          <a:effectLst/>
                          <a:latin typeface="Calibri" panose="020F0502020204030204" pitchFamily="34" charset="0"/>
                          <a:ea typeface="+mn-ea"/>
                          <a:cs typeface="Times New Roman" panose="02020603050405020304" pitchFamily="18" charset="0"/>
                        </a:rPr>
                        <a:t>More access to infrastructure grants for  private ECD programmes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0388292"/>
                  </a:ext>
                </a:extLst>
              </a:tr>
              <a:tr h="1482909">
                <a:tc>
                  <a:txBody>
                    <a:bodyPr/>
                    <a:lstStyle/>
                    <a:p>
                      <a:pPr marL="0" marR="0" algn="just">
                        <a:spcBef>
                          <a:spcPts val="0"/>
                        </a:spcBef>
                        <a:spcAft>
                          <a:spcPts val="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Improved Quality of Early Learning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GB" sz="1800" kern="1200">
                          <a:solidFill>
                            <a:schemeClr val="tx1"/>
                          </a:solidFill>
                          <a:effectLst/>
                          <a:latin typeface="Calibri" panose="020F0502020204030204" pitchFamily="34" charset="0"/>
                          <a:ea typeface="+mn-ea"/>
                          <a:cs typeface="Times New Roman" panose="02020603050405020304" pitchFamily="18" charset="0"/>
                        </a:rPr>
                        <a:t>Full subsidies to ECD programmes for all children (R7.1bn)</a:t>
                      </a:r>
                    </a:p>
                    <a:p>
                      <a:pPr marL="0" marR="0" algn="just">
                        <a:spcBef>
                          <a:spcPts val="0"/>
                        </a:spcBef>
                        <a:spcAft>
                          <a:spcPts val="0"/>
                        </a:spcAft>
                      </a:pP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just" defTabSz="914377" rtl="0" eaLnBrk="1" fontAlgn="auto" latinLnBrk="0" hangingPunct="1">
                        <a:lnSpc>
                          <a:spcPct val="100000"/>
                        </a:lnSpc>
                        <a:spcBef>
                          <a:spcPts val="0"/>
                        </a:spcBef>
                        <a:spcAft>
                          <a:spcPts val="0"/>
                        </a:spcAft>
                        <a:buClrTx/>
                        <a:buSzTx/>
                        <a:buFontTx/>
                        <a:buNone/>
                        <a:tabLst/>
                        <a:defRPr/>
                      </a:pPr>
                      <a:r>
                        <a:rPr lang="en-GB" sz="1800" kern="1200" dirty="0">
                          <a:solidFill>
                            <a:schemeClr val="tx1"/>
                          </a:solidFill>
                          <a:effectLst/>
                          <a:latin typeface="Calibri" panose="020F0502020204030204" pitchFamily="34" charset="0"/>
                          <a:ea typeface="+mn-ea"/>
                          <a:cs typeface="Times New Roman" panose="02020603050405020304" pitchFamily="18" charset="0"/>
                        </a:rPr>
                        <a:t>Improve the attractiveness of a career as an ECD practitioner ($820m/year)</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1754304"/>
                  </a:ext>
                </a:extLst>
              </a:tr>
              <a:tr h="1730061">
                <a:tc>
                  <a:txBody>
                    <a:bodyPr/>
                    <a:lstStyle/>
                    <a:p>
                      <a:pPr marL="0" marR="0" algn="just">
                        <a:spcBef>
                          <a:spcPts val="0"/>
                        </a:spcBef>
                        <a:spcAft>
                          <a:spcPts val="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Strengthened System</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GB" sz="1800" kern="1200" dirty="0">
                          <a:solidFill>
                            <a:schemeClr val="tx1"/>
                          </a:solidFill>
                          <a:effectLst/>
                          <a:latin typeface="Calibri" panose="020F0502020204030204" pitchFamily="34" charset="0"/>
                          <a:ea typeface="+mn-ea"/>
                          <a:cs typeface="Times New Roman" panose="02020603050405020304" pitchFamily="18" charset="0"/>
                        </a:rPr>
                        <a:t>Establish Functioning institutional structure </a:t>
                      </a:r>
                    </a:p>
                    <a:p>
                      <a:pPr marL="0" marR="0" algn="just">
                        <a:spcBef>
                          <a:spcPts val="0"/>
                        </a:spcBef>
                        <a:spcAft>
                          <a:spcPts val="0"/>
                        </a:spcAft>
                      </a:pPr>
                      <a:r>
                        <a:rPr lang="en-GB" sz="1800" kern="1200" dirty="0">
                          <a:solidFill>
                            <a:schemeClr val="tx1"/>
                          </a:solidFill>
                          <a:effectLst/>
                          <a:latin typeface="Calibri" panose="020F0502020204030204" pitchFamily="34" charset="0"/>
                          <a:ea typeface="+mn-ea"/>
                          <a:cs typeface="Times New Roman" panose="02020603050405020304" pitchFamily="18" charset="0"/>
                        </a:rPr>
                        <a:t>Regular collection and analysis of data to monitor quality (</a:t>
                      </a:r>
                      <a:r>
                        <a:rPr lang="en-US" sz="1800" kern="1200" dirty="0">
                          <a:solidFill>
                            <a:schemeClr val="tx1"/>
                          </a:solidFill>
                          <a:effectLst/>
                          <a:latin typeface="Calibri" panose="020F0502020204030204" pitchFamily="34" charset="0"/>
                          <a:ea typeface="+mn-ea"/>
                          <a:cs typeface="Times New Roman" panose="02020603050405020304" pitchFamily="18" charset="0"/>
                        </a:rPr>
                        <a:t>~14m)</a:t>
                      </a:r>
                      <a:endParaRPr lang="en-GB" sz="1800" kern="1200" dirty="0">
                        <a:solidFill>
                          <a:schemeClr val="tx1"/>
                        </a:solidFill>
                        <a:effectLst/>
                        <a:latin typeface="Calibri" panose="020F0502020204030204" pitchFamily="34" charset="0"/>
                        <a:ea typeface="+mn-ea"/>
                        <a:cs typeface="Times New Roman" panose="02020603050405020304" pitchFamily="18" charset="0"/>
                      </a:endParaRPr>
                    </a:p>
                    <a:p>
                      <a:pPr marL="0" marR="0" algn="just">
                        <a:spcBef>
                          <a:spcPts val="0"/>
                        </a:spcBef>
                        <a:spcAft>
                          <a:spcPts val="0"/>
                        </a:spcAft>
                      </a:pPr>
                      <a:r>
                        <a:rPr lang="en-GB" sz="1800" kern="1200" dirty="0">
                          <a:solidFill>
                            <a:schemeClr val="tx1"/>
                          </a:solidFill>
                          <a:effectLst/>
                          <a:latin typeface="Calibri" panose="020F0502020204030204" pitchFamily="34" charset="0"/>
                          <a:ea typeface="+mn-ea"/>
                          <a:cs typeface="Times New Roman" panose="02020603050405020304" pitchFamily="18" charset="0"/>
                        </a:rPr>
                        <a:t>Capacity needs assessment &amp; training for National and Provincial DBE</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ZA" sz="1800" kern="1200" dirty="0">
                          <a:solidFill>
                            <a:schemeClr val="tx1"/>
                          </a:solidFill>
                          <a:effectLst/>
                          <a:latin typeface="Calibri" panose="020F0502020204030204" pitchFamily="34" charset="0"/>
                          <a:ea typeface="+mn-ea"/>
                          <a:cs typeface="Times New Roman" panose="02020603050405020304" pitchFamily="18" charset="0"/>
                        </a:rPr>
                        <a:t>Train ECD practitioners </a:t>
                      </a:r>
                    </a:p>
                    <a:p>
                      <a:pPr marL="0" marR="0" algn="just">
                        <a:spcBef>
                          <a:spcPts val="0"/>
                        </a:spcBef>
                        <a:spcAft>
                          <a:spcPts val="0"/>
                        </a:spcAft>
                      </a:pPr>
                      <a:r>
                        <a:rPr lang="en-GB" sz="1800" kern="1200" dirty="0">
                          <a:solidFill>
                            <a:schemeClr val="tx1"/>
                          </a:solidFill>
                          <a:effectLst/>
                          <a:latin typeface="Calibri" panose="020F0502020204030204" pitchFamily="34" charset="0"/>
                          <a:ea typeface="+mn-ea"/>
                          <a:cs typeface="Times New Roman" panose="02020603050405020304" pitchFamily="18" charset="0"/>
                        </a:rPr>
                        <a:t>Strengthen provincial annual performance plans and reports </a:t>
                      </a:r>
                      <a:endParaRPr lang="en-US" sz="1800" kern="12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2785347"/>
                  </a:ext>
                </a:extLst>
              </a:tr>
            </a:tbl>
          </a:graphicData>
        </a:graphic>
      </p:graphicFrame>
    </p:spTree>
    <p:extLst>
      <p:ext uri="{BB962C8B-B14F-4D97-AF65-F5344CB8AC3E}">
        <p14:creationId xmlns:p14="http://schemas.microsoft.com/office/powerpoint/2010/main" val="34979115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E728-428E-5D0B-2D95-147BCDDA7097}"/>
              </a:ext>
            </a:extLst>
          </p:cNvPr>
          <p:cNvSpPr>
            <a:spLocks noGrp="1"/>
          </p:cNvSpPr>
          <p:nvPr>
            <p:ph type="title"/>
          </p:nvPr>
        </p:nvSpPr>
        <p:spPr>
          <a:xfrm>
            <a:off x="831851" y="3865111"/>
            <a:ext cx="10515600" cy="697366"/>
          </a:xfrm>
          <a:solidFill>
            <a:schemeClr val="bg2"/>
          </a:solidFill>
          <a:ln>
            <a:solidFill>
              <a:schemeClr val="bg2"/>
            </a:solidFill>
          </a:ln>
        </p:spPr>
        <p:txBody>
          <a:bodyPr/>
          <a:lstStyle/>
          <a:p>
            <a:pPr algn="ctr"/>
            <a:r>
              <a:rPr lang="en-ZA" dirty="0"/>
              <a:t>Discussion</a:t>
            </a:r>
          </a:p>
        </p:txBody>
      </p:sp>
      <p:sp>
        <p:nvSpPr>
          <p:cNvPr id="6" name="Oval 5">
            <a:extLst>
              <a:ext uri="{FF2B5EF4-FFF2-40B4-BE49-F238E27FC236}">
                <a16:creationId xmlns:a16="http://schemas.microsoft.com/office/drawing/2014/main" id="{9671BE60-74F1-2CFE-BEF7-9991FA16A304}"/>
              </a:ext>
            </a:extLst>
          </p:cNvPr>
          <p:cNvSpPr/>
          <p:nvPr/>
        </p:nvSpPr>
        <p:spPr>
          <a:xfrm>
            <a:off x="4985657" y="1709740"/>
            <a:ext cx="1741714" cy="1741714"/>
          </a:xfrm>
          <a:prstGeom prst="ellipse">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Graphic 2" descr="Customer review with solid fill">
            <a:extLst>
              <a:ext uri="{FF2B5EF4-FFF2-40B4-BE49-F238E27FC236}">
                <a16:creationId xmlns:a16="http://schemas.microsoft.com/office/drawing/2014/main" id="{252771CE-6A80-7359-AF26-392ECB07B2B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6922" y="2223380"/>
            <a:ext cx="914400" cy="914400"/>
          </a:xfrm>
          <a:prstGeom prst="rect">
            <a:avLst/>
          </a:prstGeom>
        </p:spPr>
      </p:pic>
    </p:spTree>
    <p:extLst>
      <p:ext uri="{BB962C8B-B14F-4D97-AF65-F5344CB8AC3E}">
        <p14:creationId xmlns:p14="http://schemas.microsoft.com/office/powerpoint/2010/main" val="34567594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1B4E-7EDB-8808-8B4E-3A48643F5282}"/>
              </a:ext>
            </a:extLst>
          </p:cNvPr>
          <p:cNvSpPr>
            <a:spLocks noGrp="1"/>
          </p:cNvSpPr>
          <p:nvPr>
            <p:ph type="title"/>
          </p:nvPr>
        </p:nvSpPr>
        <p:spPr>
          <a:xfrm>
            <a:off x="381001" y="365126"/>
            <a:ext cx="11458575" cy="798656"/>
          </a:xfrm>
        </p:spPr>
        <p:txBody>
          <a:bodyPr>
            <a:normAutofit/>
          </a:bodyPr>
          <a:lstStyle/>
          <a:p>
            <a:r>
              <a:rPr lang="en-ZA" sz="3200" dirty="0"/>
              <a:t>Recommendations </a:t>
            </a:r>
          </a:p>
        </p:txBody>
      </p:sp>
      <p:sp>
        <p:nvSpPr>
          <p:cNvPr id="3" name="Content Placeholder 2">
            <a:extLst>
              <a:ext uri="{FF2B5EF4-FFF2-40B4-BE49-F238E27FC236}">
                <a16:creationId xmlns:a16="http://schemas.microsoft.com/office/drawing/2014/main" id="{1D3DBD87-A2D6-2C84-5F21-1B01E7D4A69E}"/>
              </a:ext>
            </a:extLst>
          </p:cNvPr>
          <p:cNvSpPr>
            <a:spLocks noGrp="1"/>
          </p:cNvSpPr>
          <p:nvPr>
            <p:ph idx="1"/>
          </p:nvPr>
        </p:nvSpPr>
        <p:spPr>
          <a:xfrm>
            <a:off x="381001" y="1163782"/>
            <a:ext cx="11458575" cy="5013183"/>
          </a:xfrm>
        </p:spPr>
        <p:txBody>
          <a:bodyPr>
            <a:noAutofit/>
          </a:bodyPr>
          <a:lstStyle/>
          <a:p>
            <a:pPr marL="0" indent="0">
              <a:buNone/>
            </a:pPr>
            <a:r>
              <a:rPr lang="en-ZA" sz="2400" b="1" dirty="0"/>
              <a:t>Outcome:  Reduced Malnutrition</a:t>
            </a:r>
          </a:p>
          <a:p>
            <a:pPr marL="457200" indent="-457200">
              <a:buFont typeface="+mj-lt"/>
              <a:buAutoNum type="arabicPeriod"/>
            </a:pPr>
            <a:r>
              <a:rPr lang="en-ZA" dirty="0"/>
              <a:t>Allow women to apply for the CSG while they are pregnant (</a:t>
            </a:r>
            <a:r>
              <a:rPr lang="en-ZA" i="1" dirty="0"/>
              <a:t>R1.1 billion/year</a:t>
            </a:r>
            <a:r>
              <a:rPr lang="en-ZA" dirty="0"/>
              <a:t>)- link provision of the CSG with information and support for better nutrition and stimulation of young children</a:t>
            </a:r>
          </a:p>
          <a:p>
            <a:pPr marL="457200" indent="-457200">
              <a:buFont typeface="+mj-lt"/>
              <a:buAutoNum type="arabicPeriod"/>
            </a:pPr>
            <a:r>
              <a:rPr lang="en-ZA" dirty="0"/>
              <a:t>Raise the CSG amount for 0-2 year olds, which is currently inadequate to cover a basic per child food cost </a:t>
            </a:r>
            <a:r>
              <a:rPr lang="en-ZA" i="1" dirty="0"/>
              <a:t>(R2.57 billion/year</a:t>
            </a:r>
            <a:r>
              <a:rPr lang="en-ZA" dirty="0"/>
              <a:t>)</a:t>
            </a:r>
          </a:p>
          <a:p>
            <a:pPr marL="0" indent="0">
              <a:buNone/>
            </a:pPr>
            <a:endParaRPr lang="en-ZA" dirty="0"/>
          </a:p>
          <a:p>
            <a:pPr marL="0" indent="0">
              <a:buNone/>
            </a:pPr>
            <a:r>
              <a:rPr lang="en-ZA" sz="2400" b="1" dirty="0"/>
              <a:t>Outcome:  Improved Access to Early Learning </a:t>
            </a:r>
          </a:p>
          <a:p>
            <a:pPr marL="342900" indent="-342900">
              <a:buFont typeface="+mj-lt"/>
              <a:buAutoNum type="arabicPeriod"/>
            </a:pPr>
            <a:r>
              <a:rPr lang="en-ZA" dirty="0"/>
              <a:t>Make ECD programme registration more accessible by amending compliance requirements to retain only those that are essential and appropriate (within existing budget)</a:t>
            </a:r>
          </a:p>
          <a:p>
            <a:pPr marL="342900" indent="-342900">
              <a:buFont typeface="+mj-lt"/>
              <a:buAutoNum type="arabicPeriod"/>
            </a:pPr>
            <a:r>
              <a:rPr lang="en-ZA" dirty="0"/>
              <a:t>Provide more access to infrastructure grants for private ECD programmes (to be costed)</a:t>
            </a:r>
          </a:p>
          <a:p>
            <a:pPr marL="342900" indent="-342900">
              <a:buFont typeface="+mj-lt"/>
              <a:buAutoNum type="arabicPeriod"/>
            </a:pPr>
            <a:r>
              <a:rPr lang="en-ZA" dirty="0"/>
              <a:t>Provide provinces with sufficient funds to provide full subsidies to ECD programmes for all children meeting eligibility criteria (</a:t>
            </a:r>
            <a:r>
              <a:rPr lang="en-ZA" i="1" dirty="0"/>
              <a:t>R7.1 billion/year</a:t>
            </a:r>
            <a:r>
              <a:rPr lang="en-ZA" dirty="0"/>
              <a:t> which includes an increase in the subsidy amount to R21/child/day to return to the real value in 2015)</a:t>
            </a:r>
          </a:p>
          <a:p>
            <a:pPr marL="0" indent="0">
              <a:buNone/>
            </a:pPr>
            <a:endParaRPr lang="en-ZA" sz="1800" dirty="0"/>
          </a:p>
        </p:txBody>
      </p:sp>
    </p:spTree>
    <p:extLst>
      <p:ext uri="{BB962C8B-B14F-4D97-AF65-F5344CB8AC3E}">
        <p14:creationId xmlns:p14="http://schemas.microsoft.com/office/powerpoint/2010/main" val="35330679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51B4E-7EDB-8808-8B4E-3A48643F5282}"/>
              </a:ext>
            </a:extLst>
          </p:cNvPr>
          <p:cNvSpPr>
            <a:spLocks noGrp="1"/>
          </p:cNvSpPr>
          <p:nvPr>
            <p:ph type="title"/>
          </p:nvPr>
        </p:nvSpPr>
        <p:spPr>
          <a:xfrm>
            <a:off x="366712" y="0"/>
            <a:ext cx="11458575" cy="798656"/>
          </a:xfrm>
        </p:spPr>
        <p:txBody>
          <a:bodyPr>
            <a:normAutofit/>
          </a:bodyPr>
          <a:lstStyle/>
          <a:p>
            <a:r>
              <a:rPr lang="en-ZA" sz="3200" dirty="0"/>
              <a:t>Recommendations </a:t>
            </a:r>
          </a:p>
        </p:txBody>
      </p:sp>
      <p:sp>
        <p:nvSpPr>
          <p:cNvPr id="3" name="Content Placeholder 2">
            <a:extLst>
              <a:ext uri="{FF2B5EF4-FFF2-40B4-BE49-F238E27FC236}">
                <a16:creationId xmlns:a16="http://schemas.microsoft.com/office/drawing/2014/main" id="{1D3DBD87-A2D6-2C84-5F21-1B01E7D4A69E}"/>
              </a:ext>
            </a:extLst>
          </p:cNvPr>
          <p:cNvSpPr>
            <a:spLocks noGrp="1"/>
          </p:cNvSpPr>
          <p:nvPr>
            <p:ph idx="1"/>
          </p:nvPr>
        </p:nvSpPr>
        <p:spPr>
          <a:xfrm>
            <a:off x="366711" y="665019"/>
            <a:ext cx="11458575" cy="5830784"/>
          </a:xfrm>
        </p:spPr>
        <p:txBody>
          <a:bodyPr>
            <a:noAutofit/>
          </a:bodyPr>
          <a:lstStyle/>
          <a:p>
            <a:pPr marL="0" indent="0">
              <a:buNone/>
            </a:pPr>
            <a:r>
              <a:rPr lang="en-ZA" sz="2400" b="1" dirty="0"/>
              <a:t>Outcome:  Improved Quality of Early Learning </a:t>
            </a:r>
          </a:p>
          <a:p>
            <a:pPr marL="457200" indent="-457200">
              <a:buFont typeface="+mj-lt"/>
              <a:buAutoNum type="arabicPeriod"/>
            </a:pPr>
            <a:r>
              <a:rPr lang="en-ZA" sz="2000" dirty="0"/>
              <a:t>Provide all ECD programmes with copies of the national Grade RR curriculum (within existing work programme of DBE)</a:t>
            </a:r>
          </a:p>
          <a:p>
            <a:pPr marL="457200" indent="-457200">
              <a:buFont typeface="+mj-lt"/>
              <a:buAutoNum type="arabicPeriod"/>
            </a:pPr>
            <a:r>
              <a:rPr lang="en-ZA" dirty="0"/>
              <a:t>Train ECD practitioners to follow effective practices (to be costed)</a:t>
            </a:r>
          </a:p>
          <a:p>
            <a:pPr marL="457200" indent="-457200">
              <a:buFont typeface="+mj-lt"/>
              <a:buAutoNum type="arabicPeriod"/>
            </a:pPr>
            <a:r>
              <a:rPr lang="en-ZA" dirty="0"/>
              <a:t>Improve the attractiveness of a career as an ECD practitioner and raise retention through higher remuneration (</a:t>
            </a:r>
            <a:r>
              <a:rPr lang="en-ZA" i="1" dirty="0"/>
              <a:t>approximately R820 million/year</a:t>
            </a:r>
            <a:r>
              <a:rPr lang="en-ZA" dirty="0"/>
              <a:t>)</a:t>
            </a:r>
          </a:p>
          <a:p>
            <a:pPr marL="0" indent="0">
              <a:buNone/>
            </a:pPr>
            <a:endParaRPr lang="en-ZA" dirty="0"/>
          </a:p>
          <a:p>
            <a:pPr marL="0" indent="0">
              <a:buNone/>
            </a:pPr>
            <a:r>
              <a:rPr lang="en-ZA" sz="2400" b="1" dirty="0"/>
              <a:t>Outcome:  Strengthened System of Service Delivery </a:t>
            </a:r>
          </a:p>
          <a:p>
            <a:pPr marL="457200" indent="-457200">
              <a:buFont typeface="+mj-lt"/>
              <a:buAutoNum type="arabicPeriod"/>
            </a:pPr>
            <a:r>
              <a:rPr lang="en-ZA" sz="2000" dirty="0"/>
              <a:t>Establish a high-powered institutional structure at national level to provide leadership and coordinate the ECD system across sectors and spheres of government  - to focus on child outcomes </a:t>
            </a:r>
          </a:p>
          <a:p>
            <a:pPr marL="457200" indent="-457200">
              <a:buFont typeface="+mj-lt"/>
              <a:buAutoNum type="arabicPeriod"/>
            </a:pPr>
            <a:r>
              <a:rPr lang="en-ZA" sz="2000" dirty="0"/>
              <a:t>Regularly collect data and establish a mechanism to assure the quality of ECD programmes (</a:t>
            </a:r>
            <a:r>
              <a:rPr lang="en-ZA" sz="2000" i="1" dirty="0"/>
              <a:t>approximately R14 million</a:t>
            </a:r>
            <a:r>
              <a:rPr lang="en-ZA" i="1" dirty="0"/>
              <a:t> </a:t>
            </a:r>
            <a:r>
              <a:rPr lang="en-ZA" sz="2000" dirty="0"/>
              <a:t>)</a:t>
            </a:r>
          </a:p>
          <a:p>
            <a:pPr marL="457200" indent="-457200">
              <a:buFont typeface="+mj-lt"/>
              <a:buAutoNum type="arabicPeriod"/>
            </a:pPr>
            <a:r>
              <a:rPr lang="en-ZA" sz="2000" dirty="0"/>
              <a:t>Conduct a capacity needs assessment for DBE and </a:t>
            </a:r>
            <a:r>
              <a:rPr lang="en-ZA" sz="2000" dirty="0" err="1"/>
              <a:t>PDoEs</a:t>
            </a:r>
            <a:r>
              <a:rPr lang="en-ZA" sz="2000" dirty="0"/>
              <a:t> to recruit and train staff as required (to be costed)</a:t>
            </a:r>
          </a:p>
          <a:p>
            <a:pPr marL="457200" indent="-457200">
              <a:buFont typeface="+mj-lt"/>
              <a:buAutoNum type="arabicPeriod"/>
            </a:pPr>
            <a:r>
              <a:rPr lang="en-ZA" dirty="0"/>
              <a:t>Strengthen provincial annual performance plans and reports to become more focused on tracking and linking budgets, implementation, and outcomes</a:t>
            </a:r>
            <a:endParaRPr lang="en-ZA" sz="2000" dirty="0"/>
          </a:p>
          <a:p>
            <a:pPr marL="0" indent="0">
              <a:buNone/>
            </a:pPr>
            <a:endParaRPr lang="en-ZA" sz="2000" dirty="0"/>
          </a:p>
          <a:p>
            <a:pPr marL="0" indent="0">
              <a:buNone/>
            </a:pPr>
            <a:endParaRPr lang="en-ZA" sz="1800" dirty="0"/>
          </a:p>
        </p:txBody>
      </p:sp>
    </p:spTree>
    <p:extLst>
      <p:ext uri="{BB962C8B-B14F-4D97-AF65-F5344CB8AC3E}">
        <p14:creationId xmlns:p14="http://schemas.microsoft.com/office/powerpoint/2010/main" val="2222999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52" name="Picture 51">
            <a:extLst>
              <a:ext uri="{FF2B5EF4-FFF2-40B4-BE49-F238E27FC236}">
                <a16:creationId xmlns:a16="http://schemas.microsoft.com/office/drawing/2014/main" id="{F85A6CC3-FB7F-4358-B0FC-F437C730A8E2}"/>
              </a:ext>
            </a:extLst>
          </p:cNvPr>
          <p:cNvPicPr>
            <a:picLocks noChangeAspect="1"/>
          </p:cNvPicPr>
          <p:nvPr/>
        </p:nvPicPr>
        <p:blipFill>
          <a:blip r:embed="rId3" cstate="screen">
            <a:duotone>
              <a:prstClr val="black"/>
              <a:srgbClr val="F7ED41">
                <a:tint val="45000"/>
                <a:satMod val="400000"/>
              </a:srgbClr>
            </a:duotone>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400503">
            <a:off x="4691870" y="1610469"/>
            <a:ext cx="3413238" cy="1465226"/>
          </a:xfrm>
          <a:prstGeom prst="rect">
            <a:avLst/>
          </a:prstGeom>
        </p:spPr>
      </p:pic>
      <p:pic>
        <p:nvPicPr>
          <p:cNvPr id="53" name="Picture 52">
            <a:extLst>
              <a:ext uri="{FF2B5EF4-FFF2-40B4-BE49-F238E27FC236}">
                <a16:creationId xmlns:a16="http://schemas.microsoft.com/office/drawing/2014/main" id="{7F26E89F-7D2A-4CCE-9130-72DC442CDE6A}"/>
              </a:ext>
            </a:extLst>
          </p:cNvPr>
          <p:cNvPicPr>
            <a:picLocks noChangeAspect="1"/>
          </p:cNvPicPr>
          <p:nvPr/>
        </p:nvPicPr>
        <p:blipFill>
          <a:blip r:embed="rId5" cstate="screen">
            <a:duotone>
              <a:prstClr val="black"/>
              <a:srgbClr val="F7ED41">
                <a:tint val="45000"/>
                <a:satMod val="400000"/>
              </a:srgb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rot="20267622">
            <a:off x="1573403" y="1219972"/>
            <a:ext cx="2575233" cy="2235043"/>
          </a:xfrm>
          <a:prstGeom prst="rect">
            <a:avLst/>
          </a:prstGeom>
        </p:spPr>
      </p:pic>
      <p:pic>
        <p:nvPicPr>
          <p:cNvPr id="54" name="Picture 53">
            <a:extLst>
              <a:ext uri="{FF2B5EF4-FFF2-40B4-BE49-F238E27FC236}">
                <a16:creationId xmlns:a16="http://schemas.microsoft.com/office/drawing/2014/main" id="{2A92EE4E-FA2F-46CA-8065-827F7E2DC412}"/>
              </a:ext>
            </a:extLst>
          </p:cNvPr>
          <p:cNvPicPr>
            <a:picLocks noChangeAspect="1"/>
          </p:cNvPicPr>
          <p:nvPr/>
        </p:nvPicPr>
        <p:blipFill>
          <a:blip r:embed="rId7" cstate="email">
            <a:duotone>
              <a:prstClr val="black"/>
              <a:srgbClr val="F7ED41">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04920" y="1782409"/>
            <a:ext cx="972977" cy="972977"/>
          </a:xfrm>
          <a:prstGeom prst="rect">
            <a:avLst/>
          </a:prstGeom>
        </p:spPr>
      </p:pic>
      <p:pic>
        <p:nvPicPr>
          <p:cNvPr id="55" name="Picture 54">
            <a:extLst>
              <a:ext uri="{FF2B5EF4-FFF2-40B4-BE49-F238E27FC236}">
                <a16:creationId xmlns:a16="http://schemas.microsoft.com/office/drawing/2014/main" id="{AAA02B18-26D4-4306-B806-29B492BFEF19}"/>
              </a:ext>
            </a:extLst>
          </p:cNvPr>
          <p:cNvPicPr>
            <a:picLocks noChangeAspect="1"/>
          </p:cNvPicPr>
          <p:nvPr/>
        </p:nvPicPr>
        <p:blipFill>
          <a:blip r:embed="rId9" cstate="screen">
            <a:duotone>
              <a:prstClr val="black"/>
              <a:srgbClr val="F7ED41">
                <a:tint val="45000"/>
                <a:satMod val="400000"/>
              </a:srgbClr>
            </a:duotone>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tretch>
            <a:fillRect/>
          </a:stretch>
        </p:blipFill>
        <p:spPr>
          <a:xfrm>
            <a:off x="3937271" y="3239068"/>
            <a:ext cx="972977" cy="972977"/>
          </a:xfrm>
          <a:prstGeom prst="rect">
            <a:avLst/>
          </a:prstGeom>
        </p:spPr>
      </p:pic>
      <p:pic>
        <p:nvPicPr>
          <p:cNvPr id="56" name="Picture 55">
            <a:extLst>
              <a:ext uri="{FF2B5EF4-FFF2-40B4-BE49-F238E27FC236}">
                <a16:creationId xmlns:a16="http://schemas.microsoft.com/office/drawing/2014/main" id="{BAE42492-F97D-4ABF-A98C-FEAB2BCAB73A}"/>
              </a:ext>
            </a:extLst>
          </p:cNvPr>
          <p:cNvPicPr>
            <a:picLocks noChangeAspect="1"/>
          </p:cNvPicPr>
          <p:nvPr/>
        </p:nvPicPr>
        <p:blipFill>
          <a:blip r:embed="rId11" cstate="screen">
            <a:duotone>
              <a:prstClr val="black"/>
              <a:srgbClr val="F7ED41">
                <a:tint val="45000"/>
                <a:satMod val="400000"/>
              </a:srgbClr>
            </a:duotone>
            <a:extLst>
              <a:ext uri="{BEBA8EAE-BF5A-486C-A8C5-ECC9F3942E4B}">
                <a14:imgProps xmlns:a14="http://schemas.microsoft.com/office/drawing/2010/main">
                  <a14:imgLayer r:embed="rId12">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23554" y="2150856"/>
            <a:ext cx="987209" cy="942359"/>
          </a:xfrm>
          <a:prstGeom prst="rect">
            <a:avLst/>
          </a:prstGeom>
        </p:spPr>
      </p:pic>
      <p:grpSp>
        <p:nvGrpSpPr>
          <p:cNvPr id="57" name="Group 56">
            <a:extLst>
              <a:ext uri="{FF2B5EF4-FFF2-40B4-BE49-F238E27FC236}">
                <a16:creationId xmlns:a16="http://schemas.microsoft.com/office/drawing/2014/main" id="{A35A804C-DC2E-4CC8-BB45-2AF7C340ED34}"/>
              </a:ext>
            </a:extLst>
          </p:cNvPr>
          <p:cNvGrpSpPr/>
          <p:nvPr/>
        </p:nvGrpSpPr>
        <p:grpSpPr>
          <a:xfrm>
            <a:off x="504920" y="2612273"/>
            <a:ext cx="3237739" cy="3851553"/>
            <a:chOff x="727212" y="1553737"/>
            <a:chExt cx="2428304" cy="2888665"/>
          </a:xfrm>
        </p:grpSpPr>
        <p:pic>
          <p:nvPicPr>
            <p:cNvPr id="58" name="Picture 57" descr="mother-brestfedding.png">
              <a:extLst>
                <a:ext uri="{FF2B5EF4-FFF2-40B4-BE49-F238E27FC236}">
                  <a16:creationId xmlns:a16="http://schemas.microsoft.com/office/drawing/2014/main" id="{296B5D8C-27EB-46CC-9F1C-A9F4F2AB513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21702" y="1553737"/>
              <a:ext cx="1431323" cy="1699228"/>
            </a:xfrm>
            <a:prstGeom prst="rect">
              <a:avLst/>
            </a:prstGeom>
          </p:spPr>
        </p:pic>
        <p:sp>
          <p:nvSpPr>
            <p:cNvPr id="59" name="Title 1">
              <a:extLst>
                <a:ext uri="{FF2B5EF4-FFF2-40B4-BE49-F238E27FC236}">
                  <a16:creationId xmlns:a16="http://schemas.microsoft.com/office/drawing/2014/main" id="{E6B78186-7577-4098-98EA-A4FE7725EB12}"/>
                </a:ext>
              </a:extLst>
            </p:cNvPr>
            <p:cNvSpPr txBox="1">
              <a:spLocks/>
            </p:cNvSpPr>
            <p:nvPr/>
          </p:nvSpPr>
          <p:spPr>
            <a:xfrm>
              <a:off x="727212" y="3236589"/>
              <a:ext cx="2428304" cy="1205813"/>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800" b="0" i="0" kern="1200" cap="all">
                  <a:solidFill>
                    <a:srgbClr val="FFFFFF"/>
                  </a:solidFill>
                  <a:latin typeface="Arial Narrow"/>
                  <a:ea typeface="+mj-ea"/>
                  <a:cs typeface="Arial Narrow"/>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j-ea"/>
                </a:rPr>
                <a:t>Children are </a:t>
              </a:r>
              <a:r>
                <a:rPr kumimoji="0" lang="en-US" sz="2400" b="1" i="0" u="none" strike="noStrike" kern="1200" cap="none" spc="0" normalizeH="0" baseline="0" noProof="0" dirty="0">
                  <a:ln>
                    <a:noFill/>
                  </a:ln>
                  <a:solidFill>
                    <a:srgbClr val="FFFF00"/>
                  </a:solidFill>
                  <a:effectLst/>
                  <a:uLnTx/>
                  <a:uFillTx/>
                  <a:latin typeface="Calibri" panose="020F0502020204030204"/>
                  <a:ea typeface="+mj-ea"/>
                </a:rPr>
                <a:t>well nourished and healthy</a:t>
              </a:r>
              <a:r>
                <a:rPr kumimoji="0" lang="en-US" sz="1800" b="1" i="0" u="none" strike="noStrike" kern="1200" cap="none" spc="0" normalizeH="0" baseline="0" noProof="0" dirty="0">
                  <a:ln>
                    <a:noFill/>
                  </a:ln>
                  <a:solidFill>
                    <a:prstClr val="white"/>
                  </a:solidFill>
                  <a:effectLst/>
                  <a:uLnTx/>
                  <a:uFillTx/>
                  <a:latin typeface="Calibri" panose="020F0502020204030204"/>
                  <a:ea typeface="+mj-ea"/>
                </a:rPr>
                <a:t>, </a:t>
              </a:r>
              <a:endParaRPr kumimoji="0" lang="en-US" sz="2000" b="1" i="0" u="none" strike="noStrike" kern="1200" cap="none" spc="0" normalizeH="0" baseline="0" noProof="0" dirty="0">
                <a:ln>
                  <a:noFill/>
                </a:ln>
                <a:solidFill>
                  <a:prstClr val="white"/>
                </a:solidFill>
                <a:effectLst/>
                <a:uLnTx/>
                <a:uFillTx/>
                <a:latin typeface="Calibri" panose="020F0502020204030204"/>
                <a:ea typeface="+mj-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j-ea"/>
                </a:rPr>
                <a:t>especially in the first 1,000 days.</a:t>
              </a:r>
            </a:p>
          </p:txBody>
        </p:sp>
      </p:grpSp>
      <p:grpSp>
        <p:nvGrpSpPr>
          <p:cNvPr id="60" name="Group 59">
            <a:extLst>
              <a:ext uri="{FF2B5EF4-FFF2-40B4-BE49-F238E27FC236}">
                <a16:creationId xmlns:a16="http://schemas.microsoft.com/office/drawing/2014/main" id="{DDC1960F-F384-43A9-A610-03A35A571AF5}"/>
              </a:ext>
            </a:extLst>
          </p:cNvPr>
          <p:cNvGrpSpPr/>
          <p:nvPr/>
        </p:nvGrpSpPr>
        <p:grpSpPr>
          <a:xfrm>
            <a:off x="8755527" y="2622036"/>
            <a:ext cx="3273305" cy="3534218"/>
            <a:chOff x="6207939" y="1895349"/>
            <a:chExt cx="2748300" cy="3017796"/>
          </a:xfrm>
        </p:grpSpPr>
        <p:sp>
          <p:nvSpPr>
            <p:cNvPr id="61" name="Title 1">
              <a:extLst>
                <a:ext uri="{FF2B5EF4-FFF2-40B4-BE49-F238E27FC236}">
                  <a16:creationId xmlns:a16="http://schemas.microsoft.com/office/drawing/2014/main" id="{B2081FAE-C324-4B59-B5E9-65DF203A6D04}"/>
                </a:ext>
              </a:extLst>
            </p:cNvPr>
            <p:cNvSpPr txBox="1">
              <a:spLocks/>
            </p:cNvSpPr>
            <p:nvPr/>
          </p:nvSpPr>
          <p:spPr>
            <a:xfrm>
              <a:off x="6207939" y="3740074"/>
              <a:ext cx="2748300" cy="1173071"/>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800" b="0" i="0" kern="1200" cap="all">
                  <a:solidFill>
                    <a:srgbClr val="FFFFFF"/>
                  </a:solidFill>
                  <a:latin typeface="Arial Narrow"/>
                  <a:ea typeface="+mj-ea"/>
                  <a:cs typeface="Arial Narrow"/>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j-ea"/>
                </a:rPr>
                <a:t>Children are </a:t>
              </a:r>
              <a:r>
                <a:rPr kumimoji="0" lang="en-US" sz="2400" b="1" i="0" u="none" strike="noStrike" kern="1200" cap="none" spc="0" normalizeH="0" baseline="0" noProof="0" dirty="0">
                  <a:ln>
                    <a:noFill/>
                  </a:ln>
                  <a:solidFill>
                    <a:srgbClr val="FFFF00"/>
                  </a:solidFill>
                  <a:effectLst/>
                  <a:uLnTx/>
                  <a:uFillTx/>
                  <a:latin typeface="Calibri" panose="020F0502020204030204"/>
                  <a:ea typeface="+mj-ea"/>
                </a:rPr>
                <a:t>nurtured and </a:t>
              </a:r>
              <a:br>
                <a:rPr kumimoji="0" lang="en-US" sz="2400" b="1" i="0" u="none" strike="noStrike" kern="1200" cap="none" spc="0" normalizeH="0" baseline="0" noProof="0" dirty="0">
                  <a:ln>
                    <a:noFill/>
                  </a:ln>
                  <a:solidFill>
                    <a:srgbClr val="FFFF00"/>
                  </a:solidFill>
                  <a:effectLst/>
                  <a:uLnTx/>
                  <a:uFillTx/>
                  <a:latin typeface="Calibri" panose="020F0502020204030204"/>
                  <a:ea typeface="+mj-ea"/>
                </a:rPr>
              </a:br>
              <a:r>
                <a:rPr kumimoji="0" lang="en-US" sz="2400" b="1" i="0" u="none" strike="noStrike" kern="1200" cap="none" spc="0" normalizeH="0" baseline="0" noProof="0" dirty="0">
                  <a:ln>
                    <a:noFill/>
                  </a:ln>
                  <a:solidFill>
                    <a:srgbClr val="FFFF00"/>
                  </a:solidFill>
                  <a:effectLst/>
                  <a:uLnTx/>
                  <a:uFillTx/>
                  <a:latin typeface="Calibri" panose="020F0502020204030204"/>
                  <a:ea typeface="+mj-ea"/>
                </a:rPr>
                <a:t>protected </a:t>
              </a:r>
              <a:r>
                <a:rPr kumimoji="0" lang="en-US" sz="2000" b="1" i="0" u="none" strike="noStrike" kern="1200" cap="none" spc="0" normalizeH="0" baseline="0" noProof="0" dirty="0">
                  <a:ln>
                    <a:noFill/>
                  </a:ln>
                  <a:solidFill>
                    <a:prstClr val="white"/>
                  </a:solidFill>
                  <a:effectLst/>
                  <a:uLnTx/>
                  <a:uFillTx/>
                  <a:latin typeface="Calibri" panose="020F0502020204030204"/>
                  <a:ea typeface="+mj-ea"/>
                </a:rPr>
                <a:t>from stress.</a:t>
              </a:r>
            </a:p>
          </p:txBody>
        </p:sp>
        <p:pic>
          <p:nvPicPr>
            <p:cNvPr id="62" name="Picture 61" descr="parenting.png">
              <a:extLst>
                <a:ext uri="{FF2B5EF4-FFF2-40B4-BE49-F238E27FC236}">
                  <a16:creationId xmlns:a16="http://schemas.microsoft.com/office/drawing/2014/main" id="{66F5E583-E43A-4E56-96D7-9F907913CFCC}"/>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627822" y="1895349"/>
              <a:ext cx="1689050" cy="1459220"/>
            </a:xfrm>
            <a:prstGeom prst="rect">
              <a:avLst/>
            </a:prstGeom>
          </p:spPr>
        </p:pic>
      </p:grpSp>
      <p:grpSp>
        <p:nvGrpSpPr>
          <p:cNvPr id="63" name="Group 62">
            <a:extLst>
              <a:ext uri="{FF2B5EF4-FFF2-40B4-BE49-F238E27FC236}">
                <a16:creationId xmlns:a16="http://schemas.microsoft.com/office/drawing/2014/main" id="{6A841372-C614-4E3E-B0D8-A5863A648E1B}"/>
              </a:ext>
            </a:extLst>
          </p:cNvPr>
          <p:cNvGrpSpPr/>
          <p:nvPr/>
        </p:nvGrpSpPr>
        <p:grpSpPr>
          <a:xfrm>
            <a:off x="5068978" y="2873307"/>
            <a:ext cx="3468485" cy="3402064"/>
            <a:chOff x="3677265" y="2148743"/>
            <a:chExt cx="2601364" cy="2551548"/>
          </a:xfrm>
        </p:grpSpPr>
        <p:pic>
          <p:nvPicPr>
            <p:cNvPr id="64" name="Picture 63" descr="parent-reading.png">
              <a:extLst>
                <a:ext uri="{FF2B5EF4-FFF2-40B4-BE49-F238E27FC236}">
                  <a16:creationId xmlns:a16="http://schemas.microsoft.com/office/drawing/2014/main" id="{9A6C9709-1A89-4BD6-BC8A-DF4B6450A009}"/>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40110" y="2148743"/>
              <a:ext cx="1475675" cy="1479663"/>
            </a:xfrm>
            <a:prstGeom prst="rect">
              <a:avLst/>
            </a:prstGeom>
          </p:spPr>
        </p:pic>
        <p:sp>
          <p:nvSpPr>
            <p:cNvPr id="65" name="Title 1">
              <a:extLst>
                <a:ext uri="{FF2B5EF4-FFF2-40B4-BE49-F238E27FC236}">
                  <a16:creationId xmlns:a16="http://schemas.microsoft.com/office/drawing/2014/main" id="{0A836F72-F6BA-4C54-9A36-41A6BDF66CFD}"/>
                </a:ext>
              </a:extLst>
            </p:cNvPr>
            <p:cNvSpPr txBox="1">
              <a:spLocks/>
            </p:cNvSpPr>
            <p:nvPr/>
          </p:nvSpPr>
          <p:spPr>
            <a:xfrm>
              <a:off x="3677265" y="3985547"/>
              <a:ext cx="2601364" cy="714744"/>
            </a:xfrm>
            <a:prstGeom prst="rect">
              <a:avLst/>
            </a:prstGeom>
          </p:spPr>
          <p:txBody>
            <a:bodyPr vert="horz" lIns="0" tIns="0" rIns="0" bIns="0" rtlCol="0" anchor="ctr">
              <a:noAutofit/>
            </a:bodyPr>
            <a:lstStyle>
              <a:lvl1pPr algn="l" defTabSz="457200" rtl="0" eaLnBrk="1" latinLnBrk="0" hangingPunct="1">
                <a:lnSpc>
                  <a:spcPct val="90000"/>
                </a:lnSpc>
                <a:spcBef>
                  <a:spcPct val="0"/>
                </a:spcBef>
                <a:buNone/>
                <a:defRPr sz="2800" b="0" i="0" kern="1200" cap="all">
                  <a:solidFill>
                    <a:srgbClr val="FFFFFF"/>
                  </a:solidFill>
                  <a:latin typeface="Arial Narrow"/>
                  <a:ea typeface="+mj-ea"/>
                  <a:cs typeface="Arial Narrow"/>
                </a:defRPr>
              </a:lvl1pPr>
            </a:lstStyle>
            <a:p>
              <a:pPr marL="0" marR="0" lvl="0" indent="0" algn="ctr" defTabSz="4572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j-ea"/>
                </a:rPr>
                <a:t>Children receive </a:t>
              </a:r>
              <a:r>
                <a:rPr kumimoji="0" lang="en-US" sz="2400" b="1" i="0" u="none" strike="noStrike" kern="1200" cap="none" spc="0" normalizeH="0" baseline="0" noProof="0" dirty="0">
                  <a:ln>
                    <a:noFill/>
                  </a:ln>
                  <a:solidFill>
                    <a:srgbClr val="FFFF00"/>
                  </a:solidFill>
                  <a:effectLst/>
                  <a:uLnTx/>
                  <a:uFillTx/>
                  <a:latin typeface="Calibri" panose="020F0502020204030204"/>
                  <a:ea typeface="+mj-ea"/>
                </a:rPr>
                <a:t>early stimulation and learning </a:t>
              </a:r>
              <a:r>
                <a:rPr kumimoji="0" lang="en-US" sz="2000" b="1" i="0" u="none" strike="noStrike" kern="1200" cap="none" spc="0" normalizeH="0" baseline="0" noProof="0" dirty="0">
                  <a:ln>
                    <a:noFill/>
                  </a:ln>
                  <a:solidFill>
                    <a:prstClr val="white"/>
                  </a:solidFill>
                  <a:effectLst/>
                  <a:uLnTx/>
                  <a:uFillTx/>
                  <a:latin typeface="Calibri" panose="020F0502020204030204"/>
                  <a:ea typeface="+mj-ea"/>
                </a:rPr>
                <a:t>opportunities from birth onwards.</a:t>
              </a:r>
            </a:p>
            <a:p>
              <a:pPr marL="0" marR="0" lvl="0" indent="0" algn="ctr" defTabSz="457200" rtl="0" eaLnBrk="1" fontAlgn="auto" latinLnBrk="0" hangingPunct="1">
                <a:lnSpc>
                  <a:spcPct val="90000"/>
                </a:lnSpc>
                <a:spcBef>
                  <a:spcPct val="0"/>
                </a:spcBef>
                <a:spcAft>
                  <a:spcPts val="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a:ea typeface="+mj-ea"/>
              </a:endParaRPr>
            </a:p>
          </p:txBody>
        </p:sp>
      </p:grpSp>
      <p:sp>
        <p:nvSpPr>
          <p:cNvPr id="66" name="Slide Number Placeholder 2">
            <a:extLst>
              <a:ext uri="{FF2B5EF4-FFF2-40B4-BE49-F238E27FC236}">
                <a16:creationId xmlns:a16="http://schemas.microsoft.com/office/drawing/2014/main" id="{EA4C079D-0C53-498F-B0BC-E49A2A7B12CE}"/>
              </a:ext>
            </a:extLst>
          </p:cNvPr>
          <p:cNvSpPr txBox="1">
            <a:spLocks/>
          </p:cNvSpPr>
          <p:nvPr/>
        </p:nvSpPr>
        <p:spPr>
          <a:xfrm>
            <a:off x="6610180" y="6406719"/>
            <a:ext cx="2844800" cy="365125"/>
          </a:xfrm>
          <a:prstGeom prst="rect">
            <a:avLst/>
          </a:prstGeom>
        </p:spPr>
        <p:txBody>
          <a:bodyPr vert="horz" lIns="91440" tIns="45720" rIns="91440" bIns="45720" rtlCol="0" anchor="ctr"/>
          <a:lstStyle>
            <a:defPPr>
              <a:defRPr lang="ko-KR"/>
            </a:defPPr>
            <a:lvl1pPr marL="0" algn="r" defTabSz="914400" rtl="0" eaLnBrk="1" latinLnBrk="1" hangingPunct="1">
              <a:defRPr sz="1400" i="1" kern="1200">
                <a:solidFill>
                  <a:srgbClr val="6B6D72"/>
                </a:solidFill>
                <a:latin typeface="Baskerville Old Face" charset="0"/>
                <a:ea typeface="Baskerville Old Face" charset="0"/>
                <a:cs typeface="Baskerville Old Face" charset="0"/>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0" marR="0" lvl="0" indent="0" algn="r" defTabSz="914400" rtl="0" eaLnBrk="1" fontAlgn="auto" latinLnBrk="1" hangingPunct="1">
              <a:lnSpc>
                <a:spcPct val="100000"/>
              </a:lnSpc>
              <a:spcBef>
                <a:spcPts val="0"/>
              </a:spcBef>
              <a:spcAft>
                <a:spcPts val="0"/>
              </a:spcAft>
              <a:buClrTx/>
              <a:buSzTx/>
              <a:buFontTx/>
              <a:buNone/>
              <a:tabLst/>
              <a:defRPr/>
            </a:pPr>
            <a:fld id="{2066355A-084C-D24E-9AD2-7E4FC41EA627}" type="slidenum">
              <a:rPr kumimoji="0" lang="en-US" sz="1400" b="0" i="1" u="none" strike="noStrike" kern="1200" cap="none" spc="0" normalizeH="0" baseline="0" noProof="0" smtClean="0">
                <a:ln>
                  <a:noFill/>
                </a:ln>
                <a:solidFill>
                  <a:srgbClr val="6B6D72"/>
                </a:solidFill>
                <a:effectLst/>
                <a:uLnTx/>
                <a:uFillTx/>
                <a:latin typeface="Baskerville Old Face" charset="0"/>
              </a:rPr>
              <a:pPr marL="0" marR="0" lvl="0" indent="0" algn="r" defTabSz="914400" rtl="0" eaLnBrk="1" fontAlgn="auto" latinLnBrk="1" hangingPunct="1">
                <a:lnSpc>
                  <a:spcPct val="100000"/>
                </a:lnSpc>
                <a:spcBef>
                  <a:spcPts val="0"/>
                </a:spcBef>
                <a:spcAft>
                  <a:spcPts val="0"/>
                </a:spcAft>
                <a:buClrTx/>
                <a:buSzTx/>
                <a:buFontTx/>
                <a:buNone/>
                <a:tabLst/>
                <a:defRPr/>
              </a:pPr>
              <a:t>4</a:t>
            </a:fld>
            <a:endParaRPr kumimoji="0" lang="en-US" sz="1400" b="0" i="1" u="none" strike="noStrike" kern="1200" cap="none" spc="0" normalizeH="0" baseline="0" noProof="0" dirty="0">
              <a:ln>
                <a:noFill/>
              </a:ln>
              <a:solidFill>
                <a:srgbClr val="6B6D72"/>
              </a:solidFill>
              <a:effectLst/>
              <a:uLnTx/>
              <a:uFillTx/>
              <a:latin typeface="Baskerville Old Face" charset="0"/>
            </a:endParaRPr>
          </a:p>
        </p:txBody>
      </p:sp>
      <p:sp>
        <p:nvSpPr>
          <p:cNvPr id="67" name="TextBox 66">
            <a:extLst>
              <a:ext uri="{FF2B5EF4-FFF2-40B4-BE49-F238E27FC236}">
                <a16:creationId xmlns:a16="http://schemas.microsoft.com/office/drawing/2014/main" id="{9B0B6687-5DC4-4B74-B424-BF901F2D246C}"/>
              </a:ext>
            </a:extLst>
          </p:cNvPr>
          <p:cNvSpPr txBox="1"/>
          <p:nvPr/>
        </p:nvSpPr>
        <p:spPr>
          <a:xfrm>
            <a:off x="504920" y="443583"/>
            <a:ext cx="11271651" cy="522002"/>
          </a:xfrm>
          <a:prstGeom prst="rect">
            <a:avLst/>
          </a:prstGeom>
          <a:noFill/>
        </p:spPr>
        <p:txBody>
          <a:bodyPr wrap="square" rtlCol="0">
            <a:spAutoFit/>
          </a:bodyPr>
          <a:lstStyle/>
          <a:p>
            <a:pPr marL="0" marR="0" lvl="0" indent="0" algn="l" defTabSz="914400" rtl="0" eaLnBrk="1" fontAlgn="auto" latinLnBrk="1" hangingPunct="1">
              <a:lnSpc>
                <a:spcPts val="32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Rockwell"/>
              </a:rPr>
              <a:t>What will it take for children to reach their full potential?</a:t>
            </a:r>
            <a:endParaRPr kumimoji="0" lang="en-US" sz="4000" b="1" i="0" u="none" strike="noStrike" kern="900" cap="all"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9323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4945-FFA5-4D86-B3AD-3E8CC071C8A2}"/>
              </a:ext>
            </a:extLst>
          </p:cNvPr>
          <p:cNvSpPr>
            <a:spLocks noGrp="1"/>
          </p:cNvSpPr>
          <p:nvPr>
            <p:ph type="title"/>
          </p:nvPr>
        </p:nvSpPr>
        <p:spPr>
          <a:xfrm>
            <a:off x="366712" y="561073"/>
            <a:ext cx="11458575" cy="644524"/>
          </a:xfrm>
        </p:spPr>
        <p:txBody>
          <a:bodyPr>
            <a:normAutofit/>
          </a:bodyPr>
          <a:lstStyle/>
          <a:p>
            <a:pPr algn="ctr"/>
            <a:r>
              <a:rPr lang="en-US" sz="3600" dirty="0"/>
              <a:t>Outcomes of focus for the review</a:t>
            </a:r>
          </a:p>
        </p:txBody>
      </p:sp>
      <p:sp>
        <p:nvSpPr>
          <p:cNvPr id="6" name="Rectangle 5">
            <a:extLst>
              <a:ext uri="{FF2B5EF4-FFF2-40B4-BE49-F238E27FC236}">
                <a16:creationId xmlns:a16="http://schemas.microsoft.com/office/drawing/2014/main" id="{571A70F9-BE2A-5A6C-CBCE-69091ED1DF47}"/>
              </a:ext>
            </a:extLst>
          </p:cNvPr>
          <p:cNvSpPr/>
          <p:nvPr/>
        </p:nvSpPr>
        <p:spPr>
          <a:xfrm>
            <a:off x="2401077" y="1996750"/>
            <a:ext cx="4093029" cy="3405674"/>
          </a:xfrm>
          <a:prstGeom prst="rect">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rPr>
              <a:t>Reduced malnutrition for young children</a:t>
            </a:r>
          </a:p>
          <a:p>
            <a:pPr algn="ctr"/>
            <a:endParaRPr lang="en-ZA" sz="2400" dirty="0">
              <a:solidFill>
                <a:schemeClr val="tx1"/>
              </a:solidFill>
            </a:endParaRPr>
          </a:p>
          <a:p>
            <a:pPr algn="ctr"/>
            <a:r>
              <a:rPr lang="en-ZA" dirty="0">
                <a:solidFill>
                  <a:schemeClr val="tx1"/>
                </a:solidFill>
              </a:rPr>
              <a:t>High levels of malnutrition: 27% of children were stunted in 2016</a:t>
            </a:r>
          </a:p>
        </p:txBody>
      </p:sp>
      <p:sp>
        <p:nvSpPr>
          <p:cNvPr id="9" name="Rectangle 8">
            <a:extLst>
              <a:ext uri="{FF2B5EF4-FFF2-40B4-BE49-F238E27FC236}">
                <a16:creationId xmlns:a16="http://schemas.microsoft.com/office/drawing/2014/main" id="{C2BF9BF6-1CEF-465B-A530-575877F2B03A}"/>
              </a:ext>
            </a:extLst>
          </p:cNvPr>
          <p:cNvSpPr/>
          <p:nvPr/>
        </p:nvSpPr>
        <p:spPr>
          <a:xfrm>
            <a:off x="6627843" y="1996750"/>
            <a:ext cx="3962375" cy="3405673"/>
          </a:xfrm>
          <a:prstGeom prst="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a:solidFill>
                  <a:schemeClr val="tx1"/>
                </a:solidFill>
              </a:rPr>
              <a:t>Improved early learning</a:t>
            </a:r>
          </a:p>
          <a:p>
            <a:pPr algn="ctr"/>
            <a:endParaRPr lang="en-ZA" sz="2400" dirty="0">
              <a:solidFill>
                <a:schemeClr val="tx1"/>
              </a:solidFill>
            </a:endParaRPr>
          </a:p>
          <a:p>
            <a:pPr algn="ctr"/>
            <a:r>
              <a:rPr lang="en-ZA" dirty="0">
                <a:solidFill>
                  <a:schemeClr val="tx1"/>
                </a:solidFill>
              </a:rPr>
              <a:t>Low levels of early learning: 55% of children in early learning programmes had not achieved expected learning levels by age 5 in 2021</a:t>
            </a:r>
          </a:p>
        </p:txBody>
      </p:sp>
      <p:pic>
        <p:nvPicPr>
          <p:cNvPr id="11" name="Graphic 10" descr="Books with solid fill">
            <a:extLst>
              <a:ext uri="{FF2B5EF4-FFF2-40B4-BE49-F238E27FC236}">
                <a16:creationId xmlns:a16="http://schemas.microsoft.com/office/drawing/2014/main" id="{3366A3EB-589C-A59B-5A05-CDD2EFE76F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723955" y="3242386"/>
            <a:ext cx="914400" cy="914400"/>
          </a:xfrm>
          <a:prstGeom prst="rect">
            <a:avLst/>
          </a:prstGeom>
        </p:spPr>
      </p:pic>
      <p:pic>
        <p:nvPicPr>
          <p:cNvPr id="13" name="Graphic 12" descr="Apple with solid fill">
            <a:extLst>
              <a:ext uri="{FF2B5EF4-FFF2-40B4-BE49-F238E27FC236}">
                <a16:creationId xmlns:a16="http://schemas.microsoft.com/office/drawing/2014/main" id="{7CCE67EF-8B9F-438D-FBB6-133A8D55A6E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52940" y="3242386"/>
            <a:ext cx="914400" cy="914400"/>
          </a:xfrm>
          <a:prstGeom prst="rect">
            <a:avLst/>
          </a:prstGeom>
        </p:spPr>
      </p:pic>
    </p:spTree>
    <p:extLst>
      <p:ext uri="{BB962C8B-B14F-4D97-AF65-F5344CB8AC3E}">
        <p14:creationId xmlns:p14="http://schemas.microsoft.com/office/powerpoint/2010/main" val="351759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A4945-FFA5-4D86-B3AD-3E8CC071C8A2}"/>
              </a:ext>
            </a:extLst>
          </p:cNvPr>
          <p:cNvSpPr>
            <a:spLocks noGrp="1"/>
          </p:cNvSpPr>
          <p:nvPr>
            <p:ph type="title"/>
          </p:nvPr>
        </p:nvSpPr>
        <p:spPr>
          <a:xfrm>
            <a:off x="381003" y="365130"/>
            <a:ext cx="11458575" cy="644524"/>
          </a:xfrm>
        </p:spPr>
        <p:txBody>
          <a:bodyPr>
            <a:normAutofit fontScale="90000"/>
          </a:bodyPr>
          <a:lstStyle/>
          <a:p>
            <a:r>
              <a:rPr lang="en-GB" dirty="0"/>
              <a:t>Multiple inter-connected factors resulting in high levels of malnutrition and low levels of early learning</a:t>
            </a:r>
            <a:br>
              <a:rPr lang="en-GB" dirty="0"/>
            </a:br>
            <a:endParaRPr lang="en-US" dirty="0"/>
          </a:p>
        </p:txBody>
      </p:sp>
      <p:graphicFrame>
        <p:nvGraphicFramePr>
          <p:cNvPr id="5" name="Diagram 4">
            <a:extLst>
              <a:ext uri="{FF2B5EF4-FFF2-40B4-BE49-F238E27FC236}">
                <a16:creationId xmlns:a16="http://schemas.microsoft.com/office/drawing/2014/main" id="{AA760347-A2B2-7742-3AC8-FD4DE6ACA684}"/>
              </a:ext>
            </a:extLst>
          </p:cNvPr>
          <p:cNvGraphicFramePr/>
          <p:nvPr>
            <p:extLst>
              <p:ext uri="{D42A27DB-BD31-4B8C-83A1-F6EECF244321}">
                <p14:modId xmlns:p14="http://schemas.microsoft.com/office/powerpoint/2010/main" val="3745766005"/>
              </p:ext>
            </p:extLst>
          </p:nvPr>
        </p:nvGraphicFramePr>
        <p:xfrm>
          <a:off x="1749821" y="1296690"/>
          <a:ext cx="8081152" cy="9821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108E3BF4-6A03-12EE-B504-2CA8B74D85CB}"/>
              </a:ext>
            </a:extLst>
          </p:cNvPr>
          <p:cNvSpPr/>
          <p:nvPr/>
        </p:nvSpPr>
        <p:spPr>
          <a:xfrm>
            <a:off x="970384" y="3377674"/>
            <a:ext cx="2388636" cy="1071190"/>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Child poverty:</a:t>
            </a:r>
          </a:p>
          <a:p>
            <a:pPr algn="ctr"/>
            <a:r>
              <a:rPr lang="en-ZA" sz="900" dirty="0">
                <a:solidFill>
                  <a:schemeClr val="tx1"/>
                </a:solidFill>
              </a:rPr>
              <a:t>Among under 5s:</a:t>
            </a:r>
          </a:p>
          <a:p>
            <a:pPr algn="ctr"/>
            <a:r>
              <a:rPr lang="en-ZA" sz="900" dirty="0">
                <a:solidFill>
                  <a:schemeClr val="tx1"/>
                </a:solidFill>
              </a:rPr>
              <a:t>56% live below upper-bound poverty line</a:t>
            </a:r>
          </a:p>
          <a:p>
            <a:pPr algn="ctr"/>
            <a:r>
              <a:rPr lang="en-ZA" sz="900" dirty="0">
                <a:solidFill>
                  <a:schemeClr val="tx1"/>
                </a:solidFill>
              </a:rPr>
              <a:t>34% live below food poverty line</a:t>
            </a:r>
          </a:p>
        </p:txBody>
      </p:sp>
      <p:sp>
        <p:nvSpPr>
          <p:cNvPr id="8" name="Rectangle 7">
            <a:extLst>
              <a:ext uri="{FF2B5EF4-FFF2-40B4-BE49-F238E27FC236}">
                <a16:creationId xmlns:a16="http://schemas.microsoft.com/office/drawing/2014/main" id="{8E3F4867-14D3-6415-3610-0BE878DFD97B}"/>
              </a:ext>
            </a:extLst>
          </p:cNvPr>
          <p:cNvSpPr/>
          <p:nvPr/>
        </p:nvSpPr>
        <p:spPr>
          <a:xfrm>
            <a:off x="954826" y="4529670"/>
            <a:ext cx="2388636" cy="644524"/>
          </a:xfrm>
          <a:prstGeom prst="rect">
            <a:avLst/>
          </a:prstGeom>
          <a:solidFill>
            <a:schemeClr val="tx1">
              <a:lumMod val="10000"/>
              <a:lumOff val="90000"/>
            </a:schemeClr>
          </a:solidFill>
          <a:ln>
            <a:solidFill>
              <a:schemeClr val="tx1">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Food insecurity:</a:t>
            </a:r>
          </a:p>
          <a:p>
            <a:pPr algn="ctr"/>
            <a:r>
              <a:rPr lang="en-ZA" sz="900" dirty="0">
                <a:solidFill>
                  <a:schemeClr val="tx1"/>
                </a:solidFill>
              </a:rPr>
              <a:t>7% of households with young children skilled a meal 5 days or more in the previous month</a:t>
            </a:r>
          </a:p>
        </p:txBody>
      </p:sp>
      <p:sp>
        <p:nvSpPr>
          <p:cNvPr id="9" name="Rectangle 8">
            <a:extLst>
              <a:ext uri="{FF2B5EF4-FFF2-40B4-BE49-F238E27FC236}">
                <a16:creationId xmlns:a16="http://schemas.microsoft.com/office/drawing/2014/main" id="{A87C2745-6616-529E-26A9-F1A9BD1324A8}"/>
              </a:ext>
            </a:extLst>
          </p:cNvPr>
          <p:cNvSpPr/>
          <p:nvPr/>
        </p:nvSpPr>
        <p:spPr>
          <a:xfrm>
            <a:off x="3522308" y="4626464"/>
            <a:ext cx="2388636" cy="934846"/>
          </a:xfrm>
          <a:prstGeom prst="rect">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Adolescent fertility rate:</a:t>
            </a:r>
          </a:p>
          <a:p>
            <a:pPr algn="ctr"/>
            <a:r>
              <a:rPr lang="en-ZA" sz="900" dirty="0">
                <a:solidFill>
                  <a:schemeClr val="tx1"/>
                </a:solidFill>
              </a:rPr>
              <a:t>71/1,000 births per girl aged 15-19 </a:t>
            </a:r>
          </a:p>
        </p:txBody>
      </p:sp>
      <p:sp>
        <p:nvSpPr>
          <p:cNvPr id="10" name="Rectangle 9">
            <a:extLst>
              <a:ext uri="{FF2B5EF4-FFF2-40B4-BE49-F238E27FC236}">
                <a16:creationId xmlns:a16="http://schemas.microsoft.com/office/drawing/2014/main" id="{C63BFF7C-AF78-B832-74CD-3C787F00DB64}"/>
              </a:ext>
            </a:extLst>
          </p:cNvPr>
          <p:cNvSpPr/>
          <p:nvPr/>
        </p:nvSpPr>
        <p:spPr>
          <a:xfrm>
            <a:off x="3511420" y="3377674"/>
            <a:ext cx="2388636" cy="1151996"/>
          </a:xfrm>
          <a:prstGeom prst="rect">
            <a:avLst/>
          </a:prstGeom>
          <a:solidFill>
            <a:schemeClr val="accent4">
              <a:lumMod val="90000"/>
            </a:schemeClr>
          </a:solidFill>
          <a:ln>
            <a:solidFill>
              <a:schemeClr val="accent4">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Maternal health status:</a:t>
            </a:r>
          </a:p>
          <a:p>
            <a:pPr algn="ctr"/>
            <a:r>
              <a:rPr lang="en-ZA" sz="900" dirty="0">
                <a:solidFill>
                  <a:schemeClr val="tx1"/>
                </a:solidFill>
              </a:rPr>
              <a:t>37% of women aged 25-34 are obese</a:t>
            </a:r>
          </a:p>
          <a:p>
            <a:pPr algn="ctr"/>
            <a:r>
              <a:rPr lang="en-ZA" sz="900" dirty="0">
                <a:solidFill>
                  <a:schemeClr val="tx1"/>
                </a:solidFill>
              </a:rPr>
              <a:t>31% of pregnant women are anaemic</a:t>
            </a:r>
          </a:p>
          <a:p>
            <a:pPr algn="ctr"/>
            <a:r>
              <a:rPr lang="en-ZA" sz="900" dirty="0">
                <a:solidFill>
                  <a:schemeClr val="tx1"/>
                </a:solidFill>
              </a:rPr>
              <a:t>21% of pregnant women do not make first ante-natal care visit in first 5 months</a:t>
            </a:r>
          </a:p>
        </p:txBody>
      </p:sp>
      <p:sp>
        <p:nvSpPr>
          <p:cNvPr id="11" name="Rectangle 10">
            <a:extLst>
              <a:ext uri="{FF2B5EF4-FFF2-40B4-BE49-F238E27FC236}">
                <a16:creationId xmlns:a16="http://schemas.microsoft.com/office/drawing/2014/main" id="{3D7C7E8D-7AD1-EB7F-F052-E3EE7DA2A253}"/>
              </a:ext>
            </a:extLst>
          </p:cNvPr>
          <p:cNvSpPr/>
          <p:nvPr/>
        </p:nvSpPr>
        <p:spPr>
          <a:xfrm>
            <a:off x="6052456" y="3377673"/>
            <a:ext cx="2388636" cy="1071189"/>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Rate of exclusive breastfeeding:</a:t>
            </a:r>
          </a:p>
          <a:p>
            <a:pPr algn="ctr"/>
            <a:r>
              <a:rPr lang="en-ZA" sz="900" dirty="0">
                <a:solidFill>
                  <a:schemeClr val="tx1"/>
                </a:solidFill>
              </a:rPr>
              <a:t>32% of infants under 6 months are exclusively breastfed</a:t>
            </a:r>
          </a:p>
        </p:txBody>
      </p:sp>
      <p:sp>
        <p:nvSpPr>
          <p:cNvPr id="12" name="Rectangle 11">
            <a:extLst>
              <a:ext uri="{FF2B5EF4-FFF2-40B4-BE49-F238E27FC236}">
                <a16:creationId xmlns:a16="http://schemas.microsoft.com/office/drawing/2014/main" id="{49CC5A55-789E-92BC-BA25-82683DDDFC59}"/>
              </a:ext>
            </a:extLst>
          </p:cNvPr>
          <p:cNvSpPr/>
          <p:nvPr/>
        </p:nvSpPr>
        <p:spPr>
          <a:xfrm>
            <a:off x="6036898" y="4544002"/>
            <a:ext cx="2388636" cy="644524"/>
          </a:xfrm>
          <a:prstGeom prst="rect">
            <a:avLst/>
          </a:prstGeom>
          <a:solidFill>
            <a:schemeClr val="accent3">
              <a:lumMod val="20000"/>
              <a:lumOff val="80000"/>
            </a:schemeClr>
          </a:solidFill>
          <a:ln>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Adequate diet:</a:t>
            </a:r>
          </a:p>
          <a:p>
            <a:pPr algn="ctr"/>
            <a:r>
              <a:rPr lang="en-ZA" sz="900" dirty="0">
                <a:solidFill>
                  <a:schemeClr val="tx1"/>
                </a:solidFill>
              </a:rPr>
              <a:t>23% of children 6-23 months fed minimum acceptable diet</a:t>
            </a:r>
          </a:p>
        </p:txBody>
      </p:sp>
      <p:sp>
        <p:nvSpPr>
          <p:cNvPr id="14" name="Rectangle 13">
            <a:extLst>
              <a:ext uri="{FF2B5EF4-FFF2-40B4-BE49-F238E27FC236}">
                <a16:creationId xmlns:a16="http://schemas.microsoft.com/office/drawing/2014/main" id="{97299F26-4813-5045-FFCA-9FD62BC94042}"/>
              </a:ext>
            </a:extLst>
          </p:cNvPr>
          <p:cNvSpPr/>
          <p:nvPr/>
        </p:nvSpPr>
        <p:spPr>
          <a:xfrm>
            <a:off x="8593492" y="3377673"/>
            <a:ext cx="2541036" cy="1348705"/>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Participation in ECD programmes, </a:t>
            </a:r>
            <a:r>
              <a:rPr lang="en-ZA" sz="1200" b="1" dirty="0">
                <a:solidFill>
                  <a:schemeClr val="tx1"/>
                </a:solidFill>
              </a:rPr>
              <a:t>especially for vulnerable children:</a:t>
            </a:r>
          </a:p>
          <a:p>
            <a:pPr algn="ctr"/>
            <a:r>
              <a:rPr lang="en-ZA" sz="900" dirty="0">
                <a:solidFill>
                  <a:schemeClr val="tx1"/>
                </a:solidFill>
              </a:rPr>
              <a:t>Among children aged 2-5:</a:t>
            </a:r>
          </a:p>
          <a:p>
            <a:pPr algn="ctr"/>
            <a:r>
              <a:rPr lang="en-ZA" sz="900" dirty="0">
                <a:solidFill>
                  <a:schemeClr val="tx1"/>
                </a:solidFill>
              </a:rPr>
              <a:t>30 percentage point difference in participation between richest and poorest children</a:t>
            </a:r>
          </a:p>
          <a:p>
            <a:pPr algn="ctr"/>
            <a:r>
              <a:rPr lang="en-ZA" sz="900" dirty="0">
                <a:solidFill>
                  <a:schemeClr val="tx1"/>
                </a:solidFill>
              </a:rPr>
              <a:t>6% participation rate in areas with no ECD centre nearby</a:t>
            </a:r>
          </a:p>
        </p:txBody>
      </p:sp>
      <p:sp>
        <p:nvSpPr>
          <p:cNvPr id="15" name="Rectangle 14">
            <a:extLst>
              <a:ext uri="{FF2B5EF4-FFF2-40B4-BE49-F238E27FC236}">
                <a16:creationId xmlns:a16="http://schemas.microsoft.com/office/drawing/2014/main" id="{D0DA14C3-4626-E3B4-7994-B478ED6AEF9A}"/>
              </a:ext>
            </a:extLst>
          </p:cNvPr>
          <p:cNvSpPr/>
          <p:nvPr/>
        </p:nvSpPr>
        <p:spPr>
          <a:xfrm>
            <a:off x="8636654" y="4823171"/>
            <a:ext cx="2497873" cy="1852074"/>
          </a:xfrm>
          <a:prstGeom prst="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solidFill>
                  <a:schemeClr val="tx1"/>
                </a:solidFill>
              </a:rPr>
              <a:t>Quality of ECD programmes:</a:t>
            </a:r>
          </a:p>
          <a:p>
            <a:pPr algn="ctr"/>
            <a:r>
              <a:rPr lang="en-ZA" sz="900" dirty="0">
                <a:solidFill>
                  <a:schemeClr val="tx1"/>
                </a:solidFill>
              </a:rPr>
              <a:t>37% of programmes have less than 10 play materials</a:t>
            </a:r>
          </a:p>
          <a:p>
            <a:pPr algn="ctr"/>
            <a:r>
              <a:rPr lang="en-ZA" sz="900" dirty="0">
                <a:solidFill>
                  <a:schemeClr val="tx1"/>
                </a:solidFill>
              </a:rPr>
              <a:t>14% are housed in shacks or shipping containers</a:t>
            </a:r>
          </a:p>
          <a:p>
            <a:pPr algn="ctr"/>
            <a:r>
              <a:rPr lang="en-ZA" sz="900" dirty="0">
                <a:solidFill>
                  <a:schemeClr val="tx1"/>
                </a:solidFill>
              </a:rPr>
              <a:t>64% of staff have less than NQF level 4 qualification</a:t>
            </a:r>
          </a:p>
          <a:p>
            <a:pPr algn="ctr"/>
            <a:r>
              <a:rPr lang="en-ZA" sz="900" dirty="0">
                <a:solidFill>
                  <a:schemeClr val="tx1"/>
                </a:solidFill>
              </a:rPr>
              <a:t>Child-practitioner ratio of 19:1 or higher in bottom quartile of programmes</a:t>
            </a:r>
          </a:p>
          <a:p>
            <a:pPr algn="ctr"/>
            <a:endParaRPr lang="en-ZA" sz="900" dirty="0">
              <a:solidFill>
                <a:schemeClr val="tx1"/>
              </a:solidFill>
            </a:endParaRPr>
          </a:p>
          <a:p>
            <a:pPr algn="ctr"/>
            <a:endParaRPr lang="en-ZA" sz="900" dirty="0">
              <a:solidFill>
                <a:schemeClr val="tx1"/>
              </a:solidFill>
            </a:endParaRPr>
          </a:p>
        </p:txBody>
      </p:sp>
      <p:pic>
        <p:nvPicPr>
          <p:cNvPr id="17" name="Graphic 16" descr="Children with solid fill">
            <a:extLst>
              <a:ext uri="{FF2B5EF4-FFF2-40B4-BE49-F238E27FC236}">
                <a16:creationId xmlns:a16="http://schemas.microsoft.com/office/drawing/2014/main" id="{61A5C4F0-4900-9F28-61AD-906DA08A26E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330610" y="2609074"/>
            <a:ext cx="671806" cy="671806"/>
          </a:xfrm>
          <a:prstGeom prst="rect">
            <a:avLst/>
          </a:prstGeom>
        </p:spPr>
      </p:pic>
      <p:pic>
        <p:nvPicPr>
          <p:cNvPr id="19" name="Graphic 18" descr="Apple with solid fill">
            <a:extLst>
              <a:ext uri="{FF2B5EF4-FFF2-40B4-BE49-F238E27FC236}">
                <a16:creationId xmlns:a16="http://schemas.microsoft.com/office/drawing/2014/main" id="{D4E1B492-A273-7ABD-5B8A-BFA34C3FAC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789574" y="2606153"/>
            <a:ext cx="671806" cy="671806"/>
          </a:xfrm>
          <a:prstGeom prst="rect">
            <a:avLst/>
          </a:prstGeom>
        </p:spPr>
      </p:pic>
      <p:pic>
        <p:nvPicPr>
          <p:cNvPr id="21" name="Graphic 20" descr="Pregnant lady with solid fill">
            <a:extLst>
              <a:ext uri="{FF2B5EF4-FFF2-40B4-BE49-F238E27FC236}">
                <a16:creationId xmlns:a16="http://schemas.microsoft.com/office/drawing/2014/main" id="{2DB779D2-AED9-5BB1-EDDC-C70A9D2AEB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48538" y="2589236"/>
            <a:ext cx="671806" cy="671806"/>
          </a:xfrm>
          <a:prstGeom prst="rect">
            <a:avLst/>
          </a:prstGeom>
        </p:spPr>
      </p:pic>
      <p:pic>
        <p:nvPicPr>
          <p:cNvPr id="23" name="Graphic 22" descr="Coins with solid fill">
            <a:extLst>
              <a:ext uri="{FF2B5EF4-FFF2-40B4-BE49-F238E27FC236}">
                <a16:creationId xmlns:a16="http://schemas.microsoft.com/office/drawing/2014/main" id="{5D7D5D41-E8E4-7829-4A5C-F7D9386770A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07502" y="2606153"/>
            <a:ext cx="671806" cy="671806"/>
          </a:xfrm>
          <a:prstGeom prst="rect">
            <a:avLst/>
          </a:prstGeom>
        </p:spPr>
      </p:pic>
      <p:sp>
        <p:nvSpPr>
          <p:cNvPr id="26" name="TextBox 25">
            <a:extLst>
              <a:ext uri="{FF2B5EF4-FFF2-40B4-BE49-F238E27FC236}">
                <a16:creationId xmlns:a16="http://schemas.microsoft.com/office/drawing/2014/main" id="{F9485DED-5D3D-CB81-6F1D-68406544D3A2}"/>
              </a:ext>
            </a:extLst>
          </p:cNvPr>
          <p:cNvSpPr txBox="1"/>
          <p:nvPr/>
        </p:nvSpPr>
        <p:spPr>
          <a:xfrm>
            <a:off x="833273" y="6377454"/>
            <a:ext cx="2175596" cy="230832"/>
          </a:xfrm>
          <a:prstGeom prst="rect">
            <a:avLst/>
          </a:prstGeom>
          <a:noFill/>
        </p:spPr>
        <p:txBody>
          <a:bodyPr wrap="none" rtlCol="0">
            <a:spAutoFit/>
          </a:bodyPr>
          <a:lstStyle/>
          <a:p>
            <a:r>
              <a:rPr lang="sv-SE" sz="900" dirty="0"/>
              <a:t>Source: Draft SA ECD PEIR 2022, chapter 3.</a:t>
            </a:r>
            <a:endParaRPr lang="en-GB" sz="900" dirty="0"/>
          </a:p>
        </p:txBody>
      </p:sp>
      <p:sp>
        <p:nvSpPr>
          <p:cNvPr id="27" name="Rectangle 26">
            <a:extLst>
              <a:ext uri="{FF2B5EF4-FFF2-40B4-BE49-F238E27FC236}">
                <a16:creationId xmlns:a16="http://schemas.microsoft.com/office/drawing/2014/main" id="{323014A4-E68A-FF58-5523-60DEA532944C}"/>
              </a:ext>
            </a:extLst>
          </p:cNvPr>
          <p:cNvSpPr/>
          <p:nvPr/>
        </p:nvSpPr>
        <p:spPr>
          <a:xfrm>
            <a:off x="830113" y="2594851"/>
            <a:ext cx="10329617" cy="4190304"/>
          </a:xfrm>
          <a:prstGeom prst="rect">
            <a:avLst/>
          </a:pr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Right Brace 27">
            <a:extLst>
              <a:ext uri="{FF2B5EF4-FFF2-40B4-BE49-F238E27FC236}">
                <a16:creationId xmlns:a16="http://schemas.microsoft.com/office/drawing/2014/main" id="{0344A0EF-24C0-A205-1497-BF398395F94B}"/>
              </a:ext>
            </a:extLst>
          </p:cNvPr>
          <p:cNvSpPr/>
          <p:nvPr/>
        </p:nvSpPr>
        <p:spPr>
          <a:xfrm>
            <a:off x="10151706" y="1296689"/>
            <a:ext cx="290473" cy="1172431"/>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29" name="Rectangle 28">
            <a:extLst>
              <a:ext uri="{FF2B5EF4-FFF2-40B4-BE49-F238E27FC236}">
                <a16:creationId xmlns:a16="http://schemas.microsoft.com/office/drawing/2014/main" id="{F48C55F6-4C45-949D-9DA7-0623C054A1EF}"/>
              </a:ext>
            </a:extLst>
          </p:cNvPr>
          <p:cNvSpPr/>
          <p:nvPr/>
        </p:nvSpPr>
        <p:spPr>
          <a:xfrm>
            <a:off x="10534515" y="1256578"/>
            <a:ext cx="1240972" cy="11724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t>Interconnected factors that contribute</a:t>
            </a:r>
          </a:p>
        </p:txBody>
      </p:sp>
      <p:cxnSp>
        <p:nvCxnSpPr>
          <p:cNvPr id="31" name="Connector: Elbow 30">
            <a:extLst>
              <a:ext uri="{FF2B5EF4-FFF2-40B4-BE49-F238E27FC236}">
                <a16:creationId xmlns:a16="http://schemas.microsoft.com/office/drawing/2014/main" id="{8F7BCE8C-48AD-C6F9-776B-73A7C8C8BB49}"/>
              </a:ext>
            </a:extLst>
          </p:cNvPr>
          <p:cNvCxnSpPr>
            <a:stCxn id="27" idx="3"/>
          </p:cNvCxnSpPr>
          <p:nvPr/>
        </p:nvCxnSpPr>
        <p:spPr>
          <a:xfrm flipV="1">
            <a:off x="11159730" y="2438655"/>
            <a:ext cx="475546" cy="225134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314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ED83-A5B0-0AD0-2041-435C2A9D0D5E}"/>
              </a:ext>
            </a:extLst>
          </p:cNvPr>
          <p:cNvSpPr>
            <a:spLocks noGrp="1"/>
          </p:cNvSpPr>
          <p:nvPr>
            <p:ph type="title"/>
          </p:nvPr>
        </p:nvSpPr>
        <p:spPr/>
        <p:txBody>
          <a:bodyPr/>
          <a:lstStyle/>
          <a:p>
            <a:r>
              <a:rPr lang="en-GB" dirty="0"/>
              <a:t>Key integrated interventions for young children and their families</a:t>
            </a:r>
            <a:br>
              <a:rPr lang="en-GB" dirty="0"/>
            </a:br>
            <a:endParaRPr lang="en-ZA" dirty="0"/>
          </a:p>
        </p:txBody>
      </p:sp>
      <p:graphicFrame>
        <p:nvGraphicFramePr>
          <p:cNvPr id="4" name="Table 3">
            <a:extLst>
              <a:ext uri="{FF2B5EF4-FFF2-40B4-BE49-F238E27FC236}">
                <a16:creationId xmlns:a16="http://schemas.microsoft.com/office/drawing/2014/main" id="{65DC439A-DE90-7ACA-1964-6D171BC9E2AD}"/>
              </a:ext>
            </a:extLst>
          </p:cNvPr>
          <p:cNvGraphicFramePr>
            <a:graphicFrameLocks noGrp="1"/>
          </p:cNvGraphicFramePr>
          <p:nvPr>
            <p:extLst>
              <p:ext uri="{D42A27DB-BD31-4B8C-83A1-F6EECF244321}">
                <p14:modId xmlns:p14="http://schemas.microsoft.com/office/powerpoint/2010/main" val="1770635313"/>
              </p:ext>
            </p:extLst>
          </p:nvPr>
        </p:nvGraphicFramePr>
        <p:xfrm>
          <a:off x="381001" y="985114"/>
          <a:ext cx="11429996" cy="5839816"/>
        </p:xfrm>
        <a:graphic>
          <a:graphicData uri="http://schemas.openxmlformats.org/drawingml/2006/table">
            <a:tbl>
              <a:tblPr/>
              <a:tblGrid>
                <a:gridCol w="202791">
                  <a:extLst>
                    <a:ext uri="{9D8B030D-6E8A-4147-A177-3AD203B41FA5}">
                      <a16:colId xmlns:a16="http://schemas.microsoft.com/office/drawing/2014/main" val="3547792324"/>
                    </a:ext>
                  </a:extLst>
                </a:gridCol>
                <a:gridCol w="1585449">
                  <a:extLst>
                    <a:ext uri="{9D8B030D-6E8A-4147-A177-3AD203B41FA5}">
                      <a16:colId xmlns:a16="http://schemas.microsoft.com/office/drawing/2014/main" val="374027370"/>
                    </a:ext>
                  </a:extLst>
                </a:gridCol>
                <a:gridCol w="147484">
                  <a:extLst>
                    <a:ext uri="{9D8B030D-6E8A-4147-A177-3AD203B41FA5}">
                      <a16:colId xmlns:a16="http://schemas.microsoft.com/office/drawing/2014/main" val="2725111995"/>
                    </a:ext>
                  </a:extLst>
                </a:gridCol>
                <a:gridCol w="1382662">
                  <a:extLst>
                    <a:ext uri="{9D8B030D-6E8A-4147-A177-3AD203B41FA5}">
                      <a16:colId xmlns:a16="http://schemas.microsoft.com/office/drawing/2014/main" val="705438659"/>
                    </a:ext>
                  </a:extLst>
                </a:gridCol>
                <a:gridCol w="350274">
                  <a:extLst>
                    <a:ext uri="{9D8B030D-6E8A-4147-A177-3AD203B41FA5}">
                      <a16:colId xmlns:a16="http://schemas.microsoft.com/office/drawing/2014/main" val="1897003"/>
                    </a:ext>
                  </a:extLst>
                </a:gridCol>
                <a:gridCol w="977081">
                  <a:extLst>
                    <a:ext uri="{9D8B030D-6E8A-4147-A177-3AD203B41FA5}">
                      <a16:colId xmlns:a16="http://schemas.microsoft.com/office/drawing/2014/main" val="3394994395"/>
                    </a:ext>
                  </a:extLst>
                </a:gridCol>
                <a:gridCol w="313402">
                  <a:extLst>
                    <a:ext uri="{9D8B030D-6E8A-4147-A177-3AD203B41FA5}">
                      <a16:colId xmlns:a16="http://schemas.microsoft.com/office/drawing/2014/main" val="636016638"/>
                    </a:ext>
                  </a:extLst>
                </a:gridCol>
                <a:gridCol w="977081">
                  <a:extLst>
                    <a:ext uri="{9D8B030D-6E8A-4147-A177-3AD203B41FA5}">
                      <a16:colId xmlns:a16="http://schemas.microsoft.com/office/drawing/2014/main" val="327271008"/>
                    </a:ext>
                  </a:extLst>
                </a:gridCol>
                <a:gridCol w="313402">
                  <a:extLst>
                    <a:ext uri="{9D8B030D-6E8A-4147-A177-3AD203B41FA5}">
                      <a16:colId xmlns:a16="http://schemas.microsoft.com/office/drawing/2014/main" val="432078891"/>
                    </a:ext>
                  </a:extLst>
                </a:gridCol>
                <a:gridCol w="977081">
                  <a:extLst>
                    <a:ext uri="{9D8B030D-6E8A-4147-A177-3AD203B41FA5}">
                      <a16:colId xmlns:a16="http://schemas.microsoft.com/office/drawing/2014/main" val="2879313291"/>
                    </a:ext>
                  </a:extLst>
                </a:gridCol>
                <a:gridCol w="313402">
                  <a:extLst>
                    <a:ext uri="{9D8B030D-6E8A-4147-A177-3AD203B41FA5}">
                      <a16:colId xmlns:a16="http://schemas.microsoft.com/office/drawing/2014/main" val="159960017"/>
                    </a:ext>
                  </a:extLst>
                </a:gridCol>
                <a:gridCol w="977081">
                  <a:extLst>
                    <a:ext uri="{9D8B030D-6E8A-4147-A177-3AD203B41FA5}">
                      <a16:colId xmlns:a16="http://schemas.microsoft.com/office/drawing/2014/main" val="1190918292"/>
                    </a:ext>
                  </a:extLst>
                </a:gridCol>
                <a:gridCol w="313402">
                  <a:extLst>
                    <a:ext uri="{9D8B030D-6E8A-4147-A177-3AD203B41FA5}">
                      <a16:colId xmlns:a16="http://schemas.microsoft.com/office/drawing/2014/main" val="765286901"/>
                    </a:ext>
                  </a:extLst>
                </a:gridCol>
                <a:gridCol w="977081">
                  <a:extLst>
                    <a:ext uri="{9D8B030D-6E8A-4147-A177-3AD203B41FA5}">
                      <a16:colId xmlns:a16="http://schemas.microsoft.com/office/drawing/2014/main" val="1760527968"/>
                    </a:ext>
                  </a:extLst>
                </a:gridCol>
                <a:gridCol w="977081">
                  <a:extLst>
                    <a:ext uri="{9D8B030D-6E8A-4147-A177-3AD203B41FA5}">
                      <a16:colId xmlns:a16="http://schemas.microsoft.com/office/drawing/2014/main" val="203668068"/>
                    </a:ext>
                  </a:extLst>
                </a:gridCol>
                <a:gridCol w="368710">
                  <a:extLst>
                    <a:ext uri="{9D8B030D-6E8A-4147-A177-3AD203B41FA5}">
                      <a16:colId xmlns:a16="http://schemas.microsoft.com/office/drawing/2014/main" val="4043677246"/>
                    </a:ext>
                  </a:extLst>
                </a:gridCol>
                <a:gridCol w="276532">
                  <a:extLst>
                    <a:ext uri="{9D8B030D-6E8A-4147-A177-3AD203B41FA5}">
                      <a16:colId xmlns:a16="http://schemas.microsoft.com/office/drawing/2014/main" val="1769276201"/>
                    </a:ext>
                  </a:extLst>
                </a:gridCol>
              </a:tblGrid>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dirty="0">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66406693"/>
                  </a:ext>
                </a:extLst>
              </a:tr>
              <a:tr h="159950">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1" u="none" strike="noStrike">
                          <a:solidFill>
                            <a:srgbClr val="000000"/>
                          </a:solidFill>
                          <a:effectLst/>
                          <a:latin typeface="Arial" panose="020B0604020202020204" pitchFamily="34" charset="0"/>
                        </a:rPr>
                        <a:t>Pregnancy</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gridSpan="2">
                  <a:txBody>
                    <a:bodyPr/>
                    <a:lstStyle/>
                    <a:p>
                      <a:pPr algn="l" fontAlgn="ctr"/>
                      <a:r>
                        <a:rPr lang="en-ZA" sz="800" b="1" i="1" u="none" strike="noStrike">
                          <a:solidFill>
                            <a:srgbClr val="000000"/>
                          </a:solidFill>
                          <a:effectLst/>
                          <a:latin typeface="Arial" panose="020B0604020202020204" pitchFamily="34" charset="0"/>
                        </a:rPr>
                        <a:t>Birth</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a:solidFill>
                            <a:srgbClr val="000000"/>
                          </a:solidFill>
                          <a:effectLst/>
                          <a:latin typeface="Arial" panose="020B0604020202020204" pitchFamily="34" charset="0"/>
                        </a:rPr>
                        <a:t>1 year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dirty="0">
                          <a:solidFill>
                            <a:srgbClr val="000000"/>
                          </a:solidFill>
                          <a:effectLst/>
                          <a:latin typeface="Arial" panose="020B0604020202020204" pitchFamily="34" charset="0"/>
                        </a:rPr>
                        <a:t> 2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a:solidFill>
                            <a:srgbClr val="000000"/>
                          </a:solidFill>
                          <a:effectLst/>
                          <a:latin typeface="Arial" panose="020B0604020202020204" pitchFamily="34" charset="0"/>
                        </a:rPr>
                        <a:t>3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a:solidFill>
                            <a:srgbClr val="000000"/>
                          </a:solidFill>
                          <a:effectLst/>
                          <a:latin typeface="Arial" panose="020B0604020202020204" pitchFamily="34" charset="0"/>
                        </a:rPr>
                        <a:t>4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a:solidFill>
                            <a:srgbClr val="000000"/>
                          </a:solidFill>
                          <a:effectLst/>
                          <a:latin typeface="Arial" panose="020B0604020202020204" pitchFamily="34" charset="0"/>
                        </a:rPr>
                        <a:t>5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dirty="0">
                          <a:solidFill>
                            <a:srgbClr val="000000"/>
                          </a:solidFill>
                          <a:effectLst/>
                          <a:latin typeface="Arial" panose="020B0604020202020204" pitchFamily="34" charset="0"/>
                        </a:rPr>
                        <a:t> 6 years</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hMerge="1">
                  <a:txBody>
                    <a:bodyPr/>
                    <a:lstStyle/>
                    <a:p>
                      <a:endParaRPr lang="en-ZA"/>
                    </a:p>
                  </a:txBody>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56104485"/>
                  </a:ext>
                </a:extLst>
              </a:tr>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1075167"/>
                  </a:ext>
                </a:extLst>
              </a:tr>
              <a:tr h="1230352">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gridSpan="2">
                  <a:txBody>
                    <a:bodyPr/>
                    <a:lstStyle/>
                    <a:p>
                      <a:pPr algn="ctr" fontAlgn="ctr"/>
                      <a:r>
                        <a:rPr lang="en-GB" sz="2000" b="1" i="0" u="none" strike="noStrike" dirty="0">
                          <a:solidFill>
                            <a:srgbClr val="000000"/>
                          </a:solidFill>
                          <a:effectLst/>
                          <a:latin typeface="Arial" panose="020B0604020202020204" pitchFamily="34" charset="0"/>
                        </a:rPr>
                        <a:t>PREGNANCY PACKAGE</a:t>
                      </a:r>
                      <a:br>
                        <a:rPr lang="en-GB" sz="800" b="1" i="0" u="none" strike="noStrike" dirty="0">
                          <a:solidFill>
                            <a:srgbClr val="000000"/>
                          </a:solidFill>
                          <a:effectLst/>
                          <a:latin typeface="Arial" panose="020B0604020202020204" pitchFamily="34" charset="0"/>
                        </a:rPr>
                      </a:br>
                      <a:r>
                        <a:rPr lang="en-GB" sz="800" b="0" i="0" u="none" strike="noStrike" dirty="0">
                          <a:solidFill>
                            <a:srgbClr val="000000"/>
                          </a:solidFill>
                          <a:effectLst/>
                          <a:latin typeface="Arial" panose="020B0604020202020204" pitchFamily="34" charset="0"/>
                        </a:rPr>
                        <a:t>Antenatal care, iron and folic acid supplementation, counselling on adequate diet.</a:t>
                      </a:r>
                    </a:p>
                  </a:txBody>
                  <a:tcPr marL="0" marR="0" marT="0" marB="0" anchor="ctr">
                    <a:lnL>
                      <a:noFill/>
                    </a:lnL>
                    <a:lnR>
                      <a:noFill/>
                    </a:lnR>
                    <a:lnT>
                      <a:noFill/>
                    </a:lnT>
                    <a:lnB>
                      <a:noFill/>
                    </a:lnB>
                    <a:solidFill>
                      <a:schemeClr val="tx2">
                        <a:lumMod val="20000"/>
                        <a:lumOff val="80000"/>
                      </a:schemeClr>
                    </a:solidFill>
                  </a:tcPr>
                </a:tc>
                <a:tc hMerge="1">
                  <a:txBody>
                    <a:bodyPr/>
                    <a:lstStyle/>
                    <a:p>
                      <a:endParaRPr lang="en-ZA"/>
                    </a:p>
                  </a:txBody>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9947313"/>
                  </a:ext>
                </a:extLst>
              </a:tr>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0474969"/>
                  </a:ext>
                </a:extLst>
              </a:tr>
              <a:tr h="1073697">
                <a:tc>
                  <a:txBody>
                    <a:bodyPr/>
                    <a:lstStyle/>
                    <a:p>
                      <a:pPr algn="ctr" fontAlgn="ctr"/>
                      <a:r>
                        <a:rPr lang="en-ZA" sz="800" b="1"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gridSpan="2">
                  <a:txBody>
                    <a:bodyPr/>
                    <a:lstStyle/>
                    <a:p>
                      <a:pPr algn="ctr" fontAlgn="ctr"/>
                      <a:r>
                        <a:rPr lang="en-GB" sz="2000" b="1" i="0" u="none" strike="noStrike" dirty="0">
                          <a:solidFill>
                            <a:srgbClr val="000000"/>
                          </a:solidFill>
                          <a:effectLst/>
                          <a:latin typeface="Arial" panose="020B0604020202020204" pitchFamily="34" charset="0"/>
                        </a:rPr>
                        <a:t>BIRTH PACKAGE</a:t>
                      </a:r>
                      <a:br>
                        <a:rPr lang="en-GB" sz="2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Attended delivery, exclusive breastfeeding, birth registration.</a:t>
                      </a:r>
                    </a:p>
                  </a:txBody>
                  <a:tcPr marL="0" marR="0" marT="0" marB="0" anchor="ctr">
                    <a:lnL>
                      <a:noFill/>
                    </a:lnL>
                    <a:lnR>
                      <a:noFill/>
                    </a:lnR>
                    <a:lnT>
                      <a:noFill/>
                    </a:lnT>
                    <a:lnB>
                      <a:noFill/>
                    </a:lnB>
                    <a:solidFill>
                      <a:srgbClr val="FFF2CC"/>
                    </a:solidFill>
                  </a:tcPr>
                </a:tc>
                <a:tc hMerge="1">
                  <a:txBody>
                    <a:bodyPr/>
                    <a:lstStyle/>
                    <a:p>
                      <a:endParaRPr lang="en-ZA"/>
                    </a:p>
                  </a:txBody>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156771"/>
                  </a:ext>
                </a:extLst>
              </a:tr>
              <a:tr h="234163">
                <a:tc>
                  <a:txBody>
                    <a:bodyPr/>
                    <a:lstStyle/>
                    <a:p>
                      <a:pPr algn="ctr" fontAlgn="ctr"/>
                      <a:r>
                        <a:rPr lang="en-ZA" sz="800" b="1"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75904180"/>
                  </a:ext>
                </a:extLst>
              </a:tr>
              <a:tr h="589394">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gridSpan="12">
                  <a:txBody>
                    <a:bodyPr/>
                    <a:lstStyle/>
                    <a:p>
                      <a:pPr algn="ctr" fontAlgn="ctr"/>
                      <a:r>
                        <a:rPr lang="en-GB" sz="2000" b="1" i="0" u="none" strike="noStrike" dirty="0">
                          <a:solidFill>
                            <a:srgbClr val="000000"/>
                          </a:solidFill>
                          <a:effectLst/>
                          <a:latin typeface="Arial" panose="020B0604020202020204" pitchFamily="34" charset="0"/>
                        </a:rPr>
                        <a:t>CHILD HEALTH AND NUTRITION PACKAGE</a:t>
                      </a:r>
                      <a:br>
                        <a:rPr lang="en-GB" sz="900" b="0" i="0" u="none" strike="noStrike" dirty="0">
                          <a:solidFill>
                            <a:srgbClr val="000000"/>
                          </a:solidFill>
                          <a:effectLst/>
                          <a:latin typeface="Arial" panose="020B0604020202020204" pitchFamily="34" charset="0"/>
                        </a:rPr>
                      </a:br>
                      <a:r>
                        <a:rPr lang="en-GB" sz="900" b="0" i="0" u="none" strike="noStrike" dirty="0">
                          <a:solidFill>
                            <a:srgbClr val="000000"/>
                          </a:solidFill>
                          <a:effectLst/>
                          <a:latin typeface="Arial" panose="020B0604020202020204" pitchFamily="34" charset="0"/>
                        </a:rPr>
                        <a:t>Immunisations, deworming, prevention and treatment of acute malnutrition, complementary feeding and adequate, nutritious and safe diet, </a:t>
                      </a:r>
                      <a:r>
                        <a:rPr lang="en-GB" sz="900" b="0" i="0" u="none" strike="noStrike" dirty="0" err="1">
                          <a:solidFill>
                            <a:srgbClr val="000000"/>
                          </a:solidFill>
                          <a:effectLst/>
                          <a:latin typeface="Arial" panose="020B0604020202020204" pitchFamily="34" charset="0"/>
                        </a:rPr>
                        <a:t>therapuetic</a:t>
                      </a:r>
                      <a:r>
                        <a:rPr lang="en-GB" sz="900" b="0" i="0" u="none" strike="noStrike" dirty="0">
                          <a:solidFill>
                            <a:srgbClr val="000000"/>
                          </a:solidFill>
                          <a:effectLst/>
                          <a:latin typeface="Arial" panose="020B0604020202020204" pitchFamily="34" charset="0"/>
                        </a:rPr>
                        <a:t> zinc supplementation for </a:t>
                      </a:r>
                      <a:r>
                        <a:rPr lang="en-GB" sz="900" b="0" i="0" u="none" strike="noStrike" dirty="0" err="1">
                          <a:solidFill>
                            <a:srgbClr val="000000"/>
                          </a:solidFill>
                          <a:effectLst/>
                          <a:latin typeface="Arial" panose="020B0604020202020204" pitchFamily="34" charset="0"/>
                        </a:rPr>
                        <a:t>diarrhea</a:t>
                      </a:r>
                      <a:r>
                        <a:rPr lang="en-GB" sz="900" b="0" i="0" u="none" strike="noStrike" dirty="0">
                          <a:solidFill>
                            <a:srgbClr val="000000"/>
                          </a:solidFill>
                          <a:effectLst/>
                          <a:latin typeface="Arial" panose="020B0604020202020204" pitchFamily="34" charset="0"/>
                        </a:rPr>
                        <a:t>.</a:t>
                      </a:r>
                    </a:p>
                  </a:txBody>
                  <a:tcPr marL="0" marR="0" marT="0" marB="0" anchor="ctr">
                    <a:lnL>
                      <a:noFill/>
                    </a:lnL>
                    <a:lnR>
                      <a:noFill/>
                    </a:lnR>
                    <a:lnT>
                      <a:noFill/>
                    </a:lnT>
                    <a:lnB>
                      <a:noFill/>
                    </a:lnB>
                    <a:solidFill>
                      <a:schemeClr val="accent1">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12727023"/>
                  </a:ext>
                </a:extLst>
              </a:tr>
              <a:tr h="139684">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71700622"/>
                  </a:ext>
                </a:extLst>
              </a:tr>
              <a:tr h="161054">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gridSpan="12">
                  <a:txBody>
                    <a:bodyPr/>
                    <a:lstStyle/>
                    <a:p>
                      <a:pPr algn="ctr" fontAlgn="ctr"/>
                      <a:r>
                        <a:rPr lang="en-ZA" sz="2000" b="1" i="0" u="none" strike="noStrike" dirty="0">
                          <a:solidFill>
                            <a:srgbClr val="000000"/>
                          </a:solidFill>
                          <a:effectLst/>
                          <a:latin typeface="Arial" panose="020B0604020202020204" pitchFamily="34" charset="0"/>
                        </a:rPr>
                        <a:t>EARLY LEARNING PACKAGE</a:t>
                      </a:r>
                    </a:p>
                  </a:txBody>
                  <a:tcPr marL="0" marR="0" marT="0" marB="0" anchor="ctr">
                    <a:lnL>
                      <a:noFill/>
                    </a:lnL>
                    <a:lnR>
                      <a:noFill/>
                    </a:lnR>
                    <a:lnT>
                      <a:noFill/>
                    </a:lnT>
                    <a:lnB>
                      <a:noFill/>
                    </a:lnB>
                    <a:solidFill>
                      <a:srgbClr val="D9E1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20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83806844"/>
                  </a:ext>
                </a:extLst>
              </a:tr>
              <a:tr h="360335">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gridSpan="5">
                  <a:txBody>
                    <a:bodyPr/>
                    <a:lstStyle/>
                    <a:p>
                      <a:pPr algn="ctr" fontAlgn="ctr"/>
                      <a:r>
                        <a:rPr lang="en-ZA" sz="1000" b="0" i="0" u="none" strike="noStrike" dirty="0">
                          <a:solidFill>
                            <a:srgbClr val="000000"/>
                          </a:solidFill>
                          <a:effectLst/>
                          <a:latin typeface="Arial" panose="020B0604020202020204" pitchFamily="34" charset="0"/>
                        </a:rPr>
                        <a:t>Childcare</a:t>
                      </a:r>
                    </a:p>
                  </a:txBody>
                  <a:tcPr marL="0" marR="0" marT="0" marB="0" anchor="ctr">
                    <a:lnL>
                      <a:noFill/>
                    </a:lnL>
                    <a:lnR>
                      <a:noFill/>
                    </a:lnR>
                    <a:lnT>
                      <a:noFill/>
                    </a:lnT>
                    <a:lnB>
                      <a:noFill/>
                    </a:lnB>
                    <a:solidFill>
                      <a:srgbClr val="D9E1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7">
                  <a:txBody>
                    <a:bodyPr/>
                    <a:lstStyle/>
                    <a:p>
                      <a:pPr algn="ctr" fontAlgn="ctr"/>
                      <a:r>
                        <a:rPr lang="en-GB" sz="1000" b="0" i="0" u="none" strike="noStrike" dirty="0">
                          <a:solidFill>
                            <a:srgbClr val="000000"/>
                          </a:solidFill>
                          <a:effectLst/>
                          <a:latin typeface="Arial" panose="020B0604020202020204" pitchFamily="34" charset="0"/>
                        </a:rPr>
                        <a:t>Early learning programmes, continuity to quality primary schools.</a:t>
                      </a:r>
                    </a:p>
                  </a:txBody>
                  <a:tcPr marL="0" marR="0" marT="0" marB="0" anchor="ctr">
                    <a:lnL>
                      <a:noFill/>
                    </a:lnL>
                    <a:lnR>
                      <a:noFill/>
                    </a:lnR>
                    <a:lnT>
                      <a:noFill/>
                    </a:lnT>
                    <a:lnB>
                      <a:noFill/>
                    </a:lnB>
                    <a:solidFill>
                      <a:srgbClr val="D9E1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74284308"/>
                  </a:ext>
                </a:extLst>
              </a:tr>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00835682"/>
                  </a:ext>
                </a:extLst>
              </a:tr>
              <a:tr h="1000711">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gridSpan="15">
                  <a:txBody>
                    <a:bodyPr/>
                    <a:lstStyle/>
                    <a:p>
                      <a:pPr algn="ctr" fontAlgn="ctr"/>
                      <a:r>
                        <a:rPr lang="en-GB" sz="2000" b="1" i="0" u="none" strike="noStrike" dirty="0">
                          <a:solidFill>
                            <a:srgbClr val="000000"/>
                          </a:solidFill>
                          <a:effectLst/>
                          <a:latin typeface="Arial" panose="020B0604020202020204" pitchFamily="34" charset="0"/>
                        </a:rPr>
                        <a:t>FAMILY SUPPORT PACKAGE</a:t>
                      </a:r>
                      <a:br>
                        <a:rPr lang="en-GB" sz="1000" b="0"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Parental support for vulnerable families -</a:t>
                      </a:r>
                      <a:r>
                        <a:rPr lang="en-GB" sz="1000" b="0" i="0" u="none" strike="noStrike" dirty="0">
                          <a:solidFill>
                            <a:srgbClr val="000000"/>
                          </a:solidFill>
                          <a:effectLst/>
                          <a:latin typeface="Arial" panose="020B0604020202020204" pitchFamily="34" charset="0"/>
                        </a:rPr>
                        <a:t> planning for family size and birth spacing, maternal education, education about early stimulation, growth and development, parental leave and adequate child care, prevention and treatment of parental depression, social assistance transfer programme, child protection regulatory frameworks.</a:t>
                      </a:r>
                      <a:br>
                        <a:rPr lang="en-GB" sz="1000" b="0"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Health, nutrition and sanitation for families</a:t>
                      </a:r>
                      <a:r>
                        <a:rPr lang="en-GB" sz="1000" b="0" i="1" u="none" strike="noStrike" dirty="0">
                          <a:solidFill>
                            <a:srgbClr val="000000"/>
                          </a:solidFill>
                          <a:effectLst/>
                          <a:latin typeface="Arial" panose="020B0604020202020204" pitchFamily="34" charset="0"/>
                        </a:rPr>
                        <a:t> </a:t>
                      </a:r>
                      <a:r>
                        <a:rPr lang="en-GB" sz="1000" b="0" i="0" u="none" strike="noStrike" dirty="0">
                          <a:solidFill>
                            <a:srgbClr val="000000"/>
                          </a:solidFill>
                          <a:effectLst/>
                          <a:latin typeface="Arial" panose="020B0604020202020204" pitchFamily="34" charset="0"/>
                        </a:rPr>
                        <a:t>- access to health care, access to safe water, adequate sanitation, hygiene/handwashing, micronutrient supplementation and fortification.</a:t>
                      </a:r>
                    </a:p>
                  </a:txBody>
                  <a:tcPr marL="0" marR="0" marT="0" marB="0" anchor="ctr">
                    <a:lnL>
                      <a:noFill/>
                    </a:lnL>
                    <a:lnR>
                      <a:noFill/>
                    </a:lnR>
                    <a:lnT>
                      <a:noFill/>
                    </a:lnT>
                    <a:lnB>
                      <a:noFill/>
                    </a:lnB>
                    <a:solidFill>
                      <a:schemeClr val="accent3">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r>
                        <a:rPr lang="en-ZA" sz="800" b="1" i="1" u="none" strike="noStrike" dirty="0">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73834085"/>
                  </a:ext>
                </a:extLst>
              </a:tr>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dirty="0">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3106136"/>
                  </a:ext>
                </a:extLst>
              </a:tr>
            </a:tbl>
          </a:graphicData>
        </a:graphic>
      </p:graphicFrame>
      <p:sp>
        <p:nvSpPr>
          <p:cNvPr id="5" name="TextBox 4">
            <a:extLst>
              <a:ext uri="{FF2B5EF4-FFF2-40B4-BE49-F238E27FC236}">
                <a16:creationId xmlns:a16="http://schemas.microsoft.com/office/drawing/2014/main" id="{2AF5F9F8-9719-F3B7-659B-22C445DF26B6}"/>
              </a:ext>
            </a:extLst>
          </p:cNvPr>
          <p:cNvSpPr txBox="1"/>
          <p:nvPr/>
        </p:nvSpPr>
        <p:spPr>
          <a:xfrm>
            <a:off x="600008" y="6377458"/>
            <a:ext cx="2212465" cy="230832"/>
          </a:xfrm>
          <a:prstGeom prst="rect">
            <a:avLst/>
          </a:prstGeom>
          <a:noFill/>
        </p:spPr>
        <p:txBody>
          <a:bodyPr wrap="none" rtlCol="0">
            <a:spAutoFit/>
          </a:bodyPr>
          <a:lstStyle/>
          <a:p>
            <a:r>
              <a:rPr lang="sv-SE" sz="900" dirty="0"/>
              <a:t>Source: Adapted from Denboba et al. 2014.</a:t>
            </a:r>
            <a:endParaRPr lang="en-GB" sz="900" dirty="0"/>
          </a:p>
        </p:txBody>
      </p:sp>
    </p:spTree>
    <p:extLst>
      <p:ext uri="{BB962C8B-B14F-4D97-AF65-F5344CB8AC3E}">
        <p14:creationId xmlns:p14="http://schemas.microsoft.com/office/powerpoint/2010/main" val="635604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ED83-A5B0-0AD0-2041-435C2A9D0D5E}"/>
              </a:ext>
            </a:extLst>
          </p:cNvPr>
          <p:cNvSpPr>
            <a:spLocks noGrp="1"/>
          </p:cNvSpPr>
          <p:nvPr>
            <p:ph type="title"/>
          </p:nvPr>
        </p:nvSpPr>
        <p:spPr/>
        <p:txBody>
          <a:bodyPr/>
          <a:lstStyle/>
          <a:p>
            <a:r>
              <a:rPr lang="en-GB" dirty="0"/>
              <a:t>Key integrated interventions for young children and their families</a:t>
            </a:r>
            <a:br>
              <a:rPr lang="en-GB" dirty="0"/>
            </a:br>
            <a:endParaRPr lang="en-ZA" dirty="0"/>
          </a:p>
        </p:txBody>
      </p:sp>
      <p:graphicFrame>
        <p:nvGraphicFramePr>
          <p:cNvPr id="4" name="Table 3">
            <a:extLst>
              <a:ext uri="{FF2B5EF4-FFF2-40B4-BE49-F238E27FC236}">
                <a16:creationId xmlns:a16="http://schemas.microsoft.com/office/drawing/2014/main" id="{65DC439A-DE90-7ACA-1964-6D171BC9E2AD}"/>
              </a:ext>
            </a:extLst>
          </p:cNvPr>
          <p:cNvGraphicFramePr>
            <a:graphicFrameLocks noGrp="1"/>
          </p:cNvGraphicFramePr>
          <p:nvPr>
            <p:extLst>
              <p:ext uri="{D42A27DB-BD31-4B8C-83A1-F6EECF244321}">
                <p14:modId xmlns:p14="http://schemas.microsoft.com/office/powerpoint/2010/main" val="1750770915"/>
              </p:ext>
            </p:extLst>
          </p:nvPr>
        </p:nvGraphicFramePr>
        <p:xfrm>
          <a:off x="381001" y="985114"/>
          <a:ext cx="11429996" cy="5839816"/>
        </p:xfrm>
        <a:graphic>
          <a:graphicData uri="http://schemas.openxmlformats.org/drawingml/2006/table">
            <a:tbl>
              <a:tblPr/>
              <a:tblGrid>
                <a:gridCol w="202791">
                  <a:extLst>
                    <a:ext uri="{9D8B030D-6E8A-4147-A177-3AD203B41FA5}">
                      <a16:colId xmlns:a16="http://schemas.microsoft.com/office/drawing/2014/main" val="3547792324"/>
                    </a:ext>
                  </a:extLst>
                </a:gridCol>
                <a:gridCol w="1585449">
                  <a:extLst>
                    <a:ext uri="{9D8B030D-6E8A-4147-A177-3AD203B41FA5}">
                      <a16:colId xmlns:a16="http://schemas.microsoft.com/office/drawing/2014/main" val="374027370"/>
                    </a:ext>
                  </a:extLst>
                </a:gridCol>
                <a:gridCol w="147484">
                  <a:extLst>
                    <a:ext uri="{9D8B030D-6E8A-4147-A177-3AD203B41FA5}">
                      <a16:colId xmlns:a16="http://schemas.microsoft.com/office/drawing/2014/main" val="2725111995"/>
                    </a:ext>
                  </a:extLst>
                </a:gridCol>
                <a:gridCol w="1382662">
                  <a:extLst>
                    <a:ext uri="{9D8B030D-6E8A-4147-A177-3AD203B41FA5}">
                      <a16:colId xmlns:a16="http://schemas.microsoft.com/office/drawing/2014/main" val="705438659"/>
                    </a:ext>
                  </a:extLst>
                </a:gridCol>
                <a:gridCol w="350274">
                  <a:extLst>
                    <a:ext uri="{9D8B030D-6E8A-4147-A177-3AD203B41FA5}">
                      <a16:colId xmlns:a16="http://schemas.microsoft.com/office/drawing/2014/main" val="1897003"/>
                    </a:ext>
                  </a:extLst>
                </a:gridCol>
                <a:gridCol w="977081">
                  <a:extLst>
                    <a:ext uri="{9D8B030D-6E8A-4147-A177-3AD203B41FA5}">
                      <a16:colId xmlns:a16="http://schemas.microsoft.com/office/drawing/2014/main" val="3394994395"/>
                    </a:ext>
                  </a:extLst>
                </a:gridCol>
                <a:gridCol w="313402">
                  <a:extLst>
                    <a:ext uri="{9D8B030D-6E8A-4147-A177-3AD203B41FA5}">
                      <a16:colId xmlns:a16="http://schemas.microsoft.com/office/drawing/2014/main" val="636016638"/>
                    </a:ext>
                  </a:extLst>
                </a:gridCol>
                <a:gridCol w="977081">
                  <a:extLst>
                    <a:ext uri="{9D8B030D-6E8A-4147-A177-3AD203B41FA5}">
                      <a16:colId xmlns:a16="http://schemas.microsoft.com/office/drawing/2014/main" val="327271008"/>
                    </a:ext>
                  </a:extLst>
                </a:gridCol>
                <a:gridCol w="313402">
                  <a:extLst>
                    <a:ext uri="{9D8B030D-6E8A-4147-A177-3AD203B41FA5}">
                      <a16:colId xmlns:a16="http://schemas.microsoft.com/office/drawing/2014/main" val="432078891"/>
                    </a:ext>
                  </a:extLst>
                </a:gridCol>
                <a:gridCol w="977081">
                  <a:extLst>
                    <a:ext uri="{9D8B030D-6E8A-4147-A177-3AD203B41FA5}">
                      <a16:colId xmlns:a16="http://schemas.microsoft.com/office/drawing/2014/main" val="2879313291"/>
                    </a:ext>
                  </a:extLst>
                </a:gridCol>
                <a:gridCol w="313402">
                  <a:extLst>
                    <a:ext uri="{9D8B030D-6E8A-4147-A177-3AD203B41FA5}">
                      <a16:colId xmlns:a16="http://schemas.microsoft.com/office/drawing/2014/main" val="159960017"/>
                    </a:ext>
                  </a:extLst>
                </a:gridCol>
                <a:gridCol w="977081">
                  <a:extLst>
                    <a:ext uri="{9D8B030D-6E8A-4147-A177-3AD203B41FA5}">
                      <a16:colId xmlns:a16="http://schemas.microsoft.com/office/drawing/2014/main" val="1190918292"/>
                    </a:ext>
                  </a:extLst>
                </a:gridCol>
                <a:gridCol w="313402">
                  <a:extLst>
                    <a:ext uri="{9D8B030D-6E8A-4147-A177-3AD203B41FA5}">
                      <a16:colId xmlns:a16="http://schemas.microsoft.com/office/drawing/2014/main" val="765286901"/>
                    </a:ext>
                  </a:extLst>
                </a:gridCol>
                <a:gridCol w="977081">
                  <a:extLst>
                    <a:ext uri="{9D8B030D-6E8A-4147-A177-3AD203B41FA5}">
                      <a16:colId xmlns:a16="http://schemas.microsoft.com/office/drawing/2014/main" val="1760527968"/>
                    </a:ext>
                  </a:extLst>
                </a:gridCol>
                <a:gridCol w="977081">
                  <a:extLst>
                    <a:ext uri="{9D8B030D-6E8A-4147-A177-3AD203B41FA5}">
                      <a16:colId xmlns:a16="http://schemas.microsoft.com/office/drawing/2014/main" val="203668068"/>
                    </a:ext>
                  </a:extLst>
                </a:gridCol>
                <a:gridCol w="368710">
                  <a:extLst>
                    <a:ext uri="{9D8B030D-6E8A-4147-A177-3AD203B41FA5}">
                      <a16:colId xmlns:a16="http://schemas.microsoft.com/office/drawing/2014/main" val="4043677246"/>
                    </a:ext>
                  </a:extLst>
                </a:gridCol>
                <a:gridCol w="276532">
                  <a:extLst>
                    <a:ext uri="{9D8B030D-6E8A-4147-A177-3AD203B41FA5}">
                      <a16:colId xmlns:a16="http://schemas.microsoft.com/office/drawing/2014/main" val="1769276201"/>
                    </a:ext>
                  </a:extLst>
                </a:gridCol>
              </a:tblGrid>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dirty="0">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66406693"/>
                  </a:ext>
                </a:extLst>
              </a:tr>
              <a:tr h="159950">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1" u="none" strike="noStrike">
                          <a:solidFill>
                            <a:srgbClr val="000000"/>
                          </a:solidFill>
                          <a:effectLst/>
                          <a:latin typeface="Arial" panose="020B0604020202020204" pitchFamily="34" charset="0"/>
                        </a:rPr>
                        <a:t>Pregnancy</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gridSpan="2">
                  <a:txBody>
                    <a:bodyPr/>
                    <a:lstStyle/>
                    <a:p>
                      <a:pPr algn="l" fontAlgn="ctr"/>
                      <a:r>
                        <a:rPr lang="en-ZA" sz="800" b="1" i="1" u="none" strike="noStrike">
                          <a:solidFill>
                            <a:srgbClr val="000000"/>
                          </a:solidFill>
                          <a:effectLst/>
                          <a:latin typeface="Arial" panose="020B0604020202020204" pitchFamily="34" charset="0"/>
                        </a:rPr>
                        <a:t>Birth</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a:solidFill>
                            <a:srgbClr val="000000"/>
                          </a:solidFill>
                          <a:effectLst/>
                          <a:latin typeface="Arial" panose="020B0604020202020204" pitchFamily="34" charset="0"/>
                        </a:rPr>
                        <a:t>1 year</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dirty="0">
                          <a:solidFill>
                            <a:srgbClr val="000000"/>
                          </a:solidFill>
                          <a:effectLst/>
                          <a:latin typeface="Arial" panose="020B0604020202020204" pitchFamily="34" charset="0"/>
                        </a:rPr>
                        <a:t> 2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a:solidFill>
                            <a:srgbClr val="000000"/>
                          </a:solidFill>
                          <a:effectLst/>
                          <a:latin typeface="Arial" panose="020B0604020202020204" pitchFamily="34" charset="0"/>
                        </a:rPr>
                        <a:t>3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a:solidFill>
                            <a:srgbClr val="000000"/>
                          </a:solidFill>
                          <a:effectLst/>
                          <a:latin typeface="Arial" panose="020B0604020202020204" pitchFamily="34" charset="0"/>
                        </a:rPr>
                        <a:t>4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a:solidFill>
                            <a:srgbClr val="000000"/>
                          </a:solidFill>
                          <a:effectLst/>
                          <a:latin typeface="Arial" panose="020B0604020202020204" pitchFamily="34" charset="0"/>
                        </a:rPr>
                        <a:t>5 years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a:noFill/>
                    </a:lnB>
                    <a:solidFill>
                      <a:srgbClr val="FFFFFF"/>
                    </a:solidFill>
                  </a:tcPr>
                </a:tc>
                <a:tc hMerge="1">
                  <a:txBody>
                    <a:bodyPr/>
                    <a:lstStyle/>
                    <a:p>
                      <a:endParaRPr lang="en-ZA"/>
                    </a:p>
                  </a:txBody>
                  <a:tcPr/>
                </a:tc>
                <a:tc gridSpan="2">
                  <a:txBody>
                    <a:bodyPr/>
                    <a:lstStyle/>
                    <a:p>
                      <a:pPr algn="l" fontAlgn="ctr"/>
                      <a:r>
                        <a:rPr lang="en-ZA" sz="800" b="1" i="1" u="none" strike="noStrike" dirty="0">
                          <a:solidFill>
                            <a:srgbClr val="000000"/>
                          </a:solidFill>
                          <a:effectLst/>
                          <a:latin typeface="Arial" panose="020B0604020202020204" pitchFamily="34" charset="0"/>
                        </a:rPr>
                        <a:t> 6 years</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hMerge="1">
                  <a:txBody>
                    <a:bodyPr/>
                    <a:lstStyle/>
                    <a:p>
                      <a:endParaRPr lang="en-ZA"/>
                    </a:p>
                  </a:txBody>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56104485"/>
                  </a:ext>
                </a:extLst>
              </a:tr>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61075167"/>
                  </a:ext>
                </a:extLst>
              </a:tr>
              <a:tr h="1230352">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gridSpan="2">
                  <a:txBody>
                    <a:bodyPr/>
                    <a:lstStyle/>
                    <a:p>
                      <a:pPr algn="ctr" fontAlgn="ctr"/>
                      <a:r>
                        <a:rPr lang="en-GB" sz="2000" b="1" i="0" u="none" strike="noStrike" dirty="0">
                          <a:solidFill>
                            <a:srgbClr val="000000"/>
                          </a:solidFill>
                          <a:effectLst/>
                          <a:latin typeface="Arial" panose="020B0604020202020204" pitchFamily="34" charset="0"/>
                        </a:rPr>
                        <a:t>PREGNANCY PACKAGE</a:t>
                      </a:r>
                      <a:br>
                        <a:rPr lang="en-GB" sz="800" b="1" i="0" u="none" strike="noStrike" dirty="0">
                          <a:solidFill>
                            <a:srgbClr val="000000"/>
                          </a:solidFill>
                          <a:effectLst/>
                          <a:latin typeface="Arial" panose="020B0604020202020204" pitchFamily="34" charset="0"/>
                        </a:rPr>
                      </a:br>
                      <a:r>
                        <a:rPr lang="en-GB" sz="800" b="0" i="0" u="none" strike="noStrike" dirty="0">
                          <a:solidFill>
                            <a:srgbClr val="000000"/>
                          </a:solidFill>
                          <a:effectLst/>
                          <a:latin typeface="Arial" panose="020B0604020202020204" pitchFamily="34" charset="0"/>
                        </a:rPr>
                        <a:t>Antenatal care, iron and folic acid supplementation, counselling on adequate diet.</a:t>
                      </a:r>
                    </a:p>
                  </a:txBody>
                  <a:tcPr marL="0" marR="0" marT="0" marB="0" anchor="ctr">
                    <a:lnL>
                      <a:noFill/>
                    </a:lnL>
                    <a:lnR>
                      <a:noFill/>
                    </a:lnR>
                    <a:lnT>
                      <a:noFill/>
                    </a:lnT>
                    <a:lnB>
                      <a:noFill/>
                    </a:lnB>
                    <a:solidFill>
                      <a:schemeClr val="tx2">
                        <a:lumMod val="20000"/>
                        <a:lumOff val="80000"/>
                      </a:schemeClr>
                    </a:solidFill>
                  </a:tcPr>
                </a:tc>
                <a:tc hMerge="1">
                  <a:txBody>
                    <a:bodyPr/>
                    <a:lstStyle/>
                    <a:p>
                      <a:endParaRPr lang="en-ZA"/>
                    </a:p>
                  </a:txBody>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09947313"/>
                  </a:ext>
                </a:extLst>
              </a:tr>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0474969"/>
                  </a:ext>
                </a:extLst>
              </a:tr>
              <a:tr h="1073697">
                <a:tc>
                  <a:txBody>
                    <a:bodyPr/>
                    <a:lstStyle/>
                    <a:p>
                      <a:pPr algn="ctr" fontAlgn="ctr"/>
                      <a:r>
                        <a:rPr lang="en-ZA" sz="800" b="1"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gridSpan="2">
                  <a:txBody>
                    <a:bodyPr/>
                    <a:lstStyle/>
                    <a:p>
                      <a:pPr algn="ctr" fontAlgn="ctr"/>
                      <a:r>
                        <a:rPr lang="en-GB" sz="2000" b="1" i="0" u="none" strike="noStrike" dirty="0">
                          <a:solidFill>
                            <a:srgbClr val="000000"/>
                          </a:solidFill>
                          <a:effectLst/>
                          <a:latin typeface="Arial" panose="020B0604020202020204" pitchFamily="34" charset="0"/>
                        </a:rPr>
                        <a:t>BIRTH PACKAGE</a:t>
                      </a:r>
                      <a:br>
                        <a:rPr lang="en-GB" sz="2000" b="0" i="0" u="none" strike="noStrike" dirty="0">
                          <a:solidFill>
                            <a:srgbClr val="000000"/>
                          </a:solidFill>
                          <a:effectLst/>
                          <a:latin typeface="Arial" panose="020B0604020202020204" pitchFamily="34" charset="0"/>
                        </a:rPr>
                      </a:br>
                      <a:r>
                        <a:rPr lang="en-GB" sz="1000" b="0" i="0" u="none" strike="noStrike" dirty="0">
                          <a:solidFill>
                            <a:srgbClr val="000000"/>
                          </a:solidFill>
                          <a:effectLst/>
                          <a:latin typeface="Arial" panose="020B0604020202020204" pitchFamily="34" charset="0"/>
                        </a:rPr>
                        <a:t>Attended delivery, exclusive breastfeeding, birth registration.</a:t>
                      </a:r>
                    </a:p>
                  </a:txBody>
                  <a:tcPr marL="0" marR="0" marT="0" marB="0" anchor="ctr">
                    <a:lnL>
                      <a:noFill/>
                    </a:lnL>
                    <a:lnR>
                      <a:noFill/>
                    </a:lnR>
                    <a:lnT>
                      <a:noFill/>
                    </a:lnT>
                    <a:lnB>
                      <a:noFill/>
                    </a:lnB>
                    <a:solidFill>
                      <a:srgbClr val="FFF2CC"/>
                    </a:solidFill>
                  </a:tcPr>
                </a:tc>
                <a:tc hMerge="1">
                  <a:txBody>
                    <a:bodyPr/>
                    <a:lstStyle/>
                    <a:p>
                      <a:endParaRPr lang="en-ZA"/>
                    </a:p>
                  </a:txBody>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7156771"/>
                  </a:ext>
                </a:extLst>
              </a:tr>
              <a:tr h="234163">
                <a:tc>
                  <a:txBody>
                    <a:bodyPr/>
                    <a:lstStyle/>
                    <a:p>
                      <a:pPr algn="ctr" fontAlgn="ctr"/>
                      <a:r>
                        <a:rPr lang="en-ZA" sz="800" b="1"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1"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75904180"/>
                  </a:ext>
                </a:extLst>
              </a:tr>
              <a:tr h="589394">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gridSpan="12">
                  <a:txBody>
                    <a:bodyPr/>
                    <a:lstStyle/>
                    <a:p>
                      <a:pPr algn="ctr" fontAlgn="ctr"/>
                      <a:r>
                        <a:rPr lang="en-GB" sz="2000" b="1" i="0" u="none" strike="noStrike" dirty="0">
                          <a:solidFill>
                            <a:srgbClr val="C00000"/>
                          </a:solidFill>
                          <a:effectLst/>
                          <a:latin typeface="Arial" panose="020B0604020202020204" pitchFamily="34" charset="0"/>
                        </a:rPr>
                        <a:t>CHILD HEALTH AND NUTRITION PACKAGE</a:t>
                      </a:r>
                      <a:br>
                        <a:rPr lang="en-GB" sz="900" b="0" i="0" u="none" strike="noStrike" dirty="0">
                          <a:solidFill>
                            <a:srgbClr val="C00000"/>
                          </a:solidFill>
                          <a:effectLst/>
                          <a:latin typeface="Arial" panose="020B0604020202020204" pitchFamily="34" charset="0"/>
                        </a:rPr>
                      </a:br>
                      <a:r>
                        <a:rPr lang="en-GB" sz="900" b="0" i="0" u="none" strike="noStrike" dirty="0">
                          <a:solidFill>
                            <a:srgbClr val="000000"/>
                          </a:solidFill>
                          <a:effectLst/>
                          <a:latin typeface="Arial" panose="020B0604020202020204" pitchFamily="34" charset="0"/>
                        </a:rPr>
                        <a:t>Immunisations, deworming, prevention and treatment of acute malnutrition, complementary feeding and adequate, nutritious and safe diet, </a:t>
                      </a:r>
                      <a:r>
                        <a:rPr lang="en-GB" sz="900" b="0" i="0" u="none" strike="noStrike" dirty="0" err="1">
                          <a:solidFill>
                            <a:srgbClr val="000000"/>
                          </a:solidFill>
                          <a:effectLst/>
                          <a:latin typeface="Arial" panose="020B0604020202020204" pitchFamily="34" charset="0"/>
                        </a:rPr>
                        <a:t>therapuetic</a:t>
                      </a:r>
                      <a:r>
                        <a:rPr lang="en-GB" sz="900" b="0" i="0" u="none" strike="noStrike" dirty="0">
                          <a:solidFill>
                            <a:srgbClr val="000000"/>
                          </a:solidFill>
                          <a:effectLst/>
                          <a:latin typeface="Arial" panose="020B0604020202020204" pitchFamily="34" charset="0"/>
                        </a:rPr>
                        <a:t> zinc supplementation for </a:t>
                      </a:r>
                      <a:r>
                        <a:rPr lang="en-GB" sz="900" b="0" i="0" u="none" strike="noStrike" dirty="0" err="1">
                          <a:solidFill>
                            <a:srgbClr val="000000"/>
                          </a:solidFill>
                          <a:effectLst/>
                          <a:latin typeface="Arial" panose="020B0604020202020204" pitchFamily="34" charset="0"/>
                        </a:rPr>
                        <a:t>diarrhea</a:t>
                      </a:r>
                      <a:r>
                        <a:rPr lang="en-GB" sz="900" b="0" i="0" u="none" strike="noStrike" dirty="0">
                          <a:solidFill>
                            <a:srgbClr val="000000"/>
                          </a:solidFill>
                          <a:effectLst/>
                          <a:latin typeface="Arial" panose="020B0604020202020204" pitchFamily="34" charset="0"/>
                        </a:rPr>
                        <a:t>.</a:t>
                      </a:r>
                    </a:p>
                  </a:txBody>
                  <a:tcPr marL="0" marR="0" marT="0" marB="0" anchor="ctr">
                    <a:lnL>
                      <a:noFill/>
                    </a:lnL>
                    <a:lnR>
                      <a:noFill/>
                    </a:lnR>
                    <a:lnT>
                      <a:noFill/>
                    </a:lnT>
                    <a:lnB>
                      <a:noFill/>
                    </a:lnB>
                    <a:solidFill>
                      <a:schemeClr val="accent1">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12727023"/>
                  </a:ext>
                </a:extLst>
              </a:tr>
              <a:tr h="139684">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dirty="0">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71700622"/>
                  </a:ext>
                </a:extLst>
              </a:tr>
              <a:tr h="161054">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gridSpan="12">
                  <a:txBody>
                    <a:bodyPr/>
                    <a:lstStyle/>
                    <a:p>
                      <a:pPr algn="ctr" fontAlgn="ctr"/>
                      <a:r>
                        <a:rPr lang="en-ZA" sz="2000" b="1" i="0" u="none" strike="noStrike" dirty="0">
                          <a:solidFill>
                            <a:srgbClr val="C00000"/>
                          </a:solidFill>
                          <a:effectLst/>
                          <a:latin typeface="Arial" panose="020B0604020202020204" pitchFamily="34" charset="0"/>
                        </a:rPr>
                        <a:t>EARLY LEARNING PACKAGE</a:t>
                      </a:r>
                    </a:p>
                  </a:txBody>
                  <a:tcPr marL="0" marR="0" marT="0" marB="0" anchor="ctr">
                    <a:lnL>
                      <a:noFill/>
                    </a:lnL>
                    <a:lnR>
                      <a:noFill/>
                    </a:lnR>
                    <a:lnT>
                      <a:noFill/>
                    </a:lnT>
                    <a:lnB>
                      <a:noFill/>
                    </a:lnB>
                    <a:solidFill>
                      <a:srgbClr val="D9E1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2000" b="0" i="0" u="none" strike="noStrike" dirty="0">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83806844"/>
                  </a:ext>
                </a:extLst>
              </a:tr>
              <a:tr h="360335">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gridSpan="5">
                  <a:txBody>
                    <a:bodyPr/>
                    <a:lstStyle/>
                    <a:p>
                      <a:pPr algn="ctr" fontAlgn="ctr"/>
                      <a:r>
                        <a:rPr lang="en-ZA" sz="1000" b="0" i="0" u="none" strike="noStrike" dirty="0">
                          <a:solidFill>
                            <a:srgbClr val="000000"/>
                          </a:solidFill>
                          <a:effectLst/>
                          <a:latin typeface="Arial" panose="020B0604020202020204" pitchFamily="34" charset="0"/>
                        </a:rPr>
                        <a:t>Childcare</a:t>
                      </a:r>
                    </a:p>
                  </a:txBody>
                  <a:tcPr marL="0" marR="0" marT="0" marB="0" anchor="ctr">
                    <a:lnL>
                      <a:noFill/>
                    </a:lnL>
                    <a:lnR>
                      <a:noFill/>
                    </a:lnR>
                    <a:lnT>
                      <a:noFill/>
                    </a:lnT>
                    <a:lnB>
                      <a:noFill/>
                    </a:lnB>
                    <a:solidFill>
                      <a:srgbClr val="D9E1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gridSpan="7">
                  <a:txBody>
                    <a:bodyPr/>
                    <a:lstStyle/>
                    <a:p>
                      <a:pPr algn="ctr" fontAlgn="ctr"/>
                      <a:r>
                        <a:rPr lang="en-GB" sz="1000" b="0" i="0" u="none" strike="noStrike" dirty="0">
                          <a:solidFill>
                            <a:srgbClr val="000000"/>
                          </a:solidFill>
                          <a:effectLst/>
                          <a:latin typeface="Arial" panose="020B0604020202020204" pitchFamily="34" charset="0"/>
                        </a:rPr>
                        <a:t>Early learning programmes, continuity to quality primary schools.</a:t>
                      </a:r>
                    </a:p>
                  </a:txBody>
                  <a:tcPr marL="0" marR="0" marT="0" marB="0" anchor="ctr">
                    <a:lnL>
                      <a:noFill/>
                    </a:lnL>
                    <a:lnR>
                      <a:noFill/>
                    </a:lnR>
                    <a:lnT>
                      <a:noFill/>
                    </a:lnT>
                    <a:lnB>
                      <a:noFill/>
                    </a:lnB>
                    <a:solidFill>
                      <a:srgbClr val="D9E1F2"/>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74284308"/>
                  </a:ext>
                </a:extLst>
              </a:tr>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ctr"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00835682"/>
                  </a:ext>
                </a:extLst>
              </a:tr>
              <a:tr h="1000711">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gridSpan="15">
                  <a:txBody>
                    <a:bodyPr/>
                    <a:lstStyle/>
                    <a:p>
                      <a:pPr algn="ctr" fontAlgn="ctr"/>
                      <a:r>
                        <a:rPr lang="en-GB" sz="2000" b="1" i="0" u="none" strike="noStrike" dirty="0">
                          <a:solidFill>
                            <a:srgbClr val="C00000"/>
                          </a:solidFill>
                          <a:effectLst/>
                          <a:latin typeface="Arial" panose="020B0604020202020204" pitchFamily="34" charset="0"/>
                        </a:rPr>
                        <a:t>FAMILY SUPPORT PACKAGE</a:t>
                      </a:r>
                      <a:br>
                        <a:rPr lang="en-GB" sz="1000" b="0" i="0" u="none" strike="noStrike" dirty="0">
                          <a:solidFill>
                            <a:srgbClr val="C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Parental support for vulnerable families -</a:t>
                      </a:r>
                      <a:r>
                        <a:rPr lang="en-GB" sz="1000" b="0" i="0" u="none" strike="noStrike" dirty="0">
                          <a:solidFill>
                            <a:srgbClr val="000000"/>
                          </a:solidFill>
                          <a:effectLst/>
                          <a:latin typeface="Arial" panose="020B0604020202020204" pitchFamily="34" charset="0"/>
                        </a:rPr>
                        <a:t> planning for family size and birth spacing, maternal education, education about early stimulation, growth and development, parental leave and adequate child care, prevention and treatment of parental depression, social assistance transfer programme, child protection regulatory frameworks.</a:t>
                      </a:r>
                      <a:br>
                        <a:rPr lang="en-GB" sz="1000" b="0" i="0" u="none" strike="noStrike" dirty="0">
                          <a:solidFill>
                            <a:srgbClr val="000000"/>
                          </a:solidFill>
                          <a:effectLst/>
                          <a:latin typeface="Arial" panose="020B0604020202020204" pitchFamily="34" charset="0"/>
                        </a:rPr>
                      </a:br>
                      <a:r>
                        <a:rPr lang="en-GB" sz="1000" b="1" i="0" u="none" strike="noStrike" dirty="0">
                          <a:solidFill>
                            <a:srgbClr val="000000"/>
                          </a:solidFill>
                          <a:effectLst/>
                          <a:latin typeface="Arial" panose="020B0604020202020204" pitchFamily="34" charset="0"/>
                        </a:rPr>
                        <a:t>Health, nutrition and sanitation for families</a:t>
                      </a:r>
                      <a:r>
                        <a:rPr lang="en-GB" sz="1000" b="0" i="1" u="none" strike="noStrike" dirty="0">
                          <a:solidFill>
                            <a:srgbClr val="000000"/>
                          </a:solidFill>
                          <a:effectLst/>
                          <a:latin typeface="Arial" panose="020B0604020202020204" pitchFamily="34" charset="0"/>
                        </a:rPr>
                        <a:t> </a:t>
                      </a:r>
                      <a:r>
                        <a:rPr lang="en-GB" sz="1000" b="0" i="0" u="none" strike="noStrike" dirty="0">
                          <a:solidFill>
                            <a:srgbClr val="000000"/>
                          </a:solidFill>
                          <a:effectLst/>
                          <a:latin typeface="Arial" panose="020B0604020202020204" pitchFamily="34" charset="0"/>
                        </a:rPr>
                        <a:t>- access to health care, access to safe water, adequate sanitation, hygiene/handwashing, micronutrient supplementation and fortification.</a:t>
                      </a:r>
                    </a:p>
                  </a:txBody>
                  <a:tcPr marL="0" marR="0" marT="0" marB="0" anchor="ctr">
                    <a:lnL>
                      <a:noFill/>
                    </a:lnL>
                    <a:lnR>
                      <a:noFill/>
                    </a:lnR>
                    <a:lnT>
                      <a:noFill/>
                    </a:lnT>
                    <a:lnB>
                      <a:noFill/>
                    </a:lnB>
                    <a:solidFill>
                      <a:schemeClr val="accent3">
                        <a:lumMod val="20000"/>
                        <a:lumOff val="80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a:txBody>
                    <a:bodyPr/>
                    <a:lstStyle/>
                    <a:p>
                      <a:pPr algn="ctr" fontAlgn="ctr"/>
                      <a:r>
                        <a:rPr lang="en-ZA" sz="800" b="1" i="1" u="none" strike="noStrike" dirty="0">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73834085"/>
                  </a:ext>
                </a:extLst>
              </a:tr>
              <a:tr h="149346">
                <a:tc>
                  <a:txBody>
                    <a:bodyPr/>
                    <a:lstStyle/>
                    <a:p>
                      <a:pPr algn="ctr" fontAlgn="ctr"/>
                      <a:r>
                        <a:rPr lang="en-ZA" sz="800" b="0"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dirty="0">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w="6350" cap="flat" cmpd="sng" algn="ctr">
                      <a:solidFill>
                        <a:srgbClr val="000000"/>
                      </a:solidFill>
                      <a:prstDash val="dot"/>
                      <a:round/>
                      <a:headEnd type="none" w="med" len="med"/>
                      <a:tailEnd type="none" w="med" len="med"/>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w="6350" cap="flat" cmpd="sng" algn="ctr">
                      <a:solidFill>
                        <a:srgbClr val="000000"/>
                      </a:solidFill>
                      <a:prstDash val="dot"/>
                      <a:round/>
                      <a:headEnd type="none" w="med" len="med"/>
                      <a:tailEnd type="none" w="med" len="med"/>
                    </a:lnL>
                    <a:lnR>
                      <a:noFill/>
                    </a:lnR>
                    <a:lnT>
                      <a:noFill/>
                    </a:lnT>
                    <a:lnB>
                      <a:noFill/>
                    </a:lnB>
                    <a:solidFill>
                      <a:srgbClr val="FFFFFF"/>
                    </a:solidFill>
                  </a:tcPr>
                </a:tc>
                <a:tc>
                  <a:txBody>
                    <a:bodyPr/>
                    <a:lstStyle/>
                    <a:p>
                      <a:pPr algn="l" fontAlgn="ctr"/>
                      <a:r>
                        <a:rPr lang="en-ZA" sz="800" b="0" i="0" u="none" strike="noStrike">
                          <a:solidFill>
                            <a:srgbClr val="000000"/>
                          </a:solidFill>
                          <a:effectLst/>
                          <a:latin typeface="Arial" panose="020B060402020202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ZA" sz="800" b="1" i="1" u="none" strike="noStrike" dirty="0">
                          <a:solidFill>
                            <a:srgbClr val="FF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3106136"/>
                  </a:ext>
                </a:extLst>
              </a:tr>
            </a:tbl>
          </a:graphicData>
        </a:graphic>
      </p:graphicFrame>
      <p:sp>
        <p:nvSpPr>
          <p:cNvPr id="5" name="TextBox 4">
            <a:extLst>
              <a:ext uri="{FF2B5EF4-FFF2-40B4-BE49-F238E27FC236}">
                <a16:creationId xmlns:a16="http://schemas.microsoft.com/office/drawing/2014/main" id="{2AF5F9F8-9719-F3B7-659B-22C445DF26B6}"/>
              </a:ext>
            </a:extLst>
          </p:cNvPr>
          <p:cNvSpPr txBox="1"/>
          <p:nvPr/>
        </p:nvSpPr>
        <p:spPr>
          <a:xfrm>
            <a:off x="600008" y="6377458"/>
            <a:ext cx="2212465" cy="230832"/>
          </a:xfrm>
          <a:prstGeom prst="rect">
            <a:avLst/>
          </a:prstGeom>
          <a:noFill/>
        </p:spPr>
        <p:txBody>
          <a:bodyPr wrap="none" rtlCol="0">
            <a:spAutoFit/>
          </a:bodyPr>
          <a:lstStyle/>
          <a:p>
            <a:r>
              <a:rPr lang="sv-SE" sz="900" dirty="0"/>
              <a:t>Source: Adapted from Denboba et al. 2014.</a:t>
            </a:r>
            <a:endParaRPr lang="en-GB" sz="900" dirty="0"/>
          </a:p>
        </p:txBody>
      </p:sp>
    </p:spTree>
    <p:extLst>
      <p:ext uri="{BB962C8B-B14F-4D97-AF65-F5344CB8AC3E}">
        <p14:creationId xmlns:p14="http://schemas.microsoft.com/office/powerpoint/2010/main" val="3100702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9ED83-A5B0-0AD0-2041-435C2A9D0D5E}"/>
              </a:ext>
            </a:extLst>
          </p:cNvPr>
          <p:cNvSpPr>
            <a:spLocks noGrp="1"/>
          </p:cNvSpPr>
          <p:nvPr>
            <p:ph type="title"/>
          </p:nvPr>
        </p:nvSpPr>
        <p:spPr/>
        <p:txBody>
          <a:bodyPr/>
          <a:lstStyle/>
          <a:p>
            <a:r>
              <a:rPr lang="en-GB" dirty="0"/>
              <a:t>PEIR scope</a:t>
            </a:r>
            <a:br>
              <a:rPr lang="en-GB" dirty="0"/>
            </a:br>
            <a:endParaRPr lang="en-ZA" dirty="0"/>
          </a:p>
        </p:txBody>
      </p:sp>
      <p:sp>
        <p:nvSpPr>
          <p:cNvPr id="10" name="Rectangle 9">
            <a:extLst>
              <a:ext uri="{FF2B5EF4-FFF2-40B4-BE49-F238E27FC236}">
                <a16:creationId xmlns:a16="http://schemas.microsoft.com/office/drawing/2014/main" id="{B52A7FBA-1670-961D-2125-B8AE92AFAFFC}"/>
              </a:ext>
            </a:extLst>
          </p:cNvPr>
          <p:cNvSpPr/>
          <p:nvPr/>
        </p:nvSpPr>
        <p:spPr>
          <a:xfrm>
            <a:off x="7313965" y="932359"/>
            <a:ext cx="4561114" cy="5796980"/>
          </a:xfrm>
          <a:prstGeom prst="rect">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600"/>
              </a:spcBef>
              <a:spcAft>
                <a:spcPts val="600"/>
              </a:spcAft>
              <a:buFont typeface="Arial" panose="020B0604020202020204" pitchFamily="34" charset="0"/>
              <a:buChar char="•"/>
            </a:pPr>
            <a:r>
              <a:rPr lang="en-GB" sz="2400" dirty="0">
                <a:solidFill>
                  <a:srgbClr val="003366"/>
                </a:solidFill>
              </a:rPr>
              <a:t>Greater emphasis on early learning package due to ECD </a:t>
            </a:r>
            <a:r>
              <a:rPr lang="en-GB" sz="2400" b="1" dirty="0">
                <a:solidFill>
                  <a:srgbClr val="003366"/>
                </a:solidFill>
              </a:rPr>
              <a:t>function shift from DSD to DBE</a:t>
            </a:r>
            <a:r>
              <a:rPr lang="en-GB" sz="2400" dirty="0">
                <a:solidFill>
                  <a:srgbClr val="003366"/>
                </a:solidFill>
              </a:rPr>
              <a:t>.</a:t>
            </a:r>
          </a:p>
          <a:p>
            <a:pPr>
              <a:spcBef>
                <a:spcPts val="600"/>
              </a:spcBef>
              <a:spcAft>
                <a:spcPts val="600"/>
              </a:spcAft>
            </a:pPr>
            <a:endParaRPr lang="en-GB" sz="2400" dirty="0">
              <a:solidFill>
                <a:srgbClr val="003366"/>
              </a:solidFill>
            </a:endParaRPr>
          </a:p>
          <a:p>
            <a:pPr marL="285750" indent="-285750">
              <a:spcBef>
                <a:spcPts val="600"/>
              </a:spcBef>
              <a:spcAft>
                <a:spcPts val="600"/>
              </a:spcAft>
              <a:buFont typeface="Arial" panose="020B0604020202020204" pitchFamily="34" charset="0"/>
              <a:buChar char="•"/>
            </a:pPr>
            <a:r>
              <a:rPr lang="en-GB" sz="2400" dirty="0">
                <a:solidFill>
                  <a:srgbClr val="003366"/>
                </a:solidFill>
              </a:rPr>
              <a:t>Group of interest is </a:t>
            </a:r>
            <a:r>
              <a:rPr lang="en-GB" sz="2400" b="1" dirty="0">
                <a:solidFill>
                  <a:srgbClr val="003366"/>
                </a:solidFill>
              </a:rPr>
              <a:t>children ages 0 to 5. </a:t>
            </a:r>
          </a:p>
          <a:p>
            <a:pPr marL="285750" indent="-285750">
              <a:spcBef>
                <a:spcPts val="600"/>
              </a:spcBef>
              <a:spcAft>
                <a:spcPts val="600"/>
              </a:spcAft>
              <a:buFont typeface="Arial" panose="020B0604020202020204" pitchFamily="34" charset="0"/>
              <a:buChar char="•"/>
            </a:pPr>
            <a:endParaRPr lang="en-GB" sz="2400" b="1" dirty="0">
              <a:solidFill>
                <a:srgbClr val="003366"/>
              </a:solidFill>
            </a:endParaRPr>
          </a:p>
          <a:p>
            <a:pPr marL="285750" indent="-285750">
              <a:spcBef>
                <a:spcPts val="600"/>
              </a:spcBef>
              <a:spcAft>
                <a:spcPts val="600"/>
              </a:spcAft>
              <a:buFont typeface="Arial" panose="020B0604020202020204" pitchFamily="34" charset="0"/>
              <a:buChar char="•"/>
            </a:pPr>
            <a:r>
              <a:rPr lang="en-GB" sz="2400" dirty="0">
                <a:solidFill>
                  <a:srgbClr val="003366"/>
                </a:solidFill>
              </a:rPr>
              <a:t>Some interventions serve to both reduce stunting and hunger and improve early learning, to </a:t>
            </a:r>
            <a:r>
              <a:rPr lang="en-GB" sz="2400" b="1" dirty="0">
                <a:solidFill>
                  <a:srgbClr val="003366"/>
                </a:solidFill>
              </a:rPr>
              <a:t>avoid double counting they were assigned to the package deemed most relevant</a:t>
            </a:r>
            <a:r>
              <a:rPr lang="en-GB" sz="2400" dirty="0">
                <a:solidFill>
                  <a:srgbClr val="003366"/>
                </a:solidFill>
              </a:rPr>
              <a:t>. </a:t>
            </a:r>
            <a:endParaRPr lang="en-GB" sz="2400" b="1" dirty="0">
              <a:solidFill>
                <a:srgbClr val="003366"/>
              </a:solidFill>
            </a:endParaRPr>
          </a:p>
        </p:txBody>
      </p:sp>
      <p:pic>
        <p:nvPicPr>
          <p:cNvPr id="3" name="Picture 2">
            <a:extLst>
              <a:ext uri="{FF2B5EF4-FFF2-40B4-BE49-F238E27FC236}">
                <a16:creationId xmlns:a16="http://schemas.microsoft.com/office/drawing/2014/main" id="{206172CA-43C2-1955-8350-4B2790988981}"/>
              </a:ext>
            </a:extLst>
          </p:cNvPr>
          <p:cNvPicPr>
            <a:picLocks noChangeAspect="1"/>
          </p:cNvPicPr>
          <p:nvPr/>
        </p:nvPicPr>
        <p:blipFill>
          <a:blip r:embed="rId3"/>
          <a:stretch>
            <a:fillRect/>
          </a:stretch>
        </p:blipFill>
        <p:spPr>
          <a:xfrm>
            <a:off x="210367" y="932359"/>
            <a:ext cx="6681500" cy="5646571"/>
          </a:xfrm>
          <a:prstGeom prst="rect">
            <a:avLst/>
          </a:prstGeom>
        </p:spPr>
      </p:pic>
    </p:spTree>
    <p:extLst>
      <p:ext uri="{BB962C8B-B14F-4D97-AF65-F5344CB8AC3E}">
        <p14:creationId xmlns:p14="http://schemas.microsoft.com/office/powerpoint/2010/main" val="4289860281"/>
      </p:ext>
    </p:extLst>
  </p:cSld>
  <p:clrMapOvr>
    <a:masterClrMapping/>
  </p:clrMapOvr>
</p:sld>
</file>

<file path=ppt/theme/theme1.xml><?xml version="1.0" encoding="utf-8"?>
<a:theme xmlns:a="http://schemas.openxmlformats.org/drawingml/2006/main" name="Office Theme">
  <a:themeElements>
    <a:clrScheme name="IFC-Country Strategy">
      <a:dk1>
        <a:srgbClr val="002345"/>
      </a:dk1>
      <a:lt1>
        <a:sysClr val="window" lastClr="FFFFFF"/>
      </a:lt1>
      <a:dk2>
        <a:srgbClr val="00ADE4"/>
      </a:dk2>
      <a:lt2>
        <a:srgbClr val="F1F1F1"/>
      </a:lt2>
      <a:accent1>
        <a:srgbClr val="E87722"/>
      </a:accent1>
      <a:accent2>
        <a:srgbClr val="FFC72C"/>
      </a:accent2>
      <a:accent3>
        <a:srgbClr val="4C868E"/>
      </a:accent3>
      <a:accent4>
        <a:srgbClr val="FFF4D4"/>
      </a:accent4>
      <a:accent5>
        <a:srgbClr val="D3EBFF"/>
      </a:accent5>
      <a:accent6>
        <a:srgbClr val="E9F8FF"/>
      </a:accent6>
      <a:hlink>
        <a:srgbClr val="00ADE4"/>
      </a:hlink>
      <a:folHlink>
        <a:srgbClr val="2FCDF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F0988D804E3F4BBD583A7AE25581E5" ma:contentTypeVersion="12" ma:contentTypeDescription="Create a new document." ma:contentTypeScope="" ma:versionID="13973abf6d40913d88ec12a9e4abc32a">
  <xsd:schema xmlns:xsd="http://www.w3.org/2001/XMLSchema" xmlns:xs="http://www.w3.org/2001/XMLSchema" xmlns:p="http://schemas.microsoft.com/office/2006/metadata/properties" xmlns:ns3="142e8dea-cc27-446a-81f3-764aad3c468a" xmlns:ns4="8d2c36fd-2a7b-46c2-a9ba-079f0363ce50" targetNamespace="http://schemas.microsoft.com/office/2006/metadata/properties" ma:root="true" ma:fieldsID="abf1b926408dd502aae0b05748d7a45b" ns3:_="" ns4:_="">
    <xsd:import namespace="142e8dea-cc27-446a-81f3-764aad3c468a"/>
    <xsd:import namespace="8d2c36fd-2a7b-46c2-a9ba-079f0363ce5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2e8dea-cc27-446a-81f3-764aad3c46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d2c36fd-2a7b-46c2-a9ba-079f0363ce5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19B1BD9-7C2C-402E-8AFA-DDB45BDAF1EE}">
  <ds:schemaRefs>
    <ds:schemaRef ds:uri="142e8dea-cc27-446a-81f3-764aad3c468a"/>
    <ds:schemaRef ds:uri="8d2c36fd-2a7b-46c2-a9ba-079f0363ce5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0424736-240B-4A88-806A-BA341B73A0AC}">
  <ds:schemaRefs>
    <ds:schemaRef ds:uri="http://schemas.microsoft.com/sharepoint/v3/contenttype/forms"/>
  </ds:schemaRefs>
</ds:datastoreItem>
</file>

<file path=customXml/itemProps3.xml><?xml version="1.0" encoding="utf-8"?>
<ds:datastoreItem xmlns:ds="http://schemas.openxmlformats.org/officeDocument/2006/customXml" ds:itemID="{96D3283B-CD67-4CEA-8306-42FD6811E2F7}">
  <ds:schemaRefs>
    <ds:schemaRef ds:uri="142e8dea-cc27-446a-81f3-764aad3c468a"/>
    <ds:schemaRef ds:uri="8d2c36fd-2a7b-46c2-a9ba-079f0363ce5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11952</TotalTime>
  <Words>8042</Words>
  <Application>Microsoft Office PowerPoint</Application>
  <PresentationFormat>Widescreen</PresentationFormat>
  <Paragraphs>817</Paragraphs>
  <Slides>34</Slides>
  <Notes>34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맑은 고딕</vt:lpstr>
      <vt:lpstr>Arial</vt:lpstr>
      <vt:lpstr>Baskerville Old Face</vt:lpstr>
      <vt:lpstr>Calibri</vt:lpstr>
      <vt:lpstr>Calibri Light</vt:lpstr>
      <vt:lpstr>Symbol</vt:lpstr>
      <vt:lpstr>Times New Roman</vt:lpstr>
      <vt:lpstr>Trebuchet MS</vt:lpstr>
      <vt:lpstr>Office Theme</vt:lpstr>
      <vt:lpstr>1_Office Theme</vt:lpstr>
      <vt:lpstr>PowerPoint Presentation</vt:lpstr>
      <vt:lpstr>Why is early childhood development important?</vt:lpstr>
      <vt:lpstr>Investing in young children is one of the best things countries can do to build human capital. </vt:lpstr>
      <vt:lpstr>PowerPoint Presentation</vt:lpstr>
      <vt:lpstr>Outcomes of focus for the review</vt:lpstr>
      <vt:lpstr>Multiple inter-connected factors resulting in high levels of malnutrition and low levels of early learning </vt:lpstr>
      <vt:lpstr>Key integrated interventions for young children and their families </vt:lpstr>
      <vt:lpstr>Key integrated interventions for young children and their families </vt:lpstr>
      <vt:lpstr>PEIR scope </vt:lpstr>
      <vt:lpstr>Guiding questions for the PEIR</vt:lpstr>
      <vt:lpstr>Main data sources used for the review</vt:lpstr>
      <vt:lpstr>Early learning package</vt:lpstr>
      <vt:lpstr>Expenditure on early learning package by sub-programme (2021/22)</vt:lpstr>
      <vt:lpstr>Expenditure trends for the early learning package 2021/22</vt:lpstr>
      <vt:lpstr>Access to ECD services</vt:lpstr>
      <vt:lpstr>Challenges to improving access to ECD services: Registration</vt:lpstr>
      <vt:lpstr>Challenges to improving access to ECD services: ECD subsidy</vt:lpstr>
      <vt:lpstr>Is the ECD subsidy reaching the poor and is it adequate?</vt:lpstr>
      <vt:lpstr>Quality of ECD services </vt:lpstr>
      <vt:lpstr>Family support package</vt:lpstr>
      <vt:lpstr>Expenditure on the family support package</vt:lpstr>
      <vt:lpstr>Access to the CSG by age and province                                                                                                                                                                                                                                                                                                                                                                                                                                                                                                                                                                      </vt:lpstr>
      <vt:lpstr>Is the CSG sufficient to cover basic food costs for young children?</vt:lpstr>
      <vt:lpstr>Early nutrition package</vt:lpstr>
      <vt:lpstr>Doubly disadvantaged children: food insecurity and no pre-schooling, 2016</vt:lpstr>
      <vt:lpstr>Expenditure on the early nutrition package</vt:lpstr>
      <vt:lpstr>Institutional Analysis</vt:lpstr>
      <vt:lpstr>Institutional elements that we set out to analyze</vt:lpstr>
      <vt:lpstr>Summary and recommendations</vt:lpstr>
      <vt:lpstr>Summary</vt:lpstr>
      <vt:lpstr>Phasing the implementation of Recommendations (WIP…)</vt:lpstr>
      <vt:lpstr>Discussion</vt:lpstr>
      <vt:lpstr>Recommendations </vt:lpstr>
      <vt:lpstr>Recommendations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Beverley McDonald</dc:creator>
  <cp:lastModifiedBy>Rothkegel-Van Velden, SM, Mev [silker@sun.ac.za]</cp:lastModifiedBy>
  <cp:revision>530</cp:revision>
  <cp:lastPrinted>2022-08-29T06:46:32Z</cp:lastPrinted>
  <dcterms:created xsi:type="dcterms:W3CDTF">2017-03-09T10:02:41Z</dcterms:created>
  <dcterms:modified xsi:type="dcterms:W3CDTF">2022-09-01T08:54:28Z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0x01010053F0988D804E3F4BBD583A7AE25581E5</vt:lpwstr>
  </property>
</Properties>
</file>