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drawings/drawing2.xml" ContentType="application/vnd.openxmlformats-officedocument.drawingml.chartshapes+xml"/>
  <Override PartName="/ppt/notesSlides/notesSlide2.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2">
  <p:sldMasterIdLst>
    <p:sldMasterId id="2147483688" r:id="rId1"/>
    <p:sldMasterId id="2147483705" r:id="rId2"/>
    <p:sldMasterId id="2147483742" r:id="rId3"/>
  </p:sldMasterIdLst>
  <p:notesMasterIdLst>
    <p:notesMasterId r:id="rId41"/>
  </p:notesMasterIdLst>
  <p:handoutMasterIdLst>
    <p:handoutMasterId r:id="rId42"/>
  </p:handoutMasterIdLst>
  <p:sldIdLst>
    <p:sldId id="573" r:id="rId4"/>
    <p:sldId id="795" r:id="rId5"/>
    <p:sldId id="796" r:id="rId6"/>
    <p:sldId id="797" r:id="rId7"/>
    <p:sldId id="790" r:id="rId8"/>
    <p:sldId id="798" r:id="rId9"/>
    <p:sldId id="814" r:id="rId10"/>
    <p:sldId id="792" r:id="rId11"/>
    <p:sldId id="793" r:id="rId12"/>
    <p:sldId id="799" r:id="rId13"/>
    <p:sldId id="800" r:id="rId14"/>
    <p:sldId id="819" r:id="rId15"/>
    <p:sldId id="702" r:id="rId16"/>
    <p:sldId id="801" r:id="rId17"/>
    <p:sldId id="802" r:id="rId18"/>
    <p:sldId id="803" r:id="rId19"/>
    <p:sldId id="815" r:id="rId20"/>
    <p:sldId id="804" r:id="rId21"/>
    <p:sldId id="782" r:id="rId22"/>
    <p:sldId id="805" r:id="rId23"/>
    <p:sldId id="806" r:id="rId24"/>
    <p:sldId id="813" r:id="rId25"/>
    <p:sldId id="818" r:id="rId26"/>
    <p:sldId id="744" r:id="rId27"/>
    <p:sldId id="745" r:id="rId28"/>
    <p:sldId id="816" r:id="rId29"/>
    <p:sldId id="807" r:id="rId30"/>
    <p:sldId id="817" r:id="rId31"/>
    <p:sldId id="808" r:id="rId32"/>
    <p:sldId id="810" r:id="rId33"/>
    <p:sldId id="811" r:id="rId34"/>
    <p:sldId id="820" r:id="rId35"/>
    <p:sldId id="812" r:id="rId36"/>
    <p:sldId id="718" r:id="rId37"/>
    <p:sldId id="762" r:id="rId38"/>
    <p:sldId id="741" r:id="rId39"/>
    <p:sldId id="759" r:id="rId40"/>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04BC"/>
    <a:srgbClr val="6699FF"/>
    <a:srgbClr val="A80000"/>
    <a:srgbClr val="99CCFF"/>
    <a:srgbClr val="66CCFF"/>
    <a:srgbClr val="FF7C80"/>
    <a:srgbClr val="570101"/>
    <a:srgbClr val="6F0101"/>
    <a:srgbClr val="006600"/>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69" autoAdjust="0"/>
    <p:restoredTop sz="86395" autoAdjust="0"/>
  </p:normalViewPr>
  <p:slideViewPr>
    <p:cSldViewPr>
      <p:cViewPr varScale="1">
        <p:scale>
          <a:sx n="99" d="100"/>
          <a:sy n="99" d="100"/>
        </p:scale>
        <p:origin x="774" y="108"/>
      </p:cViewPr>
      <p:guideLst>
        <p:guide orient="horz" pos="2160"/>
        <p:guide pos="2880"/>
      </p:guideLst>
    </p:cSldViewPr>
  </p:slideViewPr>
  <p:outlineViewPr>
    <p:cViewPr>
      <p:scale>
        <a:sx n="33" d="100"/>
        <a:sy n="33" d="100"/>
      </p:scale>
      <p:origin x="0" y="-2304"/>
    </p:cViewPr>
  </p:outlineViewPr>
  <p:notesTextViewPr>
    <p:cViewPr>
      <p:scale>
        <a:sx n="1" d="1"/>
        <a:sy n="1" d="1"/>
      </p:scale>
      <p:origin x="0" y="0"/>
    </p:cViewPr>
  </p:notesTextViewPr>
  <p:sorterViewPr>
    <p:cViewPr>
      <p:scale>
        <a:sx n="75" d="100"/>
        <a:sy n="75" d="100"/>
      </p:scale>
      <p:origin x="0" y="0"/>
    </p:cViewPr>
  </p:sorterViewPr>
  <p:notesViewPr>
    <p:cSldViewPr>
      <p:cViewPr varScale="1">
        <p:scale>
          <a:sx n="59" d="100"/>
          <a:sy n="59" d="100"/>
        </p:scale>
        <p:origin x="1901"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vdb\AppData\Local\Microsoft\Windows\INetCache\Content.Outlook\38G4C4PW\botswana_enrolment.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svdb\Dropbox\Namibia\Namibia_excel_model%20+%20Edits%20SvdB.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vdb\Dropbox\Namibia\Namibia_excel_model%20+%20Edits%20SvdB.xlsx" TargetMode="Externa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1" Type="http://schemas.openxmlformats.org/officeDocument/2006/relationships/oleObject" Target="file:///C:\Users\svdb\Dropbox\NAVORS\ONDERWYS\Lesotho%20-%20W&#234;reldbank%202016\Report\Secondary%20schools%20-%20PER%20II\Levels%20completed%20from%20Q1%202010%20survey-%2025March2018.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vdb\Dropbox\Namibia\Namibia_excel_model%20+%20Edits%20SvdB.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251828962198178E-2"/>
          <c:y val="3.5686339988751405E-2"/>
          <c:w val="0.90597473404765816"/>
          <c:h val="0.79302887033497638"/>
        </c:manualLayout>
      </c:layout>
      <c:lineChart>
        <c:grouping val="standard"/>
        <c:varyColors val="0"/>
        <c:ser>
          <c:idx val="0"/>
          <c:order val="0"/>
          <c:tx>
            <c:strRef>
              <c:f>Sheet1!$A$3</c:f>
              <c:strCache>
                <c:ptCount val="1"/>
                <c:pt idx="0">
                  <c:v>Botswana</c:v>
                </c:pt>
              </c:strCache>
            </c:strRef>
          </c:tx>
          <c:spPr>
            <a:ln w="28575" cap="rnd">
              <a:solidFill>
                <a:schemeClr val="accent1"/>
              </a:solidFill>
              <a:round/>
            </a:ln>
            <a:effectLst/>
          </c:spPr>
          <c:marker>
            <c:symbol val="diamond"/>
            <c:size val="10"/>
            <c:spPr>
              <a:solidFill>
                <a:schemeClr val="accent1"/>
              </a:solidFill>
              <a:ln w="9525">
                <a:solidFill>
                  <a:schemeClr val="accent1"/>
                </a:solidFill>
              </a:ln>
              <a:effectLst/>
            </c:spPr>
          </c:marker>
          <c:cat>
            <c:numRef>
              <c:f>Sheet1!$B$2:$E$2</c:f>
              <c:numCache>
                <c:formatCode>General</c:formatCode>
                <c:ptCount val="4"/>
                <c:pt idx="0">
                  <c:v>1930</c:v>
                </c:pt>
                <c:pt idx="1">
                  <c:v>1950</c:v>
                </c:pt>
                <c:pt idx="2">
                  <c:v>1970</c:v>
                </c:pt>
                <c:pt idx="3">
                  <c:v>1997</c:v>
                </c:pt>
              </c:numCache>
            </c:numRef>
          </c:cat>
          <c:val>
            <c:numRef>
              <c:f>Sheet1!$B$3:$E$3</c:f>
              <c:numCache>
                <c:formatCode>0.00%</c:formatCode>
                <c:ptCount val="4"/>
                <c:pt idx="0">
                  <c:v>0.63200000000000001</c:v>
                </c:pt>
                <c:pt idx="1">
                  <c:v>0.40100000000000002</c:v>
                </c:pt>
                <c:pt idx="2">
                  <c:v>0.11700000000000001</c:v>
                </c:pt>
                <c:pt idx="3">
                  <c:v>1.7999999999999999E-2</c:v>
                </c:pt>
              </c:numCache>
            </c:numRef>
          </c:val>
          <c:smooth val="0"/>
          <c:extLst>
            <c:ext xmlns:c16="http://schemas.microsoft.com/office/drawing/2014/chart" uri="{C3380CC4-5D6E-409C-BE32-E72D297353CC}">
              <c16:uniqueId val="{00000000-59AC-4EAE-BF52-A4EC57F7D245}"/>
            </c:ext>
          </c:extLst>
        </c:ser>
        <c:ser>
          <c:idx val="1"/>
          <c:order val="1"/>
          <c:tx>
            <c:strRef>
              <c:f>Sheet1!$A$4</c:f>
              <c:strCache>
                <c:ptCount val="1"/>
                <c:pt idx="0">
                  <c:v>Eswatini</c:v>
                </c:pt>
              </c:strCache>
            </c:strRef>
          </c:tx>
          <c:spPr>
            <a:ln w="28575" cap="rnd">
              <a:solidFill>
                <a:schemeClr val="accent2"/>
              </a:solidFill>
              <a:round/>
            </a:ln>
            <a:effectLst/>
          </c:spPr>
          <c:marker>
            <c:symbol val="triangle"/>
            <c:size val="10"/>
            <c:spPr>
              <a:solidFill>
                <a:schemeClr val="accent2"/>
              </a:solidFill>
              <a:ln w="9525">
                <a:solidFill>
                  <a:schemeClr val="accent2"/>
                </a:solidFill>
              </a:ln>
              <a:effectLst/>
            </c:spPr>
          </c:marker>
          <c:cat>
            <c:numRef>
              <c:f>Sheet1!$B$2:$E$2</c:f>
              <c:numCache>
                <c:formatCode>General</c:formatCode>
                <c:ptCount val="4"/>
                <c:pt idx="0">
                  <c:v>1930</c:v>
                </c:pt>
                <c:pt idx="1">
                  <c:v>1950</c:v>
                </c:pt>
                <c:pt idx="2">
                  <c:v>1970</c:v>
                </c:pt>
                <c:pt idx="3">
                  <c:v>1997</c:v>
                </c:pt>
              </c:numCache>
            </c:numRef>
          </c:cat>
          <c:val>
            <c:numRef>
              <c:f>Sheet1!$B$4:$E$4</c:f>
              <c:numCache>
                <c:formatCode>0.00%</c:formatCode>
                <c:ptCount val="4"/>
                <c:pt idx="0">
                  <c:v>0.53100000000000003</c:v>
                </c:pt>
                <c:pt idx="1">
                  <c:v>0.29499999999999998</c:v>
                </c:pt>
                <c:pt idx="2">
                  <c:v>0.121</c:v>
                </c:pt>
                <c:pt idx="3">
                  <c:v>0.03</c:v>
                </c:pt>
              </c:numCache>
            </c:numRef>
          </c:val>
          <c:smooth val="0"/>
          <c:extLst>
            <c:ext xmlns:c16="http://schemas.microsoft.com/office/drawing/2014/chart" uri="{C3380CC4-5D6E-409C-BE32-E72D297353CC}">
              <c16:uniqueId val="{00000001-59AC-4EAE-BF52-A4EC57F7D245}"/>
            </c:ext>
          </c:extLst>
        </c:ser>
        <c:ser>
          <c:idx val="2"/>
          <c:order val="2"/>
          <c:tx>
            <c:strRef>
              <c:f>Sheet1!$A$5</c:f>
              <c:strCache>
                <c:ptCount val="1"/>
                <c:pt idx="0">
                  <c:v>Lesotho</c:v>
                </c:pt>
              </c:strCache>
            </c:strRef>
          </c:tx>
          <c:spPr>
            <a:ln w="28575" cap="rnd">
              <a:solidFill>
                <a:schemeClr val="accent3"/>
              </a:solidFill>
              <a:round/>
            </a:ln>
            <a:effectLst/>
          </c:spPr>
          <c:marker>
            <c:symbol val="circle"/>
            <c:size val="10"/>
            <c:spPr>
              <a:solidFill>
                <a:schemeClr val="accent3"/>
              </a:solidFill>
              <a:ln w="9525">
                <a:solidFill>
                  <a:schemeClr val="accent3"/>
                </a:solidFill>
              </a:ln>
              <a:effectLst/>
            </c:spPr>
          </c:marker>
          <c:cat>
            <c:numRef>
              <c:f>Sheet1!$B$2:$E$2</c:f>
              <c:numCache>
                <c:formatCode>General</c:formatCode>
                <c:ptCount val="4"/>
                <c:pt idx="0">
                  <c:v>1930</c:v>
                </c:pt>
                <c:pt idx="1">
                  <c:v>1950</c:v>
                </c:pt>
                <c:pt idx="2">
                  <c:v>1970</c:v>
                </c:pt>
                <c:pt idx="3">
                  <c:v>1997</c:v>
                </c:pt>
              </c:numCache>
            </c:numRef>
          </c:cat>
          <c:val>
            <c:numRef>
              <c:f>Sheet1!$B$5:$E$5</c:f>
              <c:numCache>
                <c:formatCode>0.00%</c:formatCode>
                <c:ptCount val="4"/>
                <c:pt idx="0">
                  <c:v>0.27600000000000002</c:v>
                </c:pt>
                <c:pt idx="1">
                  <c:v>0.13400000000000001</c:v>
                </c:pt>
                <c:pt idx="2">
                  <c:v>9.5000000000000001E-2</c:v>
                </c:pt>
                <c:pt idx="3">
                  <c:v>2.5999999999999999E-2</c:v>
                </c:pt>
              </c:numCache>
            </c:numRef>
          </c:val>
          <c:smooth val="0"/>
          <c:extLst>
            <c:ext xmlns:c16="http://schemas.microsoft.com/office/drawing/2014/chart" uri="{C3380CC4-5D6E-409C-BE32-E72D297353CC}">
              <c16:uniqueId val="{00000002-59AC-4EAE-BF52-A4EC57F7D245}"/>
            </c:ext>
          </c:extLst>
        </c:ser>
        <c:ser>
          <c:idx val="3"/>
          <c:order val="3"/>
          <c:tx>
            <c:strRef>
              <c:f>Sheet1!$A$6</c:f>
              <c:strCache>
                <c:ptCount val="1"/>
                <c:pt idx="0">
                  <c:v>Namibia</c:v>
                </c:pt>
              </c:strCache>
            </c:strRef>
          </c:tx>
          <c:spPr>
            <a:ln w="28575" cap="rnd">
              <a:solidFill>
                <a:schemeClr val="accent4"/>
              </a:solidFill>
              <a:round/>
            </a:ln>
            <a:effectLst/>
          </c:spPr>
          <c:marker>
            <c:symbol val="circle"/>
            <c:size val="10"/>
            <c:spPr>
              <a:solidFill>
                <a:schemeClr val="accent4"/>
              </a:solidFill>
              <a:ln w="9525">
                <a:solidFill>
                  <a:schemeClr val="accent4"/>
                </a:solidFill>
              </a:ln>
              <a:effectLst/>
            </c:spPr>
          </c:marker>
          <c:cat>
            <c:numRef>
              <c:f>Sheet1!$B$2:$E$2</c:f>
              <c:numCache>
                <c:formatCode>General</c:formatCode>
                <c:ptCount val="4"/>
                <c:pt idx="0">
                  <c:v>1930</c:v>
                </c:pt>
                <c:pt idx="1">
                  <c:v>1950</c:v>
                </c:pt>
                <c:pt idx="2">
                  <c:v>1970</c:v>
                </c:pt>
                <c:pt idx="3">
                  <c:v>1997</c:v>
                </c:pt>
              </c:numCache>
            </c:numRef>
          </c:cat>
          <c:val>
            <c:numRef>
              <c:f>Sheet1!$B$6:$E$6</c:f>
              <c:numCache>
                <c:formatCode>0.00%</c:formatCode>
                <c:ptCount val="4"/>
                <c:pt idx="0">
                  <c:v>0.57399999999999995</c:v>
                </c:pt>
                <c:pt idx="1">
                  <c:v>0.377</c:v>
                </c:pt>
                <c:pt idx="2">
                  <c:v>0.154</c:v>
                </c:pt>
                <c:pt idx="3">
                  <c:v>6.2E-2</c:v>
                </c:pt>
              </c:numCache>
            </c:numRef>
          </c:val>
          <c:smooth val="0"/>
          <c:extLst>
            <c:ext xmlns:c16="http://schemas.microsoft.com/office/drawing/2014/chart" uri="{C3380CC4-5D6E-409C-BE32-E72D297353CC}">
              <c16:uniqueId val="{00000003-59AC-4EAE-BF52-A4EC57F7D245}"/>
            </c:ext>
          </c:extLst>
        </c:ser>
        <c:ser>
          <c:idx val="4"/>
          <c:order val="4"/>
          <c:tx>
            <c:strRef>
              <c:f>Sheet1!$A$7</c:f>
              <c:strCache>
                <c:ptCount val="1"/>
                <c:pt idx="0">
                  <c:v>Mozambique</c:v>
                </c:pt>
              </c:strCache>
            </c:strRef>
          </c:tx>
          <c:spPr>
            <a:ln w="28575" cap="rnd">
              <a:solidFill>
                <a:schemeClr val="accent5"/>
              </a:solidFill>
              <a:round/>
            </a:ln>
            <a:effectLst/>
          </c:spPr>
          <c:marker>
            <c:symbol val="circle"/>
            <c:size val="10"/>
            <c:spPr>
              <a:solidFill>
                <a:schemeClr val="accent5"/>
              </a:solidFill>
              <a:ln w="9525">
                <a:solidFill>
                  <a:schemeClr val="accent5"/>
                </a:solidFill>
              </a:ln>
              <a:effectLst/>
            </c:spPr>
          </c:marker>
          <c:cat>
            <c:numRef>
              <c:f>Sheet1!$B$2:$E$2</c:f>
              <c:numCache>
                <c:formatCode>General</c:formatCode>
                <c:ptCount val="4"/>
                <c:pt idx="0">
                  <c:v>1930</c:v>
                </c:pt>
                <c:pt idx="1">
                  <c:v>1950</c:v>
                </c:pt>
                <c:pt idx="2">
                  <c:v>1970</c:v>
                </c:pt>
                <c:pt idx="3">
                  <c:v>1997</c:v>
                </c:pt>
              </c:numCache>
            </c:numRef>
          </c:cat>
          <c:val>
            <c:numRef>
              <c:f>Sheet1!$B$7:$E$7</c:f>
              <c:numCache>
                <c:formatCode>0.00%</c:formatCode>
                <c:ptCount val="4"/>
                <c:pt idx="0">
                  <c:v>0.77200000000000002</c:v>
                </c:pt>
                <c:pt idx="1">
                  <c:v>0.59699999999999998</c:v>
                </c:pt>
                <c:pt idx="2">
                  <c:v>0.42799999999999999</c:v>
                </c:pt>
                <c:pt idx="3">
                  <c:v>0.22500000000000001</c:v>
                </c:pt>
              </c:numCache>
            </c:numRef>
          </c:val>
          <c:smooth val="0"/>
          <c:extLst>
            <c:ext xmlns:c16="http://schemas.microsoft.com/office/drawing/2014/chart" uri="{C3380CC4-5D6E-409C-BE32-E72D297353CC}">
              <c16:uniqueId val="{00000004-59AC-4EAE-BF52-A4EC57F7D245}"/>
            </c:ext>
          </c:extLst>
        </c:ser>
        <c:ser>
          <c:idx val="5"/>
          <c:order val="5"/>
          <c:tx>
            <c:strRef>
              <c:f>Sheet1!$A$8</c:f>
              <c:strCache>
                <c:ptCount val="1"/>
                <c:pt idx="0">
                  <c:v>South Africa</c:v>
                </c:pt>
              </c:strCache>
            </c:strRef>
          </c:tx>
          <c:spPr>
            <a:ln w="57150" cap="rnd">
              <a:solidFill>
                <a:srgbClr val="FFC000"/>
              </a:solidFill>
              <a:round/>
            </a:ln>
            <a:effectLst/>
          </c:spPr>
          <c:marker>
            <c:symbol val="plus"/>
            <c:size val="12"/>
            <c:spPr>
              <a:noFill/>
              <a:ln w="9525">
                <a:solidFill>
                  <a:schemeClr val="accent6"/>
                </a:solidFill>
              </a:ln>
              <a:effectLst/>
            </c:spPr>
          </c:marker>
          <c:cat>
            <c:numRef>
              <c:f>Sheet1!$B$2:$E$2</c:f>
              <c:numCache>
                <c:formatCode>General</c:formatCode>
                <c:ptCount val="4"/>
                <c:pt idx="0">
                  <c:v>1930</c:v>
                </c:pt>
                <c:pt idx="1">
                  <c:v>1950</c:v>
                </c:pt>
                <c:pt idx="2">
                  <c:v>1970</c:v>
                </c:pt>
                <c:pt idx="3">
                  <c:v>1997</c:v>
                </c:pt>
              </c:numCache>
            </c:numRef>
          </c:cat>
          <c:val>
            <c:numRef>
              <c:f>Sheet1!$B$8:$E$8</c:f>
              <c:numCache>
                <c:formatCode>0.00%</c:formatCode>
                <c:ptCount val="4"/>
                <c:pt idx="0">
                  <c:v>0.41</c:v>
                </c:pt>
                <c:pt idx="1">
                  <c:v>0.218</c:v>
                </c:pt>
                <c:pt idx="2">
                  <c:v>6.6000000000000003E-2</c:v>
                </c:pt>
                <c:pt idx="3">
                  <c:v>1.4E-2</c:v>
                </c:pt>
              </c:numCache>
            </c:numRef>
          </c:val>
          <c:smooth val="0"/>
          <c:extLst>
            <c:ext xmlns:c16="http://schemas.microsoft.com/office/drawing/2014/chart" uri="{C3380CC4-5D6E-409C-BE32-E72D297353CC}">
              <c16:uniqueId val="{00000005-59AC-4EAE-BF52-A4EC57F7D245}"/>
            </c:ext>
          </c:extLst>
        </c:ser>
        <c:ser>
          <c:idx val="6"/>
          <c:order val="6"/>
          <c:tx>
            <c:strRef>
              <c:f>Sheet1!$A$9</c:f>
              <c:strCache>
                <c:ptCount val="1"/>
                <c:pt idx="0">
                  <c:v>Zimbabwe</c:v>
                </c:pt>
              </c:strCache>
            </c:strRef>
          </c:tx>
          <c:spPr>
            <a:ln w="57150" cap="rnd">
              <a:solidFill>
                <a:schemeClr val="accent1"/>
              </a:solidFill>
              <a:round/>
            </a:ln>
            <a:effectLst/>
          </c:spPr>
          <c:marker>
            <c:symbol val="circle"/>
            <c:size val="10"/>
            <c:spPr>
              <a:solidFill>
                <a:schemeClr val="accent1">
                  <a:lumMod val="60000"/>
                </a:schemeClr>
              </a:solidFill>
              <a:ln w="9525">
                <a:solidFill>
                  <a:schemeClr val="accent1">
                    <a:lumMod val="60000"/>
                  </a:schemeClr>
                </a:solidFill>
              </a:ln>
              <a:effectLst/>
            </c:spPr>
          </c:marker>
          <c:cat>
            <c:numRef>
              <c:f>Sheet1!$B$2:$E$2</c:f>
              <c:numCache>
                <c:formatCode>General</c:formatCode>
                <c:ptCount val="4"/>
                <c:pt idx="0">
                  <c:v>1930</c:v>
                </c:pt>
                <c:pt idx="1">
                  <c:v>1950</c:v>
                </c:pt>
                <c:pt idx="2">
                  <c:v>1970</c:v>
                </c:pt>
                <c:pt idx="3">
                  <c:v>1997</c:v>
                </c:pt>
              </c:numCache>
            </c:numRef>
          </c:cat>
          <c:val>
            <c:numRef>
              <c:f>Sheet1!$B$9:$E$9</c:f>
              <c:numCache>
                <c:formatCode>0.00%</c:formatCode>
                <c:ptCount val="4"/>
                <c:pt idx="1">
                  <c:v>0.187</c:v>
                </c:pt>
                <c:pt idx="2">
                  <c:v>2.4E-2</c:v>
                </c:pt>
                <c:pt idx="3">
                  <c:v>3.0000000000000001E-3</c:v>
                </c:pt>
              </c:numCache>
            </c:numRef>
          </c:val>
          <c:smooth val="0"/>
          <c:extLst>
            <c:ext xmlns:c16="http://schemas.microsoft.com/office/drawing/2014/chart" uri="{C3380CC4-5D6E-409C-BE32-E72D297353CC}">
              <c16:uniqueId val="{00000006-59AC-4EAE-BF52-A4EC57F7D245}"/>
            </c:ext>
          </c:extLst>
        </c:ser>
        <c:dLbls>
          <c:showLegendKey val="0"/>
          <c:showVal val="0"/>
          <c:showCatName val="0"/>
          <c:showSerName val="0"/>
          <c:showPercent val="0"/>
          <c:showBubbleSize val="0"/>
        </c:dLbls>
        <c:marker val="1"/>
        <c:smooth val="0"/>
        <c:axId val="506789168"/>
        <c:axId val="506790480"/>
      </c:lineChart>
      <c:catAx>
        <c:axId val="506789168"/>
        <c:scaling>
          <c:orientation val="minMax"/>
        </c:scaling>
        <c:delete val="0"/>
        <c:axPos val="b"/>
        <c:title>
          <c:tx>
            <c:rich>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ZA" dirty="0" smtClean="0"/>
                  <a:t>Birth year</a:t>
                </a:r>
                <a:endParaRPr lang="en-ZA" dirty="0"/>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506790480"/>
        <c:crosses val="autoZero"/>
        <c:auto val="1"/>
        <c:lblAlgn val="ctr"/>
        <c:lblOffset val="100"/>
        <c:noMultiLvlLbl val="0"/>
      </c:catAx>
      <c:valAx>
        <c:axId val="5067904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506789168"/>
        <c:crosses val="autoZero"/>
        <c:crossBetween val="between"/>
      </c:valAx>
      <c:spPr>
        <a:noFill/>
        <a:ln>
          <a:noFill/>
        </a:ln>
        <a:effectLst/>
      </c:spPr>
    </c:plotArea>
    <c:legend>
      <c:legendPos val="b"/>
      <c:layout>
        <c:manualLayout>
          <c:xMode val="edge"/>
          <c:yMode val="edge"/>
          <c:x val="0.29193357497440908"/>
          <c:y val="2.412330392412879E-2"/>
          <c:w val="0.70292261350833984"/>
          <c:h val="0.11616212420960434"/>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b="1"/>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251828962198178E-2"/>
          <c:y val="3.5686339988751405E-2"/>
          <c:w val="0.90597473404765816"/>
          <c:h val="0.79302887033497638"/>
        </c:manualLayout>
      </c:layout>
      <c:lineChart>
        <c:grouping val="standard"/>
        <c:varyColors val="0"/>
        <c:ser>
          <c:idx val="0"/>
          <c:order val="0"/>
          <c:tx>
            <c:strRef>
              <c:f>Sheet1!$A$3</c:f>
              <c:strCache>
                <c:ptCount val="1"/>
                <c:pt idx="0">
                  <c:v>Botswana</c:v>
                </c:pt>
              </c:strCache>
            </c:strRef>
          </c:tx>
          <c:spPr>
            <a:ln w="28575" cap="rnd">
              <a:solidFill>
                <a:schemeClr val="accent1"/>
              </a:solidFill>
              <a:round/>
            </a:ln>
            <a:effectLst/>
          </c:spPr>
          <c:marker>
            <c:symbol val="diamond"/>
            <c:size val="10"/>
            <c:spPr>
              <a:solidFill>
                <a:schemeClr val="accent1"/>
              </a:solidFill>
              <a:ln w="9525">
                <a:solidFill>
                  <a:schemeClr val="accent1"/>
                </a:solidFill>
              </a:ln>
              <a:effectLst/>
            </c:spPr>
          </c:marker>
          <c:cat>
            <c:numRef>
              <c:f>Sheet1!$F$2:$I$2</c:f>
              <c:numCache>
                <c:formatCode>General</c:formatCode>
                <c:ptCount val="4"/>
                <c:pt idx="0">
                  <c:v>1930</c:v>
                </c:pt>
                <c:pt idx="1">
                  <c:v>1950</c:v>
                </c:pt>
                <c:pt idx="2">
                  <c:v>1970</c:v>
                </c:pt>
                <c:pt idx="3">
                  <c:v>1997</c:v>
                </c:pt>
              </c:numCache>
            </c:numRef>
          </c:cat>
          <c:val>
            <c:numRef>
              <c:f>Sheet1!$F$3:$I$3</c:f>
              <c:numCache>
                <c:formatCode>0.00%</c:formatCode>
                <c:ptCount val="4"/>
                <c:pt idx="0">
                  <c:v>7.0000000000000007E-2</c:v>
                </c:pt>
                <c:pt idx="1">
                  <c:v>0.33200000000000002</c:v>
                </c:pt>
                <c:pt idx="2">
                  <c:v>0.77300000000000002</c:v>
                </c:pt>
                <c:pt idx="3">
                  <c:v>0.92700000000000005</c:v>
                </c:pt>
              </c:numCache>
            </c:numRef>
          </c:val>
          <c:smooth val="0"/>
          <c:extLst>
            <c:ext xmlns:c16="http://schemas.microsoft.com/office/drawing/2014/chart" uri="{C3380CC4-5D6E-409C-BE32-E72D297353CC}">
              <c16:uniqueId val="{00000000-59AC-4EAE-BF52-A4EC57F7D245}"/>
            </c:ext>
          </c:extLst>
        </c:ser>
        <c:ser>
          <c:idx val="1"/>
          <c:order val="1"/>
          <c:tx>
            <c:strRef>
              <c:f>Sheet1!$A$4</c:f>
              <c:strCache>
                <c:ptCount val="1"/>
                <c:pt idx="0">
                  <c:v>Eswatini</c:v>
                </c:pt>
              </c:strCache>
            </c:strRef>
          </c:tx>
          <c:spPr>
            <a:ln w="28575" cap="rnd">
              <a:solidFill>
                <a:schemeClr val="accent2"/>
              </a:solidFill>
              <a:round/>
            </a:ln>
            <a:effectLst/>
          </c:spPr>
          <c:marker>
            <c:symbol val="triangle"/>
            <c:size val="10"/>
            <c:spPr>
              <a:solidFill>
                <a:schemeClr val="accent2"/>
              </a:solidFill>
              <a:ln w="9525">
                <a:solidFill>
                  <a:schemeClr val="accent2"/>
                </a:solidFill>
              </a:ln>
              <a:effectLst/>
            </c:spPr>
          </c:marker>
          <c:cat>
            <c:numRef>
              <c:f>Sheet1!$F$2:$I$2</c:f>
              <c:numCache>
                <c:formatCode>General</c:formatCode>
                <c:ptCount val="4"/>
                <c:pt idx="0">
                  <c:v>1930</c:v>
                </c:pt>
                <c:pt idx="1">
                  <c:v>1950</c:v>
                </c:pt>
                <c:pt idx="2">
                  <c:v>1970</c:v>
                </c:pt>
                <c:pt idx="3">
                  <c:v>1997</c:v>
                </c:pt>
              </c:numCache>
            </c:numRef>
          </c:cat>
          <c:val>
            <c:numRef>
              <c:f>Sheet1!$F$4:$I$4</c:f>
              <c:numCache>
                <c:formatCode>0.00%</c:formatCode>
                <c:ptCount val="4"/>
                <c:pt idx="0">
                  <c:v>0.16300000000000001</c:v>
                </c:pt>
                <c:pt idx="1">
                  <c:v>0.38100000000000001</c:v>
                </c:pt>
                <c:pt idx="2">
                  <c:v>0.70399999999999996</c:v>
                </c:pt>
                <c:pt idx="3">
                  <c:v>0.86399999999999999</c:v>
                </c:pt>
              </c:numCache>
            </c:numRef>
          </c:val>
          <c:smooth val="0"/>
          <c:extLst>
            <c:ext xmlns:c16="http://schemas.microsoft.com/office/drawing/2014/chart" uri="{C3380CC4-5D6E-409C-BE32-E72D297353CC}">
              <c16:uniqueId val="{00000001-59AC-4EAE-BF52-A4EC57F7D245}"/>
            </c:ext>
          </c:extLst>
        </c:ser>
        <c:ser>
          <c:idx val="2"/>
          <c:order val="2"/>
          <c:tx>
            <c:strRef>
              <c:f>Sheet1!$A$5</c:f>
              <c:strCache>
                <c:ptCount val="1"/>
                <c:pt idx="0">
                  <c:v>Lesotho</c:v>
                </c:pt>
              </c:strCache>
            </c:strRef>
          </c:tx>
          <c:spPr>
            <a:ln w="28575" cap="rnd">
              <a:solidFill>
                <a:schemeClr val="accent3"/>
              </a:solidFill>
              <a:round/>
            </a:ln>
            <a:effectLst/>
          </c:spPr>
          <c:marker>
            <c:symbol val="circle"/>
            <c:size val="10"/>
            <c:spPr>
              <a:solidFill>
                <a:schemeClr val="accent3"/>
              </a:solidFill>
              <a:ln w="9525">
                <a:solidFill>
                  <a:schemeClr val="accent3"/>
                </a:solidFill>
              </a:ln>
              <a:effectLst/>
            </c:spPr>
          </c:marker>
          <c:cat>
            <c:numRef>
              <c:f>Sheet1!$F$2:$I$2</c:f>
              <c:numCache>
                <c:formatCode>General</c:formatCode>
                <c:ptCount val="4"/>
                <c:pt idx="0">
                  <c:v>1930</c:v>
                </c:pt>
                <c:pt idx="1">
                  <c:v>1950</c:v>
                </c:pt>
                <c:pt idx="2">
                  <c:v>1970</c:v>
                </c:pt>
                <c:pt idx="3">
                  <c:v>1997</c:v>
                </c:pt>
              </c:numCache>
            </c:numRef>
          </c:cat>
          <c:val>
            <c:numRef>
              <c:f>Sheet1!$F$5:$I$5</c:f>
              <c:numCache>
                <c:formatCode>0.00%</c:formatCode>
                <c:ptCount val="4"/>
                <c:pt idx="0">
                  <c:v>0.08</c:v>
                </c:pt>
                <c:pt idx="1">
                  <c:v>0.29299999999999998</c:v>
                </c:pt>
                <c:pt idx="2">
                  <c:v>0.622</c:v>
                </c:pt>
                <c:pt idx="3">
                  <c:v>0.76500000000000001</c:v>
                </c:pt>
              </c:numCache>
            </c:numRef>
          </c:val>
          <c:smooth val="0"/>
          <c:extLst>
            <c:ext xmlns:c16="http://schemas.microsoft.com/office/drawing/2014/chart" uri="{C3380CC4-5D6E-409C-BE32-E72D297353CC}">
              <c16:uniqueId val="{00000002-59AC-4EAE-BF52-A4EC57F7D245}"/>
            </c:ext>
          </c:extLst>
        </c:ser>
        <c:ser>
          <c:idx val="3"/>
          <c:order val="3"/>
          <c:tx>
            <c:strRef>
              <c:f>Sheet1!$A$6</c:f>
              <c:strCache>
                <c:ptCount val="1"/>
                <c:pt idx="0">
                  <c:v>Namibia</c:v>
                </c:pt>
              </c:strCache>
            </c:strRef>
          </c:tx>
          <c:spPr>
            <a:ln w="28575" cap="rnd">
              <a:solidFill>
                <a:schemeClr val="accent4"/>
              </a:solidFill>
              <a:round/>
            </a:ln>
            <a:effectLst/>
          </c:spPr>
          <c:marker>
            <c:symbol val="circle"/>
            <c:size val="10"/>
            <c:spPr>
              <a:solidFill>
                <a:schemeClr val="accent4"/>
              </a:solidFill>
              <a:ln w="9525">
                <a:solidFill>
                  <a:schemeClr val="accent4"/>
                </a:solidFill>
              </a:ln>
              <a:effectLst/>
            </c:spPr>
          </c:marker>
          <c:cat>
            <c:numRef>
              <c:f>Sheet1!$F$2:$I$2</c:f>
              <c:numCache>
                <c:formatCode>General</c:formatCode>
                <c:ptCount val="4"/>
                <c:pt idx="0">
                  <c:v>1930</c:v>
                </c:pt>
                <c:pt idx="1">
                  <c:v>1950</c:v>
                </c:pt>
                <c:pt idx="2">
                  <c:v>1970</c:v>
                </c:pt>
                <c:pt idx="3">
                  <c:v>1997</c:v>
                </c:pt>
              </c:numCache>
            </c:numRef>
          </c:cat>
          <c:val>
            <c:numRef>
              <c:f>Sheet1!$F$6:$I$6</c:f>
              <c:numCache>
                <c:formatCode>0.00%</c:formatCode>
                <c:ptCount val="4"/>
                <c:pt idx="0">
                  <c:v>0.16300000000000001</c:v>
                </c:pt>
                <c:pt idx="1">
                  <c:v>0.316</c:v>
                </c:pt>
                <c:pt idx="2">
                  <c:v>0.65100000000000002</c:v>
                </c:pt>
                <c:pt idx="3">
                  <c:v>0.86199999999999999</c:v>
                </c:pt>
              </c:numCache>
            </c:numRef>
          </c:val>
          <c:smooth val="0"/>
          <c:extLst>
            <c:ext xmlns:c16="http://schemas.microsoft.com/office/drawing/2014/chart" uri="{C3380CC4-5D6E-409C-BE32-E72D297353CC}">
              <c16:uniqueId val="{00000003-59AC-4EAE-BF52-A4EC57F7D245}"/>
            </c:ext>
          </c:extLst>
        </c:ser>
        <c:ser>
          <c:idx val="4"/>
          <c:order val="4"/>
          <c:tx>
            <c:strRef>
              <c:f>Sheet1!$A$7</c:f>
              <c:strCache>
                <c:ptCount val="1"/>
                <c:pt idx="0">
                  <c:v>Mozambique</c:v>
                </c:pt>
              </c:strCache>
            </c:strRef>
          </c:tx>
          <c:spPr>
            <a:ln w="28575" cap="rnd">
              <a:solidFill>
                <a:schemeClr val="accent5"/>
              </a:solidFill>
              <a:round/>
            </a:ln>
            <a:effectLst/>
          </c:spPr>
          <c:marker>
            <c:symbol val="circle"/>
            <c:size val="10"/>
            <c:spPr>
              <a:solidFill>
                <a:schemeClr val="accent5"/>
              </a:solidFill>
              <a:ln w="9525">
                <a:solidFill>
                  <a:schemeClr val="accent5"/>
                </a:solidFill>
              </a:ln>
              <a:effectLst/>
            </c:spPr>
          </c:marker>
          <c:cat>
            <c:numRef>
              <c:f>Sheet1!$F$2:$I$2</c:f>
              <c:numCache>
                <c:formatCode>General</c:formatCode>
                <c:ptCount val="4"/>
                <c:pt idx="0">
                  <c:v>1930</c:v>
                </c:pt>
                <c:pt idx="1">
                  <c:v>1950</c:v>
                </c:pt>
                <c:pt idx="2">
                  <c:v>1970</c:v>
                </c:pt>
                <c:pt idx="3">
                  <c:v>1997</c:v>
                </c:pt>
              </c:numCache>
            </c:numRef>
          </c:cat>
          <c:val>
            <c:numRef>
              <c:f>Sheet1!$F$7:$I$7</c:f>
              <c:numCache>
                <c:formatCode>0.00%</c:formatCode>
                <c:ptCount val="4"/>
                <c:pt idx="0">
                  <c:v>3.3000000000000002E-2</c:v>
                </c:pt>
                <c:pt idx="1">
                  <c:v>0.09</c:v>
                </c:pt>
                <c:pt idx="2">
                  <c:v>0.222</c:v>
                </c:pt>
                <c:pt idx="3">
                  <c:v>0.48899999999999999</c:v>
                </c:pt>
              </c:numCache>
            </c:numRef>
          </c:val>
          <c:smooth val="0"/>
          <c:extLst>
            <c:ext xmlns:c16="http://schemas.microsoft.com/office/drawing/2014/chart" uri="{C3380CC4-5D6E-409C-BE32-E72D297353CC}">
              <c16:uniqueId val="{00000004-59AC-4EAE-BF52-A4EC57F7D245}"/>
            </c:ext>
          </c:extLst>
        </c:ser>
        <c:ser>
          <c:idx val="5"/>
          <c:order val="5"/>
          <c:tx>
            <c:strRef>
              <c:f>Sheet1!$A$8</c:f>
              <c:strCache>
                <c:ptCount val="1"/>
                <c:pt idx="0">
                  <c:v>South Africa</c:v>
                </c:pt>
              </c:strCache>
            </c:strRef>
          </c:tx>
          <c:spPr>
            <a:ln w="57150" cap="rnd">
              <a:solidFill>
                <a:schemeClr val="accent6"/>
              </a:solidFill>
              <a:round/>
            </a:ln>
            <a:effectLst/>
          </c:spPr>
          <c:marker>
            <c:symbol val="plus"/>
            <c:size val="12"/>
            <c:spPr>
              <a:noFill/>
              <a:ln w="9525">
                <a:solidFill>
                  <a:schemeClr val="accent6"/>
                </a:solidFill>
              </a:ln>
              <a:effectLst/>
            </c:spPr>
          </c:marker>
          <c:cat>
            <c:numRef>
              <c:f>Sheet1!$F$2:$I$2</c:f>
              <c:numCache>
                <c:formatCode>General</c:formatCode>
                <c:ptCount val="4"/>
                <c:pt idx="0">
                  <c:v>1930</c:v>
                </c:pt>
                <c:pt idx="1">
                  <c:v>1950</c:v>
                </c:pt>
                <c:pt idx="2">
                  <c:v>1970</c:v>
                </c:pt>
                <c:pt idx="3">
                  <c:v>1997</c:v>
                </c:pt>
              </c:numCache>
            </c:numRef>
          </c:cat>
          <c:val>
            <c:numRef>
              <c:f>Sheet1!$F$8:$I$8</c:f>
              <c:numCache>
                <c:formatCode>0.00%</c:formatCode>
                <c:ptCount val="4"/>
                <c:pt idx="0">
                  <c:v>0.39300000000000002</c:v>
                </c:pt>
                <c:pt idx="1">
                  <c:v>0.54200000000000004</c:v>
                </c:pt>
                <c:pt idx="2">
                  <c:v>0.81200000000000006</c:v>
                </c:pt>
                <c:pt idx="3">
                  <c:v>0.95799999999999996</c:v>
                </c:pt>
              </c:numCache>
            </c:numRef>
          </c:val>
          <c:smooth val="0"/>
          <c:extLst>
            <c:ext xmlns:c16="http://schemas.microsoft.com/office/drawing/2014/chart" uri="{C3380CC4-5D6E-409C-BE32-E72D297353CC}">
              <c16:uniqueId val="{00000005-59AC-4EAE-BF52-A4EC57F7D245}"/>
            </c:ext>
          </c:extLst>
        </c:ser>
        <c:ser>
          <c:idx val="6"/>
          <c:order val="6"/>
          <c:tx>
            <c:strRef>
              <c:f>Sheet1!$A$9</c:f>
              <c:strCache>
                <c:ptCount val="1"/>
                <c:pt idx="0">
                  <c:v>Zimbabwe</c:v>
                </c:pt>
              </c:strCache>
            </c:strRef>
          </c:tx>
          <c:spPr>
            <a:ln w="57150" cap="rnd">
              <a:solidFill>
                <a:schemeClr val="accent1"/>
              </a:solidFill>
              <a:round/>
            </a:ln>
            <a:effectLst/>
          </c:spPr>
          <c:marker>
            <c:symbol val="circle"/>
            <c:size val="10"/>
            <c:spPr>
              <a:solidFill>
                <a:schemeClr val="accent1">
                  <a:lumMod val="60000"/>
                </a:schemeClr>
              </a:solidFill>
              <a:ln w="9525">
                <a:solidFill>
                  <a:schemeClr val="accent1">
                    <a:lumMod val="60000"/>
                  </a:schemeClr>
                </a:solidFill>
              </a:ln>
              <a:effectLst/>
            </c:spPr>
          </c:marker>
          <c:cat>
            <c:numRef>
              <c:f>Sheet1!$F$2:$I$2</c:f>
              <c:numCache>
                <c:formatCode>General</c:formatCode>
                <c:ptCount val="4"/>
                <c:pt idx="0">
                  <c:v>1930</c:v>
                </c:pt>
                <c:pt idx="1">
                  <c:v>1950</c:v>
                </c:pt>
                <c:pt idx="2">
                  <c:v>1970</c:v>
                </c:pt>
                <c:pt idx="3">
                  <c:v>1997</c:v>
                </c:pt>
              </c:numCache>
            </c:numRef>
          </c:cat>
          <c:val>
            <c:numRef>
              <c:f>Sheet1!$F$9:$I$9</c:f>
              <c:numCache>
                <c:formatCode>0.00%</c:formatCode>
                <c:ptCount val="4"/>
                <c:pt idx="1">
                  <c:v>0.44600000000000001</c:v>
                </c:pt>
                <c:pt idx="2">
                  <c:v>0.84299999999999997</c:v>
                </c:pt>
                <c:pt idx="3">
                  <c:v>0.90500000000000003</c:v>
                </c:pt>
              </c:numCache>
            </c:numRef>
          </c:val>
          <c:smooth val="0"/>
          <c:extLst>
            <c:ext xmlns:c16="http://schemas.microsoft.com/office/drawing/2014/chart" uri="{C3380CC4-5D6E-409C-BE32-E72D297353CC}">
              <c16:uniqueId val="{00000006-59AC-4EAE-BF52-A4EC57F7D245}"/>
            </c:ext>
          </c:extLst>
        </c:ser>
        <c:dLbls>
          <c:showLegendKey val="0"/>
          <c:showVal val="0"/>
          <c:showCatName val="0"/>
          <c:showSerName val="0"/>
          <c:showPercent val="0"/>
          <c:showBubbleSize val="0"/>
        </c:dLbls>
        <c:marker val="1"/>
        <c:smooth val="0"/>
        <c:axId val="506789168"/>
        <c:axId val="506790480"/>
      </c:lineChart>
      <c:catAx>
        <c:axId val="506789168"/>
        <c:scaling>
          <c:orientation val="minMax"/>
        </c:scaling>
        <c:delete val="0"/>
        <c:axPos val="b"/>
        <c:title>
          <c:tx>
            <c:rich>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ZA" dirty="0" smtClean="0"/>
                  <a:t>Birth year</a:t>
                </a:r>
                <a:endParaRPr lang="en-ZA" dirty="0"/>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506790480"/>
        <c:crosses val="autoZero"/>
        <c:auto val="1"/>
        <c:lblAlgn val="ctr"/>
        <c:lblOffset val="100"/>
        <c:noMultiLvlLbl val="0"/>
      </c:catAx>
      <c:valAx>
        <c:axId val="50679048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506789168"/>
        <c:crosses val="autoZero"/>
        <c:crossBetween val="between"/>
      </c:valAx>
      <c:spPr>
        <a:noFill/>
        <a:ln>
          <a:noFill/>
        </a:ln>
        <a:effectLst/>
      </c:spPr>
    </c:plotArea>
    <c:legend>
      <c:legendPos val="b"/>
      <c:layout>
        <c:manualLayout>
          <c:xMode val="edge"/>
          <c:yMode val="edge"/>
          <c:x val="6.5369661843254295E-2"/>
          <c:y val="4.652026078441935E-4"/>
          <c:w val="0.51077347199204393"/>
          <c:h val="0.18283495519186094"/>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b="1"/>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[botswana_enrolment.xlsx]enrol_grade_year!PivotTable11</c:name>
    <c:fmtId val="8"/>
  </c:pivotSource>
  <c:chart>
    <c:autoTitleDeleted val="0"/>
    <c:pivotFmts>
      <c:pivotFmt>
        <c:idx val="0"/>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pivotFmt>
      <c:pivotFmt>
        <c:idx val="1"/>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pivotFmt>
      <c:pivotFmt>
        <c:idx val="2"/>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pivotFmt>
      <c:pivotFmt>
        <c:idx val="3"/>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pivotFmt>
      <c:pivotFmt>
        <c:idx val="4"/>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pivotFmt>
      <c:pivotFmt>
        <c:idx val="5"/>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pivotFmt>
      <c:pivotFmt>
        <c:idx val="6"/>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pivotFmt>
      <c:pivotFmt>
        <c:idx val="7"/>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pivotFmt>
      <c:pivotFmt>
        <c:idx val="8"/>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pivotFmt>
      <c:pivotFmt>
        <c:idx val="9"/>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pivotFmt>
      <c:pivotFmt>
        <c:idx val="10"/>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pivotFmt>
      <c:pivotFmt>
        <c:idx val="11"/>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pivotFmt>
      <c:pivotFmt>
        <c:idx val="12"/>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pivotFmt>
      <c:pivotFmt>
        <c:idx val="13"/>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pivotFmt>
      <c:pivotFmt>
        <c:idx val="14"/>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pivotFmt>
      <c:pivotFmt>
        <c:idx val="15"/>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pivotFmt>
      <c:pivotFmt>
        <c:idx val="16"/>
        <c:spPr>
          <a:solidFill>
            <a:schemeClr val="accent1"/>
          </a:solidFill>
          <a:ln w="28575" cap="rnd">
            <a:solidFill>
              <a:schemeClr val="accent1"/>
            </a:solidFill>
            <a:round/>
          </a:ln>
          <a:effectLst/>
        </c:spPr>
        <c:marker>
          <c:symbol val="circle"/>
          <c:size val="5"/>
          <c:spPr>
            <a:solidFill>
              <a:schemeClr val="accent2"/>
            </a:solidFill>
            <a:ln w="9525">
              <a:solidFill>
                <a:schemeClr val="accent2"/>
              </a:solidFill>
            </a:ln>
            <a:effectLst/>
          </c:spPr>
        </c:marker>
      </c:pivotFmt>
      <c:pivotFmt>
        <c:idx val="17"/>
        <c:spPr>
          <a:solidFill>
            <a:schemeClr val="accent1"/>
          </a:solidFill>
          <a:ln w="28575" cap="rnd">
            <a:solidFill>
              <a:schemeClr val="accent1"/>
            </a:solidFill>
            <a:round/>
          </a:ln>
          <a:effectLst/>
        </c:spPr>
        <c:marker>
          <c:symbol val="circle"/>
          <c:size val="5"/>
          <c:spPr>
            <a:solidFill>
              <a:schemeClr val="accent3"/>
            </a:solidFill>
            <a:ln w="9525">
              <a:solidFill>
                <a:schemeClr val="accent3"/>
              </a:solidFill>
            </a:ln>
            <a:effectLst/>
          </c:spPr>
        </c:marker>
      </c:pivotFmt>
      <c:pivotFmt>
        <c:idx val="18"/>
        <c:spPr>
          <a:solidFill>
            <a:schemeClr val="accent1"/>
          </a:solidFill>
          <a:ln w="28575" cap="rnd">
            <a:solidFill>
              <a:schemeClr val="accent1"/>
            </a:solidFill>
            <a:round/>
          </a:ln>
          <a:effectLst/>
        </c:spPr>
        <c:marker>
          <c:symbol val="circle"/>
          <c:size val="5"/>
          <c:spPr>
            <a:solidFill>
              <a:schemeClr val="accent4"/>
            </a:solidFill>
            <a:ln w="9525">
              <a:solidFill>
                <a:schemeClr val="accent4"/>
              </a:solidFill>
            </a:ln>
            <a:effectLst/>
          </c:spPr>
        </c:marker>
      </c:pivotFmt>
      <c:pivotFmt>
        <c:idx val="19"/>
        <c:spPr>
          <a:solidFill>
            <a:schemeClr val="accent1"/>
          </a:solidFill>
          <a:ln w="28575" cap="rnd">
            <a:solidFill>
              <a:schemeClr val="accent1"/>
            </a:solidFill>
            <a:round/>
          </a:ln>
          <a:effectLst/>
        </c:spPr>
        <c:marker>
          <c:symbol val="circle"/>
          <c:size val="5"/>
          <c:spPr>
            <a:solidFill>
              <a:schemeClr val="accent5"/>
            </a:solidFill>
            <a:ln w="9525">
              <a:solidFill>
                <a:schemeClr val="accent5"/>
              </a:solidFill>
            </a:ln>
            <a:effectLst/>
          </c:spPr>
        </c:marker>
      </c:pivotFmt>
      <c:pivotFmt>
        <c:idx val="20"/>
        <c:spPr>
          <a:solidFill>
            <a:schemeClr val="accent1"/>
          </a:solidFill>
          <a:ln w="28575" cap="rnd">
            <a:solidFill>
              <a:schemeClr val="accent1"/>
            </a:solidFill>
            <a:round/>
          </a:ln>
          <a:effectLst/>
        </c:spPr>
        <c:marker>
          <c:symbol val="circle"/>
          <c:size val="5"/>
          <c:spPr>
            <a:solidFill>
              <a:schemeClr val="accent6"/>
            </a:solidFill>
            <a:ln w="9525">
              <a:solidFill>
                <a:schemeClr val="accent6"/>
              </a:solidFill>
            </a:ln>
            <a:effectLst/>
          </c:spPr>
        </c:marker>
      </c:pivotFmt>
      <c:pivotFmt>
        <c:idx val="21"/>
        <c:spPr>
          <a:solidFill>
            <a:schemeClr val="accent1"/>
          </a:solidFill>
          <a:ln w="28575" cap="rnd">
            <a:solidFill>
              <a:schemeClr val="accent1"/>
            </a:solidFill>
            <a:round/>
          </a:ln>
          <a:effectLst/>
        </c:spPr>
        <c:marker>
          <c:symbol val="circle"/>
          <c:size val="5"/>
          <c:spPr>
            <a:solidFill>
              <a:schemeClr val="accent1">
                <a:lumMod val="60000"/>
              </a:schemeClr>
            </a:solidFill>
            <a:ln w="9525">
              <a:solidFill>
                <a:schemeClr val="accent1">
                  <a:lumMod val="60000"/>
                </a:schemeClr>
              </a:solidFill>
            </a:ln>
            <a:effectLst/>
          </c:spPr>
        </c:marker>
      </c:pivotFmt>
      <c:pivotFmt>
        <c:idx val="22"/>
        <c:spPr>
          <a:solidFill>
            <a:schemeClr val="accent1"/>
          </a:solidFill>
          <a:ln w="28575" cap="rnd">
            <a:solidFill>
              <a:schemeClr val="accent1"/>
            </a:solidFill>
            <a:round/>
          </a:ln>
          <a:effectLst/>
        </c:spPr>
        <c:marker>
          <c:symbol val="circle"/>
          <c:size val="5"/>
          <c:spPr>
            <a:solidFill>
              <a:schemeClr val="accent2">
                <a:lumMod val="60000"/>
              </a:schemeClr>
            </a:solidFill>
            <a:ln w="9525">
              <a:solidFill>
                <a:schemeClr val="accent2">
                  <a:lumMod val="60000"/>
                </a:schemeClr>
              </a:solidFill>
            </a:ln>
            <a:effectLst/>
          </c:spPr>
        </c:marker>
      </c:pivotFmt>
      <c:pivotFmt>
        <c:idx val="23"/>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pivotFmt>
      <c:pivotFmt>
        <c:idx val="24"/>
        <c:spPr>
          <a:solidFill>
            <a:schemeClr val="accent1"/>
          </a:solidFill>
          <a:ln w="28575" cap="rnd">
            <a:solidFill>
              <a:schemeClr val="accent1"/>
            </a:solidFill>
            <a:round/>
          </a:ln>
          <a:effectLst/>
        </c:spPr>
        <c:marker>
          <c:symbol val="circle"/>
          <c:size val="5"/>
          <c:spPr>
            <a:solidFill>
              <a:schemeClr val="accent2"/>
            </a:solidFill>
            <a:ln w="9525">
              <a:solidFill>
                <a:schemeClr val="accent2"/>
              </a:solidFill>
            </a:ln>
            <a:effectLst/>
          </c:spPr>
        </c:marker>
      </c:pivotFmt>
      <c:pivotFmt>
        <c:idx val="25"/>
        <c:spPr>
          <a:solidFill>
            <a:schemeClr val="accent1"/>
          </a:solidFill>
          <a:ln w="28575" cap="rnd">
            <a:solidFill>
              <a:schemeClr val="accent1"/>
            </a:solidFill>
            <a:round/>
          </a:ln>
          <a:effectLst/>
        </c:spPr>
        <c:marker>
          <c:symbol val="circle"/>
          <c:size val="5"/>
          <c:spPr>
            <a:solidFill>
              <a:schemeClr val="accent3"/>
            </a:solidFill>
            <a:ln w="9525">
              <a:solidFill>
                <a:schemeClr val="accent3"/>
              </a:solidFill>
            </a:ln>
            <a:effectLst/>
          </c:spPr>
        </c:marker>
      </c:pivotFmt>
      <c:pivotFmt>
        <c:idx val="26"/>
        <c:spPr>
          <a:solidFill>
            <a:schemeClr val="accent1"/>
          </a:solidFill>
          <a:ln w="28575" cap="rnd">
            <a:solidFill>
              <a:schemeClr val="accent1"/>
            </a:solidFill>
            <a:round/>
          </a:ln>
          <a:effectLst/>
        </c:spPr>
        <c:marker>
          <c:symbol val="circle"/>
          <c:size val="5"/>
          <c:spPr>
            <a:solidFill>
              <a:schemeClr val="accent4"/>
            </a:solidFill>
            <a:ln w="9525">
              <a:solidFill>
                <a:schemeClr val="accent4"/>
              </a:solidFill>
            </a:ln>
            <a:effectLst/>
          </c:spPr>
        </c:marker>
      </c:pivotFmt>
      <c:pivotFmt>
        <c:idx val="27"/>
        <c:spPr>
          <a:solidFill>
            <a:schemeClr val="accent1"/>
          </a:solidFill>
          <a:ln w="28575" cap="rnd">
            <a:solidFill>
              <a:schemeClr val="accent1"/>
            </a:solidFill>
            <a:round/>
          </a:ln>
          <a:effectLst/>
        </c:spPr>
        <c:marker>
          <c:symbol val="circle"/>
          <c:size val="5"/>
          <c:spPr>
            <a:solidFill>
              <a:schemeClr val="accent5"/>
            </a:solidFill>
            <a:ln w="9525">
              <a:solidFill>
                <a:schemeClr val="accent5"/>
              </a:solidFill>
            </a:ln>
            <a:effectLst/>
          </c:spPr>
        </c:marker>
      </c:pivotFmt>
      <c:pivotFmt>
        <c:idx val="28"/>
        <c:spPr>
          <a:solidFill>
            <a:schemeClr val="accent1"/>
          </a:solidFill>
          <a:ln w="28575" cap="rnd">
            <a:solidFill>
              <a:schemeClr val="accent1"/>
            </a:solidFill>
            <a:round/>
          </a:ln>
          <a:effectLst/>
        </c:spPr>
        <c:marker>
          <c:symbol val="circle"/>
          <c:size val="5"/>
          <c:spPr>
            <a:solidFill>
              <a:schemeClr val="accent6"/>
            </a:solidFill>
            <a:ln w="9525">
              <a:solidFill>
                <a:schemeClr val="accent6"/>
              </a:solidFill>
            </a:ln>
            <a:effectLst/>
          </c:spPr>
        </c:marker>
      </c:pivotFmt>
      <c:pivotFmt>
        <c:idx val="29"/>
        <c:spPr>
          <a:solidFill>
            <a:schemeClr val="accent1"/>
          </a:solidFill>
          <a:ln w="28575" cap="rnd">
            <a:solidFill>
              <a:schemeClr val="accent1"/>
            </a:solidFill>
            <a:round/>
          </a:ln>
          <a:effectLst/>
        </c:spPr>
        <c:marker>
          <c:symbol val="circle"/>
          <c:size val="5"/>
          <c:spPr>
            <a:solidFill>
              <a:schemeClr val="accent1">
                <a:lumMod val="60000"/>
              </a:schemeClr>
            </a:solidFill>
            <a:ln w="9525">
              <a:solidFill>
                <a:schemeClr val="accent1">
                  <a:lumMod val="60000"/>
                </a:schemeClr>
              </a:solidFill>
            </a:ln>
            <a:effectLst/>
          </c:spPr>
        </c:marker>
      </c:pivotFmt>
      <c:pivotFmt>
        <c:idx val="30"/>
        <c:spPr>
          <a:solidFill>
            <a:schemeClr val="accent1"/>
          </a:solidFill>
          <a:ln w="28575" cap="rnd">
            <a:solidFill>
              <a:schemeClr val="accent1"/>
            </a:solidFill>
            <a:round/>
          </a:ln>
          <a:effectLst/>
        </c:spPr>
        <c:marker>
          <c:symbol val="circle"/>
          <c:size val="5"/>
          <c:spPr>
            <a:solidFill>
              <a:schemeClr val="accent2">
                <a:lumMod val="60000"/>
              </a:schemeClr>
            </a:solidFill>
            <a:ln w="9525">
              <a:solidFill>
                <a:schemeClr val="accent2">
                  <a:lumMod val="60000"/>
                </a:schemeClr>
              </a:solidFill>
            </a:ln>
            <a:effectLst/>
          </c:spPr>
        </c:marker>
      </c:pivotFmt>
      <c:pivotFmt>
        <c:idx val="31"/>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pivotFmt>
      <c:pivotFmt>
        <c:idx val="32"/>
        <c:spPr>
          <a:solidFill>
            <a:schemeClr val="accent1"/>
          </a:solidFill>
          <a:ln w="28575" cap="rnd">
            <a:solidFill>
              <a:schemeClr val="accent1"/>
            </a:solidFill>
            <a:round/>
          </a:ln>
          <a:effectLst/>
        </c:spPr>
        <c:marker>
          <c:symbol val="circle"/>
          <c:size val="5"/>
          <c:spPr>
            <a:solidFill>
              <a:schemeClr val="accent2"/>
            </a:solidFill>
            <a:ln w="9525">
              <a:solidFill>
                <a:schemeClr val="accent2"/>
              </a:solidFill>
            </a:ln>
            <a:effectLst/>
          </c:spPr>
        </c:marker>
      </c:pivotFmt>
      <c:pivotFmt>
        <c:idx val="33"/>
        <c:spPr>
          <a:solidFill>
            <a:schemeClr val="accent1"/>
          </a:solidFill>
          <a:ln w="28575" cap="rnd">
            <a:solidFill>
              <a:schemeClr val="accent1"/>
            </a:solidFill>
            <a:round/>
          </a:ln>
          <a:effectLst/>
        </c:spPr>
        <c:marker>
          <c:symbol val="circle"/>
          <c:size val="5"/>
          <c:spPr>
            <a:solidFill>
              <a:schemeClr val="accent3"/>
            </a:solidFill>
            <a:ln w="9525">
              <a:solidFill>
                <a:schemeClr val="accent3"/>
              </a:solidFill>
            </a:ln>
            <a:effectLst/>
          </c:spPr>
        </c:marker>
      </c:pivotFmt>
      <c:pivotFmt>
        <c:idx val="34"/>
        <c:spPr>
          <a:solidFill>
            <a:schemeClr val="accent1"/>
          </a:solidFill>
          <a:ln w="28575" cap="rnd">
            <a:solidFill>
              <a:schemeClr val="accent1"/>
            </a:solidFill>
            <a:round/>
          </a:ln>
          <a:effectLst/>
        </c:spPr>
        <c:marker>
          <c:symbol val="circle"/>
          <c:size val="5"/>
          <c:spPr>
            <a:solidFill>
              <a:schemeClr val="accent4"/>
            </a:solidFill>
            <a:ln w="9525">
              <a:solidFill>
                <a:schemeClr val="accent4"/>
              </a:solidFill>
            </a:ln>
            <a:effectLst/>
          </c:spPr>
        </c:marker>
      </c:pivotFmt>
      <c:pivotFmt>
        <c:idx val="35"/>
        <c:spPr>
          <a:solidFill>
            <a:schemeClr val="accent1"/>
          </a:solidFill>
          <a:ln w="28575" cap="rnd">
            <a:solidFill>
              <a:schemeClr val="accent1"/>
            </a:solidFill>
            <a:round/>
          </a:ln>
          <a:effectLst/>
        </c:spPr>
        <c:marker>
          <c:symbol val="circle"/>
          <c:size val="5"/>
          <c:spPr>
            <a:solidFill>
              <a:schemeClr val="accent5"/>
            </a:solidFill>
            <a:ln w="9525">
              <a:solidFill>
                <a:schemeClr val="accent5"/>
              </a:solidFill>
            </a:ln>
            <a:effectLst/>
          </c:spPr>
        </c:marker>
      </c:pivotFmt>
      <c:pivotFmt>
        <c:idx val="36"/>
        <c:spPr>
          <a:solidFill>
            <a:schemeClr val="accent1"/>
          </a:solidFill>
          <a:ln w="28575" cap="rnd">
            <a:solidFill>
              <a:schemeClr val="accent1"/>
            </a:solidFill>
            <a:round/>
          </a:ln>
          <a:effectLst/>
        </c:spPr>
        <c:marker>
          <c:symbol val="circle"/>
          <c:size val="5"/>
          <c:spPr>
            <a:solidFill>
              <a:schemeClr val="accent6"/>
            </a:solidFill>
            <a:ln w="9525">
              <a:solidFill>
                <a:schemeClr val="accent6"/>
              </a:solidFill>
            </a:ln>
            <a:effectLst/>
          </c:spPr>
        </c:marker>
      </c:pivotFmt>
      <c:pivotFmt>
        <c:idx val="37"/>
        <c:spPr>
          <a:solidFill>
            <a:schemeClr val="accent1"/>
          </a:solidFill>
          <a:ln w="28575" cap="rnd">
            <a:solidFill>
              <a:schemeClr val="accent1"/>
            </a:solidFill>
            <a:round/>
          </a:ln>
          <a:effectLst/>
        </c:spPr>
        <c:marker>
          <c:symbol val="circle"/>
          <c:size val="5"/>
          <c:spPr>
            <a:solidFill>
              <a:schemeClr val="accent1">
                <a:lumMod val="60000"/>
              </a:schemeClr>
            </a:solidFill>
            <a:ln w="9525">
              <a:solidFill>
                <a:schemeClr val="accent1">
                  <a:lumMod val="60000"/>
                </a:schemeClr>
              </a:solidFill>
            </a:ln>
            <a:effectLst/>
          </c:spPr>
        </c:marker>
      </c:pivotFmt>
      <c:pivotFmt>
        <c:idx val="38"/>
        <c:spPr>
          <a:solidFill>
            <a:schemeClr val="accent1"/>
          </a:solidFill>
          <a:ln w="28575" cap="rnd">
            <a:solidFill>
              <a:schemeClr val="accent1"/>
            </a:solidFill>
            <a:round/>
          </a:ln>
          <a:effectLst/>
        </c:spPr>
        <c:marker>
          <c:symbol val="circle"/>
          <c:size val="5"/>
          <c:spPr>
            <a:solidFill>
              <a:schemeClr val="accent2">
                <a:lumMod val="60000"/>
              </a:schemeClr>
            </a:solidFill>
            <a:ln w="9525">
              <a:solidFill>
                <a:schemeClr val="accent2">
                  <a:lumMod val="60000"/>
                </a:schemeClr>
              </a:solidFill>
            </a:ln>
            <a:effectLst/>
          </c:spPr>
        </c:marker>
      </c:pivotFmt>
    </c:pivotFmts>
    <c:plotArea>
      <c:layout>
        <c:manualLayout>
          <c:layoutTarget val="inner"/>
          <c:xMode val="edge"/>
          <c:yMode val="edge"/>
          <c:x val="0.1997732774087364"/>
          <c:y val="4.7310437515002662E-2"/>
          <c:w val="0.8002267225912636"/>
          <c:h val="0.77789919294139032"/>
        </c:manualLayout>
      </c:layout>
      <c:lineChart>
        <c:grouping val="standard"/>
        <c:varyColors val="0"/>
        <c:ser>
          <c:idx val="0"/>
          <c:order val="0"/>
          <c:tx>
            <c:strRef>
              <c:f>enrol_grade_year!$B$3:$B$4</c:f>
              <c:strCache>
                <c:ptCount val="1"/>
                <c:pt idx="0">
                  <c:v>2007</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enrol_grade_year!$A$5:$A$17</c:f>
              <c:strCache>
                <c:ptCount val="12"/>
                <c:pt idx="0">
                  <c:v>std1</c:v>
                </c:pt>
                <c:pt idx="1">
                  <c:v>std2</c:v>
                </c:pt>
                <c:pt idx="2">
                  <c:v>std3</c:v>
                </c:pt>
                <c:pt idx="3">
                  <c:v>std4</c:v>
                </c:pt>
                <c:pt idx="4">
                  <c:v>std5</c:v>
                </c:pt>
                <c:pt idx="5">
                  <c:v>std6</c:v>
                </c:pt>
                <c:pt idx="6">
                  <c:v>std7</c:v>
                </c:pt>
                <c:pt idx="7">
                  <c:v>frm1</c:v>
                </c:pt>
                <c:pt idx="8">
                  <c:v>frm2</c:v>
                </c:pt>
                <c:pt idx="9">
                  <c:v>frm3</c:v>
                </c:pt>
                <c:pt idx="10">
                  <c:v>frm4</c:v>
                </c:pt>
                <c:pt idx="11">
                  <c:v>frm5</c:v>
                </c:pt>
              </c:strCache>
            </c:strRef>
          </c:cat>
          <c:val>
            <c:numRef>
              <c:f>enrol_grade_year!$B$5:$B$17</c:f>
              <c:numCache>
                <c:formatCode>General</c:formatCode>
                <c:ptCount val="12"/>
                <c:pt idx="0">
                  <c:v>54220</c:v>
                </c:pt>
                <c:pt idx="1">
                  <c:v>48933</c:v>
                </c:pt>
                <c:pt idx="2">
                  <c:v>47717</c:v>
                </c:pt>
                <c:pt idx="3">
                  <c:v>47463</c:v>
                </c:pt>
                <c:pt idx="4">
                  <c:v>45420</c:v>
                </c:pt>
                <c:pt idx="5">
                  <c:v>44113</c:v>
                </c:pt>
                <c:pt idx="6">
                  <c:v>41552</c:v>
                </c:pt>
                <c:pt idx="7">
                  <c:v>41900</c:v>
                </c:pt>
                <c:pt idx="8">
                  <c:v>39357</c:v>
                </c:pt>
                <c:pt idx="9">
                  <c:v>37832</c:v>
                </c:pt>
                <c:pt idx="10">
                  <c:v>24811</c:v>
                </c:pt>
                <c:pt idx="11">
                  <c:v>24029</c:v>
                </c:pt>
              </c:numCache>
            </c:numRef>
          </c:val>
          <c:smooth val="0"/>
          <c:extLst>
            <c:ext xmlns:c16="http://schemas.microsoft.com/office/drawing/2014/chart" uri="{C3380CC4-5D6E-409C-BE32-E72D297353CC}">
              <c16:uniqueId val="{00000000-0770-4B9D-B5D7-995A4D2F4639}"/>
            </c:ext>
          </c:extLst>
        </c:ser>
        <c:ser>
          <c:idx val="1"/>
          <c:order val="1"/>
          <c:tx>
            <c:strRef>
              <c:f>enrol_grade_year!$C$3:$C$4</c:f>
              <c:strCache>
                <c:ptCount val="1"/>
                <c:pt idx="0">
                  <c:v>2008</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enrol_grade_year!$A$5:$A$17</c:f>
              <c:strCache>
                <c:ptCount val="12"/>
                <c:pt idx="0">
                  <c:v>std1</c:v>
                </c:pt>
                <c:pt idx="1">
                  <c:v>std2</c:v>
                </c:pt>
                <c:pt idx="2">
                  <c:v>std3</c:v>
                </c:pt>
                <c:pt idx="3">
                  <c:v>std4</c:v>
                </c:pt>
                <c:pt idx="4">
                  <c:v>std5</c:v>
                </c:pt>
                <c:pt idx="5">
                  <c:v>std6</c:v>
                </c:pt>
                <c:pt idx="6">
                  <c:v>std7</c:v>
                </c:pt>
                <c:pt idx="7">
                  <c:v>frm1</c:v>
                </c:pt>
                <c:pt idx="8">
                  <c:v>frm2</c:v>
                </c:pt>
                <c:pt idx="9">
                  <c:v>frm3</c:v>
                </c:pt>
                <c:pt idx="10">
                  <c:v>frm4</c:v>
                </c:pt>
                <c:pt idx="11">
                  <c:v>frm5</c:v>
                </c:pt>
              </c:strCache>
            </c:strRef>
          </c:cat>
          <c:val>
            <c:numRef>
              <c:f>enrol_grade_year!$C$5:$C$17</c:f>
              <c:numCache>
                <c:formatCode>General</c:formatCode>
                <c:ptCount val="12"/>
                <c:pt idx="0">
                  <c:v>50754</c:v>
                </c:pt>
                <c:pt idx="1">
                  <c:v>48397</c:v>
                </c:pt>
                <c:pt idx="2">
                  <c:v>48601</c:v>
                </c:pt>
                <c:pt idx="3">
                  <c:v>48440</c:v>
                </c:pt>
                <c:pt idx="4">
                  <c:v>44749</c:v>
                </c:pt>
                <c:pt idx="5">
                  <c:v>44445</c:v>
                </c:pt>
                <c:pt idx="6">
                  <c:v>41847</c:v>
                </c:pt>
                <c:pt idx="7">
                  <c:v>40982</c:v>
                </c:pt>
                <c:pt idx="8">
                  <c:v>41027</c:v>
                </c:pt>
                <c:pt idx="9">
                  <c:v>38886</c:v>
                </c:pt>
                <c:pt idx="10">
                  <c:v>26582</c:v>
                </c:pt>
                <c:pt idx="11">
                  <c:v>24969</c:v>
                </c:pt>
              </c:numCache>
            </c:numRef>
          </c:val>
          <c:smooth val="0"/>
          <c:extLst>
            <c:ext xmlns:c16="http://schemas.microsoft.com/office/drawing/2014/chart" uri="{C3380CC4-5D6E-409C-BE32-E72D297353CC}">
              <c16:uniqueId val="{00000001-0770-4B9D-B5D7-995A4D2F4639}"/>
            </c:ext>
          </c:extLst>
        </c:ser>
        <c:ser>
          <c:idx val="2"/>
          <c:order val="2"/>
          <c:tx>
            <c:strRef>
              <c:f>enrol_grade_year!$D$3:$D$4</c:f>
              <c:strCache>
                <c:ptCount val="1"/>
                <c:pt idx="0">
                  <c:v>2009</c:v>
                </c:pt>
              </c:strCache>
            </c:strRef>
          </c:tx>
          <c:spPr>
            <a:ln w="28575" cap="rnd">
              <a:solidFill>
                <a:srgbClr val="0070C0"/>
              </a:solidFill>
              <a:round/>
            </a:ln>
            <a:effectLst/>
          </c:spPr>
          <c:marker>
            <c:symbol val="circle"/>
            <c:size val="5"/>
            <c:spPr>
              <a:solidFill>
                <a:schemeClr val="accent3"/>
              </a:solidFill>
              <a:ln w="9525">
                <a:solidFill>
                  <a:schemeClr val="accent3"/>
                </a:solidFill>
              </a:ln>
              <a:effectLst/>
            </c:spPr>
          </c:marker>
          <c:cat>
            <c:strRef>
              <c:f>enrol_grade_year!$A$5:$A$17</c:f>
              <c:strCache>
                <c:ptCount val="12"/>
                <c:pt idx="0">
                  <c:v>std1</c:v>
                </c:pt>
                <c:pt idx="1">
                  <c:v>std2</c:v>
                </c:pt>
                <c:pt idx="2">
                  <c:v>std3</c:v>
                </c:pt>
                <c:pt idx="3">
                  <c:v>std4</c:v>
                </c:pt>
                <c:pt idx="4">
                  <c:v>std5</c:v>
                </c:pt>
                <c:pt idx="5">
                  <c:v>std6</c:v>
                </c:pt>
                <c:pt idx="6">
                  <c:v>std7</c:v>
                </c:pt>
                <c:pt idx="7">
                  <c:v>frm1</c:v>
                </c:pt>
                <c:pt idx="8">
                  <c:v>frm2</c:v>
                </c:pt>
                <c:pt idx="9">
                  <c:v>frm3</c:v>
                </c:pt>
                <c:pt idx="10">
                  <c:v>frm4</c:v>
                </c:pt>
                <c:pt idx="11">
                  <c:v>frm5</c:v>
                </c:pt>
              </c:strCache>
            </c:strRef>
          </c:cat>
          <c:val>
            <c:numRef>
              <c:f>enrol_grade_year!$D$5:$D$17</c:f>
              <c:numCache>
                <c:formatCode>General</c:formatCode>
                <c:ptCount val="12"/>
                <c:pt idx="0">
                  <c:v>51630</c:v>
                </c:pt>
                <c:pt idx="1">
                  <c:v>47659</c:v>
                </c:pt>
                <c:pt idx="2">
                  <c:v>48116</c:v>
                </c:pt>
                <c:pt idx="3">
                  <c:v>50018</c:v>
                </c:pt>
                <c:pt idx="4">
                  <c:v>46017</c:v>
                </c:pt>
                <c:pt idx="5">
                  <c:v>43887</c:v>
                </c:pt>
                <c:pt idx="6">
                  <c:v>42365</c:v>
                </c:pt>
                <c:pt idx="7">
                  <c:v>40519</c:v>
                </c:pt>
                <c:pt idx="8">
                  <c:v>39561</c:v>
                </c:pt>
                <c:pt idx="9">
                  <c:v>39853</c:v>
                </c:pt>
                <c:pt idx="10">
                  <c:v>24024</c:v>
                </c:pt>
                <c:pt idx="11">
                  <c:v>27303</c:v>
                </c:pt>
              </c:numCache>
            </c:numRef>
          </c:val>
          <c:smooth val="0"/>
          <c:extLst>
            <c:ext xmlns:c16="http://schemas.microsoft.com/office/drawing/2014/chart" uri="{C3380CC4-5D6E-409C-BE32-E72D297353CC}">
              <c16:uniqueId val="{00000002-0770-4B9D-B5D7-995A4D2F4639}"/>
            </c:ext>
          </c:extLst>
        </c:ser>
        <c:ser>
          <c:idx val="3"/>
          <c:order val="3"/>
          <c:tx>
            <c:strRef>
              <c:f>enrol_grade_year!$E$3:$E$4</c:f>
              <c:strCache>
                <c:ptCount val="1"/>
                <c:pt idx="0">
                  <c:v>2010</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enrol_grade_year!$A$5:$A$17</c:f>
              <c:strCache>
                <c:ptCount val="12"/>
                <c:pt idx="0">
                  <c:v>std1</c:v>
                </c:pt>
                <c:pt idx="1">
                  <c:v>std2</c:v>
                </c:pt>
                <c:pt idx="2">
                  <c:v>std3</c:v>
                </c:pt>
                <c:pt idx="3">
                  <c:v>std4</c:v>
                </c:pt>
                <c:pt idx="4">
                  <c:v>std5</c:v>
                </c:pt>
                <c:pt idx="5">
                  <c:v>std6</c:v>
                </c:pt>
                <c:pt idx="6">
                  <c:v>std7</c:v>
                </c:pt>
                <c:pt idx="7">
                  <c:v>frm1</c:v>
                </c:pt>
                <c:pt idx="8">
                  <c:v>frm2</c:v>
                </c:pt>
                <c:pt idx="9">
                  <c:v>frm3</c:v>
                </c:pt>
                <c:pt idx="10">
                  <c:v>frm4</c:v>
                </c:pt>
                <c:pt idx="11">
                  <c:v>frm5</c:v>
                </c:pt>
              </c:strCache>
            </c:strRef>
          </c:cat>
          <c:val>
            <c:numRef>
              <c:f>enrol_grade_year!$E$5:$E$17</c:f>
              <c:numCache>
                <c:formatCode>General</c:formatCode>
                <c:ptCount val="12"/>
                <c:pt idx="0">
                  <c:v>51968</c:v>
                </c:pt>
                <c:pt idx="1">
                  <c:v>48066</c:v>
                </c:pt>
                <c:pt idx="2">
                  <c:v>47303</c:v>
                </c:pt>
                <c:pt idx="3">
                  <c:v>48886</c:v>
                </c:pt>
                <c:pt idx="4">
                  <c:v>47294</c:v>
                </c:pt>
                <c:pt idx="5">
                  <c:v>44845</c:v>
                </c:pt>
                <c:pt idx="6">
                  <c:v>41609</c:v>
                </c:pt>
                <c:pt idx="7">
                  <c:v>40600</c:v>
                </c:pt>
                <c:pt idx="8">
                  <c:v>39700</c:v>
                </c:pt>
                <c:pt idx="9">
                  <c:v>39800</c:v>
                </c:pt>
                <c:pt idx="10">
                  <c:v>26700</c:v>
                </c:pt>
                <c:pt idx="11">
                  <c:v>23800</c:v>
                </c:pt>
              </c:numCache>
            </c:numRef>
          </c:val>
          <c:smooth val="0"/>
          <c:extLst>
            <c:ext xmlns:c16="http://schemas.microsoft.com/office/drawing/2014/chart" uri="{C3380CC4-5D6E-409C-BE32-E72D297353CC}">
              <c16:uniqueId val="{00000003-0770-4B9D-B5D7-995A4D2F4639}"/>
            </c:ext>
          </c:extLst>
        </c:ser>
        <c:ser>
          <c:idx val="4"/>
          <c:order val="4"/>
          <c:tx>
            <c:strRef>
              <c:f>enrol_grade_year!$F$3:$F$4</c:f>
              <c:strCache>
                <c:ptCount val="1"/>
                <c:pt idx="0">
                  <c:v>2011</c:v>
                </c:pt>
              </c:strCache>
            </c:strRef>
          </c:tx>
          <c:spPr>
            <a:ln w="28575" cap="rnd">
              <a:solidFill>
                <a:srgbClr val="FF0000"/>
              </a:solidFill>
              <a:round/>
            </a:ln>
            <a:effectLst/>
          </c:spPr>
          <c:marker>
            <c:symbol val="circle"/>
            <c:size val="5"/>
            <c:spPr>
              <a:solidFill>
                <a:schemeClr val="accent5"/>
              </a:solidFill>
              <a:ln w="9525">
                <a:solidFill>
                  <a:schemeClr val="accent5"/>
                </a:solidFill>
              </a:ln>
              <a:effectLst/>
            </c:spPr>
          </c:marker>
          <c:cat>
            <c:strRef>
              <c:f>enrol_grade_year!$A$5:$A$17</c:f>
              <c:strCache>
                <c:ptCount val="12"/>
                <c:pt idx="0">
                  <c:v>std1</c:v>
                </c:pt>
                <c:pt idx="1">
                  <c:v>std2</c:v>
                </c:pt>
                <c:pt idx="2">
                  <c:v>std3</c:v>
                </c:pt>
                <c:pt idx="3">
                  <c:v>std4</c:v>
                </c:pt>
                <c:pt idx="4">
                  <c:v>std5</c:v>
                </c:pt>
                <c:pt idx="5">
                  <c:v>std6</c:v>
                </c:pt>
                <c:pt idx="6">
                  <c:v>std7</c:v>
                </c:pt>
                <c:pt idx="7">
                  <c:v>frm1</c:v>
                </c:pt>
                <c:pt idx="8">
                  <c:v>frm2</c:v>
                </c:pt>
                <c:pt idx="9">
                  <c:v>frm3</c:v>
                </c:pt>
                <c:pt idx="10">
                  <c:v>frm4</c:v>
                </c:pt>
                <c:pt idx="11">
                  <c:v>frm5</c:v>
                </c:pt>
              </c:strCache>
            </c:strRef>
          </c:cat>
          <c:val>
            <c:numRef>
              <c:f>enrol_grade_year!$F$5:$F$17</c:f>
              <c:numCache>
                <c:formatCode>General</c:formatCode>
                <c:ptCount val="12"/>
                <c:pt idx="0">
                  <c:v>53974</c:v>
                </c:pt>
                <c:pt idx="1">
                  <c:v>48116</c:v>
                </c:pt>
                <c:pt idx="2">
                  <c:v>46932</c:v>
                </c:pt>
                <c:pt idx="3">
                  <c:v>47750</c:v>
                </c:pt>
                <c:pt idx="4">
                  <c:v>46593</c:v>
                </c:pt>
                <c:pt idx="5">
                  <c:v>45805</c:v>
                </c:pt>
                <c:pt idx="6">
                  <c:v>42443</c:v>
                </c:pt>
                <c:pt idx="7">
                  <c:v>39200</c:v>
                </c:pt>
                <c:pt idx="8">
                  <c:v>39600</c:v>
                </c:pt>
                <c:pt idx="9">
                  <c:v>38900</c:v>
                </c:pt>
                <c:pt idx="10">
                  <c:v>29600</c:v>
                </c:pt>
                <c:pt idx="11">
                  <c:v>26100</c:v>
                </c:pt>
              </c:numCache>
            </c:numRef>
          </c:val>
          <c:smooth val="0"/>
          <c:extLst>
            <c:ext xmlns:c16="http://schemas.microsoft.com/office/drawing/2014/chart" uri="{C3380CC4-5D6E-409C-BE32-E72D297353CC}">
              <c16:uniqueId val="{00000004-0770-4B9D-B5D7-995A4D2F4639}"/>
            </c:ext>
          </c:extLst>
        </c:ser>
        <c:ser>
          <c:idx val="5"/>
          <c:order val="5"/>
          <c:tx>
            <c:strRef>
              <c:f>enrol_grade_year!$G$3:$G$4</c:f>
              <c:strCache>
                <c:ptCount val="1"/>
                <c:pt idx="0">
                  <c:v>2012</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strRef>
              <c:f>enrol_grade_year!$A$5:$A$17</c:f>
              <c:strCache>
                <c:ptCount val="12"/>
                <c:pt idx="0">
                  <c:v>std1</c:v>
                </c:pt>
                <c:pt idx="1">
                  <c:v>std2</c:v>
                </c:pt>
                <c:pt idx="2">
                  <c:v>std3</c:v>
                </c:pt>
                <c:pt idx="3">
                  <c:v>std4</c:v>
                </c:pt>
                <c:pt idx="4">
                  <c:v>std5</c:v>
                </c:pt>
                <c:pt idx="5">
                  <c:v>std6</c:v>
                </c:pt>
                <c:pt idx="6">
                  <c:v>std7</c:v>
                </c:pt>
                <c:pt idx="7">
                  <c:v>frm1</c:v>
                </c:pt>
                <c:pt idx="8">
                  <c:v>frm2</c:v>
                </c:pt>
                <c:pt idx="9">
                  <c:v>frm3</c:v>
                </c:pt>
                <c:pt idx="10">
                  <c:v>frm4</c:v>
                </c:pt>
                <c:pt idx="11">
                  <c:v>frm5</c:v>
                </c:pt>
              </c:strCache>
            </c:strRef>
          </c:cat>
          <c:val>
            <c:numRef>
              <c:f>enrol_grade_year!$G$5:$G$17</c:f>
              <c:numCache>
                <c:formatCode>General</c:formatCode>
                <c:ptCount val="12"/>
                <c:pt idx="0">
                  <c:v>56382</c:v>
                </c:pt>
                <c:pt idx="1">
                  <c:v>49386</c:v>
                </c:pt>
                <c:pt idx="2">
                  <c:v>46955</c:v>
                </c:pt>
                <c:pt idx="3">
                  <c:v>47209</c:v>
                </c:pt>
                <c:pt idx="4">
                  <c:v>45639</c:v>
                </c:pt>
                <c:pt idx="5">
                  <c:v>45374</c:v>
                </c:pt>
                <c:pt idx="6">
                  <c:v>43372</c:v>
                </c:pt>
                <c:pt idx="7">
                  <c:v>41514</c:v>
                </c:pt>
                <c:pt idx="8">
                  <c:v>39639</c:v>
                </c:pt>
                <c:pt idx="9">
                  <c:v>39254</c:v>
                </c:pt>
                <c:pt idx="10">
                  <c:v>26431</c:v>
                </c:pt>
                <c:pt idx="11">
                  <c:v>25340</c:v>
                </c:pt>
              </c:numCache>
            </c:numRef>
          </c:val>
          <c:smooth val="0"/>
          <c:extLst>
            <c:ext xmlns:c16="http://schemas.microsoft.com/office/drawing/2014/chart" uri="{C3380CC4-5D6E-409C-BE32-E72D297353CC}">
              <c16:uniqueId val="{00000005-0770-4B9D-B5D7-995A4D2F4639}"/>
            </c:ext>
          </c:extLst>
        </c:ser>
        <c:ser>
          <c:idx val="6"/>
          <c:order val="6"/>
          <c:tx>
            <c:strRef>
              <c:f>enrol_grade_year!$H$3:$H$4</c:f>
              <c:strCache>
                <c:ptCount val="1"/>
                <c:pt idx="0">
                  <c:v>2013</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strRef>
              <c:f>enrol_grade_year!$A$5:$A$17</c:f>
              <c:strCache>
                <c:ptCount val="12"/>
                <c:pt idx="0">
                  <c:v>std1</c:v>
                </c:pt>
                <c:pt idx="1">
                  <c:v>std2</c:v>
                </c:pt>
                <c:pt idx="2">
                  <c:v>std3</c:v>
                </c:pt>
                <c:pt idx="3">
                  <c:v>std4</c:v>
                </c:pt>
                <c:pt idx="4">
                  <c:v>std5</c:v>
                </c:pt>
                <c:pt idx="5">
                  <c:v>std6</c:v>
                </c:pt>
                <c:pt idx="6">
                  <c:v>std7</c:v>
                </c:pt>
                <c:pt idx="7">
                  <c:v>frm1</c:v>
                </c:pt>
                <c:pt idx="8">
                  <c:v>frm2</c:v>
                </c:pt>
                <c:pt idx="9">
                  <c:v>frm3</c:v>
                </c:pt>
                <c:pt idx="10">
                  <c:v>frm4</c:v>
                </c:pt>
                <c:pt idx="11">
                  <c:v>frm5</c:v>
                </c:pt>
              </c:strCache>
            </c:strRef>
          </c:cat>
          <c:val>
            <c:numRef>
              <c:f>enrol_grade_year!$H$5:$H$17</c:f>
              <c:numCache>
                <c:formatCode>General</c:formatCode>
                <c:ptCount val="12"/>
                <c:pt idx="0">
                  <c:v>55931</c:v>
                </c:pt>
                <c:pt idx="1">
                  <c:v>52753</c:v>
                </c:pt>
                <c:pt idx="2">
                  <c:v>48575</c:v>
                </c:pt>
                <c:pt idx="3">
                  <c:v>47344</c:v>
                </c:pt>
                <c:pt idx="4">
                  <c:v>45505</c:v>
                </c:pt>
                <c:pt idx="5">
                  <c:v>45027</c:v>
                </c:pt>
                <c:pt idx="6">
                  <c:v>43772</c:v>
                </c:pt>
                <c:pt idx="7">
                  <c:v>42460</c:v>
                </c:pt>
                <c:pt idx="8">
                  <c:v>40141</c:v>
                </c:pt>
                <c:pt idx="9">
                  <c:v>38561</c:v>
                </c:pt>
                <c:pt idx="10">
                  <c:v>27586</c:v>
                </c:pt>
                <c:pt idx="11">
                  <c:v>26292</c:v>
                </c:pt>
              </c:numCache>
            </c:numRef>
          </c:val>
          <c:smooth val="0"/>
          <c:extLst>
            <c:ext xmlns:c16="http://schemas.microsoft.com/office/drawing/2014/chart" uri="{C3380CC4-5D6E-409C-BE32-E72D297353CC}">
              <c16:uniqueId val="{00000006-0770-4B9D-B5D7-995A4D2F4639}"/>
            </c:ext>
          </c:extLst>
        </c:ser>
        <c:ser>
          <c:idx val="7"/>
          <c:order val="7"/>
          <c:tx>
            <c:strRef>
              <c:f>enrol_grade_year!$I$3:$I$4</c:f>
              <c:strCache>
                <c:ptCount val="1"/>
                <c:pt idx="0">
                  <c:v>2014</c:v>
                </c:pt>
              </c:strCache>
            </c:strRef>
          </c:tx>
          <c:spPr>
            <a:ln w="28575" cap="rnd">
              <a:solidFill>
                <a:schemeClr val="accent2">
                  <a:lumMod val="60000"/>
                </a:schemeClr>
              </a:solidFill>
              <a:round/>
            </a:ln>
            <a:effectLst/>
          </c:spPr>
          <c:marker>
            <c:symbol val="circle"/>
            <c:size val="5"/>
            <c:spPr>
              <a:solidFill>
                <a:schemeClr val="accent2">
                  <a:lumMod val="60000"/>
                </a:schemeClr>
              </a:solidFill>
              <a:ln w="9525">
                <a:solidFill>
                  <a:schemeClr val="accent2">
                    <a:lumMod val="60000"/>
                  </a:schemeClr>
                </a:solidFill>
              </a:ln>
              <a:effectLst/>
            </c:spPr>
          </c:marker>
          <c:cat>
            <c:strRef>
              <c:f>enrol_grade_year!$A$5:$A$17</c:f>
              <c:strCache>
                <c:ptCount val="12"/>
                <c:pt idx="0">
                  <c:v>std1</c:v>
                </c:pt>
                <c:pt idx="1">
                  <c:v>std2</c:v>
                </c:pt>
                <c:pt idx="2">
                  <c:v>std3</c:v>
                </c:pt>
                <c:pt idx="3">
                  <c:v>std4</c:v>
                </c:pt>
                <c:pt idx="4">
                  <c:v>std5</c:v>
                </c:pt>
                <c:pt idx="5">
                  <c:v>std6</c:v>
                </c:pt>
                <c:pt idx="6">
                  <c:v>std7</c:v>
                </c:pt>
                <c:pt idx="7">
                  <c:v>frm1</c:v>
                </c:pt>
                <c:pt idx="8">
                  <c:v>frm2</c:v>
                </c:pt>
                <c:pt idx="9">
                  <c:v>frm3</c:v>
                </c:pt>
                <c:pt idx="10">
                  <c:v>frm4</c:v>
                </c:pt>
                <c:pt idx="11">
                  <c:v>frm5</c:v>
                </c:pt>
              </c:strCache>
            </c:strRef>
          </c:cat>
          <c:val>
            <c:numRef>
              <c:f>enrol_grade_year!$I$5:$I$17</c:f>
              <c:numCache>
                <c:formatCode>General</c:formatCode>
                <c:ptCount val="12"/>
                <c:pt idx="0">
                  <c:v>53376</c:v>
                </c:pt>
                <c:pt idx="1">
                  <c:v>52709</c:v>
                </c:pt>
                <c:pt idx="2">
                  <c:v>51203</c:v>
                </c:pt>
                <c:pt idx="3">
                  <c:v>49064</c:v>
                </c:pt>
                <c:pt idx="4">
                  <c:v>45569</c:v>
                </c:pt>
                <c:pt idx="5">
                  <c:v>44578</c:v>
                </c:pt>
                <c:pt idx="6">
                  <c:v>42948</c:v>
                </c:pt>
                <c:pt idx="7">
                  <c:v>43199</c:v>
                </c:pt>
                <c:pt idx="8">
                  <c:v>42738</c:v>
                </c:pt>
                <c:pt idx="9">
                  <c:v>40553</c:v>
                </c:pt>
                <c:pt idx="10">
                  <c:v>27444</c:v>
                </c:pt>
                <c:pt idx="11">
                  <c:v>27304</c:v>
                </c:pt>
              </c:numCache>
            </c:numRef>
          </c:val>
          <c:smooth val="0"/>
          <c:extLst>
            <c:ext xmlns:c16="http://schemas.microsoft.com/office/drawing/2014/chart" uri="{C3380CC4-5D6E-409C-BE32-E72D297353CC}">
              <c16:uniqueId val="{00000007-0770-4B9D-B5D7-995A4D2F4639}"/>
            </c:ext>
          </c:extLst>
        </c:ser>
        <c:dLbls>
          <c:showLegendKey val="0"/>
          <c:showVal val="0"/>
          <c:showCatName val="0"/>
          <c:showSerName val="0"/>
          <c:showPercent val="0"/>
          <c:showBubbleSize val="0"/>
        </c:dLbls>
        <c:marker val="1"/>
        <c:smooth val="0"/>
        <c:axId val="704535552"/>
        <c:axId val="704531944"/>
      </c:lineChart>
      <c:catAx>
        <c:axId val="704535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Calibri" panose="020F0502020204030204" pitchFamily="34" charset="0"/>
                <a:ea typeface="+mn-ea"/>
                <a:cs typeface="+mn-cs"/>
              </a:defRPr>
            </a:pPr>
            <a:endParaRPr lang="en-US"/>
          </a:p>
        </c:txPr>
        <c:crossAx val="704531944"/>
        <c:crosses val="autoZero"/>
        <c:auto val="1"/>
        <c:lblAlgn val="ctr"/>
        <c:lblOffset val="100"/>
        <c:noMultiLvlLbl val="0"/>
      </c:catAx>
      <c:valAx>
        <c:axId val="7045319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Calibri" panose="020F0502020204030204" pitchFamily="34" charset="0"/>
                <a:ea typeface="+mn-ea"/>
                <a:cs typeface="+mn-cs"/>
              </a:defRPr>
            </a:pPr>
            <a:endParaRPr lang="en-US"/>
          </a:p>
        </c:txPr>
        <c:crossAx val="704535552"/>
        <c:crosses val="autoZero"/>
        <c:crossBetween val="between"/>
      </c:valAx>
      <c:spPr>
        <a:noFill/>
        <a:ln>
          <a:noFill/>
        </a:ln>
        <a:effectLst/>
      </c:spPr>
    </c:plotArea>
    <c:legend>
      <c:legendPos val="r"/>
      <c:layout>
        <c:manualLayout>
          <c:xMode val="edge"/>
          <c:yMode val="edge"/>
          <c:x val="0.1995649965896622"/>
          <c:y val="0.51448664101691288"/>
          <c:w val="0.42969977906942275"/>
          <c:h val="0.26382448950254217"/>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Calibri" panose="020F0502020204030204" pitchFamily="34" charset="0"/>
              <a:ea typeface="+mn-ea"/>
              <a:cs typeface="+mn-cs"/>
            </a:defRPr>
          </a:pPr>
          <a:endParaRPr lang="en-US"/>
        </a:p>
      </c:txPr>
    </c:legend>
    <c:plotVisOnly val="1"/>
    <c:dispBlanksAs val="gap"/>
    <c:showDLblsOverMax val="0"/>
  </c:chart>
  <c:spPr>
    <a:noFill/>
    <a:ln>
      <a:noFill/>
    </a:ln>
    <a:effectLst/>
  </c:spPr>
  <c:txPr>
    <a:bodyPr/>
    <a:lstStyle/>
    <a:p>
      <a:pPr>
        <a:defRPr sz="1800" b="1">
          <a:solidFill>
            <a:schemeClr val="tx1"/>
          </a:solidFill>
          <a:latin typeface="Calibri" panose="020F0502020204030204" pitchFamily="34" charset="0"/>
        </a:defRPr>
      </a:pPr>
      <a:endParaRPr lang="en-US"/>
    </a:p>
  </c:txPr>
  <c:externalData r:id="rId3">
    <c:autoUpdate val="0"/>
  </c:externalData>
  <c:userShapes r:id="rId4"/>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402849097233725"/>
          <c:y val="8.7067511673235232E-2"/>
          <c:w val="0.87356156924920902"/>
          <c:h val="0.72761443411302251"/>
        </c:manualLayout>
      </c:layout>
      <c:lineChart>
        <c:grouping val="standard"/>
        <c:varyColors val="0"/>
        <c:ser>
          <c:idx val="0"/>
          <c:order val="0"/>
          <c:tx>
            <c:v>2008</c:v>
          </c:tx>
          <c:val>
            <c:numRef>
              <c:f>enrol_grade_year!$B$16:$M$16</c:f>
              <c:numCache>
                <c:formatCode>General</c:formatCode>
                <c:ptCount val="12"/>
                <c:pt idx="0">
                  <c:v>66819</c:v>
                </c:pt>
                <c:pt idx="1">
                  <c:v>60256</c:v>
                </c:pt>
                <c:pt idx="2">
                  <c:v>57130</c:v>
                </c:pt>
                <c:pt idx="3">
                  <c:v>56536</c:v>
                </c:pt>
                <c:pt idx="4">
                  <c:v>63240</c:v>
                </c:pt>
                <c:pt idx="5">
                  <c:v>53877</c:v>
                </c:pt>
                <c:pt idx="6">
                  <c:v>49588</c:v>
                </c:pt>
                <c:pt idx="7">
                  <c:v>52304</c:v>
                </c:pt>
                <c:pt idx="8">
                  <c:v>41514</c:v>
                </c:pt>
                <c:pt idx="9">
                  <c:v>36660</c:v>
                </c:pt>
                <c:pt idx="10">
                  <c:v>17376</c:v>
                </c:pt>
                <c:pt idx="11">
                  <c:v>16025</c:v>
                </c:pt>
              </c:numCache>
            </c:numRef>
          </c:val>
          <c:smooth val="0"/>
          <c:extLst>
            <c:ext xmlns:c16="http://schemas.microsoft.com/office/drawing/2014/chart" uri="{C3380CC4-5D6E-409C-BE32-E72D297353CC}">
              <c16:uniqueId val="{00000000-FE78-4DCE-8245-3246CB636C79}"/>
            </c:ext>
          </c:extLst>
        </c:ser>
        <c:ser>
          <c:idx val="1"/>
          <c:order val="1"/>
          <c:tx>
            <c:v>2009</c:v>
          </c:tx>
          <c:val>
            <c:numRef>
              <c:f>enrol_grade_year!$B$17:$M$17</c:f>
              <c:numCache>
                <c:formatCode>General</c:formatCode>
                <c:ptCount val="12"/>
                <c:pt idx="0">
                  <c:v>65161</c:v>
                </c:pt>
                <c:pt idx="1">
                  <c:v>59362</c:v>
                </c:pt>
                <c:pt idx="2">
                  <c:v>58262</c:v>
                </c:pt>
                <c:pt idx="3">
                  <c:v>56804</c:v>
                </c:pt>
                <c:pt idx="4">
                  <c:v>62783</c:v>
                </c:pt>
                <c:pt idx="5">
                  <c:v>53326</c:v>
                </c:pt>
                <c:pt idx="6">
                  <c:v>51226</c:v>
                </c:pt>
                <c:pt idx="7">
                  <c:v>53020</c:v>
                </c:pt>
                <c:pt idx="8">
                  <c:v>42126</c:v>
                </c:pt>
                <c:pt idx="9">
                  <c:v>36220</c:v>
                </c:pt>
                <c:pt idx="10">
                  <c:v>20690</c:v>
                </c:pt>
                <c:pt idx="11">
                  <c:v>17249</c:v>
                </c:pt>
              </c:numCache>
            </c:numRef>
          </c:val>
          <c:smooth val="0"/>
          <c:extLst>
            <c:ext xmlns:c16="http://schemas.microsoft.com/office/drawing/2014/chart" uri="{C3380CC4-5D6E-409C-BE32-E72D297353CC}">
              <c16:uniqueId val="{00000001-FE78-4DCE-8245-3246CB636C79}"/>
            </c:ext>
          </c:extLst>
        </c:ser>
        <c:ser>
          <c:idx val="2"/>
          <c:order val="2"/>
          <c:tx>
            <c:v>2010</c:v>
          </c:tx>
          <c:spPr>
            <a:ln>
              <a:solidFill>
                <a:srgbClr val="00B050"/>
              </a:solidFill>
            </a:ln>
          </c:spPr>
          <c:val>
            <c:numRef>
              <c:f>enrol_grade_year!$B$18:$M$18</c:f>
              <c:numCache>
                <c:formatCode>General</c:formatCode>
                <c:ptCount val="12"/>
                <c:pt idx="0">
                  <c:v>65386</c:v>
                </c:pt>
                <c:pt idx="1">
                  <c:v>58175</c:v>
                </c:pt>
                <c:pt idx="2">
                  <c:v>58160</c:v>
                </c:pt>
                <c:pt idx="3">
                  <c:v>57508</c:v>
                </c:pt>
                <c:pt idx="4">
                  <c:v>62975</c:v>
                </c:pt>
                <c:pt idx="5">
                  <c:v>54677</c:v>
                </c:pt>
                <c:pt idx="6">
                  <c:v>49654</c:v>
                </c:pt>
                <c:pt idx="7">
                  <c:v>55917</c:v>
                </c:pt>
                <c:pt idx="8">
                  <c:v>43381</c:v>
                </c:pt>
                <c:pt idx="9">
                  <c:v>33959</c:v>
                </c:pt>
                <c:pt idx="10">
                  <c:v>21054</c:v>
                </c:pt>
                <c:pt idx="11">
                  <c:v>19949</c:v>
                </c:pt>
              </c:numCache>
            </c:numRef>
          </c:val>
          <c:smooth val="0"/>
          <c:extLst>
            <c:ext xmlns:c16="http://schemas.microsoft.com/office/drawing/2014/chart" uri="{C3380CC4-5D6E-409C-BE32-E72D297353CC}">
              <c16:uniqueId val="{00000002-FE78-4DCE-8245-3246CB636C79}"/>
            </c:ext>
          </c:extLst>
        </c:ser>
        <c:ser>
          <c:idx val="3"/>
          <c:order val="3"/>
          <c:tx>
            <c:v>2011</c:v>
          </c:tx>
          <c:val>
            <c:numRef>
              <c:f>enrol_grade_year!$B$19:$M$19</c:f>
              <c:numCache>
                <c:formatCode>General</c:formatCode>
                <c:ptCount val="12"/>
                <c:pt idx="0">
                  <c:v>67071</c:v>
                </c:pt>
                <c:pt idx="1">
                  <c:v>58397</c:v>
                </c:pt>
                <c:pt idx="2">
                  <c:v>56230</c:v>
                </c:pt>
                <c:pt idx="3">
                  <c:v>58364</c:v>
                </c:pt>
                <c:pt idx="4">
                  <c:v>62755</c:v>
                </c:pt>
                <c:pt idx="5">
                  <c:v>55533</c:v>
                </c:pt>
                <c:pt idx="6">
                  <c:v>50454</c:v>
                </c:pt>
                <c:pt idx="7">
                  <c:v>60596</c:v>
                </c:pt>
                <c:pt idx="8">
                  <c:v>44241</c:v>
                </c:pt>
                <c:pt idx="9">
                  <c:v>36194</c:v>
                </c:pt>
                <c:pt idx="10">
                  <c:v>20057</c:v>
                </c:pt>
                <c:pt idx="11">
                  <c:v>20319</c:v>
                </c:pt>
              </c:numCache>
            </c:numRef>
          </c:val>
          <c:smooth val="0"/>
          <c:extLst>
            <c:ext xmlns:c16="http://schemas.microsoft.com/office/drawing/2014/chart" uri="{C3380CC4-5D6E-409C-BE32-E72D297353CC}">
              <c16:uniqueId val="{00000003-FE78-4DCE-8245-3246CB636C79}"/>
            </c:ext>
          </c:extLst>
        </c:ser>
        <c:ser>
          <c:idx val="4"/>
          <c:order val="4"/>
          <c:tx>
            <c:v>2012</c:v>
          </c:tx>
          <c:spPr>
            <a:ln>
              <a:solidFill>
                <a:srgbClr val="FF0000"/>
              </a:solidFill>
            </a:ln>
          </c:spPr>
          <c:val>
            <c:numRef>
              <c:f>enrol_grade_year!$B$20:$M$20</c:f>
              <c:numCache>
                <c:formatCode>General</c:formatCode>
                <c:ptCount val="12"/>
                <c:pt idx="0">
                  <c:v>71074</c:v>
                </c:pt>
                <c:pt idx="1">
                  <c:v>60086</c:v>
                </c:pt>
                <c:pt idx="2">
                  <c:v>56693</c:v>
                </c:pt>
                <c:pt idx="3">
                  <c:v>57207</c:v>
                </c:pt>
                <c:pt idx="4">
                  <c:v>63987</c:v>
                </c:pt>
                <c:pt idx="5">
                  <c:v>55422</c:v>
                </c:pt>
                <c:pt idx="6">
                  <c:v>50985</c:v>
                </c:pt>
                <c:pt idx="7">
                  <c:v>62545</c:v>
                </c:pt>
                <c:pt idx="8">
                  <c:v>46389</c:v>
                </c:pt>
                <c:pt idx="9">
                  <c:v>34255</c:v>
                </c:pt>
                <c:pt idx="10">
                  <c:v>20674</c:v>
                </c:pt>
                <c:pt idx="11">
                  <c:v>19082</c:v>
                </c:pt>
              </c:numCache>
            </c:numRef>
          </c:val>
          <c:smooth val="0"/>
          <c:extLst>
            <c:ext xmlns:c16="http://schemas.microsoft.com/office/drawing/2014/chart" uri="{C3380CC4-5D6E-409C-BE32-E72D297353CC}">
              <c16:uniqueId val="{00000004-FE78-4DCE-8245-3246CB636C79}"/>
            </c:ext>
          </c:extLst>
        </c:ser>
        <c:dLbls>
          <c:showLegendKey val="0"/>
          <c:showVal val="0"/>
          <c:showCatName val="0"/>
          <c:showSerName val="0"/>
          <c:showPercent val="0"/>
          <c:showBubbleSize val="0"/>
        </c:dLbls>
        <c:marker val="1"/>
        <c:smooth val="0"/>
        <c:axId val="94071040"/>
        <c:axId val="94081408"/>
      </c:lineChart>
      <c:catAx>
        <c:axId val="94071040"/>
        <c:scaling>
          <c:orientation val="minMax"/>
        </c:scaling>
        <c:delete val="0"/>
        <c:axPos val="b"/>
        <c:title>
          <c:tx>
            <c:rich>
              <a:bodyPr/>
              <a:lstStyle/>
              <a:p>
                <a:pPr>
                  <a:defRPr/>
                </a:pPr>
                <a:r>
                  <a:rPr lang="en-US"/>
                  <a:t>Grade</a:t>
                </a:r>
              </a:p>
            </c:rich>
          </c:tx>
          <c:layout/>
          <c:overlay val="0"/>
        </c:title>
        <c:majorTickMark val="out"/>
        <c:minorTickMark val="none"/>
        <c:tickLblPos val="nextTo"/>
        <c:crossAx val="94081408"/>
        <c:crosses val="autoZero"/>
        <c:auto val="1"/>
        <c:lblAlgn val="ctr"/>
        <c:lblOffset val="100"/>
        <c:noMultiLvlLbl val="0"/>
      </c:catAx>
      <c:valAx>
        <c:axId val="94081408"/>
        <c:scaling>
          <c:orientation val="minMax"/>
        </c:scaling>
        <c:delete val="0"/>
        <c:axPos val="l"/>
        <c:majorGridlines/>
        <c:numFmt formatCode="#,##0" sourceLinked="0"/>
        <c:majorTickMark val="out"/>
        <c:minorTickMark val="none"/>
        <c:tickLblPos val="nextTo"/>
        <c:crossAx val="94071040"/>
        <c:crosses val="autoZero"/>
        <c:crossBetween val="between"/>
      </c:valAx>
    </c:plotArea>
    <c:legend>
      <c:legendPos val="r"/>
      <c:layout>
        <c:manualLayout>
          <c:xMode val="edge"/>
          <c:yMode val="edge"/>
          <c:x val="0.15496192722199359"/>
          <c:y val="0.48591995235785701"/>
          <c:w val="0.17577176444493733"/>
          <c:h val="0.34815789781644513"/>
        </c:manualLayout>
      </c:layout>
      <c:overlay val="0"/>
      <c:spPr>
        <a:ln>
          <a:solidFill>
            <a:srgbClr val="C00000"/>
          </a:solidFill>
        </a:ln>
      </c:spPr>
    </c:legend>
    <c:plotVisOnly val="1"/>
    <c:dispBlanksAs val="gap"/>
    <c:showDLblsOverMax val="0"/>
  </c:chart>
  <c:txPr>
    <a:bodyPr/>
    <a:lstStyle/>
    <a:p>
      <a:pPr>
        <a:defRPr sz="1400" b="1">
          <a:latin typeface="Calibri" panose="020F0502020204030204" pitchFamily="34" charset="0"/>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2043963254593172E-2"/>
          <c:y val="7.4548702245552628E-2"/>
          <c:w val="0.82609319847950036"/>
          <c:h val="0.8326195683872849"/>
        </c:manualLayout>
      </c:layout>
      <c:lineChart>
        <c:grouping val="standard"/>
        <c:varyColors val="0"/>
        <c:ser>
          <c:idx val="0"/>
          <c:order val="0"/>
          <c:tx>
            <c:strRef>
              <c:f>categories!$A$43</c:f>
              <c:strCache>
                <c:ptCount val="1"/>
                <c:pt idx="0">
                  <c:v>Category 1</c:v>
                </c:pt>
              </c:strCache>
            </c:strRef>
          </c:tx>
          <c:spPr>
            <a:ln w="50800"/>
          </c:spPr>
          <c:dLbls>
            <c:dLbl>
              <c:idx val="0"/>
              <c:delete val="1"/>
              <c:extLst>
                <c:ext xmlns:c15="http://schemas.microsoft.com/office/drawing/2012/chart" uri="{CE6537A1-D6FC-4f65-9D91-7224C49458BB}"/>
                <c:ext xmlns:c16="http://schemas.microsoft.com/office/drawing/2014/chart" uri="{C3380CC4-5D6E-409C-BE32-E72D297353CC}">
                  <c16:uniqueId val="{00000000-ADE4-4102-BCAF-1B7DAA6EC7CB}"/>
                </c:ext>
              </c:extLst>
            </c:dLbl>
            <c:dLbl>
              <c:idx val="2"/>
              <c:layout>
                <c:manualLayout>
                  <c:x val="-1.8678160919540231E-2"/>
                  <c:y val="-1.75150519978105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DE4-4102-BCAF-1B7DAA6EC7CB}"/>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(categories!$B$47,categories!$F$47,categories!$K$47,categories!$M$47)</c:f>
              <c:strCache>
                <c:ptCount val="4"/>
                <c:pt idx="0">
                  <c:v>Grade 1</c:v>
                </c:pt>
                <c:pt idx="1">
                  <c:v>Grade 5</c:v>
                </c:pt>
                <c:pt idx="2">
                  <c:v>Grade 10</c:v>
                </c:pt>
                <c:pt idx="3">
                  <c:v>Grade 12</c:v>
                </c:pt>
              </c:strCache>
            </c:strRef>
          </c:cat>
          <c:val>
            <c:numRef>
              <c:f>(categories!$B$43,categories!$H$43,categories!$K$43,categories!$M$43)</c:f>
              <c:numCache>
                <c:formatCode>0%</c:formatCode>
                <c:ptCount val="4"/>
                <c:pt idx="0">
                  <c:v>1</c:v>
                </c:pt>
                <c:pt idx="1">
                  <c:v>0.4938184663536776</c:v>
                </c:pt>
                <c:pt idx="2">
                  <c:v>0.17355242566510173</c:v>
                </c:pt>
                <c:pt idx="3">
                  <c:v>6.5727699530516428E-3</c:v>
                </c:pt>
              </c:numCache>
            </c:numRef>
          </c:val>
          <c:smooth val="0"/>
          <c:extLst>
            <c:ext xmlns:c16="http://schemas.microsoft.com/office/drawing/2014/chart" uri="{C3380CC4-5D6E-409C-BE32-E72D297353CC}">
              <c16:uniqueId val="{00000002-ADE4-4102-BCAF-1B7DAA6EC7CB}"/>
            </c:ext>
          </c:extLst>
        </c:ser>
        <c:ser>
          <c:idx val="1"/>
          <c:order val="1"/>
          <c:tx>
            <c:strRef>
              <c:f>categories!$A$44</c:f>
              <c:strCache>
                <c:ptCount val="1"/>
                <c:pt idx="0">
                  <c:v>Category 2</c:v>
                </c:pt>
              </c:strCache>
            </c:strRef>
          </c:tx>
          <c:spPr>
            <a:ln w="50800"/>
          </c:spPr>
          <c:dLbls>
            <c:dLbl>
              <c:idx val="0"/>
              <c:delete val="1"/>
              <c:extLst>
                <c:ext xmlns:c15="http://schemas.microsoft.com/office/drawing/2012/chart" uri="{CE6537A1-D6FC-4f65-9D91-7224C49458BB}"/>
                <c:ext xmlns:c16="http://schemas.microsoft.com/office/drawing/2014/chart" uri="{C3380CC4-5D6E-409C-BE32-E72D297353CC}">
                  <c16:uniqueId val="{00000003-ADE4-4102-BCAF-1B7DAA6EC7CB}"/>
                </c:ext>
              </c:extLst>
            </c:dLbl>
            <c:dLbl>
              <c:idx val="1"/>
              <c:layout>
                <c:manualLayout>
                  <c:x val="-3.6877432346818714E-2"/>
                  <c:y val="3.628442996349594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ADE4-4102-BCAF-1B7DAA6EC7CB}"/>
                </c:ext>
              </c:extLst>
            </c:dLbl>
            <c:dLbl>
              <c:idx val="3"/>
              <c:layout>
                <c:manualLayout>
                  <c:x val="-2.7777777777778798E-3"/>
                  <c:y val="-2.314814814814806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ADE4-4102-BCAF-1B7DAA6EC7CB}"/>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(categories!$B$47,categories!$F$47,categories!$K$47,categories!$M$47)</c:f>
              <c:strCache>
                <c:ptCount val="4"/>
                <c:pt idx="0">
                  <c:v>Grade 1</c:v>
                </c:pt>
                <c:pt idx="1">
                  <c:v>Grade 5</c:v>
                </c:pt>
                <c:pt idx="2">
                  <c:v>Grade 10</c:v>
                </c:pt>
                <c:pt idx="3">
                  <c:v>Grade 12</c:v>
                </c:pt>
              </c:strCache>
            </c:strRef>
          </c:cat>
          <c:val>
            <c:numRef>
              <c:f>(categories!$B$44,categories!$H$44,categories!$K$44,categories!$M$44)</c:f>
              <c:numCache>
                <c:formatCode>0%</c:formatCode>
                <c:ptCount val="4"/>
                <c:pt idx="0">
                  <c:v>1</c:v>
                </c:pt>
                <c:pt idx="1">
                  <c:v>0.69751301330248694</c:v>
                </c:pt>
                <c:pt idx="2">
                  <c:v>0.36379410063620587</c:v>
                </c:pt>
                <c:pt idx="3">
                  <c:v>4.5608526811534329E-2</c:v>
                </c:pt>
              </c:numCache>
            </c:numRef>
          </c:val>
          <c:smooth val="0"/>
          <c:extLst>
            <c:ext xmlns:c16="http://schemas.microsoft.com/office/drawing/2014/chart" uri="{C3380CC4-5D6E-409C-BE32-E72D297353CC}">
              <c16:uniqueId val="{00000006-ADE4-4102-BCAF-1B7DAA6EC7CB}"/>
            </c:ext>
          </c:extLst>
        </c:ser>
        <c:ser>
          <c:idx val="2"/>
          <c:order val="2"/>
          <c:tx>
            <c:strRef>
              <c:f>categories!$A$45</c:f>
              <c:strCache>
                <c:ptCount val="1"/>
                <c:pt idx="0">
                  <c:v>Category 3</c:v>
                </c:pt>
              </c:strCache>
            </c:strRef>
          </c:tx>
          <c:spPr>
            <a:ln w="50800"/>
          </c:spPr>
          <c:dLbls>
            <c:dLbl>
              <c:idx val="0"/>
              <c:delete val="1"/>
              <c:extLst>
                <c:ext xmlns:c15="http://schemas.microsoft.com/office/drawing/2012/chart" uri="{CE6537A1-D6FC-4f65-9D91-7224C49458BB}"/>
                <c:ext xmlns:c16="http://schemas.microsoft.com/office/drawing/2014/chart" uri="{C3380CC4-5D6E-409C-BE32-E72D297353CC}">
                  <c16:uniqueId val="{00000007-ADE4-4102-BCAF-1B7DAA6EC7CB}"/>
                </c:ext>
              </c:extLst>
            </c:dLbl>
            <c:dLbl>
              <c:idx val="1"/>
              <c:layout>
                <c:manualLayout>
                  <c:x val="-1.7241379310344827E-2"/>
                  <c:y val="3.140400553379103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ADE4-4102-BCAF-1B7DAA6EC7CB}"/>
                </c:ext>
              </c:extLst>
            </c:dLbl>
            <c:dLbl>
              <c:idx val="2"/>
              <c:layout>
                <c:manualLayout>
                  <c:x val="-5.5555555555555552E-2"/>
                  <c:y val="4.629629629629629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ADE4-4102-BCAF-1B7DAA6EC7CB}"/>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(categories!$B$47,categories!$F$47,categories!$K$47,categories!$M$47)</c:f>
              <c:strCache>
                <c:ptCount val="4"/>
                <c:pt idx="0">
                  <c:v>Grade 1</c:v>
                </c:pt>
                <c:pt idx="1">
                  <c:v>Grade 5</c:v>
                </c:pt>
                <c:pt idx="2">
                  <c:v>Grade 10</c:v>
                </c:pt>
                <c:pt idx="3">
                  <c:v>Grade 12</c:v>
                </c:pt>
              </c:strCache>
            </c:strRef>
          </c:cat>
          <c:val>
            <c:numRef>
              <c:f>(categories!$B$45,categories!$H$45,categories!$K$45,categories!$M$45)</c:f>
              <c:numCache>
                <c:formatCode>0%</c:formatCode>
                <c:ptCount val="4"/>
                <c:pt idx="0">
                  <c:v>1</c:v>
                </c:pt>
                <c:pt idx="1">
                  <c:v>0.82561900841028057</c:v>
                </c:pt>
                <c:pt idx="2">
                  <c:v>0.59871787331647353</c:v>
                </c:pt>
                <c:pt idx="3">
                  <c:v>0.20925718990766334</c:v>
                </c:pt>
              </c:numCache>
            </c:numRef>
          </c:val>
          <c:smooth val="0"/>
          <c:extLst>
            <c:ext xmlns:c16="http://schemas.microsoft.com/office/drawing/2014/chart" uri="{C3380CC4-5D6E-409C-BE32-E72D297353CC}">
              <c16:uniqueId val="{0000000A-ADE4-4102-BCAF-1B7DAA6EC7CB}"/>
            </c:ext>
          </c:extLst>
        </c:ser>
        <c:ser>
          <c:idx val="3"/>
          <c:order val="3"/>
          <c:tx>
            <c:strRef>
              <c:f>categories!$A$46</c:f>
              <c:strCache>
                <c:ptCount val="1"/>
                <c:pt idx="0">
                  <c:v>Category 4</c:v>
                </c:pt>
              </c:strCache>
            </c:strRef>
          </c:tx>
          <c:spPr>
            <a:ln w="50800"/>
          </c:spPr>
          <c:dLbls>
            <c:dLbl>
              <c:idx val="0"/>
              <c:delete val="1"/>
              <c:extLst>
                <c:ext xmlns:c15="http://schemas.microsoft.com/office/drawing/2012/chart" uri="{CE6537A1-D6FC-4f65-9D91-7224C49458BB}"/>
                <c:ext xmlns:c16="http://schemas.microsoft.com/office/drawing/2014/chart" uri="{C3380CC4-5D6E-409C-BE32-E72D297353CC}">
                  <c16:uniqueId val="{0000000B-ADE4-4102-BCAF-1B7DAA6EC7CB}"/>
                </c:ext>
              </c:extLst>
            </c:dLbl>
            <c:dLbl>
              <c:idx val="1"/>
              <c:layout>
                <c:manualLayout>
                  <c:x val="1.6666666666666718E-2"/>
                  <c:y val="-2.777777777777777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ADE4-4102-BCAF-1B7DAA6EC7CB}"/>
                </c:ext>
              </c:extLst>
            </c:dLbl>
            <c:dLbl>
              <c:idx val="2"/>
              <c:layout>
                <c:manualLayout>
                  <c:x val="-2.2222222222222223E-2"/>
                  <c:y val="-5.55555555555555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ADE4-4102-BCAF-1B7DAA6EC7CB}"/>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(categories!$B$47,categories!$F$47,categories!$K$47,categories!$M$47)</c:f>
              <c:strCache>
                <c:ptCount val="4"/>
                <c:pt idx="0">
                  <c:v>Grade 1</c:v>
                </c:pt>
                <c:pt idx="1">
                  <c:v>Grade 5</c:v>
                </c:pt>
                <c:pt idx="2">
                  <c:v>Grade 10</c:v>
                </c:pt>
                <c:pt idx="3">
                  <c:v>Grade 12</c:v>
                </c:pt>
              </c:strCache>
            </c:strRef>
          </c:cat>
          <c:val>
            <c:numRef>
              <c:f>(categories!$B$46,categories!$H$46,categories!$K$46,categories!$M$46)</c:f>
              <c:numCache>
                <c:formatCode>0%</c:formatCode>
                <c:ptCount val="4"/>
                <c:pt idx="0">
                  <c:v>1</c:v>
                </c:pt>
                <c:pt idx="1">
                  <c:v>0.84414196969097455</c:v>
                </c:pt>
                <c:pt idx="2">
                  <c:v>0.67297115498753612</c:v>
                </c:pt>
                <c:pt idx="3">
                  <c:v>0.58133185613104899</c:v>
                </c:pt>
              </c:numCache>
            </c:numRef>
          </c:val>
          <c:smooth val="0"/>
          <c:extLst>
            <c:ext xmlns:c16="http://schemas.microsoft.com/office/drawing/2014/chart" uri="{C3380CC4-5D6E-409C-BE32-E72D297353CC}">
              <c16:uniqueId val="{0000000E-ADE4-4102-BCAF-1B7DAA6EC7CB}"/>
            </c:ext>
          </c:extLst>
        </c:ser>
        <c:dLbls>
          <c:showLegendKey val="0"/>
          <c:showVal val="0"/>
          <c:showCatName val="0"/>
          <c:showSerName val="0"/>
          <c:showPercent val="0"/>
          <c:showBubbleSize val="0"/>
        </c:dLbls>
        <c:marker val="1"/>
        <c:smooth val="0"/>
        <c:axId val="104896000"/>
        <c:axId val="104897536"/>
      </c:lineChart>
      <c:catAx>
        <c:axId val="104896000"/>
        <c:scaling>
          <c:orientation val="minMax"/>
        </c:scaling>
        <c:delete val="0"/>
        <c:axPos val="b"/>
        <c:numFmt formatCode="General" sourceLinked="0"/>
        <c:majorTickMark val="out"/>
        <c:minorTickMark val="none"/>
        <c:tickLblPos val="nextTo"/>
        <c:crossAx val="104897536"/>
        <c:crosses val="autoZero"/>
        <c:auto val="1"/>
        <c:lblAlgn val="ctr"/>
        <c:lblOffset val="100"/>
        <c:noMultiLvlLbl val="0"/>
      </c:catAx>
      <c:valAx>
        <c:axId val="104897536"/>
        <c:scaling>
          <c:orientation val="minMax"/>
          <c:max val="1"/>
        </c:scaling>
        <c:delete val="0"/>
        <c:axPos val="l"/>
        <c:majorGridlines/>
        <c:numFmt formatCode="0%" sourceLinked="1"/>
        <c:majorTickMark val="out"/>
        <c:minorTickMark val="none"/>
        <c:tickLblPos val="nextTo"/>
        <c:crossAx val="104896000"/>
        <c:crossesAt val="1"/>
        <c:crossBetween val="midCat"/>
      </c:valAx>
      <c:spPr>
        <a:ln>
          <a:solidFill>
            <a:schemeClr val="accent2">
              <a:shade val="95000"/>
              <a:satMod val="105000"/>
            </a:schemeClr>
          </a:solidFill>
        </a:ln>
      </c:spPr>
    </c:plotArea>
    <c:legend>
      <c:legendPos val="r"/>
      <c:layout>
        <c:manualLayout>
          <c:xMode val="edge"/>
          <c:yMode val="edge"/>
          <c:x val="9.5000905059281396E-2"/>
          <c:y val="0.57091173948084073"/>
          <c:w val="0.20348662774911758"/>
          <c:h val="0.33466092600493902"/>
        </c:manualLayout>
      </c:layout>
      <c:overlay val="0"/>
      <c:spPr>
        <a:solidFill>
          <a:schemeClr val="bg1"/>
        </a:solidFill>
        <a:ln>
          <a:solidFill>
            <a:schemeClr val="accent2">
              <a:shade val="95000"/>
              <a:satMod val="105000"/>
            </a:schemeClr>
          </a:solidFill>
        </a:ln>
      </c:spPr>
    </c:legend>
    <c:plotVisOnly val="1"/>
    <c:dispBlanksAs val="gap"/>
    <c:showDLblsOverMax val="0"/>
  </c:chart>
  <c:txPr>
    <a:bodyPr/>
    <a:lstStyle/>
    <a:p>
      <a:pPr>
        <a:defRPr sz="2000" b="1"/>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36477891345406"/>
          <c:y val="3.0979898265939408E-2"/>
          <c:w val="0.91796166335880169"/>
          <c:h val="0.75015320553211018"/>
        </c:manualLayout>
      </c:layout>
      <c:lineChart>
        <c:grouping val="standard"/>
        <c:varyColors val="0"/>
        <c:ser>
          <c:idx val="0"/>
          <c:order val="0"/>
          <c:tx>
            <c:strRef>
              <c:f>Sheet1!$B$1</c:f>
              <c:strCache>
                <c:ptCount val="1"/>
                <c:pt idx="0">
                  <c:v>Grade 7</c:v>
                </c:pt>
              </c:strCache>
            </c:strRef>
          </c:tx>
          <c:spPr>
            <a:ln w="28575" cap="rnd">
              <a:solidFill>
                <a:schemeClr val="accent6"/>
              </a:solidFill>
              <a:round/>
            </a:ln>
            <a:effectLst/>
          </c:spPr>
          <c:marker>
            <c:symbol val="none"/>
          </c:marker>
          <c:dLbls>
            <c:dLbl>
              <c:idx val="0"/>
              <c:layout>
                <c:manualLayout>
                  <c:x val="-4.6128500823723238E-2"/>
                  <c:y val="3.1007751937984454E-2"/>
                </c:manualLayout>
              </c:layout>
              <c:numFmt formatCode="0.0%" sourceLinked="0"/>
              <c:spPr>
                <a:noFill/>
                <a:ln>
                  <a:noFill/>
                </a:ln>
                <a:effectLst/>
              </c:spPr>
              <c:txPr>
                <a:bodyPr rot="0" spcFirstLastPara="1" vertOverflow="ellipsis" vert="horz" wrap="square" lIns="38100" tIns="19050" rIns="38100" bIns="19050" anchor="ctr" anchorCtr="0">
                  <a:spAutoFit/>
                </a:bodyPr>
                <a:lstStyle/>
                <a:p>
                  <a:pPr algn="ct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E39F-41EB-BD5F-F2F9C688AB1A}"/>
                </c:ext>
              </c:extLst>
            </c:dLbl>
            <c:dLbl>
              <c:idx val="6"/>
              <c:layout>
                <c:manualLayout>
                  <c:x val="-3.5145524437122544E-2"/>
                  <c:y val="1.9933554817275746E-2"/>
                </c:manualLayout>
              </c:layout>
              <c:tx>
                <c:rich>
                  <a:bodyPr rot="0" spcFirstLastPara="1" vertOverflow="ellipsis" vert="horz" wrap="square" lIns="38100" tIns="19050" rIns="38100" bIns="19050" anchor="ctr" anchorCtr="0">
                    <a:spAutoFit/>
                  </a:bodyPr>
                  <a:lstStyle/>
                  <a:p>
                    <a:pPr algn="ctr">
                      <a:defRPr sz="1400" b="1" i="0" u="none" strike="noStrike" kern="1200" baseline="0">
                        <a:solidFill>
                          <a:schemeClr val="tx1"/>
                        </a:solidFill>
                        <a:latin typeface="+mn-lt"/>
                        <a:ea typeface="+mn-ea"/>
                        <a:cs typeface="+mn-cs"/>
                      </a:defRPr>
                    </a:pPr>
                    <a:fld id="{3D5BB4B8-1A54-46E4-A97D-5271D3B0614A}" type="VALUE">
                      <a:rPr lang="en-US" sz="1400" b="1"/>
                      <a:pPr algn="ctr">
                        <a:defRPr sz="1400"/>
                      </a:pPr>
                      <a:t>[VALUE]</a:t>
                    </a:fld>
                    <a:endParaRPr lang="en-ZA"/>
                  </a:p>
                </c:rich>
              </c:tx>
              <c:numFmt formatCode="0.0%" sourceLinked="0"/>
              <c:spPr>
                <a:noFill/>
                <a:ln>
                  <a:noFill/>
                </a:ln>
                <a:effectLst/>
              </c:spPr>
              <c:txPr>
                <a:bodyPr rot="0" spcFirstLastPara="1" vertOverflow="ellipsis" vert="horz" wrap="square" lIns="38100" tIns="19050" rIns="38100" bIns="19050" anchor="ctr" anchorCtr="0">
                  <a:spAutoFit/>
                </a:bodyPr>
                <a:lstStyle/>
                <a:p>
                  <a:pPr algn="ct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E39F-41EB-BD5F-F2F9C688AB1A}"/>
                </c:ext>
              </c:extLst>
            </c:dLbl>
            <c:dLbl>
              <c:idx val="11"/>
              <c:layout>
                <c:manualLayout>
                  <c:x val="-2.3064250411861775E-2"/>
                  <c:y val="-1.5503875968992289E-2"/>
                </c:manualLayout>
              </c:layout>
              <c:numFmt formatCode="0.0%" sourceLinked="0"/>
              <c:spPr>
                <a:noFill/>
                <a:ln>
                  <a:noFill/>
                </a:ln>
                <a:effectLst/>
              </c:spPr>
              <c:txPr>
                <a:bodyPr rot="0" spcFirstLastPara="1" vertOverflow="ellipsis" vert="horz" wrap="square" lIns="38100" tIns="19050" rIns="38100" bIns="19050" anchor="ctr" anchorCtr="0">
                  <a:spAutoFit/>
                </a:bodyPr>
                <a:lstStyle/>
                <a:p>
                  <a:pPr algn="ct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39F-41EB-BD5F-F2F9C688AB1A}"/>
                </c:ext>
              </c:extLst>
            </c:dLbl>
            <c:spPr>
              <a:noFill/>
              <a:ln>
                <a:noFill/>
              </a:ln>
              <a:effectLst/>
            </c:spPr>
            <c:txPr>
              <a:bodyPr rot="0" spcFirstLastPara="1" vertOverflow="ellipsis" vert="horz" wrap="square" lIns="38100" tIns="19050" rIns="38100" bIns="19050" anchor="ctr" anchorCtr="0">
                <a:spAutoFit/>
              </a:bodyPr>
              <a:lstStyle/>
              <a:p>
                <a:pPr algn="ctr">
                  <a:defRPr sz="1400" b="1"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Sheet1!$B$2:$B$13</c:f>
              <c:numCache>
                <c:formatCode>0.00%</c:formatCode>
                <c:ptCount val="12"/>
                <c:pt idx="0">
                  <c:v>0.70499999999999996</c:v>
                </c:pt>
                <c:pt idx="1">
                  <c:v>0.51500000000000001</c:v>
                </c:pt>
                <c:pt idx="2">
                  <c:v>0.39700000000000002</c:v>
                </c:pt>
                <c:pt idx="3">
                  <c:v>0.42</c:v>
                </c:pt>
                <c:pt idx="4">
                  <c:v>0.45700000000000002</c:v>
                </c:pt>
                <c:pt idx="5">
                  <c:v>0.496</c:v>
                </c:pt>
                <c:pt idx="6">
                  <c:v>0.32900000000000001</c:v>
                </c:pt>
                <c:pt idx="7">
                  <c:v>0.36599999999999999</c:v>
                </c:pt>
                <c:pt idx="8">
                  <c:v>0.42099999999999999</c:v>
                </c:pt>
                <c:pt idx="9">
                  <c:v>0.433</c:v>
                </c:pt>
                <c:pt idx="10">
                  <c:v>0.44800000000000001</c:v>
                </c:pt>
                <c:pt idx="11">
                  <c:v>0.52900000000000003</c:v>
                </c:pt>
              </c:numCache>
            </c:numRef>
          </c:val>
          <c:smooth val="0"/>
          <c:extLst>
            <c:ext xmlns:c16="http://schemas.microsoft.com/office/drawing/2014/chart" uri="{C3380CC4-5D6E-409C-BE32-E72D297353CC}">
              <c16:uniqueId val="{00000003-E39F-41EB-BD5F-F2F9C688AB1A}"/>
            </c:ext>
          </c:extLst>
        </c:ser>
        <c:ser>
          <c:idx val="1"/>
          <c:order val="1"/>
          <c:tx>
            <c:strRef>
              <c:f>Sheet1!$C$1</c:f>
              <c:strCache>
                <c:ptCount val="1"/>
                <c:pt idx="0">
                  <c:v>O-level</c:v>
                </c:pt>
              </c:strCache>
            </c:strRef>
          </c:tx>
          <c:spPr>
            <a:ln w="28575" cap="rnd">
              <a:solidFill>
                <a:schemeClr val="accent5"/>
              </a:solidFill>
              <a:round/>
            </a:ln>
            <a:effectLst/>
          </c:spPr>
          <c:marker>
            <c:symbol val="none"/>
          </c:marker>
          <c:dLbls>
            <c:dLbl>
              <c:idx val="0"/>
              <c:layout>
                <c:manualLayout>
                  <c:x val="-3.7342119714442623E-2"/>
                  <c:y val="-2.214839424141749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E39F-41EB-BD5F-F2F9C688AB1A}"/>
                </c:ext>
              </c:extLst>
            </c:dLbl>
            <c:dLbl>
              <c:idx val="11"/>
              <c:layout>
                <c:manualLayout>
                  <c:x val="-2.086765513454146E-2"/>
                  <c:y val="-2.214839424141749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E39F-41EB-BD5F-F2F9C688AB1A}"/>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Sheet1!$C$2:$C$13</c:f>
              <c:numCache>
                <c:formatCode>0.00%</c:formatCode>
                <c:ptCount val="12"/>
                <c:pt idx="0">
                  <c:v>0.11899999999999999</c:v>
                </c:pt>
                <c:pt idx="1">
                  <c:v>0.126</c:v>
                </c:pt>
                <c:pt idx="2">
                  <c:v>0.19700000000000001</c:v>
                </c:pt>
                <c:pt idx="3">
                  <c:v>0.19</c:v>
                </c:pt>
                <c:pt idx="4">
                  <c:v>0.221</c:v>
                </c:pt>
                <c:pt idx="5">
                  <c:v>0.21</c:v>
                </c:pt>
                <c:pt idx="6">
                  <c:v>0.23100000000000001</c:v>
                </c:pt>
                <c:pt idx="7">
                  <c:v>0.224</c:v>
                </c:pt>
                <c:pt idx="8">
                  <c:v>0.27900000000000003</c:v>
                </c:pt>
                <c:pt idx="9">
                  <c:v>0.3</c:v>
                </c:pt>
                <c:pt idx="10">
                  <c:v>0.28699999999999998</c:v>
                </c:pt>
                <c:pt idx="11">
                  <c:v>0.32800000000000001</c:v>
                </c:pt>
              </c:numCache>
            </c:numRef>
          </c:val>
          <c:smooth val="0"/>
          <c:extLst>
            <c:ext xmlns:c16="http://schemas.microsoft.com/office/drawing/2014/chart" uri="{C3380CC4-5D6E-409C-BE32-E72D297353CC}">
              <c16:uniqueId val="{00000006-E39F-41EB-BD5F-F2F9C688AB1A}"/>
            </c:ext>
          </c:extLst>
        </c:ser>
        <c:ser>
          <c:idx val="2"/>
          <c:order val="2"/>
          <c:tx>
            <c:strRef>
              <c:f>Sheet1!$D$1</c:f>
              <c:strCache>
                <c:ptCount val="1"/>
                <c:pt idx="0">
                  <c:v>A-level</c:v>
                </c:pt>
              </c:strCache>
            </c:strRef>
          </c:tx>
          <c:spPr>
            <a:ln w="28575" cap="rnd">
              <a:solidFill>
                <a:srgbClr val="C00000"/>
              </a:solidFill>
              <a:round/>
            </a:ln>
            <a:effectLst/>
          </c:spPr>
          <c:marker>
            <c:symbol val="none"/>
          </c:marker>
          <c:dLbls>
            <c:dLbl>
              <c:idx val="0"/>
              <c:layout>
                <c:manualLayout>
                  <c:x val="-2.8555738605162008E-2"/>
                  <c:y val="-1.993355481727574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E39F-41EB-BD5F-F2F9C688AB1A}"/>
                </c:ext>
              </c:extLst>
            </c:dLbl>
            <c:dLbl>
              <c:idx val="11"/>
              <c:layout>
                <c:manualLayout>
                  <c:x val="-2.7457440966502083E-2"/>
                  <c:y val="-2.879291251384275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E39F-41EB-BD5F-F2F9C688AB1A}"/>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Sheet1!$D$2:$D$13</c:f>
              <c:numCache>
                <c:formatCode>0.00%</c:formatCode>
                <c:ptCount val="12"/>
                <c:pt idx="0">
                  <c:v>0.83299999999999996</c:v>
                </c:pt>
                <c:pt idx="1">
                  <c:v>0.73099999999999998</c:v>
                </c:pt>
                <c:pt idx="2">
                  <c:v>0.80900000000000005</c:v>
                </c:pt>
                <c:pt idx="3">
                  <c:v>0.81499999999999995</c:v>
                </c:pt>
                <c:pt idx="4">
                  <c:v>0.89400000000000002</c:v>
                </c:pt>
                <c:pt idx="5">
                  <c:v>0.872</c:v>
                </c:pt>
                <c:pt idx="6">
                  <c:v>0.83399999999999996</c:v>
                </c:pt>
                <c:pt idx="7">
                  <c:v>0.83299999999999996</c:v>
                </c:pt>
                <c:pt idx="8">
                  <c:v>0.878</c:v>
                </c:pt>
                <c:pt idx="9">
                  <c:v>0.88700000000000001</c:v>
                </c:pt>
                <c:pt idx="10">
                  <c:v>0.86099999999999999</c:v>
                </c:pt>
                <c:pt idx="11">
                  <c:v>0.88900000000000001</c:v>
                </c:pt>
              </c:numCache>
            </c:numRef>
          </c:val>
          <c:smooth val="0"/>
          <c:extLst>
            <c:ext xmlns:c16="http://schemas.microsoft.com/office/drawing/2014/chart" uri="{C3380CC4-5D6E-409C-BE32-E72D297353CC}">
              <c16:uniqueId val="{00000009-E39F-41EB-BD5F-F2F9C688AB1A}"/>
            </c:ext>
          </c:extLst>
        </c:ser>
        <c:dLbls>
          <c:showLegendKey val="0"/>
          <c:showVal val="0"/>
          <c:showCatName val="0"/>
          <c:showSerName val="0"/>
          <c:showPercent val="0"/>
          <c:showBubbleSize val="0"/>
        </c:dLbls>
        <c:smooth val="0"/>
        <c:axId val="1736758848"/>
        <c:axId val="1736759504"/>
      </c:lineChart>
      <c:catAx>
        <c:axId val="1736758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736759504"/>
        <c:crosses val="autoZero"/>
        <c:auto val="1"/>
        <c:lblAlgn val="ctr"/>
        <c:lblOffset val="100"/>
        <c:noMultiLvlLbl val="0"/>
      </c:catAx>
      <c:valAx>
        <c:axId val="17367595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736758848"/>
        <c:crosses val="autoZero"/>
        <c:crossBetween val="between"/>
      </c:valAx>
      <c:spPr>
        <a:noFill/>
        <a:ln>
          <a:noFill/>
        </a:ln>
        <a:effectLst/>
      </c:spPr>
    </c:plotArea>
    <c:legend>
      <c:legendPos val="b"/>
      <c:layout>
        <c:manualLayout>
          <c:xMode val="edge"/>
          <c:yMode val="edge"/>
          <c:x val="5.3505166092656369E-2"/>
          <c:y val="0.88925773348256443"/>
          <c:w val="0.57552476808132425"/>
          <c:h val="8.1713849907086217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b="1">
          <a:solidFill>
            <a:schemeClr val="tx1"/>
          </a:solidFill>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903430717544168E-2"/>
          <c:y val="4.9384491623837339E-2"/>
          <c:w val="0.77266748500329074"/>
          <c:h val="0.80253485036218153"/>
        </c:manualLayout>
      </c:layout>
      <c:lineChart>
        <c:grouping val="standard"/>
        <c:varyColors val="0"/>
        <c:ser>
          <c:idx val="2"/>
          <c:order val="0"/>
          <c:tx>
            <c:strRef>
              <c:f>'Lesotho Q1-2010'!$B$3</c:f>
              <c:strCache>
                <c:ptCount val="1"/>
                <c:pt idx="0">
                  <c:v>Gr1</c:v>
                </c:pt>
              </c:strCache>
            </c:strRef>
          </c:tx>
          <c:spPr>
            <a:ln w="25400">
              <a:solidFill>
                <a:srgbClr val="00B050"/>
              </a:solidFill>
            </a:ln>
          </c:spPr>
          <c:marker>
            <c:spPr>
              <a:ln>
                <a:solidFill>
                  <a:srgbClr val="00B050"/>
                </a:solidFill>
              </a:ln>
            </c:spPr>
          </c:marker>
          <c:cat>
            <c:numRef>
              <c:f>'Lesotho Q1-2010'!$A$4:$A$64</c:f>
              <c:numCache>
                <c:formatCode>General</c:formatCode>
                <c:ptCount val="61"/>
                <c:pt idx="0">
                  <c:v>1930</c:v>
                </c:pt>
                <c:pt idx="1">
                  <c:v>1931</c:v>
                </c:pt>
                <c:pt idx="2">
                  <c:v>1932</c:v>
                </c:pt>
                <c:pt idx="3">
                  <c:v>1933</c:v>
                </c:pt>
                <c:pt idx="4">
                  <c:v>1934</c:v>
                </c:pt>
                <c:pt idx="5">
                  <c:v>1935</c:v>
                </c:pt>
                <c:pt idx="6">
                  <c:v>1936</c:v>
                </c:pt>
                <c:pt idx="7">
                  <c:v>1937</c:v>
                </c:pt>
                <c:pt idx="8">
                  <c:v>1938</c:v>
                </c:pt>
                <c:pt idx="9">
                  <c:v>1939</c:v>
                </c:pt>
                <c:pt idx="10">
                  <c:v>1940</c:v>
                </c:pt>
                <c:pt idx="11">
                  <c:v>1941</c:v>
                </c:pt>
                <c:pt idx="12">
                  <c:v>1942</c:v>
                </c:pt>
                <c:pt idx="13">
                  <c:v>1943</c:v>
                </c:pt>
                <c:pt idx="14">
                  <c:v>1944</c:v>
                </c:pt>
                <c:pt idx="15">
                  <c:v>1945</c:v>
                </c:pt>
                <c:pt idx="16">
                  <c:v>1946</c:v>
                </c:pt>
                <c:pt idx="17">
                  <c:v>1947</c:v>
                </c:pt>
                <c:pt idx="18">
                  <c:v>1948</c:v>
                </c:pt>
                <c:pt idx="19">
                  <c:v>1949</c:v>
                </c:pt>
                <c:pt idx="20">
                  <c:v>1950</c:v>
                </c:pt>
                <c:pt idx="21">
                  <c:v>1951</c:v>
                </c:pt>
                <c:pt idx="22">
                  <c:v>1952</c:v>
                </c:pt>
                <c:pt idx="23">
                  <c:v>1953</c:v>
                </c:pt>
                <c:pt idx="24">
                  <c:v>1954</c:v>
                </c:pt>
                <c:pt idx="25">
                  <c:v>1955</c:v>
                </c:pt>
                <c:pt idx="26">
                  <c:v>1956</c:v>
                </c:pt>
                <c:pt idx="27">
                  <c:v>1957</c:v>
                </c:pt>
                <c:pt idx="28">
                  <c:v>1958</c:v>
                </c:pt>
                <c:pt idx="29">
                  <c:v>1959</c:v>
                </c:pt>
                <c:pt idx="30">
                  <c:v>1960</c:v>
                </c:pt>
                <c:pt idx="31">
                  <c:v>1961</c:v>
                </c:pt>
                <c:pt idx="32">
                  <c:v>1962</c:v>
                </c:pt>
                <c:pt idx="33">
                  <c:v>1963</c:v>
                </c:pt>
                <c:pt idx="34">
                  <c:v>1964</c:v>
                </c:pt>
                <c:pt idx="35">
                  <c:v>1965</c:v>
                </c:pt>
                <c:pt idx="36">
                  <c:v>1966</c:v>
                </c:pt>
                <c:pt idx="37">
                  <c:v>1967</c:v>
                </c:pt>
                <c:pt idx="38">
                  <c:v>1968</c:v>
                </c:pt>
                <c:pt idx="39">
                  <c:v>1969</c:v>
                </c:pt>
                <c:pt idx="40">
                  <c:v>1970</c:v>
                </c:pt>
                <c:pt idx="41">
                  <c:v>1971</c:v>
                </c:pt>
                <c:pt idx="42">
                  <c:v>1972</c:v>
                </c:pt>
                <c:pt idx="43">
                  <c:v>1973</c:v>
                </c:pt>
                <c:pt idx="44">
                  <c:v>1974</c:v>
                </c:pt>
                <c:pt idx="45">
                  <c:v>1975</c:v>
                </c:pt>
                <c:pt idx="46">
                  <c:v>1976</c:v>
                </c:pt>
                <c:pt idx="47">
                  <c:v>1977</c:v>
                </c:pt>
                <c:pt idx="48">
                  <c:v>1978</c:v>
                </c:pt>
                <c:pt idx="49">
                  <c:v>1979</c:v>
                </c:pt>
                <c:pt idx="50">
                  <c:v>1980</c:v>
                </c:pt>
                <c:pt idx="51">
                  <c:v>1981</c:v>
                </c:pt>
                <c:pt idx="52">
                  <c:v>1982</c:v>
                </c:pt>
                <c:pt idx="53">
                  <c:v>1983</c:v>
                </c:pt>
                <c:pt idx="54">
                  <c:v>1984</c:v>
                </c:pt>
                <c:pt idx="55">
                  <c:v>1985</c:v>
                </c:pt>
                <c:pt idx="56">
                  <c:v>1986</c:v>
                </c:pt>
                <c:pt idx="57">
                  <c:v>1987</c:v>
                </c:pt>
                <c:pt idx="58">
                  <c:v>1988</c:v>
                </c:pt>
                <c:pt idx="59">
                  <c:v>1989</c:v>
                </c:pt>
                <c:pt idx="60">
                  <c:v>1990</c:v>
                </c:pt>
              </c:numCache>
            </c:numRef>
          </c:cat>
          <c:val>
            <c:numRef>
              <c:f>'Lesotho Q1-2010'!$B$4:$B$64</c:f>
              <c:numCache>
                <c:formatCode>0%</c:formatCode>
                <c:ptCount val="61"/>
                <c:pt idx="0">
                  <c:v>0.72392354755190558</c:v>
                </c:pt>
                <c:pt idx="1">
                  <c:v>0.72392354755190558</c:v>
                </c:pt>
                <c:pt idx="2">
                  <c:v>0.72369560134720989</c:v>
                </c:pt>
                <c:pt idx="3">
                  <c:v>0.71564962433571555</c:v>
                </c:pt>
                <c:pt idx="4">
                  <c:v>0.70399090679464515</c:v>
                </c:pt>
                <c:pt idx="5">
                  <c:v>0.76990990990990982</c:v>
                </c:pt>
                <c:pt idx="6">
                  <c:v>0.74869778869778869</c:v>
                </c:pt>
                <c:pt idx="7">
                  <c:v>0.76066287878787886</c:v>
                </c:pt>
                <c:pt idx="8">
                  <c:v>0.7265888047138046</c:v>
                </c:pt>
                <c:pt idx="9">
                  <c:v>0.78530092592592593</c:v>
                </c:pt>
                <c:pt idx="10">
                  <c:v>0.78155458089668617</c:v>
                </c:pt>
                <c:pt idx="11">
                  <c:v>0.78116056986437732</c:v>
                </c:pt>
                <c:pt idx="12">
                  <c:v>0.80540920374415859</c:v>
                </c:pt>
                <c:pt idx="13">
                  <c:v>0.83810022090454595</c:v>
                </c:pt>
                <c:pt idx="14">
                  <c:v>0.87042271214119715</c:v>
                </c:pt>
                <c:pt idx="15">
                  <c:v>0.83460000418734159</c:v>
                </c:pt>
                <c:pt idx="16">
                  <c:v>0.84114467314146546</c:v>
                </c:pt>
                <c:pt idx="17">
                  <c:v>0.84869907204264383</c:v>
                </c:pt>
                <c:pt idx="18">
                  <c:v>0.86104475105498945</c:v>
                </c:pt>
                <c:pt idx="19">
                  <c:v>0.86966680452754119</c:v>
                </c:pt>
                <c:pt idx="20">
                  <c:v>0.86549830957361407</c:v>
                </c:pt>
                <c:pt idx="21">
                  <c:v>0.88393666134529914</c:v>
                </c:pt>
                <c:pt idx="22">
                  <c:v>0.86381921265642203</c:v>
                </c:pt>
                <c:pt idx="23">
                  <c:v>0.84536497223064389</c:v>
                </c:pt>
                <c:pt idx="24">
                  <c:v>0.84267800402643422</c:v>
                </c:pt>
                <c:pt idx="25">
                  <c:v>0.85065521200364225</c:v>
                </c:pt>
                <c:pt idx="26">
                  <c:v>0.86228509676785536</c:v>
                </c:pt>
                <c:pt idx="27">
                  <c:v>0.87471913132290491</c:v>
                </c:pt>
                <c:pt idx="28">
                  <c:v>0.89309519969897322</c:v>
                </c:pt>
                <c:pt idx="29">
                  <c:v>0.90395702306079662</c:v>
                </c:pt>
                <c:pt idx="30">
                  <c:v>0.91017759562841538</c:v>
                </c:pt>
                <c:pt idx="31">
                  <c:v>0.89970400728597444</c:v>
                </c:pt>
                <c:pt idx="32">
                  <c:v>0.89784086365453819</c:v>
                </c:pt>
                <c:pt idx="33">
                  <c:v>0.90462614322359525</c:v>
                </c:pt>
                <c:pt idx="34">
                  <c:v>0.90565246704262936</c:v>
                </c:pt>
                <c:pt idx="35">
                  <c:v>0.9089044995629546</c:v>
                </c:pt>
                <c:pt idx="36">
                  <c:v>0.89857742683461816</c:v>
                </c:pt>
                <c:pt idx="37">
                  <c:v>0.92085478602668436</c:v>
                </c:pt>
                <c:pt idx="38">
                  <c:v>0.92510534531080069</c:v>
                </c:pt>
                <c:pt idx="39">
                  <c:v>0.91831263907597449</c:v>
                </c:pt>
                <c:pt idx="40">
                  <c:v>0.9047515502552681</c:v>
                </c:pt>
                <c:pt idx="41">
                  <c:v>0.89216765763781847</c:v>
                </c:pt>
                <c:pt idx="42">
                  <c:v>0.89717851329354315</c:v>
                </c:pt>
                <c:pt idx="43">
                  <c:v>0.90946309643280721</c:v>
                </c:pt>
                <c:pt idx="44">
                  <c:v>0.92283948019664486</c:v>
                </c:pt>
                <c:pt idx="45">
                  <c:v>0.92327264315254887</c:v>
                </c:pt>
                <c:pt idx="46">
                  <c:v>0.91045118878958231</c:v>
                </c:pt>
                <c:pt idx="47">
                  <c:v>0.92744203666416281</c:v>
                </c:pt>
                <c:pt idx="48">
                  <c:v>0.94031476254632462</c:v>
                </c:pt>
                <c:pt idx="49">
                  <c:v>0.95228942636472125</c:v>
                </c:pt>
                <c:pt idx="50">
                  <c:v>0.94474316056847041</c:v>
                </c:pt>
                <c:pt idx="51">
                  <c:v>0.94330644540495934</c:v>
                </c:pt>
                <c:pt idx="52">
                  <c:v>0.94562048029564505</c:v>
                </c:pt>
                <c:pt idx="53">
                  <c:v>0.94824996490392832</c:v>
                </c:pt>
                <c:pt idx="54">
                  <c:v>0.94997922029172022</c:v>
                </c:pt>
                <c:pt idx="55">
                  <c:v>0.94539092664092672</c:v>
                </c:pt>
                <c:pt idx="56">
                  <c:v>0.94573412698412707</c:v>
                </c:pt>
                <c:pt idx="57">
                  <c:v>0.94808296632718603</c:v>
                </c:pt>
                <c:pt idx="58">
                  <c:v>0.96048375997797963</c:v>
                </c:pt>
                <c:pt idx="59">
                  <c:v>0.96257231469811322</c:v>
                </c:pt>
                <c:pt idx="60">
                  <c:v>0.96257231469811322</c:v>
                </c:pt>
              </c:numCache>
            </c:numRef>
          </c:val>
          <c:smooth val="0"/>
          <c:extLst>
            <c:ext xmlns:c16="http://schemas.microsoft.com/office/drawing/2014/chart" uri="{C3380CC4-5D6E-409C-BE32-E72D297353CC}">
              <c16:uniqueId val="{00000000-B816-460C-8D26-0C83F2F2AF86}"/>
            </c:ext>
          </c:extLst>
        </c:ser>
        <c:ser>
          <c:idx val="0"/>
          <c:order val="1"/>
          <c:tx>
            <c:strRef>
              <c:f>'Lesotho Q1-2010'!$C$3</c:f>
              <c:strCache>
                <c:ptCount val="1"/>
                <c:pt idx="0">
                  <c:v>Gr5</c:v>
                </c:pt>
              </c:strCache>
            </c:strRef>
          </c:tx>
          <c:spPr>
            <a:ln w="25400"/>
          </c:spPr>
          <c:cat>
            <c:numRef>
              <c:f>'Lesotho Q1-2010'!$A$4:$A$64</c:f>
              <c:numCache>
                <c:formatCode>General</c:formatCode>
                <c:ptCount val="61"/>
                <c:pt idx="0">
                  <c:v>1930</c:v>
                </c:pt>
                <c:pt idx="1">
                  <c:v>1931</c:v>
                </c:pt>
                <c:pt idx="2">
                  <c:v>1932</c:v>
                </c:pt>
                <c:pt idx="3">
                  <c:v>1933</c:v>
                </c:pt>
                <c:pt idx="4">
                  <c:v>1934</c:v>
                </c:pt>
                <c:pt idx="5">
                  <c:v>1935</c:v>
                </c:pt>
                <c:pt idx="6">
                  <c:v>1936</c:v>
                </c:pt>
                <c:pt idx="7">
                  <c:v>1937</c:v>
                </c:pt>
                <c:pt idx="8">
                  <c:v>1938</c:v>
                </c:pt>
                <c:pt idx="9">
                  <c:v>1939</c:v>
                </c:pt>
                <c:pt idx="10">
                  <c:v>1940</c:v>
                </c:pt>
                <c:pt idx="11">
                  <c:v>1941</c:v>
                </c:pt>
                <c:pt idx="12">
                  <c:v>1942</c:v>
                </c:pt>
                <c:pt idx="13">
                  <c:v>1943</c:v>
                </c:pt>
                <c:pt idx="14">
                  <c:v>1944</c:v>
                </c:pt>
                <c:pt idx="15">
                  <c:v>1945</c:v>
                </c:pt>
                <c:pt idx="16">
                  <c:v>1946</c:v>
                </c:pt>
                <c:pt idx="17">
                  <c:v>1947</c:v>
                </c:pt>
                <c:pt idx="18">
                  <c:v>1948</c:v>
                </c:pt>
                <c:pt idx="19">
                  <c:v>1949</c:v>
                </c:pt>
                <c:pt idx="20">
                  <c:v>1950</c:v>
                </c:pt>
                <c:pt idx="21">
                  <c:v>1951</c:v>
                </c:pt>
                <c:pt idx="22">
                  <c:v>1952</c:v>
                </c:pt>
                <c:pt idx="23">
                  <c:v>1953</c:v>
                </c:pt>
                <c:pt idx="24">
                  <c:v>1954</c:v>
                </c:pt>
                <c:pt idx="25">
                  <c:v>1955</c:v>
                </c:pt>
                <c:pt idx="26">
                  <c:v>1956</c:v>
                </c:pt>
                <c:pt idx="27">
                  <c:v>1957</c:v>
                </c:pt>
                <c:pt idx="28">
                  <c:v>1958</c:v>
                </c:pt>
                <c:pt idx="29">
                  <c:v>1959</c:v>
                </c:pt>
                <c:pt idx="30">
                  <c:v>1960</c:v>
                </c:pt>
                <c:pt idx="31">
                  <c:v>1961</c:v>
                </c:pt>
                <c:pt idx="32">
                  <c:v>1962</c:v>
                </c:pt>
                <c:pt idx="33">
                  <c:v>1963</c:v>
                </c:pt>
                <c:pt idx="34">
                  <c:v>1964</c:v>
                </c:pt>
                <c:pt idx="35">
                  <c:v>1965</c:v>
                </c:pt>
                <c:pt idx="36">
                  <c:v>1966</c:v>
                </c:pt>
                <c:pt idx="37">
                  <c:v>1967</c:v>
                </c:pt>
                <c:pt idx="38">
                  <c:v>1968</c:v>
                </c:pt>
                <c:pt idx="39">
                  <c:v>1969</c:v>
                </c:pt>
                <c:pt idx="40">
                  <c:v>1970</c:v>
                </c:pt>
                <c:pt idx="41">
                  <c:v>1971</c:v>
                </c:pt>
                <c:pt idx="42">
                  <c:v>1972</c:v>
                </c:pt>
                <c:pt idx="43">
                  <c:v>1973</c:v>
                </c:pt>
                <c:pt idx="44">
                  <c:v>1974</c:v>
                </c:pt>
                <c:pt idx="45">
                  <c:v>1975</c:v>
                </c:pt>
                <c:pt idx="46">
                  <c:v>1976</c:v>
                </c:pt>
                <c:pt idx="47">
                  <c:v>1977</c:v>
                </c:pt>
                <c:pt idx="48">
                  <c:v>1978</c:v>
                </c:pt>
                <c:pt idx="49">
                  <c:v>1979</c:v>
                </c:pt>
                <c:pt idx="50">
                  <c:v>1980</c:v>
                </c:pt>
                <c:pt idx="51">
                  <c:v>1981</c:v>
                </c:pt>
                <c:pt idx="52">
                  <c:v>1982</c:v>
                </c:pt>
                <c:pt idx="53">
                  <c:v>1983</c:v>
                </c:pt>
                <c:pt idx="54">
                  <c:v>1984</c:v>
                </c:pt>
                <c:pt idx="55">
                  <c:v>1985</c:v>
                </c:pt>
                <c:pt idx="56">
                  <c:v>1986</c:v>
                </c:pt>
                <c:pt idx="57">
                  <c:v>1987</c:v>
                </c:pt>
                <c:pt idx="58">
                  <c:v>1988</c:v>
                </c:pt>
                <c:pt idx="59">
                  <c:v>1989</c:v>
                </c:pt>
                <c:pt idx="60">
                  <c:v>1990</c:v>
                </c:pt>
              </c:numCache>
            </c:numRef>
          </c:cat>
          <c:val>
            <c:numRef>
              <c:f>'Lesotho Q1-2010'!$C$4:$C$64</c:f>
              <c:numCache>
                <c:formatCode>0%</c:formatCode>
                <c:ptCount val="61"/>
                <c:pt idx="0">
                  <c:v>0.25962389441338635</c:v>
                </c:pt>
                <c:pt idx="1">
                  <c:v>0.25962389441338635</c:v>
                </c:pt>
                <c:pt idx="2">
                  <c:v>0.23492972223801969</c:v>
                </c:pt>
                <c:pt idx="3">
                  <c:v>0.28263087166330708</c:v>
                </c:pt>
                <c:pt idx="4">
                  <c:v>0.29676265050096823</c:v>
                </c:pt>
                <c:pt idx="5">
                  <c:v>0.36909909909909905</c:v>
                </c:pt>
                <c:pt idx="6">
                  <c:v>0.33728091728091725</c:v>
                </c:pt>
                <c:pt idx="7">
                  <c:v>0.36318181818181822</c:v>
                </c:pt>
                <c:pt idx="8">
                  <c:v>0.32095959595959594</c:v>
                </c:pt>
                <c:pt idx="9">
                  <c:v>0.35069444444444442</c:v>
                </c:pt>
                <c:pt idx="10">
                  <c:v>0.33095760233918126</c:v>
                </c:pt>
                <c:pt idx="11">
                  <c:v>0.32977556924225454</c:v>
                </c:pt>
                <c:pt idx="12">
                  <c:v>0.3627332195154786</c:v>
                </c:pt>
                <c:pt idx="13">
                  <c:v>0.40501104522729919</c:v>
                </c:pt>
                <c:pt idx="14">
                  <c:v>0.44450725456943657</c:v>
                </c:pt>
                <c:pt idx="15">
                  <c:v>0.45252182651843481</c:v>
                </c:pt>
                <c:pt idx="16">
                  <c:v>0.43288781965606349</c:v>
                </c:pt>
                <c:pt idx="17">
                  <c:v>0.46270781531860949</c:v>
                </c:pt>
                <c:pt idx="18">
                  <c:v>0.43060904988651078</c:v>
                </c:pt>
                <c:pt idx="19">
                  <c:v>0.49091068992237002</c:v>
                </c:pt>
                <c:pt idx="20">
                  <c:v>0.50158788752365713</c:v>
                </c:pt>
                <c:pt idx="21">
                  <c:v>0.55562027488937782</c:v>
                </c:pt>
                <c:pt idx="22">
                  <c:v>0.5326538233514978</c:v>
                </c:pt>
                <c:pt idx="23">
                  <c:v>0.50442288501989985</c:v>
                </c:pt>
                <c:pt idx="24">
                  <c:v>0.52923255810543512</c:v>
                </c:pt>
                <c:pt idx="25">
                  <c:v>0.57681090568378268</c:v>
                </c:pt>
                <c:pt idx="26">
                  <c:v>0.61739856567442775</c:v>
                </c:pt>
                <c:pt idx="27">
                  <c:v>0.64780411761543844</c:v>
                </c:pt>
                <c:pt idx="28">
                  <c:v>0.66415027146159222</c:v>
                </c:pt>
                <c:pt idx="29">
                  <c:v>0.69798218029350112</c:v>
                </c:pt>
                <c:pt idx="30">
                  <c:v>0.70298269581056472</c:v>
                </c:pt>
                <c:pt idx="31">
                  <c:v>0.71607468123861573</c:v>
                </c:pt>
                <c:pt idx="32">
                  <c:v>0.72996357012750457</c:v>
                </c:pt>
                <c:pt idx="33">
                  <c:v>0.73554459206312206</c:v>
                </c:pt>
                <c:pt idx="34">
                  <c:v>0.72678847803947033</c:v>
                </c:pt>
                <c:pt idx="35">
                  <c:v>0.74345514470613716</c:v>
                </c:pt>
                <c:pt idx="36">
                  <c:v>0.7563420442439055</c:v>
                </c:pt>
                <c:pt idx="37">
                  <c:v>0.79189780213696503</c:v>
                </c:pt>
                <c:pt idx="38">
                  <c:v>0.7869761019132514</c:v>
                </c:pt>
                <c:pt idx="39">
                  <c:v>0.78463868779062107</c:v>
                </c:pt>
                <c:pt idx="40">
                  <c:v>0.74803653217737276</c:v>
                </c:pt>
                <c:pt idx="41">
                  <c:v>0.74092119536404921</c:v>
                </c:pt>
                <c:pt idx="42">
                  <c:v>0.73107202427603946</c:v>
                </c:pt>
                <c:pt idx="43">
                  <c:v>0.7641026095888791</c:v>
                </c:pt>
                <c:pt idx="44">
                  <c:v>0.7726956121855717</c:v>
                </c:pt>
                <c:pt idx="45">
                  <c:v>0.786412439122532</c:v>
                </c:pt>
                <c:pt idx="46">
                  <c:v>0.7795702501116506</c:v>
                </c:pt>
                <c:pt idx="47">
                  <c:v>0.79092388907176903</c:v>
                </c:pt>
                <c:pt idx="48">
                  <c:v>0.79488178622380401</c:v>
                </c:pt>
                <c:pt idx="49">
                  <c:v>0.80667750114329573</c:v>
                </c:pt>
                <c:pt idx="50">
                  <c:v>0.80418603561056523</c:v>
                </c:pt>
                <c:pt idx="51">
                  <c:v>0.81533445198665166</c:v>
                </c:pt>
                <c:pt idx="52">
                  <c:v>0.81833170041432446</c:v>
                </c:pt>
                <c:pt idx="53">
                  <c:v>0.82462527313899259</c:v>
                </c:pt>
                <c:pt idx="54">
                  <c:v>0.81689524345774345</c:v>
                </c:pt>
                <c:pt idx="55">
                  <c:v>0.81577917202917194</c:v>
                </c:pt>
                <c:pt idx="56">
                  <c:v>0.81225459482038431</c:v>
                </c:pt>
                <c:pt idx="57">
                  <c:v>0.81242892274037704</c:v>
                </c:pt>
                <c:pt idx="58">
                  <c:v>0.81865687688499778</c:v>
                </c:pt>
                <c:pt idx="59">
                  <c:v>0.81322663461265032</c:v>
                </c:pt>
                <c:pt idx="60">
                  <c:v>0.81322663461265032</c:v>
                </c:pt>
              </c:numCache>
            </c:numRef>
          </c:val>
          <c:smooth val="0"/>
          <c:extLst>
            <c:ext xmlns:c16="http://schemas.microsoft.com/office/drawing/2014/chart" uri="{C3380CC4-5D6E-409C-BE32-E72D297353CC}">
              <c16:uniqueId val="{00000001-B816-460C-8D26-0C83F2F2AF86}"/>
            </c:ext>
          </c:extLst>
        </c:ser>
        <c:ser>
          <c:idx val="1"/>
          <c:order val="2"/>
          <c:tx>
            <c:strRef>
              <c:f>'Lesotho Q1-2010'!$D$3</c:f>
              <c:strCache>
                <c:ptCount val="1"/>
                <c:pt idx="0">
                  <c:v>Gr7</c:v>
                </c:pt>
              </c:strCache>
            </c:strRef>
          </c:tx>
          <c:spPr>
            <a:ln w="25400"/>
          </c:spPr>
          <c:cat>
            <c:numRef>
              <c:f>'Lesotho Q1-2010'!$A$4:$A$64</c:f>
              <c:numCache>
                <c:formatCode>General</c:formatCode>
                <c:ptCount val="61"/>
                <c:pt idx="0">
                  <c:v>1930</c:v>
                </c:pt>
                <c:pt idx="1">
                  <c:v>1931</c:v>
                </c:pt>
                <c:pt idx="2">
                  <c:v>1932</c:v>
                </c:pt>
                <c:pt idx="3">
                  <c:v>1933</c:v>
                </c:pt>
                <c:pt idx="4">
                  <c:v>1934</c:v>
                </c:pt>
                <c:pt idx="5">
                  <c:v>1935</c:v>
                </c:pt>
                <c:pt idx="6">
                  <c:v>1936</c:v>
                </c:pt>
                <c:pt idx="7">
                  <c:v>1937</c:v>
                </c:pt>
                <c:pt idx="8">
                  <c:v>1938</c:v>
                </c:pt>
                <c:pt idx="9">
                  <c:v>1939</c:v>
                </c:pt>
                <c:pt idx="10">
                  <c:v>1940</c:v>
                </c:pt>
                <c:pt idx="11">
                  <c:v>1941</c:v>
                </c:pt>
                <c:pt idx="12">
                  <c:v>1942</c:v>
                </c:pt>
                <c:pt idx="13">
                  <c:v>1943</c:v>
                </c:pt>
                <c:pt idx="14">
                  <c:v>1944</c:v>
                </c:pt>
                <c:pt idx="15">
                  <c:v>1945</c:v>
                </c:pt>
                <c:pt idx="16">
                  <c:v>1946</c:v>
                </c:pt>
                <c:pt idx="17">
                  <c:v>1947</c:v>
                </c:pt>
                <c:pt idx="18">
                  <c:v>1948</c:v>
                </c:pt>
                <c:pt idx="19">
                  <c:v>1949</c:v>
                </c:pt>
                <c:pt idx="20">
                  <c:v>1950</c:v>
                </c:pt>
                <c:pt idx="21">
                  <c:v>1951</c:v>
                </c:pt>
                <c:pt idx="22">
                  <c:v>1952</c:v>
                </c:pt>
                <c:pt idx="23">
                  <c:v>1953</c:v>
                </c:pt>
                <c:pt idx="24">
                  <c:v>1954</c:v>
                </c:pt>
                <c:pt idx="25">
                  <c:v>1955</c:v>
                </c:pt>
                <c:pt idx="26">
                  <c:v>1956</c:v>
                </c:pt>
                <c:pt idx="27">
                  <c:v>1957</c:v>
                </c:pt>
                <c:pt idx="28">
                  <c:v>1958</c:v>
                </c:pt>
                <c:pt idx="29">
                  <c:v>1959</c:v>
                </c:pt>
                <c:pt idx="30">
                  <c:v>1960</c:v>
                </c:pt>
                <c:pt idx="31">
                  <c:v>1961</c:v>
                </c:pt>
                <c:pt idx="32">
                  <c:v>1962</c:v>
                </c:pt>
                <c:pt idx="33">
                  <c:v>1963</c:v>
                </c:pt>
                <c:pt idx="34">
                  <c:v>1964</c:v>
                </c:pt>
                <c:pt idx="35">
                  <c:v>1965</c:v>
                </c:pt>
                <c:pt idx="36">
                  <c:v>1966</c:v>
                </c:pt>
                <c:pt idx="37">
                  <c:v>1967</c:v>
                </c:pt>
                <c:pt idx="38">
                  <c:v>1968</c:v>
                </c:pt>
                <c:pt idx="39">
                  <c:v>1969</c:v>
                </c:pt>
                <c:pt idx="40">
                  <c:v>1970</c:v>
                </c:pt>
                <c:pt idx="41">
                  <c:v>1971</c:v>
                </c:pt>
                <c:pt idx="42">
                  <c:v>1972</c:v>
                </c:pt>
                <c:pt idx="43">
                  <c:v>1973</c:v>
                </c:pt>
                <c:pt idx="44">
                  <c:v>1974</c:v>
                </c:pt>
                <c:pt idx="45">
                  <c:v>1975</c:v>
                </c:pt>
                <c:pt idx="46">
                  <c:v>1976</c:v>
                </c:pt>
                <c:pt idx="47">
                  <c:v>1977</c:v>
                </c:pt>
                <c:pt idx="48">
                  <c:v>1978</c:v>
                </c:pt>
                <c:pt idx="49">
                  <c:v>1979</c:v>
                </c:pt>
                <c:pt idx="50">
                  <c:v>1980</c:v>
                </c:pt>
                <c:pt idx="51">
                  <c:v>1981</c:v>
                </c:pt>
                <c:pt idx="52">
                  <c:v>1982</c:v>
                </c:pt>
                <c:pt idx="53">
                  <c:v>1983</c:v>
                </c:pt>
                <c:pt idx="54">
                  <c:v>1984</c:v>
                </c:pt>
                <c:pt idx="55">
                  <c:v>1985</c:v>
                </c:pt>
                <c:pt idx="56">
                  <c:v>1986</c:v>
                </c:pt>
                <c:pt idx="57">
                  <c:v>1987</c:v>
                </c:pt>
                <c:pt idx="58">
                  <c:v>1988</c:v>
                </c:pt>
                <c:pt idx="59">
                  <c:v>1989</c:v>
                </c:pt>
                <c:pt idx="60">
                  <c:v>1990</c:v>
                </c:pt>
              </c:numCache>
            </c:numRef>
          </c:cat>
          <c:val>
            <c:numRef>
              <c:f>'Lesotho Q1-2010'!$D$4:$D$64</c:f>
              <c:numCache>
                <c:formatCode>0%</c:formatCode>
                <c:ptCount val="61"/>
                <c:pt idx="0">
                  <c:v>7.9866092778574843E-2</c:v>
                </c:pt>
                <c:pt idx="1">
                  <c:v>7.9866092778574843E-2</c:v>
                </c:pt>
                <c:pt idx="2">
                  <c:v>6.4137804654572098E-2</c:v>
                </c:pt>
                <c:pt idx="3">
                  <c:v>9.7471137987905451E-2</c:v>
                </c:pt>
                <c:pt idx="4">
                  <c:v>0.10330049675844068</c:v>
                </c:pt>
                <c:pt idx="5">
                  <c:v>0.12504504504504507</c:v>
                </c:pt>
                <c:pt idx="6">
                  <c:v>0.15231777231777233</c:v>
                </c:pt>
                <c:pt idx="7">
                  <c:v>0.16977272727272727</c:v>
                </c:pt>
                <c:pt idx="8">
                  <c:v>0.15551346801346802</c:v>
                </c:pt>
                <c:pt idx="9">
                  <c:v>0.12615740740740741</c:v>
                </c:pt>
                <c:pt idx="10">
                  <c:v>9.2897173489278742E-2</c:v>
                </c:pt>
                <c:pt idx="11">
                  <c:v>9.2404659698892624E-2</c:v>
                </c:pt>
                <c:pt idx="12">
                  <c:v>0.12126394931637896</c:v>
                </c:pt>
                <c:pt idx="13">
                  <c:v>0.16852691547494478</c:v>
                </c:pt>
                <c:pt idx="14">
                  <c:v>0.22473462722190818</c:v>
                </c:pt>
                <c:pt idx="15">
                  <c:v>0.2275883005673848</c:v>
                </c:pt>
                <c:pt idx="16">
                  <c:v>0.20922510321066856</c:v>
                </c:pt>
                <c:pt idx="17">
                  <c:v>0.20915281231209271</c:v>
                </c:pt>
                <c:pt idx="18">
                  <c:v>0.22437914976065235</c:v>
                </c:pt>
                <c:pt idx="19">
                  <c:v>0.26828043120346207</c:v>
                </c:pt>
                <c:pt idx="20">
                  <c:v>0.29263321751324706</c:v>
                </c:pt>
                <c:pt idx="21">
                  <c:v>0.30751751017531753</c:v>
                </c:pt>
                <c:pt idx="22">
                  <c:v>0.29664478501687802</c:v>
                </c:pt>
                <c:pt idx="23">
                  <c:v>0.29618198274914692</c:v>
                </c:pt>
                <c:pt idx="24">
                  <c:v>0.33644172300888719</c:v>
                </c:pt>
                <c:pt idx="25">
                  <c:v>0.38117106773823189</c:v>
                </c:pt>
                <c:pt idx="26">
                  <c:v>0.40313390313390318</c:v>
                </c:pt>
                <c:pt idx="27">
                  <c:v>0.44799763479008758</c:v>
                </c:pt>
                <c:pt idx="28">
                  <c:v>0.45561871741117027</c:v>
                </c:pt>
                <c:pt idx="29">
                  <c:v>0.47449336128581415</c:v>
                </c:pt>
                <c:pt idx="30">
                  <c:v>0.44656952034001213</c:v>
                </c:pt>
                <c:pt idx="31">
                  <c:v>0.47609289617486339</c:v>
                </c:pt>
                <c:pt idx="32">
                  <c:v>0.51640454929139457</c:v>
                </c:pt>
                <c:pt idx="33">
                  <c:v>0.55570478496331843</c:v>
                </c:pt>
                <c:pt idx="34">
                  <c:v>0.55694377047458499</c:v>
                </c:pt>
                <c:pt idx="35">
                  <c:v>0.56163211735805385</c:v>
                </c:pt>
                <c:pt idx="36">
                  <c:v>0.58502162060537699</c:v>
                </c:pt>
                <c:pt idx="37">
                  <c:v>0.62598737751204114</c:v>
                </c:pt>
                <c:pt idx="38">
                  <c:v>0.64968610980137753</c:v>
                </c:pt>
                <c:pt idx="39">
                  <c:v>0.63616526678262642</c:v>
                </c:pt>
                <c:pt idx="40">
                  <c:v>0.62267301597623836</c:v>
                </c:pt>
                <c:pt idx="41">
                  <c:v>0.61107304911900073</c:v>
                </c:pt>
                <c:pt idx="42">
                  <c:v>0.60063436560090566</c:v>
                </c:pt>
                <c:pt idx="43">
                  <c:v>0.60389472889853024</c:v>
                </c:pt>
                <c:pt idx="44">
                  <c:v>0.61050035051030183</c:v>
                </c:pt>
                <c:pt idx="45">
                  <c:v>0.62877982724945125</c:v>
                </c:pt>
                <c:pt idx="46">
                  <c:v>0.61601957314597378</c:v>
                </c:pt>
                <c:pt idx="47">
                  <c:v>0.62439616538647247</c:v>
                </c:pt>
                <c:pt idx="48">
                  <c:v>0.63099266063986392</c:v>
                </c:pt>
                <c:pt idx="49">
                  <c:v>0.6525746434682258</c:v>
                </c:pt>
                <c:pt idx="50">
                  <c:v>0.65386429630007192</c:v>
                </c:pt>
                <c:pt idx="51">
                  <c:v>0.66762716430417857</c:v>
                </c:pt>
                <c:pt idx="52">
                  <c:v>0.67948513076120165</c:v>
                </c:pt>
                <c:pt idx="53">
                  <c:v>0.6803637478942357</c:v>
                </c:pt>
                <c:pt idx="54">
                  <c:v>0.66065797940797943</c:v>
                </c:pt>
                <c:pt idx="55">
                  <c:v>0.65445758258258258</c:v>
                </c:pt>
                <c:pt idx="56">
                  <c:v>0.64881735588972422</c:v>
                </c:pt>
                <c:pt idx="57">
                  <c:v>0.65411141956529095</c:v>
                </c:pt>
                <c:pt idx="58">
                  <c:v>0.66301243367463825</c:v>
                </c:pt>
                <c:pt idx="59">
                  <c:v>0.6640567110347052</c:v>
                </c:pt>
                <c:pt idx="60">
                  <c:v>0.6640567110347052</c:v>
                </c:pt>
              </c:numCache>
            </c:numRef>
          </c:val>
          <c:smooth val="0"/>
          <c:extLst>
            <c:ext xmlns:c16="http://schemas.microsoft.com/office/drawing/2014/chart" uri="{C3380CC4-5D6E-409C-BE32-E72D297353CC}">
              <c16:uniqueId val="{00000002-B816-460C-8D26-0C83F2F2AF86}"/>
            </c:ext>
          </c:extLst>
        </c:ser>
        <c:ser>
          <c:idx val="3"/>
          <c:order val="3"/>
          <c:tx>
            <c:strRef>
              <c:f>'Lesotho Q1-2010'!$E$3</c:f>
              <c:strCache>
                <c:ptCount val="1"/>
                <c:pt idx="0">
                  <c:v>Gr10</c:v>
                </c:pt>
              </c:strCache>
            </c:strRef>
          </c:tx>
          <c:spPr>
            <a:ln w="25400">
              <a:solidFill>
                <a:srgbClr val="FF0000"/>
              </a:solidFill>
            </a:ln>
          </c:spPr>
          <c:marker>
            <c:spPr>
              <a:ln>
                <a:solidFill>
                  <a:srgbClr val="FF0000"/>
                </a:solidFill>
              </a:ln>
            </c:spPr>
          </c:marker>
          <c:cat>
            <c:numRef>
              <c:f>'Lesotho Q1-2010'!$A$4:$A$64</c:f>
              <c:numCache>
                <c:formatCode>General</c:formatCode>
                <c:ptCount val="61"/>
                <c:pt idx="0">
                  <c:v>1930</c:v>
                </c:pt>
                <c:pt idx="1">
                  <c:v>1931</c:v>
                </c:pt>
                <c:pt idx="2">
                  <c:v>1932</c:v>
                </c:pt>
                <c:pt idx="3">
                  <c:v>1933</c:v>
                </c:pt>
                <c:pt idx="4">
                  <c:v>1934</c:v>
                </c:pt>
                <c:pt idx="5">
                  <c:v>1935</c:v>
                </c:pt>
                <c:pt idx="6">
                  <c:v>1936</c:v>
                </c:pt>
                <c:pt idx="7">
                  <c:v>1937</c:v>
                </c:pt>
                <c:pt idx="8">
                  <c:v>1938</c:v>
                </c:pt>
                <c:pt idx="9">
                  <c:v>1939</c:v>
                </c:pt>
                <c:pt idx="10">
                  <c:v>1940</c:v>
                </c:pt>
                <c:pt idx="11">
                  <c:v>1941</c:v>
                </c:pt>
                <c:pt idx="12">
                  <c:v>1942</c:v>
                </c:pt>
                <c:pt idx="13">
                  <c:v>1943</c:v>
                </c:pt>
                <c:pt idx="14">
                  <c:v>1944</c:v>
                </c:pt>
                <c:pt idx="15">
                  <c:v>1945</c:v>
                </c:pt>
                <c:pt idx="16">
                  <c:v>1946</c:v>
                </c:pt>
                <c:pt idx="17">
                  <c:v>1947</c:v>
                </c:pt>
                <c:pt idx="18">
                  <c:v>1948</c:v>
                </c:pt>
                <c:pt idx="19">
                  <c:v>1949</c:v>
                </c:pt>
                <c:pt idx="20">
                  <c:v>1950</c:v>
                </c:pt>
                <c:pt idx="21">
                  <c:v>1951</c:v>
                </c:pt>
                <c:pt idx="22">
                  <c:v>1952</c:v>
                </c:pt>
                <c:pt idx="23">
                  <c:v>1953</c:v>
                </c:pt>
                <c:pt idx="24">
                  <c:v>1954</c:v>
                </c:pt>
                <c:pt idx="25">
                  <c:v>1955</c:v>
                </c:pt>
                <c:pt idx="26">
                  <c:v>1956</c:v>
                </c:pt>
                <c:pt idx="27">
                  <c:v>1957</c:v>
                </c:pt>
                <c:pt idx="28">
                  <c:v>1958</c:v>
                </c:pt>
                <c:pt idx="29">
                  <c:v>1959</c:v>
                </c:pt>
                <c:pt idx="30">
                  <c:v>1960</c:v>
                </c:pt>
                <c:pt idx="31">
                  <c:v>1961</c:v>
                </c:pt>
                <c:pt idx="32">
                  <c:v>1962</c:v>
                </c:pt>
                <c:pt idx="33">
                  <c:v>1963</c:v>
                </c:pt>
                <c:pt idx="34">
                  <c:v>1964</c:v>
                </c:pt>
                <c:pt idx="35">
                  <c:v>1965</c:v>
                </c:pt>
                <c:pt idx="36">
                  <c:v>1966</c:v>
                </c:pt>
                <c:pt idx="37">
                  <c:v>1967</c:v>
                </c:pt>
                <c:pt idx="38">
                  <c:v>1968</c:v>
                </c:pt>
                <c:pt idx="39">
                  <c:v>1969</c:v>
                </c:pt>
                <c:pt idx="40">
                  <c:v>1970</c:v>
                </c:pt>
                <c:pt idx="41">
                  <c:v>1971</c:v>
                </c:pt>
                <c:pt idx="42">
                  <c:v>1972</c:v>
                </c:pt>
                <c:pt idx="43">
                  <c:v>1973</c:v>
                </c:pt>
                <c:pt idx="44">
                  <c:v>1974</c:v>
                </c:pt>
                <c:pt idx="45">
                  <c:v>1975</c:v>
                </c:pt>
                <c:pt idx="46">
                  <c:v>1976</c:v>
                </c:pt>
                <c:pt idx="47">
                  <c:v>1977</c:v>
                </c:pt>
                <c:pt idx="48">
                  <c:v>1978</c:v>
                </c:pt>
                <c:pt idx="49">
                  <c:v>1979</c:v>
                </c:pt>
                <c:pt idx="50">
                  <c:v>1980</c:v>
                </c:pt>
                <c:pt idx="51">
                  <c:v>1981</c:v>
                </c:pt>
                <c:pt idx="52">
                  <c:v>1982</c:v>
                </c:pt>
                <c:pt idx="53">
                  <c:v>1983</c:v>
                </c:pt>
                <c:pt idx="54">
                  <c:v>1984</c:v>
                </c:pt>
                <c:pt idx="55">
                  <c:v>1985</c:v>
                </c:pt>
                <c:pt idx="56">
                  <c:v>1986</c:v>
                </c:pt>
                <c:pt idx="57">
                  <c:v>1987</c:v>
                </c:pt>
                <c:pt idx="58">
                  <c:v>1988</c:v>
                </c:pt>
                <c:pt idx="59">
                  <c:v>1989</c:v>
                </c:pt>
                <c:pt idx="60">
                  <c:v>1990</c:v>
                </c:pt>
              </c:numCache>
            </c:numRef>
          </c:cat>
          <c:val>
            <c:numRef>
              <c:f>'Lesotho Q1-2010'!$E$4:$E$64</c:f>
              <c:numCache>
                <c:formatCode>0%</c:formatCode>
                <c:ptCount val="61"/>
                <c:pt idx="0">
                  <c:v>4.5592220628088632E-2</c:v>
                </c:pt>
                <c:pt idx="1">
                  <c:v>4.5592220628088632E-2</c:v>
                </c:pt>
                <c:pt idx="2">
                  <c:v>1.9302425019852177E-2</c:v>
                </c:pt>
                <c:pt idx="3">
                  <c:v>2.7635758353185508E-2</c:v>
                </c:pt>
                <c:pt idx="4">
                  <c:v>3.258188094636693E-2</c:v>
                </c:pt>
                <c:pt idx="5">
                  <c:v>4.635135135135135E-2</c:v>
                </c:pt>
                <c:pt idx="6">
                  <c:v>7.438165438165438E-2</c:v>
                </c:pt>
                <c:pt idx="7">
                  <c:v>7.1988636363636352E-2</c:v>
                </c:pt>
                <c:pt idx="8">
                  <c:v>6.1247895622895621E-2</c:v>
                </c:pt>
                <c:pt idx="9">
                  <c:v>3.5300925925925923E-2</c:v>
                </c:pt>
                <c:pt idx="10">
                  <c:v>2.5523879142300195E-2</c:v>
                </c:pt>
                <c:pt idx="11">
                  <c:v>3.7541215627721787E-2</c:v>
                </c:pt>
                <c:pt idx="12">
                  <c:v>4.8982472458322879E-2</c:v>
                </c:pt>
                <c:pt idx="13">
                  <c:v>8.138588536216719E-2</c:v>
                </c:pt>
                <c:pt idx="14">
                  <c:v>0.10991771873626029</c:v>
                </c:pt>
                <c:pt idx="15">
                  <c:v>0.12139312857232587</c:v>
                </c:pt>
                <c:pt idx="16">
                  <c:v>0.1219014523745879</c:v>
                </c:pt>
                <c:pt idx="17">
                  <c:v>0.13813075910487058</c:v>
                </c:pt>
                <c:pt idx="18">
                  <c:v>0.14594968914602283</c:v>
                </c:pt>
                <c:pt idx="19">
                  <c:v>0.15934419423488008</c:v>
                </c:pt>
                <c:pt idx="20">
                  <c:v>0.16694986923853664</c:v>
                </c:pt>
                <c:pt idx="21">
                  <c:v>0.16908764915409433</c:v>
                </c:pt>
                <c:pt idx="22">
                  <c:v>0.14827248548178781</c:v>
                </c:pt>
                <c:pt idx="23">
                  <c:v>0.13184300497733334</c:v>
                </c:pt>
                <c:pt idx="24">
                  <c:v>0.15292077777924407</c:v>
                </c:pt>
                <c:pt idx="25">
                  <c:v>0.1805561054145717</c:v>
                </c:pt>
                <c:pt idx="26">
                  <c:v>0.18317123489537282</c:v>
                </c:pt>
                <c:pt idx="27">
                  <c:v>0.19427511691662636</c:v>
                </c:pt>
                <c:pt idx="28">
                  <c:v>0.20011557275708217</c:v>
                </c:pt>
                <c:pt idx="29">
                  <c:v>0.21146706848357791</c:v>
                </c:pt>
                <c:pt idx="30">
                  <c:v>0.19337241955069825</c:v>
                </c:pt>
                <c:pt idx="31">
                  <c:v>0.21052481785063751</c:v>
                </c:pt>
                <c:pt idx="32">
                  <c:v>0.23487271757963479</c:v>
                </c:pt>
                <c:pt idx="33">
                  <c:v>0.25648460994749017</c:v>
                </c:pt>
                <c:pt idx="34">
                  <c:v>0.23373905503916589</c:v>
                </c:pt>
                <c:pt idx="35">
                  <c:v>0.2248772664212797</c:v>
                </c:pt>
                <c:pt idx="36">
                  <c:v>0.25082659647803474</c:v>
                </c:pt>
                <c:pt idx="37">
                  <c:v>0.28428057354813713</c:v>
                </c:pt>
                <c:pt idx="38">
                  <c:v>0.3005221842863921</c:v>
                </c:pt>
                <c:pt idx="39">
                  <c:v>0.28623942174700473</c:v>
                </c:pt>
                <c:pt idx="40">
                  <c:v>0.28347606717222701</c:v>
                </c:pt>
                <c:pt idx="41">
                  <c:v>0.27470359223644109</c:v>
                </c:pt>
                <c:pt idx="42">
                  <c:v>0.26995873609185234</c:v>
                </c:pt>
                <c:pt idx="43">
                  <c:v>0.2655921781039623</c:v>
                </c:pt>
                <c:pt idx="44">
                  <c:v>0.26493731044417457</c:v>
                </c:pt>
                <c:pt idx="45">
                  <c:v>0.28126755388175578</c:v>
                </c:pt>
                <c:pt idx="46">
                  <c:v>0.28424188649292609</c:v>
                </c:pt>
                <c:pt idx="47">
                  <c:v>0.30714513247453845</c:v>
                </c:pt>
                <c:pt idx="48">
                  <c:v>0.30046737604773566</c:v>
                </c:pt>
                <c:pt idx="49">
                  <c:v>0.32425639529592659</c:v>
                </c:pt>
                <c:pt idx="50">
                  <c:v>0.31859070684890017</c:v>
                </c:pt>
                <c:pt idx="51">
                  <c:v>0.34407544406259766</c:v>
                </c:pt>
                <c:pt idx="52">
                  <c:v>0.34548164726714986</c:v>
                </c:pt>
                <c:pt idx="53">
                  <c:v>0.35007847023853117</c:v>
                </c:pt>
                <c:pt idx="54">
                  <c:v>0.34172900579150572</c:v>
                </c:pt>
                <c:pt idx="55">
                  <c:v>0.33813277563277566</c:v>
                </c:pt>
                <c:pt idx="56">
                  <c:v>0.3431182121971596</c:v>
                </c:pt>
                <c:pt idx="57">
                  <c:v>0.34731125743066721</c:v>
                </c:pt>
                <c:pt idx="58">
                  <c:v>0.35756258018198994</c:v>
                </c:pt>
                <c:pt idx="59">
                  <c:v>0.34691095110930825</c:v>
                </c:pt>
                <c:pt idx="60">
                  <c:v>0.34691095110930825</c:v>
                </c:pt>
              </c:numCache>
            </c:numRef>
          </c:val>
          <c:smooth val="0"/>
          <c:extLst>
            <c:ext xmlns:c16="http://schemas.microsoft.com/office/drawing/2014/chart" uri="{C3380CC4-5D6E-409C-BE32-E72D297353CC}">
              <c16:uniqueId val="{00000003-B816-460C-8D26-0C83F2F2AF86}"/>
            </c:ext>
          </c:extLst>
        </c:ser>
        <c:ser>
          <c:idx val="4"/>
          <c:order val="4"/>
          <c:tx>
            <c:strRef>
              <c:f>'Lesotho Q1-2010'!$F$3</c:f>
              <c:strCache>
                <c:ptCount val="1"/>
                <c:pt idx="0">
                  <c:v>Gr12</c:v>
                </c:pt>
              </c:strCache>
            </c:strRef>
          </c:tx>
          <c:spPr>
            <a:ln w="25400">
              <a:solidFill>
                <a:srgbClr val="7030A0"/>
              </a:solidFill>
            </a:ln>
          </c:spPr>
          <c:marker>
            <c:spPr>
              <a:ln>
                <a:solidFill>
                  <a:srgbClr val="7030A0"/>
                </a:solidFill>
              </a:ln>
            </c:spPr>
          </c:marker>
          <c:cat>
            <c:numRef>
              <c:f>'Lesotho Q1-2010'!$A$4:$A$64</c:f>
              <c:numCache>
                <c:formatCode>General</c:formatCode>
                <c:ptCount val="61"/>
                <c:pt idx="0">
                  <c:v>1930</c:v>
                </c:pt>
                <c:pt idx="1">
                  <c:v>1931</c:v>
                </c:pt>
                <c:pt idx="2">
                  <c:v>1932</c:v>
                </c:pt>
                <c:pt idx="3">
                  <c:v>1933</c:v>
                </c:pt>
                <c:pt idx="4">
                  <c:v>1934</c:v>
                </c:pt>
                <c:pt idx="5">
                  <c:v>1935</c:v>
                </c:pt>
                <c:pt idx="6">
                  <c:v>1936</c:v>
                </c:pt>
                <c:pt idx="7">
                  <c:v>1937</c:v>
                </c:pt>
                <c:pt idx="8">
                  <c:v>1938</c:v>
                </c:pt>
                <c:pt idx="9">
                  <c:v>1939</c:v>
                </c:pt>
                <c:pt idx="10">
                  <c:v>1940</c:v>
                </c:pt>
                <c:pt idx="11">
                  <c:v>1941</c:v>
                </c:pt>
                <c:pt idx="12">
                  <c:v>1942</c:v>
                </c:pt>
                <c:pt idx="13">
                  <c:v>1943</c:v>
                </c:pt>
                <c:pt idx="14">
                  <c:v>1944</c:v>
                </c:pt>
                <c:pt idx="15">
                  <c:v>1945</c:v>
                </c:pt>
                <c:pt idx="16">
                  <c:v>1946</c:v>
                </c:pt>
                <c:pt idx="17">
                  <c:v>1947</c:v>
                </c:pt>
                <c:pt idx="18">
                  <c:v>1948</c:v>
                </c:pt>
                <c:pt idx="19">
                  <c:v>1949</c:v>
                </c:pt>
                <c:pt idx="20">
                  <c:v>1950</c:v>
                </c:pt>
                <c:pt idx="21">
                  <c:v>1951</c:v>
                </c:pt>
                <c:pt idx="22">
                  <c:v>1952</c:v>
                </c:pt>
                <c:pt idx="23">
                  <c:v>1953</c:v>
                </c:pt>
                <c:pt idx="24">
                  <c:v>1954</c:v>
                </c:pt>
                <c:pt idx="25">
                  <c:v>1955</c:v>
                </c:pt>
                <c:pt idx="26">
                  <c:v>1956</c:v>
                </c:pt>
                <c:pt idx="27">
                  <c:v>1957</c:v>
                </c:pt>
                <c:pt idx="28">
                  <c:v>1958</c:v>
                </c:pt>
                <c:pt idx="29">
                  <c:v>1959</c:v>
                </c:pt>
                <c:pt idx="30">
                  <c:v>1960</c:v>
                </c:pt>
                <c:pt idx="31">
                  <c:v>1961</c:v>
                </c:pt>
                <c:pt idx="32">
                  <c:v>1962</c:v>
                </c:pt>
                <c:pt idx="33">
                  <c:v>1963</c:v>
                </c:pt>
                <c:pt idx="34">
                  <c:v>1964</c:v>
                </c:pt>
                <c:pt idx="35">
                  <c:v>1965</c:v>
                </c:pt>
                <c:pt idx="36">
                  <c:v>1966</c:v>
                </c:pt>
                <c:pt idx="37">
                  <c:v>1967</c:v>
                </c:pt>
                <c:pt idx="38">
                  <c:v>1968</c:v>
                </c:pt>
                <c:pt idx="39">
                  <c:v>1969</c:v>
                </c:pt>
                <c:pt idx="40">
                  <c:v>1970</c:v>
                </c:pt>
                <c:pt idx="41">
                  <c:v>1971</c:v>
                </c:pt>
                <c:pt idx="42">
                  <c:v>1972</c:v>
                </c:pt>
                <c:pt idx="43">
                  <c:v>1973</c:v>
                </c:pt>
                <c:pt idx="44">
                  <c:v>1974</c:v>
                </c:pt>
                <c:pt idx="45">
                  <c:v>1975</c:v>
                </c:pt>
                <c:pt idx="46">
                  <c:v>1976</c:v>
                </c:pt>
                <c:pt idx="47">
                  <c:v>1977</c:v>
                </c:pt>
                <c:pt idx="48">
                  <c:v>1978</c:v>
                </c:pt>
                <c:pt idx="49">
                  <c:v>1979</c:v>
                </c:pt>
                <c:pt idx="50">
                  <c:v>1980</c:v>
                </c:pt>
                <c:pt idx="51">
                  <c:v>1981</c:v>
                </c:pt>
                <c:pt idx="52">
                  <c:v>1982</c:v>
                </c:pt>
                <c:pt idx="53">
                  <c:v>1983</c:v>
                </c:pt>
                <c:pt idx="54">
                  <c:v>1984</c:v>
                </c:pt>
                <c:pt idx="55">
                  <c:v>1985</c:v>
                </c:pt>
                <c:pt idx="56">
                  <c:v>1986</c:v>
                </c:pt>
                <c:pt idx="57">
                  <c:v>1987</c:v>
                </c:pt>
                <c:pt idx="58">
                  <c:v>1988</c:v>
                </c:pt>
                <c:pt idx="59">
                  <c:v>1989</c:v>
                </c:pt>
                <c:pt idx="60">
                  <c:v>1990</c:v>
                </c:pt>
              </c:numCache>
            </c:numRef>
          </c:cat>
          <c:val>
            <c:numRef>
              <c:f>'Lesotho Q1-2010'!$F$4:$F$60</c:f>
              <c:numCache>
                <c:formatCode>0%</c:formatCode>
                <c:ptCount val="57"/>
                <c:pt idx="0">
                  <c:v>1.4666029013231309E-2</c:v>
                </c:pt>
                <c:pt idx="1">
                  <c:v>1.4666029013231309E-2</c:v>
                </c:pt>
                <c:pt idx="2">
                  <c:v>1.2766477307433877E-2</c:v>
                </c:pt>
                <c:pt idx="3">
                  <c:v>1.2766477307433877E-2</c:v>
                </c:pt>
                <c:pt idx="4">
                  <c:v>6.2305295950155761E-3</c:v>
                </c:pt>
                <c:pt idx="5">
                  <c:v>0.02</c:v>
                </c:pt>
                <c:pt idx="6">
                  <c:v>4.4242424242424243E-2</c:v>
                </c:pt>
                <c:pt idx="7">
                  <c:v>5.4659090909090907E-2</c:v>
                </c:pt>
                <c:pt idx="8">
                  <c:v>3.928872053872054E-2</c:v>
                </c:pt>
                <c:pt idx="9">
                  <c:v>2.1990740740740741E-2</c:v>
                </c:pt>
                <c:pt idx="10">
                  <c:v>1.1574074074074075E-2</c:v>
                </c:pt>
                <c:pt idx="11">
                  <c:v>1.7582742316784871E-2</c:v>
                </c:pt>
                <c:pt idx="12">
                  <c:v>2.1567259620974305E-2</c:v>
                </c:pt>
                <c:pt idx="13">
                  <c:v>4.3425183118242061E-2</c:v>
                </c:pt>
                <c:pt idx="14">
                  <c:v>7.1101061491112366E-2</c:v>
                </c:pt>
                <c:pt idx="15">
                  <c:v>8.609802566840441E-2</c:v>
                </c:pt>
                <c:pt idx="16">
                  <c:v>8.3619947132376971E-2</c:v>
                </c:pt>
                <c:pt idx="17">
                  <c:v>7.989696585571969E-2</c:v>
                </c:pt>
                <c:pt idx="18">
                  <c:v>8.277762429193368E-2</c:v>
                </c:pt>
                <c:pt idx="19">
                  <c:v>9.2876237380579998E-2</c:v>
                </c:pt>
                <c:pt idx="20">
                  <c:v>8.541682535776296E-2</c:v>
                </c:pt>
                <c:pt idx="21">
                  <c:v>8.2584266969649031E-2</c:v>
                </c:pt>
                <c:pt idx="22">
                  <c:v>7.5897831711785199E-2</c:v>
                </c:pt>
                <c:pt idx="23">
                  <c:v>8.3591919412814922E-2</c:v>
                </c:pt>
                <c:pt idx="24">
                  <c:v>8.9801801484765978E-2</c:v>
                </c:pt>
                <c:pt idx="25">
                  <c:v>0.10290721459017908</c:v>
                </c:pt>
                <c:pt idx="26">
                  <c:v>9.3722369584438539E-2</c:v>
                </c:pt>
                <c:pt idx="27">
                  <c:v>0.10137074665376551</c:v>
                </c:pt>
                <c:pt idx="28">
                  <c:v>0.10019553297855184</c:v>
                </c:pt>
                <c:pt idx="29">
                  <c:v>0.11622117400419286</c:v>
                </c:pt>
                <c:pt idx="30">
                  <c:v>0.10917577413479053</c:v>
                </c:pt>
                <c:pt idx="31">
                  <c:v>0.11452641165755921</c:v>
                </c:pt>
                <c:pt idx="32">
                  <c:v>0.1379003953973966</c:v>
                </c:pt>
                <c:pt idx="33">
                  <c:v>0.14618775975655024</c:v>
                </c:pt>
                <c:pt idx="34">
                  <c:v>0.13826380018076409</c:v>
                </c:pt>
                <c:pt idx="35">
                  <c:v>0.11988981644092671</c:v>
                </c:pt>
                <c:pt idx="36">
                  <c:v>0.13745754214451339</c:v>
                </c:pt>
                <c:pt idx="37">
                  <c:v>0.15762553285722194</c:v>
                </c:pt>
                <c:pt idx="38">
                  <c:v>0.16465014135834052</c:v>
                </c:pt>
                <c:pt idx="39">
                  <c:v>0.16040147148902908</c:v>
                </c:pt>
                <c:pt idx="40">
                  <c:v>0.16290914201062456</c:v>
                </c:pt>
                <c:pt idx="41">
                  <c:v>0.16940305202802453</c:v>
                </c:pt>
                <c:pt idx="42">
                  <c:v>0.17171077751652905</c:v>
                </c:pt>
                <c:pt idx="43">
                  <c:v>0.17588326626051284</c:v>
                </c:pt>
                <c:pt idx="44">
                  <c:v>0.17596868378135475</c:v>
                </c:pt>
                <c:pt idx="45">
                  <c:v>0.17669062204119476</c:v>
                </c:pt>
                <c:pt idx="46">
                  <c:v>0.1702523547429414</c:v>
                </c:pt>
                <c:pt idx="47">
                  <c:v>0.18794785373182962</c:v>
                </c:pt>
                <c:pt idx="48">
                  <c:v>0.18627004950433657</c:v>
                </c:pt>
                <c:pt idx="49">
                  <c:v>0.19660434841610361</c:v>
                </c:pt>
                <c:pt idx="50">
                  <c:v>0.19873247522531079</c:v>
                </c:pt>
                <c:pt idx="51">
                  <c:v>0.21886806907271686</c:v>
                </c:pt>
                <c:pt idx="52">
                  <c:v>0.23409998731171056</c:v>
                </c:pt>
                <c:pt idx="53">
                  <c:v>0.22968143448326375</c:v>
                </c:pt>
                <c:pt idx="54">
                  <c:v>0.22364194551694552</c:v>
                </c:pt>
                <c:pt idx="55">
                  <c:v>0.21768956456456459</c:v>
                </c:pt>
                <c:pt idx="56">
                  <c:v>0.21887270258980784</c:v>
                </c:pt>
              </c:numCache>
            </c:numRef>
          </c:val>
          <c:smooth val="0"/>
          <c:extLst>
            <c:ext xmlns:c16="http://schemas.microsoft.com/office/drawing/2014/chart" uri="{C3380CC4-5D6E-409C-BE32-E72D297353CC}">
              <c16:uniqueId val="{00000004-B816-460C-8D26-0C83F2F2AF86}"/>
            </c:ext>
          </c:extLst>
        </c:ser>
        <c:dLbls>
          <c:showLegendKey val="0"/>
          <c:showVal val="0"/>
          <c:showCatName val="0"/>
          <c:showSerName val="0"/>
          <c:showPercent val="0"/>
          <c:showBubbleSize val="0"/>
        </c:dLbls>
        <c:marker val="1"/>
        <c:smooth val="0"/>
        <c:axId val="133103616"/>
        <c:axId val="158265280"/>
      </c:lineChart>
      <c:catAx>
        <c:axId val="133103616"/>
        <c:scaling>
          <c:orientation val="minMax"/>
        </c:scaling>
        <c:delete val="0"/>
        <c:axPos val="b"/>
        <c:title>
          <c:tx>
            <c:rich>
              <a:bodyPr/>
              <a:lstStyle/>
              <a:p>
                <a:pPr>
                  <a:defRPr/>
                </a:pPr>
                <a:r>
                  <a:rPr lang="en-US"/>
                  <a:t>Year of birth</a:t>
                </a:r>
              </a:p>
            </c:rich>
          </c:tx>
          <c:layout/>
          <c:overlay val="0"/>
        </c:title>
        <c:numFmt formatCode="General" sourceLinked="1"/>
        <c:majorTickMark val="out"/>
        <c:minorTickMark val="none"/>
        <c:tickLblPos val="nextTo"/>
        <c:crossAx val="158265280"/>
        <c:crosses val="autoZero"/>
        <c:auto val="1"/>
        <c:lblAlgn val="ctr"/>
        <c:lblOffset val="100"/>
        <c:tickLblSkip val="10"/>
        <c:tickMarkSkip val="5"/>
        <c:noMultiLvlLbl val="0"/>
      </c:catAx>
      <c:valAx>
        <c:axId val="158265280"/>
        <c:scaling>
          <c:orientation val="minMax"/>
          <c:max val="1"/>
        </c:scaling>
        <c:delete val="0"/>
        <c:axPos val="l"/>
        <c:majorGridlines/>
        <c:numFmt formatCode="0%" sourceLinked="0"/>
        <c:majorTickMark val="out"/>
        <c:minorTickMark val="none"/>
        <c:tickLblPos val="nextTo"/>
        <c:crossAx val="133103616"/>
        <c:crosses val="autoZero"/>
        <c:crossBetween val="between"/>
      </c:valAx>
    </c:plotArea>
    <c:legend>
      <c:legendPos val="r"/>
      <c:layout>
        <c:manualLayout>
          <c:xMode val="edge"/>
          <c:yMode val="edge"/>
          <c:x val="0.83365677541287708"/>
          <c:y val="2.6258384852907473E-2"/>
          <c:w val="0.14994061588351565"/>
          <c:h val="0.76127306272150863"/>
        </c:manualLayout>
      </c:layout>
      <c:overlay val="1"/>
    </c:legend>
    <c:plotVisOnly val="1"/>
    <c:dispBlanksAs val="gap"/>
    <c:showDLblsOverMax val="0"/>
  </c:chart>
  <c:txPr>
    <a:bodyPr/>
    <a:lstStyle/>
    <a:p>
      <a:pPr>
        <a:defRPr sz="2000" b="1"/>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2238407699037614E-2"/>
          <c:y val="5.1400554097404488E-2"/>
          <c:w val="0.87720603674540687"/>
          <c:h val="0.78537401574803145"/>
        </c:manualLayout>
      </c:layout>
      <c:barChart>
        <c:barDir val="col"/>
        <c:grouping val="clustered"/>
        <c:varyColors val="0"/>
        <c:ser>
          <c:idx val="0"/>
          <c:order val="0"/>
          <c:spPr>
            <a:solidFill>
              <a:srgbClr val="00206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grade_age!$B$51:$M$51</c:f>
              <c:numCache>
                <c:formatCode>General</c:formatCode>
                <c:ptCount val="12"/>
                <c:pt idx="0">
                  <c:v>1</c:v>
                </c:pt>
                <c:pt idx="1">
                  <c:v>2</c:v>
                </c:pt>
                <c:pt idx="2">
                  <c:v>3</c:v>
                </c:pt>
                <c:pt idx="3">
                  <c:v>4</c:v>
                </c:pt>
                <c:pt idx="4">
                  <c:v>5</c:v>
                </c:pt>
                <c:pt idx="5">
                  <c:v>6</c:v>
                </c:pt>
                <c:pt idx="6">
                  <c:v>7</c:v>
                </c:pt>
                <c:pt idx="7">
                  <c:v>8</c:v>
                </c:pt>
                <c:pt idx="8">
                  <c:v>9</c:v>
                </c:pt>
                <c:pt idx="9">
                  <c:v>10</c:v>
                </c:pt>
                <c:pt idx="10">
                  <c:v>11</c:v>
                </c:pt>
                <c:pt idx="11">
                  <c:v>12</c:v>
                </c:pt>
              </c:numCache>
            </c:numRef>
          </c:cat>
          <c:val>
            <c:numRef>
              <c:f>grade_age!$B$52:$M$52</c:f>
              <c:numCache>
                <c:formatCode>0%</c:formatCode>
                <c:ptCount val="12"/>
                <c:pt idx="0">
                  <c:v>0.29470692517657654</c:v>
                </c:pt>
                <c:pt idx="1">
                  <c:v>0.42454149053023998</c:v>
                </c:pt>
                <c:pt idx="2">
                  <c:v>0.48711481135237156</c:v>
                </c:pt>
                <c:pt idx="3">
                  <c:v>0.5425734612897023</c:v>
                </c:pt>
                <c:pt idx="4">
                  <c:v>0.63069060902995921</c:v>
                </c:pt>
                <c:pt idx="5">
                  <c:v>0.62949731153693478</c:v>
                </c:pt>
                <c:pt idx="6">
                  <c:v>0.63038148475041678</c:v>
                </c:pt>
                <c:pt idx="7">
                  <c:v>0.70953713326404988</c:v>
                </c:pt>
                <c:pt idx="8">
                  <c:v>0.71738989846730905</c:v>
                </c:pt>
                <c:pt idx="9">
                  <c:v>0.65826886585899869</c:v>
                </c:pt>
                <c:pt idx="10">
                  <c:v>0.55548031343716742</c:v>
                </c:pt>
                <c:pt idx="11">
                  <c:v>0.50828005450162461</c:v>
                </c:pt>
              </c:numCache>
            </c:numRef>
          </c:val>
          <c:extLst>
            <c:ext xmlns:c16="http://schemas.microsoft.com/office/drawing/2014/chart" uri="{C3380CC4-5D6E-409C-BE32-E72D297353CC}">
              <c16:uniqueId val="{00000000-EFCC-4E8E-8F9F-B29735014865}"/>
            </c:ext>
          </c:extLst>
        </c:ser>
        <c:dLbls>
          <c:showLegendKey val="0"/>
          <c:showVal val="0"/>
          <c:showCatName val="0"/>
          <c:showSerName val="0"/>
          <c:showPercent val="0"/>
          <c:showBubbleSize val="0"/>
        </c:dLbls>
        <c:gapWidth val="150"/>
        <c:axId val="103942784"/>
        <c:axId val="104019456"/>
      </c:barChart>
      <c:catAx>
        <c:axId val="103942784"/>
        <c:scaling>
          <c:orientation val="minMax"/>
        </c:scaling>
        <c:delete val="0"/>
        <c:axPos val="b"/>
        <c:title>
          <c:tx>
            <c:rich>
              <a:bodyPr/>
              <a:lstStyle/>
              <a:p>
                <a:pPr>
                  <a:defRPr/>
                </a:pPr>
                <a:r>
                  <a:rPr lang="en-US"/>
                  <a:t>Grade</a:t>
                </a:r>
              </a:p>
            </c:rich>
          </c:tx>
          <c:layout/>
          <c:overlay val="0"/>
        </c:title>
        <c:numFmt formatCode="General" sourceLinked="1"/>
        <c:majorTickMark val="out"/>
        <c:minorTickMark val="none"/>
        <c:tickLblPos val="nextTo"/>
        <c:crossAx val="104019456"/>
        <c:crosses val="autoZero"/>
        <c:auto val="1"/>
        <c:lblAlgn val="ctr"/>
        <c:lblOffset val="100"/>
        <c:noMultiLvlLbl val="0"/>
      </c:catAx>
      <c:valAx>
        <c:axId val="104019456"/>
        <c:scaling>
          <c:orientation val="minMax"/>
        </c:scaling>
        <c:delete val="0"/>
        <c:axPos val="l"/>
        <c:majorGridlines/>
        <c:numFmt formatCode="0%" sourceLinked="1"/>
        <c:majorTickMark val="out"/>
        <c:minorTickMark val="none"/>
        <c:tickLblPos val="nextTo"/>
        <c:crossAx val="103942784"/>
        <c:crosses val="autoZero"/>
        <c:crossBetween val="between"/>
      </c:valAx>
    </c:plotArea>
    <c:plotVisOnly val="1"/>
    <c:dispBlanksAs val="gap"/>
    <c:showDLblsOverMax val="0"/>
  </c:chart>
  <c:txPr>
    <a:bodyPr/>
    <a:lstStyle/>
    <a:p>
      <a:pPr>
        <a:defRPr sz="1800" b="1"/>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0.80126</cdr:x>
      <cdr:y>0.01337</cdr:y>
    </cdr:from>
    <cdr:to>
      <cdr:x>1</cdr:x>
      <cdr:y>0.09377</cdr:y>
    </cdr:to>
    <cdr:sp macro="" textlink="">
      <cdr:nvSpPr>
        <cdr:cNvPr id="2" name="TextBox 1"/>
        <cdr:cNvSpPr txBox="1"/>
      </cdr:nvSpPr>
      <cdr:spPr>
        <a:xfrm xmlns:a="http://schemas.openxmlformats.org/drawingml/2006/main">
          <a:off x="3458480" y="39440"/>
          <a:ext cx="857808" cy="23712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ZA" sz="1100" b="1" dirty="0" smtClean="0"/>
            <a:t>Botswana</a:t>
          </a:r>
          <a:endParaRPr lang="en-ZA" sz="11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0.2622</cdr:x>
      <cdr:y>0.0871</cdr:y>
    </cdr:from>
    <cdr:to>
      <cdr:x>0.44531</cdr:x>
      <cdr:y>0.16419</cdr:y>
    </cdr:to>
    <cdr:sp macro="" textlink="">
      <cdr:nvSpPr>
        <cdr:cNvPr id="2" name="TextBox 1"/>
        <cdr:cNvSpPr txBox="1"/>
      </cdr:nvSpPr>
      <cdr:spPr>
        <a:xfrm xmlns:a="http://schemas.openxmlformats.org/drawingml/2006/main">
          <a:off x="1228328" y="267956"/>
          <a:ext cx="857808" cy="2371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ZA" sz="1100" b="1" dirty="0" smtClean="0"/>
            <a:t>Namibia</a:t>
          </a:r>
          <a:endParaRPr lang="en-ZA" sz="11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0.61567</cdr:x>
      <cdr:y>0.86829</cdr:y>
    </cdr:from>
    <cdr:to>
      <cdr:x>1</cdr:x>
      <cdr:y>1</cdr:y>
    </cdr:to>
    <cdr:sp macro="" textlink="">
      <cdr:nvSpPr>
        <cdr:cNvPr id="2" name="TextBox 1"/>
        <cdr:cNvSpPr txBox="1"/>
      </cdr:nvSpPr>
      <cdr:spPr>
        <a:xfrm xmlns:a="http://schemas.openxmlformats.org/drawingml/2006/main">
          <a:off x="3546648" y="3418893"/>
          <a:ext cx="2213992" cy="51862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a:solidFill>
                <a:prstClr val="black"/>
              </a:solidFill>
            </a:rPr>
            <a:t>(</a:t>
          </a:r>
          <a:r>
            <a:rPr lang="en-US" dirty="0" err="1">
              <a:solidFill>
                <a:prstClr val="black"/>
              </a:solidFill>
            </a:rPr>
            <a:t>MoPSE</a:t>
          </a:r>
          <a:r>
            <a:rPr lang="en-ZA" dirty="0">
              <a:solidFill>
                <a:prstClr val="black"/>
              </a:solidFill>
            </a:rPr>
            <a:t> 2018, Primary and Secondary Education Statistics Report)</a:t>
          </a:r>
          <a:endParaRPr lang="en-US" dirty="0">
            <a:solidFill>
              <a:schemeClr val="tx1"/>
            </a:solidFill>
          </a:endParaRPr>
        </a:p>
        <a:p xmlns:a="http://schemas.openxmlformats.org/drawingml/2006/main">
          <a:endParaRPr lang="en-ZA"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249" cy="497299"/>
          </a:xfrm>
          <a:prstGeom prst="rect">
            <a:avLst/>
          </a:prstGeom>
        </p:spPr>
        <p:txBody>
          <a:bodyPr vert="horz" lIns="87554" tIns="43777" rIns="87554" bIns="43777" rtlCol="0"/>
          <a:lstStyle>
            <a:lvl1pPr algn="l">
              <a:defRPr sz="1100"/>
            </a:lvl1pPr>
          </a:lstStyle>
          <a:p>
            <a:endParaRPr lang="en-ZA"/>
          </a:p>
        </p:txBody>
      </p:sp>
      <p:sp>
        <p:nvSpPr>
          <p:cNvPr id="3" name="Date Placeholder 2"/>
          <p:cNvSpPr>
            <a:spLocks noGrp="1"/>
          </p:cNvSpPr>
          <p:nvPr>
            <p:ph type="dt" sz="quarter" idx="1"/>
          </p:nvPr>
        </p:nvSpPr>
        <p:spPr>
          <a:xfrm>
            <a:off x="3777805" y="0"/>
            <a:ext cx="2890249" cy="497299"/>
          </a:xfrm>
          <a:prstGeom prst="rect">
            <a:avLst/>
          </a:prstGeom>
        </p:spPr>
        <p:txBody>
          <a:bodyPr vert="horz" lIns="87554" tIns="43777" rIns="87554" bIns="43777" rtlCol="0"/>
          <a:lstStyle>
            <a:lvl1pPr algn="r">
              <a:defRPr sz="1100"/>
            </a:lvl1pPr>
          </a:lstStyle>
          <a:p>
            <a:fld id="{8A1EF66E-4020-4553-975A-1BA776FA88C1}" type="datetimeFigureOut">
              <a:rPr lang="en-ZA" smtClean="0"/>
              <a:t>16 Feb 2020</a:t>
            </a:fld>
            <a:endParaRPr lang="en-ZA"/>
          </a:p>
        </p:txBody>
      </p:sp>
      <p:sp>
        <p:nvSpPr>
          <p:cNvPr id="4" name="Footer Placeholder 3"/>
          <p:cNvSpPr>
            <a:spLocks noGrp="1"/>
          </p:cNvSpPr>
          <p:nvPr>
            <p:ph type="ftr" sz="quarter" idx="2"/>
          </p:nvPr>
        </p:nvSpPr>
        <p:spPr>
          <a:xfrm>
            <a:off x="0" y="9430927"/>
            <a:ext cx="2890249" cy="495080"/>
          </a:xfrm>
          <a:prstGeom prst="rect">
            <a:avLst/>
          </a:prstGeom>
        </p:spPr>
        <p:txBody>
          <a:bodyPr vert="horz" lIns="87554" tIns="43777" rIns="87554" bIns="43777" rtlCol="0" anchor="b"/>
          <a:lstStyle>
            <a:lvl1pPr algn="l">
              <a:defRPr sz="1100"/>
            </a:lvl1pPr>
          </a:lstStyle>
          <a:p>
            <a:endParaRPr lang="en-ZA"/>
          </a:p>
        </p:txBody>
      </p:sp>
      <p:sp>
        <p:nvSpPr>
          <p:cNvPr id="5" name="Slide Number Placeholder 4"/>
          <p:cNvSpPr>
            <a:spLocks noGrp="1"/>
          </p:cNvSpPr>
          <p:nvPr>
            <p:ph type="sldNum" sz="quarter" idx="3"/>
          </p:nvPr>
        </p:nvSpPr>
        <p:spPr>
          <a:xfrm>
            <a:off x="3777805" y="9430927"/>
            <a:ext cx="2890249" cy="495080"/>
          </a:xfrm>
          <a:prstGeom prst="rect">
            <a:avLst/>
          </a:prstGeom>
        </p:spPr>
        <p:txBody>
          <a:bodyPr vert="horz" lIns="87554" tIns="43777" rIns="87554" bIns="43777" rtlCol="0" anchor="b"/>
          <a:lstStyle>
            <a:lvl1pPr algn="r">
              <a:defRPr sz="1100"/>
            </a:lvl1pPr>
          </a:lstStyle>
          <a:p>
            <a:fld id="{2F2FC6E7-285D-4213-9ABF-77E730570040}" type="slidenum">
              <a:rPr lang="en-ZA" smtClean="0"/>
              <a:t>‹#›</a:t>
            </a:fld>
            <a:endParaRPr lang="en-ZA"/>
          </a:p>
        </p:txBody>
      </p:sp>
    </p:spTree>
    <p:extLst>
      <p:ext uri="{BB962C8B-B14F-4D97-AF65-F5344CB8AC3E}">
        <p14:creationId xmlns:p14="http://schemas.microsoft.com/office/powerpoint/2010/main" val="1364839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89938" cy="496412"/>
          </a:xfrm>
          <a:prstGeom prst="rect">
            <a:avLst/>
          </a:prstGeom>
        </p:spPr>
        <p:txBody>
          <a:bodyPr vert="horz" lIns="94838" tIns="47419" rIns="94838" bIns="47419" rtlCol="0"/>
          <a:lstStyle>
            <a:lvl1pPr algn="l">
              <a:defRPr sz="1200"/>
            </a:lvl1pPr>
          </a:lstStyle>
          <a:p>
            <a:endParaRPr lang="en-ZA"/>
          </a:p>
        </p:txBody>
      </p:sp>
      <p:sp>
        <p:nvSpPr>
          <p:cNvPr id="3" name="Date Placeholder 2"/>
          <p:cNvSpPr>
            <a:spLocks noGrp="1"/>
          </p:cNvSpPr>
          <p:nvPr>
            <p:ph type="dt" idx="1"/>
          </p:nvPr>
        </p:nvSpPr>
        <p:spPr>
          <a:xfrm>
            <a:off x="3777608" y="1"/>
            <a:ext cx="2889938" cy="496412"/>
          </a:xfrm>
          <a:prstGeom prst="rect">
            <a:avLst/>
          </a:prstGeom>
        </p:spPr>
        <p:txBody>
          <a:bodyPr vert="horz" lIns="94838" tIns="47419" rIns="94838" bIns="47419" rtlCol="0"/>
          <a:lstStyle>
            <a:lvl1pPr algn="r">
              <a:defRPr sz="1200"/>
            </a:lvl1pPr>
          </a:lstStyle>
          <a:p>
            <a:fld id="{B4763C34-AE07-48AB-8B50-599172D486F6}" type="datetimeFigureOut">
              <a:rPr lang="en-ZA" smtClean="0"/>
              <a:t>16 Feb 2020</a:t>
            </a:fld>
            <a:endParaRPr lang="en-ZA"/>
          </a:p>
        </p:txBody>
      </p:sp>
      <p:sp>
        <p:nvSpPr>
          <p:cNvPr id="4" name="Slide Image Placeholder 3"/>
          <p:cNvSpPr>
            <a:spLocks noGrp="1" noRot="1" noChangeAspect="1"/>
          </p:cNvSpPr>
          <p:nvPr>
            <p:ph type="sldImg" idx="2"/>
          </p:nvPr>
        </p:nvSpPr>
        <p:spPr>
          <a:xfrm>
            <a:off x="854075" y="746125"/>
            <a:ext cx="4960938" cy="3721100"/>
          </a:xfrm>
          <a:prstGeom prst="rect">
            <a:avLst/>
          </a:prstGeom>
          <a:noFill/>
          <a:ln w="12700">
            <a:solidFill>
              <a:prstClr val="black"/>
            </a:solidFill>
          </a:ln>
        </p:spPr>
        <p:txBody>
          <a:bodyPr vert="horz" lIns="94838" tIns="47419" rIns="94838" bIns="47419" rtlCol="0" anchor="ctr"/>
          <a:lstStyle/>
          <a:p>
            <a:endParaRPr lang="en-ZA"/>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4838" tIns="47419" rIns="94838" bIns="4741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1" y="9430092"/>
            <a:ext cx="2889938" cy="496412"/>
          </a:xfrm>
          <a:prstGeom prst="rect">
            <a:avLst/>
          </a:prstGeom>
        </p:spPr>
        <p:txBody>
          <a:bodyPr vert="horz" lIns="94838" tIns="47419" rIns="94838" bIns="47419" rtlCol="0" anchor="b"/>
          <a:lstStyle>
            <a:lvl1pPr algn="l">
              <a:defRPr sz="1200"/>
            </a:lvl1pPr>
          </a:lstStyle>
          <a:p>
            <a:endParaRPr lang="en-ZA"/>
          </a:p>
        </p:txBody>
      </p:sp>
      <p:sp>
        <p:nvSpPr>
          <p:cNvPr id="7" name="Slide Number Placeholder 6"/>
          <p:cNvSpPr>
            <a:spLocks noGrp="1"/>
          </p:cNvSpPr>
          <p:nvPr>
            <p:ph type="sldNum" sz="quarter" idx="5"/>
          </p:nvPr>
        </p:nvSpPr>
        <p:spPr>
          <a:xfrm>
            <a:off x="3777608" y="9430092"/>
            <a:ext cx="2889938" cy="496412"/>
          </a:xfrm>
          <a:prstGeom prst="rect">
            <a:avLst/>
          </a:prstGeom>
        </p:spPr>
        <p:txBody>
          <a:bodyPr vert="horz" lIns="94838" tIns="47419" rIns="94838" bIns="47419" rtlCol="0" anchor="b"/>
          <a:lstStyle>
            <a:lvl1pPr algn="r">
              <a:defRPr sz="1200"/>
            </a:lvl1pPr>
          </a:lstStyle>
          <a:p>
            <a:fld id="{802E8CCA-53BF-4957-B6AB-61CDCCBD1706}" type="slidenum">
              <a:rPr lang="en-ZA" smtClean="0"/>
              <a:t>‹#›</a:t>
            </a:fld>
            <a:endParaRPr lang="en-ZA"/>
          </a:p>
        </p:txBody>
      </p:sp>
    </p:spTree>
    <p:extLst>
      <p:ext uri="{BB962C8B-B14F-4D97-AF65-F5344CB8AC3E}">
        <p14:creationId xmlns:p14="http://schemas.microsoft.com/office/powerpoint/2010/main" val="3067132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D4761D1-90BF-4F1E-B703-810326E71D66}" type="slidenum">
              <a:rPr lang="en-ZA" smtClean="0">
                <a:solidFill>
                  <a:prstClr val="black"/>
                </a:solidFill>
              </a:rPr>
              <a:pPr/>
              <a:t>1</a:t>
            </a:fld>
            <a:endParaRPr lang="en-ZA" dirty="0">
              <a:solidFill>
                <a:prstClr val="black"/>
              </a:solidFill>
            </a:endParaRPr>
          </a:p>
        </p:txBody>
      </p:sp>
    </p:spTree>
    <p:extLst>
      <p:ext uri="{BB962C8B-B14F-4D97-AF65-F5344CB8AC3E}">
        <p14:creationId xmlns:p14="http://schemas.microsoft.com/office/powerpoint/2010/main" val="872607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a:p>
            <a:r>
              <a:rPr lang="en-ZA" baseline="0" dirty="0" smtClean="0"/>
              <a:t>Similar analysis can be done for other grade cohorts </a:t>
            </a:r>
            <a:endParaRPr lang="en-ZA" dirty="0"/>
          </a:p>
        </p:txBody>
      </p:sp>
      <p:sp>
        <p:nvSpPr>
          <p:cNvPr id="4" name="Slide Number Placeholder 3"/>
          <p:cNvSpPr>
            <a:spLocks noGrp="1"/>
          </p:cNvSpPr>
          <p:nvPr>
            <p:ph type="sldNum" sz="quarter" idx="10"/>
          </p:nvPr>
        </p:nvSpPr>
        <p:spPr/>
        <p:txBody>
          <a:bodyPr/>
          <a:lstStyle/>
          <a:p>
            <a:fld id="{F813B6F6-F6CB-4C46-9DE8-4BB5D0EC527E}" type="slidenum">
              <a:rPr lang="en-ZA" smtClean="0"/>
              <a:t>23</a:t>
            </a:fld>
            <a:endParaRPr lang="en-ZA"/>
          </a:p>
        </p:txBody>
      </p:sp>
    </p:spTree>
    <p:extLst>
      <p:ext uri="{BB962C8B-B14F-4D97-AF65-F5344CB8AC3E}">
        <p14:creationId xmlns:p14="http://schemas.microsoft.com/office/powerpoint/2010/main" val="2985077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5FB3A9-C4F2-44FF-9A02-66B5354B3FA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0524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1FC967-E3DA-44FA-B3D1-7B5BA3B12A3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56488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CDD2D6-73F4-4825-9A64-13ED05B8D84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06095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5F77421-24B8-4E4E-BAD6-0B92A52C451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24462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F3E2E37-1D68-41B8-BADF-1C116AA735D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32435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E7F52121-C29B-41A1-8445-0F4426AEE90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66228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810C5A3-86A3-47F9-A945-94EF49A078C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06226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C10F40-B8DE-40B3-B1BD-DAAC80AC15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93788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D39CA5E6-ED85-4592-A83D-D346237703B2}" type="datetimeFigureOut">
              <a:rPr lang="en-ZA" smtClean="0">
                <a:solidFill>
                  <a:prstClr val="black">
                    <a:tint val="75000"/>
                  </a:prstClr>
                </a:solidFill>
              </a:rPr>
              <a:pPr/>
              <a:t>16 Feb 2020</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638F5A9C-4AA0-4DEF-8C67-2A988E67B86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40703063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36" y="-8237"/>
            <a:ext cx="9166836" cy="772941"/>
          </a:xfrm>
        </p:spPr>
        <p:txBody>
          <a:bodyPr>
            <a:normAutofit/>
          </a:bodyPr>
          <a:lstStyle>
            <a:lvl1pPr>
              <a:defRPr sz="3200" b="1"/>
            </a:lvl1pPr>
          </a:lstStyle>
          <a:p>
            <a:r>
              <a:rPr lang="en-US" dirty="0" smtClean="0"/>
              <a:t>Click to edit Master title style</a:t>
            </a:r>
            <a:endParaRPr lang="en-ZA" dirty="0"/>
          </a:p>
        </p:txBody>
      </p:sp>
      <p:sp>
        <p:nvSpPr>
          <p:cNvPr id="3" name="Content Placeholder 2"/>
          <p:cNvSpPr>
            <a:spLocks noGrp="1"/>
          </p:cNvSpPr>
          <p:nvPr>
            <p:ph idx="1"/>
          </p:nvPr>
        </p:nvSpPr>
        <p:spPr>
          <a:xfrm>
            <a:off x="107504" y="764704"/>
            <a:ext cx="8892480" cy="5976664"/>
          </a:xfrm>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Tree>
    <p:extLst>
      <p:ext uri="{BB962C8B-B14F-4D97-AF65-F5344CB8AC3E}">
        <p14:creationId xmlns:p14="http://schemas.microsoft.com/office/powerpoint/2010/main" val="4202058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9CA5E6-ED85-4592-A83D-D346237703B2}" type="datetimeFigureOut">
              <a:rPr lang="en-ZA" smtClean="0">
                <a:solidFill>
                  <a:prstClr val="black">
                    <a:tint val="75000"/>
                  </a:prstClr>
                </a:solidFill>
              </a:rPr>
              <a:pPr/>
              <a:t>16 Feb 2020</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638F5A9C-4AA0-4DEF-8C67-2A988E67B86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861107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4616"/>
            <a:ext cx="9144000" cy="976112"/>
          </a:xfrm>
        </p:spPr>
        <p:txBody>
          <a:bodyPr/>
          <a:lstStyle>
            <a:lvl1pPr>
              <a:defRPr sz="3200" b="1">
                <a:solidFill>
                  <a:srgbClr val="002060"/>
                </a:solidFill>
                <a:latin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0" y="1052736"/>
            <a:ext cx="9144000" cy="5805264"/>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396065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D39CA5E6-ED85-4592-A83D-D346237703B2}" type="datetimeFigureOut">
              <a:rPr lang="en-ZA" smtClean="0">
                <a:solidFill>
                  <a:prstClr val="black">
                    <a:tint val="75000"/>
                  </a:prstClr>
                </a:solidFill>
              </a:rPr>
              <a:pPr/>
              <a:t>16 Feb 2020</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638F5A9C-4AA0-4DEF-8C67-2A988E67B86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8909987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D39CA5E6-ED85-4592-A83D-D346237703B2}" type="datetimeFigureOut">
              <a:rPr lang="en-ZA" smtClean="0">
                <a:solidFill>
                  <a:prstClr val="black">
                    <a:tint val="75000"/>
                  </a:prstClr>
                </a:solidFill>
              </a:rPr>
              <a:pPr/>
              <a:t>16 Feb 2020</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638F5A9C-4AA0-4DEF-8C67-2A988E67B86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40825824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D39CA5E6-ED85-4592-A83D-D346237703B2}" type="datetimeFigureOut">
              <a:rPr lang="en-ZA" smtClean="0">
                <a:solidFill>
                  <a:prstClr val="black">
                    <a:tint val="75000"/>
                  </a:prstClr>
                </a:solidFill>
              </a:rPr>
              <a:pPr/>
              <a:t>16 Feb 2020</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638F5A9C-4AA0-4DEF-8C67-2A988E67B86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9299104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9CA5E6-ED85-4592-A83D-D346237703B2}" type="datetimeFigureOut">
              <a:rPr lang="en-ZA" smtClean="0">
                <a:solidFill>
                  <a:prstClr val="black">
                    <a:tint val="75000"/>
                  </a:prstClr>
                </a:solidFill>
              </a:rPr>
              <a:pPr/>
              <a:t>16 Feb 2020</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fld id="{638F5A9C-4AA0-4DEF-8C67-2A988E67B86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40578307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9CA5E6-ED85-4592-A83D-D346237703B2}" type="datetimeFigureOut">
              <a:rPr lang="en-ZA" smtClean="0">
                <a:solidFill>
                  <a:prstClr val="black">
                    <a:tint val="75000"/>
                  </a:prstClr>
                </a:solidFill>
              </a:rPr>
              <a:pPr/>
              <a:t>16 Feb 2020</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638F5A9C-4AA0-4DEF-8C67-2A988E67B86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8862918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9CA5E6-ED85-4592-A83D-D346237703B2}" type="datetimeFigureOut">
              <a:rPr lang="en-ZA" smtClean="0">
                <a:solidFill>
                  <a:prstClr val="black">
                    <a:tint val="75000"/>
                  </a:prstClr>
                </a:solidFill>
              </a:rPr>
              <a:pPr/>
              <a:t>16 Feb 2020</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638F5A9C-4AA0-4DEF-8C67-2A988E67B86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41814260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39CA5E6-ED85-4592-A83D-D346237703B2}" type="datetimeFigureOut">
              <a:rPr lang="en-ZA" smtClean="0">
                <a:solidFill>
                  <a:prstClr val="black">
                    <a:tint val="75000"/>
                  </a:prstClr>
                </a:solidFill>
              </a:rPr>
              <a:pPr/>
              <a:t>16 Feb 2020</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638F5A9C-4AA0-4DEF-8C67-2A988E67B86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5249762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39CA5E6-ED85-4592-A83D-D346237703B2}" type="datetimeFigureOut">
              <a:rPr lang="en-ZA" smtClean="0">
                <a:solidFill>
                  <a:prstClr val="black">
                    <a:tint val="75000"/>
                  </a:prstClr>
                </a:solidFill>
              </a:rPr>
              <a:pPr/>
              <a:t>16 Feb 2020</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638F5A9C-4AA0-4DEF-8C67-2A988E67B86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0529191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93A19090-CAB9-4C72-959C-52EF86FF7D28}" type="datetimeFigureOut">
              <a:rPr lang="en-ZA">
                <a:solidFill>
                  <a:prstClr val="black">
                    <a:tint val="75000"/>
                  </a:prstClr>
                </a:solidFill>
              </a:rPr>
              <a:pPr/>
              <a:t>16 Feb 2020</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9C1890D1-8838-45CD-80D6-3FEF0A998831}"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8561108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92696"/>
          </a:xfrm>
        </p:spPr>
        <p:txBody>
          <a:bodyPr>
            <a:noAutofit/>
          </a:bodyPr>
          <a:lstStyle>
            <a:lvl1pPr>
              <a:defRPr sz="3600" b="1" i="0" baseline="0">
                <a:solidFill>
                  <a:srgbClr val="002060"/>
                </a:solidFill>
                <a:latin typeface="Calibri" panose="020F0502020204030204" pitchFamily="34" charset="0"/>
              </a:defRPr>
            </a:lvl1pPr>
          </a:lstStyle>
          <a:p>
            <a:r>
              <a:rPr lang="en-US" dirty="0" smtClean="0"/>
              <a:t>Click to edit Master title style</a:t>
            </a:r>
            <a:endParaRPr lang="en-ZA" dirty="0"/>
          </a:p>
        </p:txBody>
      </p:sp>
      <p:sp>
        <p:nvSpPr>
          <p:cNvPr id="3" name="Content Placeholder 2"/>
          <p:cNvSpPr>
            <a:spLocks noGrp="1"/>
          </p:cNvSpPr>
          <p:nvPr>
            <p:ph idx="1"/>
          </p:nvPr>
        </p:nvSpPr>
        <p:spPr>
          <a:xfrm>
            <a:off x="179512" y="908720"/>
            <a:ext cx="8856984" cy="5688632"/>
          </a:xfrm>
        </p:spPr>
        <p:txBody>
          <a:bodyPr/>
          <a:lstStyle>
            <a:lvl1pPr>
              <a:defRPr b="1" i="0" baseline="0">
                <a:solidFill>
                  <a:srgbClr val="7030A0"/>
                </a:solidFill>
                <a:latin typeface="+mn-lt"/>
              </a:defRPr>
            </a:lvl1pPr>
            <a:lvl2pPr>
              <a:defRPr baseline="0">
                <a:solidFill>
                  <a:schemeClr val="accent3">
                    <a:lumMod val="50000"/>
                  </a:schemeClr>
                </a:solidFill>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Tree>
    <p:extLst>
      <p:ext uri="{BB962C8B-B14F-4D97-AF65-F5344CB8AC3E}">
        <p14:creationId xmlns:p14="http://schemas.microsoft.com/office/powerpoint/2010/main" val="39010573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A7B4EA-B516-4095-9E8E-96E03BB51E5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87018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A19090-CAB9-4C72-959C-52EF86FF7D28}" type="datetimeFigureOut">
              <a:rPr lang="en-ZA">
                <a:solidFill>
                  <a:prstClr val="black">
                    <a:tint val="75000"/>
                  </a:prstClr>
                </a:solidFill>
              </a:rPr>
              <a:pPr/>
              <a:t>16 Feb 2020</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9C1890D1-8838-45CD-80D6-3FEF0A998831}"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7925991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93A19090-CAB9-4C72-959C-52EF86FF7D28}" type="datetimeFigureOut">
              <a:rPr lang="en-ZA">
                <a:solidFill>
                  <a:prstClr val="black">
                    <a:tint val="75000"/>
                  </a:prstClr>
                </a:solidFill>
              </a:rPr>
              <a:pPr/>
              <a:t>16 Feb 2020</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9C1890D1-8838-45CD-80D6-3FEF0A998831}"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7416445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93A19090-CAB9-4C72-959C-52EF86FF7D28}" type="datetimeFigureOut">
              <a:rPr lang="en-ZA">
                <a:solidFill>
                  <a:prstClr val="black">
                    <a:tint val="75000"/>
                  </a:prstClr>
                </a:solidFill>
              </a:rPr>
              <a:pPr/>
              <a:t>16 Feb 2020</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9C1890D1-8838-45CD-80D6-3FEF0A998831}"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2215224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93A19090-CAB9-4C72-959C-52EF86FF7D28}" type="datetimeFigureOut">
              <a:rPr lang="en-ZA">
                <a:solidFill>
                  <a:prstClr val="black">
                    <a:tint val="75000"/>
                  </a:prstClr>
                </a:solidFill>
              </a:rPr>
              <a:pPr/>
              <a:t>16 Feb 2020</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9C1890D1-8838-45CD-80D6-3FEF0A998831}"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8240550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A19090-CAB9-4C72-959C-52EF86FF7D28}" type="datetimeFigureOut">
              <a:rPr lang="en-ZA">
                <a:solidFill>
                  <a:prstClr val="black">
                    <a:tint val="75000"/>
                  </a:prstClr>
                </a:solidFill>
              </a:rPr>
              <a:pPr/>
              <a:t>16 Feb 2020</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fld id="{9C1890D1-8838-45CD-80D6-3FEF0A998831}"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6233483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A19090-CAB9-4C72-959C-52EF86FF7D28}" type="datetimeFigureOut">
              <a:rPr lang="en-ZA">
                <a:solidFill>
                  <a:prstClr val="black">
                    <a:tint val="75000"/>
                  </a:prstClr>
                </a:solidFill>
              </a:rPr>
              <a:pPr/>
              <a:t>16 Feb 2020</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9C1890D1-8838-45CD-80D6-3FEF0A998831}"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9638064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A19090-CAB9-4C72-959C-52EF86FF7D28}" type="datetimeFigureOut">
              <a:rPr lang="en-ZA">
                <a:solidFill>
                  <a:prstClr val="black">
                    <a:tint val="75000"/>
                  </a:prstClr>
                </a:solidFill>
              </a:rPr>
              <a:pPr/>
              <a:t>16 Feb 2020</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9C1890D1-8838-45CD-80D6-3FEF0A998831}"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2111026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3A19090-CAB9-4C72-959C-52EF86FF7D28}" type="datetimeFigureOut">
              <a:rPr lang="en-ZA">
                <a:solidFill>
                  <a:prstClr val="black">
                    <a:tint val="75000"/>
                  </a:prstClr>
                </a:solidFill>
              </a:rPr>
              <a:pPr/>
              <a:t>16 Feb 2020</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9C1890D1-8838-45CD-80D6-3FEF0A998831}"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84838506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3A19090-CAB9-4C72-959C-52EF86FF7D28}" type="datetimeFigureOut">
              <a:rPr lang="en-ZA">
                <a:solidFill>
                  <a:prstClr val="black">
                    <a:tint val="75000"/>
                  </a:prstClr>
                </a:solidFill>
              </a:rPr>
              <a:pPr/>
              <a:t>16 Feb 2020</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9C1890D1-8838-45CD-80D6-3FEF0A998831}"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0259929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ZA"/>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fld id="{D6E2379D-C9EF-4424-9916-96595266DD2F}" type="datetime1">
              <a:rPr lang="en-ZA" smtClean="0"/>
              <a:pPr>
                <a:defRPr/>
              </a:pPr>
              <a:t>16 Feb 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4C57626-5289-4053-AEB0-A924B0B5B882}" type="slidenum">
              <a:rPr lang="en-US"/>
              <a:pPr>
                <a:defRPr/>
              </a:pPr>
              <a:t>‹#›</a:t>
            </a:fld>
            <a:endParaRPr lang="en-US" dirty="0"/>
          </a:p>
        </p:txBody>
      </p:sp>
    </p:spTree>
    <p:extLst>
      <p:ext uri="{BB962C8B-B14F-4D97-AF65-F5344CB8AC3E}">
        <p14:creationId xmlns:p14="http://schemas.microsoft.com/office/powerpoint/2010/main" val="2336722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3666E98-EB39-4F5A-9538-6208907543E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015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A5744EC-E585-4CA3-B886-F243B4FDA61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75090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140C561-A8E9-4777-82EB-127BE438E7F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5399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31C72F9-C29C-4FE4-9DA1-0D8E2FBA4A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7086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08A19E6-8A06-479B-A235-11D8CB2B0B6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72339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D8CED51-8EEB-47D2-8125-8FFECF7B0A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6344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theme" Target="../theme/theme3.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DFE967C6-3084-42A7-A7F8-8C067D27DFC5}"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7072768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9CA5E6-ED85-4592-A83D-D346237703B2}" type="datetimeFigureOut">
              <a:rPr lang="en-ZA" smtClean="0">
                <a:solidFill>
                  <a:prstClr val="black">
                    <a:tint val="75000"/>
                  </a:prstClr>
                </a:solidFill>
              </a:rPr>
              <a:pPr/>
              <a:t>16 Feb 2020</a:t>
            </a:fld>
            <a:endParaRPr lang="en-Z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8F5A9C-4AA0-4DEF-8C67-2A988E67B86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831456824"/>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19090-CAB9-4C72-959C-52EF86FF7D28}" type="datetimeFigureOut">
              <a:rPr lang="en-ZA" smtClean="0">
                <a:solidFill>
                  <a:prstClr val="black">
                    <a:tint val="75000"/>
                  </a:prstClr>
                </a:solidFill>
              </a:rPr>
              <a:pPr/>
              <a:t>16 Feb 2020</a:t>
            </a:fld>
            <a:endParaRPr lang="en-ZA"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1890D1-8838-45CD-80D6-3FEF0A998831}" type="slidenum">
              <a:rPr lang="en-ZA" smtClean="0">
                <a:solidFill>
                  <a:prstClr val="black">
                    <a:tint val="75000"/>
                  </a:prstClr>
                </a:solidFill>
              </a:rPr>
              <a:pPr/>
              <a:t>‹#›</a:t>
            </a:fld>
            <a:endParaRPr lang="en-ZA" smtClean="0">
              <a:solidFill>
                <a:prstClr val="black">
                  <a:tint val="75000"/>
                </a:prstClr>
              </a:solidFill>
            </a:endParaRPr>
          </a:p>
        </p:txBody>
      </p:sp>
    </p:spTree>
    <p:extLst>
      <p:ext uri="{BB962C8B-B14F-4D97-AF65-F5344CB8AC3E}">
        <p14:creationId xmlns:p14="http://schemas.microsoft.com/office/powerpoint/2010/main" val="3756003916"/>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7.xml"/><Relationship Id="rId5" Type="http://schemas.openxmlformats.org/officeDocument/2006/relationships/image" Target="../media/image3.e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3.xml"/><Relationship Id="rId4" Type="http://schemas.openxmlformats.org/officeDocument/2006/relationships/image" Target="../media/image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39.xml"/><Relationship Id="rId5" Type="http://schemas.openxmlformats.org/officeDocument/2006/relationships/image" Target="../media/image10.gif"/><Relationship Id="rId4" Type="http://schemas.openxmlformats.org/officeDocument/2006/relationships/image" Target="../media/image9.gif"/></Relationships>
</file>

<file path=ppt/slides/_rels/slide2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owerpoint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2" y="27384"/>
            <a:ext cx="9144000" cy="6858000"/>
          </a:xfrm>
          <a:prstGeom prst="rect">
            <a:avLst/>
          </a:prstGeom>
        </p:spPr>
      </p:pic>
      <p:sp>
        <p:nvSpPr>
          <p:cNvPr id="2" name="Title 1"/>
          <p:cNvSpPr>
            <a:spLocks noGrp="1"/>
          </p:cNvSpPr>
          <p:nvPr>
            <p:ph type="ctrTitle"/>
          </p:nvPr>
        </p:nvSpPr>
        <p:spPr>
          <a:xfrm>
            <a:off x="2054824" y="0"/>
            <a:ext cx="6477616" cy="2204864"/>
          </a:xfrm>
          <a:noFill/>
          <a:ln>
            <a:solidFill>
              <a:schemeClr val="bg1"/>
            </a:solidFill>
          </a:ln>
        </p:spPr>
        <p:txBody>
          <a:bodyPr>
            <a:noAutofit/>
          </a:bodyPr>
          <a:lstStyle/>
          <a:p>
            <a:r>
              <a:rPr lang="en-ZA" sz="3200" b="1" dirty="0">
                <a:solidFill>
                  <a:srgbClr val="002060"/>
                </a:solidFill>
                <a:latin typeface="Calibri" panose="020F0502020204030204" pitchFamily="34" charset="0"/>
                <a:ea typeface="+mn-ea"/>
                <a:cs typeface="Calibri" pitchFamily="34" charset="0"/>
              </a:rPr>
              <a:t>From MDGs to SDGs: </a:t>
            </a:r>
            <a:r>
              <a:rPr lang="en-ZA" sz="3200" b="1" dirty="0" smtClean="0">
                <a:solidFill>
                  <a:srgbClr val="002060"/>
                </a:solidFill>
                <a:latin typeface="Calibri" panose="020F0502020204030204" pitchFamily="34" charset="0"/>
                <a:ea typeface="+mn-ea"/>
                <a:cs typeface="Calibri" pitchFamily="34" charset="0"/>
              </a:rPr>
              <a:t/>
            </a:r>
            <a:br>
              <a:rPr lang="en-ZA" sz="3200" b="1" dirty="0" smtClean="0">
                <a:solidFill>
                  <a:srgbClr val="002060"/>
                </a:solidFill>
                <a:latin typeface="Calibri" panose="020F0502020204030204" pitchFamily="34" charset="0"/>
                <a:ea typeface="+mn-ea"/>
                <a:cs typeface="Calibri" pitchFamily="34" charset="0"/>
              </a:rPr>
            </a:br>
            <a:r>
              <a:rPr lang="en-ZA" sz="3200" b="1" dirty="0" smtClean="0">
                <a:solidFill>
                  <a:srgbClr val="002060"/>
                </a:solidFill>
                <a:latin typeface="Calibri" panose="020F0502020204030204" pitchFamily="34" charset="0"/>
                <a:ea typeface="+mn-ea"/>
                <a:cs typeface="Calibri" pitchFamily="34" charset="0"/>
              </a:rPr>
              <a:t>Business as usual in </a:t>
            </a:r>
            <a:r>
              <a:rPr lang="en-ZA" sz="3200" b="1" dirty="0">
                <a:solidFill>
                  <a:srgbClr val="002060"/>
                </a:solidFill>
                <a:latin typeface="Calibri" panose="020F0502020204030204" pitchFamily="34" charset="0"/>
                <a:ea typeface="+mn-ea"/>
                <a:cs typeface="Calibri" pitchFamily="34" charset="0"/>
              </a:rPr>
              <a:t>Southern </a:t>
            </a:r>
            <a:r>
              <a:rPr lang="en-ZA" sz="3200" b="1" dirty="0" smtClean="0">
                <a:solidFill>
                  <a:srgbClr val="002060"/>
                </a:solidFill>
                <a:latin typeface="Calibri" panose="020F0502020204030204" pitchFamily="34" charset="0"/>
                <a:ea typeface="+mn-ea"/>
                <a:cs typeface="Calibri" pitchFamily="34" charset="0"/>
              </a:rPr>
              <a:t>African?</a:t>
            </a:r>
            <a:endParaRPr lang="en-ZA" sz="3200" b="1" dirty="0">
              <a:solidFill>
                <a:srgbClr val="002060"/>
              </a:solidFill>
              <a:latin typeface="Calibri" panose="020F0502020204030204" pitchFamily="34" charset="0"/>
              <a:ea typeface="+mn-ea"/>
              <a:cs typeface="Calibri" pitchFamily="34" charset="0"/>
            </a:endParaRPr>
          </a:p>
        </p:txBody>
      </p:sp>
      <p:sp>
        <p:nvSpPr>
          <p:cNvPr id="3" name="Subtitle 2"/>
          <p:cNvSpPr>
            <a:spLocks noGrp="1"/>
          </p:cNvSpPr>
          <p:nvPr>
            <p:ph type="subTitle" idx="1"/>
          </p:nvPr>
        </p:nvSpPr>
        <p:spPr>
          <a:xfrm>
            <a:off x="2170323" y="2873829"/>
            <a:ext cx="6638397" cy="2764971"/>
          </a:xfrm>
          <a:noFill/>
        </p:spPr>
        <p:txBody>
          <a:bodyPr>
            <a:normAutofit/>
          </a:bodyPr>
          <a:lstStyle/>
          <a:p>
            <a:pPr>
              <a:lnSpc>
                <a:spcPct val="120000"/>
              </a:lnSpc>
              <a:spcBef>
                <a:spcPts val="0"/>
              </a:spcBef>
            </a:pPr>
            <a:r>
              <a:rPr lang="en-ZA" sz="3000" b="1" dirty="0" smtClean="0">
                <a:solidFill>
                  <a:srgbClr val="FF0000"/>
                </a:solidFill>
                <a:latin typeface="Calibri" panose="020F0502020204030204" pitchFamily="34" charset="0"/>
                <a:cs typeface="Calibri" pitchFamily="34" charset="0"/>
              </a:rPr>
              <a:t>Servaas </a:t>
            </a:r>
            <a:r>
              <a:rPr lang="en-ZA" sz="3000" b="1" dirty="0">
                <a:solidFill>
                  <a:srgbClr val="FF0000"/>
                </a:solidFill>
                <a:latin typeface="Calibri" panose="020F0502020204030204" pitchFamily="34" charset="0"/>
                <a:cs typeface="Calibri" pitchFamily="34" charset="0"/>
              </a:rPr>
              <a:t>van der </a:t>
            </a:r>
            <a:r>
              <a:rPr lang="en-ZA" sz="3000" b="1" dirty="0" smtClean="0">
                <a:solidFill>
                  <a:srgbClr val="FF0000"/>
                </a:solidFill>
                <a:latin typeface="Calibri" panose="020F0502020204030204" pitchFamily="34" charset="0"/>
                <a:cs typeface="Calibri" pitchFamily="34" charset="0"/>
              </a:rPr>
              <a:t>Berg</a:t>
            </a:r>
            <a:endParaRPr lang="en-ZA" sz="2400" b="1" dirty="0" smtClean="0">
              <a:solidFill>
                <a:srgbClr val="002060"/>
              </a:solidFill>
              <a:latin typeface="Calibri" panose="020F0502020204030204" pitchFamily="34" charset="0"/>
              <a:cs typeface="Calibri" pitchFamily="34" charset="0"/>
            </a:endParaRPr>
          </a:p>
          <a:p>
            <a:pPr>
              <a:lnSpc>
                <a:spcPct val="80000"/>
              </a:lnSpc>
            </a:pPr>
            <a:r>
              <a:rPr lang="en-ZA" sz="2400" b="1" dirty="0" smtClean="0">
                <a:solidFill>
                  <a:srgbClr val="002060"/>
                </a:solidFill>
                <a:latin typeface="Calibri" panose="020F0502020204030204" pitchFamily="34" charset="0"/>
                <a:cs typeface="Calibri" pitchFamily="34" charset="0"/>
              </a:rPr>
              <a:t>Resep</a:t>
            </a:r>
            <a:endParaRPr lang="en-ZA" sz="2400" b="1" dirty="0">
              <a:solidFill>
                <a:srgbClr val="002060"/>
              </a:solidFill>
              <a:latin typeface="Calibri" panose="020F0502020204030204" pitchFamily="34" charset="0"/>
              <a:cs typeface="Calibri" pitchFamily="34" charset="0"/>
            </a:endParaRPr>
          </a:p>
          <a:p>
            <a:pPr>
              <a:lnSpc>
                <a:spcPct val="80000"/>
              </a:lnSpc>
            </a:pPr>
            <a:endParaRPr lang="en-ZA" sz="2400" b="1" dirty="0" smtClean="0">
              <a:solidFill>
                <a:srgbClr val="002060"/>
              </a:solidFill>
              <a:latin typeface="Calibri" panose="020F0502020204030204" pitchFamily="34" charset="0"/>
              <a:cs typeface="Calibri" pitchFamily="34" charset="0"/>
            </a:endParaRPr>
          </a:p>
          <a:p>
            <a:pPr>
              <a:lnSpc>
                <a:spcPct val="80000"/>
              </a:lnSpc>
            </a:pPr>
            <a:r>
              <a:rPr lang="en-ZA" sz="2400" b="1" dirty="0" smtClean="0">
                <a:solidFill>
                  <a:srgbClr val="002060"/>
                </a:solidFill>
                <a:latin typeface="Calibri" panose="020F0502020204030204" pitchFamily="34" charset="0"/>
                <a:cs typeface="Calibri" pitchFamily="34" charset="0"/>
              </a:rPr>
              <a:t>Stellenbosch/Bath University workshop</a:t>
            </a:r>
            <a:endParaRPr lang="en-ZA" sz="2400" b="1" dirty="0" smtClean="0">
              <a:solidFill>
                <a:srgbClr val="002060"/>
              </a:solidFill>
              <a:latin typeface="Calibri" panose="020F0502020204030204" pitchFamily="34" charset="0"/>
              <a:cs typeface="Calibri" pitchFamily="34" charset="0"/>
            </a:endParaRPr>
          </a:p>
          <a:p>
            <a:pPr>
              <a:lnSpc>
                <a:spcPct val="80000"/>
              </a:lnSpc>
            </a:pPr>
            <a:r>
              <a:rPr lang="en-ZA" sz="2400" b="1" dirty="0" smtClean="0">
                <a:solidFill>
                  <a:srgbClr val="002060"/>
                </a:solidFill>
                <a:latin typeface="Calibri" panose="020F0502020204030204" pitchFamily="34" charset="0"/>
                <a:cs typeface="Calibri" pitchFamily="34" charset="0"/>
              </a:rPr>
              <a:t>20 February </a:t>
            </a:r>
            <a:r>
              <a:rPr lang="en-ZA" sz="2400" b="1" dirty="0" smtClean="0">
                <a:solidFill>
                  <a:srgbClr val="002060"/>
                </a:solidFill>
                <a:latin typeface="Calibri" panose="020F0502020204030204" pitchFamily="34" charset="0"/>
                <a:cs typeface="Calibri" pitchFamily="34" charset="0"/>
              </a:rPr>
              <a:t>2020</a:t>
            </a:r>
            <a:endParaRPr lang="en-GB" sz="2400" b="1" dirty="0">
              <a:solidFill>
                <a:srgbClr val="002060"/>
              </a:solidFill>
              <a:latin typeface="Calibri" panose="020F0502020204030204" pitchFamily="34" charset="0"/>
              <a:cs typeface="Calibri" pitchFamily="34" charset="0"/>
            </a:endParaRPr>
          </a:p>
        </p:txBody>
      </p:sp>
      <p:pic>
        <p:nvPicPr>
          <p:cNvPr id="6" name="Picture 5"/>
          <p:cNvPicPr>
            <a:picLocks noChangeAspect="1"/>
          </p:cNvPicPr>
          <p:nvPr/>
        </p:nvPicPr>
        <p:blipFill>
          <a:blip r:embed="rId4"/>
          <a:stretch>
            <a:fillRect/>
          </a:stretch>
        </p:blipFill>
        <p:spPr>
          <a:xfrm>
            <a:off x="2843808" y="5877272"/>
            <a:ext cx="2090553" cy="648072"/>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28184" y="5766648"/>
            <a:ext cx="2549672" cy="758696"/>
          </a:xfrm>
          <a:prstGeom prst="rect">
            <a:avLst/>
          </a:prstGeom>
          <a:noFill/>
          <a:ln>
            <a:noFill/>
          </a:ln>
        </p:spPr>
      </p:pic>
    </p:spTree>
    <p:extLst>
      <p:ext uri="{BB962C8B-B14F-4D97-AF65-F5344CB8AC3E}">
        <p14:creationId xmlns:p14="http://schemas.microsoft.com/office/powerpoint/2010/main" val="825427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chemeClr val="tx1"/>
                </a:solidFill>
              </a:rPr>
              <a:t>Issues and policy </a:t>
            </a:r>
            <a:r>
              <a:rPr lang="en-ZA" dirty="0" smtClean="0">
                <a:solidFill>
                  <a:schemeClr val="tx1"/>
                </a:solidFill>
              </a:rPr>
              <a:t>responses</a:t>
            </a:r>
            <a:endParaRPr lang="en-ZA" dirty="0"/>
          </a:p>
        </p:txBody>
      </p:sp>
      <p:sp>
        <p:nvSpPr>
          <p:cNvPr id="3" name="Content Placeholder 2"/>
          <p:cNvSpPr>
            <a:spLocks noGrp="1"/>
          </p:cNvSpPr>
          <p:nvPr>
            <p:ph idx="1"/>
          </p:nvPr>
        </p:nvSpPr>
        <p:spPr/>
        <p:txBody>
          <a:bodyPr>
            <a:normAutofit/>
          </a:bodyPr>
          <a:lstStyle/>
          <a:p>
            <a:pPr marL="0" indent="0">
              <a:buNone/>
            </a:pPr>
            <a:r>
              <a:rPr lang="en-ZA" b="0" dirty="0" smtClean="0">
                <a:solidFill>
                  <a:schemeClr val="tx1"/>
                </a:solidFill>
              </a:rPr>
              <a:t>I </a:t>
            </a:r>
            <a:r>
              <a:rPr lang="en-ZA" b="0" dirty="0">
                <a:solidFill>
                  <a:schemeClr val="tx1"/>
                </a:solidFill>
              </a:rPr>
              <a:t>will discuss </a:t>
            </a:r>
            <a:r>
              <a:rPr lang="en-ZA" b="0" dirty="0" smtClean="0">
                <a:solidFill>
                  <a:schemeClr val="tx1"/>
                </a:solidFill>
              </a:rPr>
              <a:t>four issues and policy responses, </a:t>
            </a:r>
            <a:r>
              <a:rPr lang="en-ZA" b="0" dirty="0">
                <a:solidFill>
                  <a:schemeClr val="tx1"/>
                </a:solidFill>
              </a:rPr>
              <a:t>drawing examples from </a:t>
            </a:r>
            <a:r>
              <a:rPr lang="en-ZA" b="0" dirty="0" smtClean="0">
                <a:solidFill>
                  <a:schemeClr val="tx1"/>
                </a:solidFill>
              </a:rPr>
              <a:t>these </a:t>
            </a:r>
            <a:r>
              <a:rPr lang="en-ZA" b="0" dirty="0">
                <a:solidFill>
                  <a:schemeClr val="tx1"/>
                </a:solidFill>
              </a:rPr>
              <a:t>countries: </a:t>
            </a:r>
          </a:p>
          <a:p>
            <a:pPr lvl="1"/>
            <a:r>
              <a:rPr lang="en-ZA" dirty="0" smtClean="0">
                <a:solidFill>
                  <a:schemeClr val="tx1"/>
                </a:solidFill>
              </a:rPr>
              <a:t>Resources </a:t>
            </a:r>
            <a:r>
              <a:rPr lang="en-ZA" dirty="0">
                <a:solidFill>
                  <a:schemeClr val="tx1"/>
                </a:solidFill>
              </a:rPr>
              <a:t>and priorities</a:t>
            </a:r>
          </a:p>
          <a:p>
            <a:pPr lvl="1"/>
            <a:r>
              <a:rPr lang="en-ZA" dirty="0" smtClean="0">
                <a:solidFill>
                  <a:schemeClr val="tx1"/>
                </a:solidFill>
              </a:rPr>
              <a:t>Serving </a:t>
            </a:r>
            <a:r>
              <a:rPr lang="en-ZA" dirty="0">
                <a:solidFill>
                  <a:schemeClr val="tx1"/>
                </a:solidFill>
              </a:rPr>
              <a:t>remote communities</a:t>
            </a:r>
          </a:p>
          <a:p>
            <a:pPr lvl="1"/>
            <a:r>
              <a:rPr lang="en-ZA" dirty="0" smtClean="0">
                <a:solidFill>
                  <a:schemeClr val="tx1"/>
                </a:solidFill>
              </a:rPr>
              <a:t>Repetition</a:t>
            </a:r>
            <a:r>
              <a:rPr lang="en-ZA" dirty="0">
                <a:solidFill>
                  <a:schemeClr val="tx1"/>
                </a:solidFill>
              </a:rPr>
              <a:t>, high stakes examinations and dropout</a:t>
            </a:r>
          </a:p>
          <a:p>
            <a:pPr lvl="1"/>
            <a:r>
              <a:rPr lang="en-ZA" dirty="0" smtClean="0">
                <a:solidFill>
                  <a:schemeClr val="tx1"/>
                </a:solidFill>
              </a:rPr>
              <a:t>Cognitive </a:t>
            </a:r>
            <a:r>
              <a:rPr lang="en-ZA" dirty="0">
                <a:solidFill>
                  <a:schemeClr val="tx1"/>
                </a:solidFill>
              </a:rPr>
              <a:t>performance, testing and </a:t>
            </a:r>
            <a:r>
              <a:rPr lang="en-ZA" dirty="0" smtClean="0">
                <a:solidFill>
                  <a:schemeClr val="tx1"/>
                </a:solidFill>
              </a:rPr>
              <a:t>measurement</a:t>
            </a:r>
            <a:endParaRPr lang="en-ZA" dirty="0">
              <a:solidFill>
                <a:schemeClr val="tx1"/>
              </a:solidFill>
            </a:endParaRPr>
          </a:p>
        </p:txBody>
      </p:sp>
    </p:spTree>
    <p:extLst>
      <p:ext uri="{BB962C8B-B14F-4D97-AF65-F5344CB8AC3E}">
        <p14:creationId xmlns:p14="http://schemas.microsoft.com/office/powerpoint/2010/main" val="2579134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Resources and priorities</a:t>
            </a:r>
            <a:endParaRPr lang="en-ZA" dirty="0"/>
          </a:p>
        </p:txBody>
      </p:sp>
      <p:sp>
        <p:nvSpPr>
          <p:cNvPr id="3" name="Content Placeholder 2"/>
          <p:cNvSpPr>
            <a:spLocks noGrp="1"/>
          </p:cNvSpPr>
          <p:nvPr>
            <p:ph idx="1"/>
          </p:nvPr>
        </p:nvSpPr>
        <p:spPr>
          <a:xfrm>
            <a:off x="179512" y="620688"/>
            <a:ext cx="8856984" cy="6120680"/>
          </a:xfrm>
        </p:spPr>
        <p:txBody>
          <a:bodyPr>
            <a:noAutofit/>
          </a:bodyPr>
          <a:lstStyle/>
          <a:p>
            <a:r>
              <a:rPr lang="en-ZA" sz="1800" b="0" dirty="0">
                <a:solidFill>
                  <a:schemeClr val="tx1"/>
                </a:solidFill>
              </a:rPr>
              <a:t>Resource constraints bind strongly in all seven countries, even in </a:t>
            </a:r>
            <a:r>
              <a:rPr lang="en-ZA" sz="1800" b="0" dirty="0" smtClean="0">
                <a:solidFill>
                  <a:schemeClr val="tx1"/>
                </a:solidFill>
              </a:rPr>
              <a:t>Botswana</a:t>
            </a:r>
          </a:p>
          <a:p>
            <a:r>
              <a:rPr lang="en-ZA" sz="1800" b="0" dirty="0" smtClean="0">
                <a:solidFill>
                  <a:schemeClr val="tx1"/>
                </a:solidFill>
              </a:rPr>
              <a:t>One </a:t>
            </a:r>
            <a:r>
              <a:rPr lang="en-ZA" sz="1800" b="0" dirty="0" smtClean="0">
                <a:solidFill>
                  <a:schemeClr val="tx1"/>
                </a:solidFill>
              </a:rPr>
              <a:t>issue </a:t>
            </a:r>
            <a:r>
              <a:rPr lang="en-ZA" sz="1800" b="0" dirty="0" smtClean="0">
                <a:solidFill>
                  <a:schemeClr val="tx1"/>
                </a:solidFill>
              </a:rPr>
              <a:t>is </a:t>
            </a:r>
            <a:r>
              <a:rPr lang="en-ZA" sz="1800" b="0" dirty="0" smtClean="0">
                <a:solidFill>
                  <a:schemeClr val="tx1"/>
                </a:solidFill>
              </a:rPr>
              <a:t>balance </a:t>
            </a:r>
            <a:r>
              <a:rPr lang="en-ZA" sz="1800" b="0" dirty="0">
                <a:solidFill>
                  <a:schemeClr val="tx1"/>
                </a:solidFill>
              </a:rPr>
              <a:t>between school and tertiary </a:t>
            </a:r>
            <a:r>
              <a:rPr lang="en-ZA" sz="1800" b="0" dirty="0" smtClean="0">
                <a:solidFill>
                  <a:schemeClr val="tx1"/>
                </a:solidFill>
              </a:rPr>
              <a:t>education, due to high </a:t>
            </a:r>
            <a:r>
              <a:rPr lang="en-ZA" sz="1800" b="0" dirty="0">
                <a:solidFill>
                  <a:schemeClr val="tx1"/>
                </a:solidFill>
              </a:rPr>
              <a:t>tertiary education unit costs and high tertiary spending </a:t>
            </a:r>
            <a:r>
              <a:rPr lang="en-ZA" sz="1800" b="0" dirty="0" smtClean="0">
                <a:solidFill>
                  <a:schemeClr val="tx1"/>
                </a:solidFill>
              </a:rPr>
              <a:t>levels</a:t>
            </a:r>
          </a:p>
          <a:p>
            <a:r>
              <a:rPr lang="en-ZA" sz="1800" b="0" dirty="0" smtClean="0">
                <a:solidFill>
                  <a:schemeClr val="tx1"/>
                </a:solidFill>
              </a:rPr>
              <a:t>Within </a:t>
            </a:r>
            <a:r>
              <a:rPr lang="en-ZA" sz="1800" b="0" dirty="0">
                <a:solidFill>
                  <a:schemeClr val="tx1"/>
                </a:solidFill>
              </a:rPr>
              <a:t>schools, </a:t>
            </a:r>
            <a:r>
              <a:rPr lang="en-ZA" sz="1800" b="0" dirty="0" smtClean="0">
                <a:solidFill>
                  <a:schemeClr val="tx1"/>
                </a:solidFill>
              </a:rPr>
              <a:t>many </a:t>
            </a:r>
            <a:r>
              <a:rPr lang="en-ZA" sz="1800" b="0" dirty="0">
                <a:solidFill>
                  <a:schemeClr val="tx1"/>
                </a:solidFill>
              </a:rPr>
              <a:t>electives at secondary schools </a:t>
            </a:r>
            <a:r>
              <a:rPr lang="en-ZA" sz="1800" b="0" dirty="0" smtClean="0">
                <a:solidFill>
                  <a:schemeClr val="tx1"/>
                </a:solidFill>
              </a:rPr>
              <a:t>raise </a:t>
            </a:r>
            <a:r>
              <a:rPr lang="en-ZA" sz="1800" b="0" dirty="0">
                <a:solidFill>
                  <a:schemeClr val="tx1"/>
                </a:solidFill>
              </a:rPr>
              <a:t>unit costs far above those in primary </a:t>
            </a:r>
            <a:r>
              <a:rPr lang="en-ZA" sz="1800" b="0" dirty="0" smtClean="0">
                <a:solidFill>
                  <a:schemeClr val="tx1"/>
                </a:solidFill>
              </a:rPr>
              <a:t>schools</a:t>
            </a:r>
          </a:p>
          <a:p>
            <a:pPr marL="0" indent="0">
              <a:buNone/>
            </a:pPr>
            <a:endParaRPr lang="en-ZA" sz="1800" b="0" dirty="0">
              <a:solidFill>
                <a:schemeClr val="tx1"/>
              </a:solidFill>
            </a:endParaRPr>
          </a:p>
          <a:p>
            <a:pPr marL="0" indent="0">
              <a:buNone/>
            </a:pPr>
            <a:r>
              <a:rPr lang="en-ZA" sz="2000" dirty="0" smtClean="0">
                <a:solidFill>
                  <a:schemeClr val="tx1"/>
                </a:solidFill>
              </a:rPr>
              <a:t>Zimbabwe:</a:t>
            </a:r>
          </a:p>
          <a:p>
            <a:r>
              <a:rPr lang="en-ZA" sz="1800" b="0" dirty="0" smtClean="0">
                <a:solidFill>
                  <a:schemeClr val="tx1"/>
                </a:solidFill>
              </a:rPr>
              <a:t>Fiscal </a:t>
            </a:r>
            <a:r>
              <a:rPr lang="en-ZA" sz="1800" b="0" dirty="0">
                <a:solidFill>
                  <a:schemeClr val="tx1"/>
                </a:solidFill>
              </a:rPr>
              <a:t>constraints now </a:t>
            </a:r>
            <a:r>
              <a:rPr lang="en-ZA" sz="1800" b="0" dirty="0" smtClean="0">
                <a:solidFill>
                  <a:schemeClr val="tx1"/>
                </a:solidFill>
              </a:rPr>
              <a:t>so tight </a:t>
            </a:r>
            <a:r>
              <a:rPr lang="en-ZA" sz="1800" b="0" dirty="0" smtClean="0">
                <a:solidFill>
                  <a:schemeClr val="tx1"/>
                </a:solidFill>
              </a:rPr>
              <a:t>that </a:t>
            </a:r>
            <a:r>
              <a:rPr lang="en-ZA" sz="1800" b="0" dirty="0">
                <a:solidFill>
                  <a:schemeClr val="tx1"/>
                </a:solidFill>
              </a:rPr>
              <a:t>most schools </a:t>
            </a:r>
            <a:r>
              <a:rPr lang="en-ZA" sz="1800" b="0" dirty="0" smtClean="0">
                <a:solidFill>
                  <a:schemeClr val="tx1"/>
                </a:solidFill>
              </a:rPr>
              <a:t>last received new </a:t>
            </a:r>
            <a:r>
              <a:rPr lang="en-ZA" sz="1800" b="0" dirty="0">
                <a:solidFill>
                  <a:schemeClr val="tx1"/>
                </a:solidFill>
              </a:rPr>
              <a:t>textbooks </a:t>
            </a:r>
            <a:r>
              <a:rPr lang="en-ZA" sz="1800" b="0" dirty="0" smtClean="0">
                <a:solidFill>
                  <a:schemeClr val="tx1"/>
                </a:solidFill>
              </a:rPr>
              <a:t>in </a:t>
            </a:r>
            <a:r>
              <a:rPr lang="en-ZA" sz="1800" b="0" dirty="0" smtClean="0">
                <a:solidFill>
                  <a:schemeClr val="tx1"/>
                </a:solidFill>
              </a:rPr>
              <a:t>2012</a:t>
            </a:r>
          </a:p>
          <a:p>
            <a:r>
              <a:rPr lang="en-ZA" sz="1800" b="0" dirty="0" smtClean="0">
                <a:solidFill>
                  <a:schemeClr val="tx1"/>
                </a:solidFill>
              </a:rPr>
              <a:t>A </a:t>
            </a:r>
            <a:r>
              <a:rPr lang="en-ZA" sz="1800" b="0" dirty="0">
                <a:solidFill>
                  <a:schemeClr val="tx1"/>
                </a:solidFill>
              </a:rPr>
              <a:t>new curriculum and </a:t>
            </a:r>
            <a:r>
              <a:rPr lang="en-ZA" sz="1800" b="0" dirty="0" smtClean="0">
                <a:solidFill>
                  <a:schemeClr val="tx1"/>
                </a:solidFill>
              </a:rPr>
              <a:t>a change </a:t>
            </a:r>
            <a:r>
              <a:rPr lang="en-ZA" sz="1800" b="0" dirty="0">
                <a:solidFill>
                  <a:schemeClr val="tx1"/>
                </a:solidFill>
              </a:rPr>
              <a:t>in the </a:t>
            </a:r>
            <a:r>
              <a:rPr lang="en-ZA" sz="1800" b="0" dirty="0" smtClean="0">
                <a:solidFill>
                  <a:schemeClr val="tx1"/>
                </a:solidFill>
              </a:rPr>
              <a:t>LOLT </a:t>
            </a:r>
            <a:r>
              <a:rPr lang="en-ZA" sz="1800" b="0" dirty="0">
                <a:solidFill>
                  <a:schemeClr val="tx1"/>
                </a:solidFill>
              </a:rPr>
              <a:t>in </a:t>
            </a:r>
            <a:r>
              <a:rPr lang="en-ZA" sz="1800" b="0" dirty="0" smtClean="0">
                <a:solidFill>
                  <a:schemeClr val="tx1"/>
                </a:solidFill>
              </a:rPr>
              <a:t>early years of primary </a:t>
            </a:r>
            <a:r>
              <a:rPr lang="en-ZA" sz="1800" b="0" dirty="0">
                <a:solidFill>
                  <a:schemeClr val="tx1"/>
                </a:solidFill>
              </a:rPr>
              <a:t>school from English to Shangaan or </a:t>
            </a:r>
            <a:r>
              <a:rPr lang="en-ZA" sz="1800" b="0" dirty="0" smtClean="0">
                <a:solidFill>
                  <a:schemeClr val="tx1"/>
                </a:solidFill>
              </a:rPr>
              <a:t>Ndebele </a:t>
            </a:r>
            <a:r>
              <a:rPr lang="en-ZA" sz="1800" b="0" dirty="0">
                <a:solidFill>
                  <a:schemeClr val="tx1"/>
                </a:solidFill>
              </a:rPr>
              <a:t>exacerbated textbook </a:t>
            </a:r>
            <a:r>
              <a:rPr lang="en-ZA" sz="1800" b="0" dirty="0" smtClean="0">
                <a:solidFill>
                  <a:schemeClr val="tx1"/>
                </a:solidFill>
              </a:rPr>
              <a:t>scarcity</a:t>
            </a:r>
          </a:p>
          <a:p>
            <a:r>
              <a:rPr lang="en-ZA" sz="1800" b="0" dirty="0" smtClean="0">
                <a:solidFill>
                  <a:schemeClr val="tx1"/>
                </a:solidFill>
              </a:rPr>
              <a:t>Strong </a:t>
            </a:r>
            <a:r>
              <a:rPr lang="en-ZA" sz="1800" b="0" dirty="0">
                <a:solidFill>
                  <a:schemeClr val="tx1"/>
                </a:solidFill>
              </a:rPr>
              <a:t>emphasis on offering many electives </a:t>
            </a:r>
            <a:r>
              <a:rPr lang="en-ZA" sz="1800" b="0" dirty="0" smtClean="0">
                <a:solidFill>
                  <a:schemeClr val="tx1"/>
                </a:solidFill>
              </a:rPr>
              <a:t>raises secondary unit </a:t>
            </a:r>
            <a:r>
              <a:rPr lang="en-ZA" sz="1800" b="0" dirty="0">
                <a:solidFill>
                  <a:schemeClr val="tx1"/>
                </a:solidFill>
              </a:rPr>
              <a:t>costs </a:t>
            </a:r>
            <a:r>
              <a:rPr lang="en-ZA" sz="1800" b="0" dirty="0" smtClean="0">
                <a:solidFill>
                  <a:schemeClr val="tx1"/>
                </a:solidFill>
              </a:rPr>
              <a:t>to </a:t>
            </a:r>
            <a:r>
              <a:rPr lang="en-ZA" sz="1800" b="0" dirty="0">
                <a:solidFill>
                  <a:schemeClr val="tx1"/>
                </a:solidFill>
              </a:rPr>
              <a:t>four times </a:t>
            </a:r>
            <a:r>
              <a:rPr lang="en-ZA" sz="1800" b="0" dirty="0" smtClean="0">
                <a:solidFill>
                  <a:schemeClr val="tx1"/>
                </a:solidFill>
              </a:rPr>
              <a:t>primary levels</a:t>
            </a:r>
            <a:endParaRPr lang="en-ZA" sz="1800" b="0" dirty="0" smtClean="0">
              <a:solidFill>
                <a:schemeClr val="tx1"/>
              </a:solidFill>
            </a:endParaRPr>
          </a:p>
          <a:p>
            <a:r>
              <a:rPr lang="en-ZA" sz="1800" b="0" dirty="0" smtClean="0">
                <a:solidFill>
                  <a:schemeClr val="tx1"/>
                </a:solidFill>
              </a:rPr>
              <a:t>High </a:t>
            </a:r>
            <a:r>
              <a:rPr lang="en-ZA" sz="1800" b="0" dirty="0">
                <a:solidFill>
                  <a:schemeClr val="tx1"/>
                </a:solidFill>
              </a:rPr>
              <a:t>dropout also prevents economies of scale in some </a:t>
            </a:r>
            <a:r>
              <a:rPr lang="en-ZA" sz="1800" b="0" dirty="0" smtClean="0">
                <a:solidFill>
                  <a:schemeClr val="tx1"/>
                </a:solidFill>
              </a:rPr>
              <a:t>secondary schools</a:t>
            </a:r>
          </a:p>
        </p:txBody>
      </p:sp>
    </p:spTree>
    <p:extLst>
      <p:ext uri="{BB962C8B-B14F-4D97-AF65-F5344CB8AC3E}">
        <p14:creationId xmlns:p14="http://schemas.microsoft.com/office/powerpoint/2010/main" val="1011569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Resources and priorities (</a:t>
            </a:r>
            <a:r>
              <a:rPr lang="en-ZA" dirty="0" err="1" smtClean="0"/>
              <a:t>cont</a:t>
            </a:r>
            <a:r>
              <a:rPr lang="en-ZA" dirty="0" smtClean="0"/>
              <a:t>)</a:t>
            </a:r>
            <a:endParaRPr lang="en-ZA" dirty="0"/>
          </a:p>
        </p:txBody>
      </p:sp>
      <p:sp>
        <p:nvSpPr>
          <p:cNvPr id="3" name="Content Placeholder 2"/>
          <p:cNvSpPr>
            <a:spLocks noGrp="1"/>
          </p:cNvSpPr>
          <p:nvPr>
            <p:ph idx="1"/>
          </p:nvPr>
        </p:nvSpPr>
        <p:spPr/>
        <p:txBody>
          <a:bodyPr>
            <a:normAutofit/>
          </a:bodyPr>
          <a:lstStyle/>
          <a:p>
            <a:pPr marL="0" indent="0">
              <a:buNone/>
            </a:pPr>
            <a:r>
              <a:rPr lang="en-ZA" sz="1800" dirty="0" smtClean="0">
                <a:solidFill>
                  <a:schemeClr val="tx1"/>
                </a:solidFill>
              </a:rPr>
              <a:t>Mozambique:</a:t>
            </a:r>
          </a:p>
          <a:p>
            <a:r>
              <a:rPr lang="en-ZA" sz="1600" b="0" dirty="0" smtClean="0">
                <a:solidFill>
                  <a:schemeClr val="tx1"/>
                </a:solidFill>
              </a:rPr>
              <a:t>Big issue is expansion of school system</a:t>
            </a:r>
          </a:p>
          <a:p>
            <a:r>
              <a:rPr lang="en-ZA" sz="1600" b="0" dirty="0" smtClean="0">
                <a:solidFill>
                  <a:schemeClr val="tx1"/>
                </a:solidFill>
              </a:rPr>
              <a:t>Civil war (1975-92) caused destruction or closure of 58% of schools (Mozambique Ministry of Education 1996, 40)</a:t>
            </a:r>
          </a:p>
          <a:p>
            <a:pPr lvl="1"/>
            <a:r>
              <a:rPr lang="en-ZA" sz="1400" dirty="0" smtClean="0">
                <a:solidFill>
                  <a:schemeClr val="tx1"/>
                </a:solidFill>
              </a:rPr>
              <a:t>Affected lagging regions most (Van der Berg, Da Maia and Burger 2017)</a:t>
            </a:r>
          </a:p>
          <a:p>
            <a:r>
              <a:rPr lang="en-ZA" sz="1600" b="0" dirty="0" smtClean="0">
                <a:solidFill>
                  <a:schemeClr val="tx1"/>
                </a:solidFill>
              </a:rPr>
              <a:t> FPE, greater financial support to schools, free textbooks, appointing more teachers and investment in classroom construction stimulated rapid enrolment growth, from 3.6 million in 2003 to 6.7 million in 2014 (UNICEF 2017)</a:t>
            </a:r>
          </a:p>
          <a:p>
            <a:pPr lvl="1"/>
            <a:r>
              <a:rPr lang="en-ZA" sz="1400" dirty="0" smtClean="0">
                <a:solidFill>
                  <a:schemeClr val="tx1"/>
                </a:solidFill>
              </a:rPr>
              <a:t>Clearly, supply side factors had held back expansion</a:t>
            </a:r>
          </a:p>
          <a:p>
            <a:pPr lvl="1"/>
            <a:r>
              <a:rPr lang="en-ZA" sz="1400" dirty="0" smtClean="0">
                <a:solidFill>
                  <a:schemeClr val="tx1"/>
                </a:solidFill>
              </a:rPr>
              <a:t>But expansion had serious implications for teacher quality</a:t>
            </a:r>
          </a:p>
          <a:p>
            <a:r>
              <a:rPr lang="en-ZA" sz="1600" b="0" dirty="0" smtClean="0">
                <a:solidFill>
                  <a:schemeClr val="tx1"/>
                </a:solidFill>
              </a:rPr>
              <a:t>Today, 12 291 schools offer grade 1, only 6 624 grade 7, 854 grade 8, and 435 grade 12</a:t>
            </a:r>
          </a:p>
          <a:p>
            <a:pPr lvl="1"/>
            <a:r>
              <a:rPr lang="en-ZA" sz="1400" b="0" dirty="0" smtClean="0">
                <a:solidFill>
                  <a:schemeClr val="tx1"/>
                </a:solidFill>
              </a:rPr>
              <a:t>Hostels the main option for many rural students to attend secondary school  </a:t>
            </a:r>
          </a:p>
          <a:p>
            <a:r>
              <a:rPr lang="en-ZA" sz="1600" b="0" dirty="0" smtClean="0">
                <a:solidFill>
                  <a:schemeClr val="tx1"/>
                </a:solidFill>
              </a:rPr>
              <a:t>Mozambique’s priority is expanding the school system, but they face a lack of qualified teachers in rural areas</a:t>
            </a:r>
          </a:p>
          <a:p>
            <a:pPr lvl="1"/>
            <a:r>
              <a:rPr lang="en-ZA" sz="1400" b="0" dirty="0" smtClean="0">
                <a:solidFill>
                  <a:schemeClr val="tx1"/>
                </a:solidFill>
              </a:rPr>
              <a:t>Junior primary pupil-teacher ratio was 75 to 1 in 2006; appointing thousands of new teachers reduced this to 63 to 1 in 2011  (Mozambique Ministry of Education 2013, 27)</a:t>
            </a:r>
          </a:p>
          <a:p>
            <a:pPr lvl="1"/>
            <a:r>
              <a:rPr lang="en-ZA" sz="1400" b="0" dirty="0" smtClean="0">
                <a:solidFill>
                  <a:schemeClr val="tx1"/>
                </a:solidFill>
              </a:rPr>
              <a:t>Especially difficult to entice qualified secondary school teachers to teach in rural schools </a:t>
            </a:r>
            <a:endParaRPr lang="en-ZA" sz="3600" dirty="0"/>
          </a:p>
        </p:txBody>
      </p:sp>
    </p:spTree>
    <p:extLst>
      <p:ext uri="{BB962C8B-B14F-4D97-AF65-F5344CB8AC3E}">
        <p14:creationId xmlns:p14="http://schemas.microsoft.com/office/powerpoint/2010/main" val="4088443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52" y="0"/>
            <a:ext cx="9144000" cy="406406"/>
          </a:xfrm>
        </p:spPr>
        <p:txBody>
          <a:bodyPr>
            <a:noAutofit/>
          </a:bodyPr>
          <a:lstStyle/>
          <a:p>
            <a:r>
              <a:rPr lang="en-ZA" sz="2800" dirty="0" smtClean="0">
                <a:solidFill>
                  <a:srgbClr val="002060"/>
                </a:solidFill>
              </a:rPr>
              <a:t>Mozambique: </a:t>
            </a:r>
            <a:endParaRPr lang="en-ZA" sz="2800" dirty="0">
              <a:solidFill>
                <a:srgbClr val="002060"/>
              </a:solidFill>
            </a:endParaRPr>
          </a:p>
        </p:txBody>
      </p:sp>
      <p:sp>
        <p:nvSpPr>
          <p:cNvPr id="4" name="Slide Number Placeholder 3"/>
          <p:cNvSpPr>
            <a:spLocks noGrp="1"/>
          </p:cNvSpPr>
          <p:nvPr>
            <p:ph type="sldNum" sz="quarter" idx="4294967295"/>
          </p:nvPr>
        </p:nvSpPr>
        <p:spPr/>
        <p:txBody>
          <a:bodyPr/>
          <a:lstStyle/>
          <a:p>
            <a:fld id="{555B2511-D5A3-487A-82FF-4C039FEE504B}" type="slidenum">
              <a:rPr lang="en-ZA" smtClean="0">
                <a:solidFill>
                  <a:prstClr val="black">
                    <a:tint val="75000"/>
                  </a:prstClr>
                </a:solidFill>
              </a:rPr>
              <a:pPr/>
              <a:t>13</a:t>
            </a:fld>
            <a:endParaRPr lang="en-ZA" dirty="0">
              <a:solidFill>
                <a:prstClr val="black">
                  <a:tint val="75000"/>
                </a:prstClr>
              </a:solidFill>
            </a:endParaRPr>
          </a:p>
        </p:txBody>
      </p:sp>
      <p:sp>
        <p:nvSpPr>
          <p:cNvPr id="6" name="Rectangle 5"/>
          <p:cNvSpPr/>
          <p:nvPr/>
        </p:nvSpPr>
        <p:spPr>
          <a:xfrm>
            <a:off x="1763688" y="6374598"/>
            <a:ext cx="6299735" cy="369332"/>
          </a:xfrm>
          <a:prstGeom prst="rect">
            <a:avLst/>
          </a:prstGeom>
        </p:spPr>
        <p:txBody>
          <a:bodyPr wrap="square">
            <a:spAutoFit/>
          </a:bodyPr>
          <a:lstStyle/>
          <a:p>
            <a:r>
              <a:rPr lang="en-ZA"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Source: Own calculations from Annual School </a:t>
            </a:r>
            <a:r>
              <a:rPr lang="en-ZA"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Census (EMIS)</a:t>
            </a:r>
            <a:endParaRPr lang="en-ZA" b="1" dirty="0"/>
          </a:p>
        </p:txBody>
      </p:sp>
      <p:pic>
        <p:nvPicPr>
          <p:cNvPr id="10" name="Content Placeholder 9"/>
          <p:cNvPicPr>
            <a:picLocks noGrp="1" noChangeAspect="1"/>
          </p:cNvPicPr>
          <p:nvPr>
            <p:ph idx="1"/>
          </p:nvPr>
        </p:nvPicPr>
        <p:blipFill>
          <a:blip r:embed="rId2"/>
          <a:stretch>
            <a:fillRect/>
          </a:stretch>
        </p:blipFill>
        <p:spPr>
          <a:xfrm>
            <a:off x="35496" y="1004506"/>
            <a:ext cx="4536504" cy="5079202"/>
          </a:xfrm>
          <a:prstGeom prst="rect">
            <a:avLst/>
          </a:prstGeom>
        </p:spPr>
      </p:pic>
      <p:sp>
        <p:nvSpPr>
          <p:cNvPr id="3" name="Rectangle 2"/>
          <p:cNvSpPr/>
          <p:nvPr/>
        </p:nvSpPr>
        <p:spPr>
          <a:xfrm>
            <a:off x="2411760" y="1022826"/>
            <a:ext cx="2160240" cy="1200329"/>
          </a:xfrm>
          <a:prstGeom prst="rect">
            <a:avLst/>
          </a:prstGeom>
          <a:ln w="28575">
            <a:solidFill>
              <a:srgbClr val="FF0000"/>
            </a:solidFill>
          </a:ln>
        </p:spPr>
        <p:txBody>
          <a:bodyPr wrap="square">
            <a:spAutoFit/>
          </a:bodyPr>
          <a:lstStyle/>
          <a:p>
            <a:r>
              <a:rPr lang="it-IT" b="1" dirty="0">
                <a:solidFill>
                  <a:srgbClr val="002060"/>
                </a:solidFill>
              </a:rPr>
              <a:t>In </a:t>
            </a:r>
            <a:r>
              <a:rPr lang="it-IT" b="1" dirty="0" smtClean="0">
                <a:solidFill>
                  <a:srgbClr val="002060"/>
                </a:solidFill>
              </a:rPr>
              <a:t>Zambezia: 3252 </a:t>
            </a:r>
            <a:r>
              <a:rPr lang="it-IT" b="1" dirty="0">
                <a:solidFill>
                  <a:srgbClr val="002060"/>
                </a:solidFill>
              </a:rPr>
              <a:t>schools offer </a:t>
            </a:r>
            <a:r>
              <a:rPr lang="it-IT" b="1" dirty="0" smtClean="0">
                <a:solidFill>
                  <a:srgbClr val="002060"/>
                </a:solidFill>
              </a:rPr>
              <a:t>Gr1, only 85 Gr8, only </a:t>
            </a:r>
            <a:r>
              <a:rPr lang="it-IT" b="1" dirty="0">
                <a:solidFill>
                  <a:srgbClr val="002060"/>
                </a:solidFill>
              </a:rPr>
              <a:t>40 </a:t>
            </a:r>
            <a:r>
              <a:rPr lang="it-IT" b="1" dirty="0" smtClean="0">
                <a:solidFill>
                  <a:srgbClr val="002060"/>
                </a:solidFill>
              </a:rPr>
              <a:t>Gr12</a:t>
            </a:r>
            <a:endParaRPr lang="en-ZA" b="1" dirty="0">
              <a:solidFill>
                <a:srgbClr val="002060"/>
              </a:solidFill>
            </a:endParaRPr>
          </a:p>
        </p:txBody>
      </p:sp>
      <p:pic>
        <p:nvPicPr>
          <p:cNvPr id="7" name="Picture 6"/>
          <p:cNvPicPr>
            <a:picLocks noChangeAspect="1"/>
          </p:cNvPicPr>
          <p:nvPr/>
        </p:nvPicPr>
        <p:blipFill>
          <a:blip r:embed="rId3"/>
          <a:stretch>
            <a:fillRect/>
          </a:stretch>
        </p:blipFill>
        <p:spPr>
          <a:xfrm>
            <a:off x="4572000" y="1022826"/>
            <a:ext cx="4572000" cy="5060883"/>
          </a:xfrm>
          <a:prstGeom prst="rect">
            <a:avLst/>
          </a:prstGeom>
        </p:spPr>
      </p:pic>
      <p:sp>
        <p:nvSpPr>
          <p:cNvPr id="5" name="TextBox 4"/>
          <p:cNvSpPr txBox="1"/>
          <p:nvPr/>
        </p:nvSpPr>
        <p:spPr>
          <a:xfrm>
            <a:off x="4644008" y="406406"/>
            <a:ext cx="4499992" cy="369332"/>
          </a:xfrm>
          <a:prstGeom prst="rect">
            <a:avLst/>
          </a:prstGeom>
          <a:noFill/>
        </p:spPr>
        <p:txBody>
          <a:bodyPr wrap="square" rtlCol="0">
            <a:spAutoFit/>
          </a:bodyPr>
          <a:lstStyle/>
          <a:p>
            <a:r>
              <a:rPr lang="en-ZA" b="1" dirty="0" smtClean="0">
                <a:solidFill>
                  <a:srgbClr val="002060"/>
                </a:solidFill>
              </a:rPr>
              <a:t>Enrolment by province and grade, </a:t>
            </a:r>
            <a:r>
              <a:rPr lang="en-ZA" b="1" dirty="0">
                <a:solidFill>
                  <a:srgbClr val="002060"/>
                </a:solidFill>
              </a:rPr>
              <a:t>2017</a:t>
            </a:r>
            <a:endParaRPr lang="en-ZA" b="1" dirty="0"/>
          </a:p>
        </p:txBody>
      </p:sp>
      <p:sp>
        <p:nvSpPr>
          <p:cNvPr id="11" name="TextBox 10"/>
          <p:cNvSpPr txBox="1"/>
          <p:nvPr/>
        </p:nvSpPr>
        <p:spPr>
          <a:xfrm>
            <a:off x="45752" y="406406"/>
            <a:ext cx="4670264" cy="646331"/>
          </a:xfrm>
          <a:prstGeom prst="rect">
            <a:avLst/>
          </a:prstGeom>
          <a:noFill/>
        </p:spPr>
        <p:txBody>
          <a:bodyPr wrap="square" rtlCol="0">
            <a:spAutoFit/>
          </a:bodyPr>
          <a:lstStyle/>
          <a:p>
            <a:r>
              <a:rPr lang="en-ZA" b="1" dirty="0">
                <a:solidFill>
                  <a:srgbClr val="002060"/>
                </a:solidFill>
              </a:rPr>
              <a:t>Number of schools offering various grades, 2017</a:t>
            </a:r>
            <a:endParaRPr lang="en-ZA" b="1" dirty="0"/>
          </a:p>
        </p:txBody>
      </p:sp>
    </p:spTree>
    <p:extLst>
      <p:ext uri="{BB962C8B-B14F-4D97-AF65-F5344CB8AC3E}">
        <p14:creationId xmlns:p14="http://schemas.microsoft.com/office/powerpoint/2010/main" val="2645603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Resources and priorities (</a:t>
            </a:r>
            <a:r>
              <a:rPr lang="en-ZA" dirty="0" err="1" smtClean="0"/>
              <a:t>cont</a:t>
            </a:r>
            <a:r>
              <a:rPr lang="en-ZA" dirty="0" smtClean="0"/>
              <a:t>)</a:t>
            </a:r>
            <a:endParaRPr lang="en-ZA" dirty="0"/>
          </a:p>
        </p:txBody>
      </p:sp>
      <p:sp>
        <p:nvSpPr>
          <p:cNvPr id="3" name="Content Placeholder 2"/>
          <p:cNvSpPr>
            <a:spLocks noGrp="1"/>
          </p:cNvSpPr>
          <p:nvPr>
            <p:ph idx="1"/>
          </p:nvPr>
        </p:nvSpPr>
        <p:spPr>
          <a:xfrm>
            <a:off x="179512" y="692696"/>
            <a:ext cx="8856984" cy="5904656"/>
          </a:xfrm>
        </p:spPr>
        <p:txBody>
          <a:bodyPr>
            <a:normAutofit fontScale="62500" lnSpcReduction="20000"/>
          </a:bodyPr>
          <a:lstStyle/>
          <a:p>
            <a:pPr marL="0" indent="0">
              <a:buNone/>
            </a:pPr>
            <a:r>
              <a:rPr lang="en-ZA" dirty="0" smtClean="0">
                <a:solidFill>
                  <a:schemeClr val="tx1"/>
                </a:solidFill>
              </a:rPr>
              <a:t>Lesotho:</a:t>
            </a:r>
            <a:endParaRPr lang="en-ZA" dirty="0" smtClean="0">
              <a:solidFill>
                <a:schemeClr val="tx1"/>
              </a:solidFill>
            </a:endParaRPr>
          </a:p>
          <a:p>
            <a:r>
              <a:rPr lang="en-ZA" b="0" dirty="0">
                <a:solidFill>
                  <a:schemeClr val="tx1"/>
                </a:solidFill>
              </a:rPr>
              <a:t>S</a:t>
            </a:r>
            <a:r>
              <a:rPr lang="en-ZA" b="0" dirty="0" smtClean="0">
                <a:solidFill>
                  <a:schemeClr val="tx1"/>
                </a:solidFill>
              </a:rPr>
              <a:t>econdary school network </a:t>
            </a:r>
            <a:r>
              <a:rPr lang="en-ZA" b="0" dirty="0" smtClean="0">
                <a:solidFill>
                  <a:schemeClr val="tx1"/>
                </a:solidFill>
              </a:rPr>
              <a:t>has </a:t>
            </a:r>
            <a:r>
              <a:rPr lang="en-ZA" b="0" dirty="0" smtClean="0">
                <a:solidFill>
                  <a:schemeClr val="tx1"/>
                </a:solidFill>
              </a:rPr>
              <a:t>limited reach</a:t>
            </a:r>
          </a:p>
          <a:p>
            <a:r>
              <a:rPr lang="en-ZA" b="0" dirty="0" smtClean="0">
                <a:solidFill>
                  <a:schemeClr val="tx1"/>
                </a:solidFill>
              </a:rPr>
              <a:t>Ten </a:t>
            </a:r>
            <a:r>
              <a:rPr lang="en-ZA" b="0" dirty="0">
                <a:solidFill>
                  <a:schemeClr val="tx1"/>
                </a:solidFill>
              </a:rPr>
              <a:t>times as many primary </a:t>
            </a:r>
            <a:r>
              <a:rPr lang="en-ZA" b="0" dirty="0" smtClean="0">
                <a:solidFill>
                  <a:schemeClr val="tx1"/>
                </a:solidFill>
              </a:rPr>
              <a:t>as </a:t>
            </a:r>
            <a:r>
              <a:rPr lang="en-ZA" b="0" dirty="0">
                <a:solidFill>
                  <a:schemeClr val="tx1"/>
                </a:solidFill>
              </a:rPr>
              <a:t>secondary </a:t>
            </a:r>
            <a:r>
              <a:rPr lang="en-ZA" b="0" dirty="0" smtClean="0">
                <a:solidFill>
                  <a:schemeClr val="tx1"/>
                </a:solidFill>
              </a:rPr>
              <a:t>schools</a:t>
            </a:r>
            <a:endParaRPr lang="en-ZA" b="0" dirty="0">
              <a:solidFill>
                <a:schemeClr val="tx1"/>
              </a:solidFill>
            </a:endParaRPr>
          </a:p>
          <a:p>
            <a:r>
              <a:rPr lang="en-ZA" b="0" dirty="0" smtClean="0">
                <a:solidFill>
                  <a:schemeClr val="tx1"/>
                </a:solidFill>
              </a:rPr>
              <a:t>Primary NER </a:t>
            </a:r>
            <a:r>
              <a:rPr lang="en-ZA" b="0" dirty="0" smtClean="0">
                <a:solidFill>
                  <a:schemeClr val="tx1"/>
                </a:solidFill>
              </a:rPr>
              <a:t>95 </a:t>
            </a:r>
            <a:r>
              <a:rPr lang="en-ZA" b="0" dirty="0" smtClean="0">
                <a:solidFill>
                  <a:schemeClr val="tx1"/>
                </a:solidFill>
              </a:rPr>
              <a:t>in </a:t>
            </a:r>
            <a:r>
              <a:rPr lang="en-ZA" b="0" dirty="0" smtClean="0">
                <a:solidFill>
                  <a:schemeClr val="tx1"/>
                </a:solidFill>
              </a:rPr>
              <a:t>2009 – 97 </a:t>
            </a:r>
            <a:r>
              <a:rPr lang="en-ZA" b="0" dirty="0" smtClean="0">
                <a:solidFill>
                  <a:schemeClr val="tx1"/>
                </a:solidFill>
              </a:rPr>
              <a:t>for </a:t>
            </a:r>
            <a:r>
              <a:rPr lang="en-ZA" b="0" dirty="0" smtClean="0">
                <a:solidFill>
                  <a:schemeClr val="tx1"/>
                </a:solidFill>
              </a:rPr>
              <a:t>richest </a:t>
            </a:r>
            <a:r>
              <a:rPr lang="en-ZA" b="0" dirty="0" smtClean="0">
                <a:solidFill>
                  <a:schemeClr val="tx1"/>
                </a:solidFill>
              </a:rPr>
              <a:t>quintile </a:t>
            </a:r>
            <a:r>
              <a:rPr lang="en-ZA" b="0" dirty="0" smtClean="0">
                <a:solidFill>
                  <a:schemeClr val="tx1"/>
                </a:solidFill>
              </a:rPr>
              <a:t>and </a:t>
            </a:r>
            <a:r>
              <a:rPr lang="en-ZA" b="0" dirty="0" smtClean="0">
                <a:solidFill>
                  <a:schemeClr val="tx1"/>
                </a:solidFill>
              </a:rPr>
              <a:t>91 in </a:t>
            </a:r>
            <a:r>
              <a:rPr lang="en-ZA" b="0" dirty="0" smtClean="0">
                <a:solidFill>
                  <a:schemeClr val="tx1"/>
                </a:solidFill>
              </a:rPr>
              <a:t>poorest</a:t>
            </a:r>
            <a:endParaRPr lang="en-ZA" b="0" dirty="0" smtClean="0">
              <a:solidFill>
                <a:schemeClr val="tx1"/>
              </a:solidFill>
            </a:endParaRPr>
          </a:p>
          <a:p>
            <a:r>
              <a:rPr lang="en-ZA" b="0" dirty="0" smtClean="0">
                <a:solidFill>
                  <a:schemeClr val="tx1"/>
                </a:solidFill>
              </a:rPr>
              <a:t>Secondary NER much lower at </a:t>
            </a:r>
            <a:r>
              <a:rPr lang="en-ZA" b="0" dirty="0" smtClean="0">
                <a:solidFill>
                  <a:schemeClr val="tx1"/>
                </a:solidFill>
              </a:rPr>
              <a:t>34</a:t>
            </a:r>
          </a:p>
          <a:p>
            <a:pPr lvl="1"/>
            <a:r>
              <a:rPr lang="en-ZA" b="0" dirty="0" smtClean="0">
                <a:solidFill>
                  <a:schemeClr val="tx1"/>
                </a:solidFill>
              </a:rPr>
              <a:t>many </a:t>
            </a:r>
            <a:r>
              <a:rPr lang="en-ZA" b="0" dirty="0" smtClean="0">
                <a:solidFill>
                  <a:schemeClr val="tx1"/>
                </a:solidFill>
              </a:rPr>
              <a:t>children are </a:t>
            </a:r>
            <a:r>
              <a:rPr lang="en-ZA" b="0" dirty="0" smtClean="0">
                <a:solidFill>
                  <a:schemeClr val="tx1"/>
                </a:solidFill>
              </a:rPr>
              <a:t>behind/overaged due to late </a:t>
            </a:r>
            <a:r>
              <a:rPr lang="en-ZA" b="0" dirty="0" smtClean="0">
                <a:solidFill>
                  <a:schemeClr val="tx1"/>
                </a:solidFill>
              </a:rPr>
              <a:t>school entry and </a:t>
            </a:r>
            <a:r>
              <a:rPr lang="en-ZA" b="0" dirty="0" smtClean="0">
                <a:solidFill>
                  <a:schemeClr val="tx1"/>
                </a:solidFill>
              </a:rPr>
              <a:t>repetition</a:t>
            </a:r>
          </a:p>
          <a:p>
            <a:pPr lvl="1"/>
            <a:r>
              <a:rPr lang="en-ZA" b="0" dirty="0" smtClean="0">
                <a:solidFill>
                  <a:schemeClr val="tx1"/>
                </a:solidFill>
              </a:rPr>
              <a:t>many drop </a:t>
            </a:r>
            <a:r>
              <a:rPr lang="en-ZA" b="0" dirty="0" smtClean="0">
                <a:solidFill>
                  <a:schemeClr val="tx1"/>
                </a:solidFill>
              </a:rPr>
              <a:t>out before </a:t>
            </a:r>
            <a:r>
              <a:rPr lang="en-ZA" b="0" dirty="0" smtClean="0">
                <a:solidFill>
                  <a:schemeClr val="tx1"/>
                </a:solidFill>
              </a:rPr>
              <a:t>high </a:t>
            </a:r>
            <a:r>
              <a:rPr lang="en-ZA" b="0" dirty="0" smtClean="0">
                <a:solidFill>
                  <a:schemeClr val="tx1"/>
                </a:solidFill>
              </a:rPr>
              <a:t>school</a:t>
            </a:r>
          </a:p>
          <a:p>
            <a:r>
              <a:rPr lang="en-ZA" b="0" dirty="0" smtClean="0">
                <a:solidFill>
                  <a:schemeClr val="tx1"/>
                </a:solidFill>
              </a:rPr>
              <a:t>High education costs to parents and distance to schools reduce </a:t>
            </a:r>
            <a:r>
              <a:rPr lang="en-ZA" b="0" dirty="0" smtClean="0">
                <a:solidFill>
                  <a:schemeClr val="tx1"/>
                </a:solidFill>
              </a:rPr>
              <a:t>secondary access</a:t>
            </a:r>
            <a:endParaRPr lang="en-ZA" b="0" dirty="0" smtClean="0">
              <a:solidFill>
                <a:schemeClr val="tx1"/>
              </a:solidFill>
            </a:endParaRPr>
          </a:p>
          <a:p>
            <a:r>
              <a:rPr lang="en-ZA" b="0" dirty="0" smtClean="0">
                <a:solidFill>
                  <a:schemeClr val="tx1"/>
                </a:solidFill>
              </a:rPr>
              <a:t>Fiscal pressure in providing </a:t>
            </a:r>
            <a:r>
              <a:rPr lang="en-ZA" b="0" dirty="0" smtClean="0">
                <a:solidFill>
                  <a:schemeClr val="tx1"/>
                </a:solidFill>
              </a:rPr>
              <a:t>textbooks and </a:t>
            </a:r>
            <a:r>
              <a:rPr lang="en-ZA" b="0" dirty="0" smtClean="0">
                <a:solidFill>
                  <a:schemeClr val="tx1"/>
                </a:solidFill>
              </a:rPr>
              <a:t>teachers, partly due to high salaries</a:t>
            </a:r>
            <a:endParaRPr lang="en-ZA" b="0" dirty="0" smtClean="0">
              <a:solidFill>
                <a:schemeClr val="tx1"/>
              </a:solidFill>
            </a:endParaRPr>
          </a:p>
          <a:p>
            <a:pPr lvl="1"/>
            <a:r>
              <a:rPr lang="en-ZA" b="0" dirty="0" smtClean="0">
                <a:solidFill>
                  <a:schemeClr val="tx1"/>
                </a:solidFill>
              </a:rPr>
              <a:t>New </a:t>
            </a:r>
            <a:r>
              <a:rPr lang="en-ZA" b="0" dirty="0">
                <a:solidFill>
                  <a:schemeClr val="tx1"/>
                </a:solidFill>
              </a:rPr>
              <a:t>curriculum adds to training and textbook </a:t>
            </a:r>
            <a:r>
              <a:rPr lang="en-ZA" b="0" dirty="0" smtClean="0">
                <a:solidFill>
                  <a:schemeClr val="tx1"/>
                </a:solidFill>
              </a:rPr>
              <a:t>needs; costs not really considered </a:t>
            </a:r>
            <a:endParaRPr lang="en-ZA" b="0" dirty="0">
              <a:solidFill>
                <a:schemeClr val="tx1"/>
              </a:solidFill>
            </a:endParaRPr>
          </a:p>
          <a:p>
            <a:r>
              <a:rPr lang="en-ZA" b="0" dirty="0" smtClean="0">
                <a:solidFill>
                  <a:schemeClr val="tx1"/>
                </a:solidFill>
              </a:rPr>
              <a:t>School feeding </a:t>
            </a:r>
            <a:r>
              <a:rPr lang="en-ZA" b="0" dirty="0" smtClean="0">
                <a:solidFill>
                  <a:schemeClr val="tx1"/>
                </a:solidFill>
              </a:rPr>
              <a:t>with </a:t>
            </a:r>
            <a:r>
              <a:rPr lang="en-ZA" b="0" dirty="0" smtClean="0">
                <a:solidFill>
                  <a:schemeClr val="tx1"/>
                </a:solidFill>
              </a:rPr>
              <a:t>international assistance at primary </a:t>
            </a:r>
            <a:r>
              <a:rPr lang="en-ZA" b="0" dirty="0" smtClean="0">
                <a:solidFill>
                  <a:schemeClr val="tx1"/>
                </a:solidFill>
              </a:rPr>
              <a:t>schools</a:t>
            </a:r>
          </a:p>
          <a:p>
            <a:pPr lvl="1"/>
            <a:r>
              <a:rPr lang="en-ZA" b="0" dirty="0" smtClean="0">
                <a:solidFill>
                  <a:schemeClr val="tx1"/>
                </a:solidFill>
              </a:rPr>
              <a:t>Despite </a:t>
            </a:r>
            <a:r>
              <a:rPr lang="en-ZA" b="0" dirty="0" smtClean="0">
                <a:solidFill>
                  <a:schemeClr val="tx1"/>
                </a:solidFill>
              </a:rPr>
              <a:t>high poverty, not in secondary schools</a:t>
            </a:r>
          </a:p>
          <a:p>
            <a:pPr marL="457200" indent="-457200"/>
            <a:r>
              <a:rPr lang="en-ZA" b="0" dirty="0" smtClean="0">
                <a:solidFill>
                  <a:schemeClr val="tx1"/>
                </a:solidFill>
              </a:rPr>
              <a:t>Lack of secondary schools</a:t>
            </a:r>
          </a:p>
          <a:p>
            <a:pPr marL="857250" lvl="1" indent="-457200"/>
            <a:r>
              <a:rPr lang="en-ZA" b="0" dirty="0" smtClean="0">
                <a:solidFill>
                  <a:schemeClr val="tx1"/>
                </a:solidFill>
              </a:rPr>
              <a:t>Expanding school network would be costly, with high costs of construction and teacher salaries. Recent report (World Bank 2019) makes case for extending grades offered in primary schools</a:t>
            </a:r>
          </a:p>
          <a:p>
            <a:pPr marL="1257300" lvl="2" indent="-457200"/>
            <a:r>
              <a:rPr lang="en-ZA" b="0" dirty="0" err="1" smtClean="0">
                <a:solidFill>
                  <a:schemeClr val="tx1"/>
                </a:solidFill>
              </a:rPr>
              <a:t>Eg</a:t>
            </a:r>
            <a:r>
              <a:rPr lang="en-ZA" b="0" dirty="0" smtClean="0">
                <a:solidFill>
                  <a:schemeClr val="tx1"/>
                </a:solidFill>
              </a:rPr>
              <a:t> some primary schools could become </a:t>
            </a:r>
            <a:r>
              <a:rPr lang="en-ZA" b="0" dirty="0" smtClean="0">
                <a:solidFill>
                  <a:schemeClr val="tx1"/>
                </a:solidFill>
              </a:rPr>
              <a:t>combined </a:t>
            </a:r>
            <a:r>
              <a:rPr lang="en-ZA" b="0" dirty="0" smtClean="0">
                <a:solidFill>
                  <a:schemeClr val="tx1"/>
                </a:solidFill>
              </a:rPr>
              <a:t>schools, adding grade 8 to 10 to their offering </a:t>
            </a:r>
            <a:r>
              <a:rPr lang="en-ZA" b="0" dirty="0" smtClean="0">
                <a:solidFill>
                  <a:schemeClr val="tx1"/>
                </a:solidFill>
              </a:rPr>
              <a:t>- this </a:t>
            </a:r>
            <a:r>
              <a:rPr lang="en-ZA" b="0" dirty="0" smtClean="0">
                <a:solidFill>
                  <a:schemeClr val="tx1"/>
                </a:solidFill>
              </a:rPr>
              <a:t>would reduce the cost of expansion by utilising existing facilities </a:t>
            </a:r>
            <a:r>
              <a:rPr lang="en-ZA" b="0" dirty="0" smtClean="0">
                <a:solidFill>
                  <a:schemeClr val="tx1"/>
                </a:solidFill>
              </a:rPr>
              <a:t>better</a:t>
            </a:r>
            <a:endParaRPr lang="en-ZA" b="0" dirty="0" smtClean="0">
              <a:solidFill>
                <a:schemeClr val="tx1"/>
              </a:solidFill>
            </a:endParaRPr>
          </a:p>
        </p:txBody>
      </p:sp>
    </p:spTree>
    <p:extLst>
      <p:ext uri="{BB962C8B-B14F-4D97-AF65-F5344CB8AC3E}">
        <p14:creationId xmlns:p14="http://schemas.microsoft.com/office/powerpoint/2010/main" val="3629490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Resources and priorities (</a:t>
            </a:r>
            <a:r>
              <a:rPr lang="en-ZA" dirty="0" err="1"/>
              <a:t>cont</a:t>
            </a:r>
            <a:r>
              <a:rPr lang="en-ZA" dirty="0"/>
              <a:t>)</a:t>
            </a:r>
          </a:p>
        </p:txBody>
      </p:sp>
      <p:sp>
        <p:nvSpPr>
          <p:cNvPr id="3" name="Content Placeholder 2"/>
          <p:cNvSpPr>
            <a:spLocks noGrp="1"/>
          </p:cNvSpPr>
          <p:nvPr>
            <p:ph idx="1"/>
          </p:nvPr>
        </p:nvSpPr>
        <p:spPr>
          <a:xfrm>
            <a:off x="179512" y="692696"/>
            <a:ext cx="8856984" cy="5976664"/>
          </a:xfrm>
        </p:spPr>
        <p:txBody>
          <a:bodyPr>
            <a:noAutofit/>
          </a:bodyPr>
          <a:lstStyle/>
          <a:p>
            <a:pPr marL="0" indent="0">
              <a:buNone/>
            </a:pPr>
            <a:r>
              <a:rPr lang="en-ZA" sz="1600" dirty="0" smtClean="0">
                <a:solidFill>
                  <a:schemeClr val="tx1"/>
                </a:solidFill>
              </a:rPr>
              <a:t>Botswana</a:t>
            </a:r>
          </a:p>
          <a:p>
            <a:r>
              <a:rPr lang="en-ZA" sz="1600" b="0" dirty="0" smtClean="0">
                <a:solidFill>
                  <a:schemeClr val="tx1"/>
                </a:solidFill>
              </a:rPr>
              <a:t>Has more fiscal </a:t>
            </a:r>
            <a:r>
              <a:rPr lang="en-ZA" sz="1600" b="0" dirty="0" smtClean="0">
                <a:solidFill>
                  <a:schemeClr val="tx1"/>
                </a:solidFill>
              </a:rPr>
              <a:t>resources, </a:t>
            </a:r>
            <a:r>
              <a:rPr lang="en-ZA" sz="1600" b="0" dirty="0" smtClean="0">
                <a:solidFill>
                  <a:schemeClr val="tx1"/>
                </a:solidFill>
              </a:rPr>
              <a:t>but fiscal constraints have tightened</a:t>
            </a:r>
          </a:p>
          <a:p>
            <a:r>
              <a:rPr lang="en-ZA" sz="1600" b="0" dirty="0" smtClean="0">
                <a:solidFill>
                  <a:schemeClr val="tx1"/>
                </a:solidFill>
              </a:rPr>
              <a:t>Educational outcomes very unequal, but resource allocation between schools quite egalitarian</a:t>
            </a:r>
          </a:p>
          <a:p>
            <a:pPr lvl="1"/>
            <a:r>
              <a:rPr lang="en-ZA" sz="1200" b="0" dirty="0" smtClean="0">
                <a:solidFill>
                  <a:schemeClr val="tx1"/>
                </a:solidFill>
              </a:rPr>
              <a:t>93</a:t>
            </a:r>
            <a:r>
              <a:rPr lang="en-ZA" sz="1200" b="0" dirty="0" smtClean="0">
                <a:solidFill>
                  <a:schemeClr val="tx1"/>
                </a:solidFill>
              </a:rPr>
              <a:t>% of variation in teacher numbers </a:t>
            </a:r>
            <a:r>
              <a:rPr lang="en-ZA" sz="1200" b="0" dirty="0" smtClean="0">
                <a:solidFill>
                  <a:schemeClr val="tx1"/>
                </a:solidFill>
              </a:rPr>
              <a:t>explained </a:t>
            </a:r>
            <a:r>
              <a:rPr lang="en-ZA" sz="1200" b="0" dirty="0" smtClean="0">
                <a:solidFill>
                  <a:schemeClr val="tx1"/>
                </a:solidFill>
              </a:rPr>
              <a:t>by enrolment, i.e. randomness index only 7%  (though TIMSS data indicate some differentials in availability of textbooks and furniture)</a:t>
            </a:r>
          </a:p>
          <a:p>
            <a:pPr lvl="1"/>
            <a:r>
              <a:rPr lang="en-ZA" sz="1200" b="0" dirty="0" smtClean="0">
                <a:solidFill>
                  <a:schemeClr val="tx1"/>
                </a:solidFill>
              </a:rPr>
              <a:t>Primary PTR 26 to 1, secondary PTR 12 to 1</a:t>
            </a:r>
          </a:p>
          <a:p>
            <a:pPr lvl="2"/>
            <a:r>
              <a:rPr lang="en-ZA" sz="1100" dirty="0" smtClean="0"/>
              <a:t>But </a:t>
            </a:r>
            <a:r>
              <a:rPr lang="en-ZA" sz="1100" b="0" dirty="0" smtClean="0">
                <a:solidFill>
                  <a:schemeClr val="tx1"/>
                </a:solidFill>
              </a:rPr>
              <a:t>class sizes often not small – 90% of secondary students in classes with more than 32 students in their core subjects, one-third in classes of more than 40 students. In 2011 TIMSS Grade 9, average core class size was 37.6, standard deviation 8.4 </a:t>
            </a:r>
          </a:p>
          <a:p>
            <a:pPr lvl="2"/>
            <a:r>
              <a:rPr lang="en-ZA" sz="1100" b="0" dirty="0" smtClean="0">
                <a:solidFill>
                  <a:schemeClr val="tx1"/>
                </a:solidFill>
              </a:rPr>
              <a:t>Low PTR result of favourable fiscal situation and many electives </a:t>
            </a:r>
            <a:r>
              <a:rPr lang="en-ZA" sz="1100" b="0" dirty="0" smtClean="0">
                <a:solidFill>
                  <a:schemeClr val="tx1"/>
                </a:solidFill>
              </a:rPr>
              <a:t>at </a:t>
            </a:r>
            <a:r>
              <a:rPr lang="en-ZA" sz="1100" b="0" dirty="0" smtClean="0">
                <a:solidFill>
                  <a:schemeClr val="tx1"/>
                </a:solidFill>
              </a:rPr>
              <a:t>upper secondary level, thus large classes are split for </a:t>
            </a:r>
            <a:r>
              <a:rPr lang="en-ZA" sz="1100" b="0" dirty="0" smtClean="0">
                <a:solidFill>
                  <a:schemeClr val="tx1"/>
                </a:solidFill>
              </a:rPr>
              <a:t>electives  </a:t>
            </a:r>
            <a:r>
              <a:rPr lang="en-ZA" sz="1100" b="0" dirty="0" smtClean="0">
                <a:solidFill>
                  <a:schemeClr val="tx1"/>
                </a:solidFill>
              </a:rPr>
              <a:t>(average secondary school teacher teaches only two hours per day) (World Bank/UNICEF/Ministry of Education and Skills Development 2020, 47)</a:t>
            </a:r>
          </a:p>
          <a:p>
            <a:r>
              <a:rPr lang="en-ZA" sz="1600" b="0" dirty="0" smtClean="0">
                <a:solidFill>
                  <a:schemeClr val="tx1"/>
                </a:solidFill>
              </a:rPr>
              <a:t>Full resource picture not as rosy</a:t>
            </a:r>
          </a:p>
          <a:p>
            <a:pPr lvl="1"/>
            <a:r>
              <a:rPr lang="en-ZA" sz="1200" b="0" dirty="0" smtClean="0">
                <a:solidFill>
                  <a:schemeClr val="tx1"/>
                </a:solidFill>
              </a:rPr>
              <a:t>Stark shortage of classrooms, 15% at primary level, even </a:t>
            </a:r>
            <a:r>
              <a:rPr lang="en-ZA" sz="1200" b="0" dirty="0" smtClean="0">
                <a:solidFill>
                  <a:schemeClr val="tx1"/>
                </a:solidFill>
              </a:rPr>
              <a:t>more at </a:t>
            </a:r>
            <a:r>
              <a:rPr lang="en-ZA" sz="1200" b="0" dirty="0" smtClean="0">
                <a:solidFill>
                  <a:schemeClr val="tx1"/>
                </a:solidFill>
              </a:rPr>
              <a:t>secondary level, especially for specialist classrooms</a:t>
            </a:r>
          </a:p>
          <a:p>
            <a:pPr lvl="2"/>
            <a:r>
              <a:rPr lang="en-ZA" sz="1100" b="0" dirty="0" smtClean="0">
                <a:solidFill>
                  <a:schemeClr val="tx1"/>
                </a:solidFill>
              </a:rPr>
              <a:t>Many classes take place under trees</a:t>
            </a:r>
          </a:p>
          <a:p>
            <a:pPr lvl="2"/>
            <a:r>
              <a:rPr lang="en-ZA" sz="1100" b="0" dirty="0" smtClean="0">
                <a:solidFill>
                  <a:schemeClr val="tx1"/>
                </a:solidFill>
              </a:rPr>
              <a:t>Shortage in part due to the budget for teacher salaries and for classroom construction being split between ministries</a:t>
            </a:r>
          </a:p>
          <a:p>
            <a:pPr lvl="2"/>
            <a:r>
              <a:rPr lang="en-ZA" sz="1100" b="0" dirty="0" smtClean="0">
                <a:solidFill>
                  <a:schemeClr val="tx1"/>
                </a:solidFill>
              </a:rPr>
              <a:t>Currently </a:t>
            </a:r>
            <a:r>
              <a:rPr lang="en-ZA" sz="1100" b="0" dirty="0" smtClean="0">
                <a:solidFill>
                  <a:schemeClr val="tx1"/>
                </a:solidFill>
              </a:rPr>
              <a:t>pressure to appoint even more teachers in the face of rising numbers of </a:t>
            </a:r>
            <a:r>
              <a:rPr lang="en-ZA" sz="1100" dirty="0" smtClean="0"/>
              <a:t>unemployed </a:t>
            </a:r>
            <a:r>
              <a:rPr lang="en-ZA" sz="1100" b="0" dirty="0" smtClean="0">
                <a:solidFill>
                  <a:schemeClr val="tx1"/>
                </a:solidFill>
              </a:rPr>
              <a:t>trained teachers</a:t>
            </a:r>
          </a:p>
          <a:p>
            <a:pPr lvl="1"/>
            <a:r>
              <a:rPr lang="en-ZA" sz="1200" b="0" dirty="0" smtClean="0">
                <a:solidFill>
                  <a:schemeClr val="tx1"/>
                </a:solidFill>
              </a:rPr>
              <a:t>Even a </a:t>
            </a:r>
            <a:r>
              <a:rPr lang="en-ZA" sz="1200" dirty="0" smtClean="0">
                <a:solidFill>
                  <a:schemeClr val="tx1"/>
                </a:solidFill>
              </a:rPr>
              <a:t>textbooks shortage</a:t>
            </a:r>
            <a:r>
              <a:rPr lang="en-ZA" sz="1200" b="0" dirty="0" smtClean="0">
                <a:solidFill>
                  <a:schemeClr val="tx1"/>
                </a:solidFill>
              </a:rPr>
              <a:t>: </a:t>
            </a:r>
            <a:r>
              <a:rPr lang="en-ZA" sz="1200" b="0" dirty="0" smtClean="0">
                <a:solidFill>
                  <a:schemeClr val="tx1"/>
                </a:solidFill>
              </a:rPr>
              <a:t>only </a:t>
            </a:r>
            <a:r>
              <a:rPr lang="en-ZA" sz="1200" b="0" dirty="0" smtClean="0">
                <a:solidFill>
                  <a:schemeClr val="tx1"/>
                </a:solidFill>
              </a:rPr>
              <a:t>two-thirds </a:t>
            </a:r>
            <a:r>
              <a:rPr lang="en-ZA" sz="1200" b="0" dirty="0" smtClean="0">
                <a:solidFill>
                  <a:schemeClr val="tx1"/>
                </a:solidFill>
              </a:rPr>
              <a:t>to three-quarters of required textbooks </a:t>
            </a:r>
            <a:r>
              <a:rPr lang="en-ZA" sz="1200" b="0" dirty="0" smtClean="0">
                <a:solidFill>
                  <a:schemeClr val="tx1"/>
                </a:solidFill>
              </a:rPr>
              <a:t>available </a:t>
            </a:r>
            <a:r>
              <a:rPr lang="en-ZA" sz="1200" b="0" dirty="0" smtClean="0">
                <a:solidFill>
                  <a:schemeClr val="tx1"/>
                </a:solidFill>
              </a:rPr>
              <a:t>(World Bank/UNICEF/Ministry of Education and Skills Development 2020, Table 19, 81)</a:t>
            </a:r>
          </a:p>
          <a:p>
            <a:pPr marL="0" indent="0">
              <a:buNone/>
            </a:pPr>
            <a:r>
              <a:rPr lang="en-ZA" sz="1600" dirty="0">
                <a:solidFill>
                  <a:schemeClr val="tx1"/>
                </a:solidFill>
              </a:rPr>
              <a:t>Eswatini</a:t>
            </a:r>
          </a:p>
          <a:p>
            <a:r>
              <a:rPr lang="en-ZA" sz="1600" b="0" dirty="0" smtClean="0">
                <a:solidFill>
                  <a:schemeClr val="tx1"/>
                </a:solidFill>
              </a:rPr>
              <a:t>PTR </a:t>
            </a:r>
            <a:r>
              <a:rPr lang="en-ZA" sz="1600" b="0" dirty="0" smtClean="0">
                <a:solidFill>
                  <a:schemeClr val="tx1"/>
                </a:solidFill>
              </a:rPr>
              <a:t>31 </a:t>
            </a:r>
            <a:r>
              <a:rPr lang="en-ZA" sz="1600" b="0" dirty="0" smtClean="0">
                <a:solidFill>
                  <a:schemeClr val="tx1"/>
                </a:solidFill>
              </a:rPr>
              <a:t>to 1 in primary and 13 to 1 in secondary schools (</a:t>
            </a:r>
            <a:r>
              <a:rPr lang="en-ZA" sz="1600" b="0" dirty="0">
                <a:solidFill>
                  <a:schemeClr val="tx1"/>
                </a:solidFill>
              </a:rPr>
              <a:t>Swaziland Ministry of Education and Training 2016, 14) </a:t>
            </a:r>
            <a:endParaRPr lang="en-ZA" sz="1600" b="0" dirty="0" smtClean="0">
              <a:solidFill>
                <a:schemeClr val="tx1"/>
              </a:solidFill>
            </a:endParaRPr>
          </a:p>
          <a:p>
            <a:r>
              <a:rPr lang="en-ZA" sz="1600" b="0" dirty="0" smtClean="0">
                <a:solidFill>
                  <a:schemeClr val="tx1"/>
                </a:solidFill>
              </a:rPr>
              <a:t>Yet teacher allocation across schools </a:t>
            </a:r>
            <a:r>
              <a:rPr lang="en-ZA" sz="1600" b="0" dirty="0" smtClean="0">
                <a:solidFill>
                  <a:schemeClr val="tx1"/>
                </a:solidFill>
              </a:rPr>
              <a:t>not </a:t>
            </a:r>
            <a:r>
              <a:rPr lang="en-ZA" sz="1600" b="0" dirty="0" smtClean="0">
                <a:solidFill>
                  <a:schemeClr val="tx1"/>
                </a:solidFill>
              </a:rPr>
              <a:t>particularly equitable: </a:t>
            </a:r>
          </a:p>
          <a:p>
            <a:pPr lvl="1"/>
            <a:r>
              <a:rPr lang="en-ZA" sz="1200" b="0" dirty="0" smtClean="0">
                <a:solidFill>
                  <a:schemeClr val="tx1"/>
                </a:solidFill>
              </a:rPr>
              <a:t>Primary PTR ranges from 20 to over 60 (Swaziland </a:t>
            </a:r>
            <a:r>
              <a:rPr lang="en-ZA" sz="1200" b="0" dirty="0">
                <a:solidFill>
                  <a:schemeClr val="tx1"/>
                </a:solidFill>
              </a:rPr>
              <a:t>Ministry of Education and Training 2016, 14) </a:t>
            </a:r>
            <a:endParaRPr lang="en-ZA" sz="1200" b="0" dirty="0" smtClean="0">
              <a:solidFill>
                <a:schemeClr val="tx1"/>
              </a:solidFill>
            </a:endParaRPr>
          </a:p>
          <a:p>
            <a:pPr lvl="1"/>
            <a:r>
              <a:rPr lang="en-ZA" sz="1200" b="0" dirty="0" smtClean="0">
                <a:solidFill>
                  <a:schemeClr val="tx1"/>
                </a:solidFill>
              </a:rPr>
              <a:t>Primary teacher allocation had </a:t>
            </a:r>
            <a:r>
              <a:rPr lang="en-ZA" sz="1200" b="0" dirty="0" smtClean="0">
                <a:solidFill>
                  <a:schemeClr val="tx1"/>
                </a:solidFill>
              </a:rPr>
              <a:t>a fair degree of randomness in </a:t>
            </a:r>
            <a:r>
              <a:rPr lang="en-ZA" sz="1200" b="0" dirty="0" smtClean="0">
                <a:solidFill>
                  <a:schemeClr val="tx1"/>
                </a:solidFill>
              </a:rPr>
              <a:t>2007 ( </a:t>
            </a:r>
            <a:r>
              <a:rPr lang="en-ZA" sz="1200" dirty="0" smtClean="0">
                <a:solidFill>
                  <a:schemeClr val="tx1"/>
                </a:solidFill>
              </a:rPr>
              <a:t>ra</a:t>
            </a:r>
            <a:r>
              <a:rPr lang="en-ZA" sz="1200" b="0" dirty="0" smtClean="0">
                <a:solidFill>
                  <a:schemeClr val="tx1"/>
                </a:solidFill>
              </a:rPr>
              <a:t>ndomness index of 20</a:t>
            </a:r>
            <a:r>
              <a:rPr lang="en-ZA" sz="1200" b="0" dirty="0" smtClean="0">
                <a:solidFill>
                  <a:schemeClr val="tx1"/>
                </a:solidFill>
              </a:rPr>
              <a:t>%) </a:t>
            </a:r>
            <a:r>
              <a:rPr lang="en-ZA" sz="1200" b="0" dirty="0" smtClean="0">
                <a:solidFill>
                  <a:schemeClr val="tx1"/>
                </a:solidFill>
              </a:rPr>
              <a:t>(Bashir, et al. 2018, 258)</a:t>
            </a:r>
          </a:p>
        </p:txBody>
      </p:sp>
    </p:spTree>
    <p:extLst>
      <p:ext uri="{BB962C8B-B14F-4D97-AF65-F5344CB8AC3E}">
        <p14:creationId xmlns:p14="http://schemas.microsoft.com/office/powerpoint/2010/main" val="709830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dirty="0" smtClean="0"/>
              <a:t>Serving remote communities</a:t>
            </a:r>
            <a:endParaRPr lang="en-ZA" dirty="0"/>
          </a:p>
        </p:txBody>
      </p:sp>
      <p:sp>
        <p:nvSpPr>
          <p:cNvPr id="6" name="Content Placeholder 5"/>
          <p:cNvSpPr>
            <a:spLocks noGrp="1"/>
          </p:cNvSpPr>
          <p:nvPr>
            <p:ph idx="1"/>
          </p:nvPr>
        </p:nvSpPr>
        <p:spPr>
          <a:xfrm>
            <a:off x="143508" y="692696"/>
            <a:ext cx="8856984" cy="6048672"/>
          </a:xfrm>
        </p:spPr>
        <p:txBody>
          <a:bodyPr>
            <a:noAutofit/>
          </a:bodyPr>
          <a:lstStyle/>
          <a:p>
            <a:pPr marL="0" indent="0" algn="just" eaLnBrk="0" fontAlgn="base" hangingPunct="0">
              <a:spcBef>
                <a:spcPct val="0"/>
              </a:spcBef>
              <a:spcAft>
                <a:spcPct val="0"/>
              </a:spcAft>
              <a:buNone/>
            </a:pPr>
            <a:r>
              <a:rPr lang="en-ZA" altLang="en-US" sz="2400" b="0" dirty="0" smtClean="0" bmk="">
                <a:solidFill>
                  <a:srgbClr val="000000"/>
                </a:solidFill>
                <a:ea typeface="Times New Roman" panose="02020603050405020304" pitchFamily="18" charset="0"/>
                <a:cs typeface="Times New Roman" panose="02020603050405020304" pitchFamily="18" charset="0"/>
              </a:rPr>
              <a:t>Providing </a:t>
            </a:r>
            <a:r>
              <a:rPr lang="en-ZA" altLang="en-US" sz="2400" b="0" dirty="0" bmk="">
                <a:solidFill>
                  <a:srgbClr val="000000"/>
                </a:solidFill>
                <a:ea typeface="Times New Roman" panose="02020603050405020304" pitchFamily="18" charset="0"/>
                <a:cs typeface="Times New Roman" panose="02020603050405020304" pitchFamily="18" charset="0"/>
              </a:rPr>
              <a:t>educational opportunities for children in remote rural communities is </a:t>
            </a:r>
            <a:r>
              <a:rPr lang="en-ZA" altLang="en-US" sz="2400" b="0" dirty="0" smtClean="0" bmk="">
                <a:solidFill>
                  <a:srgbClr val="000000"/>
                </a:solidFill>
                <a:ea typeface="Times New Roman" panose="02020603050405020304" pitchFamily="18" charset="0"/>
                <a:cs typeface="Times New Roman" panose="02020603050405020304" pitchFamily="18" charset="0"/>
              </a:rPr>
              <a:t>difficult </a:t>
            </a:r>
            <a:r>
              <a:rPr lang="en-ZA" altLang="en-US" sz="2400" b="0" dirty="0" bmk="">
                <a:solidFill>
                  <a:srgbClr val="000000"/>
                </a:solidFill>
                <a:ea typeface="Times New Roman" panose="02020603050405020304" pitchFamily="18" charset="0"/>
                <a:cs typeface="Times New Roman" panose="02020603050405020304" pitchFamily="18" charset="0"/>
              </a:rPr>
              <a:t>in large and sparsely populated </a:t>
            </a:r>
            <a:r>
              <a:rPr lang="en-ZA" altLang="en-US" sz="2400" b="0" dirty="0" smtClean="0" bmk="">
                <a:solidFill>
                  <a:srgbClr val="000000"/>
                </a:solidFill>
                <a:ea typeface="Times New Roman" panose="02020603050405020304" pitchFamily="18" charset="0"/>
                <a:cs typeface="Times New Roman" panose="02020603050405020304" pitchFamily="18" charset="0"/>
              </a:rPr>
              <a:t>countries</a:t>
            </a:r>
            <a:endParaRPr lang="en-ZA" altLang="en-US" sz="2400" b="0" dirty="0" smtClean="0" bmk="">
              <a:solidFill>
                <a:srgbClr val="000000"/>
              </a:solidFill>
              <a:ea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pPr>
            <a:r>
              <a:rPr lang="en-ZA" altLang="en-US" sz="2000" b="0" dirty="0" smtClean="0" bmk="">
                <a:solidFill>
                  <a:srgbClr val="000000"/>
                </a:solidFill>
                <a:ea typeface="Times New Roman" panose="02020603050405020304" pitchFamily="18" charset="0"/>
                <a:cs typeface="Times New Roman" panose="02020603050405020304" pitchFamily="18" charset="0"/>
              </a:rPr>
              <a:t>Botswana </a:t>
            </a:r>
            <a:r>
              <a:rPr lang="en-ZA" altLang="en-US" sz="2000" b="0" dirty="0" smtClean="0" bmk="">
                <a:solidFill>
                  <a:srgbClr val="000000"/>
                </a:solidFill>
                <a:ea typeface="Times New Roman" panose="02020603050405020304" pitchFamily="18" charset="0"/>
                <a:cs typeface="Times New Roman" panose="02020603050405020304" pitchFamily="18" charset="0"/>
              </a:rPr>
              <a:t>larger </a:t>
            </a:r>
            <a:r>
              <a:rPr lang="en-ZA" altLang="en-US" sz="2000" b="0" dirty="0" bmk="">
                <a:solidFill>
                  <a:srgbClr val="000000"/>
                </a:solidFill>
                <a:ea typeface="Times New Roman" panose="02020603050405020304" pitchFamily="18" charset="0"/>
                <a:cs typeface="Times New Roman" panose="02020603050405020304" pitchFamily="18" charset="0"/>
              </a:rPr>
              <a:t>than France or Thailand, but </a:t>
            </a:r>
            <a:r>
              <a:rPr lang="en-ZA" altLang="en-US" sz="2000" b="0" dirty="0" smtClean="0" bmk="">
                <a:solidFill>
                  <a:srgbClr val="000000"/>
                </a:solidFill>
                <a:ea typeface="Times New Roman" panose="02020603050405020304" pitchFamily="18" charset="0"/>
                <a:cs typeface="Times New Roman" panose="02020603050405020304" pitchFamily="18" charset="0"/>
              </a:rPr>
              <a:t>population only </a:t>
            </a:r>
            <a:r>
              <a:rPr lang="en-ZA" altLang="en-US" sz="2000" b="0" dirty="0" bmk="">
                <a:solidFill>
                  <a:srgbClr val="000000"/>
                </a:solidFill>
                <a:ea typeface="Times New Roman" panose="02020603050405020304" pitchFamily="18" charset="0"/>
                <a:cs typeface="Times New Roman" panose="02020603050405020304" pitchFamily="18" charset="0"/>
              </a:rPr>
              <a:t>2½ million compared to 82 </a:t>
            </a:r>
            <a:r>
              <a:rPr lang="en-ZA" altLang="en-US" sz="2000" b="0" dirty="0" smtClean="0" bmk="">
                <a:solidFill>
                  <a:srgbClr val="000000"/>
                </a:solidFill>
                <a:ea typeface="Times New Roman" panose="02020603050405020304" pitchFamily="18" charset="0"/>
                <a:cs typeface="Times New Roman" panose="02020603050405020304" pitchFamily="18" charset="0"/>
              </a:rPr>
              <a:t>and </a:t>
            </a:r>
            <a:r>
              <a:rPr lang="en-ZA" altLang="en-US" sz="2000" b="0" dirty="0" bmk="">
                <a:solidFill>
                  <a:srgbClr val="000000"/>
                </a:solidFill>
                <a:ea typeface="Times New Roman" panose="02020603050405020304" pitchFamily="18" charset="0"/>
                <a:cs typeface="Times New Roman" panose="02020603050405020304" pitchFamily="18" charset="0"/>
              </a:rPr>
              <a:t>66 million </a:t>
            </a:r>
            <a:r>
              <a:rPr lang="en-ZA" altLang="en-US" sz="2000" b="0" dirty="0" smtClean="0" bmk="">
                <a:solidFill>
                  <a:srgbClr val="000000"/>
                </a:solidFill>
                <a:ea typeface="Times New Roman" panose="02020603050405020304" pitchFamily="18" charset="0"/>
                <a:cs typeface="Times New Roman" panose="02020603050405020304" pitchFamily="18" charset="0"/>
              </a:rPr>
              <a:t>respectively </a:t>
            </a:r>
            <a:endParaRPr lang="en-ZA" altLang="en-US" sz="2000" b="0" dirty="0" smtClean="0" bmk="">
              <a:solidFill>
                <a:srgbClr val="000000"/>
              </a:solidFill>
              <a:ea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pPr>
            <a:r>
              <a:rPr lang="en-ZA" altLang="en-US" sz="2000" b="0" dirty="0" smtClean="0" bmk="">
                <a:solidFill>
                  <a:srgbClr val="000000"/>
                </a:solidFill>
                <a:ea typeface="Times New Roman" panose="02020603050405020304" pitchFamily="18" charset="0"/>
                <a:cs typeface="Times New Roman" panose="02020603050405020304" pitchFamily="18" charset="0"/>
              </a:rPr>
              <a:t>Such factors make </a:t>
            </a:r>
            <a:r>
              <a:rPr lang="en-ZA" altLang="en-US" sz="2000" b="0" dirty="0" bmk="">
                <a:solidFill>
                  <a:srgbClr val="000000"/>
                </a:solidFill>
                <a:ea typeface="Times New Roman" panose="02020603050405020304" pitchFamily="18" charset="0"/>
                <a:cs typeface="Times New Roman" panose="02020603050405020304" pitchFamily="18" charset="0"/>
              </a:rPr>
              <a:t>it difficult to bring schools close to the population and to attract </a:t>
            </a:r>
            <a:r>
              <a:rPr lang="en-ZA" altLang="en-US" sz="2000" b="0" dirty="0" smtClean="0" bmk="">
                <a:solidFill>
                  <a:srgbClr val="000000"/>
                </a:solidFill>
                <a:ea typeface="Times New Roman" panose="02020603050405020304" pitchFamily="18" charset="0"/>
                <a:cs typeface="Times New Roman" panose="02020603050405020304" pitchFamily="18" charset="0"/>
              </a:rPr>
              <a:t>teachers </a:t>
            </a:r>
            <a:r>
              <a:rPr lang="en-ZA" altLang="en-US" sz="2000" b="0" dirty="0" bmk="">
                <a:solidFill>
                  <a:srgbClr val="000000"/>
                </a:solidFill>
                <a:ea typeface="Times New Roman" panose="02020603050405020304" pitchFamily="18" charset="0"/>
                <a:cs typeface="Times New Roman" panose="02020603050405020304" pitchFamily="18" charset="0"/>
              </a:rPr>
              <a:t>to rural </a:t>
            </a:r>
            <a:r>
              <a:rPr lang="en-ZA" altLang="en-US" sz="2000" b="0" dirty="0" smtClean="0" bmk="">
                <a:solidFill>
                  <a:srgbClr val="000000"/>
                </a:solidFill>
                <a:ea typeface="Times New Roman" panose="02020603050405020304" pitchFamily="18" charset="0"/>
                <a:cs typeface="Times New Roman" panose="02020603050405020304" pitchFamily="18" charset="0"/>
              </a:rPr>
              <a:t>areas</a:t>
            </a:r>
          </a:p>
          <a:p>
            <a:pPr lvl="1" algn="just" eaLnBrk="0" fontAlgn="base" hangingPunct="0">
              <a:spcBef>
                <a:spcPct val="0"/>
              </a:spcBef>
              <a:spcAft>
                <a:spcPct val="0"/>
              </a:spcAft>
            </a:pPr>
            <a:r>
              <a:rPr lang="en-ZA" altLang="en-US" sz="1600" b="0" dirty="0" smtClean="0" bmk="">
                <a:solidFill>
                  <a:srgbClr val="000000"/>
                </a:solidFill>
                <a:ea typeface="Times New Roman" panose="02020603050405020304" pitchFamily="18" charset="0"/>
                <a:cs typeface="Times New Roman" panose="02020603050405020304" pitchFamily="18" charset="0"/>
              </a:rPr>
              <a:t>In </a:t>
            </a:r>
            <a:r>
              <a:rPr lang="en-ZA" altLang="en-US" sz="1600" b="0" dirty="0" bmk="">
                <a:solidFill>
                  <a:srgbClr val="000000"/>
                </a:solidFill>
                <a:ea typeface="Times New Roman" panose="02020603050405020304" pitchFamily="18" charset="0"/>
                <a:cs typeface="Times New Roman" panose="02020603050405020304" pitchFamily="18" charset="0"/>
              </a:rPr>
              <a:t>Kavango, </a:t>
            </a:r>
            <a:r>
              <a:rPr lang="en-ZA" altLang="en-US" sz="1600" b="0" dirty="0" smtClean="0" bmk="">
                <a:solidFill>
                  <a:srgbClr val="000000"/>
                </a:solidFill>
                <a:ea typeface="Times New Roman" panose="02020603050405020304" pitchFamily="18" charset="0"/>
                <a:cs typeface="Times New Roman" panose="02020603050405020304" pitchFamily="18" charset="0"/>
              </a:rPr>
              <a:t>half </a:t>
            </a:r>
            <a:r>
              <a:rPr lang="en-ZA" altLang="en-US" sz="1600" b="0" dirty="0" bmk="">
                <a:solidFill>
                  <a:srgbClr val="000000"/>
                </a:solidFill>
                <a:ea typeface="Times New Roman" panose="02020603050405020304" pitchFamily="18" charset="0"/>
                <a:cs typeface="Times New Roman" panose="02020603050405020304" pitchFamily="18" charset="0"/>
              </a:rPr>
              <a:t>the schools offer education only up to </a:t>
            </a:r>
            <a:r>
              <a:rPr lang="en-ZA" altLang="en-US" sz="1600" b="0" dirty="0" smtClean="0" bmk="">
                <a:solidFill>
                  <a:srgbClr val="000000"/>
                </a:solidFill>
                <a:ea typeface="Times New Roman" panose="02020603050405020304" pitchFamily="18" charset="0"/>
                <a:cs typeface="Times New Roman" panose="02020603050405020304" pitchFamily="18" charset="0"/>
              </a:rPr>
              <a:t>Gr 4 </a:t>
            </a:r>
            <a:r>
              <a:rPr lang="en-ZA" altLang="en-US" sz="1600" b="0" dirty="0" bmk="">
                <a:solidFill>
                  <a:srgbClr val="000000"/>
                </a:solidFill>
                <a:ea typeface="Times New Roman" panose="02020603050405020304" pitchFamily="18" charset="0"/>
                <a:cs typeface="Times New Roman" panose="02020603050405020304" pitchFamily="18" charset="0"/>
              </a:rPr>
              <a:t>or </a:t>
            </a:r>
            <a:r>
              <a:rPr lang="en-ZA" altLang="en-US" sz="1600" b="0" dirty="0" smtClean="0" bmk="">
                <a:solidFill>
                  <a:srgbClr val="000000"/>
                </a:solidFill>
                <a:ea typeface="Times New Roman" panose="02020603050405020304" pitchFamily="18" charset="0"/>
                <a:cs typeface="Times New Roman" panose="02020603050405020304" pitchFamily="18" charset="0"/>
              </a:rPr>
              <a:t>less </a:t>
            </a:r>
            <a:r>
              <a:rPr lang="en-ZA" altLang="en-US" sz="1600" b="0" dirty="0" bmk="">
                <a:solidFill>
                  <a:srgbClr val="000000"/>
                </a:solidFill>
                <a:ea typeface="Times New Roman" panose="02020603050405020304" pitchFamily="18" charset="0"/>
                <a:cs typeface="Times New Roman" panose="02020603050405020304" pitchFamily="18" charset="0"/>
              </a:rPr>
              <a:t>(UNICEF 2015, Table 17, 71), so children need to move to new schools as they </a:t>
            </a:r>
            <a:r>
              <a:rPr lang="en-ZA" altLang="en-US" sz="1600" b="0" dirty="0" smtClean="0" bmk="">
                <a:solidFill>
                  <a:srgbClr val="000000"/>
                </a:solidFill>
                <a:ea typeface="Times New Roman" panose="02020603050405020304" pitchFamily="18" charset="0"/>
                <a:cs typeface="Times New Roman" panose="02020603050405020304" pitchFamily="18" charset="0"/>
              </a:rPr>
              <a:t>progress</a:t>
            </a:r>
            <a:endParaRPr lang="en-ZA" altLang="en-US" sz="1600" b="0" dirty="0" smtClean="0" bmk="">
              <a:solidFill>
                <a:srgbClr val="000000"/>
              </a:solidFill>
              <a:ea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pPr>
            <a:r>
              <a:rPr lang="en-ZA" altLang="en-US" sz="2000" b="0" dirty="0" smtClean="0" bmk="">
                <a:solidFill>
                  <a:srgbClr val="000000"/>
                </a:solidFill>
                <a:ea typeface="Times New Roman" panose="02020603050405020304" pitchFamily="18" charset="0"/>
                <a:cs typeface="Times New Roman" panose="02020603050405020304" pitchFamily="18" charset="0"/>
              </a:rPr>
              <a:t>Mozambique </a:t>
            </a:r>
            <a:r>
              <a:rPr lang="en-ZA" altLang="en-US" sz="2000" b="0" dirty="0" bmk="">
                <a:solidFill>
                  <a:srgbClr val="000000"/>
                </a:solidFill>
                <a:ea typeface="Times New Roman" panose="02020603050405020304" pitchFamily="18" charset="0"/>
                <a:cs typeface="Times New Roman" panose="02020603050405020304" pitchFamily="18" charset="0"/>
              </a:rPr>
              <a:t>faces similar problems due to the limited accessibility of secondary </a:t>
            </a:r>
            <a:r>
              <a:rPr lang="en-ZA" altLang="en-US" sz="2000" b="0" dirty="0" smtClean="0" bmk="">
                <a:solidFill>
                  <a:srgbClr val="000000"/>
                </a:solidFill>
                <a:ea typeface="Times New Roman" panose="02020603050405020304" pitchFamily="18" charset="0"/>
                <a:cs typeface="Times New Roman" panose="02020603050405020304" pitchFamily="18" charset="0"/>
              </a:rPr>
              <a:t>schools </a:t>
            </a:r>
            <a:endParaRPr lang="en-ZA" altLang="en-US" sz="1200" b="0" dirty="0" bmk="">
              <a:solidFill>
                <a:schemeClr val="tx1"/>
              </a:solidFill>
            </a:endParaRPr>
          </a:p>
        </p:txBody>
      </p:sp>
    </p:spTree>
    <p:extLst>
      <p:ext uri="{BB962C8B-B14F-4D97-AF65-F5344CB8AC3E}">
        <p14:creationId xmlns:p14="http://schemas.microsoft.com/office/powerpoint/2010/main" val="3720780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a:solidFill>
                  <a:schemeClr val="tx1"/>
                </a:solidFill>
              </a:rPr>
              <a:t>Serving remote </a:t>
            </a:r>
            <a:r>
              <a:rPr lang="en-ZA" sz="2800" dirty="0" smtClean="0">
                <a:solidFill>
                  <a:schemeClr val="tx1"/>
                </a:solidFill>
              </a:rPr>
              <a:t>communities: </a:t>
            </a:r>
            <a:br>
              <a:rPr lang="en-ZA" sz="2800" dirty="0" smtClean="0">
                <a:solidFill>
                  <a:schemeClr val="tx1"/>
                </a:solidFill>
              </a:rPr>
            </a:br>
            <a:r>
              <a:rPr lang="en-ZA" altLang="en-US" sz="2400" dirty="0" bmk="">
                <a:solidFill>
                  <a:schemeClr val="tx1"/>
                </a:solidFill>
                <a:ea typeface="Times New Roman" panose="02020603050405020304" pitchFamily="18" charset="0"/>
                <a:cs typeface="Times New Roman" panose="02020603050405020304" pitchFamily="18" charset="0"/>
              </a:rPr>
              <a:t>Hostels or rented accommodation vs expanding school </a:t>
            </a:r>
            <a:r>
              <a:rPr lang="en-ZA" altLang="en-US" sz="2400" dirty="0" smtClean="0" bmk="">
                <a:solidFill>
                  <a:schemeClr val="tx1"/>
                </a:solidFill>
                <a:ea typeface="Times New Roman" panose="02020603050405020304" pitchFamily="18" charset="0"/>
                <a:cs typeface="Times New Roman" panose="02020603050405020304" pitchFamily="18" charset="0"/>
              </a:rPr>
              <a:t>network</a:t>
            </a:r>
            <a:endParaRPr lang="en-ZA" sz="2800" dirty="0">
              <a:solidFill>
                <a:schemeClr val="tx1"/>
              </a:solidFill>
            </a:endParaRPr>
          </a:p>
        </p:txBody>
      </p:sp>
      <p:sp>
        <p:nvSpPr>
          <p:cNvPr id="3" name="Content Placeholder 2"/>
          <p:cNvSpPr>
            <a:spLocks noGrp="1"/>
          </p:cNvSpPr>
          <p:nvPr>
            <p:ph idx="1"/>
          </p:nvPr>
        </p:nvSpPr>
        <p:spPr>
          <a:xfrm>
            <a:off x="179512" y="764704"/>
            <a:ext cx="8856984" cy="5976664"/>
          </a:xfrm>
        </p:spPr>
        <p:txBody>
          <a:bodyPr>
            <a:normAutofit lnSpcReduction="10000"/>
          </a:bodyPr>
          <a:lstStyle/>
          <a:p>
            <a:pPr algn="just" eaLnBrk="0" fontAlgn="base" hangingPunct="0">
              <a:spcBef>
                <a:spcPct val="0"/>
              </a:spcBef>
              <a:spcAft>
                <a:spcPct val="0"/>
              </a:spcAft>
            </a:pPr>
            <a:r>
              <a:rPr lang="en-ZA" altLang="en-US" sz="2400" b="0" dirty="0" smtClean="0" bmk="">
                <a:solidFill>
                  <a:srgbClr val="000000"/>
                </a:solidFill>
                <a:ea typeface="Times New Roman" panose="02020603050405020304" pitchFamily="18" charset="0"/>
                <a:cs typeface="Times New Roman" panose="02020603050405020304" pitchFamily="18" charset="0"/>
              </a:rPr>
              <a:t>Not always possible to bring schools closer to population</a:t>
            </a:r>
          </a:p>
          <a:p>
            <a:pPr lvl="1" algn="just" eaLnBrk="0" fontAlgn="base" hangingPunct="0">
              <a:spcBef>
                <a:spcPct val="0"/>
              </a:spcBef>
              <a:spcAft>
                <a:spcPct val="0"/>
              </a:spcAft>
            </a:pPr>
            <a:r>
              <a:rPr lang="en-ZA" altLang="en-US" sz="1600" b="0" dirty="0" smtClean="0" bmk="">
                <a:solidFill>
                  <a:srgbClr val="000000"/>
                </a:solidFill>
                <a:ea typeface="Times New Roman" panose="02020603050405020304" pitchFamily="18" charset="0"/>
                <a:cs typeface="Times New Roman" panose="02020603050405020304" pitchFamily="18" charset="0"/>
              </a:rPr>
              <a:t>Number of children may be too small</a:t>
            </a:r>
          </a:p>
          <a:p>
            <a:pPr lvl="1" algn="just" eaLnBrk="0" fontAlgn="base" hangingPunct="0">
              <a:spcBef>
                <a:spcPct val="0"/>
              </a:spcBef>
              <a:spcAft>
                <a:spcPct val="0"/>
              </a:spcAft>
            </a:pPr>
            <a:r>
              <a:rPr lang="en-ZA" altLang="en-US" sz="1600" b="0" dirty="0" smtClean="0" bmk="">
                <a:solidFill>
                  <a:srgbClr val="000000"/>
                </a:solidFill>
                <a:ea typeface="Times New Roman" panose="02020603050405020304" pitchFamily="18" charset="0"/>
                <a:cs typeface="Times New Roman" panose="02020603050405020304" pitchFamily="18" charset="0"/>
              </a:rPr>
              <a:t>Cost of constructing schools or providing teacher housing may be astronomical</a:t>
            </a:r>
          </a:p>
          <a:p>
            <a:pPr lvl="2" algn="just" eaLnBrk="0" fontAlgn="base" hangingPunct="0">
              <a:spcBef>
                <a:spcPct val="0"/>
              </a:spcBef>
              <a:spcAft>
                <a:spcPct val="0"/>
              </a:spcAft>
            </a:pPr>
            <a:r>
              <a:rPr lang="en-ZA" altLang="en-US" sz="1400" b="0" dirty="0" err="1" smtClean="0" bmk="">
                <a:solidFill>
                  <a:srgbClr val="000000"/>
                </a:solidFill>
                <a:ea typeface="Times New Roman" panose="02020603050405020304" pitchFamily="18" charset="0"/>
                <a:cs typeface="Times New Roman" panose="02020603050405020304" pitchFamily="18" charset="0"/>
              </a:rPr>
              <a:t>eg</a:t>
            </a:r>
            <a:r>
              <a:rPr lang="en-ZA" altLang="en-US" sz="1400" b="0" dirty="0" smtClean="0" bmk="">
                <a:solidFill>
                  <a:srgbClr val="000000"/>
                </a:solidFill>
                <a:ea typeface="Times New Roman" panose="02020603050405020304" pitchFamily="18" charset="0"/>
                <a:cs typeface="Times New Roman" panose="02020603050405020304" pitchFamily="18" charset="0"/>
              </a:rPr>
              <a:t> in desert regions of Namibia, water provision is often unpractical or prohibitively expensive </a:t>
            </a:r>
          </a:p>
          <a:p>
            <a:pPr lvl="1" algn="just" eaLnBrk="0" fontAlgn="base" hangingPunct="0">
              <a:spcBef>
                <a:spcPct val="0"/>
              </a:spcBef>
              <a:spcAft>
                <a:spcPct val="0"/>
              </a:spcAft>
            </a:pPr>
            <a:r>
              <a:rPr lang="en-ZA" altLang="en-US" sz="1600" b="0" dirty="0" smtClean="0" bmk="">
                <a:solidFill>
                  <a:srgbClr val="000000"/>
                </a:solidFill>
                <a:ea typeface="Times New Roman" panose="02020603050405020304" pitchFamily="18" charset="0"/>
                <a:cs typeface="Times New Roman" panose="02020603050405020304" pitchFamily="18" charset="0"/>
              </a:rPr>
              <a:t>At secondary level, ministries often prefer larger secondary schools that allow more electives</a:t>
            </a:r>
          </a:p>
          <a:p>
            <a:pPr lvl="1" algn="just" eaLnBrk="0" fontAlgn="base" hangingPunct="0">
              <a:spcBef>
                <a:spcPct val="0"/>
              </a:spcBef>
              <a:spcAft>
                <a:spcPct val="0"/>
              </a:spcAft>
            </a:pPr>
            <a:r>
              <a:rPr lang="en-ZA" altLang="en-US" sz="1600" b="0" dirty="0" smtClean="0" bmk="">
                <a:solidFill>
                  <a:srgbClr val="000000"/>
                </a:solidFill>
                <a:ea typeface="Times New Roman" panose="02020603050405020304" pitchFamily="18" charset="0"/>
                <a:cs typeface="Times New Roman" panose="02020603050405020304" pitchFamily="18" charset="0"/>
              </a:rPr>
              <a:t>This often necessitates hostels, which are expensive, and </a:t>
            </a:r>
            <a:r>
              <a:rPr lang="en-ZA" altLang="en-US" sz="1600" b="0" dirty="0" err="1" smtClean="0" bmk="">
                <a:solidFill>
                  <a:srgbClr val="000000"/>
                </a:solidFill>
                <a:ea typeface="Times New Roman" panose="02020603050405020304" pitchFamily="18" charset="0"/>
                <a:cs typeface="Times New Roman" panose="02020603050405020304" pitchFamily="18" charset="0"/>
              </a:rPr>
              <a:t>govts</a:t>
            </a:r>
            <a:r>
              <a:rPr lang="en-ZA" altLang="en-US" sz="1600" b="0" dirty="0" smtClean="0" bmk="">
                <a:solidFill>
                  <a:srgbClr val="000000"/>
                </a:solidFill>
                <a:ea typeface="Times New Roman" panose="02020603050405020304" pitchFamily="18" charset="0"/>
                <a:cs typeface="Times New Roman" panose="02020603050405020304" pitchFamily="18" charset="0"/>
              </a:rPr>
              <a:t> cannot always subsidise them</a:t>
            </a:r>
          </a:p>
          <a:p>
            <a:pPr lvl="1" algn="just" eaLnBrk="0" fontAlgn="base" hangingPunct="0">
              <a:spcBef>
                <a:spcPct val="0"/>
              </a:spcBef>
              <a:spcAft>
                <a:spcPct val="0"/>
              </a:spcAft>
            </a:pPr>
            <a:r>
              <a:rPr lang="en-ZA" altLang="en-US" sz="1600" b="0" dirty="0" smtClean="0" bmk="">
                <a:solidFill>
                  <a:srgbClr val="000000"/>
                </a:solidFill>
                <a:ea typeface="Times New Roman" panose="02020603050405020304" pitchFamily="18" charset="0"/>
                <a:cs typeface="Times New Roman" panose="02020603050405020304" pitchFamily="18" charset="0"/>
              </a:rPr>
              <a:t>A  Namibian Parliamentary</a:t>
            </a:r>
            <a:r>
              <a:rPr lang="en-ZA" altLang="en-US" sz="1600" b="0" i="1" dirty="0" smtClean="0" bmk="">
                <a:solidFill>
                  <a:srgbClr val="000000"/>
                </a:solidFill>
                <a:ea typeface="Times New Roman" panose="02020603050405020304" pitchFamily="18" charset="0"/>
                <a:cs typeface="Lucida Sans" panose="020B0602030504020204" pitchFamily="34" charset="0"/>
              </a:rPr>
              <a:t> </a:t>
            </a:r>
            <a:r>
              <a:rPr lang="en-ZA" altLang="en-US" sz="1600" b="0" dirty="0" smtClean="0" bmk="">
                <a:solidFill>
                  <a:srgbClr val="000000"/>
                </a:solidFill>
                <a:ea typeface="Times New Roman" panose="02020603050405020304" pitchFamily="18" charset="0"/>
                <a:cs typeface="Times New Roman" panose="02020603050405020304" pitchFamily="18" charset="0"/>
              </a:rPr>
              <a:t>Committee heard that ‘</a:t>
            </a:r>
            <a:r>
              <a:rPr lang="en-ZA" altLang="en-US" sz="1600" b="0" i="1" dirty="0" smtClean="0" bmk="">
                <a:solidFill>
                  <a:srgbClr val="404040"/>
                </a:solidFill>
                <a:ea typeface="Times New Roman" panose="02020603050405020304" pitchFamily="18" charset="0"/>
                <a:cs typeface="Tahoma" panose="020B0604030504040204" pitchFamily="34" charset="0"/>
              </a:rPr>
              <a:t>School hostels around the country are still faced with many challenges ranging from deplorable physical facilities, poor food preparation, lack of sanitation and poor hygiene</a:t>
            </a:r>
            <a:r>
              <a:rPr lang="en-ZA" altLang="en-US" sz="1600" b="0" dirty="0" smtClean="0" bmk="">
                <a:solidFill>
                  <a:srgbClr val="000000"/>
                </a:solidFill>
                <a:ea typeface="Times New Roman" panose="02020603050405020304" pitchFamily="18" charset="0"/>
                <a:cs typeface="Times New Roman" panose="02020603050405020304" pitchFamily="18" charset="0"/>
              </a:rPr>
              <a:t>’. (UNICEF 2015, 73)</a:t>
            </a:r>
          </a:p>
          <a:p>
            <a:pPr lvl="1" algn="just" eaLnBrk="0" fontAlgn="base" hangingPunct="0">
              <a:spcBef>
                <a:spcPct val="0"/>
              </a:spcBef>
              <a:spcAft>
                <a:spcPct val="0"/>
              </a:spcAft>
            </a:pPr>
            <a:r>
              <a:rPr lang="en-ZA" altLang="en-US" sz="1600" b="0" dirty="0" smtClean="0" bmk="">
                <a:solidFill>
                  <a:srgbClr val="000000"/>
                </a:solidFill>
                <a:ea typeface="Times New Roman" panose="02020603050405020304" pitchFamily="18" charset="0"/>
                <a:cs typeface="Times New Roman" panose="02020603050405020304" pitchFamily="18" charset="0"/>
              </a:rPr>
              <a:t>In absence of hostels, many secondary students live in rented accommodation near schools, but this is expensive and conditions sometimes appalling</a:t>
            </a:r>
            <a:endParaRPr lang="en-ZA" altLang="en-US" sz="1600" dirty="0" smtClean="0" bmk="">
              <a:solidFill>
                <a:schemeClr val="tx1"/>
              </a:solidFill>
            </a:endParaRPr>
          </a:p>
          <a:p>
            <a:pPr marL="0" indent="0" algn="just" eaLnBrk="0" fontAlgn="base" hangingPunct="0">
              <a:spcBef>
                <a:spcPct val="0"/>
              </a:spcBef>
              <a:spcAft>
                <a:spcPct val="0"/>
              </a:spcAft>
              <a:buNone/>
            </a:pPr>
            <a:endParaRPr lang="en-ZA" altLang="en-US" sz="2000" dirty="0" smtClean="0" bmk="">
              <a:solidFill>
                <a:srgbClr val="000000"/>
              </a:solidFill>
              <a:ea typeface="Times New Roman" panose="02020603050405020304" pitchFamily="18" charset="0"/>
              <a:cs typeface="Times New Roman" panose="02020603050405020304" pitchFamily="18" charset="0"/>
            </a:endParaRPr>
          </a:p>
          <a:p>
            <a:pPr marL="0" indent="0" algn="just" eaLnBrk="0" fontAlgn="base" hangingPunct="0">
              <a:spcBef>
                <a:spcPct val="0"/>
              </a:spcBef>
              <a:spcAft>
                <a:spcPct val="0"/>
              </a:spcAft>
              <a:buNone/>
            </a:pPr>
            <a:r>
              <a:rPr lang="en-ZA" altLang="en-US" sz="2000" dirty="0" smtClean="0" bmk="">
                <a:solidFill>
                  <a:srgbClr val="000000"/>
                </a:solidFill>
                <a:ea typeface="Times New Roman" panose="02020603050405020304" pitchFamily="18" charset="0"/>
                <a:cs typeface="Times New Roman" panose="02020603050405020304" pitchFamily="18" charset="0"/>
              </a:rPr>
              <a:t>Lesotho example</a:t>
            </a:r>
          </a:p>
          <a:p>
            <a:pPr algn="just" eaLnBrk="0" fontAlgn="base" hangingPunct="0">
              <a:spcBef>
                <a:spcPct val="0"/>
              </a:spcBef>
              <a:spcAft>
                <a:spcPct val="0"/>
              </a:spcAft>
            </a:pPr>
            <a:r>
              <a:rPr lang="en-ZA" altLang="en-US" sz="1600" b="0" dirty="0" smtClean="0" bmk="">
                <a:solidFill>
                  <a:srgbClr val="000000"/>
                </a:solidFill>
                <a:ea typeface="Times New Roman" panose="02020603050405020304" pitchFamily="18" charset="0"/>
                <a:cs typeface="Times New Roman" panose="02020603050405020304" pitchFamily="18" charset="0"/>
              </a:rPr>
              <a:t>Many children in mountain areas live far from high school, and transportation is limited or costly</a:t>
            </a:r>
          </a:p>
          <a:p>
            <a:pPr algn="just" eaLnBrk="0" fontAlgn="base" hangingPunct="0">
              <a:spcBef>
                <a:spcPct val="0"/>
              </a:spcBef>
              <a:spcAft>
                <a:spcPct val="0"/>
              </a:spcAft>
            </a:pPr>
            <a:r>
              <a:rPr lang="en-ZA" altLang="en-US" sz="1600" b="0" dirty="0" smtClean="0" bmk="">
                <a:solidFill>
                  <a:srgbClr val="000000"/>
                </a:solidFill>
                <a:ea typeface="Times New Roman" panose="02020603050405020304" pitchFamily="18" charset="0"/>
                <a:cs typeface="Times New Roman" panose="02020603050405020304" pitchFamily="18" charset="0"/>
              </a:rPr>
              <a:t>Cost for secondary student between US$650 and US$900 (hostel costs up to a quarter of this). Costs include various fees, textbooks/stationery and uniforms (World Bank 2019, 46) </a:t>
            </a:r>
          </a:p>
          <a:p>
            <a:pPr algn="just" eaLnBrk="0" fontAlgn="base" hangingPunct="0">
              <a:spcBef>
                <a:spcPct val="0"/>
              </a:spcBef>
              <a:spcAft>
                <a:spcPct val="0"/>
              </a:spcAft>
            </a:pPr>
            <a:r>
              <a:rPr lang="en-ZA" altLang="en-US" sz="1600" b="0" dirty="0" smtClean="0" bmk="">
                <a:solidFill>
                  <a:srgbClr val="000000"/>
                </a:solidFill>
                <a:ea typeface="Times New Roman" panose="02020603050405020304" pitchFamily="18" charset="0"/>
                <a:cs typeface="Times New Roman" panose="02020603050405020304" pitchFamily="18" charset="0"/>
              </a:rPr>
              <a:t>Consequently, secondary NER in richest quintile 61% vs 11% in poorest quintile (World Bank 2019, Table 11, 28)</a:t>
            </a:r>
          </a:p>
          <a:p>
            <a:pPr algn="just" eaLnBrk="0" fontAlgn="base" hangingPunct="0">
              <a:spcBef>
                <a:spcPct val="0"/>
              </a:spcBef>
              <a:spcAft>
                <a:spcPct val="0"/>
              </a:spcAft>
            </a:pPr>
            <a:r>
              <a:rPr lang="en-ZA" altLang="en-US" sz="1600" b="0" dirty="0" smtClean="0" bmk="">
                <a:solidFill>
                  <a:srgbClr val="000000"/>
                </a:solidFill>
                <a:ea typeface="Times New Roman" panose="02020603050405020304" pitchFamily="18" charset="0"/>
                <a:cs typeface="Times New Roman" panose="02020603050405020304" pitchFamily="18" charset="0"/>
              </a:rPr>
              <a:t>Currently, 11% of girls and 5% of boys </a:t>
            </a:r>
            <a:r>
              <a:rPr lang="en-ZA" altLang="en-US" sz="1600" b="0" dirty="0" smtClean="0" bmk="">
                <a:solidFill>
                  <a:srgbClr val="000000"/>
                </a:solidFill>
                <a:ea typeface="Times New Roman" panose="02020603050405020304" pitchFamily="18" charset="0"/>
                <a:cs typeface="Times New Roman" panose="02020603050405020304" pitchFamily="18" charset="0"/>
              </a:rPr>
              <a:t>in secondary schools live </a:t>
            </a:r>
            <a:r>
              <a:rPr lang="en-ZA" altLang="en-US" sz="1600" b="0" dirty="0" smtClean="0" bmk="">
                <a:solidFill>
                  <a:srgbClr val="000000"/>
                </a:solidFill>
                <a:ea typeface="Times New Roman" panose="02020603050405020304" pitchFamily="18" charset="0"/>
                <a:cs typeface="Times New Roman" panose="02020603050405020304" pitchFamily="18" charset="0"/>
              </a:rPr>
              <a:t>in school hostels, and a further 16% of both boys and girls in rented accommodation – school authorities try to vet this</a:t>
            </a:r>
          </a:p>
          <a:p>
            <a:pPr algn="just" eaLnBrk="0" fontAlgn="base" hangingPunct="0">
              <a:spcBef>
                <a:spcPct val="0"/>
              </a:spcBef>
              <a:spcAft>
                <a:spcPct val="0"/>
              </a:spcAft>
            </a:pPr>
            <a:r>
              <a:rPr lang="en-ZA" altLang="en-US" sz="1600" b="0" dirty="0" smtClean="0" bmk="">
                <a:solidFill>
                  <a:srgbClr val="000000"/>
                </a:solidFill>
                <a:ea typeface="Times New Roman" panose="02020603050405020304" pitchFamily="18" charset="0"/>
                <a:cs typeface="Times New Roman" panose="02020603050405020304" pitchFamily="18" charset="0"/>
              </a:rPr>
              <a:t>One option is to extend primary schools to higher grades</a:t>
            </a:r>
          </a:p>
          <a:p>
            <a:pPr lvl="1" algn="just" eaLnBrk="0" fontAlgn="base" hangingPunct="0">
              <a:spcBef>
                <a:spcPct val="0"/>
              </a:spcBef>
              <a:spcAft>
                <a:spcPct val="0"/>
              </a:spcAft>
            </a:pPr>
            <a:r>
              <a:rPr lang="en-ZA" altLang="en-US" sz="1400" b="0" dirty="0" smtClean="0" bmk="">
                <a:solidFill>
                  <a:srgbClr val="000000"/>
                </a:solidFill>
                <a:ea typeface="Times New Roman" panose="02020603050405020304" pitchFamily="18" charset="0"/>
                <a:cs typeface="Times New Roman" panose="02020603050405020304" pitchFamily="18" charset="0"/>
              </a:rPr>
              <a:t>This would allow students to continue attending school to a higher level while still living in their own homes</a:t>
            </a:r>
          </a:p>
          <a:p>
            <a:pPr lvl="1" algn="just" eaLnBrk="0" fontAlgn="base" hangingPunct="0">
              <a:spcBef>
                <a:spcPct val="0"/>
              </a:spcBef>
              <a:spcAft>
                <a:spcPct val="0"/>
              </a:spcAft>
            </a:pPr>
            <a:r>
              <a:rPr lang="en-ZA" altLang="en-US" sz="1400" dirty="0" smtClean="0" bmk="">
                <a:solidFill>
                  <a:srgbClr val="000000"/>
                </a:solidFill>
                <a:ea typeface="Times New Roman" panose="02020603050405020304" pitchFamily="18" charset="0"/>
                <a:cs typeface="Times New Roman" panose="02020603050405020304" pitchFamily="18" charset="0"/>
              </a:rPr>
              <a:t>Also c</a:t>
            </a:r>
            <a:r>
              <a:rPr lang="en-ZA" altLang="en-US" sz="1400" b="0" dirty="0" smtClean="0" bmk="">
                <a:solidFill>
                  <a:srgbClr val="000000"/>
                </a:solidFill>
                <a:ea typeface="Times New Roman" panose="02020603050405020304" pitchFamily="18" charset="0"/>
                <a:cs typeface="Times New Roman" panose="02020603050405020304" pitchFamily="18" charset="0"/>
              </a:rPr>
              <a:t>heaper than building completely new schools, and saves the recurrent costs for maintaining school hostels</a:t>
            </a:r>
          </a:p>
          <a:p>
            <a:pPr lvl="1" algn="just" eaLnBrk="0" fontAlgn="base" hangingPunct="0">
              <a:spcBef>
                <a:spcPct val="0"/>
              </a:spcBef>
              <a:spcAft>
                <a:spcPct val="0"/>
              </a:spcAft>
            </a:pPr>
            <a:r>
              <a:rPr lang="en-ZA" altLang="en-US" sz="1400" dirty="0" smtClean="0" bmk="">
                <a:solidFill>
                  <a:srgbClr val="000000"/>
                </a:solidFill>
                <a:ea typeface="Times New Roman" panose="02020603050405020304" pitchFamily="18" charset="0"/>
                <a:cs typeface="Times New Roman" panose="02020603050405020304" pitchFamily="18" charset="0"/>
              </a:rPr>
              <a:t>But </a:t>
            </a:r>
            <a:r>
              <a:rPr lang="en-ZA" altLang="en-US" sz="1400" b="0" dirty="0" smtClean="0" bmk="">
                <a:solidFill>
                  <a:srgbClr val="000000"/>
                </a:solidFill>
                <a:ea typeface="Times New Roman" panose="02020603050405020304" pitchFamily="18" charset="0"/>
                <a:cs typeface="Times New Roman" panose="02020603050405020304" pitchFamily="18" charset="0"/>
              </a:rPr>
              <a:t>availability of qualified teachers may be a problem</a:t>
            </a:r>
            <a:endParaRPr lang="en-ZA" sz="4400" dirty="0"/>
          </a:p>
        </p:txBody>
      </p:sp>
    </p:spTree>
    <p:extLst>
      <p:ext uri="{BB962C8B-B14F-4D97-AF65-F5344CB8AC3E}">
        <p14:creationId xmlns:p14="http://schemas.microsoft.com/office/powerpoint/2010/main" val="2233637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a:solidFill>
                  <a:schemeClr val="tx1"/>
                </a:solidFill>
              </a:rPr>
              <a:t>Serving remote </a:t>
            </a:r>
            <a:r>
              <a:rPr lang="en-ZA" sz="2800" dirty="0" smtClean="0">
                <a:solidFill>
                  <a:schemeClr val="tx1"/>
                </a:solidFill>
              </a:rPr>
              <a:t>communities:</a:t>
            </a:r>
            <a:br>
              <a:rPr lang="en-ZA" sz="2800" dirty="0" smtClean="0">
                <a:solidFill>
                  <a:schemeClr val="tx1"/>
                </a:solidFill>
              </a:rPr>
            </a:br>
            <a:r>
              <a:rPr lang="en-ZA" altLang="en-US" sz="2400" dirty="0" bmk="">
                <a:solidFill>
                  <a:schemeClr val="tx1"/>
                </a:solidFill>
                <a:ea typeface="Times New Roman" panose="02020603050405020304" pitchFamily="18" charset="0"/>
                <a:cs typeface="Times New Roman" panose="02020603050405020304" pitchFamily="18" charset="0"/>
              </a:rPr>
              <a:t>Teacher assignment: Rural incentives versus </a:t>
            </a:r>
            <a:r>
              <a:rPr lang="en-ZA" altLang="en-US" sz="2400" dirty="0" smtClean="0" bmk="">
                <a:solidFill>
                  <a:schemeClr val="tx1"/>
                </a:solidFill>
                <a:ea typeface="Times New Roman" panose="02020603050405020304" pitchFamily="18" charset="0"/>
                <a:cs typeface="Times New Roman" panose="02020603050405020304" pitchFamily="18" charset="0"/>
              </a:rPr>
              <a:t>deployment</a:t>
            </a:r>
            <a:endParaRPr lang="en-ZA" sz="2800" dirty="0">
              <a:solidFill>
                <a:schemeClr val="tx1"/>
              </a:solidFill>
            </a:endParaRPr>
          </a:p>
        </p:txBody>
      </p:sp>
      <p:sp>
        <p:nvSpPr>
          <p:cNvPr id="3" name="Content Placeholder 2"/>
          <p:cNvSpPr>
            <a:spLocks noGrp="1"/>
          </p:cNvSpPr>
          <p:nvPr>
            <p:ph idx="1"/>
          </p:nvPr>
        </p:nvSpPr>
        <p:spPr>
          <a:xfrm>
            <a:off x="179512" y="836712"/>
            <a:ext cx="8856984" cy="5760640"/>
          </a:xfrm>
        </p:spPr>
        <p:txBody>
          <a:bodyPr>
            <a:normAutofit/>
          </a:bodyPr>
          <a:lstStyle/>
          <a:p>
            <a:pPr marL="0" indent="0" algn="just" eaLnBrk="0" fontAlgn="base" hangingPunct="0">
              <a:spcBef>
                <a:spcPct val="0"/>
              </a:spcBef>
              <a:spcAft>
                <a:spcPct val="0"/>
              </a:spcAft>
              <a:buNone/>
            </a:pPr>
            <a:r>
              <a:rPr lang="en-ZA" altLang="en-US" sz="1800" b="0" dirty="0" smtClean="0">
                <a:solidFill>
                  <a:srgbClr val="000000"/>
                </a:solidFill>
                <a:ea typeface="Times New Roman" panose="02020603050405020304" pitchFamily="18" charset="0"/>
                <a:cs typeface="Times New Roman" panose="02020603050405020304" pitchFamily="18" charset="0"/>
              </a:rPr>
              <a:t>Two </a:t>
            </a:r>
            <a:r>
              <a:rPr lang="en-ZA" altLang="en-US" sz="1800" b="0" dirty="0" smtClean="0">
                <a:solidFill>
                  <a:srgbClr val="000000"/>
                </a:solidFill>
                <a:ea typeface="Times New Roman" panose="02020603050405020304" pitchFamily="18" charset="0"/>
                <a:cs typeface="Times New Roman" panose="02020603050405020304" pitchFamily="18" charset="0"/>
              </a:rPr>
              <a:t>alternative models of teacher assignment:</a:t>
            </a:r>
            <a:endParaRPr lang="en-ZA" altLang="en-US" sz="1800" b="0" dirty="0">
              <a:solidFill>
                <a:srgbClr val="000000"/>
              </a:solidFill>
              <a:ea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pPr>
            <a:r>
              <a:rPr lang="en-ZA" altLang="en-US" sz="1800" b="0" dirty="0" smtClean="0">
                <a:solidFill>
                  <a:srgbClr val="000000"/>
                </a:solidFill>
                <a:ea typeface="Times New Roman" panose="02020603050405020304" pitchFamily="18" charset="0"/>
                <a:cs typeface="Times New Roman" panose="02020603050405020304" pitchFamily="18" charset="0"/>
              </a:rPr>
              <a:t>‘Deployment’, </a:t>
            </a:r>
            <a:r>
              <a:rPr lang="en-ZA" altLang="en-US" sz="1800" b="0" dirty="0">
                <a:solidFill>
                  <a:srgbClr val="000000"/>
                </a:solidFill>
                <a:ea typeface="Times New Roman" panose="02020603050405020304" pitchFamily="18" charset="0"/>
                <a:cs typeface="Times New Roman" panose="02020603050405020304" pitchFamily="18" charset="0"/>
              </a:rPr>
              <a:t>a highly centralised system of </a:t>
            </a:r>
            <a:r>
              <a:rPr lang="en-ZA" altLang="en-US" sz="1800" b="0" dirty="0" smtClean="0">
                <a:solidFill>
                  <a:srgbClr val="000000"/>
                </a:solidFill>
                <a:ea typeface="Times New Roman" panose="02020603050405020304" pitchFamily="18" charset="0"/>
                <a:cs typeface="Times New Roman" panose="02020603050405020304" pitchFamily="18" charset="0"/>
              </a:rPr>
              <a:t>allocation (</a:t>
            </a:r>
            <a:r>
              <a:rPr lang="en-ZA" altLang="en-US" sz="1800" b="0" dirty="0" err="1" smtClean="0">
                <a:solidFill>
                  <a:srgbClr val="000000"/>
                </a:solidFill>
                <a:ea typeface="Times New Roman" panose="02020603050405020304" pitchFamily="18" charset="0"/>
                <a:cs typeface="Times New Roman" panose="02020603050405020304" pitchFamily="18" charset="0"/>
              </a:rPr>
              <a:t>eg</a:t>
            </a:r>
            <a:r>
              <a:rPr lang="en-ZA" altLang="en-US" sz="1800" b="0" dirty="0" smtClean="0">
                <a:solidFill>
                  <a:srgbClr val="000000"/>
                </a:solidFill>
                <a:ea typeface="Times New Roman" panose="02020603050405020304" pitchFamily="18" charset="0"/>
                <a:cs typeface="Times New Roman" panose="02020603050405020304" pitchFamily="18" charset="0"/>
              </a:rPr>
              <a:t> Botswana, Mozambique)</a:t>
            </a:r>
          </a:p>
          <a:p>
            <a:pPr algn="just" eaLnBrk="0" fontAlgn="base" hangingPunct="0">
              <a:spcBef>
                <a:spcPct val="0"/>
              </a:spcBef>
              <a:spcAft>
                <a:spcPct val="0"/>
              </a:spcAft>
            </a:pPr>
            <a:r>
              <a:rPr lang="en-ZA" altLang="en-US" sz="1800" b="0" dirty="0" smtClean="0">
                <a:solidFill>
                  <a:srgbClr val="000000"/>
                </a:solidFill>
                <a:ea typeface="Times New Roman" panose="02020603050405020304" pitchFamily="18" charset="0"/>
                <a:cs typeface="Times New Roman" panose="02020603050405020304" pitchFamily="18" charset="0"/>
              </a:rPr>
              <a:t>Decentralised system </a:t>
            </a:r>
            <a:r>
              <a:rPr lang="en-ZA" altLang="en-US" sz="1800" b="0" dirty="0">
                <a:solidFill>
                  <a:srgbClr val="000000"/>
                </a:solidFill>
                <a:ea typeface="Times New Roman" panose="02020603050405020304" pitchFamily="18" charset="0"/>
                <a:cs typeface="Times New Roman" panose="02020603050405020304" pitchFamily="18" charset="0"/>
              </a:rPr>
              <a:t>where </a:t>
            </a:r>
            <a:r>
              <a:rPr lang="en-ZA" altLang="en-US" sz="1800" b="0" dirty="0" smtClean="0">
                <a:solidFill>
                  <a:srgbClr val="000000"/>
                </a:solidFill>
                <a:ea typeface="Times New Roman" panose="02020603050405020304" pitchFamily="18" charset="0"/>
                <a:cs typeface="Times New Roman" panose="02020603050405020304" pitchFamily="18" charset="0"/>
              </a:rPr>
              <a:t>teachers </a:t>
            </a:r>
            <a:r>
              <a:rPr lang="en-ZA" altLang="en-US" sz="1800" b="0" dirty="0">
                <a:solidFill>
                  <a:srgbClr val="000000"/>
                </a:solidFill>
                <a:ea typeface="Times New Roman" panose="02020603050405020304" pitchFamily="18" charset="0"/>
                <a:cs typeface="Times New Roman" panose="02020603050405020304" pitchFamily="18" charset="0"/>
              </a:rPr>
              <a:t>apply for advertised positions at </a:t>
            </a:r>
            <a:r>
              <a:rPr lang="en-ZA" altLang="en-US" sz="1800" b="0" dirty="0" smtClean="0">
                <a:solidFill>
                  <a:srgbClr val="000000"/>
                </a:solidFill>
                <a:ea typeface="Times New Roman" panose="02020603050405020304" pitchFamily="18" charset="0"/>
                <a:cs typeface="Times New Roman" panose="02020603050405020304" pitchFamily="18" charset="0"/>
              </a:rPr>
              <a:t>a school </a:t>
            </a:r>
            <a:r>
              <a:rPr lang="en-ZA" altLang="en-US" sz="1800" b="0" dirty="0" smtClean="0">
                <a:solidFill>
                  <a:srgbClr val="000000"/>
                </a:solidFill>
                <a:ea typeface="Times New Roman" panose="02020603050405020304" pitchFamily="18" charset="0"/>
                <a:cs typeface="Times New Roman" panose="02020603050405020304" pitchFamily="18" charset="0"/>
              </a:rPr>
              <a:t>(</a:t>
            </a:r>
            <a:r>
              <a:rPr lang="en-ZA" altLang="en-US" sz="1800" b="0" dirty="0" err="1" smtClean="0">
                <a:solidFill>
                  <a:srgbClr val="000000"/>
                </a:solidFill>
                <a:ea typeface="Times New Roman" panose="02020603050405020304" pitchFamily="18" charset="0"/>
                <a:cs typeface="Times New Roman" panose="02020603050405020304" pitchFamily="18" charset="0"/>
              </a:rPr>
              <a:t>eg</a:t>
            </a:r>
            <a:r>
              <a:rPr lang="en-ZA" altLang="en-US" sz="1800" b="0" dirty="0" smtClean="0">
                <a:solidFill>
                  <a:srgbClr val="000000"/>
                </a:solidFill>
                <a:ea typeface="Times New Roman" panose="02020603050405020304" pitchFamily="18" charset="0"/>
                <a:cs typeface="Times New Roman" panose="02020603050405020304" pitchFamily="18" charset="0"/>
              </a:rPr>
              <a:t> SA, Namibia)</a:t>
            </a:r>
          </a:p>
          <a:p>
            <a:pPr marL="0" indent="0" algn="just" eaLnBrk="0" fontAlgn="base" hangingPunct="0">
              <a:spcBef>
                <a:spcPct val="0"/>
              </a:spcBef>
              <a:spcAft>
                <a:spcPct val="0"/>
              </a:spcAft>
              <a:buNone/>
            </a:pPr>
            <a:endParaRPr lang="en-ZA" altLang="en-US" sz="1800" b="0" dirty="0" smtClean="0">
              <a:solidFill>
                <a:srgbClr val="000000"/>
              </a:solidFill>
              <a:ea typeface="Times New Roman" panose="02020603050405020304" pitchFamily="18" charset="0"/>
              <a:cs typeface="Times New Roman" panose="02020603050405020304" pitchFamily="18" charset="0"/>
            </a:endParaRPr>
          </a:p>
          <a:p>
            <a:pPr marL="0" indent="0" algn="just" eaLnBrk="0" fontAlgn="base" hangingPunct="0">
              <a:spcBef>
                <a:spcPct val="0"/>
              </a:spcBef>
              <a:spcAft>
                <a:spcPct val="0"/>
              </a:spcAft>
              <a:buNone/>
            </a:pPr>
            <a:r>
              <a:rPr lang="en-ZA" altLang="en-US" sz="1800" b="0" dirty="0" smtClean="0">
                <a:solidFill>
                  <a:srgbClr val="000000"/>
                </a:solidFill>
                <a:ea typeface="Times New Roman" panose="02020603050405020304" pitchFamily="18" charset="0"/>
                <a:cs typeface="Times New Roman" panose="02020603050405020304" pitchFamily="18" charset="0"/>
              </a:rPr>
              <a:t>Incentives often provided to make remote schools more attractive</a:t>
            </a:r>
          </a:p>
          <a:p>
            <a:pPr marL="0" indent="0" algn="just" eaLnBrk="0" fontAlgn="base" hangingPunct="0">
              <a:spcBef>
                <a:spcPct val="0"/>
              </a:spcBef>
              <a:spcAft>
                <a:spcPct val="0"/>
              </a:spcAft>
              <a:buNone/>
            </a:pPr>
            <a:endParaRPr lang="en-ZA" altLang="en-US" sz="1800" b="0" dirty="0" smtClean="0">
              <a:solidFill>
                <a:srgbClr val="000000"/>
              </a:solidFill>
              <a:ea typeface="Times New Roman" panose="02020603050405020304" pitchFamily="18" charset="0"/>
              <a:cs typeface="Times New Roman" panose="02020603050405020304" pitchFamily="18" charset="0"/>
            </a:endParaRPr>
          </a:p>
          <a:p>
            <a:pPr marL="0" indent="0" algn="just" eaLnBrk="0" fontAlgn="base" hangingPunct="0">
              <a:spcBef>
                <a:spcPct val="0"/>
              </a:spcBef>
              <a:spcAft>
                <a:spcPct val="0"/>
              </a:spcAft>
              <a:buNone/>
            </a:pPr>
            <a:r>
              <a:rPr lang="en-ZA" altLang="en-US" sz="1800" b="0" dirty="0" smtClean="0">
                <a:solidFill>
                  <a:srgbClr val="000000"/>
                </a:solidFill>
                <a:ea typeface="Times New Roman" panose="02020603050405020304" pitchFamily="18" charset="0"/>
                <a:cs typeface="Times New Roman" panose="02020603050405020304" pitchFamily="18" charset="0"/>
              </a:rPr>
              <a:t>Teachers usually </a:t>
            </a:r>
            <a:r>
              <a:rPr lang="en-ZA" altLang="en-US" sz="1800" b="0" dirty="0" smtClean="0">
                <a:solidFill>
                  <a:srgbClr val="000000"/>
                </a:solidFill>
                <a:ea typeface="Times New Roman" panose="02020603050405020304" pitchFamily="18" charset="0"/>
                <a:cs typeface="Times New Roman" panose="02020603050405020304" pitchFamily="18" charset="0"/>
              </a:rPr>
              <a:t>frustrated with forced deployment to remote areas</a:t>
            </a:r>
          </a:p>
          <a:p>
            <a:pPr lvl="1" algn="just" eaLnBrk="0" fontAlgn="base" hangingPunct="0">
              <a:spcBef>
                <a:spcPct val="0"/>
              </a:spcBef>
              <a:spcAft>
                <a:spcPct val="0"/>
              </a:spcAft>
            </a:pPr>
            <a:r>
              <a:rPr lang="en-ZA" altLang="en-US" sz="1400" b="0" dirty="0" smtClean="0">
                <a:solidFill>
                  <a:srgbClr val="000000"/>
                </a:solidFill>
                <a:ea typeface="Times New Roman" panose="02020603050405020304" pitchFamily="18" charset="0"/>
                <a:cs typeface="Times New Roman" panose="02020603050405020304" pitchFamily="18" charset="0"/>
              </a:rPr>
              <a:t>In </a:t>
            </a:r>
            <a:r>
              <a:rPr lang="en-ZA" altLang="en-US" sz="1400" dirty="0" smtClean="0">
                <a:solidFill>
                  <a:srgbClr val="000000"/>
                </a:solidFill>
                <a:ea typeface="Times New Roman" panose="02020603050405020304" pitchFamily="18" charset="0"/>
                <a:cs typeface="Times New Roman" panose="02020603050405020304" pitchFamily="18" charset="0"/>
              </a:rPr>
              <a:t>Botswana</a:t>
            </a:r>
            <a:r>
              <a:rPr lang="en-ZA" altLang="en-US" sz="1400" b="0" dirty="0" smtClean="0">
                <a:solidFill>
                  <a:srgbClr val="000000"/>
                </a:solidFill>
                <a:ea typeface="Times New Roman" panose="02020603050405020304" pitchFamily="18" charset="0"/>
                <a:cs typeface="Times New Roman" panose="02020603050405020304" pitchFamily="18" charset="0"/>
              </a:rPr>
              <a:t>, </a:t>
            </a:r>
            <a:r>
              <a:rPr lang="en-ZA" altLang="en-US" sz="1400" b="0" dirty="0" smtClean="0">
                <a:solidFill>
                  <a:srgbClr val="000000"/>
                </a:solidFill>
                <a:ea typeface="Times New Roman" panose="02020603050405020304" pitchFamily="18" charset="0"/>
                <a:cs typeface="Times New Roman" panose="02020603050405020304" pitchFamily="18" charset="0"/>
              </a:rPr>
              <a:t>rural </a:t>
            </a:r>
            <a:r>
              <a:rPr lang="en-ZA" altLang="en-US" sz="1400" b="0" dirty="0" smtClean="0">
                <a:solidFill>
                  <a:srgbClr val="000000"/>
                </a:solidFill>
                <a:ea typeface="Times New Roman" panose="02020603050405020304" pitchFamily="18" charset="0"/>
                <a:cs typeface="Times New Roman" panose="02020603050405020304" pitchFamily="18" charset="0"/>
              </a:rPr>
              <a:t>teachers complain about ‘over-staying’, where they are initially deployed in rural areas and after many years still do not get opportunities to move to more attractive locations</a:t>
            </a:r>
          </a:p>
          <a:p>
            <a:pPr lvl="1" algn="just" eaLnBrk="0" fontAlgn="base" hangingPunct="0">
              <a:spcBef>
                <a:spcPct val="0"/>
              </a:spcBef>
              <a:spcAft>
                <a:spcPct val="0"/>
              </a:spcAft>
            </a:pPr>
            <a:r>
              <a:rPr lang="en-ZA" altLang="en-US" sz="1400" b="0" dirty="0" smtClean="0">
                <a:solidFill>
                  <a:srgbClr val="000000"/>
                </a:solidFill>
                <a:ea typeface="Times New Roman" panose="02020603050405020304" pitchFamily="18" charset="0"/>
                <a:cs typeface="Times New Roman" panose="02020603050405020304" pitchFamily="18" charset="0"/>
              </a:rPr>
              <a:t>Deployment is also sometimes socially disruptive, e.g. where husband and wife are deployed in different far-flung parts of this vast </a:t>
            </a:r>
            <a:r>
              <a:rPr lang="en-ZA" altLang="en-US" sz="1400" b="0" dirty="0" smtClean="0">
                <a:solidFill>
                  <a:srgbClr val="000000"/>
                </a:solidFill>
                <a:ea typeface="Times New Roman" panose="02020603050405020304" pitchFamily="18" charset="0"/>
                <a:cs typeface="Times New Roman" panose="02020603050405020304" pitchFamily="18" charset="0"/>
              </a:rPr>
              <a:t>country</a:t>
            </a:r>
          </a:p>
          <a:p>
            <a:pPr marL="457200" lvl="1" indent="0" algn="just" eaLnBrk="0" fontAlgn="base" hangingPunct="0">
              <a:spcBef>
                <a:spcPct val="0"/>
              </a:spcBef>
              <a:spcAft>
                <a:spcPct val="0"/>
              </a:spcAft>
              <a:buNone/>
            </a:pPr>
            <a:endParaRPr lang="en-ZA" altLang="en-US" sz="1400" b="0" dirty="0">
              <a:solidFill>
                <a:schemeClr val="tx1"/>
              </a:solidFill>
            </a:endParaRPr>
          </a:p>
          <a:p>
            <a:pPr algn="just" eaLnBrk="0" fontAlgn="base" hangingPunct="0">
              <a:spcBef>
                <a:spcPct val="0"/>
              </a:spcBef>
              <a:spcAft>
                <a:spcPct val="0"/>
              </a:spcAft>
            </a:pPr>
            <a:r>
              <a:rPr lang="en-ZA" altLang="en-US" sz="1800" b="0" dirty="0" smtClean="0">
                <a:solidFill>
                  <a:srgbClr val="000000"/>
                </a:solidFill>
                <a:ea typeface="Times New Roman" panose="02020603050405020304" pitchFamily="18" charset="0"/>
                <a:cs typeface="Times New Roman" panose="02020603050405020304" pitchFamily="18" charset="0"/>
              </a:rPr>
              <a:t>Our </a:t>
            </a:r>
            <a:r>
              <a:rPr lang="en-ZA" altLang="en-US" sz="1800" b="0" dirty="0" smtClean="0">
                <a:solidFill>
                  <a:srgbClr val="000000"/>
                </a:solidFill>
                <a:ea typeface="Times New Roman" panose="02020603050405020304" pitchFamily="18" charset="0"/>
                <a:cs typeface="Times New Roman" panose="02020603050405020304" pitchFamily="18" charset="0"/>
              </a:rPr>
              <a:t>study </a:t>
            </a:r>
            <a:r>
              <a:rPr lang="en-ZA" altLang="en-US" sz="1800" b="0" dirty="0" smtClean="0">
                <a:solidFill>
                  <a:srgbClr val="000000"/>
                </a:solidFill>
                <a:ea typeface="Times New Roman" panose="02020603050405020304" pitchFamily="18" charset="0"/>
                <a:cs typeface="Times New Roman" panose="02020603050405020304" pitchFamily="18" charset="0"/>
              </a:rPr>
              <a:t>in </a:t>
            </a:r>
            <a:r>
              <a:rPr lang="en-ZA" altLang="en-US" sz="1800" dirty="0" smtClean="0">
                <a:solidFill>
                  <a:srgbClr val="000000"/>
                </a:solidFill>
                <a:ea typeface="Times New Roman" panose="02020603050405020304" pitchFamily="18" charset="0"/>
                <a:cs typeface="Times New Roman" panose="02020603050405020304" pitchFamily="18" charset="0"/>
              </a:rPr>
              <a:t>Namibia</a:t>
            </a:r>
            <a:r>
              <a:rPr lang="en-ZA" altLang="en-US" sz="1800" b="0" dirty="0" smtClean="0">
                <a:solidFill>
                  <a:srgbClr val="000000"/>
                </a:solidFill>
                <a:ea typeface="Times New Roman" panose="02020603050405020304" pitchFamily="18" charset="0"/>
                <a:cs typeface="Times New Roman" panose="02020603050405020304" pitchFamily="18" charset="0"/>
              </a:rPr>
              <a:t> concluded that incentives for teachers in remote schools may have helped to retain and attract qualified teachers</a:t>
            </a:r>
          </a:p>
          <a:p>
            <a:pPr marL="400050" lvl="1" indent="0" algn="just" eaLnBrk="0" fontAlgn="base" hangingPunct="0">
              <a:spcBef>
                <a:spcPct val="0"/>
              </a:spcBef>
              <a:spcAft>
                <a:spcPct val="0"/>
              </a:spcAft>
              <a:buNone/>
            </a:pPr>
            <a:r>
              <a:rPr lang="en-ZA" altLang="en-US" sz="1600" b="0" dirty="0" smtClean="0">
                <a:solidFill>
                  <a:srgbClr val="000000"/>
                </a:solidFill>
                <a:ea typeface="Times New Roman" panose="02020603050405020304" pitchFamily="18" charset="0"/>
                <a:cs typeface="Times New Roman" panose="02020603050405020304" pitchFamily="18" charset="0"/>
              </a:rPr>
              <a:t>We </a:t>
            </a:r>
            <a:r>
              <a:rPr lang="en-ZA" altLang="en-US" sz="1600" b="0" dirty="0" smtClean="0">
                <a:solidFill>
                  <a:srgbClr val="000000"/>
                </a:solidFill>
                <a:ea typeface="Times New Roman" panose="02020603050405020304" pitchFamily="18" charset="0"/>
                <a:cs typeface="Times New Roman" panose="02020603050405020304" pitchFamily="18" charset="0"/>
              </a:rPr>
              <a:t>therefore proposed a modest rise in these incentives: “</a:t>
            </a:r>
            <a:r>
              <a:rPr lang="en-ZA" altLang="en-US" sz="1600" b="0" i="1" dirty="0" smtClean="0">
                <a:solidFill>
                  <a:srgbClr val="404040"/>
                </a:solidFill>
                <a:ea typeface="Times New Roman" panose="02020603050405020304" pitchFamily="18" charset="0"/>
                <a:cs typeface="Tahoma" panose="020B0604030504040204" pitchFamily="34" charset="0"/>
              </a:rPr>
              <a:t>This places a small additional burden on the education budget, raising incentive costs... This may further improve teacher allocation, signal to teachers in remote schools their contribution is valued, and be a sign to parents in such areas that the education of their children is a concern for the government</a:t>
            </a:r>
            <a:r>
              <a:rPr lang="en-ZA" altLang="en-US" sz="1600" b="0" dirty="0" smtClean="0">
                <a:solidFill>
                  <a:srgbClr val="000000"/>
                </a:solidFill>
                <a:ea typeface="Times New Roman" panose="02020603050405020304" pitchFamily="18" charset="0"/>
                <a:cs typeface="Times New Roman" panose="02020603050405020304" pitchFamily="18" charset="0"/>
              </a:rPr>
              <a:t>”. (UNICEF 2014, 9). </a:t>
            </a:r>
          </a:p>
          <a:p>
            <a:pPr algn="just" eaLnBrk="0" fontAlgn="base" hangingPunct="0">
              <a:spcBef>
                <a:spcPct val="0"/>
              </a:spcBef>
              <a:spcAft>
                <a:spcPct val="0"/>
              </a:spcAft>
            </a:pPr>
            <a:r>
              <a:rPr lang="en-ZA" altLang="en-US" sz="1800" b="0" dirty="0" smtClean="0">
                <a:solidFill>
                  <a:srgbClr val="000000"/>
                </a:solidFill>
                <a:ea typeface="Times New Roman" panose="02020603050405020304" pitchFamily="18" charset="0"/>
                <a:cs typeface="Times New Roman" panose="02020603050405020304" pitchFamily="18" charset="0"/>
              </a:rPr>
              <a:t>Another recommendation </a:t>
            </a:r>
            <a:r>
              <a:rPr lang="en-ZA" altLang="en-US" sz="1800" b="0" dirty="0" smtClean="0">
                <a:solidFill>
                  <a:srgbClr val="000000"/>
                </a:solidFill>
                <a:ea typeface="Times New Roman" panose="02020603050405020304" pitchFamily="18" charset="0"/>
                <a:cs typeface="Times New Roman" panose="02020603050405020304" pitchFamily="18" charset="0"/>
              </a:rPr>
              <a:t>was </a:t>
            </a:r>
            <a:r>
              <a:rPr lang="en-ZA" altLang="en-US" sz="1800" b="0" dirty="0" smtClean="0">
                <a:solidFill>
                  <a:srgbClr val="000000"/>
                </a:solidFill>
                <a:ea typeface="Times New Roman" panose="02020603050405020304" pitchFamily="18" charset="0"/>
                <a:cs typeface="Times New Roman" panose="02020603050405020304" pitchFamily="18" charset="0"/>
              </a:rPr>
              <a:t>to provide more teacher housing in the most remote </a:t>
            </a:r>
            <a:r>
              <a:rPr lang="en-ZA" altLang="en-US" sz="1800" b="0" dirty="0" smtClean="0">
                <a:solidFill>
                  <a:srgbClr val="000000"/>
                </a:solidFill>
                <a:ea typeface="Times New Roman" panose="02020603050405020304" pitchFamily="18" charset="0"/>
                <a:cs typeface="Times New Roman" panose="02020603050405020304" pitchFamily="18" charset="0"/>
              </a:rPr>
              <a:t>areas </a:t>
            </a:r>
            <a:endParaRPr lang="en-ZA" altLang="en-US" sz="2800" b="0" dirty="0" smtClean="0">
              <a:solidFill>
                <a:schemeClr val="tx1"/>
              </a:solidFill>
            </a:endParaRPr>
          </a:p>
        </p:txBody>
      </p:sp>
    </p:spTree>
    <p:extLst>
      <p:ext uri="{BB962C8B-B14F-4D97-AF65-F5344CB8AC3E}">
        <p14:creationId xmlns:p14="http://schemas.microsoft.com/office/powerpoint/2010/main" val="3199572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sz="quarter"/>
          </p:nvPr>
        </p:nvSpPr>
        <p:spPr>
          <a:xfrm>
            <a:off x="0" y="30904"/>
            <a:ext cx="9144000" cy="661792"/>
          </a:xfrm>
        </p:spPr>
        <p:txBody>
          <a:bodyPr/>
          <a:lstStyle/>
          <a:p>
            <a:r>
              <a:rPr lang="en-ZA" sz="2800" b="1" dirty="0" smtClean="0">
                <a:solidFill>
                  <a:srgbClr val="002060"/>
                </a:solidFill>
              </a:rPr>
              <a:t>Enrolment by grade and year</a:t>
            </a:r>
            <a:endParaRPr lang="en-ZA" sz="2800" b="1" dirty="0">
              <a:solidFill>
                <a:srgbClr val="002060"/>
              </a:solidFill>
            </a:endParaRPr>
          </a:p>
        </p:txBody>
      </p:sp>
      <p:graphicFrame>
        <p:nvGraphicFramePr>
          <p:cNvPr id="14" name="Content Placeholder 3"/>
          <p:cNvGraphicFramePr>
            <a:graphicFrameLocks noGrp="1"/>
          </p:cNvGraphicFramePr>
          <p:nvPr>
            <p:ph sz="quarter" idx="1"/>
            <p:extLst>
              <p:ext uri="{D42A27DB-BD31-4B8C-83A1-F6EECF244321}">
                <p14:modId xmlns:p14="http://schemas.microsoft.com/office/powerpoint/2010/main" val="2769712120"/>
              </p:ext>
            </p:extLst>
          </p:nvPr>
        </p:nvGraphicFramePr>
        <p:xfrm>
          <a:off x="105408" y="704160"/>
          <a:ext cx="4316288" cy="29494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ontent Placeholder 6"/>
          <p:cNvGraphicFramePr>
            <a:graphicFrameLocks noGrp="1"/>
          </p:cNvGraphicFramePr>
          <p:nvPr>
            <p:ph idx="1"/>
            <p:extLst>
              <p:ext uri="{D42A27DB-BD31-4B8C-83A1-F6EECF244321}">
                <p14:modId xmlns:p14="http://schemas.microsoft.com/office/powerpoint/2010/main" val="1139831087"/>
              </p:ext>
            </p:extLst>
          </p:nvPr>
        </p:nvGraphicFramePr>
        <p:xfrm>
          <a:off x="31304" y="3665100"/>
          <a:ext cx="4684712" cy="3076268"/>
        </p:xfrm>
        <a:graphic>
          <a:graphicData uri="http://schemas.openxmlformats.org/drawingml/2006/chart">
            <c:chart xmlns:c="http://schemas.openxmlformats.org/drawingml/2006/chart" xmlns:r="http://schemas.openxmlformats.org/officeDocument/2006/relationships" r:id="rId3"/>
          </a:graphicData>
        </a:graphic>
      </p:graphicFrame>
      <p:pic>
        <p:nvPicPr>
          <p:cNvPr id="16" name="Content Placeholder 4"/>
          <p:cNvPicPr>
            <a:picLocks noGrp="1"/>
          </p:cNvPicPr>
          <p:nvPr>
            <p:ph idx="1"/>
          </p:nvPr>
        </p:nvPicPr>
        <p:blipFill>
          <a:blip r:embed="rId4">
            <a:extLst>
              <a:ext uri="{28A0092B-C50C-407E-A947-70E740481C1C}">
                <a14:useLocalDpi xmlns:a14="http://schemas.microsoft.com/office/drawing/2010/main" val="0"/>
              </a:ext>
            </a:extLst>
          </a:blip>
          <a:stretch>
            <a:fillRect/>
          </a:stretch>
        </p:blipFill>
        <p:spPr bwMode="auto">
          <a:xfrm>
            <a:off x="4788024" y="715624"/>
            <a:ext cx="4204016" cy="2777484"/>
          </a:xfrm>
          <a:prstGeom prst="rect">
            <a:avLst/>
          </a:prstGeom>
          <a:noFill/>
          <a:ln>
            <a:noFill/>
          </a:ln>
        </p:spPr>
      </p:pic>
      <p:sp>
        <p:nvSpPr>
          <p:cNvPr id="17" name="TextBox 1"/>
          <p:cNvSpPr txBox="1"/>
          <p:nvPr/>
        </p:nvSpPr>
        <p:spPr>
          <a:xfrm>
            <a:off x="7164288" y="836712"/>
            <a:ext cx="857808" cy="23712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ZA" sz="1100" b="1" dirty="0" smtClean="0"/>
              <a:t>Swaziland</a:t>
            </a:r>
            <a:endParaRPr lang="en-ZA" sz="1100" b="1" dirty="0"/>
          </a:p>
        </p:txBody>
      </p:sp>
    </p:spTree>
    <p:extLst>
      <p:ext uri="{BB962C8B-B14F-4D97-AF65-F5344CB8AC3E}">
        <p14:creationId xmlns:p14="http://schemas.microsoft.com/office/powerpoint/2010/main" val="2242808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graphicEl>
                                              <a:chart seriesIdx="2"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graphicEl>
                                              <a:chart seriesIdx="3" categoryIdx="-4" bldStep="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graphicEl>
                                              <a:chart seriesIdx="4" categoryIdx="-4" bldStep="series"/>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graphicEl>
                                              <a:chart seriesIdx="5" categoryIdx="-4" bldStep="series"/>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graphicEl>
                                              <a:chart seriesIdx="6" categoryIdx="-4" bldStep="series"/>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graphicEl>
                                              <a:chart seriesIdx="7" categoryIdx="-4" bldStep="series"/>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Sub>
          <a:bldChart bld="series"/>
        </p:bldSub>
      </p:bldGraphic>
      <p:bldGraphic spid="1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36" y="-8237"/>
            <a:ext cx="9166836" cy="772941"/>
          </a:xfrm>
        </p:spPr>
        <p:txBody>
          <a:bodyPr>
            <a:normAutofit/>
          </a:bodyPr>
          <a:lstStyle/>
          <a:p>
            <a:r>
              <a:rPr lang="en-ZA" sz="3200" dirty="0" smtClean="0">
                <a:latin typeface="+mn-lt"/>
              </a:rPr>
              <a:t>From MDGs to SDGs</a:t>
            </a:r>
            <a:endParaRPr lang="en-ZA" sz="3200" dirty="0">
              <a:latin typeface="+mn-lt"/>
            </a:endParaRPr>
          </a:p>
        </p:txBody>
      </p:sp>
      <p:sp>
        <p:nvSpPr>
          <p:cNvPr id="3" name="Content Placeholder 2"/>
          <p:cNvSpPr>
            <a:spLocks noGrp="1"/>
          </p:cNvSpPr>
          <p:nvPr>
            <p:ph idx="1"/>
          </p:nvPr>
        </p:nvSpPr>
        <p:spPr>
          <a:xfrm>
            <a:off x="107504" y="908720"/>
            <a:ext cx="8892480" cy="5832648"/>
          </a:xfrm>
        </p:spPr>
        <p:txBody>
          <a:bodyPr>
            <a:normAutofit fontScale="85000" lnSpcReduction="20000"/>
          </a:bodyPr>
          <a:lstStyle/>
          <a:p>
            <a:r>
              <a:rPr lang="en-ZA" dirty="0" smtClean="0"/>
              <a:t>‘</a:t>
            </a:r>
            <a:r>
              <a:rPr lang="en-ZA" dirty="0" smtClean="0"/>
              <a:t>Learning </a:t>
            </a:r>
            <a:r>
              <a:rPr lang="en-ZA" dirty="0"/>
              <a:t>poverty’ </a:t>
            </a:r>
            <a:r>
              <a:rPr lang="en-ZA" dirty="0" smtClean="0"/>
              <a:t>– inability </a:t>
            </a:r>
            <a:r>
              <a:rPr lang="en-ZA" dirty="0"/>
              <a:t>to read and understand a simple text by age 10 </a:t>
            </a:r>
            <a:r>
              <a:rPr lang="en-ZA" dirty="0" smtClean="0"/>
              <a:t>– links poverty </a:t>
            </a:r>
            <a:r>
              <a:rPr lang="en-ZA" dirty="0" smtClean="0"/>
              <a:t>and education </a:t>
            </a:r>
            <a:r>
              <a:rPr lang="en-ZA" dirty="0"/>
              <a:t>as </a:t>
            </a:r>
            <a:r>
              <a:rPr lang="en-ZA" dirty="0" smtClean="0"/>
              <a:t>capability</a:t>
            </a:r>
            <a:endParaRPr lang="en-ZA" dirty="0"/>
          </a:p>
          <a:p>
            <a:r>
              <a:rPr lang="en-ZA" dirty="0" smtClean="0"/>
              <a:t>Major </a:t>
            </a:r>
            <a:r>
              <a:rPr lang="en-ZA" dirty="0"/>
              <a:t>success of </a:t>
            </a:r>
            <a:r>
              <a:rPr lang="en-ZA" dirty="0" smtClean="0"/>
              <a:t>educational </a:t>
            </a:r>
            <a:r>
              <a:rPr lang="en-ZA" dirty="0"/>
              <a:t>MDGs was </a:t>
            </a:r>
            <a:r>
              <a:rPr lang="en-ZA" dirty="0" smtClean="0"/>
              <a:t>rapid </a:t>
            </a:r>
            <a:r>
              <a:rPr lang="en-ZA" dirty="0"/>
              <a:t>expansion of </a:t>
            </a:r>
            <a:r>
              <a:rPr lang="en-ZA" dirty="0" smtClean="0"/>
              <a:t>access </a:t>
            </a:r>
          </a:p>
          <a:p>
            <a:pPr lvl="1"/>
            <a:r>
              <a:rPr lang="en-ZA" dirty="0"/>
              <a:t>D</a:t>
            </a:r>
            <a:r>
              <a:rPr lang="en-ZA" dirty="0" smtClean="0"/>
              <a:t>eveloping </a:t>
            </a:r>
            <a:r>
              <a:rPr lang="en-ZA" dirty="0"/>
              <a:t>countries </a:t>
            </a:r>
            <a:r>
              <a:rPr lang="en-ZA" dirty="0" smtClean="0"/>
              <a:t>NER rose </a:t>
            </a:r>
            <a:r>
              <a:rPr lang="en-ZA" dirty="0"/>
              <a:t>from 83 </a:t>
            </a:r>
            <a:r>
              <a:rPr lang="en-ZA" dirty="0" smtClean="0"/>
              <a:t>in </a:t>
            </a:r>
            <a:r>
              <a:rPr lang="en-ZA" dirty="0"/>
              <a:t>2000 to 91 in </a:t>
            </a:r>
            <a:r>
              <a:rPr lang="en-ZA" dirty="0" smtClean="0"/>
              <a:t>2015; in Africa, from 52 in 1960 to </a:t>
            </a:r>
            <a:r>
              <a:rPr lang="en-ZA" dirty="0"/>
              <a:t>60 by 2000 and </a:t>
            </a:r>
            <a:r>
              <a:rPr lang="en-ZA" dirty="0" smtClean="0"/>
              <a:t>80 by </a:t>
            </a:r>
            <a:r>
              <a:rPr lang="en-ZA" dirty="0" smtClean="0"/>
              <a:t>2016 (</a:t>
            </a:r>
            <a:r>
              <a:rPr lang="en-ZA" dirty="0" smtClean="0"/>
              <a:t>UN </a:t>
            </a:r>
            <a:r>
              <a:rPr lang="en-ZA" dirty="0"/>
              <a:t>2015, 4</a:t>
            </a:r>
            <a:r>
              <a:rPr lang="en-ZA" dirty="0" smtClean="0"/>
              <a:t>)</a:t>
            </a:r>
          </a:p>
          <a:p>
            <a:pPr lvl="1"/>
            <a:r>
              <a:rPr lang="en-ZA" dirty="0" smtClean="0"/>
              <a:t>But progress </a:t>
            </a:r>
            <a:r>
              <a:rPr lang="en-ZA" dirty="0"/>
              <a:t>in </a:t>
            </a:r>
            <a:r>
              <a:rPr lang="en-ZA" dirty="0" smtClean="0"/>
              <a:t>learning </a:t>
            </a:r>
            <a:r>
              <a:rPr lang="en-ZA" dirty="0" smtClean="0"/>
              <a:t>was </a:t>
            </a:r>
            <a:r>
              <a:rPr lang="en-ZA" dirty="0" smtClean="0"/>
              <a:t>disappointing: </a:t>
            </a:r>
          </a:p>
          <a:p>
            <a:pPr lvl="2"/>
            <a:r>
              <a:rPr lang="en-ZA" dirty="0" smtClean="0"/>
              <a:t>Education </a:t>
            </a:r>
            <a:r>
              <a:rPr lang="en-ZA" dirty="0"/>
              <a:t>quality became an increasingly important focus, </a:t>
            </a:r>
            <a:r>
              <a:rPr lang="en-ZA" dirty="0" err="1" smtClean="0"/>
              <a:t>eg</a:t>
            </a:r>
            <a:r>
              <a:rPr lang="en-ZA" dirty="0" smtClean="0"/>
              <a:t> </a:t>
            </a:r>
            <a:r>
              <a:rPr lang="en-ZA" dirty="0" smtClean="0"/>
              <a:t>2005 </a:t>
            </a:r>
            <a:r>
              <a:rPr lang="en-ZA" dirty="0"/>
              <a:t>Education for All Global Monitoring Report’s focus on </a:t>
            </a:r>
            <a:r>
              <a:rPr lang="en-ZA" dirty="0" smtClean="0"/>
              <a:t>‘</a:t>
            </a:r>
            <a:r>
              <a:rPr lang="en-ZA" dirty="0"/>
              <a:t>The quality imperative’. (UNESCO 2004</a:t>
            </a:r>
            <a:r>
              <a:rPr lang="en-ZA" dirty="0" smtClean="0"/>
              <a:t>)</a:t>
            </a:r>
          </a:p>
          <a:p>
            <a:pPr lvl="2"/>
            <a:r>
              <a:rPr lang="en-ZA" dirty="0" smtClean="0"/>
              <a:t>2019 </a:t>
            </a:r>
            <a:r>
              <a:rPr lang="en-ZA" dirty="0" smtClean="0"/>
              <a:t>SDG report stated that </a:t>
            </a:r>
            <a:r>
              <a:rPr lang="en-ZA" dirty="0"/>
              <a:t>“</a:t>
            </a:r>
            <a:r>
              <a:rPr lang="en-ZA" i="1" dirty="0"/>
              <a:t>an estimated 617 million children and adolescents of primary and lower secondary school age—more than 55 per cent of the global total—lacked minimum proficiency in reading and mathematics in 2015.</a:t>
            </a:r>
            <a:r>
              <a:rPr lang="en-ZA" dirty="0"/>
              <a:t>” </a:t>
            </a:r>
            <a:r>
              <a:rPr lang="en-US" dirty="0"/>
              <a:t>(</a:t>
            </a:r>
            <a:r>
              <a:rPr lang="en-US" dirty="0" smtClean="0"/>
              <a:t>UN </a:t>
            </a:r>
            <a:r>
              <a:rPr lang="en-US" dirty="0"/>
              <a:t>2019, 30)</a:t>
            </a:r>
            <a:r>
              <a:rPr lang="en-ZA" dirty="0"/>
              <a:t> </a:t>
            </a:r>
            <a:endParaRPr lang="en-ZA" dirty="0" smtClean="0"/>
          </a:p>
          <a:p>
            <a:pPr lvl="3"/>
            <a:r>
              <a:rPr lang="en-ZA" dirty="0" smtClean="0">
                <a:solidFill>
                  <a:srgbClr val="FF0000"/>
                </a:solidFill>
              </a:rPr>
              <a:t>Two-thirds </a:t>
            </a:r>
            <a:r>
              <a:rPr lang="en-ZA" dirty="0">
                <a:solidFill>
                  <a:srgbClr val="FF0000"/>
                </a:solidFill>
              </a:rPr>
              <a:t>of this was </a:t>
            </a:r>
            <a:r>
              <a:rPr lang="en-ZA" dirty="0" smtClean="0">
                <a:solidFill>
                  <a:srgbClr val="FF0000"/>
                </a:solidFill>
              </a:rPr>
              <a:t>due to limited learning </a:t>
            </a:r>
            <a:r>
              <a:rPr lang="en-ZA" dirty="0">
                <a:solidFill>
                  <a:srgbClr val="FF0000"/>
                </a:solidFill>
              </a:rPr>
              <a:t>in </a:t>
            </a:r>
            <a:r>
              <a:rPr lang="en-ZA" dirty="0" smtClean="0">
                <a:solidFill>
                  <a:srgbClr val="FF0000"/>
                </a:solidFill>
              </a:rPr>
              <a:t>schools</a:t>
            </a:r>
            <a:r>
              <a:rPr lang="en-ZA" dirty="0" smtClean="0"/>
              <a:t> (see also </a:t>
            </a:r>
            <a:r>
              <a:rPr lang="en-ZA" dirty="0" smtClean="0"/>
              <a:t>Taylor/Spaull)</a:t>
            </a:r>
            <a:endParaRPr lang="en-ZA" dirty="0"/>
          </a:p>
          <a:p>
            <a:r>
              <a:rPr lang="en-ZA" dirty="0" smtClean="0"/>
              <a:t>Thus shift </a:t>
            </a:r>
            <a:r>
              <a:rPr lang="en-ZA" dirty="0"/>
              <a:t>in </a:t>
            </a:r>
            <a:r>
              <a:rPr lang="en-ZA" dirty="0" smtClean="0"/>
              <a:t>emphasis: Goal </a:t>
            </a:r>
            <a:r>
              <a:rPr lang="en-ZA" dirty="0"/>
              <a:t>4 of </a:t>
            </a:r>
            <a:r>
              <a:rPr lang="en-ZA" dirty="0" smtClean="0"/>
              <a:t>SDGs </a:t>
            </a:r>
            <a:r>
              <a:rPr lang="en-ZA" dirty="0"/>
              <a:t>to </a:t>
            </a:r>
            <a:endParaRPr lang="en-ZA" dirty="0" smtClean="0"/>
          </a:p>
          <a:p>
            <a:pPr marL="857250" lvl="2" indent="0">
              <a:buNone/>
            </a:pPr>
            <a:r>
              <a:rPr lang="en-ZA" sz="2500" dirty="0" smtClean="0"/>
              <a:t>“</a:t>
            </a:r>
            <a:r>
              <a:rPr lang="en-ZA" sz="2500" i="1" dirty="0"/>
              <a:t>Ensure inclusive and </a:t>
            </a:r>
            <a:r>
              <a:rPr lang="en-ZA" sz="2500" b="1" i="1" dirty="0"/>
              <a:t>equitable</a:t>
            </a:r>
            <a:r>
              <a:rPr lang="en-ZA" sz="2500" i="1" dirty="0"/>
              <a:t> </a:t>
            </a:r>
            <a:r>
              <a:rPr lang="en-ZA" sz="2500" b="1" i="1" dirty="0"/>
              <a:t>quality</a:t>
            </a:r>
            <a:r>
              <a:rPr lang="en-ZA" sz="2500" i="1" dirty="0"/>
              <a:t> education and promote lifelong learning opportunities for all</a:t>
            </a:r>
            <a:r>
              <a:rPr lang="en-ZA" sz="2500" dirty="0"/>
              <a:t>”, and especially in sub-goal 4.1, by 2030 to “</a:t>
            </a:r>
            <a:r>
              <a:rPr lang="en-ZA" sz="2500" i="1" dirty="0"/>
              <a:t>…ensure that all girls and boys complete </a:t>
            </a:r>
            <a:r>
              <a:rPr lang="en-ZA" sz="2500" b="1" i="1" dirty="0"/>
              <a:t>free</a:t>
            </a:r>
            <a:r>
              <a:rPr lang="en-ZA" sz="2500" i="1" dirty="0"/>
              <a:t>, </a:t>
            </a:r>
            <a:r>
              <a:rPr lang="en-ZA" sz="2500" b="1" i="1" dirty="0"/>
              <a:t>equitable</a:t>
            </a:r>
            <a:r>
              <a:rPr lang="en-ZA" sz="2500" i="1" dirty="0"/>
              <a:t> and </a:t>
            </a:r>
            <a:r>
              <a:rPr lang="en-ZA" sz="2500" b="1" i="1" dirty="0"/>
              <a:t>quality</a:t>
            </a:r>
            <a:r>
              <a:rPr lang="en-ZA" sz="2500" i="1" dirty="0"/>
              <a:t> primary </a:t>
            </a:r>
            <a:r>
              <a:rPr lang="en-ZA" sz="2500" b="1" i="1" dirty="0"/>
              <a:t>and secondary </a:t>
            </a:r>
            <a:r>
              <a:rPr lang="en-ZA" sz="2500" i="1" dirty="0"/>
              <a:t>education leading to relevant and effective learning outcomes</a:t>
            </a:r>
            <a:r>
              <a:rPr lang="en-ZA" sz="2500" dirty="0"/>
              <a:t>”. (</a:t>
            </a:r>
            <a:r>
              <a:rPr lang="en-ZA" sz="2500" dirty="0" smtClean="0"/>
              <a:t>UN </a:t>
            </a:r>
            <a:r>
              <a:rPr lang="en-ZA" sz="2500" dirty="0"/>
              <a:t>2015). </a:t>
            </a:r>
            <a:endParaRPr lang="en-ZA" sz="2500" dirty="0" smtClean="0"/>
          </a:p>
          <a:p>
            <a:r>
              <a:rPr lang="en-ZA" dirty="0" smtClean="0"/>
              <a:t>Emphasis </a:t>
            </a:r>
            <a:r>
              <a:rPr lang="en-ZA" dirty="0"/>
              <a:t>on learning outcomes and </a:t>
            </a:r>
            <a:r>
              <a:rPr lang="en-ZA" dirty="0" smtClean="0"/>
              <a:t>equity </a:t>
            </a:r>
            <a:r>
              <a:rPr lang="en-ZA" dirty="0"/>
              <a:t>were major departures from </a:t>
            </a:r>
            <a:r>
              <a:rPr lang="en-ZA" dirty="0" smtClean="0"/>
              <a:t>MDGs </a:t>
            </a:r>
            <a:r>
              <a:rPr lang="en-US" dirty="0"/>
              <a:t>(Crouch and Gustafsson 2019</a:t>
            </a:r>
            <a:r>
              <a:rPr lang="en-US" dirty="0" smtClean="0"/>
              <a:t>)</a:t>
            </a:r>
            <a:r>
              <a:rPr lang="en-ZA" dirty="0" smtClean="0"/>
              <a:t> </a:t>
            </a:r>
            <a:endParaRPr lang="en-ZA" dirty="0"/>
          </a:p>
        </p:txBody>
      </p:sp>
    </p:spTree>
    <p:extLst>
      <p:ext uri="{BB962C8B-B14F-4D97-AF65-F5344CB8AC3E}">
        <p14:creationId xmlns:p14="http://schemas.microsoft.com/office/powerpoint/2010/main" val="3313711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eaLnBrk="0" hangingPunct="0"/>
            <a:r>
              <a:rPr lang="en-ZA" sz="2800" b="1" dirty="0" smtClean="0">
                <a:solidFill>
                  <a:schemeClr val="tx1"/>
                </a:solidFill>
                <a:latin typeface="+mn-lt"/>
              </a:rPr>
              <a:t>Repetition policy, high stakes exams and dropout</a:t>
            </a:r>
            <a:endParaRPr lang="en-ZA" sz="2800" b="1" dirty="0">
              <a:latin typeface="+mn-lt"/>
            </a:endParaRPr>
          </a:p>
        </p:txBody>
      </p:sp>
      <p:sp>
        <p:nvSpPr>
          <p:cNvPr id="3" name="Content Placeholder 2"/>
          <p:cNvSpPr>
            <a:spLocks noGrp="1"/>
          </p:cNvSpPr>
          <p:nvPr>
            <p:ph idx="1"/>
          </p:nvPr>
        </p:nvSpPr>
        <p:spPr>
          <a:xfrm>
            <a:off x="179512" y="764704"/>
            <a:ext cx="8856984" cy="5832648"/>
          </a:xfrm>
        </p:spPr>
        <p:txBody>
          <a:bodyPr>
            <a:noAutofit/>
          </a:bodyPr>
          <a:lstStyle/>
          <a:p>
            <a:pPr marL="0" indent="0">
              <a:buNone/>
            </a:pPr>
            <a:r>
              <a:rPr lang="en-ZA" sz="2000" dirty="0" smtClean="0">
                <a:solidFill>
                  <a:schemeClr val="tx1"/>
                </a:solidFill>
              </a:rPr>
              <a:t>Repetition </a:t>
            </a:r>
            <a:r>
              <a:rPr lang="en-ZA" sz="2000" dirty="0">
                <a:solidFill>
                  <a:schemeClr val="tx1"/>
                </a:solidFill>
              </a:rPr>
              <a:t>in the literature</a:t>
            </a:r>
          </a:p>
          <a:p>
            <a:pPr marL="0" indent="0">
              <a:buNone/>
            </a:pPr>
            <a:r>
              <a:rPr lang="en-ZA" sz="1800" b="0" dirty="0" smtClean="0">
                <a:solidFill>
                  <a:schemeClr val="tx1"/>
                </a:solidFill>
              </a:rPr>
              <a:t>International </a:t>
            </a:r>
            <a:r>
              <a:rPr lang="en-ZA" sz="1800" b="0" dirty="0">
                <a:solidFill>
                  <a:schemeClr val="tx1"/>
                </a:solidFill>
              </a:rPr>
              <a:t>literature </a:t>
            </a:r>
            <a:r>
              <a:rPr lang="en-ZA" sz="1800" b="0" dirty="0" smtClean="0">
                <a:solidFill>
                  <a:schemeClr val="tx1"/>
                </a:solidFill>
              </a:rPr>
              <a:t>divided </a:t>
            </a:r>
            <a:r>
              <a:rPr lang="en-ZA" sz="1800" b="0" dirty="0">
                <a:solidFill>
                  <a:schemeClr val="tx1"/>
                </a:solidFill>
              </a:rPr>
              <a:t>over </a:t>
            </a:r>
            <a:r>
              <a:rPr lang="en-ZA" sz="1800" b="0" dirty="0" smtClean="0">
                <a:solidFill>
                  <a:schemeClr val="tx1"/>
                </a:solidFill>
              </a:rPr>
              <a:t>repetition vs </a:t>
            </a:r>
            <a:r>
              <a:rPr lang="en-ZA" sz="1800" b="0" dirty="0">
                <a:solidFill>
                  <a:schemeClr val="tx1"/>
                </a:solidFill>
              </a:rPr>
              <a:t>automatic </a:t>
            </a:r>
            <a:r>
              <a:rPr lang="en-ZA" sz="1800" b="0" dirty="0" smtClean="0">
                <a:solidFill>
                  <a:schemeClr val="tx1"/>
                </a:solidFill>
              </a:rPr>
              <a:t>promotion</a:t>
            </a:r>
          </a:p>
          <a:p>
            <a:pPr marL="285750"/>
            <a:r>
              <a:rPr lang="en-ZA" sz="1800" b="0" dirty="0" smtClean="0">
                <a:solidFill>
                  <a:schemeClr val="tx1"/>
                </a:solidFill>
              </a:rPr>
              <a:t>Much </a:t>
            </a:r>
            <a:r>
              <a:rPr lang="en-ZA" sz="1800" b="0" dirty="0">
                <a:solidFill>
                  <a:schemeClr val="tx1"/>
                </a:solidFill>
              </a:rPr>
              <a:t>education research holds that grade repetition may increase the risk of negative </a:t>
            </a:r>
            <a:r>
              <a:rPr lang="en-ZA" sz="1800" b="0" dirty="0" smtClean="0">
                <a:solidFill>
                  <a:schemeClr val="tx1"/>
                </a:solidFill>
              </a:rPr>
              <a:t>life outcomes. Repeaters face </a:t>
            </a:r>
            <a:r>
              <a:rPr lang="en-ZA" sz="1800" b="0" dirty="0">
                <a:solidFill>
                  <a:schemeClr val="tx1"/>
                </a:solidFill>
              </a:rPr>
              <a:t>potential </a:t>
            </a:r>
            <a:r>
              <a:rPr lang="en-ZA" sz="1800" b="0" dirty="0" smtClean="0">
                <a:solidFill>
                  <a:schemeClr val="tx1"/>
                </a:solidFill>
              </a:rPr>
              <a:t>stigma that may </a:t>
            </a:r>
            <a:r>
              <a:rPr lang="en-ZA" sz="1800" b="0" dirty="0">
                <a:solidFill>
                  <a:schemeClr val="tx1"/>
                </a:solidFill>
              </a:rPr>
              <a:t>contribute to </a:t>
            </a:r>
            <a:r>
              <a:rPr lang="en-ZA" sz="1800" b="0" dirty="0" smtClean="0">
                <a:solidFill>
                  <a:schemeClr val="tx1"/>
                </a:solidFill>
              </a:rPr>
              <a:t>dropout</a:t>
            </a:r>
          </a:p>
          <a:p>
            <a:pPr marL="285750"/>
            <a:r>
              <a:rPr lang="en-ZA" sz="1800" b="0" dirty="0">
                <a:solidFill>
                  <a:schemeClr val="tx1"/>
                </a:solidFill>
              </a:rPr>
              <a:t>N</a:t>
            </a:r>
            <a:r>
              <a:rPr lang="en-ZA" sz="1800" b="0" dirty="0" smtClean="0">
                <a:solidFill>
                  <a:schemeClr val="tx1"/>
                </a:solidFill>
              </a:rPr>
              <a:t>o </a:t>
            </a:r>
            <a:r>
              <a:rPr lang="en-ZA" sz="1800" b="0" dirty="0">
                <a:solidFill>
                  <a:schemeClr val="tx1"/>
                </a:solidFill>
              </a:rPr>
              <a:t>clear evidence that repetition improves learning, and it is </a:t>
            </a:r>
            <a:r>
              <a:rPr lang="en-ZA" sz="1800" b="0" dirty="0" smtClean="0">
                <a:solidFill>
                  <a:schemeClr val="tx1"/>
                </a:solidFill>
              </a:rPr>
              <a:t>expensive</a:t>
            </a:r>
          </a:p>
          <a:p>
            <a:pPr marL="685800" lvl="1"/>
            <a:r>
              <a:rPr lang="en-ZA" sz="1400" b="0" dirty="0">
                <a:solidFill>
                  <a:schemeClr val="tx1"/>
                </a:solidFill>
              </a:rPr>
              <a:t>Automatic promotion should be accompanied by increased quality of other inputs and remediation to support low achieving students (Van der Berg, Wills, et al. 2019)</a:t>
            </a:r>
          </a:p>
          <a:p>
            <a:pPr marL="285750"/>
            <a:r>
              <a:rPr lang="en-ZA" sz="1800" b="0" dirty="0" smtClean="0">
                <a:solidFill>
                  <a:schemeClr val="tx1"/>
                </a:solidFill>
              </a:rPr>
              <a:t>Some </a:t>
            </a:r>
            <a:r>
              <a:rPr lang="en-ZA" sz="1800" b="0" dirty="0">
                <a:solidFill>
                  <a:schemeClr val="tx1"/>
                </a:solidFill>
              </a:rPr>
              <a:t>evidence that automatic promotion reduces student </a:t>
            </a:r>
            <a:r>
              <a:rPr lang="en-ZA" sz="1800" b="0" dirty="0" smtClean="0">
                <a:solidFill>
                  <a:schemeClr val="tx1"/>
                </a:solidFill>
              </a:rPr>
              <a:t>efforts</a:t>
            </a:r>
          </a:p>
          <a:p>
            <a:pPr marL="285750"/>
            <a:r>
              <a:rPr lang="en-ZA" sz="1800" b="0" dirty="0" smtClean="0">
                <a:solidFill>
                  <a:schemeClr val="tx1"/>
                </a:solidFill>
              </a:rPr>
              <a:t>In developing countries, variation </a:t>
            </a:r>
            <a:r>
              <a:rPr lang="en-ZA" sz="1800" b="0" dirty="0">
                <a:solidFill>
                  <a:schemeClr val="tx1"/>
                </a:solidFill>
              </a:rPr>
              <a:t>in student </a:t>
            </a:r>
            <a:r>
              <a:rPr lang="en-ZA" sz="1800" b="0" dirty="0" smtClean="0">
                <a:solidFill>
                  <a:schemeClr val="tx1"/>
                </a:solidFill>
              </a:rPr>
              <a:t>abilities </a:t>
            </a:r>
            <a:r>
              <a:rPr lang="en-ZA" sz="1800" b="0" dirty="0">
                <a:solidFill>
                  <a:schemeClr val="tx1"/>
                </a:solidFill>
              </a:rPr>
              <a:t>in a class complicates </a:t>
            </a:r>
            <a:r>
              <a:rPr lang="en-ZA" sz="1800" b="0" dirty="0" smtClean="0">
                <a:solidFill>
                  <a:schemeClr val="tx1"/>
                </a:solidFill>
              </a:rPr>
              <a:t>teaching</a:t>
            </a:r>
          </a:p>
          <a:p>
            <a:pPr marL="685800" lvl="1"/>
            <a:r>
              <a:rPr lang="en-ZA" sz="1600" b="0" dirty="0" smtClean="0">
                <a:solidFill>
                  <a:schemeClr val="tx1"/>
                </a:solidFill>
              </a:rPr>
              <a:t>Grade </a:t>
            </a:r>
            <a:r>
              <a:rPr lang="en-ZA" sz="1600" b="0" dirty="0">
                <a:solidFill>
                  <a:schemeClr val="tx1"/>
                </a:solidFill>
              </a:rPr>
              <a:t>promotion thresholds </a:t>
            </a:r>
            <a:r>
              <a:rPr lang="en-ZA" sz="1600" b="0" dirty="0" smtClean="0">
                <a:solidFill>
                  <a:schemeClr val="tx1"/>
                </a:solidFill>
              </a:rPr>
              <a:t>ensure </a:t>
            </a:r>
            <a:r>
              <a:rPr lang="en-ZA" sz="1600" b="0" dirty="0">
                <a:solidFill>
                  <a:schemeClr val="tx1"/>
                </a:solidFill>
              </a:rPr>
              <a:t>that all students meet some minimal </a:t>
            </a:r>
            <a:r>
              <a:rPr lang="en-ZA" sz="1600" b="0" dirty="0" smtClean="0">
                <a:solidFill>
                  <a:schemeClr val="tx1"/>
                </a:solidFill>
              </a:rPr>
              <a:t>standard</a:t>
            </a:r>
          </a:p>
          <a:p>
            <a:pPr marL="685800" lvl="1"/>
            <a:r>
              <a:rPr lang="en-ZA" sz="1600" b="0" dirty="0" smtClean="0">
                <a:solidFill>
                  <a:schemeClr val="tx1"/>
                </a:solidFill>
              </a:rPr>
              <a:t>Yet </a:t>
            </a:r>
            <a:r>
              <a:rPr lang="en-ZA" sz="1600" b="0" dirty="0">
                <a:solidFill>
                  <a:schemeClr val="tx1"/>
                </a:solidFill>
              </a:rPr>
              <a:t>repetition tends to increase age ranges within </a:t>
            </a:r>
            <a:r>
              <a:rPr lang="en-ZA" sz="1600" b="0" dirty="0" smtClean="0">
                <a:solidFill>
                  <a:schemeClr val="tx1"/>
                </a:solidFill>
              </a:rPr>
              <a:t>grades</a:t>
            </a:r>
          </a:p>
          <a:p>
            <a:pPr marL="285750"/>
            <a:r>
              <a:rPr lang="en-ZA" sz="1800" b="0" dirty="0" smtClean="0">
                <a:solidFill>
                  <a:schemeClr val="tx1"/>
                </a:solidFill>
              </a:rPr>
              <a:t>Repetition more </a:t>
            </a:r>
            <a:r>
              <a:rPr lang="en-ZA" sz="1800" b="0" dirty="0">
                <a:solidFill>
                  <a:schemeClr val="tx1"/>
                </a:solidFill>
              </a:rPr>
              <a:t>common in developing </a:t>
            </a:r>
            <a:r>
              <a:rPr lang="en-ZA" sz="1800" b="0" dirty="0" smtClean="0">
                <a:solidFill>
                  <a:schemeClr val="tx1"/>
                </a:solidFill>
              </a:rPr>
              <a:t>countries, more in Francophone </a:t>
            </a:r>
            <a:r>
              <a:rPr lang="en-ZA" sz="1800" b="0" dirty="0">
                <a:solidFill>
                  <a:schemeClr val="tx1"/>
                </a:solidFill>
              </a:rPr>
              <a:t>than Anglophone </a:t>
            </a:r>
            <a:r>
              <a:rPr lang="en-ZA" sz="1800" b="0" dirty="0" smtClean="0">
                <a:solidFill>
                  <a:schemeClr val="tx1"/>
                </a:solidFill>
              </a:rPr>
              <a:t>Africa </a:t>
            </a:r>
          </a:p>
          <a:p>
            <a:r>
              <a:rPr lang="en-ZA" sz="1800" b="0" dirty="0" smtClean="0">
                <a:solidFill>
                  <a:schemeClr val="tx1"/>
                </a:solidFill>
              </a:rPr>
              <a:t>Stronger </a:t>
            </a:r>
            <a:r>
              <a:rPr lang="en-ZA" sz="1800" b="0" dirty="0">
                <a:solidFill>
                  <a:schemeClr val="tx1"/>
                </a:solidFill>
              </a:rPr>
              <a:t>limitations on repetition in Botswana and Zimbabwe than in other </a:t>
            </a:r>
            <a:r>
              <a:rPr lang="en-ZA" sz="1800" b="0" dirty="0" smtClean="0">
                <a:solidFill>
                  <a:schemeClr val="tx1"/>
                </a:solidFill>
              </a:rPr>
              <a:t>southern African countries</a:t>
            </a:r>
            <a:endParaRPr lang="en-ZA" sz="1800" b="0" dirty="0">
              <a:solidFill>
                <a:schemeClr val="tx1"/>
              </a:solidFill>
            </a:endParaRPr>
          </a:p>
          <a:p>
            <a:pPr marL="285750"/>
            <a:endParaRPr lang="en-ZA" sz="1800" b="0" dirty="0">
              <a:solidFill>
                <a:schemeClr val="tx1"/>
              </a:solidFill>
            </a:endParaRPr>
          </a:p>
        </p:txBody>
      </p:sp>
    </p:spTree>
    <p:extLst>
      <p:ext uri="{BB962C8B-B14F-4D97-AF65-F5344CB8AC3E}">
        <p14:creationId xmlns:p14="http://schemas.microsoft.com/office/powerpoint/2010/main" val="1172604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dirty="0">
                <a:solidFill>
                  <a:schemeClr val="tx1"/>
                </a:solidFill>
              </a:rPr>
              <a:t>Repetition policy, high stakes examinations and </a:t>
            </a:r>
            <a:r>
              <a:rPr lang="en-ZA" sz="2400" dirty="0" smtClean="0">
                <a:solidFill>
                  <a:schemeClr val="tx1"/>
                </a:solidFill>
              </a:rPr>
              <a:t>dropout (</a:t>
            </a:r>
            <a:r>
              <a:rPr lang="en-ZA" sz="2400" dirty="0" err="1" smtClean="0">
                <a:solidFill>
                  <a:schemeClr val="tx1"/>
                </a:solidFill>
              </a:rPr>
              <a:t>cont</a:t>
            </a:r>
            <a:r>
              <a:rPr lang="en-ZA" sz="2400" dirty="0" smtClean="0">
                <a:solidFill>
                  <a:schemeClr val="tx1"/>
                </a:solidFill>
              </a:rPr>
              <a:t>)</a:t>
            </a:r>
            <a:endParaRPr lang="en-ZA" sz="2400" dirty="0"/>
          </a:p>
        </p:txBody>
      </p:sp>
      <p:sp>
        <p:nvSpPr>
          <p:cNvPr id="3" name="Content Placeholder 2"/>
          <p:cNvSpPr>
            <a:spLocks noGrp="1"/>
          </p:cNvSpPr>
          <p:nvPr>
            <p:ph idx="1"/>
          </p:nvPr>
        </p:nvSpPr>
        <p:spPr>
          <a:xfrm>
            <a:off x="179512" y="692696"/>
            <a:ext cx="8856984" cy="5904656"/>
          </a:xfrm>
        </p:spPr>
        <p:txBody>
          <a:bodyPr>
            <a:noAutofit/>
          </a:bodyPr>
          <a:lstStyle/>
          <a:p>
            <a:pPr marL="0" indent="0">
              <a:buNone/>
            </a:pPr>
            <a:r>
              <a:rPr lang="en-ZA" sz="1800" dirty="0" smtClean="0">
                <a:solidFill>
                  <a:schemeClr val="tx1"/>
                </a:solidFill>
              </a:rPr>
              <a:t>Zimbabwe</a:t>
            </a:r>
          </a:p>
          <a:p>
            <a:r>
              <a:rPr lang="en-ZA" sz="1800" b="0" dirty="0" smtClean="0">
                <a:solidFill>
                  <a:schemeClr val="tx1"/>
                </a:solidFill>
              </a:rPr>
              <a:t>Formally automatic promotion</a:t>
            </a:r>
          </a:p>
          <a:p>
            <a:pPr lvl="1"/>
            <a:r>
              <a:rPr lang="en-ZA" sz="1600" b="0" dirty="0" smtClean="0">
                <a:solidFill>
                  <a:schemeClr val="tx1"/>
                </a:solidFill>
              </a:rPr>
              <a:t>yet 25 000 primary (0.75%) and </a:t>
            </a:r>
            <a:r>
              <a:rPr lang="en-ZA" sz="1600" b="0" dirty="0">
                <a:solidFill>
                  <a:schemeClr val="tx1"/>
                </a:solidFill>
              </a:rPr>
              <a:t>12 600 </a:t>
            </a:r>
            <a:r>
              <a:rPr lang="en-ZA" sz="1600" b="0" dirty="0" smtClean="0">
                <a:solidFill>
                  <a:schemeClr val="tx1"/>
                </a:solidFill>
              </a:rPr>
              <a:t>secondary (1.2%) students repeated in 2018 (Zimbabwe Ministry of Primary and Secondary Education 2019)</a:t>
            </a:r>
          </a:p>
          <a:p>
            <a:pPr lvl="1"/>
            <a:r>
              <a:rPr lang="en-ZA" sz="1600" b="0" dirty="0" smtClean="0">
                <a:solidFill>
                  <a:schemeClr val="tx1"/>
                </a:solidFill>
              </a:rPr>
              <a:t>Repetition rates declining</a:t>
            </a:r>
          </a:p>
          <a:p>
            <a:pPr lvl="1"/>
            <a:r>
              <a:rPr lang="en-ZA" sz="1600" b="0" dirty="0" smtClean="0">
                <a:solidFill>
                  <a:schemeClr val="tx1"/>
                </a:solidFill>
              </a:rPr>
              <a:t>Boys more likely to repeat, specially </a:t>
            </a:r>
            <a:r>
              <a:rPr lang="en-ZA" sz="1600" b="0" dirty="0">
                <a:solidFill>
                  <a:schemeClr val="tx1"/>
                </a:solidFill>
              </a:rPr>
              <a:t>in primary schools</a:t>
            </a:r>
            <a:endParaRPr lang="en-ZA" sz="1600" b="0" dirty="0" smtClean="0">
              <a:solidFill>
                <a:schemeClr val="tx1"/>
              </a:solidFill>
            </a:endParaRPr>
          </a:p>
          <a:p>
            <a:r>
              <a:rPr lang="en-ZA" sz="1800" b="0" dirty="0" smtClean="0">
                <a:solidFill>
                  <a:schemeClr val="tx1"/>
                </a:solidFill>
              </a:rPr>
              <a:t>PSLE no longer high stakes</a:t>
            </a:r>
          </a:p>
          <a:p>
            <a:pPr lvl="1"/>
            <a:r>
              <a:rPr lang="en-ZA" sz="1400" b="0" dirty="0" smtClean="0">
                <a:solidFill>
                  <a:schemeClr val="tx1"/>
                </a:solidFill>
              </a:rPr>
              <a:t>All who write are promoted to grade 8, though only 80% of 2017 grade 7 students actually continued</a:t>
            </a:r>
          </a:p>
          <a:p>
            <a:r>
              <a:rPr lang="en-ZA" sz="1800" b="0" dirty="0" smtClean="0">
                <a:solidFill>
                  <a:schemeClr val="tx1"/>
                </a:solidFill>
              </a:rPr>
              <a:t>High stakes grade 11 O-levels exam much more severe: </a:t>
            </a:r>
          </a:p>
          <a:p>
            <a:pPr lvl="1"/>
            <a:r>
              <a:rPr lang="en-ZA" sz="1600" b="0" dirty="0" smtClean="0">
                <a:solidFill>
                  <a:schemeClr val="tx1"/>
                </a:solidFill>
              </a:rPr>
              <a:t>Determines access to senior secondary (grades 12 and 13) and into some colleges</a:t>
            </a:r>
          </a:p>
          <a:p>
            <a:pPr lvl="1"/>
            <a:r>
              <a:rPr lang="en-ZA" sz="1600" dirty="0" smtClean="0">
                <a:solidFill>
                  <a:schemeClr val="tx1"/>
                </a:solidFill>
              </a:rPr>
              <a:t>Most </a:t>
            </a:r>
            <a:r>
              <a:rPr lang="en-ZA" sz="1600" b="0" dirty="0" smtClean="0">
                <a:solidFill>
                  <a:schemeClr val="tx1"/>
                </a:solidFill>
              </a:rPr>
              <a:t>students fail, and fewer than one-quarter proceed to senior secondary</a:t>
            </a:r>
          </a:p>
          <a:p>
            <a:pPr marL="0" indent="0">
              <a:buNone/>
            </a:pPr>
            <a:r>
              <a:rPr lang="en-ZA" sz="1800" dirty="0" smtClean="0">
                <a:solidFill>
                  <a:schemeClr val="tx1"/>
                </a:solidFill>
              </a:rPr>
              <a:t>Botswana</a:t>
            </a:r>
          </a:p>
          <a:p>
            <a:r>
              <a:rPr lang="en-ZA" sz="1800" b="0" dirty="0" smtClean="0">
                <a:solidFill>
                  <a:schemeClr val="tx1"/>
                </a:solidFill>
              </a:rPr>
              <a:t>Also automatic promotion, but with reservation </a:t>
            </a:r>
          </a:p>
          <a:p>
            <a:pPr lvl="1"/>
            <a:r>
              <a:rPr lang="en-ZA" sz="1600" b="0" dirty="0" smtClean="0">
                <a:solidFill>
                  <a:schemeClr val="tx1"/>
                </a:solidFill>
              </a:rPr>
              <a:t>Officially, children only repeat ‘when parents agree that they should’</a:t>
            </a:r>
          </a:p>
          <a:p>
            <a:pPr lvl="1"/>
            <a:r>
              <a:rPr lang="en-ZA" sz="1600" b="0" dirty="0" smtClean="0">
                <a:solidFill>
                  <a:schemeClr val="tx1"/>
                </a:solidFill>
              </a:rPr>
              <a:t>Grade repetition concentrated in earliest grades. In 2017, 14 000 primary (4.2%) and 719 secondary students (0.4%) repeated. (World Bank/UNICEF/Ministry of Education and Skills Development 2020, 49)</a:t>
            </a:r>
          </a:p>
          <a:p>
            <a:pPr lvl="1"/>
            <a:r>
              <a:rPr lang="en-ZA" sz="1600" b="0" dirty="0" smtClean="0">
                <a:solidFill>
                  <a:schemeClr val="tx1"/>
                </a:solidFill>
              </a:rPr>
              <a:t>High failure rates in grade 10 JCE limit numbers in senior secondary</a:t>
            </a:r>
          </a:p>
          <a:p>
            <a:pPr lvl="1"/>
            <a:r>
              <a:rPr lang="en-ZA" sz="1600" b="0" dirty="0" smtClean="0">
                <a:solidFill>
                  <a:schemeClr val="tx1"/>
                </a:solidFill>
              </a:rPr>
              <a:t>In 2014 the senior secondary GER was 62, NER only 29 (World Bank/UNICEF/Ministry of Education and Skills Development 2020, 9)</a:t>
            </a:r>
          </a:p>
        </p:txBody>
      </p:sp>
    </p:spTree>
    <p:extLst>
      <p:ext uri="{BB962C8B-B14F-4D97-AF65-F5344CB8AC3E}">
        <p14:creationId xmlns:p14="http://schemas.microsoft.com/office/powerpoint/2010/main" val="640167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79512" y="692696"/>
            <a:ext cx="8856984" cy="5904656"/>
          </a:xfrm>
        </p:spPr>
        <p:txBody>
          <a:bodyPr>
            <a:noAutofit/>
          </a:bodyPr>
          <a:lstStyle/>
          <a:p>
            <a:pPr marL="0" indent="0">
              <a:buNone/>
            </a:pPr>
            <a:r>
              <a:rPr lang="en-ZA" sz="1800" dirty="0" smtClean="0">
                <a:solidFill>
                  <a:schemeClr val="tx1"/>
                </a:solidFill>
              </a:rPr>
              <a:t>Eswatini</a:t>
            </a:r>
          </a:p>
          <a:p>
            <a:r>
              <a:rPr lang="en-ZA" sz="1600" b="0" dirty="0" smtClean="0">
                <a:solidFill>
                  <a:schemeClr val="tx1"/>
                </a:solidFill>
              </a:rPr>
              <a:t>Each year, 15% of primary learners are not promoted (UNICEF 2018, 11), despite official policy limiting repetition to 10% per grade per school (UNICEF 2016)</a:t>
            </a:r>
          </a:p>
          <a:p>
            <a:r>
              <a:rPr lang="en-ZA" sz="1600" b="0" dirty="0" smtClean="0">
                <a:solidFill>
                  <a:schemeClr val="tx1"/>
                </a:solidFill>
              </a:rPr>
              <a:t>Fewer than 10 000 on track in 2017, vs 30 000 in grade 1 six years earlier (2011) (UNICEF 2018, 38)</a:t>
            </a:r>
          </a:p>
          <a:p>
            <a:r>
              <a:rPr lang="en-ZA" sz="1600" b="0" dirty="0" smtClean="0">
                <a:solidFill>
                  <a:schemeClr val="tx1"/>
                </a:solidFill>
              </a:rPr>
              <a:t>Promotion rates in grades preceding external exams in grades 7, 10 and 12 as low as 60-70%</a:t>
            </a:r>
          </a:p>
          <a:p>
            <a:pPr lvl="1"/>
            <a:r>
              <a:rPr lang="en-ZA" sz="1400" b="0" dirty="0" smtClean="0">
                <a:solidFill>
                  <a:schemeClr val="tx1"/>
                </a:solidFill>
              </a:rPr>
              <a:t>Ministry officials ascribe this to accountability pressure on schools to perform in external examinations</a:t>
            </a:r>
          </a:p>
          <a:p>
            <a:pPr lvl="1"/>
            <a:r>
              <a:rPr lang="en-ZA" sz="1400" b="0" dirty="0" smtClean="0">
                <a:solidFill>
                  <a:schemeClr val="tx1"/>
                </a:solidFill>
              </a:rPr>
              <a:t>Weaker students are held back in the previous grade, which also encourages dropout</a:t>
            </a:r>
          </a:p>
          <a:p>
            <a:pPr lvl="1"/>
            <a:r>
              <a:rPr lang="en-ZA" sz="1400" b="0" dirty="0" smtClean="0">
                <a:solidFill>
                  <a:schemeClr val="tx1"/>
                </a:solidFill>
              </a:rPr>
              <a:t> The effect of high repetition rate with high dropout can be seen in Table</a:t>
            </a:r>
          </a:p>
          <a:p>
            <a:pPr lvl="2">
              <a:spcBef>
                <a:spcPts val="0"/>
              </a:spcBef>
            </a:pPr>
            <a:r>
              <a:rPr lang="en-ZA" sz="1200" b="0" dirty="0" smtClean="0">
                <a:solidFill>
                  <a:schemeClr val="tx1"/>
                </a:solidFill>
              </a:rPr>
              <a:t>Consider highlighted diagonal (</a:t>
            </a:r>
            <a:r>
              <a:rPr lang="en-ZA" sz="1200" dirty="0" smtClean="0"/>
              <a:t>‘</a:t>
            </a:r>
            <a:r>
              <a:rPr lang="en-ZA" sz="1200" dirty="0"/>
              <a:t>pseudo-cohort</a:t>
            </a:r>
            <a:r>
              <a:rPr lang="en-ZA" sz="1200" dirty="0" smtClean="0"/>
              <a:t>’) </a:t>
            </a:r>
            <a:r>
              <a:rPr lang="en-ZA" sz="1200" b="0" dirty="0" smtClean="0">
                <a:solidFill>
                  <a:schemeClr val="tx1"/>
                </a:solidFill>
              </a:rPr>
              <a:t>: Fewer students in grade 6 in 2010 than in grade 5 in 2009, due to dropout and repetition, but some of the grade 6 students in 2010 were repeaters from 2009, so not part of the original 2009 grade 5 cohort</a:t>
            </a:r>
          </a:p>
          <a:p>
            <a:pPr lvl="2">
              <a:spcBef>
                <a:spcPts val="0"/>
              </a:spcBef>
            </a:pPr>
            <a:r>
              <a:rPr lang="en-ZA" sz="1200" b="0" dirty="0" smtClean="0">
                <a:solidFill>
                  <a:schemeClr val="tx1"/>
                </a:solidFill>
              </a:rPr>
              <a:t>Following this diagonal, the grade 12) ‘pseudo cohort’ in 2016 was less than 13 000, only 39% of the number in grade 5 in 2009</a:t>
            </a:r>
          </a:p>
          <a:p>
            <a:pPr lvl="2">
              <a:spcBef>
                <a:spcPts val="0"/>
              </a:spcBef>
            </a:pPr>
            <a:r>
              <a:rPr lang="en-ZA" sz="1200" b="0" dirty="0" smtClean="0">
                <a:solidFill>
                  <a:schemeClr val="tx1"/>
                </a:solidFill>
              </a:rPr>
              <a:t>The second panel offers another way to follow a cohort: The cohort of 11-year old children in 2011 was reduced by dropout and repetition so that there were fewer 12-years olds in 2012, 13-year olds in 2013, and so on</a:t>
            </a:r>
          </a:p>
          <a:p>
            <a:pPr lvl="2">
              <a:spcBef>
                <a:spcPts val="0"/>
              </a:spcBef>
            </a:pPr>
            <a:r>
              <a:rPr lang="en-ZA" sz="1200" b="0" dirty="0" smtClean="0">
                <a:solidFill>
                  <a:schemeClr val="tx1"/>
                </a:solidFill>
              </a:rPr>
              <a:t>Of the original age cohort, only 63% were still in school at age 18, but many of these would have repeated one or more grades. </a:t>
            </a:r>
          </a:p>
          <a:p>
            <a:pPr marL="0" indent="0">
              <a:buNone/>
            </a:pPr>
            <a:r>
              <a:rPr lang="en-ZA" sz="1600" dirty="0" smtClean="0">
                <a:solidFill>
                  <a:schemeClr val="tx1"/>
                </a:solidFill>
              </a:rPr>
              <a:t>Namibia</a:t>
            </a:r>
          </a:p>
          <a:p>
            <a:r>
              <a:rPr lang="en-ZA" sz="1600" b="0" dirty="0" smtClean="0">
                <a:solidFill>
                  <a:schemeClr val="tx1"/>
                </a:solidFill>
              </a:rPr>
              <a:t>Due to late enrolment and early repetition, 29% of grade 1 students are over-aged</a:t>
            </a:r>
          </a:p>
          <a:p>
            <a:r>
              <a:rPr lang="en-ZA" sz="1600" b="0" dirty="0" smtClean="0">
                <a:solidFill>
                  <a:schemeClr val="tx1"/>
                </a:solidFill>
              </a:rPr>
              <a:t>High repetition in primary and junior secondary grades raises over-age to 72% in grade 9, before it declines due to dropouts –  but is still 51% in grade 12</a:t>
            </a:r>
          </a:p>
          <a:p>
            <a:r>
              <a:rPr lang="en-ZA" sz="1600" b="0" dirty="0" smtClean="0">
                <a:solidFill>
                  <a:schemeClr val="tx1"/>
                </a:solidFill>
              </a:rPr>
              <a:t>As part of a major curriculum change, the grade 10 examination, currently a high barrier, is being replaced by a grade 11 exam, regarded as the end of secondary school for most children. Those who wish to continue further, especially those with university ambitions, will have to write a new school-leaving examination at the end of the new grade 13 </a:t>
            </a:r>
            <a:endParaRPr lang="en-ZA" sz="4000" dirty="0"/>
          </a:p>
        </p:txBody>
      </p:sp>
    </p:spTree>
    <p:extLst>
      <p:ext uri="{BB962C8B-B14F-4D97-AF65-F5344CB8AC3E}">
        <p14:creationId xmlns:p14="http://schemas.microsoft.com/office/powerpoint/2010/main" val="1897436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43" y="0"/>
            <a:ext cx="9079057" cy="732559"/>
          </a:xfrm>
        </p:spPr>
        <p:txBody>
          <a:bodyPr>
            <a:noAutofit/>
          </a:bodyPr>
          <a:lstStyle/>
          <a:p>
            <a:r>
              <a:rPr lang="en-ZA" sz="3200" dirty="0">
                <a:latin typeface="+mn-lt"/>
              </a:rPr>
              <a:t>Swaziland: </a:t>
            </a:r>
            <a:r>
              <a:rPr lang="en-ZA" sz="3200" dirty="0" smtClean="0">
                <a:latin typeface="+mn-lt"/>
              </a:rPr>
              <a:t>‘pseudo-cohorts’ vs actual cohorts </a:t>
            </a:r>
            <a:endParaRPr lang="en-ZA" sz="3200" dirty="0">
              <a:latin typeface="+mn-lt"/>
            </a:endParaRPr>
          </a:p>
        </p:txBody>
      </p:sp>
      <p:graphicFrame>
        <p:nvGraphicFramePr>
          <p:cNvPr id="5" name="Content Placeholder 4"/>
          <p:cNvGraphicFramePr>
            <a:graphicFrameLocks noGrp="1"/>
          </p:cNvGraphicFramePr>
          <p:nvPr>
            <p:ph idx="1"/>
            <p:extLst/>
          </p:nvPr>
        </p:nvGraphicFramePr>
        <p:xfrm>
          <a:off x="187842" y="548680"/>
          <a:ext cx="8833257" cy="4570657"/>
        </p:xfrm>
        <a:graphic>
          <a:graphicData uri="http://schemas.openxmlformats.org/drawingml/2006/table">
            <a:tbl>
              <a:tblPr firstRow="1" firstCol="1" bandRow="1">
                <a:tableStyleId>{5C22544A-7EE6-4342-B048-85BDC9FD1C3A}</a:tableStyleId>
              </a:tblPr>
              <a:tblGrid>
                <a:gridCol w="981473">
                  <a:extLst>
                    <a:ext uri="{9D8B030D-6E8A-4147-A177-3AD203B41FA5}">
                      <a16:colId xmlns:a16="http://schemas.microsoft.com/office/drawing/2014/main" val="2957671926"/>
                    </a:ext>
                  </a:extLst>
                </a:gridCol>
                <a:gridCol w="981473">
                  <a:extLst>
                    <a:ext uri="{9D8B030D-6E8A-4147-A177-3AD203B41FA5}">
                      <a16:colId xmlns:a16="http://schemas.microsoft.com/office/drawing/2014/main" val="1183327736"/>
                    </a:ext>
                  </a:extLst>
                </a:gridCol>
                <a:gridCol w="981473">
                  <a:extLst>
                    <a:ext uri="{9D8B030D-6E8A-4147-A177-3AD203B41FA5}">
                      <a16:colId xmlns:a16="http://schemas.microsoft.com/office/drawing/2014/main" val="2040462201"/>
                    </a:ext>
                  </a:extLst>
                </a:gridCol>
                <a:gridCol w="981473">
                  <a:extLst>
                    <a:ext uri="{9D8B030D-6E8A-4147-A177-3AD203B41FA5}">
                      <a16:colId xmlns:a16="http://schemas.microsoft.com/office/drawing/2014/main" val="2305980483"/>
                    </a:ext>
                  </a:extLst>
                </a:gridCol>
                <a:gridCol w="981473">
                  <a:extLst>
                    <a:ext uri="{9D8B030D-6E8A-4147-A177-3AD203B41FA5}">
                      <a16:colId xmlns:a16="http://schemas.microsoft.com/office/drawing/2014/main" val="2811893070"/>
                    </a:ext>
                  </a:extLst>
                </a:gridCol>
                <a:gridCol w="981473">
                  <a:extLst>
                    <a:ext uri="{9D8B030D-6E8A-4147-A177-3AD203B41FA5}">
                      <a16:colId xmlns:a16="http://schemas.microsoft.com/office/drawing/2014/main" val="2247903050"/>
                    </a:ext>
                  </a:extLst>
                </a:gridCol>
                <a:gridCol w="981473">
                  <a:extLst>
                    <a:ext uri="{9D8B030D-6E8A-4147-A177-3AD203B41FA5}">
                      <a16:colId xmlns:a16="http://schemas.microsoft.com/office/drawing/2014/main" val="4265224105"/>
                    </a:ext>
                  </a:extLst>
                </a:gridCol>
                <a:gridCol w="1008950">
                  <a:extLst>
                    <a:ext uri="{9D8B030D-6E8A-4147-A177-3AD203B41FA5}">
                      <a16:colId xmlns:a16="http://schemas.microsoft.com/office/drawing/2014/main" val="759799335"/>
                    </a:ext>
                  </a:extLst>
                </a:gridCol>
                <a:gridCol w="953996">
                  <a:extLst>
                    <a:ext uri="{9D8B030D-6E8A-4147-A177-3AD203B41FA5}">
                      <a16:colId xmlns:a16="http://schemas.microsoft.com/office/drawing/2014/main" val="673746220"/>
                    </a:ext>
                  </a:extLst>
                </a:gridCol>
              </a:tblGrid>
              <a:tr h="351589">
                <a:tc>
                  <a:txBody>
                    <a:bodyPr/>
                    <a:lstStyle/>
                    <a:p>
                      <a:endParaRPr lang="en-ZA" sz="1200" dirty="0">
                        <a:effectLst/>
                        <a:latin typeface="+mn-lt"/>
                      </a:endParaRPr>
                    </a:p>
                  </a:txBody>
                  <a:tcPr marL="67118" marR="67118" marT="0" marB="0"/>
                </a:tc>
                <a:tc>
                  <a:txBody>
                    <a:bodyPr/>
                    <a:lstStyle/>
                    <a:p>
                      <a:pPr algn="just">
                        <a:lnSpc>
                          <a:spcPct val="150000"/>
                        </a:lnSpc>
                        <a:spcAft>
                          <a:spcPts val="0"/>
                        </a:spcAft>
                      </a:pPr>
                      <a:r>
                        <a:rPr lang="en-ZA" sz="1200">
                          <a:effectLst/>
                          <a:latin typeface="+mn-lt"/>
                        </a:rPr>
                        <a:t>2009</a:t>
                      </a:r>
                      <a:endParaRPr lang="en-ZA" sz="12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200" dirty="0">
                          <a:effectLst/>
                          <a:latin typeface="+mn-lt"/>
                        </a:rPr>
                        <a:t>2010</a:t>
                      </a:r>
                      <a:endParaRPr lang="en-ZA" sz="12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200" dirty="0">
                          <a:effectLst/>
                          <a:latin typeface="+mn-lt"/>
                        </a:rPr>
                        <a:t>2011</a:t>
                      </a:r>
                      <a:endParaRPr lang="en-ZA" sz="12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200" dirty="0">
                          <a:effectLst/>
                          <a:latin typeface="+mn-lt"/>
                        </a:rPr>
                        <a:t>2012</a:t>
                      </a:r>
                      <a:endParaRPr lang="en-ZA" sz="12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200">
                          <a:effectLst/>
                          <a:latin typeface="+mn-lt"/>
                        </a:rPr>
                        <a:t>2013</a:t>
                      </a:r>
                      <a:endParaRPr lang="en-ZA" sz="12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200">
                          <a:effectLst/>
                          <a:latin typeface="+mn-lt"/>
                        </a:rPr>
                        <a:t>2014</a:t>
                      </a:r>
                      <a:endParaRPr lang="en-ZA" sz="12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200">
                          <a:effectLst/>
                          <a:latin typeface="+mn-lt"/>
                        </a:rPr>
                        <a:t>2015</a:t>
                      </a:r>
                      <a:endParaRPr lang="en-ZA" sz="12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200">
                          <a:effectLst/>
                          <a:latin typeface="+mn-lt"/>
                        </a:rPr>
                        <a:t>2016</a:t>
                      </a:r>
                      <a:endParaRPr lang="en-ZA" sz="1200">
                        <a:effectLst/>
                        <a:latin typeface="+mn-lt"/>
                        <a:ea typeface="Times New Roman" panose="02020603050405020304" pitchFamily="18" charset="0"/>
                        <a:cs typeface="Calibri" panose="020F0502020204030204" pitchFamily="34" charset="0"/>
                      </a:endParaRPr>
                    </a:p>
                  </a:txBody>
                  <a:tcPr marL="67118" marR="67118" marT="0" marB="0"/>
                </a:tc>
                <a:extLst>
                  <a:ext uri="{0D108BD9-81ED-4DB2-BD59-A6C34878D82A}">
                    <a16:rowId xmlns:a16="http://schemas.microsoft.com/office/drawing/2014/main" val="2380900326"/>
                  </a:ext>
                </a:extLst>
              </a:tr>
              <a:tr h="351589">
                <a:tc>
                  <a:txBody>
                    <a:bodyPr/>
                    <a:lstStyle/>
                    <a:p>
                      <a:pPr algn="ctr">
                        <a:lnSpc>
                          <a:spcPct val="150000"/>
                        </a:lnSpc>
                        <a:spcAft>
                          <a:spcPts val="0"/>
                        </a:spcAft>
                      </a:pPr>
                      <a:r>
                        <a:rPr lang="en-ZA" sz="1200" smtClean="0">
                          <a:effectLst/>
                          <a:latin typeface="+mn-lt"/>
                        </a:rPr>
                        <a:t>Grade </a:t>
                      </a:r>
                      <a:r>
                        <a:rPr lang="en-ZA" sz="1200" dirty="0">
                          <a:effectLst/>
                          <a:latin typeface="+mn-lt"/>
                        </a:rPr>
                        <a:t>1</a:t>
                      </a:r>
                      <a:endParaRPr lang="en-ZA" sz="12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37 091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41 184 3</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37 034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 36 348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36 211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36 305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34 791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32 491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extLst>
                  <a:ext uri="{0D108BD9-81ED-4DB2-BD59-A6C34878D82A}">
                    <a16:rowId xmlns:a16="http://schemas.microsoft.com/office/drawing/2014/main" val="1937087636"/>
                  </a:ext>
                </a:extLst>
              </a:tr>
              <a:tr h="351589">
                <a:tc>
                  <a:txBody>
                    <a:bodyPr/>
                    <a:lstStyle/>
                    <a:p>
                      <a:pPr algn="ctr">
                        <a:lnSpc>
                          <a:spcPct val="150000"/>
                        </a:lnSpc>
                        <a:spcAft>
                          <a:spcPts val="0"/>
                        </a:spcAft>
                      </a:pPr>
                      <a:r>
                        <a:rPr lang="en-ZA" sz="1200" smtClean="0">
                          <a:effectLst/>
                          <a:latin typeface="+mn-lt"/>
                        </a:rPr>
                        <a:t>Grade </a:t>
                      </a:r>
                      <a:r>
                        <a:rPr lang="en-ZA" sz="1200" dirty="0">
                          <a:effectLst/>
                          <a:latin typeface="+mn-lt"/>
                        </a:rPr>
                        <a:t>2</a:t>
                      </a:r>
                      <a:endParaRPr lang="en-ZA" sz="12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35 805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36 622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37 631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35 610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34 696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35 097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35 412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33 812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extLst>
                  <a:ext uri="{0D108BD9-81ED-4DB2-BD59-A6C34878D82A}">
                    <a16:rowId xmlns:a16="http://schemas.microsoft.com/office/drawing/2014/main" val="2445367575"/>
                  </a:ext>
                </a:extLst>
              </a:tr>
              <a:tr h="351589">
                <a:tc>
                  <a:txBody>
                    <a:bodyPr/>
                    <a:lstStyle/>
                    <a:p>
                      <a:pPr algn="ctr">
                        <a:lnSpc>
                          <a:spcPct val="150000"/>
                        </a:lnSpc>
                        <a:spcAft>
                          <a:spcPts val="0"/>
                        </a:spcAft>
                      </a:pPr>
                      <a:r>
                        <a:rPr lang="en-ZA" sz="1200" smtClean="0">
                          <a:effectLst/>
                          <a:latin typeface="+mn-lt"/>
                        </a:rPr>
                        <a:t>Grade </a:t>
                      </a:r>
                      <a:r>
                        <a:rPr lang="en-ZA" sz="1200" dirty="0">
                          <a:effectLst/>
                          <a:latin typeface="+mn-lt"/>
                        </a:rPr>
                        <a:t>3</a:t>
                      </a:r>
                      <a:endParaRPr lang="en-ZA" sz="12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37 158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37 457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 38 478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38 889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37 181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36 833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36 968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36 873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extLst>
                  <a:ext uri="{0D108BD9-81ED-4DB2-BD59-A6C34878D82A}">
                    <a16:rowId xmlns:a16="http://schemas.microsoft.com/office/drawing/2014/main" val="3065085889"/>
                  </a:ext>
                </a:extLst>
              </a:tr>
              <a:tr h="351589">
                <a:tc>
                  <a:txBody>
                    <a:bodyPr/>
                    <a:lstStyle/>
                    <a:p>
                      <a:pPr algn="ctr">
                        <a:lnSpc>
                          <a:spcPct val="150000"/>
                        </a:lnSpc>
                        <a:spcAft>
                          <a:spcPts val="0"/>
                        </a:spcAft>
                      </a:pPr>
                      <a:r>
                        <a:rPr lang="en-ZA" sz="1200" smtClean="0">
                          <a:effectLst/>
                          <a:latin typeface="+mn-lt"/>
                        </a:rPr>
                        <a:t>Grade </a:t>
                      </a:r>
                      <a:r>
                        <a:rPr lang="en-ZA" sz="1200" dirty="0">
                          <a:effectLst/>
                          <a:latin typeface="+mn-lt"/>
                        </a:rPr>
                        <a:t>4</a:t>
                      </a:r>
                      <a:endParaRPr lang="en-ZA" sz="12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34 822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35 180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 34 831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36 670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36 896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36 248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 36 003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35 997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extLst>
                  <a:ext uri="{0D108BD9-81ED-4DB2-BD59-A6C34878D82A}">
                    <a16:rowId xmlns:a16="http://schemas.microsoft.com/office/drawing/2014/main" val="1211161258"/>
                  </a:ext>
                </a:extLst>
              </a:tr>
              <a:tr h="351589">
                <a:tc>
                  <a:txBody>
                    <a:bodyPr/>
                    <a:lstStyle/>
                    <a:p>
                      <a:pPr algn="ctr">
                        <a:lnSpc>
                          <a:spcPct val="150000"/>
                        </a:lnSpc>
                        <a:spcAft>
                          <a:spcPts val="0"/>
                        </a:spcAft>
                      </a:pPr>
                      <a:r>
                        <a:rPr lang="en-ZA" sz="1200" smtClean="0">
                          <a:effectLst/>
                          <a:latin typeface="+mn-lt"/>
                        </a:rPr>
                        <a:t>Grade </a:t>
                      </a:r>
                      <a:r>
                        <a:rPr lang="en-ZA" sz="1200" dirty="0">
                          <a:effectLst/>
                          <a:latin typeface="+mn-lt"/>
                        </a:rPr>
                        <a:t>5</a:t>
                      </a:r>
                      <a:endParaRPr lang="en-ZA" sz="12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highlight>
                            <a:srgbClr val="FFFF00"/>
                          </a:highlight>
                          <a:latin typeface="+mn-lt"/>
                        </a:rPr>
                        <a:t>32 971</a:t>
                      </a:r>
                      <a:r>
                        <a:rPr lang="en-ZA" sz="1400" dirty="0">
                          <a:effectLst/>
                          <a:latin typeface="+mn-lt"/>
                        </a:rPr>
                        <a:t>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34 078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 34 389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 34 074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35 846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36 888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35 978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35 680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extLst>
                  <a:ext uri="{0D108BD9-81ED-4DB2-BD59-A6C34878D82A}">
                    <a16:rowId xmlns:a16="http://schemas.microsoft.com/office/drawing/2014/main" val="1108953879"/>
                  </a:ext>
                </a:extLst>
              </a:tr>
              <a:tr h="351589">
                <a:tc>
                  <a:txBody>
                    <a:bodyPr/>
                    <a:lstStyle/>
                    <a:p>
                      <a:pPr algn="ctr">
                        <a:lnSpc>
                          <a:spcPct val="150000"/>
                        </a:lnSpc>
                        <a:spcAft>
                          <a:spcPts val="0"/>
                        </a:spcAft>
                      </a:pPr>
                      <a:r>
                        <a:rPr lang="en-ZA" sz="1200" dirty="0" smtClean="0">
                          <a:effectLst/>
                          <a:latin typeface="+mn-lt"/>
                        </a:rPr>
                        <a:t>Grade </a:t>
                      </a:r>
                      <a:r>
                        <a:rPr lang="en-ZA" sz="1200" dirty="0">
                          <a:effectLst/>
                          <a:latin typeface="+mn-lt"/>
                        </a:rPr>
                        <a:t>6</a:t>
                      </a:r>
                      <a:endParaRPr lang="en-ZA" sz="12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30 081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highlight>
                            <a:srgbClr val="FFFF00"/>
                          </a:highlight>
                          <a:latin typeface="+mn-lt"/>
                        </a:rPr>
                        <a:t>31 206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32 085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 32 574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 32 419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34 337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35 886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35 023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extLst>
                  <a:ext uri="{0D108BD9-81ED-4DB2-BD59-A6C34878D82A}">
                    <a16:rowId xmlns:a16="http://schemas.microsoft.com/office/drawing/2014/main" val="2877483313"/>
                  </a:ext>
                </a:extLst>
              </a:tr>
              <a:tr h="351589">
                <a:tc>
                  <a:txBody>
                    <a:bodyPr/>
                    <a:lstStyle/>
                    <a:p>
                      <a:pPr algn="ctr">
                        <a:lnSpc>
                          <a:spcPct val="150000"/>
                        </a:lnSpc>
                        <a:spcAft>
                          <a:spcPts val="0"/>
                        </a:spcAft>
                      </a:pPr>
                      <a:r>
                        <a:rPr lang="en-ZA" sz="1200" smtClean="0">
                          <a:effectLst/>
                          <a:latin typeface="+mn-lt"/>
                        </a:rPr>
                        <a:t>Grade </a:t>
                      </a:r>
                      <a:r>
                        <a:rPr lang="en-ZA" sz="1200" dirty="0">
                          <a:effectLst/>
                          <a:latin typeface="+mn-lt"/>
                        </a:rPr>
                        <a:t>7</a:t>
                      </a:r>
                      <a:endParaRPr lang="en-ZA" sz="12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23 183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24 260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a:t>
                      </a:r>
                      <a:r>
                        <a:rPr lang="en-ZA" sz="1400">
                          <a:effectLst/>
                          <a:highlight>
                            <a:srgbClr val="FFFF00"/>
                          </a:highlight>
                          <a:latin typeface="+mn-lt"/>
                        </a:rPr>
                        <a:t>24 246</a:t>
                      </a:r>
                      <a:r>
                        <a:rPr lang="en-ZA" sz="1400">
                          <a:effectLst/>
                          <a:latin typeface="+mn-lt"/>
                        </a:rPr>
                        <a:t>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24 254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 25 055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24 324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25 909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27 679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extLst>
                  <a:ext uri="{0D108BD9-81ED-4DB2-BD59-A6C34878D82A}">
                    <a16:rowId xmlns:a16="http://schemas.microsoft.com/office/drawing/2014/main" val="3679407828"/>
                  </a:ext>
                </a:extLst>
              </a:tr>
              <a:tr h="351589">
                <a:tc>
                  <a:txBody>
                    <a:bodyPr/>
                    <a:lstStyle/>
                    <a:p>
                      <a:pPr algn="ctr">
                        <a:lnSpc>
                          <a:spcPct val="150000"/>
                        </a:lnSpc>
                        <a:spcAft>
                          <a:spcPts val="0"/>
                        </a:spcAft>
                      </a:pPr>
                      <a:r>
                        <a:rPr lang="en-ZA" sz="1200" smtClean="0">
                          <a:effectLst/>
                          <a:latin typeface="+mn-lt"/>
                        </a:rPr>
                        <a:t>Form </a:t>
                      </a:r>
                      <a:r>
                        <a:rPr lang="en-ZA" sz="1200" dirty="0">
                          <a:effectLst/>
                          <a:latin typeface="+mn-lt"/>
                        </a:rPr>
                        <a:t>1</a:t>
                      </a:r>
                      <a:endParaRPr lang="en-ZA" sz="12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marL="0" algn="just" defTabSz="914400" rtl="0" eaLnBrk="1" latinLnBrk="0" hangingPunct="1">
                        <a:lnSpc>
                          <a:spcPct val="150000"/>
                        </a:lnSpc>
                        <a:spcAft>
                          <a:spcPts val="0"/>
                        </a:spcAft>
                      </a:pPr>
                      <a:r>
                        <a:rPr lang="en-ZA" sz="1400" kern="1200" dirty="0">
                          <a:solidFill>
                            <a:schemeClr val="dk1"/>
                          </a:solidFill>
                          <a:effectLst/>
                          <a:latin typeface="+mn-lt"/>
                          <a:ea typeface="+mn-ea"/>
                          <a:cs typeface="+mn-cs"/>
                        </a:rPr>
                        <a:t>22 059 </a:t>
                      </a:r>
                    </a:p>
                  </a:txBody>
                  <a:tcPr marL="67118" marR="67118" marT="0" marB="0"/>
                </a:tc>
                <a:tc>
                  <a:txBody>
                    <a:bodyPr/>
                    <a:lstStyle/>
                    <a:p>
                      <a:pPr marL="0" algn="just" defTabSz="914400" rtl="0" eaLnBrk="1" latinLnBrk="0" hangingPunct="1">
                        <a:lnSpc>
                          <a:spcPct val="150000"/>
                        </a:lnSpc>
                        <a:spcAft>
                          <a:spcPts val="0"/>
                        </a:spcAft>
                      </a:pPr>
                      <a:r>
                        <a:rPr lang="en-ZA" sz="1400" kern="1200" dirty="0">
                          <a:solidFill>
                            <a:schemeClr val="dk1"/>
                          </a:solidFill>
                          <a:effectLst/>
                          <a:latin typeface="+mn-lt"/>
                          <a:ea typeface="+mn-ea"/>
                          <a:cs typeface="+mn-cs"/>
                        </a:rPr>
                        <a:t> 23 800 </a:t>
                      </a:r>
                    </a:p>
                  </a:txBody>
                  <a:tcPr marL="67118" marR="67118" marT="0" marB="0"/>
                </a:tc>
                <a:tc>
                  <a:txBody>
                    <a:bodyPr/>
                    <a:lstStyle/>
                    <a:p>
                      <a:pPr algn="just">
                        <a:lnSpc>
                          <a:spcPct val="150000"/>
                        </a:lnSpc>
                        <a:spcAft>
                          <a:spcPts val="0"/>
                        </a:spcAft>
                      </a:pPr>
                      <a:r>
                        <a:rPr lang="en-ZA" sz="1400">
                          <a:effectLst/>
                          <a:latin typeface="+mn-lt"/>
                        </a:rPr>
                        <a:t> 24 784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highlight>
                            <a:srgbClr val="FFFF00"/>
                          </a:highlight>
                          <a:latin typeface="+mn-lt"/>
                        </a:rPr>
                        <a:t> 24 940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25 448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 26 975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27 080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27 664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extLst>
                  <a:ext uri="{0D108BD9-81ED-4DB2-BD59-A6C34878D82A}">
                    <a16:rowId xmlns:a16="http://schemas.microsoft.com/office/drawing/2014/main" val="3104553298"/>
                  </a:ext>
                </a:extLst>
              </a:tr>
              <a:tr h="351589">
                <a:tc>
                  <a:txBody>
                    <a:bodyPr/>
                    <a:lstStyle/>
                    <a:p>
                      <a:pPr algn="ctr">
                        <a:lnSpc>
                          <a:spcPct val="150000"/>
                        </a:lnSpc>
                        <a:spcAft>
                          <a:spcPts val="0"/>
                        </a:spcAft>
                      </a:pPr>
                      <a:r>
                        <a:rPr lang="en-ZA" sz="1200" smtClean="0">
                          <a:effectLst/>
                          <a:latin typeface="+mn-lt"/>
                        </a:rPr>
                        <a:t>Form </a:t>
                      </a:r>
                      <a:r>
                        <a:rPr lang="en-ZA" sz="1200" dirty="0">
                          <a:effectLst/>
                          <a:latin typeface="+mn-lt"/>
                        </a:rPr>
                        <a:t>2</a:t>
                      </a:r>
                      <a:endParaRPr lang="en-ZA" sz="12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20 811</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marL="0" algn="just" defTabSz="914400" rtl="0" eaLnBrk="1" latinLnBrk="0" hangingPunct="1">
                        <a:lnSpc>
                          <a:spcPct val="150000"/>
                        </a:lnSpc>
                        <a:spcAft>
                          <a:spcPts val="0"/>
                        </a:spcAft>
                      </a:pPr>
                      <a:r>
                        <a:rPr lang="en-ZA" sz="1400" kern="1200" dirty="0">
                          <a:solidFill>
                            <a:schemeClr val="dk1"/>
                          </a:solidFill>
                          <a:effectLst/>
                          <a:latin typeface="+mn-lt"/>
                          <a:ea typeface="+mn-ea"/>
                          <a:cs typeface="+mn-cs"/>
                        </a:rPr>
                        <a:t> 22 303 </a:t>
                      </a:r>
                    </a:p>
                  </a:txBody>
                  <a:tcPr marL="67118" marR="67118" marT="0" marB="0"/>
                </a:tc>
                <a:tc>
                  <a:txBody>
                    <a:bodyPr/>
                    <a:lstStyle/>
                    <a:p>
                      <a:pPr marL="0" algn="just" defTabSz="914400" rtl="0" eaLnBrk="1" latinLnBrk="0" hangingPunct="1">
                        <a:lnSpc>
                          <a:spcPct val="150000"/>
                        </a:lnSpc>
                        <a:spcAft>
                          <a:spcPts val="0"/>
                        </a:spcAft>
                      </a:pPr>
                      <a:r>
                        <a:rPr lang="en-ZA" sz="1400" kern="1200">
                          <a:solidFill>
                            <a:schemeClr val="dk1"/>
                          </a:solidFill>
                          <a:effectLst/>
                          <a:latin typeface="+mn-lt"/>
                          <a:ea typeface="+mn-ea"/>
                          <a:cs typeface="+mn-cs"/>
                        </a:rPr>
                        <a:t> 22 648 </a:t>
                      </a:r>
                    </a:p>
                  </a:txBody>
                  <a:tcPr marL="67118" marR="67118" marT="0" marB="0"/>
                </a:tc>
                <a:tc>
                  <a:txBody>
                    <a:bodyPr/>
                    <a:lstStyle/>
                    <a:p>
                      <a:pPr marL="0" algn="just" defTabSz="914400" rtl="0" eaLnBrk="1" latinLnBrk="0" hangingPunct="1">
                        <a:lnSpc>
                          <a:spcPct val="150000"/>
                        </a:lnSpc>
                        <a:spcAft>
                          <a:spcPts val="0"/>
                        </a:spcAft>
                      </a:pPr>
                      <a:r>
                        <a:rPr lang="en-ZA" sz="1400" kern="1200">
                          <a:solidFill>
                            <a:schemeClr val="dk1"/>
                          </a:solidFill>
                          <a:effectLst/>
                          <a:latin typeface="+mn-lt"/>
                          <a:ea typeface="+mn-ea"/>
                          <a:cs typeface="+mn-cs"/>
                        </a:rPr>
                        <a:t> 22 451 </a:t>
                      </a:r>
                    </a:p>
                  </a:txBody>
                  <a:tcPr marL="67118" marR="67118" marT="0" marB="0"/>
                </a:tc>
                <a:tc>
                  <a:txBody>
                    <a:bodyPr/>
                    <a:lstStyle/>
                    <a:p>
                      <a:pPr algn="just">
                        <a:lnSpc>
                          <a:spcPct val="150000"/>
                        </a:lnSpc>
                        <a:spcAft>
                          <a:spcPts val="0"/>
                        </a:spcAft>
                      </a:pPr>
                      <a:r>
                        <a:rPr lang="en-ZA" sz="1400">
                          <a:effectLst/>
                          <a:latin typeface="+mn-lt"/>
                        </a:rPr>
                        <a:t> </a:t>
                      </a:r>
                      <a:r>
                        <a:rPr lang="en-ZA" sz="1400">
                          <a:effectLst/>
                          <a:highlight>
                            <a:srgbClr val="FFFF00"/>
                          </a:highlight>
                          <a:latin typeface="+mn-lt"/>
                        </a:rPr>
                        <a:t>22 954</a:t>
                      </a:r>
                      <a:r>
                        <a:rPr lang="en-ZA" sz="1400">
                          <a:effectLst/>
                          <a:latin typeface="+mn-lt"/>
                        </a:rPr>
                        <a:t>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 24 182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 25 185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25 214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extLst>
                  <a:ext uri="{0D108BD9-81ED-4DB2-BD59-A6C34878D82A}">
                    <a16:rowId xmlns:a16="http://schemas.microsoft.com/office/drawing/2014/main" val="1338696141"/>
                  </a:ext>
                </a:extLst>
              </a:tr>
              <a:tr h="351589">
                <a:tc>
                  <a:txBody>
                    <a:bodyPr/>
                    <a:lstStyle/>
                    <a:p>
                      <a:pPr algn="ctr">
                        <a:lnSpc>
                          <a:spcPct val="150000"/>
                        </a:lnSpc>
                        <a:spcAft>
                          <a:spcPts val="0"/>
                        </a:spcAft>
                      </a:pPr>
                      <a:r>
                        <a:rPr lang="en-ZA" sz="1200" smtClean="0">
                          <a:effectLst/>
                          <a:latin typeface="+mn-lt"/>
                        </a:rPr>
                        <a:t>Form </a:t>
                      </a:r>
                      <a:r>
                        <a:rPr lang="en-ZA" sz="1200" dirty="0">
                          <a:effectLst/>
                          <a:latin typeface="+mn-lt"/>
                        </a:rPr>
                        <a:t>3</a:t>
                      </a:r>
                      <a:endParaRPr lang="en-ZA" sz="12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14 343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marL="0" algn="just" defTabSz="914400" rtl="0" eaLnBrk="1" latinLnBrk="0" hangingPunct="1">
                        <a:lnSpc>
                          <a:spcPct val="150000"/>
                        </a:lnSpc>
                        <a:spcAft>
                          <a:spcPts val="0"/>
                        </a:spcAft>
                      </a:pPr>
                      <a:r>
                        <a:rPr lang="en-ZA" sz="1400" kern="1200" dirty="0">
                          <a:solidFill>
                            <a:schemeClr val="dk1"/>
                          </a:solidFill>
                          <a:effectLst/>
                          <a:latin typeface="+mn-lt"/>
                          <a:ea typeface="+mn-ea"/>
                          <a:cs typeface="+mn-cs"/>
                        </a:rPr>
                        <a:t> 14 952 </a:t>
                      </a:r>
                    </a:p>
                  </a:txBody>
                  <a:tcPr marL="67118" marR="67118" marT="0" marB="0"/>
                </a:tc>
                <a:tc>
                  <a:txBody>
                    <a:bodyPr/>
                    <a:lstStyle/>
                    <a:p>
                      <a:pPr marL="0" algn="just" defTabSz="914400" rtl="0" eaLnBrk="1" latinLnBrk="0" hangingPunct="1">
                        <a:lnSpc>
                          <a:spcPct val="150000"/>
                        </a:lnSpc>
                        <a:spcAft>
                          <a:spcPts val="0"/>
                        </a:spcAft>
                      </a:pPr>
                      <a:r>
                        <a:rPr lang="en-ZA" sz="1400" kern="1200" dirty="0">
                          <a:solidFill>
                            <a:schemeClr val="dk1"/>
                          </a:solidFill>
                          <a:effectLst/>
                          <a:latin typeface="+mn-lt"/>
                          <a:ea typeface="+mn-ea"/>
                          <a:cs typeface="+mn-cs"/>
                        </a:rPr>
                        <a:t> 14 179 </a:t>
                      </a:r>
                    </a:p>
                  </a:txBody>
                  <a:tcPr marL="67118" marR="67118" marT="0" marB="0"/>
                </a:tc>
                <a:tc>
                  <a:txBody>
                    <a:bodyPr/>
                    <a:lstStyle/>
                    <a:p>
                      <a:pPr marL="0" algn="just" defTabSz="914400" rtl="0" eaLnBrk="1" latinLnBrk="0" hangingPunct="1">
                        <a:lnSpc>
                          <a:spcPct val="150000"/>
                        </a:lnSpc>
                        <a:spcAft>
                          <a:spcPts val="0"/>
                        </a:spcAft>
                      </a:pPr>
                      <a:r>
                        <a:rPr lang="en-ZA" sz="1400" kern="1200">
                          <a:solidFill>
                            <a:schemeClr val="dk1"/>
                          </a:solidFill>
                          <a:effectLst/>
                          <a:latin typeface="+mn-lt"/>
                          <a:ea typeface="+mn-ea"/>
                          <a:cs typeface="+mn-cs"/>
                        </a:rPr>
                        <a:t> 13 994 </a:t>
                      </a:r>
                    </a:p>
                  </a:txBody>
                  <a:tcPr marL="67118" marR="67118" marT="0" marB="0"/>
                </a:tc>
                <a:tc>
                  <a:txBody>
                    <a:bodyPr/>
                    <a:lstStyle/>
                    <a:p>
                      <a:pPr algn="just">
                        <a:lnSpc>
                          <a:spcPct val="150000"/>
                        </a:lnSpc>
                        <a:spcAft>
                          <a:spcPts val="0"/>
                        </a:spcAft>
                      </a:pPr>
                      <a:r>
                        <a:rPr lang="en-ZA" sz="1400">
                          <a:effectLst/>
                          <a:latin typeface="+mn-lt"/>
                        </a:rPr>
                        <a:t> 15 077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a:t>
                      </a:r>
                      <a:r>
                        <a:rPr lang="en-ZA" sz="1400">
                          <a:effectLst/>
                          <a:highlight>
                            <a:srgbClr val="FFFF00"/>
                          </a:highlight>
                          <a:latin typeface="+mn-lt"/>
                        </a:rPr>
                        <a:t>14 185</a:t>
                      </a:r>
                      <a:r>
                        <a:rPr lang="en-ZA" sz="1400">
                          <a:effectLst/>
                          <a:latin typeface="+mn-lt"/>
                        </a:rPr>
                        <a:t>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 15 549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16 873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extLst>
                  <a:ext uri="{0D108BD9-81ED-4DB2-BD59-A6C34878D82A}">
                    <a16:rowId xmlns:a16="http://schemas.microsoft.com/office/drawing/2014/main" val="1296832889"/>
                  </a:ext>
                </a:extLst>
              </a:tr>
              <a:tr h="351589">
                <a:tc>
                  <a:txBody>
                    <a:bodyPr/>
                    <a:lstStyle/>
                    <a:p>
                      <a:pPr algn="ctr">
                        <a:lnSpc>
                          <a:spcPct val="150000"/>
                        </a:lnSpc>
                        <a:spcAft>
                          <a:spcPts val="0"/>
                        </a:spcAft>
                      </a:pPr>
                      <a:r>
                        <a:rPr lang="en-ZA" sz="1200" smtClean="0">
                          <a:effectLst/>
                          <a:latin typeface="+mn-lt"/>
                        </a:rPr>
                        <a:t>Form </a:t>
                      </a:r>
                      <a:r>
                        <a:rPr lang="en-ZA" sz="1200" dirty="0">
                          <a:effectLst/>
                          <a:latin typeface="+mn-lt"/>
                        </a:rPr>
                        <a:t>4</a:t>
                      </a:r>
                      <a:endParaRPr lang="en-ZA" sz="12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15 553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marL="0" algn="just" defTabSz="914400" rtl="0" eaLnBrk="1" latinLnBrk="0" hangingPunct="1">
                        <a:lnSpc>
                          <a:spcPct val="150000"/>
                        </a:lnSpc>
                        <a:spcAft>
                          <a:spcPts val="0"/>
                        </a:spcAft>
                      </a:pPr>
                      <a:r>
                        <a:rPr lang="en-ZA" sz="1400" kern="1200" dirty="0">
                          <a:solidFill>
                            <a:schemeClr val="dk1"/>
                          </a:solidFill>
                          <a:effectLst/>
                          <a:latin typeface="+mn-lt"/>
                          <a:ea typeface="+mn-ea"/>
                          <a:cs typeface="+mn-cs"/>
                        </a:rPr>
                        <a:t> 17 293 </a:t>
                      </a:r>
                    </a:p>
                  </a:txBody>
                  <a:tcPr marL="67118" marR="67118" marT="0" marB="0"/>
                </a:tc>
                <a:tc>
                  <a:txBody>
                    <a:bodyPr/>
                    <a:lstStyle/>
                    <a:p>
                      <a:pPr marL="0" algn="just" defTabSz="914400" rtl="0" eaLnBrk="1" latinLnBrk="0" hangingPunct="1">
                        <a:lnSpc>
                          <a:spcPct val="150000"/>
                        </a:lnSpc>
                        <a:spcAft>
                          <a:spcPts val="0"/>
                        </a:spcAft>
                      </a:pPr>
                      <a:r>
                        <a:rPr lang="en-ZA" sz="1400" kern="1200" dirty="0">
                          <a:solidFill>
                            <a:schemeClr val="dk1"/>
                          </a:solidFill>
                          <a:effectLst/>
                          <a:latin typeface="+mn-lt"/>
                          <a:ea typeface="+mn-ea"/>
                          <a:cs typeface="+mn-cs"/>
                        </a:rPr>
                        <a:t> 18 177 </a:t>
                      </a:r>
                    </a:p>
                  </a:txBody>
                  <a:tcPr marL="67118" marR="67118" marT="0" marB="0"/>
                </a:tc>
                <a:tc>
                  <a:txBody>
                    <a:bodyPr/>
                    <a:lstStyle/>
                    <a:p>
                      <a:pPr marL="0" algn="just" defTabSz="914400" rtl="0" eaLnBrk="1" latinLnBrk="0" hangingPunct="1">
                        <a:lnSpc>
                          <a:spcPct val="150000"/>
                        </a:lnSpc>
                        <a:spcAft>
                          <a:spcPts val="0"/>
                        </a:spcAft>
                      </a:pPr>
                      <a:r>
                        <a:rPr lang="en-ZA" sz="1400" kern="1200" dirty="0">
                          <a:solidFill>
                            <a:schemeClr val="dk1"/>
                          </a:solidFill>
                          <a:effectLst/>
                          <a:latin typeface="+mn-lt"/>
                          <a:ea typeface="+mn-ea"/>
                          <a:cs typeface="+mn-cs"/>
                        </a:rPr>
                        <a:t> 17 398 </a:t>
                      </a:r>
                    </a:p>
                  </a:txBody>
                  <a:tcPr marL="67118" marR="67118" marT="0" marB="0"/>
                </a:tc>
                <a:tc>
                  <a:txBody>
                    <a:bodyPr/>
                    <a:lstStyle/>
                    <a:p>
                      <a:pPr algn="just">
                        <a:lnSpc>
                          <a:spcPct val="150000"/>
                        </a:lnSpc>
                        <a:spcAft>
                          <a:spcPts val="0"/>
                        </a:spcAft>
                      </a:pPr>
                      <a:r>
                        <a:rPr lang="en-ZA" sz="1400" dirty="0">
                          <a:effectLst/>
                          <a:latin typeface="+mn-lt"/>
                        </a:rPr>
                        <a:t> 17 273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a:effectLst/>
                          <a:latin typeface="+mn-lt"/>
                        </a:rPr>
                        <a:t> 18 901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 </a:t>
                      </a:r>
                      <a:r>
                        <a:rPr lang="en-ZA" sz="1400" dirty="0">
                          <a:effectLst/>
                          <a:highlight>
                            <a:srgbClr val="FFFF00"/>
                          </a:highlight>
                          <a:latin typeface="+mn-lt"/>
                        </a:rPr>
                        <a:t>19 261</a:t>
                      </a:r>
                      <a:r>
                        <a:rPr lang="en-ZA" sz="1400" dirty="0">
                          <a:effectLst/>
                          <a:latin typeface="+mn-lt"/>
                        </a:rPr>
                        <a:t>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 19 836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extLst>
                  <a:ext uri="{0D108BD9-81ED-4DB2-BD59-A6C34878D82A}">
                    <a16:rowId xmlns:a16="http://schemas.microsoft.com/office/drawing/2014/main" val="74024899"/>
                  </a:ext>
                </a:extLst>
              </a:tr>
              <a:tr h="351589">
                <a:tc>
                  <a:txBody>
                    <a:bodyPr/>
                    <a:lstStyle/>
                    <a:p>
                      <a:pPr algn="ctr">
                        <a:lnSpc>
                          <a:spcPct val="150000"/>
                        </a:lnSpc>
                        <a:spcAft>
                          <a:spcPts val="0"/>
                        </a:spcAft>
                      </a:pPr>
                      <a:r>
                        <a:rPr lang="en-ZA" sz="1200" smtClean="0">
                          <a:effectLst/>
                          <a:latin typeface="+mn-lt"/>
                        </a:rPr>
                        <a:t>Form </a:t>
                      </a:r>
                      <a:r>
                        <a:rPr lang="en-ZA" sz="1200" dirty="0">
                          <a:effectLst/>
                          <a:latin typeface="+mn-lt"/>
                        </a:rPr>
                        <a:t>5</a:t>
                      </a:r>
                      <a:endParaRPr lang="en-ZA" sz="12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10 307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marL="0" algn="just" defTabSz="914400" rtl="0" eaLnBrk="1" latinLnBrk="0" hangingPunct="1">
                        <a:lnSpc>
                          <a:spcPct val="150000"/>
                        </a:lnSpc>
                        <a:spcAft>
                          <a:spcPts val="0"/>
                        </a:spcAft>
                      </a:pPr>
                      <a:r>
                        <a:rPr lang="en-ZA" sz="1400" kern="1200" dirty="0">
                          <a:solidFill>
                            <a:schemeClr val="dk1"/>
                          </a:solidFill>
                          <a:effectLst/>
                          <a:latin typeface="+mn-lt"/>
                          <a:ea typeface="+mn-ea"/>
                          <a:cs typeface="+mn-cs"/>
                        </a:rPr>
                        <a:t> 10 626 </a:t>
                      </a:r>
                    </a:p>
                  </a:txBody>
                  <a:tcPr marL="67118" marR="67118" marT="0" marB="0"/>
                </a:tc>
                <a:tc>
                  <a:txBody>
                    <a:bodyPr/>
                    <a:lstStyle/>
                    <a:p>
                      <a:pPr marL="0" algn="just" defTabSz="914400" rtl="0" eaLnBrk="1" latinLnBrk="0" hangingPunct="1">
                        <a:lnSpc>
                          <a:spcPct val="150000"/>
                        </a:lnSpc>
                        <a:spcAft>
                          <a:spcPts val="0"/>
                        </a:spcAft>
                      </a:pPr>
                      <a:r>
                        <a:rPr lang="en-ZA" sz="1400" kern="1200">
                          <a:solidFill>
                            <a:schemeClr val="dk1"/>
                          </a:solidFill>
                          <a:effectLst/>
                          <a:latin typeface="+mn-lt"/>
                          <a:ea typeface="+mn-ea"/>
                          <a:cs typeface="+mn-cs"/>
                        </a:rPr>
                        <a:t> 10 556 </a:t>
                      </a:r>
                    </a:p>
                  </a:txBody>
                  <a:tcPr marL="67118" marR="67118" marT="0" marB="0"/>
                </a:tc>
                <a:tc>
                  <a:txBody>
                    <a:bodyPr/>
                    <a:lstStyle/>
                    <a:p>
                      <a:pPr marL="0" algn="just" defTabSz="914400" rtl="0" eaLnBrk="1" latinLnBrk="0" hangingPunct="1">
                        <a:lnSpc>
                          <a:spcPct val="150000"/>
                        </a:lnSpc>
                        <a:spcAft>
                          <a:spcPts val="0"/>
                        </a:spcAft>
                      </a:pPr>
                      <a:r>
                        <a:rPr lang="en-ZA" sz="1400" kern="1200" dirty="0">
                          <a:solidFill>
                            <a:schemeClr val="dk1"/>
                          </a:solidFill>
                          <a:effectLst/>
                          <a:latin typeface="+mn-lt"/>
                          <a:ea typeface="+mn-ea"/>
                          <a:cs typeface="+mn-cs"/>
                        </a:rPr>
                        <a:t> 11 093 </a:t>
                      </a:r>
                    </a:p>
                  </a:txBody>
                  <a:tcPr marL="67118" marR="67118" marT="0" marB="0"/>
                </a:tc>
                <a:tc>
                  <a:txBody>
                    <a:bodyPr/>
                    <a:lstStyle/>
                    <a:p>
                      <a:pPr algn="just">
                        <a:lnSpc>
                          <a:spcPct val="150000"/>
                        </a:lnSpc>
                        <a:spcAft>
                          <a:spcPts val="0"/>
                        </a:spcAft>
                      </a:pPr>
                      <a:r>
                        <a:rPr lang="en-ZA" sz="1400" dirty="0">
                          <a:effectLst/>
                          <a:latin typeface="+mn-lt"/>
                        </a:rPr>
                        <a:t> </a:t>
                      </a:r>
                      <a:r>
                        <a:rPr lang="en-ZA" sz="1400" kern="1200" dirty="0">
                          <a:solidFill>
                            <a:schemeClr val="dk1"/>
                          </a:solidFill>
                          <a:effectLst/>
                          <a:latin typeface="+mn-lt"/>
                          <a:ea typeface="+mn-ea"/>
                          <a:cs typeface="+mn-cs"/>
                        </a:rPr>
                        <a:t>11 144 </a:t>
                      </a:r>
                    </a:p>
                  </a:txBody>
                  <a:tcPr marL="67118" marR="67118" marT="0" marB="0"/>
                </a:tc>
                <a:tc>
                  <a:txBody>
                    <a:bodyPr/>
                    <a:lstStyle/>
                    <a:p>
                      <a:pPr algn="just">
                        <a:lnSpc>
                          <a:spcPct val="150000"/>
                        </a:lnSpc>
                        <a:spcAft>
                          <a:spcPts val="0"/>
                        </a:spcAft>
                      </a:pPr>
                      <a:r>
                        <a:rPr lang="en-ZA" sz="1400">
                          <a:effectLst/>
                          <a:latin typeface="+mn-lt"/>
                        </a:rPr>
                        <a:t> 11 134 </a:t>
                      </a:r>
                      <a:endParaRPr lang="en-ZA" sz="140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 12 007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tc>
                  <a:txBody>
                    <a:bodyPr/>
                    <a:lstStyle/>
                    <a:p>
                      <a:pPr algn="just">
                        <a:lnSpc>
                          <a:spcPct val="150000"/>
                        </a:lnSpc>
                        <a:spcAft>
                          <a:spcPts val="0"/>
                        </a:spcAft>
                      </a:pPr>
                      <a:r>
                        <a:rPr lang="en-ZA" sz="1400" dirty="0">
                          <a:effectLst/>
                          <a:latin typeface="+mn-lt"/>
                        </a:rPr>
                        <a:t> </a:t>
                      </a:r>
                      <a:r>
                        <a:rPr lang="en-ZA" sz="1400" dirty="0">
                          <a:effectLst/>
                          <a:highlight>
                            <a:srgbClr val="FFFF00"/>
                          </a:highlight>
                          <a:latin typeface="+mn-lt"/>
                        </a:rPr>
                        <a:t>12 753</a:t>
                      </a:r>
                      <a:r>
                        <a:rPr lang="en-ZA" sz="1400" dirty="0">
                          <a:effectLst/>
                          <a:latin typeface="+mn-lt"/>
                        </a:rPr>
                        <a:t> </a:t>
                      </a:r>
                      <a:endParaRPr lang="en-ZA" sz="1400" dirty="0">
                        <a:effectLst/>
                        <a:latin typeface="+mn-lt"/>
                        <a:ea typeface="Times New Roman" panose="02020603050405020304" pitchFamily="18" charset="0"/>
                        <a:cs typeface="Calibri" panose="020F0502020204030204" pitchFamily="34" charset="0"/>
                      </a:endParaRPr>
                    </a:p>
                  </a:txBody>
                  <a:tcPr marL="67118" marR="67118" marT="0" marB="0"/>
                </a:tc>
                <a:extLst>
                  <a:ext uri="{0D108BD9-81ED-4DB2-BD59-A6C34878D82A}">
                    <a16:rowId xmlns:a16="http://schemas.microsoft.com/office/drawing/2014/main" val="3498737108"/>
                  </a:ext>
                </a:extLst>
              </a:tr>
            </a:tbl>
          </a:graphicData>
        </a:graphic>
      </p:graphicFrame>
      <p:sp>
        <p:nvSpPr>
          <p:cNvPr id="4" name="Slide Number Placeholder 3"/>
          <p:cNvSpPr>
            <a:spLocks noGrp="1"/>
          </p:cNvSpPr>
          <p:nvPr>
            <p:ph type="sldNum" sz="quarter" idx="4294967295"/>
          </p:nvPr>
        </p:nvSpPr>
        <p:spPr>
          <a:xfrm>
            <a:off x="7086600" y="5624513"/>
            <a:ext cx="2057400" cy="273844"/>
          </a:xfrm>
        </p:spPr>
        <p:txBody>
          <a:bodyPr/>
          <a:lstStyle/>
          <a:p>
            <a:fld id="{555B2511-D5A3-487A-82FF-4C039FEE504B}" type="slidenum">
              <a:rPr lang="en-ZA" smtClean="0">
                <a:solidFill>
                  <a:prstClr val="black">
                    <a:tint val="75000"/>
                  </a:prstClr>
                </a:solidFill>
              </a:rPr>
              <a:pPr/>
              <a:t>23</a:t>
            </a:fld>
            <a:endParaRPr lang="en-ZA" dirty="0">
              <a:solidFill>
                <a:prstClr val="black">
                  <a:tint val="75000"/>
                </a:prstClr>
              </a:solidFill>
            </a:endParaRPr>
          </a:p>
        </p:txBody>
      </p:sp>
      <p:cxnSp>
        <p:nvCxnSpPr>
          <p:cNvPr id="7" name="Straight Arrow Connector 6"/>
          <p:cNvCxnSpPr/>
          <p:nvPr/>
        </p:nvCxnSpPr>
        <p:spPr>
          <a:xfrm>
            <a:off x="1475656" y="2390046"/>
            <a:ext cx="6912768" cy="2407106"/>
          </a:xfrm>
          <a:prstGeom prst="straightConnector1">
            <a:avLst/>
          </a:prstGeom>
          <a:ln w="41275">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nvPr>
        </p:nvGraphicFramePr>
        <p:xfrm>
          <a:off x="202738" y="5277441"/>
          <a:ext cx="8473716" cy="1555423"/>
        </p:xfrm>
        <a:graphic>
          <a:graphicData uri="http://schemas.openxmlformats.org/drawingml/2006/table">
            <a:tbl>
              <a:tblPr firstRow="1" firstCol="1" bandRow="1">
                <a:tableStyleId>{5C22544A-7EE6-4342-B048-85BDC9FD1C3A}</a:tableStyleId>
              </a:tblPr>
              <a:tblGrid>
                <a:gridCol w="1758696">
                  <a:extLst>
                    <a:ext uri="{9D8B030D-6E8A-4147-A177-3AD203B41FA5}">
                      <a16:colId xmlns:a16="http://schemas.microsoft.com/office/drawing/2014/main" val="3115986828"/>
                    </a:ext>
                  </a:extLst>
                </a:gridCol>
                <a:gridCol w="1119170">
                  <a:extLst>
                    <a:ext uri="{9D8B030D-6E8A-4147-A177-3AD203B41FA5}">
                      <a16:colId xmlns:a16="http://schemas.microsoft.com/office/drawing/2014/main" val="636004739"/>
                    </a:ext>
                  </a:extLst>
                </a:gridCol>
                <a:gridCol w="1119170">
                  <a:extLst>
                    <a:ext uri="{9D8B030D-6E8A-4147-A177-3AD203B41FA5}">
                      <a16:colId xmlns:a16="http://schemas.microsoft.com/office/drawing/2014/main" val="1438596499"/>
                    </a:ext>
                  </a:extLst>
                </a:gridCol>
                <a:gridCol w="1119170">
                  <a:extLst>
                    <a:ext uri="{9D8B030D-6E8A-4147-A177-3AD203B41FA5}">
                      <a16:colId xmlns:a16="http://schemas.microsoft.com/office/drawing/2014/main" val="134916518"/>
                    </a:ext>
                  </a:extLst>
                </a:gridCol>
                <a:gridCol w="1119170">
                  <a:extLst>
                    <a:ext uri="{9D8B030D-6E8A-4147-A177-3AD203B41FA5}">
                      <a16:colId xmlns:a16="http://schemas.microsoft.com/office/drawing/2014/main" val="679761654"/>
                    </a:ext>
                  </a:extLst>
                </a:gridCol>
                <a:gridCol w="1119170">
                  <a:extLst>
                    <a:ext uri="{9D8B030D-6E8A-4147-A177-3AD203B41FA5}">
                      <a16:colId xmlns:a16="http://schemas.microsoft.com/office/drawing/2014/main" val="3676236261"/>
                    </a:ext>
                  </a:extLst>
                </a:gridCol>
                <a:gridCol w="1119170">
                  <a:extLst>
                    <a:ext uri="{9D8B030D-6E8A-4147-A177-3AD203B41FA5}">
                      <a16:colId xmlns:a16="http://schemas.microsoft.com/office/drawing/2014/main" val="3023124186"/>
                    </a:ext>
                  </a:extLst>
                </a:gridCol>
              </a:tblGrid>
              <a:tr h="884863">
                <a:tc>
                  <a:txBody>
                    <a:bodyPr/>
                    <a:lstStyle/>
                    <a:p>
                      <a:pPr algn="just" rtl="0" fontAlgn="ctr"/>
                      <a:r>
                        <a:rPr lang="en-ZA" sz="2000" u="none" strike="noStrike" dirty="0">
                          <a:effectLst/>
                        </a:rPr>
                        <a:t>Cohort</a:t>
                      </a:r>
                      <a:endParaRPr lang="en-ZA" sz="2000" b="1" i="0" u="none" strike="noStrike" dirty="0">
                        <a:solidFill>
                          <a:srgbClr val="FFFFFF"/>
                        </a:solidFill>
                        <a:effectLst/>
                        <a:latin typeface="Calibri" panose="020F0502020204030204" pitchFamily="34" charset="0"/>
                      </a:endParaRPr>
                    </a:p>
                  </a:txBody>
                  <a:tcPr marL="7620" marR="7620" marT="7620" marB="0" anchor="ctr"/>
                </a:tc>
                <a:tc>
                  <a:txBody>
                    <a:bodyPr/>
                    <a:lstStyle/>
                    <a:p>
                      <a:pPr algn="just" rtl="0" fontAlgn="ctr"/>
                      <a:r>
                        <a:rPr lang="en-ZA" sz="1600" u="none" strike="noStrike" dirty="0" smtClean="0">
                          <a:effectLst/>
                        </a:rPr>
                        <a:t>2011: Age </a:t>
                      </a:r>
                      <a:r>
                        <a:rPr lang="en-ZA" sz="1600" u="none" strike="noStrike" dirty="0">
                          <a:effectLst/>
                        </a:rPr>
                        <a:t>13 </a:t>
                      </a:r>
                      <a:endParaRPr lang="en-ZA" sz="1600" b="1" i="0" u="none" strike="noStrike" dirty="0">
                        <a:solidFill>
                          <a:srgbClr val="FFFFFF"/>
                        </a:solidFill>
                        <a:effectLst/>
                        <a:latin typeface="Calibri" panose="020F0502020204030204" pitchFamily="34" charset="0"/>
                      </a:endParaRPr>
                    </a:p>
                  </a:txBody>
                  <a:tcPr marL="7620" marR="7620" marT="7620" marB="0" anchor="ctr"/>
                </a:tc>
                <a:tc>
                  <a:txBody>
                    <a:bodyPr/>
                    <a:lstStyle/>
                    <a:p>
                      <a:pPr algn="just" rtl="0" fontAlgn="ctr"/>
                      <a:r>
                        <a:rPr lang="en-ZA" sz="1600" u="none" strike="noStrike" dirty="0" smtClean="0">
                          <a:effectLst/>
                        </a:rPr>
                        <a:t>2012: Age 14</a:t>
                      </a:r>
                      <a:endParaRPr lang="en-ZA" sz="1600" b="1" i="0" u="none" strike="noStrike" dirty="0">
                        <a:solidFill>
                          <a:srgbClr val="FFFFFF"/>
                        </a:solidFill>
                        <a:effectLst/>
                        <a:latin typeface="Calibri" panose="020F0502020204030204" pitchFamily="34" charset="0"/>
                      </a:endParaRPr>
                    </a:p>
                  </a:txBody>
                  <a:tcPr marL="7620" marR="7620" marT="7620" marB="0" anchor="ctr"/>
                </a:tc>
                <a:tc>
                  <a:txBody>
                    <a:bodyPr/>
                    <a:lstStyle/>
                    <a:p>
                      <a:pPr algn="just" rtl="0" fontAlgn="ctr"/>
                      <a:r>
                        <a:rPr lang="en-ZA" sz="1600" u="none" strike="noStrike" dirty="0" smtClean="0">
                          <a:effectLst/>
                        </a:rPr>
                        <a:t>2013: Age 15</a:t>
                      </a:r>
                      <a:endParaRPr lang="en-ZA" sz="1600" b="1" i="0" u="none" strike="noStrike" dirty="0">
                        <a:solidFill>
                          <a:srgbClr val="FFFFFF"/>
                        </a:solidFill>
                        <a:effectLst/>
                        <a:latin typeface="Calibri" panose="020F0502020204030204" pitchFamily="34" charset="0"/>
                      </a:endParaRPr>
                    </a:p>
                  </a:txBody>
                  <a:tcPr marL="7620" marR="7620" marT="7620" marB="0" anchor="ctr"/>
                </a:tc>
                <a:tc>
                  <a:txBody>
                    <a:bodyPr/>
                    <a:lstStyle/>
                    <a:p>
                      <a:pPr algn="just" rtl="0" fontAlgn="ctr"/>
                      <a:r>
                        <a:rPr lang="en-ZA" sz="1600" u="none" strike="noStrike" dirty="0" smtClean="0">
                          <a:effectLst/>
                        </a:rPr>
                        <a:t>2014: Age </a:t>
                      </a:r>
                      <a:r>
                        <a:rPr lang="en-ZA" sz="1600" u="none" strike="noStrike" dirty="0">
                          <a:effectLst/>
                        </a:rPr>
                        <a:t>16 </a:t>
                      </a:r>
                      <a:endParaRPr lang="en-ZA" sz="1600" b="1" i="0" u="none" strike="noStrike" dirty="0">
                        <a:solidFill>
                          <a:srgbClr val="FFFFFF"/>
                        </a:solidFill>
                        <a:effectLst/>
                        <a:latin typeface="Calibri" panose="020F0502020204030204" pitchFamily="34" charset="0"/>
                      </a:endParaRPr>
                    </a:p>
                  </a:txBody>
                  <a:tcPr marL="7620" marR="7620" marT="7620" marB="0" anchor="ctr"/>
                </a:tc>
                <a:tc>
                  <a:txBody>
                    <a:bodyPr/>
                    <a:lstStyle/>
                    <a:p>
                      <a:pPr algn="just" rtl="0" fontAlgn="ctr"/>
                      <a:r>
                        <a:rPr lang="en-ZA" sz="1600" u="none" strike="noStrike" dirty="0" smtClean="0">
                          <a:effectLst/>
                        </a:rPr>
                        <a:t>2015: Age 17</a:t>
                      </a:r>
                      <a:r>
                        <a:rPr lang="en-ZA" sz="1600" u="none" strike="noStrike" baseline="0" dirty="0" smtClean="0">
                          <a:effectLst/>
                        </a:rPr>
                        <a:t> </a:t>
                      </a:r>
                      <a:endParaRPr lang="en-ZA" sz="1600" b="1" i="0" u="none" strike="noStrike" dirty="0">
                        <a:solidFill>
                          <a:srgbClr val="FFFFFF"/>
                        </a:solidFill>
                        <a:effectLst/>
                        <a:latin typeface="Calibri" panose="020F0502020204030204" pitchFamily="34" charset="0"/>
                      </a:endParaRPr>
                    </a:p>
                  </a:txBody>
                  <a:tcPr marL="7620" marR="7620" marT="7620" marB="0" anchor="ctr"/>
                </a:tc>
                <a:tc>
                  <a:txBody>
                    <a:bodyPr/>
                    <a:lstStyle/>
                    <a:p>
                      <a:pPr algn="just" rtl="0" fontAlgn="ctr"/>
                      <a:r>
                        <a:rPr lang="en-ZA" sz="1600" u="none" strike="noStrike" dirty="0" smtClean="0">
                          <a:effectLst/>
                        </a:rPr>
                        <a:t>2016: Age 18</a:t>
                      </a:r>
                      <a:endParaRPr lang="en-ZA" sz="1600" b="1" i="0" u="none" strike="noStrike" dirty="0">
                        <a:solidFill>
                          <a:srgbClr val="FFFFFF"/>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662136302"/>
                  </a:ext>
                </a:extLst>
              </a:tr>
              <a:tr h="670560">
                <a:tc>
                  <a:txBody>
                    <a:bodyPr/>
                    <a:lstStyle/>
                    <a:p>
                      <a:pPr algn="ctr" rtl="0" fontAlgn="ctr"/>
                      <a:r>
                        <a:rPr lang="en-ZA" sz="2000" u="none" strike="noStrike" dirty="0" smtClean="0">
                          <a:effectLst/>
                        </a:rPr>
                        <a:t>Enrolled</a:t>
                      </a:r>
                      <a:endParaRPr lang="en-ZA" sz="2000" b="1" i="0" u="none" strike="noStrike" dirty="0">
                        <a:solidFill>
                          <a:srgbClr val="FFFFFF"/>
                        </a:solidFill>
                        <a:effectLst/>
                        <a:latin typeface="Calibri" panose="020F0502020204030204" pitchFamily="34" charset="0"/>
                      </a:endParaRPr>
                    </a:p>
                  </a:txBody>
                  <a:tcPr marL="7620" marR="7620" marT="7620" marB="0" anchor="ctr"/>
                </a:tc>
                <a:tc>
                  <a:txBody>
                    <a:bodyPr/>
                    <a:lstStyle/>
                    <a:p>
                      <a:pPr algn="ctr" rtl="0" fontAlgn="ctr"/>
                      <a:r>
                        <a:rPr lang="en-ZA" sz="1400" u="none" strike="noStrike" dirty="0">
                          <a:effectLst/>
                        </a:rPr>
                        <a:t>27 605</a:t>
                      </a:r>
                      <a:endParaRPr lang="en-ZA"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rtl="0" fontAlgn="ctr"/>
                      <a:r>
                        <a:rPr lang="en-ZA" sz="1400" u="none" strike="noStrike" dirty="0">
                          <a:effectLst/>
                        </a:rPr>
                        <a:t>26 002</a:t>
                      </a:r>
                      <a:endParaRPr lang="en-ZA"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rtl="0" fontAlgn="ctr"/>
                      <a:r>
                        <a:rPr lang="en-ZA" sz="1400" u="none" strike="noStrike" dirty="0">
                          <a:effectLst/>
                        </a:rPr>
                        <a:t>24 595</a:t>
                      </a:r>
                      <a:endParaRPr lang="en-ZA"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rtl="0" fontAlgn="ctr"/>
                      <a:r>
                        <a:rPr lang="en-ZA" sz="1400" u="none" strike="noStrike" dirty="0">
                          <a:effectLst/>
                        </a:rPr>
                        <a:t>23 147</a:t>
                      </a:r>
                      <a:endParaRPr lang="en-ZA"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rtl="0" fontAlgn="ctr"/>
                      <a:r>
                        <a:rPr lang="en-ZA" sz="1400" u="none" strike="noStrike" dirty="0">
                          <a:effectLst/>
                        </a:rPr>
                        <a:t>21 748</a:t>
                      </a:r>
                      <a:endParaRPr lang="en-ZA"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rtl="0" fontAlgn="ctr"/>
                      <a:r>
                        <a:rPr lang="en-ZA" sz="1400" u="none" strike="noStrike" dirty="0">
                          <a:effectLst/>
                        </a:rPr>
                        <a:t>17 357</a:t>
                      </a:r>
                      <a:endParaRPr lang="en-ZA"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754721961"/>
                  </a:ext>
                </a:extLst>
              </a:tr>
            </a:tbl>
          </a:graphicData>
        </a:graphic>
      </p:graphicFrame>
    </p:spTree>
    <p:extLst>
      <p:ext uri="{BB962C8B-B14F-4D97-AF65-F5344CB8AC3E}">
        <p14:creationId xmlns:p14="http://schemas.microsoft.com/office/powerpoint/2010/main" val="22392894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sz="quarter"/>
          </p:nvPr>
        </p:nvSpPr>
        <p:spPr>
          <a:xfrm>
            <a:off x="0" y="0"/>
            <a:ext cx="9144000" cy="908720"/>
          </a:xfrm>
          <a:noFill/>
        </p:spPr>
        <p:txBody>
          <a:bodyPr>
            <a:normAutofit fontScale="90000"/>
          </a:bodyPr>
          <a:lstStyle/>
          <a:p>
            <a:r>
              <a:rPr lang="en-ZA" sz="3600" b="1" dirty="0">
                <a:solidFill>
                  <a:srgbClr val="002060"/>
                </a:solidFill>
              </a:rPr>
              <a:t>Enrolment by grade and </a:t>
            </a:r>
            <a:r>
              <a:rPr lang="en-ZA" sz="3600" b="1" dirty="0" smtClean="0">
                <a:solidFill>
                  <a:srgbClr val="002060"/>
                </a:solidFill>
              </a:rPr>
              <a:t>year by incentive category</a:t>
            </a:r>
            <a:endParaRPr lang="en-ZA" sz="3600" b="1" dirty="0">
              <a:solidFill>
                <a:srgbClr val="002060"/>
              </a:solidFill>
            </a:endParaRPr>
          </a:p>
        </p:txBody>
      </p:sp>
      <p:sp>
        <p:nvSpPr>
          <p:cNvPr id="4" name="Slide Number Placeholder 3"/>
          <p:cNvSpPr>
            <a:spLocks noGrp="1"/>
          </p:cNvSpPr>
          <p:nvPr>
            <p:ph type="sldNum" sz="quarter" idx="12"/>
          </p:nvPr>
        </p:nvSpPr>
        <p:spPr/>
        <p:txBody>
          <a:bodyPr/>
          <a:lstStyle/>
          <a:p>
            <a:fld id="{555B2511-D5A3-487A-82FF-4C039FEE504B}" type="slidenum">
              <a:rPr lang="en-ZA" smtClean="0">
                <a:solidFill>
                  <a:prstClr val="black">
                    <a:tint val="75000"/>
                  </a:prstClr>
                </a:solidFill>
              </a:rPr>
              <a:pPr/>
              <a:t>24</a:t>
            </a:fld>
            <a:endParaRPr lang="en-ZA" dirty="0">
              <a:solidFill>
                <a:prstClr val="black">
                  <a:tint val="75000"/>
                </a:prstClr>
              </a:solidFill>
            </a:endParaRP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14800"/>
            <a:ext cx="46482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150620"/>
            <a:ext cx="4371975" cy="29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4114800"/>
            <a:ext cx="428625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183959"/>
            <a:ext cx="4648200" cy="2930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Box 18"/>
          <p:cNvSpPr txBox="1"/>
          <p:nvPr/>
        </p:nvSpPr>
        <p:spPr>
          <a:xfrm>
            <a:off x="2682240" y="1493520"/>
            <a:ext cx="1584960" cy="400110"/>
          </a:xfrm>
          <a:prstGeom prst="rect">
            <a:avLst/>
          </a:prstGeom>
          <a:noFill/>
        </p:spPr>
        <p:txBody>
          <a:bodyPr wrap="square" rtlCol="0">
            <a:spAutoFit/>
          </a:bodyPr>
          <a:lstStyle/>
          <a:p>
            <a:r>
              <a:rPr lang="en-ZA" sz="2000" b="1" dirty="0" smtClean="0">
                <a:solidFill>
                  <a:srgbClr val="FF0000"/>
                </a:solidFill>
              </a:rPr>
              <a:t>Category 1</a:t>
            </a:r>
            <a:endParaRPr lang="en-ZA" sz="2000" b="1" dirty="0">
              <a:solidFill>
                <a:srgbClr val="FF0000"/>
              </a:solidFill>
            </a:endParaRPr>
          </a:p>
        </p:txBody>
      </p:sp>
      <p:sp>
        <p:nvSpPr>
          <p:cNvPr id="31" name="TextBox 30"/>
          <p:cNvSpPr txBox="1"/>
          <p:nvPr/>
        </p:nvSpPr>
        <p:spPr>
          <a:xfrm>
            <a:off x="5760720" y="2632710"/>
            <a:ext cx="1584960" cy="400110"/>
          </a:xfrm>
          <a:prstGeom prst="rect">
            <a:avLst/>
          </a:prstGeom>
          <a:noFill/>
        </p:spPr>
        <p:txBody>
          <a:bodyPr wrap="square" rtlCol="0">
            <a:spAutoFit/>
          </a:bodyPr>
          <a:lstStyle/>
          <a:p>
            <a:r>
              <a:rPr lang="en-ZA" sz="2000" b="1" dirty="0" smtClean="0">
                <a:solidFill>
                  <a:srgbClr val="FF0000"/>
                </a:solidFill>
              </a:rPr>
              <a:t>Category 3</a:t>
            </a:r>
            <a:endParaRPr lang="en-ZA" sz="2000" b="1" dirty="0">
              <a:solidFill>
                <a:srgbClr val="FF0000"/>
              </a:solidFill>
            </a:endParaRPr>
          </a:p>
        </p:txBody>
      </p:sp>
      <p:sp>
        <p:nvSpPr>
          <p:cNvPr id="32" name="TextBox 31"/>
          <p:cNvSpPr txBox="1"/>
          <p:nvPr/>
        </p:nvSpPr>
        <p:spPr>
          <a:xfrm>
            <a:off x="1280160" y="5286345"/>
            <a:ext cx="1584960" cy="400110"/>
          </a:xfrm>
          <a:prstGeom prst="rect">
            <a:avLst/>
          </a:prstGeom>
          <a:noFill/>
        </p:spPr>
        <p:txBody>
          <a:bodyPr wrap="square" rtlCol="0">
            <a:spAutoFit/>
          </a:bodyPr>
          <a:lstStyle/>
          <a:p>
            <a:r>
              <a:rPr lang="en-ZA" sz="2000" b="1" dirty="0" smtClean="0">
                <a:solidFill>
                  <a:srgbClr val="FF0000"/>
                </a:solidFill>
              </a:rPr>
              <a:t>Category 2</a:t>
            </a:r>
            <a:endParaRPr lang="en-ZA" sz="2000" b="1" dirty="0">
              <a:solidFill>
                <a:srgbClr val="FF0000"/>
              </a:solidFill>
            </a:endParaRPr>
          </a:p>
        </p:txBody>
      </p:sp>
      <p:sp>
        <p:nvSpPr>
          <p:cNvPr id="33" name="TextBox 32"/>
          <p:cNvSpPr txBox="1"/>
          <p:nvPr/>
        </p:nvSpPr>
        <p:spPr>
          <a:xfrm>
            <a:off x="6217920" y="5286345"/>
            <a:ext cx="1584960" cy="400110"/>
          </a:xfrm>
          <a:prstGeom prst="rect">
            <a:avLst/>
          </a:prstGeom>
          <a:noFill/>
        </p:spPr>
        <p:txBody>
          <a:bodyPr wrap="square" rtlCol="0">
            <a:spAutoFit/>
          </a:bodyPr>
          <a:lstStyle/>
          <a:p>
            <a:r>
              <a:rPr lang="en-ZA" sz="2000" b="1" dirty="0" smtClean="0">
                <a:solidFill>
                  <a:srgbClr val="FF0000"/>
                </a:solidFill>
              </a:rPr>
              <a:t>Category 4</a:t>
            </a:r>
            <a:endParaRPr lang="en-ZA" sz="2000" b="1" dirty="0">
              <a:solidFill>
                <a:srgbClr val="FF0000"/>
              </a:solidFill>
            </a:endParaRPr>
          </a:p>
        </p:txBody>
      </p:sp>
    </p:spTree>
    <p:extLst>
      <p:ext uri="{BB962C8B-B14F-4D97-AF65-F5344CB8AC3E}">
        <p14:creationId xmlns:p14="http://schemas.microsoft.com/office/powerpoint/2010/main" val="413936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5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1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15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31" grpId="0"/>
      <p:bldP spid="32" grpId="0"/>
      <p:bldP spid="3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759"/>
            <a:ext cx="9143999" cy="1046985"/>
          </a:xfrm>
        </p:spPr>
        <p:txBody>
          <a:bodyPr>
            <a:normAutofit/>
          </a:bodyPr>
          <a:lstStyle/>
          <a:p>
            <a:r>
              <a:rPr lang="en-ZA" sz="3200" dirty="0" smtClean="0">
                <a:solidFill>
                  <a:srgbClr val="002060"/>
                </a:solidFill>
              </a:rPr>
              <a:t>‘</a:t>
            </a:r>
            <a:r>
              <a:rPr lang="en-ZA" sz="3200" b="1" dirty="0" smtClean="0">
                <a:solidFill>
                  <a:srgbClr val="002060"/>
                </a:solidFill>
              </a:rPr>
              <a:t>Survival rates’ by </a:t>
            </a:r>
            <a:r>
              <a:rPr lang="en-ZA" sz="3200" dirty="0"/>
              <a:t>i</a:t>
            </a:r>
            <a:r>
              <a:rPr lang="en-ZA" sz="3200" b="1" dirty="0" smtClean="0">
                <a:solidFill>
                  <a:srgbClr val="002060"/>
                </a:solidFill>
              </a:rPr>
              <a:t>ncentive category, 2012</a:t>
            </a:r>
            <a:endParaRPr lang="en-ZA" sz="3200" b="1" dirty="0">
              <a:solidFill>
                <a:srgbClr val="002060"/>
              </a:solidFill>
            </a:endParaRPr>
          </a:p>
        </p:txBody>
      </p:sp>
      <p:sp>
        <p:nvSpPr>
          <p:cNvPr id="4" name="Slide Number Placeholder 3"/>
          <p:cNvSpPr>
            <a:spLocks noGrp="1"/>
          </p:cNvSpPr>
          <p:nvPr>
            <p:ph type="sldNum" sz="quarter" idx="4294967295"/>
          </p:nvPr>
        </p:nvSpPr>
        <p:spPr/>
        <p:txBody>
          <a:bodyPr/>
          <a:lstStyle/>
          <a:p>
            <a:fld id="{555B2511-D5A3-487A-82FF-4C039FEE504B}" type="slidenum">
              <a:rPr lang="en-ZA" smtClean="0">
                <a:solidFill>
                  <a:prstClr val="black">
                    <a:tint val="75000"/>
                  </a:prstClr>
                </a:solidFill>
              </a:rPr>
              <a:pPr/>
              <a:t>25</a:t>
            </a:fld>
            <a:endParaRPr lang="en-ZA" dirty="0">
              <a:solidFill>
                <a:prstClr val="black">
                  <a:tint val="75000"/>
                </a:prstClr>
              </a:solidFill>
            </a:endParaRPr>
          </a:p>
        </p:txBody>
      </p:sp>
      <p:graphicFrame>
        <p:nvGraphicFramePr>
          <p:cNvPr id="5" name="Content Placeholder 4"/>
          <p:cNvGraphicFramePr>
            <a:graphicFrameLocks noGrp="1"/>
          </p:cNvGraphicFramePr>
          <p:nvPr>
            <p:ph idx="1"/>
            <p:extLst/>
          </p:nvPr>
        </p:nvGraphicFramePr>
        <p:xfrm>
          <a:off x="127000" y="920750"/>
          <a:ext cx="9017000" cy="5800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56841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chart seriesIdx="2"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chart seriesIdx="3"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dirty="0">
                <a:solidFill>
                  <a:schemeClr val="tx1"/>
                </a:solidFill>
              </a:rPr>
              <a:t>Repetition policy, high stakes examinations and </a:t>
            </a:r>
            <a:r>
              <a:rPr lang="en-ZA" sz="2400" dirty="0" smtClean="0">
                <a:solidFill>
                  <a:schemeClr val="tx1"/>
                </a:solidFill>
              </a:rPr>
              <a:t>dropout (</a:t>
            </a:r>
            <a:r>
              <a:rPr lang="en-ZA" sz="2400" dirty="0" err="1" smtClean="0">
                <a:solidFill>
                  <a:schemeClr val="tx1"/>
                </a:solidFill>
              </a:rPr>
              <a:t>cont</a:t>
            </a:r>
            <a:r>
              <a:rPr lang="en-ZA" sz="2400" dirty="0" smtClean="0">
                <a:solidFill>
                  <a:schemeClr val="tx1"/>
                </a:solidFill>
              </a:rPr>
              <a:t>)</a:t>
            </a:r>
            <a:endParaRPr lang="en-ZA" sz="2400" dirty="0"/>
          </a:p>
        </p:txBody>
      </p:sp>
      <p:sp>
        <p:nvSpPr>
          <p:cNvPr id="3" name="Content Placeholder 2"/>
          <p:cNvSpPr>
            <a:spLocks noGrp="1"/>
          </p:cNvSpPr>
          <p:nvPr>
            <p:ph idx="1"/>
          </p:nvPr>
        </p:nvSpPr>
        <p:spPr>
          <a:xfrm>
            <a:off x="179512" y="692696"/>
            <a:ext cx="8856984" cy="5904656"/>
          </a:xfrm>
        </p:spPr>
        <p:txBody>
          <a:bodyPr>
            <a:noAutofit/>
          </a:bodyPr>
          <a:lstStyle/>
          <a:p>
            <a:pPr marL="0" indent="0">
              <a:buNone/>
            </a:pPr>
            <a:r>
              <a:rPr lang="en-ZA" sz="1600" b="0" dirty="0" smtClean="0">
                <a:solidFill>
                  <a:schemeClr val="tx1"/>
                </a:solidFill>
              </a:rPr>
              <a:t>There are </a:t>
            </a:r>
            <a:r>
              <a:rPr lang="en-ZA" sz="1600" b="0" dirty="0">
                <a:solidFill>
                  <a:schemeClr val="tx1"/>
                </a:solidFill>
              </a:rPr>
              <a:t>stronger limitations on repetition in Botswana and Zimbabwe</a:t>
            </a:r>
            <a:r>
              <a:rPr lang="en-ZA" sz="1600" b="0" dirty="0" smtClean="0">
                <a:solidFill>
                  <a:schemeClr val="tx1"/>
                </a:solidFill>
              </a:rPr>
              <a:t> than in other countries</a:t>
            </a:r>
          </a:p>
          <a:p>
            <a:pPr marL="0" indent="0">
              <a:buNone/>
            </a:pPr>
            <a:r>
              <a:rPr lang="en-ZA" sz="1600" dirty="0" smtClean="0">
                <a:solidFill>
                  <a:schemeClr val="tx1"/>
                </a:solidFill>
              </a:rPr>
              <a:t>Zimbabwe</a:t>
            </a:r>
          </a:p>
          <a:p>
            <a:r>
              <a:rPr lang="en-ZA" sz="1600" b="0" dirty="0" smtClean="0">
                <a:solidFill>
                  <a:schemeClr val="tx1"/>
                </a:solidFill>
              </a:rPr>
              <a:t>Formally has automatic promotion, yet more than 25 000 children in primary and </a:t>
            </a:r>
            <a:r>
              <a:rPr lang="en-ZA" sz="1600" b="0" dirty="0">
                <a:solidFill>
                  <a:schemeClr val="tx1"/>
                </a:solidFill>
              </a:rPr>
              <a:t>12 600 in secondary schools </a:t>
            </a:r>
            <a:r>
              <a:rPr lang="en-ZA" sz="1600" b="0" dirty="0" smtClean="0">
                <a:solidFill>
                  <a:schemeClr val="tx1"/>
                </a:solidFill>
              </a:rPr>
              <a:t>repeated in 2018 (0.75% of primary, 1.16% of secondary enrolments) (Zimbabwe Ministry of Primary and Secondary Education 2019, Tables 8.1-8.3). </a:t>
            </a:r>
          </a:p>
          <a:p>
            <a:r>
              <a:rPr lang="en-ZA" sz="1600" b="0" dirty="0" smtClean="0">
                <a:solidFill>
                  <a:schemeClr val="tx1"/>
                </a:solidFill>
              </a:rPr>
              <a:t>Repetition rates have been declining</a:t>
            </a:r>
          </a:p>
          <a:p>
            <a:r>
              <a:rPr lang="en-ZA" sz="1600" b="0" dirty="0" smtClean="0">
                <a:solidFill>
                  <a:schemeClr val="tx1"/>
                </a:solidFill>
              </a:rPr>
              <a:t>Boys are more likely to repeat, specially </a:t>
            </a:r>
            <a:r>
              <a:rPr lang="en-ZA" sz="1600" b="0" dirty="0">
                <a:solidFill>
                  <a:schemeClr val="tx1"/>
                </a:solidFill>
              </a:rPr>
              <a:t>in primary schools</a:t>
            </a:r>
            <a:endParaRPr lang="en-ZA" sz="1600" b="0" dirty="0" smtClean="0">
              <a:solidFill>
                <a:schemeClr val="tx1"/>
              </a:solidFill>
            </a:endParaRPr>
          </a:p>
          <a:p>
            <a:r>
              <a:rPr lang="en-ZA" sz="1600" b="0" dirty="0" smtClean="0">
                <a:solidFill>
                  <a:schemeClr val="tx1"/>
                </a:solidFill>
              </a:rPr>
              <a:t>Primary School Leaving Examination, formerly a high-stakes examination that determined secondary access, no longer serves this function; all who write are promoted to grade 8, though only 80% of 2017 grade 7 students continued to grade 8</a:t>
            </a:r>
          </a:p>
          <a:p>
            <a:r>
              <a:rPr lang="en-ZA" sz="1600" b="0" dirty="0" smtClean="0">
                <a:solidFill>
                  <a:schemeClr val="tx1"/>
                </a:solidFill>
              </a:rPr>
              <a:t>Effect of high stakes grade 11 O-level examinations much more severe: </a:t>
            </a:r>
          </a:p>
          <a:p>
            <a:pPr lvl="1"/>
            <a:r>
              <a:rPr lang="en-ZA" sz="1400" b="0" dirty="0" smtClean="0">
                <a:solidFill>
                  <a:schemeClr val="tx1"/>
                </a:solidFill>
              </a:rPr>
              <a:t>This determines access to senior secondary school ( grades 12 and 13) and into some colleges</a:t>
            </a:r>
          </a:p>
          <a:p>
            <a:pPr lvl="1"/>
            <a:r>
              <a:rPr lang="en-ZA" sz="1400" dirty="0" smtClean="0">
                <a:solidFill>
                  <a:schemeClr val="tx1"/>
                </a:solidFill>
              </a:rPr>
              <a:t>Most </a:t>
            </a:r>
            <a:r>
              <a:rPr lang="en-ZA" sz="1400" b="0" dirty="0" smtClean="0">
                <a:solidFill>
                  <a:schemeClr val="tx1"/>
                </a:solidFill>
              </a:rPr>
              <a:t>students fail this examination, and less than one-quarter proceed to senior secondary</a:t>
            </a:r>
          </a:p>
          <a:p>
            <a:pPr marL="0" indent="0">
              <a:buNone/>
            </a:pPr>
            <a:r>
              <a:rPr lang="en-ZA" sz="1600" dirty="0">
                <a:solidFill>
                  <a:schemeClr val="tx1"/>
                </a:solidFill>
              </a:rPr>
              <a:t>Botswana</a:t>
            </a:r>
            <a:endParaRPr lang="en-ZA" sz="1600" dirty="0" smtClean="0">
              <a:solidFill>
                <a:schemeClr val="tx1"/>
              </a:solidFill>
            </a:endParaRPr>
          </a:p>
          <a:p>
            <a:r>
              <a:rPr lang="en-ZA" sz="1600" b="0" dirty="0" smtClean="0">
                <a:solidFill>
                  <a:schemeClr val="tx1"/>
                </a:solidFill>
              </a:rPr>
              <a:t>Also practices automatic promotion, but with reservation </a:t>
            </a:r>
          </a:p>
          <a:p>
            <a:pPr lvl="1"/>
            <a:r>
              <a:rPr lang="en-ZA" sz="1400" b="0" dirty="0" smtClean="0">
                <a:solidFill>
                  <a:schemeClr val="tx1"/>
                </a:solidFill>
              </a:rPr>
              <a:t>Officially, children only repeat ‘when parents agree that they should’</a:t>
            </a:r>
          </a:p>
          <a:p>
            <a:pPr lvl="1"/>
            <a:r>
              <a:rPr lang="en-ZA" sz="1400" b="0" dirty="0" smtClean="0">
                <a:solidFill>
                  <a:schemeClr val="tx1"/>
                </a:solidFill>
              </a:rPr>
              <a:t>Grade repetition concentrated in earliest grades. In 2017, 14 000 primary (4.2%) and 719 secondary students (0.4%) repeated. (World Bank/UNICEF/Ministry of Education and Skills Development 2020, 49)</a:t>
            </a:r>
          </a:p>
          <a:p>
            <a:pPr lvl="1"/>
            <a:r>
              <a:rPr lang="en-ZA" sz="1400" b="0" dirty="0" smtClean="0">
                <a:solidFill>
                  <a:schemeClr val="tx1"/>
                </a:solidFill>
              </a:rPr>
              <a:t>High failure rates in grade 10 JC Examination result in small numbers in senior secondary schools</a:t>
            </a:r>
          </a:p>
          <a:p>
            <a:pPr lvl="1"/>
            <a:r>
              <a:rPr lang="en-ZA" sz="1400" b="0" dirty="0" smtClean="0">
                <a:solidFill>
                  <a:schemeClr val="tx1"/>
                </a:solidFill>
              </a:rPr>
              <a:t>In 2014 the senior secondary GER was 62, the NER only 29 (World Bank/UNICEF/Ministry of Education and Skills Development 2020, 9)</a:t>
            </a:r>
          </a:p>
        </p:txBody>
      </p:sp>
    </p:spTree>
    <p:extLst>
      <p:ext uri="{BB962C8B-B14F-4D97-AF65-F5344CB8AC3E}">
        <p14:creationId xmlns:p14="http://schemas.microsoft.com/office/powerpoint/2010/main" val="23413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a:solidFill>
                  <a:schemeClr val="tx1"/>
                </a:solidFill>
              </a:rPr>
              <a:t>Cognitive performance, testing and </a:t>
            </a:r>
            <a:r>
              <a:rPr lang="en-ZA" sz="3200" dirty="0" smtClean="0">
                <a:solidFill>
                  <a:schemeClr val="tx1"/>
                </a:solidFill>
              </a:rPr>
              <a:t>measurement</a:t>
            </a:r>
            <a:endParaRPr lang="en-ZA" sz="3200" dirty="0"/>
          </a:p>
        </p:txBody>
      </p:sp>
      <p:sp>
        <p:nvSpPr>
          <p:cNvPr id="3" name="Content Placeholder 2"/>
          <p:cNvSpPr>
            <a:spLocks noGrp="1"/>
          </p:cNvSpPr>
          <p:nvPr>
            <p:ph idx="1"/>
          </p:nvPr>
        </p:nvSpPr>
        <p:spPr>
          <a:xfrm>
            <a:off x="179512" y="836712"/>
            <a:ext cx="8856984" cy="5760640"/>
          </a:xfrm>
        </p:spPr>
        <p:txBody>
          <a:bodyPr>
            <a:normAutofit fontScale="55000" lnSpcReduction="20000"/>
          </a:bodyPr>
          <a:lstStyle/>
          <a:p>
            <a:pPr marL="342900" indent="-342900"/>
            <a:r>
              <a:rPr lang="en-ZA" sz="3400" b="0" dirty="0" smtClean="0">
                <a:solidFill>
                  <a:schemeClr val="tx1"/>
                </a:solidFill>
              </a:rPr>
              <a:t>To </a:t>
            </a:r>
            <a:r>
              <a:rPr lang="en-ZA" sz="3400" b="0" dirty="0">
                <a:solidFill>
                  <a:schemeClr val="tx1"/>
                </a:solidFill>
              </a:rPr>
              <a:t>improve educational outcomes in line with Goal 4.1 of </a:t>
            </a:r>
            <a:r>
              <a:rPr lang="en-ZA" sz="3400" b="0" dirty="0" smtClean="0">
                <a:solidFill>
                  <a:schemeClr val="tx1"/>
                </a:solidFill>
              </a:rPr>
              <a:t> </a:t>
            </a:r>
            <a:r>
              <a:rPr lang="en-ZA" sz="3400" b="0" dirty="0">
                <a:solidFill>
                  <a:schemeClr val="tx1"/>
                </a:solidFill>
              </a:rPr>
              <a:t>SDGs requires measuring and monitoring cognitive </a:t>
            </a:r>
            <a:r>
              <a:rPr lang="en-ZA" sz="3400" b="0" dirty="0" smtClean="0">
                <a:solidFill>
                  <a:schemeClr val="tx1"/>
                </a:solidFill>
              </a:rPr>
              <a:t>outcomes</a:t>
            </a:r>
          </a:p>
          <a:p>
            <a:pPr marL="342900" indent="-342900"/>
            <a:r>
              <a:rPr lang="en-ZA" sz="3400" b="0" dirty="0" smtClean="0">
                <a:solidFill>
                  <a:schemeClr val="tx1"/>
                </a:solidFill>
              </a:rPr>
              <a:t>Regular </a:t>
            </a:r>
            <a:r>
              <a:rPr lang="en-ZA" sz="3400" b="0" dirty="0">
                <a:solidFill>
                  <a:schemeClr val="tx1"/>
                </a:solidFill>
              </a:rPr>
              <a:t>participation in international assessments offers a convenient way to do </a:t>
            </a:r>
            <a:r>
              <a:rPr lang="en-ZA" sz="3400" b="0" dirty="0" smtClean="0">
                <a:solidFill>
                  <a:schemeClr val="tx1"/>
                </a:solidFill>
              </a:rPr>
              <a:t>this </a:t>
            </a:r>
          </a:p>
          <a:p>
            <a:pPr marL="342900" indent="-342900"/>
            <a:r>
              <a:rPr lang="en-ZA" sz="3400" b="0" dirty="0" smtClean="0">
                <a:solidFill>
                  <a:schemeClr val="tx1"/>
                </a:solidFill>
              </a:rPr>
              <a:t>Analysis </a:t>
            </a:r>
            <a:r>
              <a:rPr lang="en-ZA" sz="3400" b="0" dirty="0">
                <a:solidFill>
                  <a:schemeClr val="tx1"/>
                </a:solidFill>
              </a:rPr>
              <a:t>of such data </a:t>
            </a:r>
            <a:r>
              <a:rPr lang="en-ZA" sz="3400" b="0" dirty="0" smtClean="0">
                <a:solidFill>
                  <a:schemeClr val="tx1"/>
                </a:solidFill>
              </a:rPr>
              <a:t> can offer </a:t>
            </a:r>
            <a:r>
              <a:rPr lang="en-ZA" sz="3400" b="0" dirty="0">
                <a:solidFill>
                  <a:schemeClr val="tx1"/>
                </a:solidFill>
              </a:rPr>
              <a:t>insights into </a:t>
            </a:r>
            <a:r>
              <a:rPr lang="en-ZA" sz="3400" b="0" dirty="0" smtClean="0">
                <a:solidFill>
                  <a:schemeClr val="tx1"/>
                </a:solidFill>
              </a:rPr>
              <a:t>shortcomings, </a:t>
            </a:r>
            <a:r>
              <a:rPr lang="en-ZA" sz="3400" b="0" dirty="0">
                <a:solidFill>
                  <a:schemeClr val="tx1"/>
                </a:solidFill>
              </a:rPr>
              <a:t>thus </a:t>
            </a:r>
            <a:r>
              <a:rPr lang="en-ZA" sz="3400" b="0" dirty="0" smtClean="0">
                <a:solidFill>
                  <a:schemeClr val="tx1"/>
                </a:solidFill>
              </a:rPr>
              <a:t>informing policy</a:t>
            </a:r>
          </a:p>
          <a:p>
            <a:pPr marL="342900" indent="-342900"/>
            <a:r>
              <a:rPr lang="en-ZA" sz="3400" b="0" dirty="0" smtClean="0">
                <a:solidFill>
                  <a:schemeClr val="tx1"/>
                </a:solidFill>
              </a:rPr>
              <a:t>SACMEQ </a:t>
            </a:r>
            <a:r>
              <a:rPr lang="en-ZA" sz="3400" b="0" dirty="0">
                <a:solidFill>
                  <a:schemeClr val="tx1"/>
                </a:solidFill>
              </a:rPr>
              <a:t>is the only such international assessment that all </a:t>
            </a:r>
            <a:r>
              <a:rPr lang="en-ZA" sz="3400" b="0" dirty="0" smtClean="0">
                <a:solidFill>
                  <a:schemeClr val="tx1"/>
                </a:solidFill>
              </a:rPr>
              <a:t>7 </a:t>
            </a:r>
            <a:r>
              <a:rPr lang="en-ZA" sz="3400" b="0" dirty="0">
                <a:solidFill>
                  <a:schemeClr val="tx1"/>
                </a:solidFill>
              </a:rPr>
              <a:t>countries participate </a:t>
            </a:r>
            <a:r>
              <a:rPr lang="en-ZA" sz="3400" b="0" dirty="0" smtClean="0">
                <a:solidFill>
                  <a:schemeClr val="tx1"/>
                </a:solidFill>
              </a:rPr>
              <a:t>in</a:t>
            </a:r>
          </a:p>
          <a:p>
            <a:pPr marL="742950" lvl="1" indent="-342900"/>
            <a:r>
              <a:rPr lang="en-ZA" sz="3000" b="0" dirty="0" smtClean="0">
                <a:solidFill>
                  <a:schemeClr val="tx1"/>
                </a:solidFill>
              </a:rPr>
              <a:t>But </a:t>
            </a:r>
            <a:r>
              <a:rPr lang="en-ZA" sz="3000" b="0" dirty="0">
                <a:solidFill>
                  <a:schemeClr val="tx1"/>
                </a:solidFill>
              </a:rPr>
              <a:t>SACMEQ only takes place at quite long intervals and </a:t>
            </a:r>
            <a:r>
              <a:rPr lang="en-ZA" sz="3000" b="0" dirty="0" smtClean="0">
                <a:solidFill>
                  <a:schemeClr val="tx1"/>
                </a:solidFill>
              </a:rPr>
              <a:t> last released </a:t>
            </a:r>
            <a:r>
              <a:rPr lang="en-ZA" sz="3000" b="0" dirty="0">
                <a:solidFill>
                  <a:schemeClr val="tx1"/>
                </a:solidFill>
              </a:rPr>
              <a:t>data </a:t>
            </a:r>
            <a:r>
              <a:rPr lang="en-ZA" sz="3000" b="0" dirty="0" smtClean="0">
                <a:solidFill>
                  <a:schemeClr val="tx1"/>
                </a:solidFill>
              </a:rPr>
              <a:t>is </a:t>
            </a:r>
            <a:r>
              <a:rPr lang="en-ZA" sz="3000" b="0" dirty="0">
                <a:solidFill>
                  <a:schemeClr val="tx1"/>
                </a:solidFill>
              </a:rPr>
              <a:t>for </a:t>
            </a:r>
            <a:r>
              <a:rPr lang="en-ZA" sz="3000" b="0" dirty="0" smtClean="0">
                <a:solidFill>
                  <a:schemeClr val="tx1"/>
                </a:solidFill>
              </a:rPr>
              <a:t>2007</a:t>
            </a:r>
          </a:p>
          <a:p>
            <a:pPr marL="742950" lvl="1" indent="-342900"/>
            <a:r>
              <a:rPr lang="en-ZA" sz="3000" b="0" dirty="0" smtClean="0">
                <a:solidFill>
                  <a:schemeClr val="tx1"/>
                </a:solidFill>
              </a:rPr>
              <a:t>Botswana </a:t>
            </a:r>
            <a:r>
              <a:rPr lang="en-ZA" sz="3000" b="0" dirty="0">
                <a:solidFill>
                  <a:schemeClr val="tx1"/>
                </a:solidFill>
              </a:rPr>
              <a:t>and </a:t>
            </a:r>
            <a:r>
              <a:rPr lang="en-ZA" sz="3000" b="0" dirty="0" smtClean="0">
                <a:solidFill>
                  <a:schemeClr val="tx1"/>
                </a:solidFill>
              </a:rPr>
              <a:t>SA sometimes on </a:t>
            </a:r>
            <a:r>
              <a:rPr lang="en-ZA" sz="3000" b="0" dirty="0">
                <a:solidFill>
                  <a:schemeClr val="tx1"/>
                </a:solidFill>
              </a:rPr>
              <a:t>occasion participate in other international </a:t>
            </a:r>
            <a:r>
              <a:rPr lang="en-ZA" sz="3000" b="0" dirty="0" smtClean="0">
                <a:solidFill>
                  <a:schemeClr val="tx1"/>
                </a:solidFill>
              </a:rPr>
              <a:t>assessments </a:t>
            </a:r>
            <a:endParaRPr lang="en-ZA" sz="3000" b="0" dirty="0">
              <a:solidFill>
                <a:schemeClr val="tx1"/>
              </a:solidFill>
            </a:endParaRPr>
          </a:p>
          <a:p>
            <a:pPr marL="0" indent="0">
              <a:buNone/>
            </a:pPr>
            <a:endParaRPr lang="en-ZA" sz="3400" b="0" dirty="0" smtClean="0">
              <a:solidFill>
                <a:schemeClr val="tx1"/>
              </a:solidFill>
            </a:endParaRPr>
          </a:p>
          <a:p>
            <a:r>
              <a:rPr lang="en-ZA" sz="3400" b="0" dirty="0" smtClean="0">
                <a:solidFill>
                  <a:schemeClr val="tx1"/>
                </a:solidFill>
              </a:rPr>
              <a:t>Gustafsson (2012</a:t>
            </a:r>
            <a:r>
              <a:rPr lang="en-ZA" sz="3400" b="0" dirty="0">
                <a:solidFill>
                  <a:schemeClr val="tx1"/>
                </a:solidFill>
              </a:rPr>
              <a:t>) used all international cognitive evaluations available in 2012 </a:t>
            </a:r>
            <a:r>
              <a:rPr lang="en-ZA" sz="3400" b="0" dirty="0" smtClean="0">
                <a:solidFill>
                  <a:schemeClr val="tx1"/>
                </a:solidFill>
              </a:rPr>
              <a:t>to </a:t>
            </a:r>
            <a:r>
              <a:rPr lang="en-ZA" sz="3400" b="0" dirty="0">
                <a:solidFill>
                  <a:schemeClr val="tx1"/>
                </a:solidFill>
              </a:rPr>
              <a:t>convert country average scores to a common ‘Pisa scale’. </a:t>
            </a:r>
            <a:r>
              <a:rPr lang="en-ZA" sz="3400" b="0" dirty="0" smtClean="0">
                <a:solidFill>
                  <a:schemeClr val="tx1"/>
                </a:solidFill>
              </a:rPr>
              <a:t>The </a:t>
            </a:r>
            <a:r>
              <a:rPr lang="en-ZA" sz="3400" b="0" dirty="0">
                <a:solidFill>
                  <a:schemeClr val="tx1"/>
                </a:solidFill>
              </a:rPr>
              <a:t>Pisa </a:t>
            </a:r>
            <a:r>
              <a:rPr lang="en-ZA" sz="3400" b="0" dirty="0" err="1">
                <a:solidFill>
                  <a:schemeClr val="tx1"/>
                </a:solidFill>
              </a:rPr>
              <a:t>setpoint</a:t>
            </a:r>
            <a:r>
              <a:rPr lang="en-ZA" sz="3400" b="0" dirty="0">
                <a:solidFill>
                  <a:schemeClr val="tx1"/>
                </a:solidFill>
              </a:rPr>
              <a:t> (average) was originally set to 500 with a standard deviation of 100. </a:t>
            </a:r>
            <a:endParaRPr lang="en-ZA" sz="3400" b="0" dirty="0" smtClean="0">
              <a:solidFill>
                <a:schemeClr val="tx1"/>
              </a:solidFill>
            </a:endParaRPr>
          </a:p>
          <a:p>
            <a:pPr lvl="1"/>
            <a:r>
              <a:rPr lang="en-ZA" sz="3000" b="0" dirty="0" smtClean="0">
                <a:solidFill>
                  <a:schemeClr val="tx1"/>
                </a:solidFill>
              </a:rPr>
              <a:t>Lesotho </a:t>
            </a:r>
            <a:r>
              <a:rPr lang="en-ZA" sz="3000" b="0" dirty="0">
                <a:solidFill>
                  <a:schemeClr val="tx1"/>
                </a:solidFill>
              </a:rPr>
              <a:t>and Namibia performed more than two standard deviations (roughly equivalent to 5 years of learning) below this Pisa </a:t>
            </a:r>
            <a:r>
              <a:rPr lang="en-ZA" sz="3000" b="0" dirty="0" err="1">
                <a:solidFill>
                  <a:schemeClr val="tx1"/>
                </a:solidFill>
              </a:rPr>
              <a:t>setpoint</a:t>
            </a:r>
            <a:r>
              <a:rPr lang="en-ZA" sz="3000" b="0" dirty="0">
                <a:solidFill>
                  <a:schemeClr val="tx1"/>
                </a:solidFill>
              </a:rPr>
              <a:t>. </a:t>
            </a:r>
            <a:endParaRPr lang="en-ZA" sz="3000" b="0" dirty="0" smtClean="0">
              <a:solidFill>
                <a:schemeClr val="tx1"/>
              </a:solidFill>
            </a:endParaRPr>
          </a:p>
          <a:p>
            <a:pPr lvl="1"/>
            <a:r>
              <a:rPr lang="en-ZA" sz="3000" b="0" dirty="0" smtClean="0">
                <a:solidFill>
                  <a:schemeClr val="tx1"/>
                </a:solidFill>
              </a:rPr>
              <a:t>Even Eswatini </a:t>
            </a:r>
            <a:r>
              <a:rPr lang="en-ZA" sz="3000" b="0" dirty="0">
                <a:solidFill>
                  <a:schemeClr val="tx1"/>
                </a:solidFill>
              </a:rPr>
              <a:t>and </a:t>
            </a:r>
            <a:r>
              <a:rPr lang="en-ZA" sz="3000" b="0" dirty="0" smtClean="0">
                <a:solidFill>
                  <a:schemeClr val="tx1"/>
                </a:solidFill>
              </a:rPr>
              <a:t>Botswana performed </a:t>
            </a:r>
            <a:r>
              <a:rPr lang="en-ZA" sz="3000" b="0" dirty="0">
                <a:solidFill>
                  <a:schemeClr val="tx1"/>
                </a:solidFill>
              </a:rPr>
              <a:t>more than 1.3 standard deviations below the Pisa </a:t>
            </a:r>
            <a:r>
              <a:rPr lang="en-ZA" sz="3000" b="0" dirty="0" err="1">
                <a:solidFill>
                  <a:schemeClr val="tx1"/>
                </a:solidFill>
              </a:rPr>
              <a:t>setpoint</a:t>
            </a:r>
            <a:r>
              <a:rPr lang="en-ZA" sz="3000" b="0" dirty="0">
                <a:solidFill>
                  <a:schemeClr val="tx1"/>
                </a:solidFill>
              </a:rPr>
              <a:t>. </a:t>
            </a:r>
            <a:endParaRPr lang="en-ZA" sz="3000" b="0" dirty="0" smtClean="0">
              <a:solidFill>
                <a:schemeClr val="tx1"/>
              </a:solidFill>
            </a:endParaRPr>
          </a:p>
          <a:p>
            <a:pPr lvl="1"/>
            <a:r>
              <a:rPr lang="en-ZA" sz="3000" b="0" dirty="0" smtClean="0">
                <a:solidFill>
                  <a:schemeClr val="tx1"/>
                </a:solidFill>
              </a:rPr>
              <a:t>Assuming </a:t>
            </a:r>
            <a:r>
              <a:rPr lang="en-ZA" sz="3000" b="0" dirty="0">
                <a:solidFill>
                  <a:schemeClr val="tx1"/>
                </a:solidFill>
              </a:rPr>
              <a:t>a year’s learning to be </a:t>
            </a:r>
            <a:r>
              <a:rPr lang="en-ZA" sz="3000" b="0" dirty="0" smtClean="0">
                <a:solidFill>
                  <a:schemeClr val="tx1"/>
                </a:solidFill>
              </a:rPr>
              <a:t>40</a:t>
            </a:r>
            <a:r>
              <a:rPr lang="en-ZA" sz="3000" b="0" dirty="0">
                <a:solidFill>
                  <a:schemeClr val="tx1"/>
                </a:solidFill>
              </a:rPr>
              <a:t>% of a standard deviation, the average student in </a:t>
            </a:r>
            <a:r>
              <a:rPr lang="en-ZA" sz="3000" b="0" dirty="0" smtClean="0">
                <a:solidFill>
                  <a:schemeClr val="tx1"/>
                </a:solidFill>
              </a:rPr>
              <a:t>these countries is 3 to 6 </a:t>
            </a:r>
            <a:r>
              <a:rPr lang="en-ZA" sz="3000" b="0" dirty="0">
                <a:solidFill>
                  <a:schemeClr val="tx1"/>
                </a:solidFill>
              </a:rPr>
              <a:t>years behind </a:t>
            </a:r>
            <a:r>
              <a:rPr lang="en-ZA" sz="3000" b="0" dirty="0" smtClean="0">
                <a:solidFill>
                  <a:schemeClr val="tx1"/>
                </a:solidFill>
              </a:rPr>
              <a:t>students in the </a:t>
            </a:r>
            <a:r>
              <a:rPr lang="en-ZA" sz="3000" b="0" dirty="0">
                <a:solidFill>
                  <a:schemeClr val="tx1"/>
                </a:solidFill>
              </a:rPr>
              <a:t>average Pisa country. </a:t>
            </a:r>
            <a:endParaRPr lang="en-ZA" sz="3000" b="0" dirty="0" smtClean="0">
              <a:solidFill>
                <a:schemeClr val="tx1"/>
              </a:solidFill>
            </a:endParaRPr>
          </a:p>
          <a:p>
            <a:pPr marL="0" indent="0">
              <a:buNone/>
            </a:pPr>
            <a:endParaRPr lang="en-ZA" sz="3400" b="0" dirty="0" smtClean="0">
              <a:solidFill>
                <a:schemeClr val="tx1"/>
              </a:solidFill>
            </a:endParaRPr>
          </a:p>
          <a:p>
            <a:pPr marL="0" indent="0">
              <a:buNone/>
            </a:pPr>
            <a:r>
              <a:rPr lang="en-ZA" sz="3400" b="0" dirty="0" smtClean="0">
                <a:solidFill>
                  <a:schemeClr val="tx1"/>
                </a:solidFill>
              </a:rPr>
              <a:t>The </a:t>
            </a:r>
            <a:r>
              <a:rPr lang="en-ZA" sz="3400" b="0" dirty="0">
                <a:solidFill>
                  <a:schemeClr val="tx1"/>
                </a:solidFill>
              </a:rPr>
              <a:t>extremely low TIMSS and PIRLS </a:t>
            </a:r>
            <a:r>
              <a:rPr lang="en-ZA" sz="3400" b="0" dirty="0" smtClean="0">
                <a:solidFill>
                  <a:schemeClr val="tx1"/>
                </a:solidFill>
              </a:rPr>
              <a:t>scores </a:t>
            </a:r>
            <a:r>
              <a:rPr lang="en-ZA" sz="3400" b="0" dirty="0">
                <a:solidFill>
                  <a:schemeClr val="tx1"/>
                </a:solidFill>
              </a:rPr>
              <a:t>of Botswana and </a:t>
            </a:r>
            <a:r>
              <a:rPr lang="en-ZA" sz="3400" b="0" dirty="0" smtClean="0">
                <a:solidFill>
                  <a:schemeClr val="tx1"/>
                </a:solidFill>
              </a:rPr>
              <a:t>SA confirm </a:t>
            </a:r>
            <a:r>
              <a:rPr lang="en-ZA" sz="3400" b="0" dirty="0">
                <a:solidFill>
                  <a:schemeClr val="tx1"/>
                </a:solidFill>
              </a:rPr>
              <a:t>the large gap </a:t>
            </a:r>
            <a:r>
              <a:rPr lang="en-ZA" sz="3400" b="0" dirty="0" smtClean="0">
                <a:solidFill>
                  <a:schemeClr val="tx1"/>
                </a:solidFill>
              </a:rPr>
              <a:t>to </a:t>
            </a:r>
            <a:r>
              <a:rPr lang="en-ZA" sz="3400" b="0" dirty="0">
                <a:solidFill>
                  <a:schemeClr val="tx1"/>
                </a:solidFill>
              </a:rPr>
              <a:t>developed </a:t>
            </a:r>
            <a:r>
              <a:rPr lang="en-ZA" sz="3400" b="0" dirty="0" smtClean="0">
                <a:solidFill>
                  <a:schemeClr val="tx1"/>
                </a:solidFill>
              </a:rPr>
              <a:t>countries</a:t>
            </a:r>
          </a:p>
          <a:p>
            <a:pPr marL="0" indent="0">
              <a:buNone/>
            </a:pPr>
            <a:r>
              <a:rPr lang="en-ZA" sz="3400" b="0" dirty="0" smtClean="0">
                <a:solidFill>
                  <a:schemeClr val="tx1"/>
                </a:solidFill>
              </a:rPr>
              <a:t>It will require </a:t>
            </a:r>
            <a:r>
              <a:rPr lang="en-ZA" sz="3400" b="0" dirty="0">
                <a:solidFill>
                  <a:schemeClr val="tx1"/>
                </a:solidFill>
              </a:rPr>
              <a:t>many decades </a:t>
            </a:r>
            <a:r>
              <a:rPr lang="en-ZA" sz="3400" b="0" dirty="0" smtClean="0">
                <a:solidFill>
                  <a:schemeClr val="tx1"/>
                </a:solidFill>
              </a:rPr>
              <a:t>to </a:t>
            </a:r>
            <a:r>
              <a:rPr lang="en-ZA" sz="3400" b="0" dirty="0">
                <a:solidFill>
                  <a:schemeClr val="tx1"/>
                </a:solidFill>
              </a:rPr>
              <a:t>achieve education quality similar to that in developed countries </a:t>
            </a:r>
            <a:r>
              <a:rPr lang="en-ZA" sz="3400" b="0" dirty="0" smtClean="0">
                <a:solidFill>
                  <a:schemeClr val="tx1"/>
                </a:solidFill>
              </a:rPr>
              <a:t>today </a:t>
            </a:r>
            <a:endParaRPr lang="en-ZA" sz="3400" b="0" dirty="0">
              <a:solidFill>
                <a:schemeClr val="tx1"/>
              </a:solidFill>
            </a:endParaRPr>
          </a:p>
        </p:txBody>
      </p:sp>
    </p:spTree>
    <p:extLst>
      <p:ext uri="{BB962C8B-B14F-4D97-AF65-F5344CB8AC3E}">
        <p14:creationId xmlns:p14="http://schemas.microsoft.com/office/powerpoint/2010/main" val="136645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2" y="8212"/>
            <a:ext cx="9144000" cy="900507"/>
          </a:xfrm>
        </p:spPr>
        <p:txBody>
          <a:bodyPr/>
          <a:lstStyle/>
          <a:p>
            <a:r>
              <a:rPr lang="en-ZA" altLang="en-US" sz="2800" dirty="0" smtClean="0">
                <a:solidFill>
                  <a:srgbClr val="000000"/>
                </a:solidFill>
                <a:latin typeface="+mn-lt"/>
                <a:ea typeface="Times New Roman" panose="02020603050405020304" pitchFamily="18" charset="0"/>
                <a:cs typeface="Calibri" panose="020F0502020204030204" pitchFamily="34" charset="0"/>
              </a:rPr>
              <a:t>‘Pisa </a:t>
            </a:r>
            <a:r>
              <a:rPr lang="en-ZA" altLang="en-US" sz="2800" dirty="0">
                <a:solidFill>
                  <a:srgbClr val="000000"/>
                </a:solidFill>
                <a:latin typeface="+mn-lt"/>
                <a:ea typeface="Times New Roman" panose="02020603050405020304" pitchFamily="18" charset="0"/>
                <a:cs typeface="Calibri" panose="020F0502020204030204" pitchFamily="34" charset="0"/>
              </a:rPr>
              <a:t>scale scores’ for a selection of </a:t>
            </a:r>
            <a:r>
              <a:rPr lang="en-ZA" altLang="en-US" sz="2800" dirty="0" smtClean="0">
                <a:solidFill>
                  <a:srgbClr val="000000"/>
                </a:solidFill>
                <a:latin typeface="+mn-lt"/>
                <a:ea typeface="Times New Roman" panose="02020603050405020304" pitchFamily="18" charset="0"/>
                <a:cs typeface="Calibri" panose="020F0502020204030204" pitchFamily="34" charset="0"/>
              </a:rPr>
              <a:t>countries</a:t>
            </a:r>
            <a:br>
              <a:rPr lang="en-ZA" altLang="en-US" sz="2800" dirty="0" smtClean="0">
                <a:solidFill>
                  <a:srgbClr val="000000"/>
                </a:solidFill>
                <a:latin typeface="+mn-lt"/>
                <a:ea typeface="Times New Roman" panose="02020603050405020304" pitchFamily="18" charset="0"/>
                <a:cs typeface="Calibri" panose="020F0502020204030204" pitchFamily="34" charset="0"/>
              </a:rPr>
            </a:br>
            <a:r>
              <a:rPr lang="en-ZA" altLang="en-US" sz="2400" dirty="0" smtClean="0">
                <a:solidFill>
                  <a:srgbClr val="000000"/>
                </a:solidFill>
                <a:latin typeface="+mn-lt"/>
                <a:ea typeface="Times New Roman" panose="02020603050405020304" pitchFamily="18" charset="0"/>
                <a:cs typeface="Calibri" panose="020F0502020204030204" pitchFamily="34" charset="0"/>
              </a:rPr>
              <a:t>(based </a:t>
            </a:r>
            <a:r>
              <a:rPr lang="en-ZA" altLang="en-US" sz="2400" dirty="0">
                <a:solidFill>
                  <a:srgbClr val="000000"/>
                </a:solidFill>
                <a:latin typeface="+mn-lt"/>
                <a:ea typeface="Times New Roman" panose="02020603050405020304" pitchFamily="18" charset="0"/>
                <a:cs typeface="Calibri" panose="020F0502020204030204" pitchFamily="34" charset="0"/>
              </a:rPr>
              <a:t>on Gustafsson, </a:t>
            </a:r>
            <a:r>
              <a:rPr lang="en-ZA" altLang="en-US" sz="2400" dirty="0" smtClean="0">
                <a:solidFill>
                  <a:srgbClr val="000000"/>
                </a:solidFill>
                <a:latin typeface="+mn-lt"/>
                <a:ea typeface="Times New Roman" panose="02020603050405020304" pitchFamily="18" charset="0"/>
                <a:cs typeface="Calibri" panose="020F0502020204030204" pitchFamily="34" charset="0"/>
              </a:rPr>
              <a:t>2012)</a:t>
            </a:r>
            <a:endParaRPr lang="en-ZA" sz="2400"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2895328"/>
              </p:ext>
            </p:extLst>
          </p:nvPr>
        </p:nvGraphicFramePr>
        <p:xfrm>
          <a:off x="1763688" y="1196752"/>
          <a:ext cx="6120680" cy="5486400"/>
        </p:xfrm>
        <a:graphic>
          <a:graphicData uri="http://schemas.openxmlformats.org/drawingml/2006/table">
            <a:tbl>
              <a:tblPr firstRow="1" firstCol="1" bandRow="1">
                <a:tableStyleId>{5C22544A-7EE6-4342-B048-85BDC9FD1C3A}</a:tableStyleId>
              </a:tblPr>
              <a:tblGrid>
                <a:gridCol w="3145808">
                  <a:extLst>
                    <a:ext uri="{9D8B030D-6E8A-4147-A177-3AD203B41FA5}">
                      <a16:colId xmlns:a16="http://schemas.microsoft.com/office/drawing/2014/main" val="1801310673"/>
                    </a:ext>
                  </a:extLst>
                </a:gridCol>
                <a:gridCol w="2974872">
                  <a:extLst>
                    <a:ext uri="{9D8B030D-6E8A-4147-A177-3AD203B41FA5}">
                      <a16:colId xmlns:a16="http://schemas.microsoft.com/office/drawing/2014/main" val="1498830900"/>
                    </a:ext>
                  </a:extLst>
                </a:gridCol>
              </a:tblGrid>
              <a:tr h="276030">
                <a:tc>
                  <a:txBody>
                    <a:bodyPr/>
                    <a:lstStyle/>
                    <a:p>
                      <a:pPr>
                        <a:spcAft>
                          <a:spcPts val="0"/>
                        </a:spcAft>
                      </a:pPr>
                      <a:r>
                        <a:rPr lang="en-ZA" sz="2000" kern="100" dirty="0">
                          <a:effectLst/>
                          <a:latin typeface="+mn-lt"/>
                        </a:rPr>
                        <a:t>Country</a:t>
                      </a:r>
                      <a:endParaRPr lang="en-ZA" sz="1600" kern="1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2000" kern="100">
                          <a:effectLst/>
                          <a:latin typeface="+mn-lt"/>
                        </a:rPr>
                        <a:t>‘Pisa scale score’</a:t>
                      </a:r>
                      <a:endParaRPr lang="en-ZA" sz="1600" kern="1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51661409"/>
                  </a:ext>
                </a:extLst>
              </a:tr>
              <a:tr h="276030">
                <a:tc>
                  <a:txBody>
                    <a:bodyPr/>
                    <a:lstStyle/>
                    <a:p>
                      <a:pPr>
                        <a:spcAft>
                          <a:spcPts val="0"/>
                        </a:spcAft>
                      </a:pPr>
                      <a:r>
                        <a:rPr lang="en-ZA" sz="2000" kern="100" dirty="0">
                          <a:effectLst/>
                          <a:latin typeface="+mn-lt"/>
                        </a:rPr>
                        <a:t>Malawi</a:t>
                      </a:r>
                      <a:endParaRPr lang="en-ZA" sz="1600" kern="1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2000" kern="100">
                          <a:effectLst/>
                          <a:latin typeface="+mn-lt"/>
                        </a:rPr>
                        <a:t>260</a:t>
                      </a:r>
                      <a:endParaRPr lang="en-ZA" sz="1600" kern="1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66533819"/>
                  </a:ext>
                </a:extLst>
              </a:tr>
              <a:tr h="276030">
                <a:tc>
                  <a:txBody>
                    <a:bodyPr/>
                    <a:lstStyle/>
                    <a:p>
                      <a:pPr>
                        <a:spcAft>
                          <a:spcPts val="0"/>
                        </a:spcAft>
                      </a:pPr>
                      <a:r>
                        <a:rPr lang="en-ZA" sz="2000" kern="100" dirty="0">
                          <a:effectLst/>
                          <a:latin typeface="+mn-lt"/>
                        </a:rPr>
                        <a:t>Lesotho*</a:t>
                      </a:r>
                      <a:endParaRPr lang="en-ZA" sz="1600" kern="1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2000" kern="100" dirty="0">
                          <a:solidFill>
                            <a:srgbClr val="FF0000"/>
                          </a:solidFill>
                          <a:effectLst/>
                          <a:latin typeface="+mn-lt"/>
                        </a:rPr>
                        <a:t>288</a:t>
                      </a:r>
                      <a:endParaRPr lang="en-ZA" sz="1600" kern="100" dirty="0">
                        <a:solidFill>
                          <a:srgbClr val="FF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67368145"/>
                  </a:ext>
                </a:extLst>
              </a:tr>
              <a:tr h="276030">
                <a:tc>
                  <a:txBody>
                    <a:bodyPr/>
                    <a:lstStyle/>
                    <a:p>
                      <a:pPr>
                        <a:spcAft>
                          <a:spcPts val="0"/>
                        </a:spcAft>
                      </a:pPr>
                      <a:r>
                        <a:rPr lang="en-ZA" sz="2000" kern="100" dirty="0">
                          <a:effectLst/>
                          <a:latin typeface="+mn-lt"/>
                        </a:rPr>
                        <a:t>Namibia*</a:t>
                      </a:r>
                      <a:endParaRPr lang="en-ZA" sz="1600" kern="1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2000" kern="100" dirty="0">
                          <a:solidFill>
                            <a:srgbClr val="FF0000"/>
                          </a:solidFill>
                          <a:effectLst/>
                          <a:latin typeface="+mn-lt"/>
                        </a:rPr>
                        <a:t>289</a:t>
                      </a:r>
                      <a:endParaRPr lang="en-ZA" sz="1600" kern="100" dirty="0">
                        <a:solidFill>
                          <a:srgbClr val="FF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80727740"/>
                  </a:ext>
                </a:extLst>
              </a:tr>
              <a:tr h="276030">
                <a:tc>
                  <a:txBody>
                    <a:bodyPr/>
                    <a:lstStyle/>
                    <a:p>
                      <a:pPr>
                        <a:spcAft>
                          <a:spcPts val="0"/>
                        </a:spcAft>
                      </a:pPr>
                      <a:r>
                        <a:rPr lang="en-ZA" sz="2000" kern="100" dirty="0">
                          <a:effectLst/>
                          <a:latin typeface="+mn-lt"/>
                        </a:rPr>
                        <a:t>South Africa*</a:t>
                      </a:r>
                      <a:endParaRPr lang="en-ZA" sz="1600" kern="1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2000" kern="100" dirty="0">
                          <a:solidFill>
                            <a:srgbClr val="FF0000"/>
                          </a:solidFill>
                          <a:effectLst/>
                          <a:latin typeface="+mn-lt"/>
                        </a:rPr>
                        <a:t>317</a:t>
                      </a:r>
                      <a:endParaRPr lang="en-ZA" sz="1600" kern="100" dirty="0">
                        <a:solidFill>
                          <a:srgbClr val="FF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3513542"/>
                  </a:ext>
                </a:extLst>
              </a:tr>
              <a:tr h="276030">
                <a:tc>
                  <a:txBody>
                    <a:bodyPr/>
                    <a:lstStyle/>
                    <a:p>
                      <a:pPr>
                        <a:spcAft>
                          <a:spcPts val="0"/>
                        </a:spcAft>
                      </a:pPr>
                      <a:r>
                        <a:rPr lang="en-ZA" sz="2000" kern="100" dirty="0">
                          <a:effectLst/>
                          <a:latin typeface="+mn-lt"/>
                        </a:rPr>
                        <a:t>Ghana</a:t>
                      </a:r>
                      <a:endParaRPr lang="en-ZA" sz="1600" kern="1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2000" kern="100">
                          <a:effectLst/>
                          <a:latin typeface="+mn-lt"/>
                        </a:rPr>
                        <a:t>331</a:t>
                      </a:r>
                      <a:endParaRPr lang="en-ZA" sz="1600" kern="1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64451940"/>
                  </a:ext>
                </a:extLst>
              </a:tr>
              <a:tr h="276030">
                <a:tc>
                  <a:txBody>
                    <a:bodyPr/>
                    <a:lstStyle/>
                    <a:p>
                      <a:pPr>
                        <a:spcAft>
                          <a:spcPts val="0"/>
                        </a:spcAft>
                      </a:pPr>
                      <a:r>
                        <a:rPr lang="en-ZA" sz="2000" kern="100" dirty="0">
                          <a:effectLst/>
                          <a:latin typeface="+mn-lt"/>
                        </a:rPr>
                        <a:t>Mozambique*</a:t>
                      </a:r>
                      <a:endParaRPr lang="en-ZA" sz="1600" kern="1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2000" kern="100" dirty="0">
                          <a:solidFill>
                            <a:srgbClr val="FF0000"/>
                          </a:solidFill>
                          <a:effectLst/>
                          <a:latin typeface="+mn-lt"/>
                        </a:rPr>
                        <a:t>332</a:t>
                      </a:r>
                      <a:endParaRPr lang="en-ZA" sz="1600" kern="100" dirty="0">
                        <a:solidFill>
                          <a:srgbClr val="FF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49797880"/>
                  </a:ext>
                </a:extLst>
              </a:tr>
              <a:tr h="276030">
                <a:tc>
                  <a:txBody>
                    <a:bodyPr/>
                    <a:lstStyle/>
                    <a:p>
                      <a:pPr>
                        <a:spcAft>
                          <a:spcPts val="0"/>
                        </a:spcAft>
                      </a:pPr>
                      <a:r>
                        <a:rPr lang="en-ZA" sz="2000" kern="100" dirty="0">
                          <a:effectLst/>
                          <a:latin typeface="+mn-lt"/>
                        </a:rPr>
                        <a:t>Zimbabwe*</a:t>
                      </a:r>
                      <a:endParaRPr lang="en-ZA" sz="1600" kern="1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2000" kern="100" dirty="0">
                          <a:solidFill>
                            <a:srgbClr val="FF0000"/>
                          </a:solidFill>
                          <a:effectLst/>
                          <a:latin typeface="+mn-lt"/>
                        </a:rPr>
                        <a:t>345</a:t>
                      </a:r>
                      <a:endParaRPr lang="en-ZA" sz="1600" kern="100" dirty="0">
                        <a:solidFill>
                          <a:srgbClr val="FF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55070736"/>
                  </a:ext>
                </a:extLst>
              </a:tr>
              <a:tr h="276030">
                <a:tc>
                  <a:txBody>
                    <a:bodyPr/>
                    <a:lstStyle/>
                    <a:p>
                      <a:pPr>
                        <a:spcAft>
                          <a:spcPts val="0"/>
                        </a:spcAft>
                      </a:pPr>
                      <a:r>
                        <a:rPr lang="en-ZA" sz="2000" kern="100" dirty="0">
                          <a:effectLst/>
                          <a:latin typeface="+mn-lt"/>
                        </a:rPr>
                        <a:t>Botswana*</a:t>
                      </a:r>
                      <a:endParaRPr lang="en-ZA" sz="1600" kern="1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2000" kern="100" dirty="0">
                          <a:solidFill>
                            <a:srgbClr val="FF0000"/>
                          </a:solidFill>
                          <a:effectLst/>
                          <a:latin typeface="+mn-lt"/>
                        </a:rPr>
                        <a:t>367</a:t>
                      </a:r>
                      <a:endParaRPr lang="en-ZA" sz="1600" kern="100" dirty="0">
                        <a:solidFill>
                          <a:srgbClr val="FF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58297543"/>
                  </a:ext>
                </a:extLst>
              </a:tr>
              <a:tr h="276030">
                <a:tc>
                  <a:txBody>
                    <a:bodyPr/>
                    <a:lstStyle/>
                    <a:p>
                      <a:pPr>
                        <a:spcAft>
                          <a:spcPts val="0"/>
                        </a:spcAft>
                      </a:pPr>
                      <a:r>
                        <a:rPr lang="en-ZA" sz="2000" kern="100" dirty="0">
                          <a:effectLst/>
                          <a:latin typeface="+mn-lt"/>
                        </a:rPr>
                        <a:t>Eswatini*</a:t>
                      </a:r>
                      <a:endParaRPr lang="en-ZA" sz="1600" kern="1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2000" kern="100" dirty="0">
                          <a:solidFill>
                            <a:srgbClr val="FF0000"/>
                          </a:solidFill>
                          <a:effectLst/>
                          <a:latin typeface="+mn-lt"/>
                        </a:rPr>
                        <a:t>368</a:t>
                      </a:r>
                      <a:endParaRPr lang="en-ZA" sz="1600" kern="100" dirty="0">
                        <a:solidFill>
                          <a:srgbClr val="FF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71053796"/>
                  </a:ext>
                </a:extLst>
              </a:tr>
              <a:tr h="276030">
                <a:tc>
                  <a:txBody>
                    <a:bodyPr/>
                    <a:lstStyle/>
                    <a:p>
                      <a:pPr>
                        <a:spcAft>
                          <a:spcPts val="0"/>
                        </a:spcAft>
                      </a:pPr>
                      <a:r>
                        <a:rPr lang="en-ZA" sz="2000" kern="100" dirty="0">
                          <a:effectLst/>
                          <a:latin typeface="+mn-lt"/>
                        </a:rPr>
                        <a:t>Brazil</a:t>
                      </a:r>
                      <a:endParaRPr lang="en-ZA" sz="1600" kern="1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2000" kern="100">
                          <a:effectLst/>
                          <a:latin typeface="+mn-lt"/>
                        </a:rPr>
                        <a:t>387</a:t>
                      </a:r>
                      <a:endParaRPr lang="en-ZA" sz="1600" kern="1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33161095"/>
                  </a:ext>
                </a:extLst>
              </a:tr>
              <a:tr h="276030">
                <a:tc>
                  <a:txBody>
                    <a:bodyPr/>
                    <a:lstStyle/>
                    <a:p>
                      <a:pPr>
                        <a:spcAft>
                          <a:spcPts val="0"/>
                        </a:spcAft>
                      </a:pPr>
                      <a:r>
                        <a:rPr lang="en-ZA" sz="2000" kern="100" dirty="0">
                          <a:effectLst/>
                          <a:latin typeface="+mn-lt"/>
                        </a:rPr>
                        <a:t>Kenya</a:t>
                      </a:r>
                      <a:endParaRPr lang="en-ZA" sz="1600" kern="1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2000" kern="100" dirty="0">
                          <a:effectLst/>
                          <a:latin typeface="+mn-lt"/>
                        </a:rPr>
                        <a:t>388</a:t>
                      </a:r>
                      <a:endParaRPr lang="en-ZA" sz="1600" kern="1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52870260"/>
                  </a:ext>
                </a:extLst>
              </a:tr>
              <a:tr h="276030">
                <a:tc>
                  <a:txBody>
                    <a:bodyPr/>
                    <a:lstStyle/>
                    <a:p>
                      <a:pPr>
                        <a:spcAft>
                          <a:spcPts val="0"/>
                        </a:spcAft>
                      </a:pPr>
                      <a:r>
                        <a:rPr lang="en-ZA" sz="2000" kern="100">
                          <a:effectLst/>
                          <a:latin typeface="+mn-lt"/>
                        </a:rPr>
                        <a:t>Chile</a:t>
                      </a:r>
                      <a:endParaRPr lang="en-ZA" sz="1600" kern="1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tabLst>
                          <a:tab pos="233680" algn="l"/>
                          <a:tab pos="561340" algn="ctr"/>
                        </a:tabLst>
                      </a:pPr>
                      <a:r>
                        <a:rPr lang="en-ZA" sz="2000" kern="100" dirty="0" smtClean="0">
                          <a:effectLst/>
                          <a:latin typeface="+mn-lt"/>
                        </a:rPr>
                        <a:t>407</a:t>
                      </a:r>
                      <a:endParaRPr lang="en-ZA" sz="1600" kern="1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87431586"/>
                  </a:ext>
                </a:extLst>
              </a:tr>
              <a:tr h="276030">
                <a:tc>
                  <a:txBody>
                    <a:bodyPr/>
                    <a:lstStyle/>
                    <a:p>
                      <a:pPr>
                        <a:spcAft>
                          <a:spcPts val="0"/>
                        </a:spcAft>
                      </a:pPr>
                      <a:r>
                        <a:rPr lang="en-ZA" sz="2000" kern="100">
                          <a:effectLst/>
                          <a:latin typeface="+mn-lt"/>
                        </a:rPr>
                        <a:t>Malaysia</a:t>
                      </a:r>
                      <a:endParaRPr lang="en-ZA" sz="1600" kern="1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2000" kern="100" dirty="0">
                          <a:effectLst/>
                          <a:latin typeface="+mn-lt"/>
                        </a:rPr>
                        <a:t>437</a:t>
                      </a:r>
                      <a:endParaRPr lang="en-ZA" sz="1600" kern="1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5670699"/>
                  </a:ext>
                </a:extLst>
              </a:tr>
              <a:tr h="276030">
                <a:tc>
                  <a:txBody>
                    <a:bodyPr/>
                    <a:lstStyle/>
                    <a:p>
                      <a:pPr>
                        <a:spcAft>
                          <a:spcPts val="0"/>
                        </a:spcAft>
                      </a:pPr>
                      <a:r>
                        <a:rPr lang="en-ZA" sz="2000" kern="100">
                          <a:effectLst/>
                          <a:latin typeface="+mn-lt"/>
                        </a:rPr>
                        <a:t>United States</a:t>
                      </a:r>
                      <a:endParaRPr lang="en-ZA" sz="1600" kern="1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2000" kern="100" dirty="0">
                          <a:effectLst/>
                          <a:latin typeface="+mn-lt"/>
                        </a:rPr>
                        <a:t>485</a:t>
                      </a:r>
                      <a:endParaRPr lang="en-ZA" sz="1600" kern="1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9764964"/>
                  </a:ext>
                </a:extLst>
              </a:tr>
              <a:tr h="276030">
                <a:tc>
                  <a:txBody>
                    <a:bodyPr/>
                    <a:lstStyle/>
                    <a:p>
                      <a:pPr>
                        <a:spcAft>
                          <a:spcPts val="0"/>
                        </a:spcAft>
                      </a:pPr>
                      <a:r>
                        <a:rPr lang="en-ZA" sz="2000" kern="100">
                          <a:effectLst/>
                          <a:latin typeface="+mn-lt"/>
                        </a:rPr>
                        <a:t>England</a:t>
                      </a:r>
                      <a:endParaRPr lang="en-ZA" sz="1600" kern="1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2000" kern="100" dirty="0">
                          <a:effectLst/>
                          <a:latin typeface="+mn-lt"/>
                        </a:rPr>
                        <a:t>487</a:t>
                      </a:r>
                      <a:endParaRPr lang="en-ZA" sz="1600" kern="1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02325665"/>
                  </a:ext>
                </a:extLst>
              </a:tr>
              <a:tr h="276030">
                <a:tc>
                  <a:txBody>
                    <a:bodyPr/>
                    <a:lstStyle/>
                    <a:p>
                      <a:pPr>
                        <a:spcAft>
                          <a:spcPts val="0"/>
                        </a:spcAft>
                      </a:pPr>
                      <a:r>
                        <a:rPr lang="en-ZA" sz="2000" kern="100">
                          <a:effectLst/>
                          <a:latin typeface="+mn-lt"/>
                        </a:rPr>
                        <a:t>Germany</a:t>
                      </a:r>
                      <a:endParaRPr lang="en-ZA" sz="1600" kern="1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2000" kern="100" dirty="0">
                          <a:effectLst/>
                          <a:latin typeface="+mn-lt"/>
                        </a:rPr>
                        <a:t>491</a:t>
                      </a:r>
                      <a:endParaRPr lang="en-ZA" sz="1600" kern="1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65982497"/>
                  </a:ext>
                </a:extLst>
              </a:tr>
              <a:tr h="276030">
                <a:tc>
                  <a:txBody>
                    <a:bodyPr/>
                    <a:lstStyle/>
                    <a:p>
                      <a:pPr>
                        <a:spcAft>
                          <a:spcPts val="0"/>
                        </a:spcAft>
                      </a:pPr>
                      <a:r>
                        <a:rPr lang="en-ZA" sz="2000" kern="100">
                          <a:effectLst/>
                          <a:latin typeface="+mn-lt"/>
                        </a:rPr>
                        <a:t>Finland</a:t>
                      </a:r>
                      <a:endParaRPr lang="en-ZA" sz="1600" kern="1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2000" kern="100" dirty="0">
                          <a:effectLst/>
                          <a:latin typeface="+mn-lt"/>
                        </a:rPr>
                        <a:t>543</a:t>
                      </a:r>
                      <a:endParaRPr lang="en-ZA" sz="1600" kern="1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23157526"/>
                  </a:ext>
                </a:extLst>
              </a:tr>
            </a:tbl>
          </a:graphicData>
        </a:graphic>
      </p:graphicFrame>
    </p:spTree>
    <p:extLst>
      <p:ext uri="{BB962C8B-B14F-4D97-AF65-F5344CB8AC3E}">
        <p14:creationId xmlns:p14="http://schemas.microsoft.com/office/powerpoint/2010/main" val="3148801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a:solidFill>
                  <a:schemeClr val="tx1"/>
                </a:solidFill>
              </a:rPr>
              <a:t>Cognitive performance, testing and </a:t>
            </a:r>
            <a:r>
              <a:rPr lang="en-ZA" sz="2800" dirty="0" smtClean="0">
                <a:solidFill>
                  <a:schemeClr val="tx1"/>
                </a:solidFill>
              </a:rPr>
              <a:t>measurement (</a:t>
            </a:r>
            <a:r>
              <a:rPr lang="en-ZA" sz="2800" dirty="0" err="1" smtClean="0">
                <a:solidFill>
                  <a:schemeClr val="tx1"/>
                </a:solidFill>
              </a:rPr>
              <a:t>cont</a:t>
            </a:r>
            <a:r>
              <a:rPr lang="en-ZA" sz="2800" dirty="0" smtClean="0">
                <a:solidFill>
                  <a:schemeClr val="tx1"/>
                </a:solidFill>
              </a:rPr>
              <a:t>)</a:t>
            </a:r>
            <a:endParaRPr lang="en-ZA" sz="2800" dirty="0"/>
          </a:p>
        </p:txBody>
      </p:sp>
      <p:sp>
        <p:nvSpPr>
          <p:cNvPr id="3" name="Content Placeholder 2"/>
          <p:cNvSpPr>
            <a:spLocks noGrp="1"/>
          </p:cNvSpPr>
          <p:nvPr>
            <p:ph idx="1"/>
          </p:nvPr>
        </p:nvSpPr>
        <p:spPr>
          <a:xfrm>
            <a:off x="179512" y="692696"/>
            <a:ext cx="8856984" cy="5904656"/>
          </a:xfrm>
        </p:spPr>
        <p:txBody>
          <a:bodyPr>
            <a:normAutofit fontScale="47500" lnSpcReduction="20000"/>
          </a:bodyPr>
          <a:lstStyle/>
          <a:p>
            <a:pPr marL="0" indent="0">
              <a:buNone/>
            </a:pPr>
            <a:r>
              <a:rPr lang="en-ZA" dirty="0" smtClean="0">
                <a:solidFill>
                  <a:schemeClr val="tx1"/>
                </a:solidFill>
              </a:rPr>
              <a:t>South Africa</a:t>
            </a:r>
          </a:p>
          <a:p>
            <a:r>
              <a:rPr lang="en-ZA" sz="4200" b="0" dirty="0" smtClean="0">
                <a:solidFill>
                  <a:schemeClr val="tx1"/>
                </a:solidFill>
              </a:rPr>
              <a:t>In </a:t>
            </a:r>
            <a:r>
              <a:rPr lang="en-ZA" sz="4200" b="0" dirty="0">
                <a:solidFill>
                  <a:schemeClr val="tx1"/>
                </a:solidFill>
              </a:rPr>
              <a:t>2012 </a:t>
            </a:r>
            <a:r>
              <a:rPr lang="en-ZA" sz="4200" b="0" dirty="0" smtClean="0">
                <a:solidFill>
                  <a:schemeClr val="tx1"/>
                </a:solidFill>
              </a:rPr>
              <a:t>DBE </a:t>
            </a:r>
            <a:r>
              <a:rPr lang="en-ZA" sz="4200" b="0" dirty="0">
                <a:solidFill>
                  <a:schemeClr val="tx1"/>
                </a:solidFill>
              </a:rPr>
              <a:t>introduced </a:t>
            </a:r>
            <a:r>
              <a:rPr lang="en-ZA" sz="4200" b="0" dirty="0" smtClean="0">
                <a:solidFill>
                  <a:schemeClr val="tx1"/>
                </a:solidFill>
              </a:rPr>
              <a:t>Annual </a:t>
            </a:r>
            <a:r>
              <a:rPr lang="en-ZA" sz="4200" b="0" dirty="0">
                <a:solidFill>
                  <a:schemeClr val="tx1"/>
                </a:solidFill>
              </a:rPr>
              <a:t>National Assessments (ANA</a:t>
            </a:r>
            <a:r>
              <a:rPr lang="en-ZA" sz="4200" b="0" dirty="0" smtClean="0">
                <a:solidFill>
                  <a:schemeClr val="tx1"/>
                </a:solidFill>
              </a:rPr>
              <a:t>)</a:t>
            </a:r>
          </a:p>
          <a:p>
            <a:pPr lvl="1"/>
            <a:r>
              <a:rPr lang="en-ZA" sz="3300" b="0" dirty="0" smtClean="0">
                <a:solidFill>
                  <a:schemeClr val="tx1"/>
                </a:solidFill>
              </a:rPr>
              <a:t> testing </a:t>
            </a:r>
            <a:r>
              <a:rPr lang="en-ZA" sz="3300" b="0" dirty="0">
                <a:solidFill>
                  <a:schemeClr val="tx1"/>
                </a:solidFill>
              </a:rPr>
              <a:t>all children in </a:t>
            </a:r>
            <a:r>
              <a:rPr lang="en-ZA" sz="3300" b="0" dirty="0" smtClean="0">
                <a:solidFill>
                  <a:schemeClr val="tx1"/>
                </a:solidFill>
              </a:rPr>
              <a:t>grades </a:t>
            </a:r>
            <a:r>
              <a:rPr lang="en-ZA" sz="3300" b="0" dirty="0">
                <a:solidFill>
                  <a:schemeClr val="tx1"/>
                </a:solidFill>
              </a:rPr>
              <a:t>1 to 6 and </a:t>
            </a:r>
            <a:r>
              <a:rPr lang="en-ZA" sz="3300" b="0" dirty="0" smtClean="0">
                <a:solidFill>
                  <a:schemeClr val="tx1"/>
                </a:solidFill>
              </a:rPr>
              <a:t>in grade 9 </a:t>
            </a:r>
            <a:r>
              <a:rPr lang="en-ZA" sz="3300" b="0" dirty="0">
                <a:solidFill>
                  <a:schemeClr val="tx1"/>
                </a:solidFill>
              </a:rPr>
              <a:t>in </a:t>
            </a:r>
            <a:r>
              <a:rPr lang="en-ZA" sz="3300" b="0" dirty="0" smtClean="0">
                <a:solidFill>
                  <a:schemeClr val="tx1"/>
                </a:solidFill>
              </a:rPr>
              <a:t>language </a:t>
            </a:r>
            <a:r>
              <a:rPr lang="en-ZA" sz="3300" b="0" dirty="0">
                <a:solidFill>
                  <a:schemeClr val="tx1"/>
                </a:solidFill>
              </a:rPr>
              <a:t>and </a:t>
            </a:r>
            <a:r>
              <a:rPr lang="en-ZA" sz="3300" b="0" dirty="0" smtClean="0">
                <a:solidFill>
                  <a:schemeClr val="tx1"/>
                </a:solidFill>
              </a:rPr>
              <a:t>maths</a:t>
            </a:r>
          </a:p>
          <a:p>
            <a:pPr lvl="1"/>
            <a:r>
              <a:rPr lang="en-ZA" sz="3300" b="0" dirty="0" smtClean="0">
                <a:solidFill>
                  <a:schemeClr val="tx1"/>
                </a:solidFill>
              </a:rPr>
              <a:t>Tests were  </a:t>
            </a:r>
            <a:r>
              <a:rPr lang="en-ZA" sz="3300" b="0" dirty="0">
                <a:solidFill>
                  <a:schemeClr val="tx1"/>
                </a:solidFill>
              </a:rPr>
              <a:t>nationally </a:t>
            </a:r>
            <a:r>
              <a:rPr lang="en-ZA" sz="3300" b="0" dirty="0" smtClean="0">
                <a:solidFill>
                  <a:schemeClr val="tx1"/>
                </a:solidFill>
              </a:rPr>
              <a:t>set but administered </a:t>
            </a:r>
            <a:r>
              <a:rPr lang="en-ZA" sz="3300" b="0" dirty="0">
                <a:solidFill>
                  <a:schemeClr val="tx1"/>
                </a:solidFill>
              </a:rPr>
              <a:t>by </a:t>
            </a:r>
            <a:r>
              <a:rPr lang="en-ZA" sz="3300" b="0" dirty="0" smtClean="0">
                <a:solidFill>
                  <a:schemeClr val="tx1"/>
                </a:solidFill>
              </a:rPr>
              <a:t>schools</a:t>
            </a:r>
          </a:p>
          <a:p>
            <a:pPr lvl="1"/>
            <a:r>
              <a:rPr lang="en-ZA" sz="3300" b="0" dirty="0" smtClean="0">
                <a:solidFill>
                  <a:schemeClr val="tx1"/>
                </a:solidFill>
              </a:rPr>
              <a:t>This offered </a:t>
            </a:r>
            <a:r>
              <a:rPr lang="en-ZA" sz="3300" b="0" dirty="0">
                <a:solidFill>
                  <a:schemeClr val="tx1"/>
                </a:solidFill>
              </a:rPr>
              <a:t>the potential of providing information on student performance and on specific weaknesses in learning by school, thus the National Development Plan saw the ANAs as a potentially important monitoring and accountability tool</a:t>
            </a:r>
            <a:r>
              <a:rPr lang="en-ZA" sz="3300" b="0" dirty="0" smtClean="0">
                <a:solidFill>
                  <a:schemeClr val="tx1"/>
                </a:solidFill>
              </a:rPr>
              <a:t>.</a:t>
            </a:r>
          </a:p>
          <a:p>
            <a:pPr lvl="1"/>
            <a:r>
              <a:rPr lang="en-ZA" sz="3300" b="0" dirty="0" smtClean="0">
                <a:solidFill>
                  <a:schemeClr val="tx1"/>
                </a:solidFill>
              </a:rPr>
              <a:t>However</a:t>
            </a:r>
            <a:r>
              <a:rPr lang="en-ZA" sz="3300" b="0" dirty="0">
                <a:solidFill>
                  <a:schemeClr val="tx1"/>
                </a:solidFill>
              </a:rPr>
              <a:t>, there were reservations about </a:t>
            </a:r>
            <a:r>
              <a:rPr lang="en-ZA" sz="3300" b="0" dirty="0" smtClean="0">
                <a:solidFill>
                  <a:schemeClr val="tx1"/>
                </a:solidFill>
              </a:rPr>
              <a:t>test quality (calibration), a capacity issue</a:t>
            </a:r>
          </a:p>
          <a:p>
            <a:pPr lvl="1"/>
            <a:r>
              <a:rPr lang="en-ZA" sz="3300" b="0" dirty="0" smtClean="0">
                <a:solidFill>
                  <a:schemeClr val="tx1"/>
                </a:solidFill>
              </a:rPr>
              <a:t>An </a:t>
            </a:r>
            <a:r>
              <a:rPr lang="en-ZA" sz="3300" b="0" dirty="0">
                <a:solidFill>
                  <a:schemeClr val="tx1"/>
                </a:solidFill>
              </a:rPr>
              <a:t>even bigger problem was fierce teacher union opposition, especially to the accountability </a:t>
            </a:r>
            <a:r>
              <a:rPr lang="en-ZA" sz="3300" b="0" dirty="0" smtClean="0">
                <a:solidFill>
                  <a:schemeClr val="tx1"/>
                </a:solidFill>
              </a:rPr>
              <a:t>aspects, </a:t>
            </a:r>
            <a:r>
              <a:rPr lang="en-ZA" sz="3300" b="0" dirty="0">
                <a:solidFill>
                  <a:schemeClr val="tx1"/>
                </a:solidFill>
              </a:rPr>
              <a:t>which led to </a:t>
            </a:r>
            <a:r>
              <a:rPr lang="en-ZA" sz="3300" b="0" dirty="0" smtClean="0">
                <a:solidFill>
                  <a:schemeClr val="tx1"/>
                </a:solidFill>
              </a:rPr>
              <a:t>ANAs </a:t>
            </a:r>
            <a:r>
              <a:rPr lang="en-ZA" sz="3300" b="0" dirty="0">
                <a:solidFill>
                  <a:schemeClr val="tx1"/>
                </a:solidFill>
              </a:rPr>
              <a:t>abolition in </a:t>
            </a:r>
            <a:r>
              <a:rPr lang="en-ZA" sz="3300" b="0" dirty="0" smtClean="0">
                <a:solidFill>
                  <a:schemeClr val="tx1"/>
                </a:solidFill>
              </a:rPr>
              <a:t>2015</a:t>
            </a:r>
          </a:p>
          <a:p>
            <a:pPr lvl="1"/>
            <a:r>
              <a:rPr lang="en-ZA" sz="3300" b="0" dirty="0" smtClean="0">
                <a:solidFill>
                  <a:schemeClr val="tx1"/>
                </a:solidFill>
              </a:rPr>
              <a:t>After </a:t>
            </a:r>
            <a:r>
              <a:rPr lang="en-ZA" sz="3300" b="0" dirty="0">
                <a:solidFill>
                  <a:schemeClr val="tx1"/>
                </a:solidFill>
              </a:rPr>
              <a:t>long negotiations </a:t>
            </a:r>
            <a:r>
              <a:rPr lang="en-ZA" sz="3300" b="0" dirty="0" smtClean="0">
                <a:solidFill>
                  <a:schemeClr val="tx1"/>
                </a:solidFill>
              </a:rPr>
              <a:t>between unions </a:t>
            </a:r>
            <a:r>
              <a:rPr lang="en-ZA" sz="3300" b="0" dirty="0">
                <a:solidFill>
                  <a:schemeClr val="tx1"/>
                </a:solidFill>
              </a:rPr>
              <a:t>and </a:t>
            </a:r>
            <a:r>
              <a:rPr lang="en-ZA" sz="3300" b="0" dirty="0" err="1" smtClean="0">
                <a:solidFill>
                  <a:schemeClr val="tx1"/>
                </a:solidFill>
              </a:rPr>
              <a:t>govt</a:t>
            </a:r>
            <a:r>
              <a:rPr lang="en-ZA" sz="3300" b="0" dirty="0" smtClean="0">
                <a:solidFill>
                  <a:schemeClr val="tx1"/>
                </a:solidFill>
              </a:rPr>
              <a:t>, </a:t>
            </a:r>
            <a:r>
              <a:rPr lang="en-ZA" sz="3300" b="0" dirty="0">
                <a:solidFill>
                  <a:schemeClr val="tx1"/>
                </a:solidFill>
              </a:rPr>
              <a:t>there are now </a:t>
            </a:r>
            <a:r>
              <a:rPr lang="en-ZA" sz="3300" b="0" dirty="0" smtClean="0">
                <a:solidFill>
                  <a:schemeClr val="tx1"/>
                </a:solidFill>
              </a:rPr>
              <a:t>plans </a:t>
            </a:r>
            <a:r>
              <a:rPr lang="en-ZA" sz="3300" b="0" dirty="0">
                <a:solidFill>
                  <a:schemeClr val="tx1"/>
                </a:solidFill>
              </a:rPr>
              <a:t>for sample-based systemic evaluations to provide information about system performance in grades 3, 6 and 9, but these would not provide the school-level results needed for </a:t>
            </a:r>
            <a:r>
              <a:rPr lang="en-ZA" sz="3300" b="0" dirty="0" smtClean="0">
                <a:solidFill>
                  <a:schemeClr val="tx1"/>
                </a:solidFill>
              </a:rPr>
              <a:t>accountability</a:t>
            </a:r>
          </a:p>
          <a:p>
            <a:pPr lvl="2"/>
            <a:r>
              <a:rPr lang="en-ZA" sz="2900" b="0" dirty="0" smtClean="0">
                <a:solidFill>
                  <a:schemeClr val="tx1"/>
                </a:solidFill>
              </a:rPr>
              <a:t>This </a:t>
            </a:r>
            <a:r>
              <a:rPr lang="en-ZA" sz="2900" b="0" dirty="0">
                <a:solidFill>
                  <a:schemeClr val="tx1"/>
                </a:solidFill>
              </a:rPr>
              <a:t>is particularly needed at the primary level, as </a:t>
            </a:r>
            <a:r>
              <a:rPr lang="en-ZA" sz="2900" b="0" dirty="0" smtClean="0">
                <a:solidFill>
                  <a:schemeClr val="tx1"/>
                </a:solidFill>
              </a:rPr>
              <a:t>SA </a:t>
            </a:r>
            <a:r>
              <a:rPr lang="en-ZA" sz="2900" b="0" dirty="0">
                <a:solidFill>
                  <a:schemeClr val="tx1"/>
                </a:solidFill>
              </a:rPr>
              <a:t>is one of only a few countries in southern Africa without a standardized primary school </a:t>
            </a:r>
            <a:r>
              <a:rPr lang="en-ZA" sz="2900" b="0" dirty="0" smtClean="0">
                <a:solidFill>
                  <a:schemeClr val="tx1"/>
                </a:solidFill>
              </a:rPr>
              <a:t>exam</a:t>
            </a:r>
            <a:endParaRPr lang="en-ZA" sz="2900" b="0" dirty="0">
              <a:solidFill>
                <a:schemeClr val="tx1"/>
              </a:solidFill>
            </a:endParaRPr>
          </a:p>
          <a:p>
            <a:r>
              <a:rPr lang="en-ZA" sz="5100" b="0" dirty="0">
                <a:solidFill>
                  <a:schemeClr val="tx1"/>
                </a:solidFill>
              </a:rPr>
              <a:t>In President </a:t>
            </a:r>
            <a:r>
              <a:rPr lang="en-ZA" sz="5100" b="0" dirty="0" smtClean="0">
                <a:solidFill>
                  <a:schemeClr val="tx1"/>
                </a:solidFill>
              </a:rPr>
              <a:t>Ramaphosa’s 2019 state </a:t>
            </a:r>
            <a:r>
              <a:rPr lang="en-ZA" sz="5100" b="0" dirty="0">
                <a:solidFill>
                  <a:schemeClr val="tx1"/>
                </a:solidFill>
              </a:rPr>
              <a:t>of the union </a:t>
            </a:r>
            <a:r>
              <a:rPr lang="en-ZA" sz="5100" b="0" dirty="0" smtClean="0">
                <a:solidFill>
                  <a:schemeClr val="tx1"/>
                </a:solidFill>
              </a:rPr>
              <a:t>address,  </a:t>
            </a:r>
            <a:r>
              <a:rPr lang="en-ZA" sz="5100" b="0" dirty="0">
                <a:solidFill>
                  <a:schemeClr val="tx1"/>
                </a:solidFill>
              </a:rPr>
              <a:t>he committed the </a:t>
            </a:r>
            <a:r>
              <a:rPr lang="en-ZA" sz="5100" b="0" dirty="0" smtClean="0">
                <a:solidFill>
                  <a:schemeClr val="tx1"/>
                </a:solidFill>
              </a:rPr>
              <a:t>government </a:t>
            </a:r>
            <a:r>
              <a:rPr lang="en-ZA" sz="5100" b="0" dirty="0">
                <a:solidFill>
                  <a:schemeClr val="tx1"/>
                </a:solidFill>
              </a:rPr>
              <a:t>to the goal that every child should be able to read for meaning by age </a:t>
            </a:r>
            <a:r>
              <a:rPr lang="en-ZA" sz="5100" b="0" dirty="0" smtClean="0">
                <a:solidFill>
                  <a:schemeClr val="tx1"/>
                </a:solidFill>
              </a:rPr>
              <a:t>10</a:t>
            </a:r>
          </a:p>
          <a:p>
            <a:pPr lvl="1"/>
            <a:r>
              <a:rPr lang="en-ZA" sz="3300" b="0" dirty="0" smtClean="0">
                <a:solidFill>
                  <a:schemeClr val="tx1"/>
                </a:solidFill>
              </a:rPr>
              <a:t>This </a:t>
            </a:r>
            <a:r>
              <a:rPr lang="en-ZA" sz="3300" b="0" dirty="0">
                <a:solidFill>
                  <a:schemeClr val="tx1"/>
                </a:solidFill>
              </a:rPr>
              <a:t>is </a:t>
            </a:r>
            <a:r>
              <a:rPr lang="en-ZA" sz="3300" b="0" dirty="0" smtClean="0">
                <a:solidFill>
                  <a:schemeClr val="tx1"/>
                </a:solidFill>
              </a:rPr>
              <a:t>in </a:t>
            </a:r>
            <a:r>
              <a:rPr lang="en-ZA" sz="3300" b="0" dirty="0">
                <a:solidFill>
                  <a:schemeClr val="tx1"/>
                </a:solidFill>
              </a:rPr>
              <a:t>harmony with the SDGs and with international </a:t>
            </a:r>
            <a:r>
              <a:rPr lang="en-ZA" sz="3300" b="0" dirty="0" smtClean="0">
                <a:solidFill>
                  <a:schemeClr val="tx1"/>
                </a:solidFill>
              </a:rPr>
              <a:t>efforts to eliminate </a:t>
            </a:r>
            <a:r>
              <a:rPr lang="en-ZA" sz="3300" b="0" dirty="0">
                <a:solidFill>
                  <a:schemeClr val="tx1"/>
                </a:solidFill>
              </a:rPr>
              <a:t>‘learning poverty</a:t>
            </a:r>
            <a:r>
              <a:rPr lang="en-ZA" sz="3300" b="0" dirty="0" smtClean="0">
                <a:solidFill>
                  <a:schemeClr val="tx1"/>
                </a:solidFill>
              </a:rPr>
              <a:t>’</a:t>
            </a:r>
          </a:p>
          <a:p>
            <a:pPr lvl="2"/>
            <a:r>
              <a:rPr lang="en-ZA" sz="2900" b="0" dirty="0" smtClean="0">
                <a:solidFill>
                  <a:schemeClr val="tx1"/>
                </a:solidFill>
              </a:rPr>
              <a:t>by </a:t>
            </a:r>
            <a:r>
              <a:rPr lang="en-ZA" sz="2900" b="0" dirty="0">
                <a:solidFill>
                  <a:schemeClr val="tx1"/>
                </a:solidFill>
              </a:rPr>
              <a:t>acknowledging the reality of weak learning </a:t>
            </a:r>
            <a:r>
              <a:rPr lang="en-ZA" sz="2900" b="0" dirty="0" smtClean="0">
                <a:solidFill>
                  <a:schemeClr val="tx1"/>
                </a:solidFill>
              </a:rPr>
              <a:t>outcomes</a:t>
            </a:r>
          </a:p>
          <a:p>
            <a:pPr lvl="1"/>
            <a:r>
              <a:rPr lang="en-ZA" sz="3300" b="0" dirty="0" smtClean="0">
                <a:solidFill>
                  <a:schemeClr val="tx1"/>
                </a:solidFill>
              </a:rPr>
              <a:t>Yet there </a:t>
            </a:r>
            <a:r>
              <a:rPr lang="en-ZA" sz="3300" b="0" dirty="0">
                <a:solidFill>
                  <a:schemeClr val="tx1"/>
                </a:solidFill>
              </a:rPr>
              <a:t>is little indication that the government will be measuring and monitoring progress to this </a:t>
            </a:r>
            <a:r>
              <a:rPr lang="en-ZA" sz="3300" b="0" dirty="0" smtClean="0">
                <a:solidFill>
                  <a:schemeClr val="tx1"/>
                </a:solidFill>
              </a:rPr>
              <a:t>goal</a:t>
            </a:r>
          </a:p>
        </p:txBody>
      </p:sp>
    </p:spTree>
    <p:extLst>
      <p:ext uri="{BB962C8B-B14F-4D97-AF65-F5344CB8AC3E}">
        <p14:creationId xmlns:p14="http://schemas.microsoft.com/office/powerpoint/2010/main" val="276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36" y="-8237"/>
            <a:ext cx="9166836" cy="844949"/>
          </a:xfrm>
        </p:spPr>
        <p:txBody>
          <a:bodyPr>
            <a:normAutofit/>
          </a:bodyPr>
          <a:lstStyle/>
          <a:p>
            <a:r>
              <a:rPr lang="en-ZA" dirty="0" smtClean="0"/>
              <a:t>Education policy in southern Africa</a:t>
            </a:r>
            <a:endParaRPr lang="en-ZA" dirty="0"/>
          </a:p>
        </p:txBody>
      </p:sp>
      <p:sp>
        <p:nvSpPr>
          <p:cNvPr id="8" name="Content Placeholder 7"/>
          <p:cNvSpPr>
            <a:spLocks noGrp="1"/>
          </p:cNvSpPr>
          <p:nvPr>
            <p:ph idx="1"/>
          </p:nvPr>
        </p:nvSpPr>
        <p:spPr>
          <a:xfrm>
            <a:off x="107504" y="764704"/>
            <a:ext cx="8892480" cy="5976664"/>
          </a:xfrm>
        </p:spPr>
        <p:txBody>
          <a:bodyPr>
            <a:normAutofit/>
          </a:bodyPr>
          <a:lstStyle/>
          <a:p>
            <a:pPr algn="just" eaLnBrk="0" fontAlgn="base" hangingPunct="0">
              <a:spcBef>
                <a:spcPct val="0"/>
              </a:spcBef>
              <a:spcAft>
                <a:spcPct val="0"/>
              </a:spcAft>
            </a:pPr>
            <a:r>
              <a:rPr lang="en-ZA" altLang="en-US" dirty="0" smtClean="0">
                <a:solidFill>
                  <a:srgbClr val="000000"/>
                </a:solidFill>
                <a:ea typeface="Times New Roman" panose="02020603050405020304" pitchFamily="18" charset="0"/>
                <a:cs typeface="Times New Roman" panose="02020603050405020304" pitchFamily="18" charset="0"/>
              </a:rPr>
              <a:t>Education </a:t>
            </a:r>
            <a:r>
              <a:rPr lang="en-ZA" altLang="en-US" dirty="0">
                <a:solidFill>
                  <a:srgbClr val="000000"/>
                </a:solidFill>
                <a:ea typeface="Times New Roman" panose="02020603050405020304" pitchFamily="18" charset="0"/>
                <a:cs typeface="Times New Roman" panose="02020603050405020304" pitchFamily="18" charset="0"/>
              </a:rPr>
              <a:t>policies and institutions </a:t>
            </a:r>
            <a:r>
              <a:rPr lang="en-ZA" altLang="en-US" dirty="0" smtClean="0">
                <a:solidFill>
                  <a:srgbClr val="000000"/>
                </a:solidFill>
                <a:ea typeface="Times New Roman" panose="02020603050405020304" pitchFamily="18" charset="0"/>
                <a:cs typeface="Times New Roman" panose="02020603050405020304" pitchFamily="18" charset="0"/>
              </a:rPr>
              <a:t>overwhelmingly </a:t>
            </a:r>
            <a:r>
              <a:rPr lang="en-ZA" altLang="en-US" dirty="0">
                <a:solidFill>
                  <a:srgbClr val="000000"/>
                </a:solidFill>
                <a:ea typeface="Times New Roman" panose="02020603050405020304" pitchFamily="18" charset="0"/>
                <a:cs typeface="Times New Roman" panose="02020603050405020304" pitchFamily="18" charset="0"/>
              </a:rPr>
              <a:t>focus on expanding </a:t>
            </a:r>
            <a:r>
              <a:rPr lang="en-ZA" altLang="en-US" dirty="0" smtClean="0">
                <a:solidFill>
                  <a:srgbClr val="000000"/>
                </a:solidFill>
                <a:ea typeface="Times New Roman" panose="02020603050405020304" pitchFamily="18" charset="0"/>
                <a:cs typeface="Times New Roman" panose="02020603050405020304" pitchFamily="18" charset="0"/>
              </a:rPr>
              <a:t>education</a:t>
            </a:r>
          </a:p>
          <a:p>
            <a:pPr algn="just" eaLnBrk="0" fontAlgn="base" hangingPunct="0">
              <a:spcBef>
                <a:spcPct val="0"/>
              </a:spcBef>
              <a:spcAft>
                <a:spcPct val="0"/>
              </a:spcAft>
            </a:pPr>
            <a:r>
              <a:rPr lang="en-ZA" altLang="en-US" dirty="0" smtClean="0">
                <a:solidFill>
                  <a:srgbClr val="000000"/>
                </a:solidFill>
                <a:ea typeface="Times New Roman" panose="02020603050405020304" pitchFamily="18" charset="0"/>
                <a:cs typeface="Times New Roman" panose="02020603050405020304" pitchFamily="18" charset="0"/>
              </a:rPr>
              <a:t>Institutional </a:t>
            </a:r>
            <a:r>
              <a:rPr lang="en-ZA" altLang="en-US" dirty="0">
                <a:solidFill>
                  <a:srgbClr val="000000"/>
                </a:solidFill>
                <a:ea typeface="Times New Roman" panose="02020603050405020304" pitchFamily="18" charset="0"/>
                <a:cs typeface="Times New Roman" panose="02020603050405020304" pitchFamily="18" charset="0"/>
              </a:rPr>
              <a:t>response to expanded enrolment or increased resources is typically a deepening rather than qualitative change in education </a:t>
            </a:r>
            <a:r>
              <a:rPr lang="en-ZA" altLang="en-US" dirty="0" smtClean="0">
                <a:solidFill>
                  <a:srgbClr val="000000"/>
                </a:solidFill>
                <a:ea typeface="Times New Roman" panose="02020603050405020304" pitchFamily="18" charset="0"/>
                <a:cs typeface="Times New Roman" panose="02020603050405020304" pitchFamily="18" charset="0"/>
              </a:rPr>
              <a:t>policy</a:t>
            </a:r>
          </a:p>
          <a:p>
            <a:pPr algn="just" eaLnBrk="0" fontAlgn="base" hangingPunct="0">
              <a:spcBef>
                <a:spcPct val="0"/>
              </a:spcBef>
              <a:spcAft>
                <a:spcPct val="0"/>
              </a:spcAft>
            </a:pPr>
            <a:r>
              <a:rPr lang="en-ZA" altLang="en-US" dirty="0" smtClean="0">
                <a:solidFill>
                  <a:srgbClr val="000000"/>
                </a:solidFill>
                <a:ea typeface="Times New Roman" panose="02020603050405020304" pitchFamily="18" charset="0"/>
                <a:cs typeface="Times New Roman" panose="02020603050405020304" pitchFamily="18" charset="0"/>
              </a:rPr>
              <a:t>Surprising </a:t>
            </a:r>
            <a:r>
              <a:rPr lang="en-ZA" altLang="en-US" dirty="0">
                <a:solidFill>
                  <a:srgbClr val="000000"/>
                </a:solidFill>
                <a:ea typeface="Times New Roman" panose="02020603050405020304" pitchFamily="18" charset="0"/>
                <a:cs typeface="Times New Roman" panose="02020603050405020304" pitchFamily="18" charset="0"/>
              </a:rPr>
              <a:t>absence of policies </a:t>
            </a:r>
            <a:r>
              <a:rPr lang="en-ZA" altLang="en-US" dirty="0" smtClean="0">
                <a:solidFill>
                  <a:srgbClr val="000000"/>
                </a:solidFill>
                <a:ea typeface="Times New Roman" panose="02020603050405020304" pitchFamily="18" charset="0"/>
                <a:cs typeface="Times New Roman" panose="02020603050405020304" pitchFamily="18" charset="0"/>
              </a:rPr>
              <a:t>focused </a:t>
            </a:r>
            <a:r>
              <a:rPr lang="en-ZA" altLang="en-US" dirty="0">
                <a:solidFill>
                  <a:srgbClr val="000000"/>
                </a:solidFill>
                <a:ea typeface="Times New Roman" panose="02020603050405020304" pitchFamily="18" charset="0"/>
                <a:cs typeface="Times New Roman" panose="02020603050405020304" pitchFamily="18" charset="0"/>
              </a:rPr>
              <a:t>on improving educational </a:t>
            </a:r>
            <a:r>
              <a:rPr lang="en-ZA" altLang="en-US" dirty="0" smtClean="0">
                <a:solidFill>
                  <a:srgbClr val="000000"/>
                </a:solidFill>
                <a:ea typeface="Times New Roman" panose="02020603050405020304" pitchFamily="18" charset="0"/>
                <a:cs typeface="Times New Roman" panose="02020603050405020304" pitchFamily="18" charset="0"/>
              </a:rPr>
              <a:t>quality</a:t>
            </a:r>
          </a:p>
          <a:p>
            <a:pPr algn="just" eaLnBrk="0" fontAlgn="base" hangingPunct="0">
              <a:spcBef>
                <a:spcPct val="0"/>
              </a:spcBef>
              <a:spcAft>
                <a:spcPct val="0"/>
              </a:spcAft>
            </a:pPr>
            <a:r>
              <a:rPr lang="en-ZA" altLang="en-US" dirty="0" smtClean="0">
                <a:solidFill>
                  <a:srgbClr val="000000"/>
                </a:solidFill>
                <a:ea typeface="Times New Roman" panose="02020603050405020304" pitchFamily="18" charset="0"/>
                <a:cs typeface="Times New Roman" panose="02020603050405020304" pitchFamily="18" charset="0"/>
              </a:rPr>
              <a:t>This seems </a:t>
            </a:r>
            <a:r>
              <a:rPr lang="en-ZA" altLang="en-US" dirty="0">
                <a:solidFill>
                  <a:srgbClr val="000000"/>
                </a:solidFill>
                <a:ea typeface="Times New Roman" panose="02020603050405020304" pitchFamily="18" charset="0"/>
                <a:cs typeface="Times New Roman" panose="02020603050405020304" pitchFamily="18" charset="0"/>
              </a:rPr>
              <a:t>equally true for </a:t>
            </a:r>
            <a:r>
              <a:rPr lang="en-ZA" altLang="en-US" dirty="0" smtClean="0">
                <a:solidFill>
                  <a:srgbClr val="000000"/>
                </a:solidFill>
                <a:ea typeface="Times New Roman" panose="02020603050405020304" pitchFamily="18" charset="0"/>
                <a:cs typeface="Times New Roman" panose="02020603050405020304" pitchFamily="18" charset="0"/>
              </a:rPr>
              <a:t>education </a:t>
            </a:r>
            <a:r>
              <a:rPr lang="en-ZA" altLang="en-US" dirty="0">
                <a:solidFill>
                  <a:srgbClr val="000000"/>
                </a:solidFill>
                <a:ea typeface="Times New Roman" panose="02020603050405020304" pitchFamily="18" charset="0"/>
                <a:cs typeface="Times New Roman" panose="02020603050405020304" pitchFamily="18" charset="0"/>
              </a:rPr>
              <a:t>in most developing countries: </a:t>
            </a:r>
            <a:r>
              <a:rPr lang="en-ZA" altLang="en-US" dirty="0" smtClean="0">
                <a:solidFill>
                  <a:srgbClr val="000000"/>
                </a:solidFill>
                <a:ea typeface="Times New Roman" panose="02020603050405020304" pitchFamily="18" charset="0"/>
                <a:cs typeface="Times New Roman" panose="02020603050405020304" pitchFamily="18" charset="0"/>
              </a:rPr>
              <a:t>Emphasis </a:t>
            </a:r>
            <a:r>
              <a:rPr lang="en-ZA" altLang="en-US" dirty="0">
                <a:solidFill>
                  <a:srgbClr val="000000"/>
                </a:solidFill>
                <a:ea typeface="Times New Roman" panose="02020603050405020304" pitchFamily="18" charset="0"/>
                <a:cs typeface="Times New Roman" panose="02020603050405020304" pitchFamily="18" charset="0"/>
              </a:rPr>
              <a:t>has shifted little </a:t>
            </a:r>
            <a:r>
              <a:rPr lang="en-ZA" altLang="en-US" dirty="0" smtClean="0">
                <a:solidFill>
                  <a:srgbClr val="000000"/>
                </a:solidFill>
                <a:ea typeface="Times New Roman" panose="02020603050405020304" pitchFamily="18" charset="0"/>
                <a:cs typeface="Times New Roman" panose="02020603050405020304" pitchFamily="18" charset="0"/>
              </a:rPr>
              <a:t>from expanding </a:t>
            </a:r>
            <a:r>
              <a:rPr lang="en-ZA" altLang="en-US" dirty="0">
                <a:solidFill>
                  <a:srgbClr val="000000"/>
                </a:solidFill>
                <a:ea typeface="Times New Roman" panose="02020603050405020304" pitchFamily="18" charset="0"/>
                <a:cs typeface="Times New Roman" panose="02020603050405020304" pitchFamily="18" charset="0"/>
              </a:rPr>
              <a:t>access, </a:t>
            </a:r>
            <a:r>
              <a:rPr lang="en-ZA" altLang="en-US" dirty="0" smtClean="0">
                <a:solidFill>
                  <a:srgbClr val="000000"/>
                </a:solidFill>
                <a:ea typeface="Times New Roman" panose="02020603050405020304" pitchFamily="18" charset="0"/>
                <a:cs typeface="Times New Roman" panose="02020603050405020304" pitchFamily="18" charset="0"/>
              </a:rPr>
              <a:t>with little attention to </a:t>
            </a:r>
            <a:r>
              <a:rPr lang="en-ZA" altLang="en-US" dirty="0">
                <a:solidFill>
                  <a:srgbClr val="000000"/>
                </a:solidFill>
                <a:ea typeface="Times New Roman" panose="02020603050405020304" pitchFamily="18" charset="0"/>
                <a:cs typeface="Times New Roman" panose="02020603050405020304" pitchFamily="18" charset="0"/>
              </a:rPr>
              <a:t>education </a:t>
            </a:r>
            <a:r>
              <a:rPr lang="en-ZA" altLang="en-US" dirty="0" smtClean="0">
                <a:solidFill>
                  <a:srgbClr val="000000"/>
                </a:solidFill>
                <a:ea typeface="Times New Roman" panose="02020603050405020304" pitchFamily="18" charset="0"/>
                <a:cs typeface="Times New Roman" panose="02020603050405020304" pitchFamily="18" charset="0"/>
              </a:rPr>
              <a:t>quality</a:t>
            </a:r>
          </a:p>
          <a:p>
            <a:pPr algn="just" eaLnBrk="0" fontAlgn="base" hangingPunct="0">
              <a:spcBef>
                <a:spcPct val="0"/>
              </a:spcBef>
              <a:spcAft>
                <a:spcPct val="0"/>
              </a:spcAft>
            </a:pPr>
            <a:r>
              <a:rPr lang="en-ZA" altLang="en-US" dirty="0" smtClean="0">
                <a:solidFill>
                  <a:srgbClr val="000000"/>
                </a:solidFill>
                <a:ea typeface="Times New Roman" panose="02020603050405020304" pitchFamily="18" charset="0"/>
                <a:cs typeface="Times New Roman" panose="02020603050405020304" pitchFamily="18" charset="0"/>
              </a:rPr>
              <a:t>This </a:t>
            </a:r>
            <a:r>
              <a:rPr lang="en-ZA" altLang="en-US" dirty="0">
                <a:solidFill>
                  <a:srgbClr val="000000"/>
                </a:solidFill>
                <a:ea typeface="Times New Roman" panose="02020603050405020304" pitchFamily="18" charset="0"/>
                <a:cs typeface="Times New Roman" panose="02020603050405020304" pitchFamily="18" charset="0"/>
              </a:rPr>
              <a:t>is </a:t>
            </a:r>
            <a:r>
              <a:rPr lang="en-ZA" altLang="en-US" dirty="0" smtClean="0">
                <a:solidFill>
                  <a:srgbClr val="000000"/>
                </a:solidFill>
                <a:ea typeface="Times New Roman" panose="02020603050405020304" pitchFamily="18" charset="0"/>
                <a:cs typeface="Times New Roman" panose="02020603050405020304" pitchFamily="18" charset="0"/>
              </a:rPr>
              <a:t>despite </a:t>
            </a:r>
            <a:r>
              <a:rPr lang="en-ZA" altLang="en-US" dirty="0">
                <a:solidFill>
                  <a:srgbClr val="000000"/>
                </a:solidFill>
                <a:ea typeface="Times New Roman" panose="02020603050405020304" pitchFamily="18" charset="0"/>
                <a:cs typeface="Times New Roman" panose="02020603050405020304" pitchFamily="18" charset="0"/>
              </a:rPr>
              <a:t>efforts by international institutions </a:t>
            </a:r>
            <a:r>
              <a:rPr lang="en-ZA" altLang="en-US" dirty="0" smtClean="0">
                <a:solidFill>
                  <a:srgbClr val="000000"/>
                </a:solidFill>
                <a:ea typeface="Times New Roman" panose="02020603050405020304" pitchFamily="18" charset="0"/>
                <a:cs typeface="Times New Roman" panose="02020603050405020304" pitchFamily="18" charset="0"/>
              </a:rPr>
              <a:t>(UNESCO</a:t>
            </a:r>
            <a:r>
              <a:rPr lang="en-ZA" altLang="en-US" dirty="0">
                <a:solidFill>
                  <a:srgbClr val="000000"/>
                </a:solidFill>
                <a:ea typeface="Times New Roman" panose="02020603050405020304" pitchFamily="18" charset="0"/>
                <a:cs typeface="Times New Roman" panose="02020603050405020304" pitchFamily="18" charset="0"/>
              </a:rPr>
              <a:t>, </a:t>
            </a:r>
            <a:r>
              <a:rPr lang="en-ZA" altLang="en-US" dirty="0" smtClean="0">
                <a:solidFill>
                  <a:srgbClr val="000000"/>
                </a:solidFill>
                <a:ea typeface="Times New Roman" panose="02020603050405020304" pitchFamily="18" charset="0"/>
                <a:cs typeface="Times New Roman" panose="02020603050405020304" pitchFamily="18" charset="0"/>
              </a:rPr>
              <a:t>UN, World Bank) </a:t>
            </a:r>
            <a:r>
              <a:rPr lang="en-ZA" altLang="en-US" dirty="0">
                <a:solidFill>
                  <a:srgbClr val="000000"/>
                </a:solidFill>
                <a:ea typeface="Times New Roman" panose="02020603050405020304" pitchFamily="18" charset="0"/>
                <a:cs typeface="Times New Roman" panose="02020603050405020304" pitchFamily="18" charset="0"/>
              </a:rPr>
              <a:t>to improve and drastically expand </a:t>
            </a:r>
            <a:r>
              <a:rPr lang="en-ZA" altLang="en-US" dirty="0" smtClean="0">
                <a:solidFill>
                  <a:srgbClr val="000000"/>
                </a:solidFill>
                <a:ea typeface="Times New Roman" panose="02020603050405020304" pitchFamily="18" charset="0"/>
                <a:cs typeface="Times New Roman" panose="02020603050405020304" pitchFamily="18" charset="0"/>
              </a:rPr>
              <a:t>measurement </a:t>
            </a:r>
            <a:r>
              <a:rPr lang="en-ZA" altLang="en-US" dirty="0">
                <a:solidFill>
                  <a:srgbClr val="000000"/>
                </a:solidFill>
                <a:ea typeface="Times New Roman" panose="02020603050405020304" pitchFamily="18" charset="0"/>
                <a:cs typeface="Times New Roman" panose="02020603050405020304" pitchFamily="18" charset="0"/>
              </a:rPr>
              <a:t>of cognitive </a:t>
            </a:r>
            <a:r>
              <a:rPr lang="en-ZA" altLang="en-US" dirty="0" smtClean="0">
                <a:solidFill>
                  <a:srgbClr val="000000"/>
                </a:solidFill>
                <a:ea typeface="Times New Roman" panose="02020603050405020304" pitchFamily="18" charset="0"/>
                <a:cs typeface="Times New Roman" panose="02020603050405020304" pitchFamily="18" charset="0"/>
              </a:rPr>
              <a:t>outcomes</a:t>
            </a:r>
          </a:p>
        </p:txBody>
      </p:sp>
    </p:spTree>
    <p:extLst>
      <p:ext uri="{BB962C8B-B14F-4D97-AF65-F5344CB8AC3E}">
        <p14:creationId xmlns:p14="http://schemas.microsoft.com/office/powerpoint/2010/main" val="16649645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dirty="0">
                <a:solidFill>
                  <a:schemeClr val="tx1"/>
                </a:solidFill>
              </a:rPr>
              <a:t>Cognitive performance, testing and measurement (</a:t>
            </a:r>
            <a:r>
              <a:rPr lang="en-ZA" sz="2400" dirty="0" err="1">
                <a:solidFill>
                  <a:schemeClr val="tx1"/>
                </a:solidFill>
              </a:rPr>
              <a:t>cont</a:t>
            </a:r>
            <a:r>
              <a:rPr lang="en-ZA" sz="2400" dirty="0">
                <a:solidFill>
                  <a:schemeClr val="tx1"/>
                </a:solidFill>
              </a:rPr>
              <a:t>)</a:t>
            </a:r>
            <a:endParaRPr lang="en-ZA" sz="2400" dirty="0"/>
          </a:p>
        </p:txBody>
      </p:sp>
      <p:sp>
        <p:nvSpPr>
          <p:cNvPr id="3" name="Content Placeholder 2"/>
          <p:cNvSpPr>
            <a:spLocks noGrp="1"/>
          </p:cNvSpPr>
          <p:nvPr>
            <p:ph idx="1"/>
          </p:nvPr>
        </p:nvSpPr>
        <p:spPr>
          <a:xfrm>
            <a:off x="179512" y="692696"/>
            <a:ext cx="8856984" cy="5904656"/>
          </a:xfrm>
        </p:spPr>
        <p:txBody>
          <a:bodyPr>
            <a:normAutofit fontScale="70000" lnSpcReduction="20000"/>
          </a:bodyPr>
          <a:lstStyle/>
          <a:p>
            <a:pPr marL="0" indent="0">
              <a:buNone/>
            </a:pPr>
            <a:r>
              <a:rPr lang="en-ZA" sz="3200" b="1" i="0" kern="1200" baseline="0" dirty="0" smtClean="0">
                <a:solidFill>
                  <a:schemeClr val="tx1"/>
                </a:solidFill>
                <a:effectLst/>
              </a:rPr>
              <a:t>Botswana</a:t>
            </a:r>
            <a:endParaRPr lang="en-ZA" b="1" dirty="0" smtClean="0">
              <a:solidFill>
                <a:schemeClr val="tx1"/>
              </a:solidFill>
            </a:endParaRPr>
          </a:p>
          <a:p>
            <a:r>
              <a:rPr lang="en-ZA" b="0" dirty="0" smtClean="0">
                <a:solidFill>
                  <a:schemeClr val="tx1"/>
                </a:solidFill>
              </a:rPr>
              <a:t>Although richest in SACMEQ, it performs near average</a:t>
            </a:r>
          </a:p>
          <a:p>
            <a:pPr lvl="1"/>
            <a:r>
              <a:rPr lang="en-ZA" b="0" dirty="0" smtClean="0">
                <a:solidFill>
                  <a:schemeClr val="tx1"/>
                </a:solidFill>
              </a:rPr>
              <a:t>Poor children perform particularly badly</a:t>
            </a:r>
          </a:p>
          <a:p>
            <a:pPr lvl="1"/>
            <a:r>
              <a:rPr lang="en-ZA" b="0" dirty="0" smtClean="0">
                <a:solidFill>
                  <a:schemeClr val="tx1"/>
                </a:solidFill>
              </a:rPr>
              <a:t>Gap between poorest quarter and the average almost as large as in SA</a:t>
            </a:r>
          </a:p>
          <a:p>
            <a:pPr lvl="1"/>
            <a:r>
              <a:rPr lang="en-ZA" b="0" dirty="0" smtClean="0">
                <a:solidFill>
                  <a:schemeClr val="tx1"/>
                </a:solidFill>
              </a:rPr>
              <a:t>Performance in TIMSS and PIRLS far below middle-income average</a:t>
            </a:r>
          </a:p>
          <a:p>
            <a:pPr lvl="1"/>
            <a:r>
              <a:rPr lang="en-ZA" b="0" dirty="0" smtClean="0">
                <a:solidFill>
                  <a:schemeClr val="tx1"/>
                </a:solidFill>
              </a:rPr>
              <a:t>Weak PIRLS </a:t>
            </a:r>
            <a:r>
              <a:rPr lang="en-ZA" dirty="0" smtClean="0">
                <a:solidFill>
                  <a:schemeClr val="tx1"/>
                </a:solidFill>
              </a:rPr>
              <a:t>performance i</a:t>
            </a:r>
            <a:r>
              <a:rPr lang="en-ZA" b="0" dirty="0" smtClean="0">
                <a:solidFill>
                  <a:schemeClr val="tx1"/>
                </a:solidFill>
              </a:rPr>
              <a:t>ndicates that learning deficits start early</a:t>
            </a:r>
          </a:p>
          <a:p>
            <a:pPr lvl="1"/>
            <a:r>
              <a:rPr lang="en-ZA" b="0" dirty="0" smtClean="0">
                <a:solidFill>
                  <a:schemeClr val="tx1"/>
                </a:solidFill>
              </a:rPr>
              <a:t>No improvement in internal examinations in recent years (World Bank/UNICEF/Ministry of Education and Skills Development 2020, 9-10, 12)</a:t>
            </a:r>
          </a:p>
          <a:p>
            <a:pPr lvl="1"/>
            <a:r>
              <a:rPr lang="en-ZA" b="0" dirty="0" smtClean="0">
                <a:solidFill>
                  <a:schemeClr val="tx1"/>
                </a:solidFill>
              </a:rPr>
              <a:t>A report for the education ministry found school monitoring and support services to be ineffective, and stated that the country has made little progress in </a:t>
            </a:r>
            <a:r>
              <a:rPr lang="en-ZA" b="0" i="1" dirty="0" smtClean="0">
                <a:solidFill>
                  <a:schemeClr val="tx1"/>
                </a:solidFill>
              </a:rPr>
              <a:t>“…producing an assessment system that enables the government to monitor at a national level what the quality of the national education outcomes are.” </a:t>
            </a:r>
            <a:r>
              <a:rPr lang="en-ZA" b="0" dirty="0" smtClean="0">
                <a:solidFill>
                  <a:schemeClr val="tx1"/>
                </a:solidFill>
              </a:rPr>
              <a:t>(Botswana, Ministry of Education and Skills Development 2014, 40)</a:t>
            </a:r>
          </a:p>
          <a:p>
            <a:pPr lvl="1"/>
            <a:r>
              <a:rPr lang="en-ZA" b="0" dirty="0" smtClean="0">
                <a:solidFill>
                  <a:schemeClr val="tx1"/>
                </a:solidFill>
              </a:rPr>
              <a:t>The three national examinations and international assessments are not systematically used to inform policy to assist teachers or direct in-service training</a:t>
            </a:r>
          </a:p>
          <a:p>
            <a:pPr lvl="1"/>
            <a:r>
              <a:rPr lang="en-ZA" b="0" dirty="0" smtClean="0">
                <a:solidFill>
                  <a:schemeClr val="tx1"/>
                </a:solidFill>
              </a:rPr>
              <a:t>Little information on performance in grades that do not have standardised examinations (World Bank/UNICEF/Ministry of Education and Skills Development 2020, 72)</a:t>
            </a:r>
            <a:endParaRPr lang="en-ZA" dirty="0"/>
          </a:p>
        </p:txBody>
      </p:sp>
    </p:spTree>
    <p:extLst>
      <p:ext uri="{BB962C8B-B14F-4D97-AF65-F5344CB8AC3E}">
        <p14:creationId xmlns:p14="http://schemas.microsoft.com/office/powerpoint/2010/main" val="19845015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a:solidFill>
                  <a:schemeClr val="tx1"/>
                </a:solidFill>
              </a:rPr>
              <a:t>Cognitive performance, testing and measurement (</a:t>
            </a:r>
            <a:r>
              <a:rPr lang="en-ZA" sz="2800" dirty="0" err="1">
                <a:solidFill>
                  <a:schemeClr val="tx1"/>
                </a:solidFill>
              </a:rPr>
              <a:t>cont</a:t>
            </a:r>
            <a:r>
              <a:rPr lang="en-ZA" sz="2800" dirty="0">
                <a:solidFill>
                  <a:schemeClr val="tx1"/>
                </a:solidFill>
              </a:rPr>
              <a:t>)</a:t>
            </a:r>
            <a:endParaRPr lang="en-ZA" sz="2800" dirty="0"/>
          </a:p>
        </p:txBody>
      </p:sp>
      <p:sp>
        <p:nvSpPr>
          <p:cNvPr id="3" name="Content Placeholder 2"/>
          <p:cNvSpPr>
            <a:spLocks noGrp="1"/>
          </p:cNvSpPr>
          <p:nvPr>
            <p:ph idx="1"/>
          </p:nvPr>
        </p:nvSpPr>
        <p:spPr>
          <a:xfrm>
            <a:off x="179512" y="692696"/>
            <a:ext cx="8856984" cy="5904656"/>
          </a:xfrm>
        </p:spPr>
        <p:txBody>
          <a:bodyPr>
            <a:normAutofit fontScale="55000" lnSpcReduction="20000"/>
          </a:bodyPr>
          <a:lstStyle/>
          <a:p>
            <a:pPr marL="0" indent="0">
              <a:buNone/>
            </a:pPr>
            <a:r>
              <a:rPr lang="en-ZA" sz="3300" dirty="0">
                <a:solidFill>
                  <a:schemeClr val="tx1"/>
                </a:solidFill>
              </a:rPr>
              <a:t>Eswatini </a:t>
            </a:r>
          </a:p>
          <a:p>
            <a:r>
              <a:rPr lang="en-ZA" sz="3300" b="0" dirty="0">
                <a:solidFill>
                  <a:schemeClr val="tx1"/>
                </a:solidFill>
              </a:rPr>
              <a:t>Scored higher than the other 6 countries in SACMEQ 2007</a:t>
            </a:r>
          </a:p>
          <a:p>
            <a:pPr lvl="1"/>
            <a:r>
              <a:rPr lang="en-ZA" sz="2700" dirty="0">
                <a:solidFill>
                  <a:schemeClr val="tx1"/>
                </a:solidFill>
              </a:rPr>
              <a:t>High repetition rates may perversely have contributed to this, by ‘weeding out’ weaker students (UNICEF 2018, 12)</a:t>
            </a:r>
          </a:p>
          <a:p>
            <a:pPr lvl="1"/>
            <a:r>
              <a:rPr lang="en-ZA" sz="2700" dirty="0">
                <a:solidFill>
                  <a:schemeClr val="tx1"/>
                </a:solidFill>
              </a:rPr>
              <a:t>Social gradient, measured as score difference between poorest and </a:t>
            </a:r>
            <a:r>
              <a:rPr lang="en-ZA" sz="2700" dirty="0" smtClean="0">
                <a:solidFill>
                  <a:schemeClr val="tx1"/>
                </a:solidFill>
              </a:rPr>
              <a:t>richest </a:t>
            </a:r>
            <a:r>
              <a:rPr lang="en-ZA" sz="2700" dirty="0">
                <a:solidFill>
                  <a:schemeClr val="tx1"/>
                </a:solidFill>
              </a:rPr>
              <a:t>quarter of </a:t>
            </a:r>
            <a:r>
              <a:rPr lang="en-ZA" sz="2700" dirty="0" smtClean="0">
                <a:solidFill>
                  <a:schemeClr val="tx1"/>
                </a:solidFill>
              </a:rPr>
              <a:t>participants, </a:t>
            </a:r>
            <a:r>
              <a:rPr lang="en-ZA" sz="2700" dirty="0">
                <a:solidFill>
                  <a:schemeClr val="tx1"/>
                </a:solidFill>
              </a:rPr>
              <a:t>only 18 points in Maths and 39 in Reading (standard deviation across all SACMEQ countries 100 </a:t>
            </a:r>
            <a:r>
              <a:rPr lang="en-ZA" sz="2700" dirty="0" smtClean="0">
                <a:solidFill>
                  <a:schemeClr val="tx1"/>
                </a:solidFill>
              </a:rPr>
              <a:t>points)</a:t>
            </a:r>
            <a:endParaRPr lang="en-ZA" sz="2700" dirty="0">
              <a:solidFill>
                <a:schemeClr val="tx1"/>
              </a:solidFill>
            </a:endParaRPr>
          </a:p>
          <a:p>
            <a:pPr lvl="2"/>
            <a:r>
              <a:rPr lang="en-ZA" sz="2300" dirty="0">
                <a:solidFill>
                  <a:schemeClr val="tx1"/>
                </a:solidFill>
              </a:rPr>
              <a:t>In contrast, these differentials are a massive 119 and 159 in </a:t>
            </a:r>
            <a:r>
              <a:rPr lang="en-ZA" sz="2300" dirty="0" smtClean="0">
                <a:solidFill>
                  <a:schemeClr val="tx1"/>
                </a:solidFill>
              </a:rPr>
              <a:t>SA </a:t>
            </a:r>
            <a:r>
              <a:rPr lang="en-ZA" sz="2300" dirty="0">
                <a:solidFill>
                  <a:schemeClr val="tx1"/>
                </a:solidFill>
              </a:rPr>
              <a:t>and 70 and 83 </a:t>
            </a:r>
            <a:r>
              <a:rPr lang="en-ZA" sz="2300" dirty="0" smtClean="0">
                <a:solidFill>
                  <a:schemeClr val="tx1"/>
                </a:solidFill>
              </a:rPr>
              <a:t>in </a:t>
            </a:r>
            <a:r>
              <a:rPr lang="en-ZA" sz="2300" dirty="0">
                <a:solidFill>
                  <a:schemeClr val="tx1"/>
                </a:solidFill>
              </a:rPr>
              <a:t>Zimbabwe (Spaull 2012)</a:t>
            </a:r>
          </a:p>
          <a:p>
            <a:pPr marL="0" lvl="1" indent="0">
              <a:buNone/>
            </a:pPr>
            <a:r>
              <a:rPr lang="en-ZA" sz="3400" b="1" dirty="0" smtClean="0">
                <a:solidFill>
                  <a:schemeClr val="tx1"/>
                </a:solidFill>
              </a:rPr>
              <a:t>Mozambique</a:t>
            </a:r>
            <a:endParaRPr lang="en-ZA" sz="3400" b="1" dirty="0">
              <a:solidFill>
                <a:schemeClr val="tx1"/>
              </a:solidFill>
            </a:endParaRPr>
          </a:p>
          <a:p>
            <a:r>
              <a:rPr lang="en-ZA" b="0" dirty="0" smtClean="0">
                <a:solidFill>
                  <a:schemeClr val="tx1"/>
                </a:solidFill>
              </a:rPr>
              <a:t>Mozambique SACMEQ performance in 2007 fell by more than 40 points (40% of </a:t>
            </a:r>
            <a:r>
              <a:rPr lang="en-ZA" b="0" dirty="0" err="1" smtClean="0">
                <a:solidFill>
                  <a:schemeClr val="tx1"/>
                </a:solidFill>
              </a:rPr>
              <a:t>std</a:t>
            </a:r>
            <a:r>
              <a:rPr lang="en-ZA" b="0" dirty="0" smtClean="0">
                <a:solidFill>
                  <a:schemeClr val="tx1"/>
                </a:solidFill>
              </a:rPr>
              <a:t> dev) in both Reading and Math</a:t>
            </a:r>
          </a:p>
          <a:p>
            <a:pPr lvl="1"/>
            <a:r>
              <a:rPr lang="en-ZA" b="0" dirty="0" smtClean="0">
                <a:solidFill>
                  <a:schemeClr val="tx1"/>
                </a:solidFill>
              </a:rPr>
              <a:t>Massive enrolment growth brought more poor pupils into schools, increased resource pressure</a:t>
            </a:r>
          </a:p>
          <a:p>
            <a:pPr lvl="1"/>
            <a:r>
              <a:rPr lang="en-ZA" b="0" dirty="0" smtClean="0">
                <a:solidFill>
                  <a:schemeClr val="tx1"/>
                </a:solidFill>
              </a:rPr>
              <a:t>Despite large increase in weak performers that caused the average decline, there was also growth in numbers performing at higher levels (Taylor and Spaull 2015)</a:t>
            </a:r>
          </a:p>
          <a:p>
            <a:r>
              <a:rPr lang="en-ZA" b="0" dirty="0" smtClean="0">
                <a:solidFill>
                  <a:schemeClr val="tx1"/>
                </a:solidFill>
              </a:rPr>
              <a:t>Service Delivery Indicator survey by World Bank showed severe teacher issues</a:t>
            </a:r>
          </a:p>
          <a:p>
            <a:pPr lvl="1"/>
            <a:r>
              <a:rPr lang="en-ZA" b="0" dirty="0" smtClean="0">
                <a:solidFill>
                  <a:schemeClr val="tx1"/>
                </a:solidFill>
              </a:rPr>
              <a:t>45% of primary teachers absent from school on day of survey, another 21% not in class teaching – thus only one-third of teaching time available for teaching</a:t>
            </a:r>
          </a:p>
          <a:p>
            <a:pPr lvl="1"/>
            <a:r>
              <a:rPr lang="en-ZA" b="0" dirty="0" smtClean="0">
                <a:solidFill>
                  <a:schemeClr val="tx1"/>
                </a:solidFill>
              </a:rPr>
              <a:t>Absenteeism amongst school directors (principals) 44%</a:t>
            </a:r>
          </a:p>
          <a:p>
            <a:pPr lvl="1"/>
            <a:r>
              <a:rPr lang="en-ZA" b="0" dirty="0" smtClean="0">
                <a:solidFill>
                  <a:schemeClr val="tx1"/>
                </a:solidFill>
              </a:rPr>
              <a:t>Teachers have poor subject knowledge</a:t>
            </a:r>
          </a:p>
          <a:p>
            <a:pPr lvl="2"/>
            <a:r>
              <a:rPr lang="en-ZA" b="0" dirty="0" smtClean="0">
                <a:solidFill>
                  <a:schemeClr val="tx1"/>
                </a:solidFill>
              </a:rPr>
              <a:t>only 60% of lower-primary teachers could provide correct answer to a simple subtraction </a:t>
            </a:r>
            <a:r>
              <a:rPr lang="en-ZA" sz="2400" i="0" kern="1200" baseline="0" dirty="0" smtClean="0">
                <a:solidFill>
                  <a:schemeClr val="tx1"/>
                </a:solidFill>
                <a:effectLst/>
                <a:latin typeface="+mn-lt"/>
                <a:ea typeface="+mn-ea"/>
                <a:cs typeface="+mn-cs"/>
              </a:rPr>
              <a:t>question</a:t>
            </a:r>
            <a:r>
              <a:rPr lang="en-ZA" b="0" dirty="0" smtClean="0">
                <a:solidFill>
                  <a:schemeClr val="tx1"/>
                </a:solidFill>
              </a:rPr>
              <a:t>, 86 minus 55</a:t>
            </a:r>
          </a:p>
          <a:p>
            <a:pPr lvl="1"/>
            <a:r>
              <a:rPr lang="en-ZA" dirty="0">
                <a:solidFill>
                  <a:schemeClr val="tx1"/>
                </a:solidFill>
              </a:rPr>
              <a:t>T</a:t>
            </a:r>
            <a:r>
              <a:rPr lang="en-ZA" b="0" dirty="0" smtClean="0">
                <a:solidFill>
                  <a:schemeClr val="tx1"/>
                </a:solidFill>
              </a:rPr>
              <a:t>eacher pedagogy weaker than in other African countries that had SDIs (Molina and Martin 2015)</a:t>
            </a:r>
          </a:p>
          <a:p>
            <a:r>
              <a:rPr lang="en-ZA" b="0" dirty="0" smtClean="0">
                <a:solidFill>
                  <a:schemeClr val="tx1"/>
                </a:solidFill>
              </a:rPr>
              <a:t>Absenteeism amongst children also a problem</a:t>
            </a:r>
          </a:p>
          <a:p>
            <a:pPr lvl="1"/>
            <a:r>
              <a:rPr lang="en-ZA" b="0" dirty="0" smtClean="0">
                <a:solidFill>
                  <a:schemeClr val="tx1"/>
                </a:solidFill>
              </a:rPr>
              <a:t>Portuguese comprehension test </a:t>
            </a:r>
            <a:r>
              <a:rPr lang="en-ZA" dirty="0" smtClean="0">
                <a:solidFill>
                  <a:schemeClr val="tx1"/>
                </a:solidFill>
              </a:rPr>
              <a:t>for </a:t>
            </a:r>
            <a:r>
              <a:rPr lang="en-ZA" b="0" dirty="0" smtClean="0">
                <a:solidFill>
                  <a:schemeClr val="tx1"/>
                </a:solidFill>
              </a:rPr>
              <a:t>a grade 3 sample in 2016 found least half the students were absent in one quarter of schools tested (Mozambique, </a:t>
            </a:r>
            <a:r>
              <a:rPr lang="en-ZA" b="0" dirty="0" err="1" smtClean="0">
                <a:solidFill>
                  <a:schemeClr val="tx1"/>
                </a:solidFill>
              </a:rPr>
              <a:t>Ministério</a:t>
            </a:r>
            <a:r>
              <a:rPr lang="en-ZA" b="0" dirty="0" smtClean="0">
                <a:solidFill>
                  <a:schemeClr val="tx1"/>
                </a:solidFill>
              </a:rPr>
              <a:t> de </a:t>
            </a:r>
            <a:r>
              <a:rPr lang="en-ZA" b="0" dirty="0" err="1" smtClean="0">
                <a:solidFill>
                  <a:schemeClr val="tx1"/>
                </a:solidFill>
              </a:rPr>
              <a:t>Educação</a:t>
            </a:r>
            <a:r>
              <a:rPr lang="en-ZA" b="0" dirty="0" smtClean="0">
                <a:solidFill>
                  <a:schemeClr val="tx1"/>
                </a:solidFill>
              </a:rPr>
              <a:t> e </a:t>
            </a:r>
            <a:r>
              <a:rPr lang="en-ZA" b="0" dirty="0" err="1" smtClean="0">
                <a:solidFill>
                  <a:schemeClr val="tx1"/>
                </a:solidFill>
              </a:rPr>
              <a:t>Desenvolvimento</a:t>
            </a:r>
            <a:r>
              <a:rPr lang="en-ZA" b="0" dirty="0" smtClean="0">
                <a:solidFill>
                  <a:schemeClr val="tx1"/>
                </a:solidFill>
              </a:rPr>
              <a:t> </a:t>
            </a:r>
            <a:r>
              <a:rPr lang="en-ZA" b="0" dirty="0" err="1" smtClean="0">
                <a:solidFill>
                  <a:schemeClr val="tx1"/>
                </a:solidFill>
              </a:rPr>
              <a:t>Humano</a:t>
            </a:r>
            <a:r>
              <a:rPr lang="en-ZA" b="0" dirty="0" smtClean="0">
                <a:solidFill>
                  <a:schemeClr val="tx1"/>
                </a:solidFill>
              </a:rPr>
              <a:t>, Institute Nacional de </a:t>
            </a:r>
            <a:r>
              <a:rPr lang="en-ZA" b="0" dirty="0" err="1" smtClean="0">
                <a:solidFill>
                  <a:schemeClr val="tx1"/>
                </a:solidFill>
              </a:rPr>
              <a:t>Desenvolvimento</a:t>
            </a:r>
            <a:r>
              <a:rPr lang="en-ZA" b="0" dirty="0" smtClean="0">
                <a:solidFill>
                  <a:schemeClr val="tx1"/>
                </a:solidFill>
              </a:rPr>
              <a:t> da </a:t>
            </a:r>
            <a:r>
              <a:rPr lang="en-ZA" b="0" dirty="0" err="1" smtClean="0">
                <a:solidFill>
                  <a:schemeClr val="tx1"/>
                </a:solidFill>
              </a:rPr>
              <a:t>Educação</a:t>
            </a:r>
            <a:r>
              <a:rPr lang="en-ZA" b="0" dirty="0" smtClean="0">
                <a:solidFill>
                  <a:schemeClr val="tx1"/>
                </a:solidFill>
              </a:rPr>
              <a:t> (INDE) 2017) </a:t>
            </a:r>
          </a:p>
          <a:p>
            <a:pPr lvl="2"/>
            <a:r>
              <a:rPr lang="en-ZA" b="0" dirty="0" smtClean="0">
                <a:solidFill>
                  <a:schemeClr val="tx1"/>
                </a:solidFill>
              </a:rPr>
              <a:t>Especially large absenteeism in Central region, one of the most disadvantaged and a weak performer</a:t>
            </a:r>
          </a:p>
        </p:txBody>
      </p:sp>
    </p:spTree>
    <p:extLst>
      <p:ext uri="{BB962C8B-B14F-4D97-AF65-F5344CB8AC3E}">
        <p14:creationId xmlns:p14="http://schemas.microsoft.com/office/powerpoint/2010/main" val="35014224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dirty="0">
                <a:solidFill>
                  <a:schemeClr val="tx1"/>
                </a:solidFill>
              </a:rPr>
              <a:t>Cognitive performance, testing and measurement (</a:t>
            </a:r>
            <a:r>
              <a:rPr lang="en-ZA" sz="2400" dirty="0" err="1">
                <a:solidFill>
                  <a:schemeClr val="tx1"/>
                </a:solidFill>
              </a:rPr>
              <a:t>cont</a:t>
            </a:r>
            <a:r>
              <a:rPr lang="en-ZA" sz="2400" dirty="0" smtClean="0">
                <a:solidFill>
                  <a:schemeClr val="tx1"/>
                </a:solidFill>
              </a:rPr>
              <a:t>)</a:t>
            </a:r>
            <a:endParaRPr lang="en-ZA" sz="2400" dirty="0"/>
          </a:p>
        </p:txBody>
      </p:sp>
      <p:sp>
        <p:nvSpPr>
          <p:cNvPr id="3" name="Content Placeholder 2"/>
          <p:cNvSpPr>
            <a:spLocks noGrp="1"/>
          </p:cNvSpPr>
          <p:nvPr>
            <p:ph idx="1"/>
          </p:nvPr>
        </p:nvSpPr>
        <p:spPr>
          <a:xfrm>
            <a:off x="143508" y="692696"/>
            <a:ext cx="8892988" cy="6165304"/>
          </a:xfrm>
        </p:spPr>
        <p:txBody>
          <a:bodyPr>
            <a:normAutofit/>
          </a:bodyPr>
          <a:lstStyle/>
          <a:p>
            <a:pPr marL="0" indent="0">
              <a:buNone/>
            </a:pPr>
            <a:r>
              <a:rPr lang="en-ZA" sz="2000" dirty="0" smtClean="0">
                <a:solidFill>
                  <a:schemeClr val="tx1"/>
                </a:solidFill>
              </a:rPr>
              <a:t>Zimbabwe</a:t>
            </a:r>
          </a:p>
          <a:p>
            <a:r>
              <a:rPr lang="en-US" sz="1800" b="0" dirty="0" smtClean="0">
                <a:solidFill>
                  <a:schemeClr val="tx1"/>
                </a:solidFill>
              </a:rPr>
              <a:t>Low stakes test in Gr7 (PSLE), high-stakes in Gr11 (O-levels) and Gr13 (A-levels)</a:t>
            </a:r>
          </a:p>
          <a:p>
            <a:endParaRPr lang="en-US" sz="1800" b="0" dirty="0">
              <a:solidFill>
                <a:schemeClr val="tx1"/>
              </a:solidFill>
            </a:endParaRPr>
          </a:p>
          <a:p>
            <a:endParaRPr lang="en-US" sz="1800" b="0" dirty="0" smtClean="0">
              <a:solidFill>
                <a:schemeClr val="tx1"/>
              </a:solidFill>
            </a:endParaRPr>
          </a:p>
          <a:p>
            <a:endParaRPr lang="en-US" sz="1800" b="0" dirty="0" smtClean="0">
              <a:solidFill>
                <a:schemeClr val="tx1"/>
              </a:solidFill>
            </a:endParaRPr>
          </a:p>
          <a:p>
            <a:endParaRPr lang="en-US" sz="1800" b="0" dirty="0">
              <a:solidFill>
                <a:schemeClr val="tx1"/>
              </a:solidFill>
            </a:endParaRPr>
          </a:p>
          <a:p>
            <a:endParaRPr lang="en-US" sz="1800" b="0" dirty="0" smtClean="0">
              <a:solidFill>
                <a:schemeClr val="tx1"/>
              </a:solidFill>
            </a:endParaRPr>
          </a:p>
          <a:p>
            <a:endParaRPr lang="en-US" sz="1800" b="0" dirty="0">
              <a:solidFill>
                <a:schemeClr val="tx1"/>
              </a:solidFill>
            </a:endParaRPr>
          </a:p>
          <a:p>
            <a:endParaRPr lang="en-US" sz="1800" b="0" dirty="0" smtClean="0">
              <a:solidFill>
                <a:schemeClr val="tx1"/>
              </a:solidFill>
            </a:endParaRPr>
          </a:p>
          <a:p>
            <a:endParaRPr lang="en-US" sz="1800" b="0" dirty="0">
              <a:solidFill>
                <a:schemeClr val="tx1"/>
              </a:solidFill>
            </a:endParaRPr>
          </a:p>
          <a:p>
            <a:endParaRPr lang="en-US" sz="1800" b="0" dirty="0" smtClean="0">
              <a:solidFill>
                <a:schemeClr val="tx1"/>
              </a:solidFill>
            </a:endParaRPr>
          </a:p>
          <a:p>
            <a:endParaRPr lang="en-US" sz="1800" b="0" dirty="0">
              <a:solidFill>
                <a:schemeClr val="tx1"/>
              </a:solidFill>
            </a:endParaRPr>
          </a:p>
          <a:p>
            <a:endParaRPr lang="en-US" sz="1800" b="0" dirty="0" smtClean="0">
              <a:solidFill>
                <a:schemeClr val="tx1"/>
              </a:solidFill>
            </a:endParaRPr>
          </a:p>
          <a:p>
            <a:endParaRPr lang="en-US" sz="1800" b="0" dirty="0" smtClean="0">
              <a:solidFill>
                <a:schemeClr val="tx1"/>
              </a:solidFill>
            </a:endParaRPr>
          </a:p>
          <a:p>
            <a:endParaRPr lang="en-US" sz="1800" b="0" dirty="0" smtClean="0">
              <a:solidFill>
                <a:schemeClr val="tx1"/>
              </a:solidFill>
            </a:endParaRPr>
          </a:p>
          <a:p>
            <a:r>
              <a:rPr lang="en-US" sz="1800" b="0" dirty="0" smtClean="0">
                <a:solidFill>
                  <a:schemeClr val="tx1"/>
                </a:solidFill>
              </a:rPr>
              <a:t>Zimbabwe </a:t>
            </a:r>
            <a:r>
              <a:rPr lang="en-US" sz="1800" b="0" dirty="0">
                <a:solidFill>
                  <a:schemeClr val="tx1"/>
                </a:solidFill>
              </a:rPr>
              <a:t>Early Learning </a:t>
            </a:r>
            <a:r>
              <a:rPr lang="en-US" sz="1800" b="0" dirty="0" smtClean="0">
                <a:solidFill>
                  <a:schemeClr val="tx1"/>
                </a:solidFill>
              </a:rPr>
              <a:t>Assessment (ZELA) shows </a:t>
            </a:r>
            <a:r>
              <a:rPr lang="en-US" sz="1800" b="0" dirty="0">
                <a:solidFill>
                  <a:schemeClr val="tx1"/>
                </a:solidFill>
              </a:rPr>
              <a:t>significant improvement between 2012 and 2018 in standardized tests in Gr3 in both English and Maths in registered and satellite </a:t>
            </a:r>
            <a:r>
              <a:rPr lang="en-US" sz="1800" b="0" dirty="0" smtClean="0">
                <a:solidFill>
                  <a:schemeClr val="tx1"/>
                </a:solidFill>
              </a:rPr>
              <a:t>schools</a:t>
            </a:r>
            <a:endParaRPr lang="en-ZA" dirty="0"/>
          </a:p>
        </p:txBody>
      </p:sp>
      <p:graphicFrame>
        <p:nvGraphicFramePr>
          <p:cNvPr id="6" name="Content Placeholder 6"/>
          <p:cNvGraphicFramePr>
            <a:graphicFrameLocks/>
          </p:cNvGraphicFramePr>
          <p:nvPr>
            <p:extLst>
              <p:ext uri="{D42A27DB-BD31-4B8C-83A1-F6EECF244321}">
                <p14:modId xmlns:p14="http://schemas.microsoft.com/office/powerpoint/2010/main" val="3606059063"/>
              </p:ext>
            </p:extLst>
          </p:nvPr>
        </p:nvGraphicFramePr>
        <p:xfrm>
          <a:off x="449288" y="1378260"/>
          <a:ext cx="5760640" cy="39375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39258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a:t>
            </a:r>
            <a:endParaRPr lang="en-ZA" dirty="0"/>
          </a:p>
        </p:txBody>
      </p:sp>
      <p:sp>
        <p:nvSpPr>
          <p:cNvPr id="3" name="Content Placeholder 2"/>
          <p:cNvSpPr>
            <a:spLocks noGrp="1"/>
          </p:cNvSpPr>
          <p:nvPr>
            <p:ph idx="1"/>
          </p:nvPr>
        </p:nvSpPr>
        <p:spPr>
          <a:xfrm>
            <a:off x="179512" y="764704"/>
            <a:ext cx="8856984" cy="5832648"/>
          </a:xfrm>
        </p:spPr>
        <p:txBody>
          <a:bodyPr>
            <a:normAutofit fontScale="47500" lnSpcReduction="20000"/>
          </a:bodyPr>
          <a:lstStyle/>
          <a:p>
            <a:r>
              <a:rPr lang="en-ZA" sz="3400" b="0" dirty="0" smtClean="0">
                <a:solidFill>
                  <a:schemeClr val="tx1"/>
                </a:solidFill>
              </a:rPr>
              <a:t>P</a:t>
            </a:r>
            <a:r>
              <a:rPr lang="en-ZA" sz="3800" b="0" dirty="0" smtClean="0">
                <a:solidFill>
                  <a:schemeClr val="tx1"/>
                </a:solidFill>
              </a:rPr>
              <a:t>olicy shows strong </a:t>
            </a:r>
            <a:r>
              <a:rPr lang="en-ZA" sz="3800" b="0" dirty="0">
                <a:solidFill>
                  <a:schemeClr val="tx1"/>
                </a:solidFill>
              </a:rPr>
              <a:t>emphasis on </a:t>
            </a:r>
            <a:r>
              <a:rPr lang="en-ZA" sz="3800" b="0" dirty="0" smtClean="0">
                <a:solidFill>
                  <a:schemeClr val="tx1"/>
                </a:solidFill>
              </a:rPr>
              <a:t>access, little on cognitive outcomes</a:t>
            </a:r>
          </a:p>
          <a:p>
            <a:pPr lvl="1"/>
            <a:r>
              <a:rPr lang="en-ZA" sz="2900" b="0" dirty="0" smtClean="0">
                <a:solidFill>
                  <a:schemeClr val="tx1"/>
                </a:solidFill>
              </a:rPr>
              <a:t>Implicitly presumed ‘more of the same’ will improve</a:t>
            </a:r>
            <a:r>
              <a:rPr lang="en-ZA" sz="2900" b="0" baseline="0" dirty="0" smtClean="0">
                <a:solidFill>
                  <a:schemeClr val="tx1"/>
                </a:solidFill>
              </a:rPr>
              <a:t> </a:t>
            </a:r>
            <a:r>
              <a:rPr lang="en-ZA" sz="2900" b="0" dirty="0" smtClean="0">
                <a:solidFill>
                  <a:schemeClr val="tx1"/>
                </a:solidFill>
              </a:rPr>
              <a:t>learning: Textbooks, </a:t>
            </a:r>
            <a:r>
              <a:rPr lang="en-ZA" sz="2900" b="0" dirty="0">
                <a:solidFill>
                  <a:schemeClr val="tx1"/>
                </a:solidFill>
              </a:rPr>
              <a:t>teacher training, </a:t>
            </a:r>
            <a:r>
              <a:rPr lang="en-ZA" sz="2900" b="0" dirty="0" smtClean="0">
                <a:solidFill>
                  <a:schemeClr val="tx1"/>
                </a:solidFill>
              </a:rPr>
              <a:t>ICT, laboratories</a:t>
            </a:r>
          </a:p>
          <a:p>
            <a:pPr lvl="1"/>
            <a:r>
              <a:rPr lang="en-ZA" sz="2900" b="0" dirty="0" smtClean="0">
                <a:solidFill>
                  <a:schemeClr val="tx1"/>
                </a:solidFill>
              </a:rPr>
              <a:t>Few </a:t>
            </a:r>
            <a:r>
              <a:rPr lang="en-ZA" sz="2900" b="0" dirty="0">
                <a:solidFill>
                  <a:schemeClr val="tx1"/>
                </a:solidFill>
              </a:rPr>
              <a:t>attempts to see whether training actually </a:t>
            </a:r>
            <a:r>
              <a:rPr lang="en-ZA" sz="2900" b="0" dirty="0" smtClean="0">
                <a:solidFill>
                  <a:schemeClr val="tx1"/>
                </a:solidFill>
              </a:rPr>
              <a:t>improves teaching or learning</a:t>
            </a:r>
            <a:r>
              <a:rPr lang="en-ZA" sz="2900" b="0" dirty="0">
                <a:solidFill>
                  <a:schemeClr val="tx1"/>
                </a:solidFill>
              </a:rPr>
              <a:t>, or </a:t>
            </a:r>
            <a:r>
              <a:rPr lang="en-ZA" sz="2900" b="0" dirty="0" smtClean="0">
                <a:solidFill>
                  <a:schemeClr val="tx1"/>
                </a:solidFill>
              </a:rPr>
              <a:t>if textbooks </a:t>
            </a:r>
            <a:r>
              <a:rPr lang="en-ZA" sz="2900" b="0" dirty="0">
                <a:solidFill>
                  <a:schemeClr val="tx1"/>
                </a:solidFill>
              </a:rPr>
              <a:t>are </a:t>
            </a:r>
            <a:r>
              <a:rPr lang="en-ZA" sz="2900" b="0" dirty="0" smtClean="0">
                <a:solidFill>
                  <a:schemeClr val="tx1"/>
                </a:solidFill>
              </a:rPr>
              <a:t>used</a:t>
            </a:r>
          </a:p>
          <a:p>
            <a:r>
              <a:rPr lang="en-ZA" sz="3800" b="0" dirty="0" smtClean="0">
                <a:solidFill>
                  <a:schemeClr val="tx1"/>
                </a:solidFill>
              </a:rPr>
              <a:t>Little </a:t>
            </a:r>
            <a:r>
              <a:rPr lang="en-ZA" sz="3800" b="0" dirty="0">
                <a:solidFill>
                  <a:schemeClr val="tx1"/>
                </a:solidFill>
              </a:rPr>
              <a:t>enthusiasm for participation in international </a:t>
            </a:r>
            <a:r>
              <a:rPr lang="en-ZA" sz="3800" b="0" dirty="0" smtClean="0">
                <a:solidFill>
                  <a:schemeClr val="tx1"/>
                </a:solidFill>
              </a:rPr>
              <a:t>tests</a:t>
            </a:r>
          </a:p>
          <a:p>
            <a:pPr lvl="1"/>
            <a:r>
              <a:rPr lang="en-ZA" sz="2900" b="0" dirty="0" smtClean="0">
                <a:solidFill>
                  <a:schemeClr val="tx1"/>
                </a:solidFill>
              </a:rPr>
              <a:t>Available </a:t>
            </a:r>
            <a:r>
              <a:rPr lang="en-ZA" sz="2900" b="0" dirty="0">
                <a:solidFill>
                  <a:schemeClr val="tx1"/>
                </a:solidFill>
              </a:rPr>
              <a:t>test data </a:t>
            </a:r>
            <a:r>
              <a:rPr lang="en-ZA" sz="2900" b="0" dirty="0" smtClean="0">
                <a:solidFill>
                  <a:schemeClr val="tx1"/>
                </a:solidFill>
              </a:rPr>
              <a:t>not used </a:t>
            </a:r>
            <a:r>
              <a:rPr lang="en-ZA" sz="2900" b="0" dirty="0">
                <a:solidFill>
                  <a:schemeClr val="tx1"/>
                </a:solidFill>
              </a:rPr>
              <a:t>to inform teaching practice or </a:t>
            </a:r>
            <a:r>
              <a:rPr lang="en-ZA" sz="2900" b="0" dirty="0" smtClean="0">
                <a:solidFill>
                  <a:schemeClr val="tx1"/>
                </a:solidFill>
              </a:rPr>
              <a:t>training</a:t>
            </a:r>
          </a:p>
          <a:p>
            <a:pPr lvl="1"/>
            <a:r>
              <a:rPr lang="en-ZA" sz="2900" b="0" dirty="0" smtClean="0">
                <a:solidFill>
                  <a:schemeClr val="tx1"/>
                </a:solidFill>
              </a:rPr>
              <a:t>Internal </a:t>
            </a:r>
            <a:r>
              <a:rPr lang="en-ZA" sz="2900" b="0" dirty="0">
                <a:solidFill>
                  <a:schemeClr val="tx1"/>
                </a:solidFill>
              </a:rPr>
              <a:t>school assessments or standardised </a:t>
            </a:r>
            <a:r>
              <a:rPr lang="en-ZA" sz="2900" b="0" dirty="0" smtClean="0">
                <a:solidFill>
                  <a:schemeClr val="tx1"/>
                </a:solidFill>
              </a:rPr>
              <a:t>exams used </a:t>
            </a:r>
            <a:r>
              <a:rPr lang="en-ZA" sz="2900" b="0" dirty="0">
                <a:solidFill>
                  <a:schemeClr val="tx1"/>
                </a:solidFill>
              </a:rPr>
              <a:t>as </a:t>
            </a:r>
            <a:r>
              <a:rPr lang="en-ZA" sz="2900" b="0" dirty="0" smtClean="0">
                <a:solidFill>
                  <a:schemeClr val="tx1"/>
                </a:solidFill>
              </a:rPr>
              <a:t>measure </a:t>
            </a:r>
            <a:r>
              <a:rPr lang="en-ZA" sz="2900" b="0" dirty="0">
                <a:solidFill>
                  <a:schemeClr val="tx1"/>
                </a:solidFill>
              </a:rPr>
              <a:t>of </a:t>
            </a:r>
            <a:r>
              <a:rPr lang="en-ZA" sz="2900" b="0" dirty="0" smtClean="0">
                <a:solidFill>
                  <a:schemeClr val="tx1"/>
                </a:solidFill>
              </a:rPr>
              <a:t>learning</a:t>
            </a:r>
          </a:p>
          <a:p>
            <a:r>
              <a:rPr lang="en-ZA" sz="3800" b="0" dirty="0" smtClean="0">
                <a:solidFill>
                  <a:schemeClr val="tx1"/>
                </a:solidFill>
              </a:rPr>
              <a:t>International </a:t>
            </a:r>
            <a:r>
              <a:rPr lang="en-ZA" sz="3800" b="0" dirty="0">
                <a:solidFill>
                  <a:schemeClr val="tx1"/>
                </a:solidFill>
              </a:rPr>
              <a:t>community </a:t>
            </a:r>
            <a:r>
              <a:rPr lang="en-ZA" sz="3800" b="0" dirty="0" smtClean="0">
                <a:solidFill>
                  <a:schemeClr val="tx1"/>
                </a:solidFill>
              </a:rPr>
              <a:t>has </a:t>
            </a:r>
            <a:r>
              <a:rPr lang="en-ZA" sz="3800" b="0" dirty="0">
                <a:solidFill>
                  <a:schemeClr val="tx1"/>
                </a:solidFill>
              </a:rPr>
              <a:t>shifted </a:t>
            </a:r>
            <a:r>
              <a:rPr lang="en-ZA" sz="3800" b="0" dirty="0" smtClean="0">
                <a:solidFill>
                  <a:schemeClr val="tx1"/>
                </a:solidFill>
              </a:rPr>
              <a:t>emphasis </a:t>
            </a:r>
            <a:r>
              <a:rPr lang="en-ZA" sz="3800" b="0" dirty="0">
                <a:solidFill>
                  <a:schemeClr val="tx1"/>
                </a:solidFill>
              </a:rPr>
              <a:t>from </a:t>
            </a:r>
            <a:r>
              <a:rPr lang="en-ZA" sz="3800" b="0" dirty="0" smtClean="0">
                <a:solidFill>
                  <a:schemeClr val="tx1"/>
                </a:solidFill>
              </a:rPr>
              <a:t>access to cognitive </a:t>
            </a:r>
            <a:r>
              <a:rPr lang="en-ZA" sz="3800" b="0" dirty="0">
                <a:solidFill>
                  <a:schemeClr val="tx1"/>
                </a:solidFill>
              </a:rPr>
              <a:t>outcomes and </a:t>
            </a:r>
            <a:r>
              <a:rPr lang="en-ZA" sz="3800" b="0" dirty="0" smtClean="0">
                <a:solidFill>
                  <a:schemeClr val="tx1"/>
                </a:solidFill>
              </a:rPr>
              <a:t>equity</a:t>
            </a:r>
          </a:p>
          <a:p>
            <a:pPr lvl="1"/>
            <a:r>
              <a:rPr lang="en-ZA" sz="2900" b="0" dirty="0" smtClean="0">
                <a:solidFill>
                  <a:schemeClr val="tx1"/>
                </a:solidFill>
              </a:rPr>
              <a:t>but </a:t>
            </a:r>
            <a:r>
              <a:rPr lang="en-ZA" sz="2900" b="0" dirty="0">
                <a:solidFill>
                  <a:schemeClr val="tx1"/>
                </a:solidFill>
              </a:rPr>
              <a:t>this is getting scant attention in education ministries in southern </a:t>
            </a:r>
            <a:r>
              <a:rPr lang="en-ZA" sz="2900" b="0" dirty="0" smtClean="0">
                <a:solidFill>
                  <a:schemeClr val="tx1"/>
                </a:solidFill>
              </a:rPr>
              <a:t>Africa</a:t>
            </a:r>
          </a:p>
          <a:p>
            <a:pPr lvl="1"/>
            <a:r>
              <a:rPr lang="en-ZA" sz="2900" b="0" dirty="0" smtClean="0">
                <a:solidFill>
                  <a:schemeClr val="tx1"/>
                </a:solidFill>
              </a:rPr>
              <a:t>‘Learning </a:t>
            </a:r>
            <a:r>
              <a:rPr lang="en-ZA" sz="2900" b="0" dirty="0">
                <a:solidFill>
                  <a:schemeClr val="tx1"/>
                </a:solidFill>
              </a:rPr>
              <a:t>poverty’ is still widespread, but largely </a:t>
            </a:r>
            <a:r>
              <a:rPr lang="en-ZA" sz="2900" b="0" dirty="0" smtClean="0">
                <a:solidFill>
                  <a:schemeClr val="tx1"/>
                </a:solidFill>
              </a:rPr>
              <a:t>ignored</a:t>
            </a:r>
          </a:p>
          <a:p>
            <a:pPr lvl="1"/>
            <a:r>
              <a:rPr lang="en-ZA" sz="2900" b="0" dirty="0" smtClean="0">
                <a:solidFill>
                  <a:schemeClr val="tx1"/>
                </a:solidFill>
              </a:rPr>
              <a:t>As </a:t>
            </a:r>
            <a:r>
              <a:rPr lang="en-ZA" sz="2900" b="0" dirty="0">
                <a:solidFill>
                  <a:schemeClr val="tx1"/>
                </a:solidFill>
              </a:rPr>
              <a:t>ministries </a:t>
            </a:r>
            <a:r>
              <a:rPr lang="en-ZA" sz="2900" b="0" dirty="0" smtClean="0">
                <a:solidFill>
                  <a:schemeClr val="tx1"/>
                </a:solidFill>
              </a:rPr>
              <a:t>often </a:t>
            </a:r>
            <a:r>
              <a:rPr lang="en-ZA" sz="2900" b="0" dirty="0">
                <a:solidFill>
                  <a:schemeClr val="tx1"/>
                </a:solidFill>
              </a:rPr>
              <a:t>measure performance in terms of pass rates, limiting access </a:t>
            </a:r>
            <a:r>
              <a:rPr lang="en-ZA" sz="2900" b="0" dirty="0" smtClean="0">
                <a:solidFill>
                  <a:schemeClr val="tx1"/>
                </a:solidFill>
              </a:rPr>
              <a:t>of weak students to </a:t>
            </a:r>
            <a:r>
              <a:rPr lang="en-ZA" sz="2900" b="0" dirty="0" err="1" smtClean="0">
                <a:solidFill>
                  <a:schemeClr val="tx1"/>
                </a:solidFill>
              </a:rPr>
              <a:t>examins</a:t>
            </a:r>
            <a:r>
              <a:rPr lang="en-ZA" sz="2900" b="0" dirty="0" smtClean="0">
                <a:solidFill>
                  <a:schemeClr val="tx1"/>
                </a:solidFill>
              </a:rPr>
              <a:t> </a:t>
            </a:r>
            <a:r>
              <a:rPr lang="en-ZA" sz="2900" b="0" dirty="0">
                <a:solidFill>
                  <a:schemeClr val="tx1"/>
                </a:solidFill>
              </a:rPr>
              <a:t>is widely </a:t>
            </a:r>
            <a:r>
              <a:rPr lang="en-ZA" sz="2900" b="0" dirty="0" smtClean="0">
                <a:solidFill>
                  <a:schemeClr val="tx1"/>
                </a:solidFill>
              </a:rPr>
              <a:t>practiced</a:t>
            </a:r>
          </a:p>
          <a:p>
            <a:r>
              <a:rPr lang="en-ZA" sz="3800" b="0" dirty="0" smtClean="0">
                <a:solidFill>
                  <a:schemeClr val="tx1"/>
                </a:solidFill>
              </a:rPr>
              <a:t>This makes rapid progress in learning outcomes unlikely</a:t>
            </a:r>
          </a:p>
          <a:p>
            <a:endParaRPr lang="en-ZA" sz="3400" b="0" dirty="0" smtClean="0">
              <a:solidFill>
                <a:schemeClr val="tx1"/>
              </a:solidFill>
            </a:endParaRPr>
          </a:p>
          <a:p>
            <a:r>
              <a:rPr lang="en-ZA" sz="3400" b="0" dirty="0" smtClean="0">
                <a:solidFill>
                  <a:schemeClr val="tx1"/>
                </a:solidFill>
              </a:rPr>
              <a:t>That ‘</a:t>
            </a:r>
            <a:r>
              <a:rPr lang="en-ZA" sz="3400" b="0" dirty="0">
                <a:solidFill>
                  <a:schemeClr val="tx1"/>
                </a:solidFill>
              </a:rPr>
              <a:t>schooling </a:t>
            </a:r>
            <a:r>
              <a:rPr lang="en-ZA" sz="3400" b="0" dirty="0" err="1">
                <a:solidFill>
                  <a:schemeClr val="tx1"/>
                </a:solidFill>
              </a:rPr>
              <a:t>ain’t</a:t>
            </a:r>
            <a:r>
              <a:rPr lang="en-ZA" sz="3400" b="0" dirty="0">
                <a:solidFill>
                  <a:schemeClr val="tx1"/>
                </a:solidFill>
              </a:rPr>
              <a:t> learning</a:t>
            </a:r>
            <a:r>
              <a:rPr lang="en-ZA" sz="3400" b="0" dirty="0" smtClean="0">
                <a:solidFill>
                  <a:schemeClr val="tx1"/>
                </a:solidFill>
              </a:rPr>
              <a:t>’ (Lant Pritchett) has not yet </a:t>
            </a:r>
            <a:r>
              <a:rPr lang="en-ZA" sz="3400" b="0" dirty="0">
                <a:solidFill>
                  <a:schemeClr val="tx1"/>
                </a:solidFill>
              </a:rPr>
              <a:t>sunk in </a:t>
            </a:r>
            <a:r>
              <a:rPr lang="en-ZA" sz="3400" b="0" dirty="0" smtClean="0">
                <a:solidFill>
                  <a:schemeClr val="tx1"/>
                </a:solidFill>
              </a:rPr>
              <a:t>in </a:t>
            </a:r>
            <a:r>
              <a:rPr lang="en-ZA" sz="3400" b="0" dirty="0">
                <a:solidFill>
                  <a:schemeClr val="tx1"/>
                </a:solidFill>
              </a:rPr>
              <a:t>most southern Africa </a:t>
            </a:r>
            <a:r>
              <a:rPr lang="en-ZA" sz="3400" b="0" dirty="0" smtClean="0">
                <a:solidFill>
                  <a:schemeClr val="tx1"/>
                </a:solidFill>
              </a:rPr>
              <a:t>countries</a:t>
            </a:r>
          </a:p>
          <a:p>
            <a:endParaRPr lang="en-ZA" sz="3400" b="0" dirty="0" smtClean="0">
              <a:solidFill>
                <a:schemeClr val="tx1"/>
              </a:solidFill>
            </a:endParaRPr>
          </a:p>
          <a:p>
            <a:r>
              <a:rPr lang="en-ZA" sz="3400" b="0" dirty="0" smtClean="0">
                <a:solidFill>
                  <a:schemeClr val="tx1"/>
                </a:solidFill>
              </a:rPr>
              <a:t>The same probably applies in many other </a:t>
            </a:r>
            <a:r>
              <a:rPr lang="en-ZA" sz="3400" b="0" dirty="0">
                <a:solidFill>
                  <a:schemeClr val="tx1"/>
                </a:solidFill>
              </a:rPr>
              <a:t>developing countries, especially poorer </a:t>
            </a:r>
            <a:r>
              <a:rPr lang="en-ZA" sz="3400" b="0" dirty="0" smtClean="0">
                <a:solidFill>
                  <a:schemeClr val="tx1"/>
                </a:solidFill>
              </a:rPr>
              <a:t>ones:</a:t>
            </a:r>
          </a:p>
          <a:p>
            <a:pPr lvl="1"/>
            <a:r>
              <a:rPr lang="en-ZA" sz="2900" b="0" dirty="0" smtClean="0">
                <a:solidFill>
                  <a:schemeClr val="tx1"/>
                </a:solidFill>
              </a:rPr>
              <a:t>Large </a:t>
            </a:r>
            <a:r>
              <a:rPr lang="en-ZA" sz="2900" b="0" dirty="0">
                <a:solidFill>
                  <a:schemeClr val="tx1"/>
                </a:solidFill>
              </a:rPr>
              <a:t>schism between </a:t>
            </a:r>
            <a:r>
              <a:rPr lang="en-ZA" sz="2900" b="0" dirty="0" smtClean="0">
                <a:solidFill>
                  <a:schemeClr val="tx1"/>
                </a:solidFill>
              </a:rPr>
              <a:t>insights </a:t>
            </a:r>
            <a:r>
              <a:rPr lang="en-ZA" sz="2900" b="0" dirty="0">
                <a:solidFill>
                  <a:schemeClr val="tx1"/>
                </a:solidFill>
              </a:rPr>
              <a:t>of </a:t>
            </a:r>
            <a:r>
              <a:rPr lang="en-ZA" sz="2900" b="0" dirty="0" smtClean="0">
                <a:solidFill>
                  <a:schemeClr val="tx1"/>
                </a:solidFill>
              </a:rPr>
              <a:t>international </a:t>
            </a:r>
            <a:r>
              <a:rPr lang="en-ZA" sz="2900" b="0" dirty="0">
                <a:solidFill>
                  <a:schemeClr val="tx1"/>
                </a:solidFill>
              </a:rPr>
              <a:t>community </a:t>
            </a:r>
            <a:r>
              <a:rPr lang="en-ZA" sz="2900" b="0" dirty="0" smtClean="0">
                <a:solidFill>
                  <a:schemeClr val="tx1"/>
                </a:solidFill>
              </a:rPr>
              <a:t>(UN organisations, World </a:t>
            </a:r>
            <a:r>
              <a:rPr lang="en-ZA" sz="2900" b="0" dirty="0">
                <a:solidFill>
                  <a:schemeClr val="tx1"/>
                </a:solidFill>
              </a:rPr>
              <a:t>Bank) and </a:t>
            </a:r>
            <a:r>
              <a:rPr lang="en-ZA" sz="2900" b="0" dirty="0" smtClean="0">
                <a:solidFill>
                  <a:schemeClr val="tx1"/>
                </a:solidFill>
              </a:rPr>
              <a:t>policies </a:t>
            </a:r>
            <a:r>
              <a:rPr lang="en-ZA" sz="2900" b="0" dirty="0">
                <a:solidFill>
                  <a:schemeClr val="tx1"/>
                </a:solidFill>
              </a:rPr>
              <a:t>and practices of many developing countries (often supported by some development partners</a:t>
            </a:r>
            <a:r>
              <a:rPr lang="en-ZA" sz="2900" b="0" dirty="0" smtClean="0">
                <a:solidFill>
                  <a:schemeClr val="tx1"/>
                </a:solidFill>
              </a:rPr>
              <a:t>)</a:t>
            </a:r>
          </a:p>
          <a:p>
            <a:pPr lvl="1"/>
            <a:r>
              <a:rPr lang="en-ZA" sz="2900" b="0" dirty="0" smtClean="0">
                <a:solidFill>
                  <a:schemeClr val="tx1"/>
                </a:solidFill>
              </a:rPr>
              <a:t>Easier </a:t>
            </a:r>
            <a:r>
              <a:rPr lang="en-ZA" sz="2900" b="0" dirty="0">
                <a:solidFill>
                  <a:schemeClr val="tx1"/>
                </a:solidFill>
              </a:rPr>
              <a:t>to get support for implementing a new curriculum than to test regularly, </a:t>
            </a:r>
            <a:r>
              <a:rPr lang="en-ZA" sz="2900" b="0" dirty="0" smtClean="0">
                <a:solidFill>
                  <a:schemeClr val="tx1"/>
                </a:solidFill>
              </a:rPr>
              <a:t>or </a:t>
            </a:r>
            <a:r>
              <a:rPr lang="en-ZA" sz="2900" b="0" dirty="0">
                <a:solidFill>
                  <a:schemeClr val="tx1"/>
                </a:solidFill>
              </a:rPr>
              <a:t>to use </a:t>
            </a:r>
            <a:r>
              <a:rPr lang="en-ZA" sz="2900" b="0" dirty="0" smtClean="0">
                <a:solidFill>
                  <a:schemeClr val="tx1"/>
                </a:solidFill>
              </a:rPr>
              <a:t>results </a:t>
            </a:r>
            <a:r>
              <a:rPr lang="en-ZA" sz="2900" b="0" dirty="0">
                <a:solidFill>
                  <a:schemeClr val="tx1"/>
                </a:solidFill>
              </a:rPr>
              <a:t>for accountability </a:t>
            </a:r>
            <a:r>
              <a:rPr lang="en-ZA" sz="2900" b="0" dirty="0" smtClean="0">
                <a:solidFill>
                  <a:schemeClr val="tx1"/>
                </a:solidFill>
              </a:rPr>
              <a:t>purposes</a:t>
            </a:r>
          </a:p>
          <a:p>
            <a:pPr lvl="1"/>
            <a:endParaRPr lang="en-ZA" sz="2900" b="0" dirty="0" smtClean="0">
              <a:solidFill>
                <a:schemeClr val="tx1"/>
              </a:solidFill>
            </a:endParaRPr>
          </a:p>
          <a:p>
            <a:r>
              <a:rPr lang="en-ZA" sz="3400" b="0" dirty="0" smtClean="0">
                <a:solidFill>
                  <a:schemeClr val="tx1"/>
                </a:solidFill>
              </a:rPr>
              <a:t>While </a:t>
            </a:r>
            <a:r>
              <a:rPr lang="en-ZA" sz="3400" b="0" dirty="0">
                <a:solidFill>
                  <a:schemeClr val="tx1"/>
                </a:solidFill>
              </a:rPr>
              <a:t>2030, </a:t>
            </a:r>
            <a:r>
              <a:rPr lang="en-ZA" sz="3400" b="0" dirty="0" smtClean="0">
                <a:solidFill>
                  <a:schemeClr val="tx1"/>
                </a:solidFill>
              </a:rPr>
              <a:t>the SDG </a:t>
            </a:r>
            <a:r>
              <a:rPr lang="en-ZA" sz="3400" b="0" dirty="0">
                <a:solidFill>
                  <a:schemeClr val="tx1"/>
                </a:solidFill>
              </a:rPr>
              <a:t>target </a:t>
            </a:r>
            <a:r>
              <a:rPr lang="en-ZA" sz="3400" b="0" dirty="0" smtClean="0">
                <a:solidFill>
                  <a:schemeClr val="tx1"/>
                </a:solidFill>
              </a:rPr>
              <a:t>date, </a:t>
            </a:r>
            <a:r>
              <a:rPr lang="en-ZA" sz="3400" b="0" dirty="0">
                <a:solidFill>
                  <a:schemeClr val="tx1"/>
                </a:solidFill>
              </a:rPr>
              <a:t>is getting closer, </a:t>
            </a:r>
            <a:r>
              <a:rPr lang="en-ZA" sz="3400" b="0" dirty="0" smtClean="0">
                <a:solidFill>
                  <a:schemeClr val="tx1"/>
                </a:solidFill>
              </a:rPr>
              <a:t>the </a:t>
            </a:r>
            <a:r>
              <a:rPr lang="en-ZA" sz="3400" b="0" dirty="0">
                <a:solidFill>
                  <a:schemeClr val="tx1"/>
                </a:solidFill>
              </a:rPr>
              <a:t>fundamental shifts in the educational development goals from MDGs to SDGs </a:t>
            </a:r>
            <a:r>
              <a:rPr lang="en-ZA" sz="3400" b="0" dirty="0" smtClean="0">
                <a:solidFill>
                  <a:schemeClr val="tx1"/>
                </a:solidFill>
              </a:rPr>
              <a:t>has not yet sunk in as </a:t>
            </a:r>
            <a:r>
              <a:rPr lang="en-ZA" sz="3400" b="0" dirty="0">
                <a:solidFill>
                  <a:schemeClr val="tx1"/>
                </a:solidFill>
              </a:rPr>
              <a:t>an integral part of education thinking, policy and </a:t>
            </a:r>
            <a:r>
              <a:rPr lang="en-ZA" sz="3400" b="0" dirty="0" smtClean="0">
                <a:solidFill>
                  <a:schemeClr val="tx1"/>
                </a:solidFill>
              </a:rPr>
              <a:t>practice</a:t>
            </a:r>
            <a:endParaRPr lang="en-ZA" sz="3400" b="0" dirty="0">
              <a:solidFill>
                <a:schemeClr val="tx1"/>
              </a:solidFill>
            </a:endParaRPr>
          </a:p>
          <a:p>
            <a:pPr marL="0" indent="0">
              <a:buNone/>
            </a:pPr>
            <a:endParaRPr lang="en-ZA" dirty="0">
              <a:solidFill>
                <a:schemeClr val="tx1"/>
              </a:solidFill>
            </a:endParaRPr>
          </a:p>
        </p:txBody>
      </p:sp>
    </p:spTree>
    <p:extLst>
      <p:ext uri="{BB962C8B-B14F-4D97-AF65-F5344CB8AC3E}">
        <p14:creationId xmlns:p14="http://schemas.microsoft.com/office/powerpoint/2010/main" val="3229294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36496" cy="836712"/>
          </a:xfrm>
        </p:spPr>
        <p:txBody>
          <a:bodyPr/>
          <a:lstStyle/>
          <a:p>
            <a:r>
              <a:rPr lang="en-US" sz="3200" b="1" dirty="0">
                <a:solidFill>
                  <a:srgbClr val="002060"/>
                </a:solidFill>
                <a:latin typeface="Calibri" panose="020F0502020204030204" pitchFamily="34" charset="0"/>
              </a:rPr>
              <a:t>% of birth cohort that completed various grades</a:t>
            </a:r>
            <a:endParaRPr lang="en-ZA" sz="3200" b="1" dirty="0">
              <a:solidFill>
                <a:srgbClr val="002060"/>
              </a:solidFill>
              <a:latin typeface="Calibri" panose="020F0502020204030204" pitchFamily="34" charset="0"/>
            </a:endParaRPr>
          </a:p>
        </p:txBody>
      </p:sp>
      <p:pic>
        <p:nvPicPr>
          <p:cNvPr id="7170" name="Picture 2"/>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t="-2082" r="7582"/>
          <a:stretch/>
        </p:blipFill>
        <p:spPr bwMode="auto">
          <a:xfrm>
            <a:off x="107504" y="637953"/>
            <a:ext cx="8928992" cy="6212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860032" y="4653137"/>
            <a:ext cx="2016224" cy="369332"/>
          </a:xfrm>
          <a:prstGeom prst="rect">
            <a:avLst/>
          </a:prstGeom>
          <a:noFill/>
        </p:spPr>
        <p:txBody>
          <a:bodyPr wrap="square" rtlCol="0">
            <a:spAutoFit/>
          </a:bodyPr>
          <a:lstStyle/>
          <a:p>
            <a:r>
              <a:rPr lang="en-ZA" b="1" dirty="0" smtClean="0">
                <a:solidFill>
                  <a:srgbClr val="FF0000"/>
                </a:solidFill>
              </a:rPr>
              <a:t>Note exaggeration</a:t>
            </a:r>
            <a:endParaRPr lang="en-ZA" b="1" dirty="0">
              <a:solidFill>
                <a:srgbClr val="FF0000"/>
              </a:solidFill>
            </a:endParaRPr>
          </a:p>
        </p:txBody>
      </p:sp>
      <p:cxnSp>
        <p:nvCxnSpPr>
          <p:cNvPr id="5" name="Straight Arrow Connector 4"/>
          <p:cNvCxnSpPr/>
          <p:nvPr/>
        </p:nvCxnSpPr>
        <p:spPr>
          <a:xfrm>
            <a:off x="6732240" y="4797152"/>
            <a:ext cx="936104" cy="1"/>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445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5320"/>
          </a:xfrm>
        </p:spPr>
        <p:txBody>
          <a:bodyPr>
            <a:noAutofit/>
          </a:bodyPr>
          <a:lstStyle/>
          <a:p>
            <a:r>
              <a:rPr lang="en-ZA" sz="2800" dirty="0" smtClean="0"/>
              <a:t>Lesotho: % of birth cohort that have reached Grades 1, 5, 7, 10 &amp; 12</a:t>
            </a:r>
            <a:endParaRPr lang="en-ZA" sz="2800" dirty="0"/>
          </a:p>
        </p:txBody>
      </p:sp>
      <p:sp>
        <p:nvSpPr>
          <p:cNvPr id="4" name="Slide Number Placeholder 3"/>
          <p:cNvSpPr>
            <a:spLocks noGrp="1"/>
          </p:cNvSpPr>
          <p:nvPr>
            <p:ph type="sldNum" sz="quarter" idx="4294967295"/>
          </p:nvPr>
        </p:nvSpPr>
        <p:spPr/>
        <p:txBody>
          <a:bodyPr/>
          <a:lstStyle/>
          <a:p>
            <a:r>
              <a:rPr lang="en-ZA" dirty="0">
                <a:solidFill>
                  <a:prstClr val="black">
                    <a:tint val="75000"/>
                  </a:prstClr>
                </a:solidFill>
              </a:rPr>
              <a:t> </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973980338"/>
              </p:ext>
            </p:extLst>
          </p:nvPr>
        </p:nvGraphicFramePr>
        <p:xfrm>
          <a:off x="127000" y="836712"/>
          <a:ext cx="8839200" cy="59085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609603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3600" b="1" dirty="0" smtClean="0">
                <a:solidFill>
                  <a:srgbClr val="002060"/>
                </a:solidFill>
              </a:rPr>
              <a:t>Namibia: % over-aged for grade</a:t>
            </a:r>
            <a:r>
              <a:rPr lang="en-ZA" sz="3600" dirty="0" smtClean="0">
                <a:solidFill>
                  <a:srgbClr val="002060"/>
                </a:solidFill>
              </a:rPr>
              <a:t/>
            </a:r>
            <a:br>
              <a:rPr lang="en-ZA" sz="3600" dirty="0" smtClean="0">
                <a:solidFill>
                  <a:srgbClr val="002060"/>
                </a:solidFill>
              </a:rPr>
            </a:br>
            <a:r>
              <a:rPr lang="en-ZA" sz="2000" dirty="0" smtClean="0">
                <a:solidFill>
                  <a:srgbClr val="002060"/>
                </a:solidFill>
              </a:rPr>
              <a:t>(older than 7 in grade 1, 8 in grade 2, etc.)</a:t>
            </a:r>
            <a:endParaRPr lang="en-ZA" sz="2000" dirty="0">
              <a:solidFill>
                <a:srgbClr val="002060"/>
              </a:solidFill>
            </a:endParaRPr>
          </a:p>
        </p:txBody>
      </p:sp>
      <p:sp>
        <p:nvSpPr>
          <p:cNvPr id="4" name="Slide Number Placeholder 3"/>
          <p:cNvSpPr>
            <a:spLocks noGrp="1"/>
          </p:cNvSpPr>
          <p:nvPr>
            <p:ph type="sldNum" sz="quarter" idx="4294967295"/>
          </p:nvPr>
        </p:nvSpPr>
        <p:spPr/>
        <p:txBody>
          <a:bodyPr/>
          <a:lstStyle/>
          <a:p>
            <a:fld id="{555B2511-D5A3-487A-82FF-4C039FEE504B}" type="slidenum">
              <a:rPr lang="en-ZA" smtClean="0">
                <a:solidFill>
                  <a:prstClr val="black">
                    <a:tint val="75000"/>
                  </a:prstClr>
                </a:solidFill>
              </a:rPr>
              <a:pPr/>
              <a:t>36</a:t>
            </a:fld>
            <a:endParaRPr lang="en-ZA" dirty="0">
              <a:solidFill>
                <a:prstClr val="black">
                  <a:tint val="75000"/>
                </a:prstClr>
              </a:solidFill>
            </a:endParaRPr>
          </a:p>
        </p:txBody>
      </p:sp>
      <p:graphicFrame>
        <p:nvGraphicFramePr>
          <p:cNvPr id="5" name="Content Placeholder 4"/>
          <p:cNvGraphicFramePr>
            <a:graphicFrameLocks noGrp="1"/>
          </p:cNvGraphicFramePr>
          <p:nvPr>
            <p:ph idx="1"/>
            <p:extLst/>
          </p:nvPr>
        </p:nvGraphicFramePr>
        <p:xfrm>
          <a:off x="127000" y="939800"/>
          <a:ext cx="8839200" cy="5800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7943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1706" y="1217"/>
            <a:ext cx="4369272" cy="2851719"/>
          </a:xfrm>
        </p:spPr>
        <p:txBody>
          <a:bodyPr>
            <a:noAutofit/>
          </a:bodyPr>
          <a:lstStyle/>
          <a:p>
            <a:r>
              <a:rPr lang="en-US" dirty="0" smtClean="0"/>
              <a:t>Lesotho:</a:t>
            </a:r>
            <a:br>
              <a:rPr lang="en-US" dirty="0" smtClean="0"/>
            </a:br>
            <a:r>
              <a:rPr lang="en-US" dirty="0" smtClean="0"/>
              <a:t> </a:t>
            </a:r>
            <a:r>
              <a:rPr lang="en-US" sz="2800" dirty="0" smtClean="0"/>
              <a:t/>
            </a:r>
            <a:br>
              <a:rPr lang="en-US" sz="2800" dirty="0" smtClean="0"/>
            </a:br>
            <a:r>
              <a:rPr lang="en-US" sz="2800" dirty="0" smtClean="0"/>
              <a:t>Enrolment </a:t>
            </a:r>
            <a:r>
              <a:rPr lang="en-US" sz="2800" dirty="0"/>
              <a:t>by grade and district, </a:t>
            </a:r>
            <a:r>
              <a:rPr lang="en-US" sz="2800" dirty="0" smtClean="0"/>
              <a:t>2016</a:t>
            </a:r>
            <a:br>
              <a:rPr lang="en-US" sz="2800" dirty="0" smtClean="0"/>
            </a:br>
            <a:r>
              <a:rPr lang="en-US" sz="2800" dirty="0" smtClean="0"/>
              <a:t>&amp; Net enrolment by quintile and gender, 2009</a:t>
            </a:r>
            <a:endParaRPr lang="en-ZA" sz="2800" dirty="0"/>
          </a:p>
        </p:txBody>
      </p:sp>
      <p:sp>
        <p:nvSpPr>
          <p:cNvPr id="4" name="Slide Number Placeholder 3"/>
          <p:cNvSpPr>
            <a:spLocks noGrp="1"/>
          </p:cNvSpPr>
          <p:nvPr>
            <p:ph type="sldNum" sz="quarter" idx="4294967295"/>
          </p:nvPr>
        </p:nvSpPr>
        <p:spPr/>
        <p:txBody>
          <a:bodyPr/>
          <a:lstStyle/>
          <a:p>
            <a:fld id="{555B2511-D5A3-487A-82FF-4C039FEE504B}" type="slidenum">
              <a:rPr lang="en-ZA" smtClean="0">
                <a:solidFill>
                  <a:prstClr val="black">
                    <a:tint val="75000"/>
                  </a:prstClr>
                </a:solidFill>
              </a:rPr>
              <a:pPr/>
              <a:t>37</a:t>
            </a:fld>
            <a:endParaRPr lang="en-ZA" dirty="0">
              <a:solidFill>
                <a:prstClr val="black">
                  <a:tint val="75000"/>
                </a:prstClr>
              </a:solidFill>
            </a:endParaRPr>
          </a:p>
        </p:txBody>
      </p:sp>
      <p:pic>
        <p:nvPicPr>
          <p:cNvPr id="10" name="Content Placeholder 9"/>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21756" y="63354"/>
            <a:ext cx="4699625" cy="3197081"/>
          </a:xfrm>
          <a:prstGeom prst="rect">
            <a:avLst/>
          </a:prstGeom>
          <a:noFill/>
          <a:ln w="25400">
            <a:solidFill>
              <a:schemeClr val="tx1"/>
            </a:solidFill>
          </a:ln>
        </p:spPr>
      </p:pic>
      <p:graphicFrame>
        <p:nvGraphicFramePr>
          <p:cNvPr id="6" name="Content Placeholder 4"/>
          <p:cNvGraphicFramePr>
            <a:graphicFrameLocks/>
          </p:cNvGraphicFramePr>
          <p:nvPr>
            <p:extLst>
              <p:ext uri="{D42A27DB-BD31-4B8C-83A1-F6EECF244321}">
                <p14:modId xmlns:p14="http://schemas.microsoft.com/office/powerpoint/2010/main" val="4024618059"/>
              </p:ext>
            </p:extLst>
          </p:nvPr>
        </p:nvGraphicFramePr>
        <p:xfrm>
          <a:off x="27589" y="3227514"/>
          <a:ext cx="9143998" cy="3649726"/>
        </p:xfrm>
        <a:graphic>
          <a:graphicData uri="http://schemas.openxmlformats.org/drawingml/2006/table">
            <a:tbl>
              <a:tblPr firstRow="1" firstCol="1" bandRow="1">
                <a:tableStyleId>{5C22544A-7EE6-4342-B048-85BDC9FD1C3A}</a:tableStyleId>
              </a:tblPr>
              <a:tblGrid>
                <a:gridCol w="1498223">
                  <a:extLst>
                    <a:ext uri="{9D8B030D-6E8A-4147-A177-3AD203B41FA5}">
                      <a16:colId xmlns:a16="http://schemas.microsoft.com/office/drawing/2014/main" val="3447867734"/>
                    </a:ext>
                  </a:extLst>
                </a:gridCol>
                <a:gridCol w="1113303">
                  <a:extLst>
                    <a:ext uri="{9D8B030D-6E8A-4147-A177-3AD203B41FA5}">
                      <a16:colId xmlns:a16="http://schemas.microsoft.com/office/drawing/2014/main" val="2290309559"/>
                    </a:ext>
                  </a:extLst>
                </a:gridCol>
                <a:gridCol w="1305763">
                  <a:extLst>
                    <a:ext uri="{9D8B030D-6E8A-4147-A177-3AD203B41FA5}">
                      <a16:colId xmlns:a16="http://schemas.microsoft.com/office/drawing/2014/main" val="1404216254"/>
                    </a:ext>
                  </a:extLst>
                </a:gridCol>
                <a:gridCol w="1309420">
                  <a:extLst>
                    <a:ext uri="{9D8B030D-6E8A-4147-A177-3AD203B41FA5}">
                      <a16:colId xmlns:a16="http://schemas.microsoft.com/office/drawing/2014/main" val="1516723302"/>
                    </a:ext>
                  </a:extLst>
                </a:gridCol>
                <a:gridCol w="1305763">
                  <a:extLst>
                    <a:ext uri="{9D8B030D-6E8A-4147-A177-3AD203B41FA5}">
                      <a16:colId xmlns:a16="http://schemas.microsoft.com/office/drawing/2014/main" val="3267694028"/>
                    </a:ext>
                  </a:extLst>
                </a:gridCol>
                <a:gridCol w="1305763">
                  <a:extLst>
                    <a:ext uri="{9D8B030D-6E8A-4147-A177-3AD203B41FA5}">
                      <a16:colId xmlns:a16="http://schemas.microsoft.com/office/drawing/2014/main" val="239160532"/>
                    </a:ext>
                  </a:extLst>
                </a:gridCol>
                <a:gridCol w="1305763">
                  <a:extLst>
                    <a:ext uri="{9D8B030D-6E8A-4147-A177-3AD203B41FA5}">
                      <a16:colId xmlns:a16="http://schemas.microsoft.com/office/drawing/2014/main" val="3435258633"/>
                    </a:ext>
                  </a:extLst>
                </a:gridCol>
              </a:tblGrid>
              <a:tr h="746348">
                <a:tc>
                  <a:txBody>
                    <a:bodyPr/>
                    <a:lstStyle/>
                    <a:p>
                      <a:pPr marL="6350" indent="-6350" algn="just">
                        <a:lnSpc>
                          <a:spcPct val="107000"/>
                        </a:lnSpc>
                        <a:spcAft>
                          <a:spcPts val="0"/>
                        </a:spcAft>
                      </a:pPr>
                      <a:r>
                        <a:rPr lang="en-US" sz="2400" b="1" dirty="0">
                          <a:effectLst/>
                        </a:rPr>
                        <a:t> </a:t>
                      </a:r>
                      <a:endParaRPr lang="en-ZA" sz="24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gridSpan="3">
                  <a:txBody>
                    <a:bodyPr/>
                    <a:lstStyle/>
                    <a:p>
                      <a:pPr marL="6350" indent="-6350" algn="ctr">
                        <a:lnSpc>
                          <a:spcPct val="107000"/>
                        </a:lnSpc>
                        <a:spcAft>
                          <a:spcPts val="0"/>
                        </a:spcAft>
                      </a:pPr>
                      <a:r>
                        <a:rPr lang="en-US" sz="2400" b="1" dirty="0">
                          <a:effectLst/>
                        </a:rPr>
                        <a:t>Primary net enrolment rate</a:t>
                      </a:r>
                      <a:endParaRPr lang="en-ZA" sz="24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tc gridSpan="3">
                  <a:txBody>
                    <a:bodyPr/>
                    <a:lstStyle/>
                    <a:p>
                      <a:pPr marL="6350" indent="-6350" algn="ctr">
                        <a:lnSpc>
                          <a:spcPct val="107000"/>
                        </a:lnSpc>
                        <a:spcAft>
                          <a:spcPts val="0"/>
                        </a:spcAft>
                      </a:pPr>
                      <a:r>
                        <a:rPr lang="en-US" sz="2400" b="1" dirty="0">
                          <a:effectLst/>
                        </a:rPr>
                        <a:t>Secondary net enrolment rate</a:t>
                      </a:r>
                      <a:endParaRPr lang="en-ZA" sz="24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914530681"/>
                  </a:ext>
                </a:extLst>
              </a:tr>
              <a:tr h="409575">
                <a:tc>
                  <a:txBody>
                    <a:bodyPr/>
                    <a:lstStyle/>
                    <a:p>
                      <a:pPr marL="6350" indent="-6350" algn="just">
                        <a:lnSpc>
                          <a:spcPct val="107000"/>
                        </a:lnSpc>
                        <a:spcAft>
                          <a:spcPts val="0"/>
                        </a:spcAft>
                      </a:pPr>
                      <a:r>
                        <a:rPr lang="en-US" sz="2400" b="1">
                          <a:effectLst/>
                        </a:rPr>
                        <a:t> </a:t>
                      </a:r>
                      <a:endParaRPr lang="en-ZA" sz="24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dirty="0">
                          <a:solidFill>
                            <a:schemeClr val="tx2"/>
                          </a:solidFill>
                          <a:effectLst/>
                        </a:rPr>
                        <a:t>Male</a:t>
                      </a:r>
                      <a:endParaRPr lang="en-ZA" sz="24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dirty="0">
                          <a:solidFill>
                            <a:schemeClr val="tx2"/>
                          </a:solidFill>
                          <a:effectLst/>
                        </a:rPr>
                        <a:t>Female</a:t>
                      </a:r>
                      <a:endParaRPr lang="en-ZA" sz="24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dirty="0">
                          <a:solidFill>
                            <a:schemeClr val="tx2"/>
                          </a:solidFill>
                          <a:effectLst/>
                        </a:rPr>
                        <a:t>Total</a:t>
                      </a:r>
                      <a:endParaRPr lang="en-ZA" sz="24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dirty="0">
                          <a:solidFill>
                            <a:schemeClr val="tx2"/>
                          </a:solidFill>
                          <a:effectLst/>
                        </a:rPr>
                        <a:t>Male</a:t>
                      </a:r>
                      <a:endParaRPr lang="en-ZA" sz="24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dirty="0">
                          <a:solidFill>
                            <a:schemeClr val="tx2"/>
                          </a:solidFill>
                          <a:effectLst/>
                        </a:rPr>
                        <a:t>Female</a:t>
                      </a:r>
                      <a:endParaRPr lang="en-ZA" sz="24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dirty="0">
                          <a:solidFill>
                            <a:schemeClr val="tx2"/>
                          </a:solidFill>
                          <a:effectLst/>
                        </a:rPr>
                        <a:t>Total</a:t>
                      </a:r>
                      <a:endParaRPr lang="en-ZA" sz="24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01893703"/>
                  </a:ext>
                </a:extLst>
              </a:tr>
              <a:tr h="409575">
                <a:tc>
                  <a:txBody>
                    <a:bodyPr/>
                    <a:lstStyle/>
                    <a:p>
                      <a:pPr marL="6350" indent="-6350" algn="just">
                        <a:lnSpc>
                          <a:spcPct val="107000"/>
                        </a:lnSpc>
                        <a:spcAft>
                          <a:spcPts val="0"/>
                        </a:spcAft>
                      </a:pPr>
                      <a:r>
                        <a:rPr lang="en-US" sz="2400" b="0" dirty="0">
                          <a:effectLst/>
                        </a:rPr>
                        <a:t>Quintile 1</a:t>
                      </a:r>
                      <a:endParaRPr lang="en-ZA" sz="240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0" dirty="0">
                          <a:solidFill>
                            <a:schemeClr val="tx2"/>
                          </a:solidFill>
                          <a:effectLst/>
                        </a:rPr>
                        <a:t>87.0</a:t>
                      </a:r>
                      <a:endParaRPr lang="en-ZA" sz="24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0">
                          <a:solidFill>
                            <a:schemeClr val="tx2"/>
                          </a:solidFill>
                          <a:effectLst/>
                        </a:rPr>
                        <a:t>94.3</a:t>
                      </a:r>
                      <a:endParaRPr lang="en-ZA" sz="2400" b="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a:solidFill>
                            <a:schemeClr val="tx2"/>
                          </a:solidFill>
                          <a:effectLst/>
                        </a:rPr>
                        <a:t>90.5</a:t>
                      </a:r>
                      <a:endParaRPr lang="en-ZA" sz="2400" b="1">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0" dirty="0">
                          <a:solidFill>
                            <a:schemeClr val="tx2"/>
                          </a:solidFill>
                          <a:effectLst/>
                        </a:rPr>
                        <a:t>6.7</a:t>
                      </a:r>
                      <a:endParaRPr lang="en-ZA" sz="24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0">
                          <a:solidFill>
                            <a:schemeClr val="tx2"/>
                          </a:solidFill>
                          <a:effectLst/>
                        </a:rPr>
                        <a:t>14.8</a:t>
                      </a:r>
                      <a:endParaRPr lang="en-ZA" sz="2400" b="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a:solidFill>
                            <a:schemeClr val="tx2"/>
                          </a:solidFill>
                          <a:effectLst/>
                        </a:rPr>
                        <a:t>10.7</a:t>
                      </a:r>
                      <a:endParaRPr lang="en-ZA" sz="2400" b="1">
                        <a:solidFill>
                          <a:schemeClr val="tx2"/>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1188890"/>
                  </a:ext>
                </a:extLst>
              </a:tr>
              <a:tr h="409575">
                <a:tc>
                  <a:txBody>
                    <a:bodyPr/>
                    <a:lstStyle/>
                    <a:p>
                      <a:pPr marL="6350" indent="-6350" algn="just">
                        <a:lnSpc>
                          <a:spcPct val="107000"/>
                        </a:lnSpc>
                        <a:spcAft>
                          <a:spcPts val="0"/>
                        </a:spcAft>
                      </a:pPr>
                      <a:r>
                        <a:rPr lang="en-US" sz="2400" b="0" dirty="0">
                          <a:effectLst/>
                        </a:rPr>
                        <a:t>Quintile 2</a:t>
                      </a:r>
                      <a:endParaRPr lang="en-ZA" sz="240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0" dirty="0">
                          <a:solidFill>
                            <a:schemeClr val="tx2"/>
                          </a:solidFill>
                          <a:effectLst/>
                        </a:rPr>
                        <a:t>90.4</a:t>
                      </a:r>
                      <a:endParaRPr lang="en-ZA" sz="24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0" dirty="0">
                          <a:solidFill>
                            <a:schemeClr val="tx2"/>
                          </a:solidFill>
                          <a:effectLst/>
                        </a:rPr>
                        <a:t>97.2</a:t>
                      </a:r>
                      <a:endParaRPr lang="en-ZA" sz="24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a:solidFill>
                            <a:schemeClr val="tx2"/>
                          </a:solidFill>
                          <a:effectLst/>
                        </a:rPr>
                        <a:t>93.8</a:t>
                      </a:r>
                      <a:endParaRPr lang="en-ZA" sz="2400" b="1">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0" dirty="0">
                          <a:solidFill>
                            <a:schemeClr val="tx2"/>
                          </a:solidFill>
                          <a:effectLst/>
                        </a:rPr>
                        <a:t>15.3</a:t>
                      </a:r>
                      <a:endParaRPr lang="en-ZA" sz="24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0" dirty="0">
                          <a:solidFill>
                            <a:schemeClr val="tx2"/>
                          </a:solidFill>
                          <a:effectLst/>
                        </a:rPr>
                        <a:t>27.1</a:t>
                      </a:r>
                      <a:endParaRPr lang="en-ZA" sz="24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a:solidFill>
                            <a:schemeClr val="tx2"/>
                          </a:solidFill>
                          <a:effectLst/>
                        </a:rPr>
                        <a:t>21.0</a:t>
                      </a:r>
                      <a:endParaRPr lang="en-ZA" sz="2400" b="1">
                        <a:solidFill>
                          <a:schemeClr val="tx2"/>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64599491"/>
                  </a:ext>
                </a:extLst>
              </a:tr>
              <a:tr h="409575">
                <a:tc>
                  <a:txBody>
                    <a:bodyPr/>
                    <a:lstStyle/>
                    <a:p>
                      <a:pPr marL="6350" indent="-6350" algn="just">
                        <a:lnSpc>
                          <a:spcPct val="107000"/>
                        </a:lnSpc>
                        <a:spcAft>
                          <a:spcPts val="0"/>
                        </a:spcAft>
                      </a:pPr>
                      <a:r>
                        <a:rPr lang="en-US" sz="2400" b="0" dirty="0">
                          <a:effectLst/>
                        </a:rPr>
                        <a:t>Quintile 3</a:t>
                      </a:r>
                      <a:endParaRPr lang="en-ZA" sz="240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0" dirty="0">
                          <a:solidFill>
                            <a:schemeClr val="tx2"/>
                          </a:solidFill>
                          <a:effectLst/>
                        </a:rPr>
                        <a:t>94.2</a:t>
                      </a:r>
                      <a:endParaRPr lang="en-ZA" sz="24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0" dirty="0">
                          <a:solidFill>
                            <a:schemeClr val="tx2"/>
                          </a:solidFill>
                          <a:effectLst/>
                        </a:rPr>
                        <a:t>96.7</a:t>
                      </a:r>
                      <a:endParaRPr lang="en-ZA" sz="24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dirty="0">
                          <a:solidFill>
                            <a:schemeClr val="tx2"/>
                          </a:solidFill>
                          <a:effectLst/>
                        </a:rPr>
                        <a:t>95.4</a:t>
                      </a:r>
                      <a:endParaRPr lang="en-ZA" sz="24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0">
                          <a:solidFill>
                            <a:schemeClr val="tx2"/>
                          </a:solidFill>
                          <a:effectLst/>
                        </a:rPr>
                        <a:t>24.9</a:t>
                      </a:r>
                      <a:endParaRPr lang="en-ZA" sz="2400" b="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0" dirty="0">
                          <a:solidFill>
                            <a:schemeClr val="tx2"/>
                          </a:solidFill>
                          <a:effectLst/>
                        </a:rPr>
                        <a:t>38.1</a:t>
                      </a:r>
                      <a:endParaRPr lang="en-ZA" sz="24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a:solidFill>
                            <a:schemeClr val="tx2"/>
                          </a:solidFill>
                          <a:effectLst/>
                        </a:rPr>
                        <a:t>33.2</a:t>
                      </a:r>
                      <a:endParaRPr lang="en-ZA" sz="2400" b="1">
                        <a:solidFill>
                          <a:schemeClr val="tx2"/>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78365278"/>
                  </a:ext>
                </a:extLst>
              </a:tr>
              <a:tr h="409575">
                <a:tc>
                  <a:txBody>
                    <a:bodyPr/>
                    <a:lstStyle/>
                    <a:p>
                      <a:pPr marL="6350" indent="-6350" algn="just">
                        <a:lnSpc>
                          <a:spcPct val="107000"/>
                        </a:lnSpc>
                        <a:spcAft>
                          <a:spcPts val="0"/>
                        </a:spcAft>
                      </a:pPr>
                      <a:r>
                        <a:rPr lang="en-US" sz="2400" b="0" dirty="0">
                          <a:effectLst/>
                        </a:rPr>
                        <a:t>Quintile 4</a:t>
                      </a:r>
                      <a:endParaRPr lang="en-ZA" sz="240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0">
                          <a:solidFill>
                            <a:schemeClr val="tx2"/>
                          </a:solidFill>
                          <a:effectLst/>
                        </a:rPr>
                        <a:t>94.5</a:t>
                      </a:r>
                      <a:endParaRPr lang="en-ZA" sz="2400" b="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0" dirty="0">
                          <a:solidFill>
                            <a:schemeClr val="tx2"/>
                          </a:solidFill>
                          <a:effectLst/>
                        </a:rPr>
                        <a:t>98.0</a:t>
                      </a:r>
                      <a:endParaRPr lang="en-ZA" sz="24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dirty="0">
                          <a:solidFill>
                            <a:schemeClr val="tx2"/>
                          </a:solidFill>
                          <a:effectLst/>
                        </a:rPr>
                        <a:t>96.2</a:t>
                      </a:r>
                      <a:endParaRPr lang="en-ZA" sz="24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0" dirty="0">
                          <a:solidFill>
                            <a:schemeClr val="tx2"/>
                          </a:solidFill>
                          <a:effectLst/>
                        </a:rPr>
                        <a:t>37.0</a:t>
                      </a:r>
                      <a:endParaRPr lang="en-ZA" sz="24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0" dirty="0">
                          <a:solidFill>
                            <a:schemeClr val="tx2"/>
                          </a:solidFill>
                          <a:effectLst/>
                        </a:rPr>
                        <a:t>51.6</a:t>
                      </a:r>
                      <a:endParaRPr lang="en-ZA" sz="24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a:solidFill>
                            <a:schemeClr val="tx2"/>
                          </a:solidFill>
                          <a:effectLst/>
                        </a:rPr>
                        <a:t>44.4</a:t>
                      </a:r>
                      <a:endParaRPr lang="en-ZA" sz="2400" b="1">
                        <a:solidFill>
                          <a:schemeClr val="tx2"/>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07664986"/>
                  </a:ext>
                </a:extLst>
              </a:tr>
              <a:tr h="409575">
                <a:tc>
                  <a:txBody>
                    <a:bodyPr/>
                    <a:lstStyle/>
                    <a:p>
                      <a:pPr marL="6350" indent="-6350" algn="just">
                        <a:lnSpc>
                          <a:spcPct val="107000"/>
                        </a:lnSpc>
                        <a:spcAft>
                          <a:spcPts val="0"/>
                        </a:spcAft>
                      </a:pPr>
                      <a:r>
                        <a:rPr lang="en-US" sz="2400" b="0" dirty="0">
                          <a:effectLst/>
                        </a:rPr>
                        <a:t>Quintile 5</a:t>
                      </a:r>
                      <a:endParaRPr lang="en-ZA" sz="240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0">
                          <a:solidFill>
                            <a:schemeClr val="tx2"/>
                          </a:solidFill>
                          <a:effectLst/>
                        </a:rPr>
                        <a:t>97.8</a:t>
                      </a:r>
                      <a:endParaRPr lang="en-ZA" sz="2400" b="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0" dirty="0">
                          <a:solidFill>
                            <a:schemeClr val="tx2"/>
                          </a:solidFill>
                          <a:effectLst/>
                        </a:rPr>
                        <a:t>97.0</a:t>
                      </a:r>
                      <a:endParaRPr lang="en-ZA" sz="24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a:solidFill>
                            <a:schemeClr val="tx2"/>
                          </a:solidFill>
                          <a:effectLst/>
                        </a:rPr>
                        <a:t>97.4</a:t>
                      </a:r>
                      <a:endParaRPr lang="en-ZA" sz="2400" b="1">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0">
                          <a:solidFill>
                            <a:schemeClr val="tx2"/>
                          </a:solidFill>
                          <a:effectLst/>
                        </a:rPr>
                        <a:t>59.9</a:t>
                      </a:r>
                      <a:endParaRPr lang="en-ZA" sz="2400" b="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0" dirty="0">
                          <a:solidFill>
                            <a:schemeClr val="tx2"/>
                          </a:solidFill>
                          <a:effectLst/>
                        </a:rPr>
                        <a:t>61.8</a:t>
                      </a:r>
                      <a:endParaRPr lang="en-ZA" sz="24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a:solidFill>
                            <a:schemeClr val="tx2"/>
                          </a:solidFill>
                          <a:effectLst/>
                        </a:rPr>
                        <a:t>61.0</a:t>
                      </a:r>
                      <a:endParaRPr lang="en-ZA" sz="2400" b="1">
                        <a:solidFill>
                          <a:schemeClr val="tx2"/>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88511303"/>
                  </a:ext>
                </a:extLst>
              </a:tr>
              <a:tr h="409575">
                <a:tc>
                  <a:txBody>
                    <a:bodyPr/>
                    <a:lstStyle/>
                    <a:p>
                      <a:pPr marL="6350" indent="-6350" algn="just">
                        <a:lnSpc>
                          <a:spcPct val="107000"/>
                        </a:lnSpc>
                        <a:spcAft>
                          <a:spcPts val="0"/>
                        </a:spcAft>
                      </a:pPr>
                      <a:r>
                        <a:rPr lang="en-US" sz="2400" b="1" dirty="0">
                          <a:effectLst/>
                        </a:rPr>
                        <a:t>Total</a:t>
                      </a:r>
                      <a:endParaRPr lang="en-ZA" sz="24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a:solidFill>
                            <a:schemeClr val="tx2"/>
                          </a:solidFill>
                          <a:effectLst/>
                        </a:rPr>
                        <a:t>92.8</a:t>
                      </a:r>
                      <a:endParaRPr lang="en-ZA" sz="2400" b="1">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dirty="0">
                          <a:solidFill>
                            <a:schemeClr val="tx2"/>
                          </a:solidFill>
                          <a:effectLst/>
                        </a:rPr>
                        <a:t>96.6</a:t>
                      </a:r>
                      <a:endParaRPr lang="en-ZA" sz="24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a:solidFill>
                            <a:schemeClr val="tx2"/>
                          </a:solidFill>
                          <a:effectLst/>
                        </a:rPr>
                        <a:t>94.7</a:t>
                      </a:r>
                      <a:endParaRPr lang="en-ZA" sz="2400" b="1">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a:solidFill>
                            <a:schemeClr val="tx2"/>
                          </a:solidFill>
                          <a:effectLst/>
                        </a:rPr>
                        <a:t>28.8</a:t>
                      </a:r>
                      <a:endParaRPr lang="en-ZA" sz="2400" b="1">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a:solidFill>
                            <a:schemeClr val="tx2"/>
                          </a:solidFill>
                          <a:effectLst/>
                        </a:rPr>
                        <a:t>38.7</a:t>
                      </a:r>
                      <a:endParaRPr lang="en-ZA" sz="2400" b="1">
                        <a:solidFill>
                          <a:schemeClr val="tx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6350" indent="-6350" algn="ctr">
                        <a:lnSpc>
                          <a:spcPct val="107000"/>
                        </a:lnSpc>
                        <a:spcAft>
                          <a:spcPts val="0"/>
                        </a:spcAft>
                      </a:pPr>
                      <a:r>
                        <a:rPr lang="en-US" sz="2400" b="1" dirty="0">
                          <a:solidFill>
                            <a:schemeClr val="tx2"/>
                          </a:solidFill>
                          <a:effectLst/>
                        </a:rPr>
                        <a:t>34.1</a:t>
                      </a:r>
                      <a:endParaRPr lang="en-ZA" sz="24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69949287"/>
                  </a:ext>
                </a:extLst>
              </a:tr>
            </a:tbl>
          </a:graphicData>
        </a:graphic>
      </p:graphicFrame>
      <p:sp>
        <p:nvSpPr>
          <p:cNvPr id="3" name="Oval 2"/>
          <p:cNvSpPr/>
          <p:nvPr/>
        </p:nvSpPr>
        <p:spPr>
          <a:xfrm>
            <a:off x="5436705" y="6282110"/>
            <a:ext cx="2160240" cy="72008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Oval 13"/>
          <p:cNvSpPr/>
          <p:nvPr/>
        </p:nvSpPr>
        <p:spPr>
          <a:xfrm>
            <a:off x="7884368" y="4322677"/>
            <a:ext cx="1259632" cy="474475"/>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259988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4616"/>
            <a:ext cx="9144000" cy="544064"/>
          </a:xfrm>
        </p:spPr>
        <p:txBody>
          <a:bodyPr/>
          <a:lstStyle/>
          <a:p>
            <a:r>
              <a:rPr lang="en-ZA" dirty="0" smtClean="0"/>
              <a:t>Economic context</a:t>
            </a:r>
            <a:endParaRPr lang="en-ZA" dirty="0"/>
          </a:p>
        </p:txBody>
      </p:sp>
      <p:sp>
        <p:nvSpPr>
          <p:cNvPr id="5" name="Content Placeholder 4"/>
          <p:cNvSpPr>
            <a:spLocks noGrp="1"/>
          </p:cNvSpPr>
          <p:nvPr>
            <p:ph idx="1"/>
          </p:nvPr>
        </p:nvSpPr>
        <p:spPr>
          <a:xfrm>
            <a:off x="0" y="548680"/>
            <a:ext cx="9144000" cy="6309320"/>
          </a:xfrm>
        </p:spPr>
        <p:txBody>
          <a:bodyPr/>
          <a:lstStyle/>
          <a:p>
            <a:pPr algn="just">
              <a:spcBef>
                <a:spcPct val="0"/>
              </a:spcBef>
            </a:pPr>
            <a:r>
              <a:rPr lang="en-ZA" altLang="en-US" sz="2000" dirty="0" smtClean="0">
                <a:solidFill>
                  <a:srgbClr val="000000"/>
                </a:solidFill>
                <a:ea typeface="Times New Roman" panose="02020603050405020304" pitchFamily="18" charset="0"/>
                <a:cs typeface="Calibri" panose="020F0502020204030204" pitchFamily="34" charset="0"/>
              </a:rPr>
              <a:t>South Africa and its 6 neighbours share a common economic history</a:t>
            </a:r>
          </a:p>
          <a:p>
            <a:pPr lvl="1" algn="just">
              <a:spcBef>
                <a:spcPct val="0"/>
              </a:spcBef>
            </a:pPr>
            <a:r>
              <a:rPr lang="en-ZA" altLang="en-US" sz="1800" dirty="0" smtClean="0">
                <a:solidFill>
                  <a:srgbClr val="000000"/>
                </a:solidFill>
                <a:ea typeface="Times New Roman" panose="02020603050405020304" pitchFamily="18" charset="0"/>
                <a:cs typeface="Calibri" panose="020F0502020204030204" pitchFamily="34" charset="0"/>
              </a:rPr>
              <a:t>All affected by recent weakening of SA economy through regional labour market and SA Customs Union (except Mozambique and Zimbabwe)</a:t>
            </a:r>
          </a:p>
          <a:p>
            <a:pPr lvl="1" algn="just">
              <a:spcBef>
                <a:spcPct val="0"/>
              </a:spcBef>
            </a:pPr>
            <a:r>
              <a:rPr lang="en-ZA" altLang="en-US" sz="1800" dirty="0" smtClean="0">
                <a:solidFill>
                  <a:srgbClr val="000000"/>
                </a:solidFill>
                <a:ea typeface="Times New Roman" panose="02020603050405020304" pitchFamily="18" charset="0"/>
                <a:cs typeface="Calibri" panose="020F0502020204030204" pitchFamily="34" charset="0"/>
              </a:rPr>
              <a:t>Wide economic development range: </a:t>
            </a:r>
          </a:p>
          <a:p>
            <a:pPr lvl="2" algn="just">
              <a:spcBef>
                <a:spcPct val="0"/>
              </a:spcBef>
            </a:pPr>
            <a:r>
              <a:rPr lang="en-ZA" altLang="en-US" sz="1600" dirty="0" smtClean="0">
                <a:solidFill>
                  <a:srgbClr val="000000"/>
                </a:solidFill>
                <a:ea typeface="Times New Roman" panose="02020603050405020304" pitchFamily="18" charset="0"/>
                <a:cs typeface="Calibri" panose="020F0502020204030204" pitchFamily="34" charset="0"/>
              </a:rPr>
              <a:t>Mozambique low income; Lesotho, Zimbabwe and Eswatini lower-middle income; Namibia, SA and Botswana upper-middle income</a:t>
            </a:r>
          </a:p>
          <a:p>
            <a:pPr lvl="2" algn="just">
              <a:spcBef>
                <a:spcPct val="0"/>
              </a:spcBef>
            </a:pPr>
            <a:r>
              <a:rPr lang="en-ZA" altLang="en-US" sz="1600" dirty="0" smtClean="0">
                <a:solidFill>
                  <a:srgbClr val="000000"/>
                </a:solidFill>
                <a:ea typeface="Times New Roman" panose="02020603050405020304" pitchFamily="18" charset="0"/>
                <a:cs typeface="Calibri" panose="020F0502020204030204" pitchFamily="34" charset="0"/>
              </a:rPr>
              <a:t>Extreme poverty ranges between Namibia’s 13% and Mozambique’s 62%</a:t>
            </a:r>
          </a:p>
          <a:p>
            <a:pPr lvl="1" algn="just">
              <a:spcBef>
                <a:spcPct val="0"/>
              </a:spcBef>
            </a:pPr>
            <a:r>
              <a:rPr lang="en-ZA" altLang="en-US" sz="1800" dirty="0" smtClean="0">
                <a:solidFill>
                  <a:srgbClr val="000000"/>
                </a:solidFill>
                <a:ea typeface="Times New Roman" panose="02020603050405020304" pitchFamily="18" charset="0"/>
                <a:cs typeface="Calibri" panose="020F0502020204030204" pitchFamily="34" charset="0"/>
              </a:rPr>
              <a:t>Expansion of enrolment creates varied education and institutional responses</a:t>
            </a:r>
          </a:p>
          <a:p>
            <a:r>
              <a:rPr lang="en-ZA" sz="2000" dirty="0" smtClean="0">
                <a:cs typeface="Calibri" panose="020F0502020204030204" pitchFamily="34" charset="0"/>
              </a:rPr>
              <a:t>Share most features of developing countries</a:t>
            </a:r>
          </a:p>
          <a:p>
            <a:pPr lvl="1"/>
            <a:r>
              <a:rPr lang="en-ZA" sz="1800" dirty="0" smtClean="0">
                <a:cs typeface="Calibri" panose="020F0502020204030204" pitchFamily="34" charset="0"/>
              </a:rPr>
              <a:t>Extreme poverty still above 40% in Eswatini, Lesotho and Mozambique (Zimbabwe estimate of 21% is probably incorrect or dated)</a:t>
            </a:r>
          </a:p>
          <a:p>
            <a:pPr lvl="1"/>
            <a:r>
              <a:rPr lang="en-ZA" sz="1800" dirty="0" smtClean="0">
                <a:cs typeface="Calibri" panose="020F0502020204030204" pitchFamily="34" charset="0"/>
              </a:rPr>
              <a:t>SA and Namibia have extremely high inequality, with Zimbabwe’s quite low</a:t>
            </a:r>
          </a:p>
          <a:p>
            <a:pPr lvl="1"/>
            <a:r>
              <a:rPr lang="en-ZA" sz="1800" dirty="0" smtClean="0">
                <a:cs typeface="Calibri" panose="020F0502020204030204" pitchFamily="34" charset="0"/>
              </a:rPr>
              <a:t>Total fertility rates in SA and Botswana are markedly lower than the rest, yet still higher than in other upper-middle income countries. Mozambique’s is extremely high</a:t>
            </a:r>
          </a:p>
          <a:p>
            <a:pPr lvl="1"/>
            <a:r>
              <a:rPr lang="en-ZA" sz="1800" dirty="0" smtClean="0">
                <a:cs typeface="Calibri" panose="020F0502020204030204" pitchFamily="34" charset="0"/>
              </a:rPr>
              <a:t>Growth rate of school-age population high only in Namibia (1.5% p.a.) and Mozambique (2.3%)</a:t>
            </a:r>
          </a:p>
          <a:p>
            <a:pPr lvl="2"/>
            <a:r>
              <a:rPr lang="en-ZA" sz="1600" dirty="0" smtClean="0">
                <a:cs typeface="Calibri" panose="020F0502020204030204" pitchFamily="34" charset="0"/>
              </a:rPr>
              <a:t>Low rate in the other countries may present opportunity for deepening investment per student </a:t>
            </a:r>
            <a:endParaRPr lang="en-ZA" altLang="en-US" sz="1600" dirty="0">
              <a:solidFill>
                <a:srgbClr val="000000"/>
              </a:solidFill>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145502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Southern African countries </a:t>
            </a:r>
            <a:r>
              <a:rPr lang="en-ZA" dirty="0"/>
              <a:t>in </a:t>
            </a:r>
            <a:r>
              <a:rPr lang="en-ZA" dirty="0" smtClean="0"/>
              <a:t>perspective</a:t>
            </a: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val="3796079742"/>
              </p:ext>
            </p:extLst>
          </p:nvPr>
        </p:nvGraphicFramePr>
        <p:xfrm>
          <a:off x="395533" y="908720"/>
          <a:ext cx="8568956" cy="5425440"/>
        </p:xfrm>
        <a:graphic>
          <a:graphicData uri="http://schemas.openxmlformats.org/drawingml/2006/table">
            <a:tbl>
              <a:tblPr firstRow="1" bandRow="1">
                <a:tableStyleId>{5C22544A-7EE6-4342-B048-85BDC9FD1C3A}</a:tableStyleId>
              </a:tblPr>
              <a:tblGrid>
                <a:gridCol w="1872211">
                  <a:extLst>
                    <a:ext uri="{9D8B030D-6E8A-4147-A177-3AD203B41FA5}">
                      <a16:colId xmlns:a16="http://schemas.microsoft.com/office/drawing/2014/main" val="1631667303"/>
                    </a:ext>
                  </a:extLst>
                </a:gridCol>
                <a:gridCol w="1339349">
                  <a:extLst>
                    <a:ext uri="{9D8B030D-6E8A-4147-A177-3AD203B41FA5}">
                      <a16:colId xmlns:a16="http://schemas.microsoft.com/office/drawing/2014/main" val="417368305"/>
                    </a:ext>
                  </a:extLst>
                </a:gridCol>
                <a:gridCol w="1339349">
                  <a:extLst>
                    <a:ext uri="{9D8B030D-6E8A-4147-A177-3AD203B41FA5}">
                      <a16:colId xmlns:a16="http://schemas.microsoft.com/office/drawing/2014/main" val="3350835929"/>
                    </a:ext>
                  </a:extLst>
                </a:gridCol>
                <a:gridCol w="1339349">
                  <a:extLst>
                    <a:ext uri="{9D8B030D-6E8A-4147-A177-3AD203B41FA5}">
                      <a16:colId xmlns:a16="http://schemas.microsoft.com/office/drawing/2014/main" val="1080096028"/>
                    </a:ext>
                  </a:extLst>
                </a:gridCol>
                <a:gridCol w="1339349">
                  <a:extLst>
                    <a:ext uri="{9D8B030D-6E8A-4147-A177-3AD203B41FA5}">
                      <a16:colId xmlns:a16="http://schemas.microsoft.com/office/drawing/2014/main" val="1959913985"/>
                    </a:ext>
                  </a:extLst>
                </a:gridCol>
                <a:gridCol w="1339349">
                  <a:extLst>
                    <a:ext uri="{9D8B030D-6E8A-4147-A177-3AD203B41FA5}">
                      <a16:colId xmlns:a16="http://schemas.microsoft.com/office/drawing/2014/main" val="2657100115"/>
                    </a:ext>
                  </a:extLst>
                </a:gridCol>
              </a:tblGrid>
              <a:tr h="370840">
                <a:tc>
                  <a:txBody>
                    <a:bodyPr/>
                    <a:lstStyle/>
                    <a:p>
                      <a:pPr>
                        <a:spcAft>
                          <a:spcPts val="0"/>
                        </a:spcAft>
                      </a:pPr>
                      <a:r>
                        <a:rPr lang="en-ZA" sz="1600" kern="100" dirty="0">
                          <a:effectLst/>
                        </a:rPr>
                        <a:t> </a:t>
                      </a:r>
                      <a:endParaRPr lang="en-ZA" sz="16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tc>
                <a:tc>
                  <a:txBody>
                    <a:bodyPr/>
                    <a:lstStyle/>
                    <a:p>
                      <a:pPr algn="ctr">
                        <a:spcAft>
                          <a:spcPts val="0"/>
                        </a:spcAft>
                      </a:pPr>
                      <a:r>
                        <a:rPr lang="en-ZA" sz="1600" kern="100" dirty="0">
                          <a:effectLst/>
                        </a:rPr>
                        <a:t>GDP per capita in current US$, 2018</a:t>
                      </a:r>
                      <a:endParaRPr lang="en-ZA" sz="16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dirty="0">
                          <a:effectLst/>
                        </a:rPr>
                        <a:t>Poverty headcount ratio at $1.90 a day, 2015</a:t>
                      </a:r>
                      <a:endParaRPr lang="en-ZA" sz="16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dirty="0">
                          <a:effectLst/>
                        </a:rPr>
                        <a:t>Gini index, 2015</a:t>
                      </a:r>
                      <a:endParaRPr lang="en-ZA" sz="16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a:effectLst/>
                        </a:rPr>
                        <a:t>Total fertility rate, 2015-20</a:t>
                      </a:r>
                    </a:p>
                    <a:p>
                      <a:pPr algn="ctr">
                        <a:spcAft>
                          <a:spcPts val="0"/>
                        </a:spcAft>
                      </a:pPr>
                      <a:r>
                        <a:rPr lang="en-ZA" sz="1600" kern="100">
                          <a:effectLst/>
                        </a:rPr>
                        <a:t> </a:t>
                      </a:r>
                      <a:endParaRPr lang="en-ZA" sz="16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dirty="0">
                          <a:effectLst/>
                        </a:rPr>
                        <a:t>Projected growth rate of </a:t>
                      </a:r>
                      <a:r>
                        <a:rPr lang="en-ZA" sz="1600" kern="100" dirty="0" smtClean="0">
                          <a:effectLst/>
                        </a:rPr>
                        <a:t>population </a:t>
                      </a:r>
                      <a:r>
                        <a:rPr lang="en-ZA" sz="1600" kern="100" dirty="0">
                          <a:effectLst/>
                        </a:rPr>
                        <a:t>6-17, 2020-30</a:t>
                      </a:r>
                      <a:endParaRPr lang="en-ZA" sz="16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extLst>
                  <a:ext uri="{0D108BD9-81ED-4DB2-BD59-A6C34878D82A}">
                    <a16:rowId xmlns:a16="http://schemas.microsoft.com/office/drawing/2014/main" val="1180705938"/>
                  </a:ext>
                </a:extLst>
              </a:tr>
              <a:tr h="370840">
                <a:tc>
                  <a:txBody>
                    <a:bodyPr/>
                    <a:lstStyle/>
                    <a:p>
                      <a:pPr>
                        <a:spcAft>
                          <a:spcPts val="0"/>
                        </a:spcAft>
                      </a:pPr>
                      <a:r>
                        <a:rPr lang="en-ZA" sz="1600" b="1" kern="100" dirty="0">
                          <a:effectLst/>
                        </a:rPr>
                        <a:t>Botswana</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tc>
                <a:tc>
                  <a:txBody>
                    <a:bodyPr/>
                    <a:lstStyle/>
                    <a:p>
                      <a:pPr algn="ctr">
                        <a:spcAft>
                          <a:spcPts val="0"/>
                        </a:spcAft>
                      </a:pPr>
                      <a:r>
                        <a:rPr lang="en-ZA" sz="1600" b="1" kern="100">
                          <a:effectLst/>
                        </a:rPr>
                        <a:t>$8 259</a:t>
                      </a:r>
                      <a:endParaRPr lang="en-ZA" sz="16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a:effectLst/>
                        </a:rPr>
                        <a:t>16.1 %</a:t>
                      </a:r>
                      <a:endParaRPr lang="en-ZA" sz="16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dirty="0">
                          <a:effectLst/>
                        </a:rPr>
                        <a:t>53.3</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dirty="0">
                          <a:effectLst/>
                        </a:rPr>
                        <a:t>2.9</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a:effectLst/>
                        </a:rPr>
                        <a:t>0.8%</a:t>
                      </a:r>
                      <a:endParaRPr lang="en-ZA" sz="16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extLst>
                  <a:ext uri="{0D108BD9-81ED-4DB2-BD59-A6C34878D82A}">
                    <a16:rowId xmlns:a16="http://schemas.microsoft.com/office/drawing/2014/main" val="2741579285"/>
                  </a:ext>
                </a:extLst>
              </a:tr>
              <a:tr h="370840">
                <a:tc>
                  <a:txBody>
                    <a:bodyPr/>
                    <a:lstStyle/>
                    <a:p>
                      <a:pPr>
                        <a:spcAft>
                          <a:spcPts val="0"/>
                        </a:spcAft>
                      </a:pPr>
                      <a:r>
                        <a:rPr lang="en-ZA" sz="1600" b="1" kern="100" dirty="0">
                          <a:effectLst/>
                        </a:rPr>
                        <a:t>South Africa</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tc>
                <a:tc>
                  <a:txBody>
                    <a:bodyPr/>
                    <a:lstStyle/>
                    <a:p>
                      <a:pPr algn="ctr">
                        <a:spcAft>
                          <a:spcPts val="0"/>
                        </a:spcAft>
                      </a:pPr>
                      <a:r>
                        <a:rPr lang="en-ZA" sz="1600" b="1" kern="100">
                          <a:effectLst/>
                        </a:rPr>
                        <a:t>$6 374</a:t>
                      </a:r>
                      <a:endParaRPr lang="en-ZA" sz="16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a:effectLst/>
                        </a:rPr>
                        <a:t>18.9%</a:t>
                      </a:r>
                      <a:endParaRPr lang="en-ZA" sz="16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a:effectLst/>
                        </a:rPr>
                        <a:t>63.0</a:t>
                      </a:r>
                      <a:endParaRPr lang="en-ZA" sz="16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dirty="0">
                          <a:effectLst/>
                        </a:rPr>
                        <a:t>2.4</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a:effectLst/>
                        </a:rPr>
                        <a:t>0.5%</a:t>
                      </a:r>
                      <a:endParaRPr lang="en-ZA" sz="16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extLst>
                  <a:ext uri="{0D108BD9-81ED-4DB2-BD59-A6C34878D82A}">
                    <a16:rowId xmlns:a16="http://schemas.microsoft.com/office/drawing/2014/main" val="3461476260"/>
                  </a:ext>
                </a:extLst>
              </a:tr>
              <a:tr h="370840">
                <a:tc>
                  <a:txBody>
                    <a:bodyPr/>
                    <a:lstStyle/>
                    <a:p>
                      <a:pPr>
                        <a:spcAft>
                          <a:spcPts val="0"/>
                        </a:spcAft>
                      </a:pPr>
                      <a:r>
                        <a:rPr lang="en-ZA" sz="1600" b="1" kern="100" dirty="0">
                          <a:effectLst/>
                        </a:rPr>
                        <a:t>Namibia</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tc>
                <a:tc>
                  <a:txBody>
                    <a:bodyPr/>
                    <a:lstStyle/>
                    <a:p>
                      <a:pPr algn="ctr">
                        <a:spcAft>
                          <a:spcPts val="0"/>
                        </a:spcAft>
                      </a:pPr>
                      <a:r>
                        <a:rPr lang="en-ZA" sz="1600" b="1" kern="100" dirty="0">
                          <a:effectLst/>
                        </a:rPr>
                        <a:t>$5 931</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a:effectLst/>
                        </a:rPr>
                        <a:t>13.4%</a:t>
                      </a:r>
                      <a:endParaRPr lang="en-ZA" sz="16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a:effectLst/>
                        </a:rPr>
                        <a:t>59.1</a:t>
                      </a:r>
                      <a:endParaRPr lang="en-ZA" sz="16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dirty="0">
                          <a:effectLst/>
                        </a:rPr>
                        <a:t>3.4</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a:effectLst/>
                        </a:rPr>
                        <a:t>1.5%</a:t>
                      </a:r>
                      <a:endParaRPr lang="en-ZA" sz="16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extLst>
                  <a:ext uri="{0D108BD9-81ED-4DB2-BD59-A6C34878D82A}">
                    <a16:rowId xmlns:a16="http://schemas.microsoft.com/office/drawing/2014/main" val="693446151"/>
                  </a:ext>
                </a:extLst>
              </a:tr>
              <a:tr h="370840">
                <a:tc>
                  <a:txBody>
                    <a:bodyPr/>
                    <a:lstStyle/>
                    <a:p>
                      <a:pPr>
                        <a:spcAft>
                          <a:spcPts val="0"/>
                        </a:spcAft>
                      </a:pPr>
                      <a:r>
                        <a:rPr lang="en-ZA" sz="1600" b="1" kern="100" dirty="0">
                          <a:effectLst/>
                        </a:rPr>
                        <a:t>Eswatini</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tc>
                <a:tc>
                  <a:txBody>
                    <a:bodyPr/>
                    <a:lstStyle/>
                    <a:p>
                      <a:pPr algn="ctr">
                        <a:spcAft>
                          <a:spcPts val="0"/>
                        </a:spcAft>
                      </a:pPr>
                      <a:r>
                        <a:rPr lang="en-ZA" sz="1600" b="1" kern="100" dirty="0">
                          <a:effectLst/>
                        </a:rPr>
                        <a:t>$4 140</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dirty="0">
                          <a:effectLst/>
                        </a:rPr>
                        <a:t>42.0%</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a:effectLst/>
                        </a:rPr>
                        <a:t>51.5</a:t>
                      </a:r>
                      <a:endParaRPr lang="en-ZA" sz="16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dirty="0">
                          <a:effectLst/>
                        </a:rPr>
                        <a:t>3.0</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a:effectLst/>
                        </a:rPr>
                        <a:t>-0.2%</a:t>
                      </a:r>
                      <a:endParaRPr lang="en-ZA" sz="16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extLst>
                  <a:ext uri="{0D108BD9-81ED-4DB2-BD59-A6C34878D82A}">
                    <a16:rowId xmlns:a16="http://schemas.microsoft.com/office/drawing/2014/main" val="2207106638"/>
                  </a:ext>
                </a:extLst>
              </a:tr>
              <a:tr h="370840">
                <a:tc>
                  <a:txBody>
                    <a:bodyPr/>
                    <a:lstStyle/>
                    <a:p>
                      <a:pPr>
                        <a:spcAft>
                          <a:spcPts val="0"/>
                        </a:spcAft>
                      </a:pPr>
                      <a:r>
                        <a:rPr lang="en-ZA" sz="1600" b="1" kern="100" dirty="0">
                          <a:effectLst/>
                        </a:rPr>
                        <a:t>Zimbabwe</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tc>
                <a:tc>
                  <a:txBody>
                    <a:bodyPr/>
                    <a:lstStyle/>
                    <a:p>
                      <a:pPr algn="ctr">
                        <a:spcAft>
                          <a:spcPts val="0"/>
                        </a:spcAft>
                      </a:pPr>
                      <a:r>
                        <a:rPr lang="en-ZA" sz="1600" b="1" kern="100" dirty="0">
                          <a:effectLst/>
                        </a:rPr>
                        <a:t>$2 147</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dirty="0">
                          <a:effectLst/>
                        </a:rPr>
                        <a:t>21.4%</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a:effectLst/>
                        </a:rPr>
                        <a:t>43.2</a:t>
                      </a:r>
                      <a:endParaRPr lang="en-ZA" sz="16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dirty="0">
                          <a:effectLst/>
                        </a:rPr>
                        <a:t>3.6</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a:effectLst/>
                        </a:rPr>
                        <a:t>0.6%</a:t>
                      </a:r>
                      <a:endParaRPr lang="en-ZA" sz="16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extLst>
                  <a:ext uri="{0D108BD9-81ED-4DB2-BD59-A6C34878D82A}">
                    <a16:rowId xmlns:a16="http://schemas.microsoft.com/office/drawing/2014/main" val="1051940507"/>
                  </a:ext>
                </a:extLst>
              </a:tr>
              <a:tr h="370840">
                <a:tc>
                  <a:txBody>
                    <a:bodyPr/>
                    <a:lstStyle/>
                    <a:p>
                      <a:pPr>
                        <a:spcAft>
                          <a:spcPts val="0"/>
                        </a:spcAft>
                      </a:pPr>
                      <a:r>
                        <a:rPr lang="en-ZA" sz="1600" b="1" kern="100" dirty="0">
                          <a:effectLst/>
                        </a:rPr>
                        <a:t>Lesotho</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tc>
                <a:tc>
                  <a:txBody>
                    <a:bodyPr/>
                    <a:lstStyle/>
                    <a:p>
                      <a:pPr algn="ctr">
                        <a:spcAft>
                          <a:spcPts val="0"/>
                        </a:spcAft>
                      </a:pPr>
                      <a:r>
                        <a:rPr lang="en-ZA" sz="1600" b="1" kern="100" dirty="0">
                          <a:effectLst/>
                        </a:rPr>
                        <a:t>$1 324</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dirty="0">
                          <a:effectLst/>
                        </a:rPr>
                        <a:t>59.7%</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a:effectLst/>
                        </a:rPr>
                        <a:t>54.2</a:t>
                      </a:r>
                      <a:endParaRPr lang="en-ZA" sz="16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dirty="0">
                          <a:effectLst/>
                        </a:rPr>
                        <a:t>3.2</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a:effectLst/>
                        </a:rPr>
                        <a:t>0.6%</a:t>
                      </a:r>
                      <a:endParaRPr lang="en-ZA" sz="16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extLst>
                  <a:ext uri="{0D108BD9-81ED-4DB2-BD59-A6C34878D82A}">
                    <a16:rowId xmlns:a16="http://schemas.microsoft.com/office/drawing/2014/main" val="367004284"/>
                  </a:ext>
                </a:extLst>
              </a:tr>
              <a:tr h="370840">
                <a:tc>
                  <a:txBody>
                    <a:bodyPr/>
                    <a:lstStyle/>
                    <a:p>
                      <a:pPr>
                        <a:spcAft>
                          <a:spcPts val="0"/>
                        </a:spcAft>
                      </a:pPr>
                      <a:r>
                        <a:rPr lang="en-ZA" sz="1600" b="1" kern="100" dirty="0">
                          <a:effectLst/>
                        </a:rPr>
                        <a:t>Mozambique</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tc>
                <a:tc>
                  <a:txBody>
                    <a:bodyPr/>
                    <a:lstStyle/>
                    <a:p>
                      <a:pPr algn="ctr">
                        <a:spcAft>
                          <a:spcPts val="0"/>
                        </a:spcAft>
                      </a:pPr>
                      <a:r>
                        <a:rPr lang="en-ZA" sz="1600" b="1" kern="100" dirty="0">
                          <a:effectLst/>
                        </a:rPr>
                        <a:t>$  490</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dirty="0">
                          <a:effectLst/>
                        </a:rPr>
                        <a:t>62.4%</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a:effectLst/>
                        </a:rPr>
                        <a:t>54.0</a:t>
                      </a:r>
                      <a:endParaRPr lang="en-ZA" sz="16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dirty="0">
                          <a:effectLst/>
                        </a:rPr>
                        <a:t>4.9</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b="1" kern="100" dirty="0">
                          <a:effectLst/>
                        </a:rPr>
                        <a:t>2.3%</a:t>
                      </a:r>
                      <a:endParaRPr lang="en-ZA" sz="16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extLst>
                  <a:ext uri="{0D108BD9-81ED-4DB2-BD59-A6C34878D82A}">
                    <a16:rowId xmlns:a16="http://schemas.microsoft.com/office/drawing/2014/main" val="225924994"/>
                  </a:ext>
                </a:extLst>
              </a:tr>
              <a:tr h="370840">
                <a:tc>
                  <a:txBody>
                    <a:bodyPr/>
                    <a:lstStyle/>
                    <a:p>
                      <a:pPr>
                        <a:spcAft>
                          <a:spcPts val="0"/>
                        </a:spcAft>
                      </a:pPr>
                      <a:r>
                        <a:rPr lang="en-ZA" sz="1600" kern="100">
                          <a:effectLst/>
                        </a:rPr>
                        <a:t>Sub-Saharan Africa</a:t>
                      </a:r>
                      <a:endParaRPr lang="en-ZA" sz="16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tc>
                <a:tc>
                  <a:txBody>
                    <a:bodyPr/>
                    <a:lstStyle/>
                    <a:p>
                      <a:pPr algn="ctr">
                        <a:spcAft>
                          <a:spcPts val="0"/>
                        </a:spcAft>
                      </a:pPr>
                      <a:r>
                        <a:rPr lang="en-ZA" sz="1600" kern="100" dirty="0">
                          <a:effectLst/>
                        </a:rPr>
                        <a:t>$1 574</a:t>
                      </a:r>
                      <a:endParaRPr lang="en-ZA" sz="16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dirty="0">
                          <a:effectLst/>
                        </a:rPr>
                        <a:t>41.4%</a:t>
                      </a:r>
                      <a:endParaRPr lang="en-ZA" sz="16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a:effectLst/>
                        </a:rPr>
                        <a:t>53.3</a:t>
                      </a:r>
                      <a:endParaRPr lang="en-ZA" sz="16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a:effectLst/>
                        </a:rPr>
                        <a:t>4.7</a:t>
                      </a:r>
                      <a:endParaRPr lang="en-ZA" sz="16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dirty="0">
                          <a:effectLst/>
                        </a:rPr>
                        <a:t>2.0%</a:t>
                      </a:r>
                      <a:endParaRPr lang="en-ZA" sz="16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extLst>
                  <a:ext uri="{0D108BD9-81ED-4DB2-BD59-A6C34878D82A}">
                    <a16:rowId xmlns:a16="http://schemas.microsoft.com/office/drawing/2014/main" val="1875545617"/>
                  </a:ext>
                </a:extLst>
              </a:tr>
              <a:tr h="370840">
                <a:tc>
                  <a:txBody>
                    <a:bodyPr/>
                    <a:lstStyle/>
                    <a:p>
                      <a:pPr>
                        <a:spcAft>
                          <a:spcPts val="0"/>
                        </a:spcAft>
                      </a:pPr>
                      <a:r>
                        <a:rPr lang="en-ZA" sz="1600" kern="100">
                          <a:effectLst/>
                        </a:rPr>
                        <a:t>Low income</a:t>
                      </a:r>
                      <a:endParaRPr lang="en-ZA" sz="16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tc>
                <a:tc>
                  <a:txBody>
                    <a:bodyPr/>
                    <a:lstStyle/>
                    <a:p>
                      <a:pPr algn="ctr">
                        <a:spcAft>
                          <a:spcPts val="0"/>
                        </a:spcAft>
                      </a:pPr>
                      <a:r>
                        <a:rPr lang="en-ZA" sz="1600" kern="100">
                          <a:effectLst/>
                        </a:rPr>
                        <a:t>$  813</a:t>
                      </a:r>
                      <a:endParaRPr lang="en-ZA" sz="16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dirty="0">
                          <a:effectLst/>
                        </a:rPr>
                        <a:t>45.0%</a:t>
                      </a:r>
                      <a:endParaRPr lang="en-ZA" sz="16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dirty="0">
                          <a:effectLst/>
                        </a:rPr>
                        <a:t>63.0</a:t>
                      </a:r>
                      <a:endParaRPr lang="en-ZA" sz="16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a:effectLst/>
                        </a:rPr>
                        <a:t>4.5</a:t>
                      </a:r>
                      <a:endParaRPr lang="en-ZA" sz="16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dirty="0">
                          <a:effectLst/>
                        </a:rPr>
                        <a:t>1.9%</a:t>
                      </a:r>
                      <a:endParaRPr lang="en-ZA" sz="16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extLst>
                  <a:ext uri="{0D108BD9-81ED-4DB2-BD59-A6C34878D82A}">
                    <a16:rowId xmlns:a16="http://schemas.microsoft.com/office/drawing/2014/main" val="525556140"/>
                  </a:ext>
                </a:extLst>
              </a:tr>
              <a:tr h="370840">
                <a:tc>
                  <a:txBody>
                    <a:bodyPr/>
                    <a:lstStyle/>
                    <a:p>
                      <a:pPr>
                        <a:spcAft>
                          <a:spcPts val="0"/>
                        </a:spcAft>
                      </a:pPr>
                      <a:r>
                        <a:rPr lang="en-ZA" sz="1600" kern="100">
                          <a:effectLst/>
                        </a:rPr>
                        <a:t>Lower middle income</a:t>
                      </a:r>
                      <a:endParaRPr lang="en-ZA" sz="16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tc>
                <a:tc>
                  <a:txBody>
                    <a:bodyPr/>
                    <a:lstStyle/>
                    <a:p>
                      <a:pPr algn="ctr">
                        <a:spcAft>
                          <a:spcPts val="0"/>
                        </a:spcAft>
                      </a:pPr>
                      <a:r>
                        <a:rPr lang="en-ZA" sz="1600" kern="100">
                          <a:effectLst/>
                        </a:rPr>
                        <a:t>$2 219</a:t>
                      </a:r>
                      <a:endParaRPr lang="en-ZA" sz="16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a:effectLst/>
                        </a:rPr>
                        <a:t>14.1%</a:t>
                      </a:r>
                      <a:endParaRPr lang="en-ZA" sz="16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dirty="0">
                          <a:effectLst/>
                        </a:rPr>
                        <a:t>59.1</a:t>
                      </a:r>
                      <a:endParaRPr lang="en-ZA" sz="16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a:effectLst/>
                        </a:rPr>
                        <a:t>2.7</a:t>
                      </a:r>
                      <a:endParaRPr lang="en-ZA" sz="16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dirty="0">
                          <a:effectLst/>
                        </a:rPr>
                        <a:t>0.3%</a:t>
                      </a:r>
                      <a:endParaRPr lang="en-ZA" sz="16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extLst>
                  <a:ext uri="{0D108BD9-81ED-4DB2-BD59-A6C34878D82A}">
                    <a16:rowId xmlns:a16="http://schemas.microsoft.com/office/drawing/2014/main" val="3900885395"/>
                  </a:ext>
                </a:extLst>
              </a:tr>
              <a:tr h="370840">
                <a:tc>
                  <a:txBody>
                    <a:bodyPr/>
                    <a:lstStyle/>
                    <a:p>
                      <a:pPr>
                        <a:spcAft>
                          <a:spcPts val="0"/>
                        </a:spcAft>
                      </a:pPr>
                      <a:r>
                        <a:rPr lang="en-ZA" sz="1600" kern="100">
                          <a:effectLst/>
                        </a:rPr>
                        <a:t>Upper middle income</a:t>
                      </a:r>
                      <a:endParaRPr lang="en-ZA" sz="16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tc>
                <a:tc>
                  <a:txBody>
                    <a:bodyPr/>
                    <a:lstStyle/>
                    <a:p>
                      <a:pPr algn="ctr">
                        <a:spcAft>
                          <a:spcPts val="0"/>
                        </a:spcAft>
                      </a:pPr>
                      <a:r>
                        <a:rPr lang="en-ZA" sz="1600" kern="100">
                          <a:effectLst/>
                        </a:rPr>
                        <a:t>$9 200</a:t>
                      </a:r>
                      <a:endParaRPr lang="en-ZA" sz="16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a:effectLst/>
                        </a:rPr>
                        <a:t>1.6%</a:t>
                      </a:r>
                      <a:endParaRPr lang="en-ZA" sz="16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dirty="0">
                          <a:effectLst/>
                        </a:rPr>
                        <a:t>51.5</a:t>
                      </a:r>
                      <a:endParaRPr lang="en-ZA" sz="16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dirty="0">
                          <a:effectLst/>
                        </a:rPr>
                        <a:t>1.9</a:t>
                      </a:r>
                      <a:endParaRPr lang="en-ZA" sz="16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dirty="0">
                          <a:effectLst/>
                        </a:rPr>
                        <a:t>0.0%</a:t>
                      </a:r>
                      <a:endParaRPr lang="en-ZA" sz="16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extLst>
                  <a:ext uri="{0D108BD9-81ED-4DB2-BD59-A6C34878D82A}">
                    <a16:rowId xmlns:a16="http://schemas.microsoft.com/office/drawing/2014/main" val="1502698741"/>
                  </a:ext>
                </a:extLst>
              </a:tr>
              <a:tr h="370840">
                <a:tc>
                  <a:txBody>
                    <a:bodyPr/>
                    <a:lstStyle/>
                    <a:p>
                      <a:pPr>
                        <a:spcAft>
                          <a:spcPts val="0"/>
                        </a:spcAft>
                      </a:pPr>
                      <a:r>
                        <a:rPr lang="en-ZA" sz="1600" kern="100">
                          <a:effectLst/>
                        </a:rPr>
                        <a:t>High income</a:t>
                      </a:r>
                      <a:endParaRPr lang="en-ZA" sz="16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tc>
                <a:tc>
                  <a:txBody>
                    <a:bodyPr/>
                    <a:lstStyle/>
                    <a:p>
                      <a:pPr algn="ctr">
                        <a:spcAft>
                          <a:spcPts val="0"/>
                        </a:spcAft>
                      </a:pPr>
                      <a:r>
                        <a:rPr lang="en-ZA" sz="1600" kern="100">
                          <a:effectLst/>
                        </a:rPr>
                        <a:t>$44 715</a:t>
                      </a:r>
                      <a:endParaRPr lang="en-ZA" sz="16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a:effectLst/>
                        </a:rPr>
                        <a:t>0.7%</a:t>
                      </a:r>
                      <a:endParaRPr lang="en-ZA" sz="16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a:effectLst/>
                        </a:rPr>
                        <a:t>43.2</a:t>
                      </a:r>
                      <a:endParaRPr lang="en-ZA" sz="16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a:effectLst/>
                        </a:rPr>
                        <a:t>1.7</a:t>
                      </a:r>
                      <a:endParaRPr lang="en-ZA" sz="16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tc>
                  <a:txBody>
                    <a:bodyPr/>
                    <a:lstStyle/>
                    <a:p>
                      <a:pPr algn="ctr">
                        <a:spcAft>
                          <a:spcPts val="0"/>
                        </a:spcAft>
                      </a:pPr>
                      <a:r>
                        <a:rPr lang="en-ZA" sz="1600" kern="100" dirty="0">
                          <a:effectLst/>
                        </a:rPr>
                        <a:t>-0.3%</a:t>
                      </a:r>
                      <a:endParaRPr lang="en-ZA" sz="16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ctr"/>
                </a:tc>
                <a:extLst>
                  <a:ext uri="{0D108BD9-81ED-4DB2-BD59-A6C34878D82A}">
                    <a16:rowId xmlns:a16="http://schemas.microsoft.com/office/drawing/2014/main" val="703199473"/>
                  </a:ext>
                </a:extLst>
              </a:tr>
            </a:tbl>
          </a:graphicData>
        </a:graphic>
      </p:graphicFrame>
    </p:spTree>
    <p:extLst>
      <p:ext uri="{BB962C8B-B14F-4D97-AF65-F5344CB8AC3E}">
        <p14:creationId xmlns:p14="http://schemas.microsoft.com/office/powerpoint/2010/main" val="2810151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NERs and GERs</a:t>
            </a:r>
            <a:endParaRPr lang="en-ZA" dirty="0"/>
          </a:p>
        </p:txBody>
      </p:sp>
      <p:sp>
        <p:nvSpPr>
          <p:cNvPr id="3" name="Content Placeholder 2"/>
          <p:cNvSpPr>
            <a:spLocks noGrp="1"/>
          </p:cNvSpPr>
          <p:nvPr>
            <p:ph idx="1"/>
          </p:nvPr>
        </p:nvSpPr>
        <p:spPr>
          <a:xfrm>
            <a:off x="179512" y="620688"/>
            <a:ext cx="8856984" cy="6120680"/>
          </a:xfrm>
        </p:spPr>
        <p:txBody>
          <a:bodyPr>
            <a:normAutofit fontScale="70000" lnSpcReduction="20000"/>
          </a:bodyPr>
          <a:lstStyle/>
          <a:p>
            <a:r>
              <a:rPr lang="en-ZA" sz="2300" b="0" dirty="0">
                <a:solidFill>
                  <a:schemeClr val="tx1"/>
                </a:solidFill>
              </a:rPr>
              <a:t>Table </a:t>
            </a:r>
            <a:r>
              <a:rPr lang="en-ZA" sz="2300" b="0" dirty="0" smtClean="0">
                <a:solidFill>
                  <a:schemeClr val="tx1"/>
                </a:solidFill>
              </a:rPr>
              <a:t>shows NER and GER based </a:t>
            </a:r>
            <a:r>
              <a:rPr lang="en-ZA" sz="2300" b="0" dirty="0">
                <a:solidFill>
                  <a:schemeClr val="tx1"/>
                </a:solidFill>
              </a:rPr>
              <a:t>on </a:t>
            </a:r>
            <a:r>
              <a:rPr lang="en-ZA" sz="2300" b="0" dirty="0" smtClean="0">
                <a:solidFill>
                  <a:schemeClr val="tx1"/>
                </a:solidFill>
              </a:rPr>
              <a:t>DHS </a:t>
            </a:r>
            <a:r>
              <a:rPr lang="en-ZA" sz="2300" b="0" dirty="0">
                <a:solidFill>
                  <a:schemeClr val="tx1"/>
                </a:solidFill>
              </a:rPr>
              <a:t>and Aids Indicator </a:t>
            </a:r>
            <a:r>
              <a:rPr lang="en-ZA" sz="2300" b="0" dirty="0" smtClean="0">
                <a:solidFill>
                  <a:schemeClr val="tx1"/>
                </a:solidFill>
              </a:rPr>
              <a:t>Surveys (no </a:t>
            </a:r>
            <a:r>
              <a:rPr lang="en-ZA" sz="2300" b="0" dirty="0">
                <a:solidFill>
                  <a:schemeClr val="tx1"/>
                </a:solidFill>
              </a:rPr>
              <a:t>data </a:t>
            </a:r>
            <a:r>
              <a:rPr lang="en-ZA" sz="2300" b="0" dirty="0" smtClean="0">
                <a:solidFill>
                  <a:schemeClr val="tx1"/>
                </a:solidFill>
              </a:rPr>
              <a:t>for Botswana)</a:t>
            </a:r>
          </a:p>
          <a:p>
            <a:pPr lvl="1"/>
            <a:r>
              <a:rPr lang="en-ZA" sz="1700" b="0" dirty="0" smtClean="0">
                <a:solidFill>
                  <a:schemeClr val="tx1"/>
                </a:solidFill>
              </a:rPr>
              <a:t>NER </a:t>
            </a:r>
            <a:r>
              <a:rPr lang="en-ZA" sz="1700" b="0" dirty="0">
                <a:solidFill>
                  <a:schemeClr val="tx1"/>
                </a:solidFill>
              </a:rPr>
              <a:t>indicates whether children are enrolled at the right </a:t>
            </a:r>
            <a:r>
              <a:rPr lang="en-ZA" sz="1700" b="0" dirty="0" smtClean="0">
                <a:solidFill>
                  <a:schemeClr val="tx1"/>
                </a:solidFill>
              </a:rPr>
              <a:t>level</a:t>
            </a:r>
          </a:p>
          <a:p>
            <a:r>
              <a:rPr lang="en-ZA" sz="2300" b="0" dirty="0" smtClean="0">
                <a:solidFill>
                  <a:schemeClr val="tx1"/>
                </a:solidFill>
              </a:rPr>
              <a:t>For most recent year, primary NER is quite high – most children enter and remain </a:t>
            </a:r>
            <a:r>
              <a:rPr lang="en-ZA" sz="2300" b="0" dirty="0">
                <a:solidFill>
                  <a:schemeClr val="tx1"/>
                </a:solidFill>
              </a:rPr>
              <a:t>at </a:t>
            </a:r>
            <a:r>
              <a:rPr lang="en-ZA" sz="2300" b="0" dirty="0" smtClean="0">
                <a:solidFill>
                  <a:schemeClr val="tx1"/>
                </a:solidFill>
              </a:rPr>
              <a:t>primary school</a:t>
            </a:r>
            <a:endParaRPr lang="en-ZA" sz="2300" b="0" dirty="0" smtClean="0">
              <a:solidFill>
                <a:schemeClr val="tx1"/>
              </a:solidFill>
            </a:endParaRPr>
          </a:p>
          <a:p>
            <a:r>
              <a:rPr lang="en-ZA" sz="2300" b="0" dirty="0" smtClean="0">
                <a:solidFill>
                  <a:schemeClr val="tx1"/>
                </a:solidFill>
              </a:rPr>
              <a:t>Compared </a:t>
            </a:r>
            <a:r>
              <a:rPr lang="en-ZA" sz="2300" b="0" dirty="0">
                <a:solidFill>
                  <a:schemeClr val="tx1"/>
                </a:solidFill>
              </a:rPr>
              <a:t>to </a:t>
            </a:r>
            <a:r>
              <a:rPr lang="en-ZA" sz="2300" b="0" dirty="0" smtClean="0">
                <a:solidFill>
                  <a:schemeClr val="tx1"/>
                </a:solidFill>
              </a:rPr>
              <a:t>NERs</a:t>
            </a:r>
            <a:r>
              <a:rPr lang="en-ZA" sz="2300" b="0" dirty="0">
                <a:solidFill>
                  <a:schemeClr val="tx1"/>
                </a:solidFill>
              </a:rPr>
              <a:t>, primary </a:t>
            </a:r>
            <a:r>
              <a:rPr lang="en-ZA" sz="2300" b="0" dirty="0" smtClean="0">
                <a:solidFill>
                  <a:schemeClr val="tx1"/>
                </a:solidFill>
              </a:rPr>
              <a:t>GERs </a:t>
            </a:r>
            <a:r>
              <a:rPr lang="en-ZA" sz="2300" b="0" dirty="0">
                <a:solidFill>
                  <a:schemeClr val="tx1"/>
                </a:solidFill>
              </a:rPr>
              <a:t>– </a:t>
            </a:r>
            <a:r>
              <a:rPr lang="en-ZA" sz="2300" b="0" dirty="0" smtClean="0">
                <a:solidFill>
                  <a:schemeClr val="tx1"/>
                </a:solidFill>
              </a:rPr>
              <a:t>total </a:t>
            </a:r>
            <a:r>
              <a:rPr lang="en-ZA" sz="2300" b="0" dirty="0">
                <a:solidFill>
                  <a:schemeClr val="tx1"/>
                </a:solidFill>
              </a:rPr>
              <a:t>number of children </a:t>
            </a:r>
            <a:r>
              <a:rPr lang="en-ZA" sz="2300" b="0" dirty="0" smtClean="0">
                <a:solidFill>
                  <a:schemeClr val="tx1"/>
                </a:solidFill>
              </a:rPr>
              <a:t>of all ages in </a:t>
            </a:r>
            <a:r>
              <a:rPr lang="en-ZA" sz="2300" b="0" dirty="0">
                <a:solidFill>
                  <a:schemeClr val="tx1"/>
                </a:solidFill>
              </a:rPr>
              <a:t>primary school expressed per 100 children in the population </a:t>
            </a:r>
            <a:r>
              <a:rPr lang="en-ZA" sz="2300" b="0" dirty="0" smtClean="0">
                <a:solidFill>
                  <a:schemeClr val="tx1"/>
                </a:solidFill>
              </a:rPr>
              <a:t>of </a:t>
            </a:r>
            <a:r>
              <a:rPr lang="en-ZA" sz="2300" b="0" dirty="0">
                <a:solidFill>
                  <a:schemeClr val="tx1"/>
                </a:solidFill>
              </a:rPr>
              <a:t>primary school age – are quite </a:t>
            </a:r>
            <a:r>
              <a:rPr lang="en-ZA" sz="2300" b="0" dirty="0" smtClean="0">
                <a:solidFill>
                  <a:schemeClr val="tx1"/>
                </a:solidFill>
              </a:rPr>
              <a:t>high </a:t>
            </a:r>
            <a:r>
              <a:rPr lang="en-ZA" sz="2300" b="0" dirty="0" smtClean="0">
                <a:solidFill>
                  <a:schemeClr val="tx1"/>
                </a:solidFill>
              </a:rPr>
              <a:t>because </a:t>
            </a:r>
            <a:r>
              <a:rPr lang="en-ZA" sz="2300" b="0" dirty="0" smtClean="0">
                <a:solidFill>
                  <a:schemeClr val="tx1"/>
                </a:solidFill>
              </a:rPr>
              <a:t>of </a:t>
            </a:r>
            <a:r>
              <a:rPr lang="en-ZA" sz="2300" b="0" dirty="0" smtClean="0">
                <a:solidFill>
                  <a:schemeClr val="tx1"/>
                </a:solidFill>
              </a:rPr>
              <a:t>late </a:t>
            </a:r>
            <a:r>
              <a:rPr lang="en-ZA" sz="2300" b="0" dirty="0" smtClean="0">
                <a:solidFill>
                  <a:schemeClr val="tx1"/>
                </a:solidFill>
              </a:rPr>
              <a:t>school entry, high </a:t>
            </a:r>
            <a:r>
              <a:rPr lang="en-ZA" sz="2300" b="0" dirty="0" smtClean="0">
                <a:solidFill>
                  <a:schemeClr val="tx1"/>
                </a:solidFill>
              </a:rPr>
              <a:t>primary </a:t>
            </a:r>
            <a:r>
              <a:rPr lang="en-ZA" sz="2300" b="0" dirty="0" smtClean="0">
                <a:solidFill>
                  <a:schemeClr val="tx1"/>
                </a:solidFill>
              </a:rPr>
              <a:t>repetition, </a:t>
            </a:r>
            <a:r>
              <a:rPr lang="en-ZA" sz="2300" b="0" dirty="0" smtClean="0">
                <a:solidFill>
                  <a:schemeClr val="tx1"/>
                </a:solidFill>
              </a:rPr>
              <a:t>and low </a:t>
            </a:r>
            <a:r>
              <a:rPr lang="en-ZA" sz="2300" b="0" dirty="0" smtClean="0">
                <a:solidFill>
                  <a:schemeClr val="tx1"/>
                </a:solidFill>
              </a:rPr>
              <a:t> </a:t>
            </a:r>
            <a:r>
              <a:rPr lang="en-ZA" sz="2300" b="0" dirty="0" smtClean="0">
                <a:solidFill>
                  <a:schemeClr val="tx1"/>
                </a:solidFill>
              </a:rPr>
              <a:t>primary </a:t>
            </a:r>
            <a:r>
              <a:rPr lang="en-ZA" sz="2300" b="0" dirty="0" smtClean="0">
                <a:solidFill>
                  <a:schemeClr val="tx1"/>
                </a:solidFill>
              </a:rPr>
              <a:t>drop-out</a:t>
            </a:r>
            <a:endParaRPr lang="en-ZA" sz="2300" b="0" dirty="0">
              <a:solidFill>
                <a:schemeClr val="tx1"/>
              </a:solidFill>
            </a:endParaRPr>
          </a:p>
          <a:p>
            <a:r>
              <a:rPr lang="en-ZA" sz="2300" b="0" dirty="0" smtClean="0">
                <a:solidFill>
                  <a:schemeClr val="tx1"/>
                </a:solidFill>
              </a:rPr>
              <a:t>Secondary NER strongly </a:t>
            </a:r>
            <a:r>
              <a:rPr lang="en-ZA" sz="2300" b="0" dirty="0">
                <a:solidFill>
                  <a:schemeClr val="tx1"/>
                </a:solidFill>
              </a:rPr>
              <a:t>influenced by </a:t>
            </a:r>
            <a:r>
              <a:rPr lang="en-ZA" sz="2300" b="0" dirty="0" smtClean="0">
                <a:solidFill>
                  <a:schemeClr val="tx1"/>
                </a:solidFill>
              </a:rPr>
              <a:t>many </a:t>
            </a:r>
            <a:r>
              <a:rPr lang="en-ZA" sz="2300" b="0" dirty="0">
                <a:solidFill>
                  <a:schemeClr val="tx1"/>
                </a:solidFill>
              </a:rPr>
              <a:t>children </a:t>
            </a:r>
            <a:r>
              <a:rPr lang="en-ZA" sz="2300" b="0" dirty="0" smtClean="0">
                <a:solidFill>
                  <a:schemeClr val="tx1"/>
                </a:solidFill>
              </a:rPr>
              <a:t>being over-aged due to repeating, </a:t>
            </a:r>
            <a:r>
              <a:rPr lang="en-ZA" sz="2300" b="0" dirty="0" smtClean="0">
                <a:solidFill>
                  <a:schemeClr val="tx1"/>
                </a:solidFill>
              </a:rPr>
              <a:t>or dropping </a:t>
            </a:r>
            <a:r>
              <a:rPr lang="en-ZA" sz="2300" b="0" dirty="0">
                <a:solidFill>
                  <a:schemeClr val="tx1"/>
                </a:solidFill>
              </a:rPr>
              <a:t>out before </a:t>
            </a:r>
            <a:r>
              <a:rPr lang="en-ZA" sz="2300" b="0" dirty="0" smtClean="0">
                <a:solidFill>
                  <a:schemeClr val="tx1"/>
                </a:solidFill>
              </a:rPr>
              <a:t>high school </a:t>
            </a:r>
          </a:p>
          <a:p>
            <a:r>
              <a:rPr lang="en-ZA" sz="2300" b="0" dirty="0" smtClean="0">
                <a:solidFill>
                  <a:schemeClr val="tx1"/>
                </a:solidFill>
              </a:rPr>
              <a:t>Trends</a:t>
            </a:r>
            <a:r>
              <a:rPr lang="en-ZA" sz="2300" b="0" dirty="0" smtClean="0">
                <a:solidFill>
                  <a:schemeClr val="tx1"/>
                </a:solidFill>
              </a:rPr>
              <a:t>:</a:t>
            </a:r>
            <a:endParaRPr lang="en-ZA" sz="2300" b="0" dirty="0">
              <a:solidFill>
                <a:schemeClr val="tx1"/>
              </a:solidFill>
            </a:endParaRPr>
          </a:p>
          <a:p>
            <a:pPr lvl="1"/>
            <a:r>
              <a:rPr lang="en-ZA" sz="1800" b="1" dirty="0" smtClean="0">
                <a:solidFill>
                  <a:schemeClr val="tx1"/>
                </a:solidFill>
              </a:rPr>
              <a:t>Lesotho’s</a:t>
            </a:r>
            <a:r>
              <a:rPr lang="en-ZA" sz="1800" b="0" dirty="0" smtClean="0">
                <a:solidFill>
                  <a:schemeClr val="tx1"/>
                </a:solidFill>
              </a:rPr>
              <a:t> </a:t>
            </a:r>
            <a:r>
              <a:rPr lang="en-ZA" sz="1800" b="0" dirty="0">
                <a:solidFill>
                  <a:schemeClr val="tx1"/>
                </a:solidFill>
              </a:rPr>
              <a:t>primary NER rose from 85 to 94 between 2004 and 2014, </a:t>
            </a:r>
            <a:r>
              <a:rPr lang="en-ZA" sz="1800" b="0" dirty="0" smtClean="0">
                <a:solidFill>
                  <a:schemeClr val="tx1"/>
                </a:solidFill>
              </a:rPr>
              <a:t>GER </a:t>
            </a:r>
            <a:r>
              <a:rPr lang="en-ZA" sz="1800" b="0" dirty="0">
                <a:solidFill>
                  <a:schemeClr val="tx1"/>
                </a:solidFill>
              </a:rPr>
              <a:t>fell </a:t>
            </a:r>
            <a:r>
              <a:rPr lang="en-ZA" sz="1800" b="0" dirty="0" smtClean="0">
                <a:solidFill>
                  <a:schemeClr val="tx1"/>
                </a:solidFill>
              </a:rPr>
              <a:t>marginally </a:t>
            </a:r>
            <a:r>
              <a:rPr lang="en-ZA" sz="1800" b="0" dirty="0">
                <a:solidFill>
                  <a:schemeClr val="tx1"/>
                </a:solidFill>
              </a:rPr>
              <a:t>from 129 to 124, </a:t>
            </a:r>
            <a:r>
              <a:rPr lang="en-ZA" sz="1800" b="0" dirty="0" smtClean="0">
                <a:solidFill>
                  <a:schemeClr val="tx1"/>
                </a:solidFill>
              </a:rPr>
              <a:t>due to high </a:t>
            </a:r>
            <a:r>
              <a:rPr lang="en-ZA" sz="1800" b="0" dirty="0" smtClean="0">
                <a:solidFill>
                  <a:schemeClr val="tx1"/>
                </a:solidFill>
              </a:rPr>
              <a:t>repetition </a:t>
            </a:r>
            <a:r>
              <a:rPr lang="en-ZA" sz="1800" b="0" dirty="0">
                <a:solidFill>
                  <a:schemeClr val="tx1"/>
                </a:solidFill>
              </a:rPr>
              <a:t>or late </a:t>
            </a:r>
            <a:r>
              <a:rPr lang="en-ZA" sz="1800" b="0" dirty="0" smtClean="0">
                <a:solidFill>
                  <a:schemeClr val="tx1"/>
                </a:solidFill>
              </a:rPr>
              <a:t>enrolment with limited </a:t>
            </a:r>
            <a:r>
              <a:rPr lang="en-ZA" sz="1800" b="0" dirty="0">
                <a:solidFill>
                  <a:schemeClr val="tx1"/>
                </a:solidFill>
              </a:rPr>
              <a:t>primary drop-out. </a:t>
            </a:r>
            <a:r>
              <a:rPr lang="en-ZA" sz="1800" b="0" dirty="0" smtClean="0">
                <a:solidFill>
                  <a:schemeClr val="tx1"/>
                </a:solidFill>
              </a:rPr>
              <a:t>Higher </a:t>
            </a:r>
            <a:r>
              <a:rPr lang="en-ZA" sz="1800" b="0" dirty="0">
                <a:solidFill>
                  <a:schemeClr val="tx1"/>
                </a:solidFill>
              </a:rPr>
              <a:t>NER and lower GER of girls is because they repeat far less than boys. Secondary NER doubled from 21 to </a:t>
            </a:r>
            <a:r>
              <a:rPr lang="en-ZA" sz="1800" b="0" dirty="0" smtClean="0">
                <a:solidFill>
                  <a:schemeClr val="tx1"/>
                </a:solidFill>
              </a:rPr>
              <a:t>42 </a:t>
            </a:r>
            <a:r>
              <a:rPr lang="en-ZA" sz="1800" b="0" dirty="0" smtClean="0">
                <a:solidFill>
                  <a:schemeClr val="tx1"/>
                </a:solidFill>
              </a:rPr>
              <a:t>(51 for girls vs </a:t>
            </a:r>
            <a:r>
              <a:rPr lang="en-ZA" sz="1800" b="0" dirty="0">
                <a:solidFill>
                  <a:schemeClr val="tx1"/>
                </a:solidFill>
              </a:rPr>
              <a:t>34 for </a:t>
            </a:r>
            <a:r>
              <a:rPr lang="en-ZA" sz="1800" b="0" dirty="0" smtClean="0">
                <a:solidFill>
                  <a:schemeClr val="tx1"/>
                </a:solidFill>
              </a:rPr>
              <a:t>boys)</a:t>
            </a:r>
            <a:endParaRPr lang="en-ZA" sz="1800" b="0" dirty="0">
              <a:solidFill>
                <a:schemeClr val="tx1"/>
              </a:solidFill>
            </a:endParaRPr>
          </a:p>
          <a:p>
            <a:pPr lvl="1"/>
            <a:r>
              <a:rPr lang="en-ZA" sz="1800" b="1" dirty="0" smtClean="0">
                <a:solidFill>
                  <a:schemeClr val="tx1"/>
                </a:solidFill>
              </a:rPr>
              <a:t>Mozambique’s</a:t>
            </a:r>
            <a:r>
              <a:rPr lang="en-ZA" sz="1800" b="0" dirty="0" smtClean="0">
                <a:solidFill>
                  <a:schemeClr val="tx1"/>
                </a:solidFill>
              </a:rPr>
              <a:t> </a:t>
            </a:r>
            <a:r>
              <a:rPr lang="en-ZA" sz="1800" b="0" dirty="0">
                <a:solidFill>
                  <a:schemeClr val="tx1"/>
                </a:solidFill>
              </a:rPr>
              <a:t>primary NER rose from 60 to </a:t>
            </a:r>
            <a:r>
              <a:rPr lang="en-ZA" sz="1800" b="0" dirty="0" smtClean="0">
                <a:solidFill>
                  <a:schemeClr val="tx1"/>
                </a:solidFill>
              </a:rPr>
              <a:t>74 between 2003 and 2015, </a:t>
            </a:r>
            <a:r>
              <a:rPr lang="en-ZA" sz="1800" b="0" dirty="0">
                <a:solidFill>
                  <a:schemeClr val="tx1"/>
                </a:solidFill>
              </a:rPr>
              <a:t>eliminating </a:t>
            </a:r>
            <a:r>
              <a:rPr lang="en-ZA" sz="1800" b="0" dirty="0" smtClean="0">
                <a:solidFill>
                  <a:schemeClr val="tx1"/>
                </a:solidFill>
              </a:rPr>
              <a:t>gender difference. </a:t>
            </a:r>
            <a:r>
              <a:rPr lang="en-ZA" sz="1800" b="0" dirty="0">
                <a:solidFill>
                  <a:schemeClr val="tx1"/>
                </a:solidFill>
              </a:rPr>
              <a:t>Secondary NER </a:t>
            </a:r>
            <a:r>
              <a:rPr lang="en-ZA" sz="1800" b="0" dirty="0" smtClean="0">
                <a:solidFill>
                  <a:schemeClr val="tx1"/>
                </a:solidFill>
              </a:rPr>
              <a:t>still </a:t>
            </a:r>
            <a:r>
              <a:rPr lang="en-ZA" sz="1800" b="0" dirty="0">
                <a:solidFill>
                  <a:schemeClr val="tx1"/>
                </a:solidFill>
              </a:rPr>
              <a:t>low at </a:t>
            </a:r>
            <a:r>
              <a:rPr lang="en-ZA" sz="1800" b="0" dirty="0" smtClean="0">
                <a:solidFill>
                  <a:schemeClr val="tx1"/>
                </a:solidFill>
              </a:rPr>
              <a:t>26. </a:t>
            </a:r>
            <a:r>
              <a:rPr lang="en-ZA" sz="1800" b="0" dirty="0">
                <a:solidFill>
                  <a:schemeClr val="tx1"/>
                </a:solidFill>
              </a:rPr>
              <a:t>Inequality </a:t>
            </a:r>
            <a:r>
              <a:rPr lang="en-ZA" sz="1800" b="0" dirty="0" smtClean="0">
                <a:solidFill>
                  <a:schemeClr val="tx1"/>
                </a:solidFill>
              </a:rPr>
              <a:t>very high</a:t>
            </a:r>
            <a:r>
              <a:rPr lang="en-ZA" sz="1800" b="0" dirty="0">
                <a:solidFill>
                  <a:schemeClr val="tx1"/>
                </a:solidFill>
              </a:rPr>
              <a:t>: </a:t>
            </a:r>
            <a:r>
              <a:rPr lang="en-ZA" sz="1800" b="0" dirty="0" smtClean="0">
                <a:solidFill>
                  <a:schemeClr val="tx1"/>
                </a:solidFill>
              </a:rPr>
              <a:t>only </a:t>
            </a:r>
            <a:r>
              <a:rPr lang="en-ZA" sz="1800" b="0" dirty="0">
                <a:solidFill>
                  <a:schemeClr val="tx1"/>
                </a:solidFill>
              </a:rPr>
              <a:t>15.1% </a:t>
            </a:r>
            <a:r>
              <a:rPr lang="en-ZA" sz="1800" b="0" dirty="0" smtClean="0">
                <a:solidFill>
                  <a:schemeClr val="tx1"/>
                </a:solidFill>
              </a:rPr>
              <a:t>of children </a:t>
            </a:r>
            <a:r>
              <a:rPr lang="en-ZA" sz="1800" dirty="0">
                <a:solidFill>
                  <a:schemeClr val="tx1"/>
                </a:solidFill>
              </a:rPr>
              <a:t>aged </a:t>
            </a:r>
            <a:r>
              <a:rPr lang="en-ZA" sz="1800" dirty="0" smtClean="0">
                <a:solidFill>
                  <a:schemeClr val="tx1"/>
                </a:solidFill>
              </a:rPr>
              <a:t>15-19 </a:t>
            </a:r>
            <a:r>
              <a:rPr lang="en-ZA" sz="1800" b="0" dirty="0" smtClean="0">
                <a:solidFill>
                  <a:schemeClr val="tx1"/>
                </a:solidFill>
              </a:rPr>
              <a:t>had </a:t>
            </a:r>
            <a:r>
              <a:rPr lang="en-ZA" sz="1800" b="0" dirty="0">
                <a:solidFill>
                  <a:schemeClr val="tx1"/>
                </a:solidFill>
              </a:rPr>
              <a:t>completed grade </a:t>
            </a:r>
            <a:r>
              <a:rPr lang="en-ZA" sz="1800" b="0" dirty="0" smtClean="0">
                <a:solidFill>
                  <a:schemeClr val="tx1"/>
                </a:solidFill>
              </a:rPr>
              <a:t>9 (urban 30.2%, rural 5.8%), large </a:t>
            </a:r>
            <a:r>
              <a:rPr lang="en-ZA" sz="1800" b="0" dirty="0" smtClean="0">
                <a:solidFill>
                  <a:schemeClr val="tx1"/>
                </a:solidFill>
              </a:rPr>
              <a:t>gap between </a:t>
            </a:r>
            <a:r>
              <a:rPr lang="en-ZA" sz="1800" b="0" dirty="0" smtClean="0">
                <a:solidFill>
                  <a:schemeClr val="tx1"/>
                </a:solidFill>
              </a:rPr>
              <a:t>richest </a:t>
            </a:r>
            <a:r>
              <a:rPr lang="en-ZA" sz="1800" b="0" dirty="0">
                <a:solidFill>
                  <a:schemeClr val="tx1"/>
                </a:solidFill>
              </a:rPr>
              <a:t>and </a:t>
            </a:r>
            <a:r>
              <a:rPr lang="en-ZA" sz="1800" b="0" dirty="0" smtClean="0">
                <a:solidFill>
                  <a:schemeClr val="tx1"/>
                </a:solidFill>
              </a:rPr>
              <a:t>poorest </a:t>
            </a:r>
            <a:r>
              <a:rPr lang="en-ZA" sz="1800" b="0" dirty="0">
                <a:solidFill>
                  <a:schemeClr val="tx1"/>
                </a:solidFill>
              </a:rPr>
              <a:t>household quintiles (40.5% </a:t>
            </a:r>
            <a:r>
              <a:rPr lang="en-ZA" sz="1800" b="0" dirty="0" smtClean="0">
                <a:solidFill>
                  <a:schemeClr val="tx1"/>
                </a:solidFill>
              </a:rPr>
              <a:t>vs 1.4%) </a:t>
            </a:r>
            <a:r>
              <a:rPr lang="en-ZA" sz="1800" b="0" dirty="0">
                <a:solidFill>
                  <a:schemeClr val="tx1"/>
                </a:solidFill>
              </a:rPr>
              <a:t>(</a:t>
            </a:r>
            <a:r>
              <a:rPr lang="en-ZA" sz="1800" b="0" dirty="0" err="1">
                <a:solidFill>
                  <a:schemeClr val="tx1"/>
                </a:solidFill>
              </a:rPr>
              <a:t>Filmer</a:t>
            </a:r>
            <a:r>
              <a:rPr lang="en-ZA" sz="1800" b="0" dirty="0">
                <a:solidFill>
                  <a:schemeClr val="tx1"/>
                </a:solidFill>
              </a:rPr>
              <a:t> 2016)</a:t>
            </a:r>
          </a:p>
          <a:p>
            <a:pPr lvl="1"/>
            <a:r>
              <a:rPr lang="en-ZA" sz="1800" b="0" dirty="0" smtClean="0">
                <a:solidFill>
                  <a:schemeClr val="tx1"/>
                </a:solidFill>
              </a:rPr>
              <a:t>In </a:t>
            </a:r>
            <a:r>
              <a:rPr lang="en-ZA" sz="1800" b="1" dirty="0">
                <a:solidFill>
                  <a:schemeClr val="tx1"/>
                </a:solidFill>
              </a:rPr>
              <a:t>Namibia</a:t>
            </a:r>
            <a:r>
              <a:rPr lang="en-ZA" sz="1800" b="0" dirty="0">
                <a:solidFill>
                  <a:schemeClr val="tx1"/>
                </a:solidFill>
              </a:rPr>
              <a:t>, primary NER rose </a:t>
            </a:r>
            <a:r>
              <a:rPr lang="en-ZA" sz="1800" b="0" dirty="0" smtClean="0">
                <a:solidFill>
                  <a:schemeClr val="tx1"/>
                </a:solidFill>
              </a:rPr>
              <a:t>from 78 in 2000 to </a:t>
            </a:r>
            <a:r>
              <a:rPr lang="en-ZA" sz="1800" b="0" dirty="0">
                <a:solidFill>
                  <a:schemeClr val="tx1"/>
                </a:solidFill>
              </a:rPr>
              <a:t>84 </a:t>
            </a:r>
            <a:r>
              <a:rPr lang="en-ZA" sz="1800" b="0" dirty="0" smtClean="0">
                <a:solidFill>
                  <a:schemeClr val="tx1"/>
                </a:solidFill>
              </a:rPr>
              <a:t>in </a:t>
            </a:r>
            <a:r>
              <a:rPr lang="en-ZA" sz="1800" b="0" dirty="0">
                <a:solidFill>
                  <a:schemeClr val="tx1"/>
                </a:solidFill>
              </a:rPr>
              <a:t>2006/7. </a:t>
            </a:r>
            <a:r>
              <a:rPr lang="en-ZA" sz="1800" b="0" dirty="0" smtClean="0">
                <a:solidFill>
                  <a:schemeClr val="tx1"/>
                </a:solidFill>
              </a:rPr>
              <a:t>High </a:t>
            </a:r>
            <a:r>
              <a:rPr lang="en-ZA" sz="1800" b="0" dirty="0" smtClean="0">
                <a:solidFill>
                  <a:schemeClr val="tx1"/>
                </a:solidFill>
              </a:rPr>
              <a:t>primary GER </a:t>
            </a:r>
            <a:r>
              <a:rPr lang="en-ZA" sz="1800" b="0" dirty="0" smtClean="0">
                <a:solidFill>
                  <a:schemeClr val="tx1"/>
                </a:solidFill>
              </a:rPr>
              <a:t>reflects late </a:t>
            </a:r>
            <a:r>
              <a:rPr lang="en-ZA" sz="1800" b="0" dirty="0">
                <a:solidFill>
                  <a:schemeClr val="tx1"/>
                </a:solidFill>
              </a:rPr>
              <a:t>enrolment and high </a:t>
            </a:r>
            <a:r>
              <a:rPr lang="en-ZA" sz="1800" b="0" dirty="0" smtClean="0">
                <a:solidFill>
                  <a:schemeClr val="tx1"/>
                </a:solidFill>
              </a:rPr>
              <a:t>repetition , affecting </a:t>
            </a:r>
            <a:r>
              <a:rPr lang="en-ZA" sz="1800" b="0" dirty="0">
                <a:solidFill>
                  <a:schemeClr val="tx1"/>
                </a:solidFill>
              </a:rPr>
              <a:t>boys </a:t>
            </a:r>
            <a:r>
              <a:rPr lang="en-ZA" sz="1800" b="0" dirty="0" smtClean="0">
                <a:solidFill>
                  <a:schemeClr val="tx1"/>
                </a:solidFill>
              </a:rPr>
              <a:t>most. </a:t>
            </a:r>
            <a:r>
              <a:rPr lang="en-ZA" sz="1800" b="0" dirty="0">
                <a:solidFill>
                  <a:schemeClr val="tx1"/>
                </a:solidFill>
              </a:rPr>
              <a:t>By 2006/7, </a:t>
            </a:r>
            <a:r>
              <a:rPr lang="en-ZA" sz="1800" b="0" dirty="0" smtClean="0">
                <a:solidFill>
                  <a:schemeClr val="tx1"/>
                </a:solidFill>
              </a:rPr>
              <a:t>secondary </a:t>
            </a:r>
            <a:r>
              <a:rPr lang="en-ZA" sz="1800" b="0" dirty="0">
                <a:solidFill>
                  <a:schemeClr val="tx1"/>
                </a:solidFill>
              </a:rPr>
              <a:t>NER had </a:t>
            </a:r>
            <a:r>
              <a:rPr lang="en-ZA" sz="1800" b="0" dirty="0" smtClean="0">
                <a:solidFill>
                  <a:schemeClr val="tx1"/>
                </a:solidFill>
              </a:rPr>
              <a:t>risen </a:t>
            </a:r>
            <a:r>
              <a:rPr lang="en-ZA" sz="1800" b="0" dirty="0">
                <a:solidFill>
                  <a:schemeClr val="tx1"/>
                </a:solidFill>
              </a:rPr>
              <a:t>to </a:t>
            </a:r>
            <a:r>
              <a:rPr lang="en-ZA" sz="1800" b="0" dirty="0" smtClean="0">
                <a:solidFill>
                  <a:schemeClr val="tx1"/>
                </a:solidFill>
              </a:rPr>
              <a:t>53 </a:t>
            </a:r>
            <a:r>
              <a:rPr lang="en-ZA" sz="1800" b="0" dirty="0" smtClean="0">
                <a:solidFill>
                  <a:schemeClr val="tx1"/>
                </a:solidFill>
              </a:rPr>
              <a:t>for girls and </a:t>
            </a:r>
            <a:r>
              <a:rPr lang="en-ZA" sz="1800" b="0" dirty="0" smtClean="0">
                <a:solidFill>
                  <a:schemeClr val="tx1"/>
                </a:solidFill>
              </a:rPr>
              <a:t>40 </a:t>
            </a:r>
            <a:r>
              <a:rPr lang="en-ZA" sz="1800" b="0" dirty="0" smtClean="0">
                <a:solidFill>
                  <a:schemeClr val="tx1"/>
                </a:solidFill>
              </a:rPr>
              <a:t>for boys</a:t>
            </a:r>
          </a:p>
          <a:p>
            <a:pPr lvl="1"/>
            <a:r>
              <a:rPr lang="en-ZA" sz="1800" b="1" dirty="0" smtClean="0">
                <a:solidFill>
                  <a:schemeClr val="tx1"/>
                </a:solidFill>
              </a:rPr>
              <a:t>SA</a:t>
            </a:r>
            <a:r>
              <a:rPr lang="en-ZA" sz="1800" b="0" dirty="0" smtClean="0">
                <a:solidFill>
                  <a:schemeClr val="tx1"/>
                </a:solidFill>
              </a:rPr>
              <a:t>’s </a:t>
            </a:r>
            <a:r>
              <a:rPr lang="en-ZA" sz="1800" b="0" dirty="0">
                <a:solidFill>
                  <a:schemeClr val="tx1"/>
                </a:solidFill>
              </a:rPr>
              <a:t>primary NER in </a:t>
            </a:r>
            <a:r>
              <a:rPr lang="en-ZA" sz="1800" b="0" dirty="0" smtClean="0">
                <a:solidFill>
                  <a:schemeClr val="tx1"/>
                </a:solidFill>
              </a:rPr>
              <a:t>2016 </a:t>
            </a:r>
            <a:r>
              <a:rPr lang="en-ZA" sz="1800" b="0" dirty="0">
                <a:solidFill>
                  <a:schemeClr val="tx1"/>
                </a:solidFill>
              </a:rPr>
              <a:t>DHS is lower than indicated by  other sources, while </a:t>
            </a:r>
            <a:r>
              <a:rPr lang="en-ZA" sz="1800" b="0" dirty="0" smtClean="0">
                <a:solidFill>
                  <a:schemeClr val="tx1"/>
                </a:solidFill>
              </a:rPr>
              <a:t>high primary </a:t>
            </a:r>
            <a:r>
              <a:rPr lang="en-ZA" sz="1800" b="0" dirty="0">
                <a:solidFill>
                  <a:schemeClr val="tx1"/>
                </a:solidFill>
              </a:rPr>
              <a:t>GER </a:t>
            </a:r>
            <a:r>
              <a:rPr lang="en-ZA" sz="1800" b="0" dirty="0" smtClean="0">
                <a:solidFill>
                  <a:schemeClr val="tx1"/>
                </a:solidFill>
              </a:rPr>
              <a:t>results </a:t>
            </a:r>
            <a:r>
              <a:rPr lang="en-ZA" sz="1800" b="0" dirty="0">
                <a:solidFill>
                  <a:schemeClr val="tx1"/>
                </a:solidFill>
              </a:rPr>
              <a:t>from high </a:t>
            </a:r>
            <a:r>
              <a:rPr lang="en-ZA" sz="1800" b="0" dirty="0" smtClean="0">
                <a:solidFill>
                  <a:schemeClr val="tx1"/>
                </a:solidFill>
              </a:rPr>
              <a:t>repetition</a:t>
            </a:r>
            <a:r>
              <a:rPr lang="en-ZA" sz="1800" b="0" dirty="0">
                <a:solidFill>
                  <a:schemeClr val="tx1"/>
                </a:solidFill>
              </a:rPr>
              <a:t>. Despite this, continuation to secondary </a:t>
            </a:r>
            <a:r>
              <a:rPr lang="en-ZA" sz="1800" b="0" dirty="0" smtClean="0">
                <a:solidFill>
                  <a:schemeClr val="tx1"/>
                </a:solidFill>
              </a:rPr>
              <a:t>is </a:t>
            </a:r>
            <a:r>
              <a:rPr lang="en-ZA" sz="1800" b="0" dirty="0">
                <a:solidFill>
                  <a:schemeClr val="tx1"/>
                </a:solidFill>
              </a:rPr>
              <a:t>high, with </a:t>
            </a:r>
            <a:r>
              <a:rPr lang="en-ZA" sz="1800" b="0" dirty="0" smtClean="0">
                <a:solidFill>
                  <a:schemeClr val="tx1"/>
                </a:solidFill>
              </a:rPr>
              <a:t>secondary </a:t>
            </a:r>
            <a:r>
              <a:rPr lang="en-ZA" sz="1800" b="0" dirty="0">
                <a:solidFill>
                  <a:schemeClr val="tx1"/>
                </a:solidFill>
              </a:rPr>
              <a:t>GER </a:t>
            </a:r>
            <a:r>
              <a:rPr lang="en-ZA" sz="1800" b="0" dirty="0" smtClean="0">
                <a:solidFill>
                  <a:schemeClr val="tx1"/>
                </a:solidFill>
              </a:rPr>
              <a:t>of 77</a:t>
            </a:r>
            <a:endParaRPr lang="en-ZA" sz="1800" b="0" dirty="0">
              <a:solidFill>
                <a:schemeClr val="tx1"/>
              </a:solidFill>
            </a:endParaRPr>
          </a:p>
          <a:p>
            <a:pPr lvl="1"/>
            <a:r>
              <a:rPr lang="en-ZA" sz="1800" b="1" dirty="0" smtClean="0">
                <a:solidFill>
                  <a:schemeClr val="tx1"/>
                </a:solidFill>
              </a:rPr>
              <a:t>Zimbabwe</a:t>
            </a:r>
            <a:r>
              <a:rPr lang="en-ZA" sz="1800" b="0" dirty="0" smtClean="0">
                <a:solidFill>
                  <a:schemeClr val="tx1"/>
                </a:solidFill>
              </a:rPr>
              <a:t>’s </a:t>
            </a:r>
            <a:r>
              <a:rPr lang="en-ZA" sz="1800" b="0" dirty="0">
                <a:solidFill>
                  <a:schemeClr val="tx1"/>
                </a:solidFill>
              </a:rPr>
              <a:t>primary NER remained unchanged at 91 from 1999 to 2015, whilst GER fell from 125 to 108, reflecting declining </a:t>
            </a:r>
            <a:r>
              <a:rPr lang="en-ZA" sz="1800" b="0" dirty="0" smtClean="0">
                <a:solidFill>
                  <a:schemeClr val="tx1"/>
                </a:solidFill>
              </a:rPr>
              <a:t>repetition. </a:t>
            </a:r>
            <a:r>
              <a:rPr lang="en-ZA" sz="1800" b="0" dirty="0">
                <a:solidFill>
                  <a:schemeClr val="tx1"/>
                </a:solidFill>
              </a:rPr>
              <a:t>Secondary NER rose from 43 to 50. </a:t>
            </a:r>
            <a:r>
              <a:rPr lang="en-ZA" sz="1800" b="0" dirty="0" smtClean="0">
                <a:solidFill>
                  <a:schemeClr val="tx1"/>
                </a:solidFill>
              </a:rPr>
              <a:t>Hardly </a:t>
            </a:r>
            <a:r>
              <a:rPr lang="en-ZA" sz="1800" b="0" dirty="0">
                <a:solidFill>
                  <a:schemeClr val="tx1"/>
                </a:solidFill>
              </a:rPr>
              <a:t>any gender </a:t>
            </a:r>
            <a:r>
              <a:rPr lang="en-ZA" sz="1800" b="0" dirty="0" smtClean="0">
                <a:solidFill>
                  <a:schemeClr val="tx1"/>
                </a:solidFill>
              </a:rPr>
              <a:t>differences.</a:t>
            </a:r>
            <a:endParaRPr lang="en-ZA" sz="1800" b="0" dirty="0">
              <a:solidFill>
                <a:schemeClr val="tx1"/>
              </a:solidFill>
            </a:endParaRPr>
          </a:p>
          <a:p>
            <a:r>
              <a:rPr lang="en-ZA" sz="2300" b="0" dirty="0" smtClean="0">
                <a:solidFill>
                  <a:schemeClr val="tx1"/>
                </a:solidFill>
              </a:rPr>
              <a:t>Bashir</a:t>
            </a:r>
            <a:r>
              <a:rPr lang="en-ZA" sz="2300" b="0" dirty="0">
                <a:solidFill>
                  <a:schemeClr val="tx1"/>
                </a:solidFill>
              </a:rPr>
              <a:t>, et al</a:t>
            </a:r>
            <a:r>
              <a:rPr lang="en-ZA" sz="2300" b="0" dirty="0" smtClean="0">
                <a:solidFill>
                  <a:schemeClr val="tx1"/>
                </a:solidFill>
              </a:rPr>
              <a:t>. (2018</a:t>
            </a:r>
            <a:r>
              <a:rPr lang="en-ZA" sz="2300" b="0" dirty="0">
                <a:solidFill>
                  <a:schemeClr val="tx1"/>
                </a:solidFill>
              </a:rPr>
              <a:t>, 9) group 45 </a:t>
            </a:r>
            <a:r>
              <a:rPr lang="en-ZA" sz="2300" b="0" dirty="0" smtClean="0">
                <a:solidFill>
                  <a:schemeClr val="tx1"/>
                </a:solidFill>
              </a:rPr>
              <a:t>sub-Saharan education </a:t>
            </a:r>
            <a:r>
              <a:rPr lang="en-ZA" sz="2300" b="0" dirty="0">
                <a:solidFill>
                  <a:schemeClr val="tx1"/>
                </a:solidFill>
              </a:rPr>
              <a:t>systems </a:t>
            </a:r>
            <a:r>
              <a:rPr lang="en-ZA" sz="2300" b="0" dirty="0" smtClean="0">
                <a:solidFill>
                  <a:schemeClr val="tx1"/>
                </a:solidFill>
              </a:rPr>
              <a:t>into </a:t>
            </a:r>
            <a:r>
              <a:rPr lang="en-ZA" sz="2300" b="0" dirty="0">
                <a:solidFill>
                  <a:schemeClr val="tx1"/>
                </a:solidFill>
              </a:rPr>
              <a:t>four </a:t>
            </a:r>
            <a:r>
              <a:rPr lang="en-ZA" sz="2300" b="0" dirty="0" smtClean="0">
                <a:solidFill>
                  <a:schemeClr val="tx1"/>
                </a:solidFill>
              </a:rPr>
              <a:t>groups:</a:t>
            </a:r>
          </a:p>
          <a:p>
            <a:pPr lvl="1"/>
            <a:r>
              <a:rPr lang="en-ZA" sz="1800" b="1" dirty="0" smtClean="0">
                <a:solidFill>
                  <a:schemeClr val="tx1"/>
                </a:solidFill>
              </a:rPr>
              <a:t>Six of </a:t>
            </a:r>
            <a:r>
              <a:rPr lang="en-ZA" sz="1800" b="1" dirty="0">
                <a:solidFill>
                  <a:schemeClr val="tx1"/>
                </a:solidFill>
              </a:rPr>
              <a:t>the seven countries </a:t>
            </a:r>
            <a:r>
              <a:rPr lang="en-ZA" sz="1800" b="0" dirty="0" smtClean="0">
                <a:solidFill>
                  <a:schemeClr val="tx1"/>
                </a:solidFill>
              </a:rPr>
              <a:t>are placed </a:t>
            </a:r>
            <a:r>
              <a:rPr lang="en-ZA" sz="1800" b="0" dirty="0" smtClean="0">
                <a:solidFill>
                  <a:schemeClr val="tx1"/>
                </a:solidFill>
              </a:rPr>
              <a:t>in </a:t>
            </a:r>
            <a:r>
              <a:rPr lang="en-ZA" sz="1800" b="0" dirty="0">
                <a:solidFill>
                  <a:schemeClr val="tx1"/>
                </a:solidFill>
              </a:rPr>
              <a:t>Group 1, the Established </a:t>
            </a:r>
            <a:r>
              <a:rPr lang="en-ZA" sz="1800" b="0" dirty="0" smtClean="0">
                <a:solidFill>
                  <a:schemeClr val="tx1"/>
                </a:solidFill>
              </a:rPr>
              <a:t>group. </a:t>
            </a:r>
            <a:r>
              <a:rPr lang="en-ZA" sz="1800" b="0" dirty="0">
                <a:solidFill>
                  <a:schemeClr val="tx1"/>
                </a:solidFill>
              </a:rPr>
              <a:t>In this group,  “the primary GERs are high in the baseline year (2000) and close to 100 percent circa 2013; the out-of-school rates for children of primary school age are low in the latest year of available data; and primary retention rates are close to 100 percent in 2013”. </a:t>
            </a:r>
            <a:endParaRPr lang="en-ZA" sz="1800" b="0" dirty="0" smtClean="0">
              <a:solidFill>
                <a:schemeClr val="tx1"/>
              </a:solidFill>
            </a:endParaRPr>
          </a:p>
          <a:p>
            <a:pPr lvl="1"/>
            <a:r>
              <a:rPr lang="en-ZA" sz="1800" b="0" dirty="0" smtClean="0">
                <a:solidFill>
                  <a:schemeClr val="tx1"/>
                </a:solidFill>
              </a:rPr>
              <a:t>Mozambique </a:t>
            </a:r>
            <a:r>
              <a:rPr lang="en-ZA" sz="1800" b="0" dirty="0">
                <a:solidFill>
                  <a:schemeClr val="tx1"/>
                </a:solidFill>
              </a:rPr>
              <a:t>is the exception: </a:t>
            </a:r>
            <a:r>
              <a:rPr lang="en-ZA" sz="1800" b="0" dirty="0" smtClean="0">
                <a:solidFill>
                  <a:schemeClr val="tx1"/>
                </a:solidFill>
              </a:rPr>
              <a:t>Categorised </a:t>
            </a:r>
            <a:r>
              <a:rPr lang="en-ZA" sz="1800" b="0" dirty="0">
                <a:solidFill>
                  <a:schemeClr val="tx1"/>
                </a:solidFill>
              </a:rPr>
              <a:t>into Group 3, the Emerging group, “where the GERs are low in the baseline year and  high by circa 2013; the out-of-school rates for children of primary school age are high in the latest year of available data; and primary retention rates are low in 2013”. </a:t>
            </a:r>
            <a:endParaRPr lang="en-ZA" sz="1800" dirty="0">
              <a:solidFill>
                <a:schemeClr val="tx1"/>
              </a:solidFill>
            </a:endParaRPr>
          </a:p>
          <a:p>
            <a:pPr lvl="1"/>
            <a:r>
              <a:rPr lang="en-ZA" sz="1800" b="0" dirty="0" smtClean="0">
                <a:solidFill>
                  <a:schemeClr val="tx1"/>
                </a:solidFill>
              </a:rPr>
              <a:t>Surprising </a:t>
            </a:r>
            <a:r>
              <a:rPr lang="en-ZA" sz="1800" b="0" dirty="0">
                <a:solidFill>
                  <a:schemeClr val="tx1"/>
                </a:solidFill>
              </a:rPr>
              <a:t>that this </a:t>
            </a:r>
            <a:r>
              <a:rPr lang="en-ZA" sz="1800" b="0" dirty="0" smtClean="0">
                <a:solidFill>
                  <a:schemeClr val="tx1"/>
                </a:solidFill>
              </a:rPr>
              <a:t>Southern African group contains </a:t>
            </a:r>
            <a:r>
              <a:rPr lang="en-ZA" sz="1800" b="0" dirty="0">
                <a:solidFill>
                  <a:schemeClr val="tx1"/>
                </a:solidFill>
              </a:rPr>
              <a:t>6 of the 13 </a:t>
            </a:r>
            <a:r>
              <a:rPr lang="en-ZA" sz="1800" dirty="0">
                <a:solidFill>
                  <a:schemeClr val="tx1"/>
                </a:solidFill>
              </a:rPr>
              <a:t>“Established</a:t>
            </a:r>
            <a:r>
              <a:rPr lang="en-ZA" sz="1800" dirty="0" smtClean="0">
                <a:solidFill>
                  <a:schemeClr val="tx1"/>
                </a:solidFill>
              </a:rPr>
              <a:t>” </a:t>
            </a:r>
            <a:r>
              <a:rPr lang="en-ZA" sz="1800" dirty="0">
                <a:solidFill>
                  <a:schemeClr val="tx1"/>
                </a:solidFill>
              </a:rPr>
              <a:t>African </a:t>
            </a:r>
            <a:r>
              <a:rPr lang="en-ZA" sz="1800" b="0" dirty="0" smtClean="0">
                <a:solidFill>
                  <a:schemeClr val="tx1"/>
                </a:solidFill>
              </a:rPr>
              <a:t>countries, given </a:t>
            </a:r>
            <a:r>
              <a:rPr lang="en-ZA" sz="1800" b="0" dirty="0">
                <a:solidFill>
                  <a:schemeClr val="tx1"/>
                </a:solidFill>
              </a:rPr>
              <a:t>wide </a:t>
            </a:r>
            <a:r>
              <a:rPr lang="en-ZA" sz="1800" b="0" dirty="0" smtClean="0">
                <a:solidFill>
                  <a:schemeClr val="tx1"/>
                </a:solidFill>
              </a:rPr>
              <a:t>differentials </a:t>
            </a:r>
            <a:r>
              <a:rPr lang="en-ZA" sz="1800" b="0" dirty="0">
                <a:solidFill>
                  <a:schemeClr val="tx1"/>
                </a:solidFill>
              </a:rPr>
              <a:t>within this </a:t>
            </a:r>
            <a:r>
              <a:rPr lang="en-ZA" sz="1800" b="0" dirty="0" smtClean="0">
                <a:solidFill>
                  <a:schemeClr val="tx1"/>
                </a:solidFill>
              </a:rPr>
              <a:t>group </a:t>
            </a:r>
          </a:p>
        </p:txBody>
      </p:sp>
    </p:spTree>
    <p:extLst>
      <p:ext uri="{BB962C8B-B14F-4D97-AF65-F5344CB8AC3E}">
        <p14:creationId xmlns:p14="http://schemas.microsoft.com/office/powerpoint/2010/main" val="4143449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a:t>Net and gross enrolment ratios derived from surveys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34243894"/>
              </p:ext>
            </p:extLst>
          </p:nvPr>
        </p:nvGraphicFramePr>
        <p:xfrm>
          <a:off x="143670" y="692696"/>
          <a:ext cx="8820811" cy="4450080"/>
        </p:xfrm>
        <a:graphic>
          <a:graphicData uri="http://schemas.openxmlformats.org/drawingml/2006/table">
            <a:tbl>
              <a:tblPr firstRow="1" bandRow="1">
                <a:tableStyleId>{5C22544A-7EE6-4342-B048-85BDC9FD1C3A}</a:tableStyleId>
              </a:tblPr>
              <a:tblGrid>
                <a:gridCol w="1476002">
                  <a:extLst>
                    <a:ext uri="{9D8B030D-6E8A-4147-A177-3AD203B41FA5}">
                      <a16:colId xmlns:a16="http://schemas.microsoft.com/office/drawing/2014/main" val="3842442485"/>
                    </a:ext>
                  </a:extLst>
                </a:gridCol>
                <a:gridCol w="1368152">
                  <a:extLst>
                    <a:ext uri="{9D8B030D-6E8A-4147-A177-3AD203B41FA5}">
                      <a16:colId xmlns:a16="http://schemas.microsoft.com/office/drawing/2014/main" val="1406874971"/>
                    </a:ext>
                  </a:extLst>
                </a:gridCol>
                <a:gridCol w="664073">
                  <a:extLst>
                    <a:ext uri="{9D8B030D-6E8A-4147-A177-3AD203B41FA5}">
                      <a16:colId xmlns:a16="http://schemas.microsoft.com/office/drawing/2014/main" val="4117388500"/>
                    </a:ext>
                  </a:extLst>
                </a:gridCol>
                <a:gridCol w="664073">
                  <a:extLst>
                    <a:ext uri="{9D8B030D-6E8A-4147-A177-3AD203B41FA5}">
                      <a16:colId xmlns:a16="http://schemas.microsoft.com/office/drawing/2014/main" val="3672709739"/>
                    </a:ext>
                  </a:extLst>
                </a:gridCol>
                <a:gridCol w="664073">
                  <a:extLst>
                    <a:ext uri="{9D8B030D-6E8A-4147-A177-3AD203B41FA5}">
                      <a16:colId xmlns:a16="http://schemas.microsoft.com/office/drawing/2014/main" val="3998971506"/>
                    </a:ext>
                  </a:extLst>
                </a:gridCol>
                <a:gridCol w="664073">
                  <a:extLst>
                    <a:ext uri="{9D8B030D-6E8A-4147-A177-3AD203B41FA5}">
                      <a16:colId xmlns:a16="http://schemas.microsoft.com/office/drawing/2014/main" val="967528848"/>
                    </a:ext>
                  </a:extLst>
                </a:gridCol>
                <a:gridCol w="664073">
                  <a:extLst>
                    <a:ext uri="{9D8B030D-6E8A-4147-A177-3AD203B41FA5}">
                      <a16:colId xmlns:a16="http://schemas.microsoft.com/office/drawing/2014/main" val="1346970997"/>
                    </a:ext>
                  </a:extLst>
                </a:gridCol>
                <a:gridCol w="664073">
                  <a:extLst>
                    <a:ext uri="{9D8B030D-6E8A-4147-A177-3AD203B41FA5}">
                      <a16:colId xmlns:a16="http://schemas.microsoft.com/office/drawing/2014/main" val="1042685988"/>
                    </a:ext>
                  </a:extLst>
                </a:gridCol>
                <a:gridCol w="664073">
                  <a:extLst>
                    <a:ext uri="{9D8B030D-6E8A-4147-A177-3AD203B41FA5}">
                      <a16:colId xmlns:a16="http://schemas.microsoft.com/office/drawing/2014/main" val="3532009118"/>
                    </a:ext>
                  </a:extLst>
                </a:gridCol>
                <a:gridCol w="664073">
                  <a:extLst>
                    <a:ext uri="{9D8B030D-6E8A-4147-A177-3AD203B41FA5}">
                      <a16:colId xmlns:a16="http://schemas.microsoft.com/office/drawing/2014/main" val="2003079142"/>
                    </a:ext>
                  </a:extLst>
                </a:gridCol>
                <a:gridCol w="664073">
                  <a:extLst>
                    <a:ext uri="{9D8B030D-6E8A-4147-A177-3AD203B41FA5}">
                      <a16:colId xmlns:a16="http://schemas.microsoft.com/office/drawing/2014/main" val="3257097435"/>
                    </a:ext>
                  </a:extLst>
                </a:gridCol>
              </a:tblGrid>
              <a:tr h="370840">
                <a:tc>
                  <a:txBody>
                    <a:bodyPr/>
                    <a:lstStyle/>
                    <a:p>
                      <a:pPr>
                        <a:spcAft>
                          <a:spcPts val="0"/>
                        </a:spcAft>
                      </a:pPr>
                      <a:r>
                        <a:rPr lang="en-ZA" sz="18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a:txBody>
                    <a:bodyPr/>
                    <a:lstStyle/>
                    <a:p>
                      <a:pPr>
                        <a:spcAft>
                          <a:spcPts val="0"/>
                        </a:spcAft>
                      </a:pPr>
                      <a:r>
                        <a:rPr lang="en-ZA" sz="18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gridSpan="3">
                  <a:txBody>
                    <a:bodyPr/>
                    <a:lstStyle/>
                    <a:p>
                      <a:pPr algn="ctr">
                        <a:spcAft>
                          <a:spcPts val="0"/>
                        </a:spcAft>
                      </a:pPr>
                      <a:r>
                        <a:rPr lang="en-ZA" sz="1800" b="1" kern="100" dirty="0">
                          <a:solidFill>
                            <a:schemeClr val="bg1"/>
                          </a:solidFill>
                          <a:effectLst/>
                          <a:latin typeface="Palatino Linotype" panose="02040502050505030304" pitchFamily="18" charset="0"/>
                          <a:ea typeface="Times New Roman" panose="02020603050405020304" pitchFamily="18" charset="0"/>
                          <a:cs typeface="Times New Roman" panose="02020603050405020304" pitchFamily="18" charset="0"/>
                        </a:rPr>
                        <a:t>Primary NER</a:t>
                      </a:r>
                    </a:p>
                  </a:txBody>
                  <a:tcPr marL="17780" marR="17780" marT="0" marB="0" anchor="b"/>
                </a:tc>
                <a:tc hMerge="1">
                  <a:txBody>
                    <a:bodyPr/>
                    <a:lstStyle/>
                    <a:p>
                      <a:endParaRPr lang="en-ZA"/>
                    </a:p>
                  </a:txBody>
                  <a:tcPr/>
                </a:tc>
                <a:tc hMerge="1">
                  <a:txBody>
                    <a:bodyPr/>
                    <a:lstStyle/>
                    <a:p>
                      <a:endParaRPr lang="en-ZA"/>
                    </a:p>
                  </a:txBody>
                  <a:tcPr/>
                </a:tc>
                <a:tc gridSpan="3">
                  <a:txBody>
                    <a:bodyPr/>
                    <a:lstStyle/>
                    <a:p>
                      <a:pPr algn="ctr">
                        <a:spcAft>
                          <a:spcPts val="0"/>
                        </a:spcAft>
                      </a:pPr>
                      <a:r>
                        <a:rPr lang="en-ZA" sz="1800" b="1" kern="100">
                          <a:solidFill>
                            <a:schemeClr val="bg1"/>
                          </a:solidFill>
                          <a:effectLst/>
                          <a:latin typeface="Palatino Linotype" panose="02040502050505030304" pitchFamily="18" charset="0"/>
                          <a:ea typeface="Times New Roman" panose="02020603050405020304" pitchFamily="18" charset="0"/>
                          <a:cs typeface="Times New Roman" panose="02020603050405020304" pitchFamily="18" charset="0"/>
                        </a:rPr>
                        <a:t>Primary GER</a:t>
                      </a:r>
                    </a:p>
                  </a:txBody>
                  <a:tcPr marL="17780" marR="17780" marT="0" marB="0" anchor="b"/>
                </a:tc>
                <a:tc hMerge="1">
                  <a:txBody>
                    <a:bodyPr/>
                    <a:lstStyle/>
                    <a:p>
                      <a:endParaRPr lang="en-ZA"/>
                    </a:p>
                  </a:txBody>
                  <a:tcPr/>
                </a:tc>
                <a:tc hMerge="1">
                  <a:txBody>
                    <a:bodyPr/>
                    <a:lstStyle/>
                    <a:p>
                      <a:endParaRPr lang="en-ZA"/>
                    </a:p>
                  </a:txBody>
                  <a:tcPr/>
                </a:tc>
                <a:tc gridSpan="3">
                  <a:txBody>
                    <a:bodyPr/>
                    <a:lstStyle/>
                    <a:p>
                      <a:pPr algn="ctr">
                        <a:spcAft>
                          <a:spcPts val="0"/>
                        </a:spcAft>
                      </a:pPr>
                      <a:r>
                        <a:rPr lang="en-ZA" sz="1800" b="1" kern="100" dirty="0">
                          <a:solidFill>
                            <a:schemeClr val="bg1"/>
                          </a:solidFill>
                          <a:effectLst/>
                          <a:latin typeface="Palatino Linotype" panose="02040502050505030304" pitchFamily="18" charset="0"/>
                          <a:ea typeface="Times New Roman" panose="02020603050405020304" pitchFamily="18" charset="0"/>
                          <a:cs typeface="Times New Roman" panose="02020603050405020304" pitchFamily="18" charset="0"/>
                        </a:rPr>
                        <a:t>Secondary NER</a:t>
                      </a:r>
                    </a:p>
                  </a:txBody>
                  <a:tcPr marL="17780" marR="17780" marT="0" marB="0" anchor="b"/>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894622780"/>
                  </a:ext>
                </a:extLst>
              </a:tr>
              <a:tr h="370840">
                <a:tc>
                  <a:txBody>
                    <a:bodyPr/>
                    <a:lstStyle/>
                    <a:p>
                      <a:pPr>
                        <a:spcAft>
                          <a:spcPts val="0"/>
                        </a:spcAft>
                      </a:pPr>
                      <a:r>
                        <a:rPr lang="en-ZA" sz="18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a:txBody>
                    <a:bodyPr/>
                    <a:lstStyle/>
                    <a:p>
                      <a:pPr>
                        <a:spcAft>
                          <a:spcPts val="0"/>
                        </a:spcAft>
                      </a:pPr>
                      <a:r>
                        <a:rPr lang="en-ZA" sz="18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Source</a:t>
                      </a:r>
                      <a:endPar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a:txBody>
                    <a:bodyPr/>
                    <a:lstStyle/>
                    <a:p>
                      <a:pPr algn="ctr">
                        <a:spcAft>
                          <a:spcPts val="0"/>
                        </a:spcAft>
                      </a:pPr>
                      <a:r>
                        <a:rPr lang="en-ZA" sz="18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Girls</a:t>
                      </a:r>
                      <a:endPar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a:txBody>
                    <a:bodyPr/>
                    <a:lstStyle/>
                    <a:p>
                      <a:pPr algn="ctr">
                        <a:spcAft>
                          <a:spcPts val="0"/>
                        </a:spcAft>
                      </a:pPr>
                      <a:r>
                        <a:rPr lang="en-ZA" sz="18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Boys</a:t>
                      </a:r>
                      <a:endPar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a:txBody>
                    <a:bodyPr/>
                    <a:lstStyle/>
                    <a:p>
                      <a:pPr algn="ctr">
                        <a:spcAft>
                          <a:spcPts val="0"/>
                        </a:spcAft>
                      </a:pPr>
                      <a:r>
                        <a:rPr lang="en-ZA" sz="18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Total</a:t>
                      </a:r>
                      <a:endPar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a:txBody>
                    <a:bodyPr/>
                    <a:lstStyle/>
                    <a:p>
                      <a:pPr algn="ctr">
                        <a:spcAft>
                          <a:spcPts val="0"/>
                        </a:spcAft>
                      </a:pPr>
                      <a:r>
                        <a:rPr lang="en-ZA" sz="18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Girls</a:t>
                      </a:r>
                      <a:endPar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a:txBody>
                    <a:bodyPr/>
                    <a:lstStyle/>
                    <a:p>
                      <a:pPr algn="ctr">
                        <a:spcAft>
                          <a:spcPts val="0"/>
                        </a:spcAft>
                      </a:pPr>
                      <a:r>
                        <a:rPr lang="en-ZA" sz="18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Boys</a:t>
                      </a:r>
                      <a:endPar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a:txBody>
                    <a:bodyPr/>
                    <a:lstStyle/>
                    <a:p>
                      <a:pPr algn="ctr">
                        <a:spcAft>
                          <a:spcPts val="0"/>
                        </a:spcAft>
                      </a:pPr>
                      <a:r>
                        <a:rPr lang="en-ZA" sz="18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Total</a:t>
                      </a:r>
                      <a:endPar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a:txBody>
                    <a:bodyPr/>
                    <a:lstStyle/>
                    <a:p>
                      <a:pPr algn="ctr">
                        <a:spcAft>
                          <a:spcPts val="0"/>
                        </a:spcAft>
                      </a:pPr>
                      <a:r>
                        <a:rPr lang="en-ZA" sz="18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Girls</a:t>
                      </a:r>
                      <a:endPar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a:txBody>
                    <a:bodyPr/>
                    <a:lstStyle/>
                    <a:p>
                      <a:pPr algn="ctr">
                        <a:spcAft>
                          <a:spcPts val="0"/>
                        </a:spcAft>
                      </a:pPr>
                      <a:r>
                        <a:rPr lang="en-ZA" sz="18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Boys</a:t>
                      </a:r>
                      <a:endPar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a:txBody>
                    <a:bodyPr/>
                    <a:lstStyle/>
                    <a:p>
                      <a:pPr algn="ctr">
                        <a:spcAft>
                          <a:spcPts val="0"/>
                        </a:spcAft>
                      </a:pPr>
                      <a:r>
                        <a:rPr lang="en-ZA" sz="18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Total</a:t>
                      </a:r>
                      <a:endPar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extLst>
                  <a:ext uri="{0D108BD9-81ED-4DB2-BD59-A6C34878D82A}">
                    <a16:rowId xmlns:a16="http://schemas.microsoft.com/office/drawing/2014/main" val="3034460175"/>
                  </a:ext>
                </a:extLst>
              </a:tr>
              <a:tr h="370840">
                <a:tc>
                  <a:txBody>
                    <a:bodyPr/>
                    <a:lstStyle/>
                    <a:p>
                      <a:pPr>
                        <a:spcAft>
                          <a:spcPts val="0"/>
                        </a:spcAft>
                      </a:pPr>
                      <a:r>
                        <a:rPr lang="en-ZA" sz="18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Eswatini</a:t>
                      </a:r>
                      <a:endPar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a:txBody>
                    <a:bodyPr/>
                    <a:lstStyle/>
                    <a:p>
                      <a:pP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2006-7 DHS</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86</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83</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84</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117</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124</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120</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41</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33</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37</a:t>
                      </a:r>
                    </a:p>
                  </a:txBody>
                  <a:tcPr marL="17780" marR="17780" marT="0" marB="0" anchor="b"/>
                </a:tc>
                <a:extLst>
                  <a:ext uri="{0D108BD9-81ED-4DB2-BD59-A6C34878D82A}">
                    <a16:rowId xmlns:a16="http://schemas.microsoft.com/office/drawing/2014/main" val="2810806290"/>
                  </a:ext>
                </a:extLst>
              </a:tr>
              <a:tr h="370840">
                <a:tc>
                  <a:txBody>
                    <a:bodyPr/>
                    <a:lstStyle/>
                    <a:p>
                      <a:pPr>
                        <a:spcAft>
                          <a:spcPts val="0"/>
                        </a:spcAft>
                      </a:pPr>
                      <a:r>
                        <a:rPr lang="en-ZA" sz="1800" b="1"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Lesotho</a:t>
                      </a:r>
                      <a:endPar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a:txBody>
                    <a:bodyPr/>
                    <a:lstStyle/>
                    <a:p>
                      <a:pP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2014 DHS</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95</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92</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94</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119</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124</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121</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51</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34</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42</a:t>
                      </a:r>
                    </a:p>
                  </a:txBody>
                  <a:tcPr marL="17780" marR="17780" marT="0" marB="0" anchor="b"/>
                </a:tc>
                <a:extLst>
                  <a:ext uri="{0D108BD9-81ED-4DB2-BD59-A6C34878D82A}">
                    <a16:rowId xmlns:a16="http://schemas.microsoft.com/office/drawing/2014/main" val="2758607672"/>
                  </a:ext>
                </a:extLst>
              </a:tr>
              <a:tr h="370840">
                <a:tc>
                  <a:txBody>
                    <a:bodyPr/>
                    <a:lstStyle/>
                    <a:p>
                      <a:pPr>
                        <a:spcAft>
                          <a:spcPts val="0"/>
                        </a:spcAft>
                      </a:pPr>
                      <a:r>
                        <a:rPr lang="en-ZA" sz="18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Lesotho</a:t>
                      </a:r>
                      <a:endPar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a:txBody>
                    <a:bodyPr/>
                    <a:lstStyle/>
                    <a:p>
                      <a:pP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2009 DHS</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91</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87</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89</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123</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122</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122</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40</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26</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33</a:t>
                      </a:r>
                    </a:p>
                  </a:txBody>
                  <a:tcPr marL="17780" marR="17780" marT="0" marB="0" anchor="b"/>
                </a:tc>
                <a:extLst>
                  <a:ext uri="{0D108BD9-81ED-4DB2-BD59-A6C34878D82A}">
                    <a16:rowId xmlns:a16="http://schemas.microsoft.com/office/drawing/2014/main" val="2620188143"/>
                  </a:ext>
                </a:extLst>
              </a:tr>
              <a:tr h="370840">
                <a:tc>
                  <a:txBody>
                    <a:bodyPr/>
                    <a:lstStyle/>
                    <a:p>
                      <a:pPr>
                        <a:spcAft>
                          <a:spcPts val="0"/>
                        </a:spcAft>
                      </a:pPr>
                      <a:r>
                        <a:rPr lang="en-ZA" sz="18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Lesotho</a:t>
                      </a:r>
                      <a:endPar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a:txBody>
                    <a:bodyPr/>
                    <a:lstStyle/>
                    <a:p>
                      <a:pP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2004 DHS</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87</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81</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85</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127</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129</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128</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27</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16</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21</a:t>
                      </a:r>
                    </a:p>
                  </a:txBody>
                  <a:tcPr marL="17780" marR="17780" marT="0" marB="0" anchor="b"/>
                </a:tc>
                <a:extLst>
                  <a:ext uri="{0D108BD9-81ED-4DB2-BD59-A6C34878D82A}">
                    <a16:rowId xmlns:a16="http://schemas.microsoft.com/office/drawing/2014/main" val="2982629361"/>
                  </a:ext>
                </a:extLst>
              </a:tr>
              <a:tr h="370840">
                <a:tc>
                  <a:txBody>
                    <a:bodyPr/>
                    <a:lstStyle/>
                    <a:p>
                      <a:pPr>
                        <a:spcAft>
                          <a:spcPts val="0"/>
                        </a:spcAft>
                      </a:pPr>
                      <a:r>
                        <a:rPr lang="en-ZA" sz="18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Mozambique</a:t>
                      </a:r>
                      <a:endPar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a:txBody>
                    <a:bodyPr/>
                    <a:lstStyle/>
                    <a:p>
                      <a:pP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2015 AIS</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74</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75</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74</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96</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100</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98</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27</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26</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26</a:t>
                      </a:r>
                    </a:p>
                  </a:txBody>
                  <a:tcPr marL="17780" marR="17780" marT="0" marB="0" anchor="b"/>
                </a:tc>
                <a:extLst>
                  <a:ext uri="{0D108BD9-81ED-4DB2-BD59-A6C34878D82A}">
                    <a16:rowId xmlns:a16="http://schemas.microsoft.com/office/drawing/2014/main" val="1693692455"/>
                  </a:ext>
                </a:extLst>
              </a:tr>
              <a:tr h="370840">
                <a:tc>
                  <a:txBody>
                    <a:bodyPr/>
                    <a:lstStyle/>
                    <a:p>
                      <a:pPr>
                        <a:spcAft>
                          <a:spcPts val="0"/>
                        </a:spcAft>
                      </a:pPr>
                      <a:r>
                        <a:rPr lang="en-ZA" sz="18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Mozambique</a:t>
                      </a:r>
                      <a:endPar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a:txBody>
                    <a:bodyPr/>
                    <a:lstStyle/>
                    <a:p>
                      <a:pP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2011 DHS</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75</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74</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74</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98</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105</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102</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23</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24</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24</a:t>
                      </a:r>
                    </a:p>
                  </a:txBody>
                  <a:tcPr marL="17780" marR="17780" marT="0" marB="0" anchor="b"/>
                </a:tc>
                <a:extLst>
                  <a:ext uri="{0D108BD9-81ED-4DB2-BD59-A6C34878D82A}">
                    <a16:rowId xmlns:a16="http://schemas.microsoft.com/office/drawing/2014/main" val="556564576"/>
                  </a:ext>
                </a:extLst>
              </a:tr>
              <a:tr h="370840">
                <a:tc>
                  <a:txBody>
                    <a:bodyPr/>
                    <a:lstStyle/>
                    <a:p>
                      <a:pPr>
                        <a:spcAft>
                          <a:spcPts val="0"/>
                        </a:spcAft>
                      </a:pPr>
                      <a:r>
                        <a:rPr lang="en-ZA" sz="18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Mozambique</a:t>
                      </a:r>
                      <a:endPar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a:txBody>
                    <a:bodyPr/>
                    <a:lstStyle/>
                    <a:p>
                      <a:pP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2003 DHS</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57</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63</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60</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86</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105</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96</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7</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9</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8</a:t>
                      </a:r>
                    </a:p>
                  </a:txBody>
                  <a:tcPr marL="17780" marR="17780" marT="0" marB="0" anchor="b"/>
                </a:tc>
                <a:extLst>
                  <a:ext uri="{0D108BD9-81ED-4DB2-BD59-A6C34878D82A}">
                    <a16:rowId xmlns:a16="http://schemas.microsoft.com/office/drawing/2014/main" val="3465780709"/>
                  </a:ext>
                </a:extLst>
              </a:tr>
              <a:tr h="370840">
                <a:tc>
                  <a:txBody>
                    <a:bodyPr/>
                    <a:lstStyle/>
                    <a:p>
                      <a:pPr>
                        <a:spcAft>
                          <a:spcPts val="0"/>
                        </a:spcAft>
                      </a:pPr>
                      <a:r>
                        <a:rPr lang="en-ZA" sz="18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Namibia</a:t>
                      </a:r>
                      <a:endPar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a:txBody>
                    <a:bodyPr/>
                    <a:lstStyle/>
                    <a:p>
                      <a:pP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2006-7 DHS</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85</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83</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84</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112</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116</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114</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53</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40</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46</a:t>
                      </a:r>
                    </a:p>
                  </a:txBody>
                  <a:tcPr marL="17780" marR="17780" marT="0" marB="0" anchor="b"/>
                </a:tc>
                <a:extLst>
                  <a:ext uri="{0D108BD9-81ED-4DB2-BD59-A6C34878D82A}">
                    <a16:rowId xmlns:a16="http://schemas.microsoft.com/office/drawing/2014/main" val="3293023146"/>
                  </a:ext>
                </a:extLst>
              </a:tr>
              <a:tr h="370840">
                <a:tc>
                  <a:txBody>
                    <a:bodyPr/>
                    <a:lstStyle/>
                    <a:p>
                      <a:pPr>
                        <a:spcAft>
                          <a:spcPts val="0"/>
                        </a:spcAft>
                      </a:pPr>
                      <a:r>
                        <a:rPr lang="en-ZA" sz="18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Namibia</a:t>
                      </a:r>
                      <a:endPar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a:txBody>
                    <a:bodyPr/>
                    <a:lstStyle/>
                    <a:p>
                      <a:pP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2000 DHS</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78</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77</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78</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107</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112</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109</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39</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30</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35</a:t>
                      </a:r>
                    </a:p>
                  </a:txBody>
                  <a:tcPr marL="17780" marR="17780" marT="0" marB="0" anchor="b"/>
                </a:tc>
                <a:extLst>
                  <a:ext uri="{0D108BD9-81ED-4DB2-BD59-A6C34878D82A}">
                    <a16:rowId xmlns:a16="http://schemas.microsoft.com/office/drawing/2014/main" val="3860912768"/>
                  </a:ext>
                </a:extLst>
              </a:tr>
              <a:tr h="370840">
                <a:tc>
                  <a:txBody>
                    <a:bodyPr/>
                    <a:lstStyle/>
                    <a:p>
                      <a:pPr>
                        <a:spcAft>
                          <a:spcPts val="0"/>
                        </a:spcAft>
                      </a:pPr>
                      <a:r>
                        <a:rPr lang="en-ZA" sz="1800" b="1"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South Africa</a:t>
                      </a:r>
                      <a:endPar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17780" marR="17780" marT="0" marB="0" anchor="b"/>
                </a:tc>
                <a:tc>
                  <a:txBody>
                    <a:bodyPr/>
                    <a:lstStyle/>
                    <a:p>
                      <a:pP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2016 DHS</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87</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90</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88</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109</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115</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112</a:t>
                      </a:r>
                    </a:p>
                  </a:txBody>
                  <a:tcPr marL="17780" marR="17780" marT="0" marB="0" anchor="b"/>
                </a:tc>
                <a:tc>
                  <a:txBody>
                    <a:bodyPr/>
                    <a:lstStyle/>
                    <a:p>
                      <a:pPr algn="r">
                        <a:spcAft>
                          <a:spcPts val="0"/>
                        </a:spcAft>
                      </a:pPr>
                      <a:r>
                        <a:rPr lang="en-ZA"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76</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77</a:t>
                      </a:r>
                    </a:p>
                  </a:txBody>
                  <a:tcPr marL="17780" marR="17780" marT="0" marB="0" anchor="b"/>
                </a:tc>
                <a:tc>
                  <a:txBody>
                    <a:bodyPr/>
                    <a:lstStyle/>
                    <a:p>
                      <a:pPr algn="r">
                        <a:spcAft>
                          <a:spcPts val="0"/>
                        </a:spcAft>
                      </a:pPr>
                      <a:r>
                        <a:rPr lang="en-ZA"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77</a:t>
                      </a:r>
                    </a:p>
                  </a:txBody>
                  <a:tcPr marL="17780" marR="17780" marT="0" marB="0" anchor="b"/>
                </a:tc>
                <a:extLst>
                  <a:ext uri="{0D108BD9-81ED-4DB2-BD59-A6C34878D82A}">
                    <a16:rowId xmlns:a16="http://schemas.microsoft.com/office/drawing/2014/main" val="2501448191"/>
                  </a:ext>
                </a:extLst>
              </a:tr>
            </a:tbl>
          </a:graphicData>
        </a:graphic>
      </p:graphicFrame>
    </p:spTree>
    <p:extLst>
      <p:ext uri="{BB962C8B-B14F-4D97-AF65-F5344CB8AC3E}">
        <p14:creationId xmlns:p14="http://schemas.microsoft.com/office/powerpoint/2010/main" val="1943748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a:t>% </a:t>
            </a:r>
            <a:r>
              <a:rPr lang="en-ZA" sz="3200" dirty="0" smtClean="0"/>
              <a:t>of birth cohort that </a:t>
            </a:r>
            <a:r>
              <a:rPr lang="en-ZA" sz="3200" dirty="0"/>
              <a:t>never entered school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0903677"/>
              </p:ext>
            </p:extLst>
          </p:nvPr>
        </p:nvGraphicFramePr>
        <p:xfrm>
          <a:off x="179388" y="692696"/>
          <a:ext cx="8856662" cy="59049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4678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a:t>% </a:t>
            </a:r>
            <a:r>
              <a:rPr lang="en-ZA" sz="3200" dirty="0" smtClean="0"/>
              <a:t>of birth cohort that completed primary school</a:t>
            </a:r>
            <a:endParaRPr lang="en-ZA"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4813677"/>
              </p:ext>
            </p:extLst>
          </p:nvPr>
        </p:nvGraphicFramePr>
        <p:xfrm>
          <a:off x="179388" y="692696"/>
          <a:ext cx="8856662" cy="59049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509492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ReSEP Presentation_3x4</Template>
  <TotalTime>41245</TotalTime>
  <Words>5134</Words>
  <Application>Microsoft Office PowerPoint</Application>
  <PresentationFormat>On-screen Show (4:3)</PresentationFormat>
  <Paragraphs>791</Paragraphs>
  <Slides>37</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37</vt:i4>
      </vt:variant>
    </vt:vector>
  </HeadingPairs>
  <TitlesOfParts>
    <vt:vector size="46" baseType="lpstr">
      <vt:lpstr>Arial</vt:lpstr>
      <vt:lpstr>Calibri</vt:lpstr>
      <vt:lpstr>Lucida Sans</vt:lpstr>
      <vt:lpstr>Palatino Linotype</vt:lpstr>
      <vt:lpstr>Tahoma</vt:lpstr>
      <vt:lpstr>Times New Roman</vt:lpstr>
      <vt:lpstr>Default Design</vt:lpstr>
      <vt:lpstr>Office Theme</vt:lpstr>
      <vt:lpstr>2_Office Theme</vt:lpstr>
      <vt:lpstr>From MDGs to SDGs:  Business as usual in Southern African?</vt:lpstr>
      <vt:lpstr>From MDGs to SDGs</vt:lpstr>
      <vt:lpstr>Education policy in southern Africa</vt:lpstr>
      <vt:lpstr>Economic context</vt:lpstr>
      <vt:lpstr>Southern African countries in perspective</vt:lpstr>
      <vt:lpstr>NERs and GERs</vt:lpstr>
      <vt:lpstr>Net and gross enrolment ratios derived from surveys</vt:lpstr>
      <vt:lpstr>% of birth cohort that never entered school</vt:lpstr>
      <vt:lpstr>% of birth cohort that completed primary school</vt:lpstr>
      <vt:lpstr>Issues and policy responses</vt:lpstr>
      <vt:lpstr>Resources and priorities</vt:lpstr>
      <vt:lpstr>Resources and priorities (cont)</vt:lpstr>
      <vt:lpstr>Mozambique: </vt:lpstr>
      <vt:lpstr>Resources and priorities (cont)</vt:lpstr>
      <vt:lpstr>Resources and priorities (cont)</vt:lpstr>
      <vt:lpstr>Serving remote communities</vt:lpstr>
      <vt:lpstr>Serving remote communities:  Hostels or rented accommodation vs expanding school network</vt:lpstr>
      <vt:lpstr>Serving remote communities: Teacher assignment: Rural incentives versus deployment</vt:lpstr>
      <vt:lpstr>Enrolment by grade and year</vt:lpstr>
      <vt:lpstr>Repetition policy, high stakes exams and dropout</vt:lpstr>
      <vt:lpstr>Repetition policy, high stakes examinations and dropout (cont)</vt:lpstr>
      <vt:lpstr>PowerPoint Presentation</vt:lpstr>
      <vt:lpstr>Swaziland: ‘pseudo-cohorts’ vs actual cohorts </vt:lpstr>
      <vt:lpstr>Enrolment by grade and year by incentive category</vt:lpstr>
      <vt:lpstr>‘Survival rates’ by incentive category, 2012</vt:lpstr>
      <vt:lpstr>Repetition policy, high stakes examinations and dropout (cont)</vt:lpstr>
      <vt:lpstr>Cognitive performance, testing and measurement</vt:lpstr>
      <vt:lpstr>‘Pisa scale scores’ for a selection of countries (based on Gustafsson, 2012)</vt:lpstr>
      <vt:lpstr>Cognitive performance, testing and measurement (cont)</vt:lpstr>
      <vt:lpstr>Cognitive performance, testing and measurement (cont)</vt:lpstr>
      <vt:lpstr>Cognitive performance, testing and measurement (cont)</vt:lpstr>
      <vt:lpstr>Cognitive performance, testing and measurement (cont)</vt:lpstr>
      <vt:lpstr>Conclusion</vt:lpstr>
      <vt:lpstr>% of birth cohort that completed various grades</vt:lpstr>
      <vt:lpstr>Lesotho: % of birth cohort that have reached Grades 1, 5, 7, 10 &amp; 12</vt:lpstr>
      <vt:lpstr>Namibia: % over-aged for grade (older than 7 in grade 1, 8 in grade 2, etc.)</vt:lpstr>
      <vt:lpstr>Lesotho:   Enrolment by grade and district, 2016 &amp; Net enrolment by quintile and gender, 2009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unemployment and graduate employability</dc:title>
  <dc:creator>Anderson Gondwe;Van der Berg, Servaas &lt;svdb@sun.ac.za&gt;</dc:creator>
  <cp:lastModifiedBy>xxx</cp:lastModifiedBy>
  <cp:revision>930</cp:revision>
  <cp:lastPrinted>2015-02-18T15:39:06Z</cp:lastPrinted>
  <dcterms:created xsi:type="dcterms:W3CDTF">2013-08-12T13:25:34Z</dcterms:created>
  <dcterms:modified xsi:type="dcterms:W3CDTF">2020-02-20T07:41:44Z</dcterms:modified>
</cp:coreProperties>
</file>