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26" r:id="rId2"/>
    <p:sldId id="528" r:id="rId3"/>
    <p:sldId id="533" r:id="rId4"/>
    <p:sldId id="534" r:id="rId5"/>
    <p:sldId id="535" r:id="rId6"/>
    <p:sldId id="536" r:id="rId7"/>
    <p:sldId id="547" r:id="rId8"/>
    <p:sldId id="537" r:id="rId9"/>
    <p:sldId id="538" r:id="rId10"/>
    <p:sldId id="545" r:id="rId11"/>
    <p:sldId id="543" r:id="rId12"/>
    <p:sldId id="540" r:id="rId13"/>
    <p:sldId id="548" r:id="rId14"/>
    <p:sldId id="539" r:id="rId15"/>
    <p:sldId id="549" r:id="rId16"/>
    <p:sldId id="550" r:id="rId17"/>
    <p:sldId id="551" r:id="rId18"/>
    <p:sldId id="552" r:id="rId19"/>
    <p:sldId id="553" r:id="rId20"/>
    <p:sldId id="546" r:id="rId21"/>
    <p:sldId id="556" r:id="rId22"/>
    <p:sldId id="557" r:id="rId23"/>
    <p:sldId id="559" r:id="rId24"/>
    <p:sldId id="560" r:id="rId25"/>
    <p:sldId id="561" r:id="rId26"/>
    <p:sldId id="532" r:id="rId27"/>
    <p:sldId id="565" r:id="rId28"/>
    <p:sldId id="562" r:id="rId29"/>
    <p:sldId id="563" r:id="rId30"/>
    <p:sldId id="564" r:id="rId31"/>
    <p:sldId id="555" r:id="rId32"/>
    <p:sldId id="529" r:id="rId33"/>
    <p:sldId id="530" r:id="rId34"/>
    <p:sldId id="531" r:id="rId35"/>
    <p:sldId id="554" r:id="rId36"/>
    <p:sldId id="541" r:id="rId3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8" autoAdjust="0"/>
    <p:restoredTop sz="71897" autoAdjust="0"/>
  </p:normalViewPr>
  <p:slideViewPr>
    <p:cSldViewPr showGuides="1">
      <p:cViewPr varScale="1">
        <p:scale>
          <a:sx n="36" d="100"/>
          <a:sy n="36" d="100"/>
        </p:scale>
        <p:origin x="1604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192" y="-6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83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1"/>
            <a:ext cx="3067050" cy="46831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5372F724-C3D5-410A-9191-1CB2706D4C81}" type="datetimeFigureOut">
              <a:rPr lang="en-ZA" smtClean="0"/>
              <a:t>2019/07/04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6"/>
            <a:ext cx="3067050" cy="46831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6"/>
            <a:ext cx="3067050" cy="46831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8A467F4-FA16-4825-9B5B-6C0A0F162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606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r">
              <a:defRPr sz="1200"/>
            </a:lvl1pPr>
          </a:lstStyle>
          <a:p>
            <a:fld id="{57231551-79CA-4531-B463-CDABCCD35B4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7" tIns="46963" rIns="93927" bIns="469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7" tIns="46963" rIns="93927" bIns="469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r">
              <a:defRPr sz="1200"/>
            </a:lvl1pPr>
          </a:lstStyle>
          <a:p>
            <a:fld id="{CB9C34DF-470D-40A6-9074-20B5166A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4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3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8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9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3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8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3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5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5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3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7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3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7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Feuerstein, R., Rand, Y. A., &amp; Hoffman, M. B. (1979). 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dynamic assessment of retarded performers: The learning potential assessment device, theory, instruments, and techniques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Scott Foresman &amp; 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Tzuriel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(2000). Dynamic assessment of young children: Educational and intervention perspectives. 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Psychology Review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385-435.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example is Reaction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Feuerstein, R., Rand, Y. A., &amp; Hoffman, M. B. (1979). 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dynamic assessment of retarded performers: The learning potential assessment device, theory, instruments, and techniques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Scott Foresman &amp; 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Tzuriel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(2000). Dynamic assessment of young children: Educational and intervention perspectives. 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Psychology Review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385-435.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example is Reaction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34DF-470D-40A6-9074-20B5166A82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AD68-029A-4C01-B01C-4E24A544EE33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6B50-AADA-447D-8D9B-214E19C4CCDF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9B5-584A-4A5C-929E-4B313A910A14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4C2-5232-430C-878C-E2FE20320FC6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C3C-5D7A-4404-B655-29CAB2FFA4C3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0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C07-A735-4244-AAE3-307A215B725A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9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5A61-5561-4AA4-A30A-A51218B306BC}" type="datetime1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04C6-08CE-4866-9F8A-2DE74F6D5B70}" type="datetime1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1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4977-281C-45CD-A4BA-5FCEEF0880CC}" type="datetime1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B22F-BDE8-4518-B091-B989133BA676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63DF-4E7B-47D5-8F46-593B05B7680A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ED17-1E9A-4679-84D2-24C582FE1FEA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3C50-E8FA-41DE-895A-816827B1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ycnet.apa.org/doi/10.1037/h00546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363"/>
            <a:ext cx="9144000" cy="1798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2971800"/>
            <a:ext cx="8668512" cy="2209800"/>
          </a:xfrm>
        </p:spPr>
        <p:txBody>
          <a:bodyPr>
            <a:normAutofit/>
          </a:bodyPr>
          <a:lstStyle/>
          <a:p>
            <a:br>
              <a:rPr lang="en-US" sz="3100" dirty="0"/>
            </a:br>
            <a:br>
              <a:rPr lang="en-US" sz="2800" dirty="0"/>
            </a:b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7" y="-21336"/>
            <a:ext cx="8229599" cy="2633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9F5BB-E8E6-4231-9542-36AE180D540C}"/>
              </a:ext>
            </a:extLst>
          </p:cNvPr>
          <p:cNvSpPr txBox="1"/>
          <p:nvPr/>
        </p:nvSpPr>
        <p:spPr>
          <a:xfrm>
            <a:off x="0" y="2971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/>
              <a:t>Assessment of young children – Why and 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E01C3-DA2E-43E5-ADC2-28DB53DF9389}"/>
              </a:ext>
            </a:extLst>
          </p:cNvPr>
          <p:cNvSpPr txBox="1"/>
          <p:nvPr/>
        </p:nvSpPr>
        <p:spPr>
          <a:xfrm>
            <a:off x="3124200" y="3796592"/>
            <a:ext cx="335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/>
              <a:t>Linda Richter</a:t>
            </a:r>
          </a:p>
          <a:p>
            <a:pPr algn="ctr"/>
            <a:r>
              <a:rPr lang="en-ZA" dirty="0"/>
              <a:t>RESEP Early Learning Workshop</a:t>
            </a:r>
          </a:p>
          <a:p>
            <a:pPr algn="ctr"/>
            <a:r>
              <a:rPr lang="en-ZA" dirty="0"/>
              <a:t>Stellenbosch 4-5 July 2019</a:t>
            </a:r>
          </a:p>
        </p:txBody>
      </p:sp>
    </p:spTree>
    <p:extLst>
      <p:ext uri="{BB962C8B-B14F-4D97-AF65-F5344CB8AC3E}">
        <p14:creationId xmlns:p14="http://schemas.microsoft.com/office/powerpoint/2010/main" val="58574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Executive function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8A813-8FD5-4585-AA01-F750FBA49060}"/>
              </a:ext>
            </a:extLst>
          </p:cNvPr>
          <p:cNvSpPr txBox="1"/>
          <p:nvPr/>
        </p:nvSpPr>
        <p:spPr>
          <a:xfrm>
            <a:off x="228600" y="1371600"/>
            <a:ext cx="8848817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3600" dirty="0"/>
              <a:t>Originally 3 main areas (then 7, 8 etc): </a:t>
            </a:r>
          </a:p>
          <a:p>
            <a:pPr marL="355600" indent="-355600" defTabSz="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Working memory - attention, holding 	information in memory during a task</a:t>
            </a:r>
          </a:p>
          <a:p>
            <a:pPr marL="355600" indent="-355600" defTabSz="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Cognitive flexibility (flexible thinking) – 	problem solving, seeing alternatives</a:t>
            </a:r>
          </a:p>
          <a:p>
            <a:pPr marL="355600" indent="-355600" defTabSz="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Inhibitory control (self-control) – keeping 	behaviour and emotions in check</a:t>
            </a:r>
          </a:p>
        </p:txBody>
      </p:sp>
    </p:spTree>
    <p:extLst>
      <p:ext uri="{BB962C8B-B14F-4D97-AF65-F5344CB8AC3E}">
        <p14:creationId xmlns:p14="http://schemas.microsoft.com/office/powerpoint/2010/main" val="287611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Construct validity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22194" y="1168747"/>
            <a:ext cx="893463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Does the test measure the construct?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Classical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000" dirty="0"/>
              <a:t>theoretical concepts and their interrelations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000" dirty="0"/>
              <a:t>Measurement &amp; empirical investigation of the concepts eg Spearman’s g (general intelligence) and s (specific skills)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Criterion validity – compares well with measures of same construct administered at the same (concurrent) or future (predictive validity)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C92ADE1-B56D-4ADC-B8CB-917B81B5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6530974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88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Types of validity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133165" y="1250919"/>
            <a:ext cx="901083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Intrinsic validity – </a:t>
            </a:r>
            <a:r>
              <a:rPr lang="en-ZA" sz="2900" dirty="0"/>
              <a:t>“performance” (task sampling) - a asking a child’s to name letters of the alphabet is an intrinsically valid measure of literacy at a specified level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Face validity – </a:t>
            </a:r>
            <a:r>
              <a:rPr lang="en-ZA" sz="2900" dirty="0"/>
              <a:t>the test "looks like" it is going to measure what it is supposed to measure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Content/logical validity </a:t>
            </a:r>
            <a:r>
              <a:rPr lang="en-ZA" sz="2800" dirty="0"/>
              <a:t>– </a:t>
            </a:r>
            <a:r>
              <a:rPr lang="en-ZA" sz="2900" dirty="0"/>
              <a:t>covers all domains of the construct eg </a:t>
            </a:r>
            <a:r>
              <a:rPr lang="en-ZA" sz="2900" i="1" dirty="0"/>
              <a:t>development</a:t>
            </a:r>
            <a:r>
              <a:rPr lang="en-ZA" sz="2900" dirty="0"/>
              <a:t> (cognition, language, gross motor, fine motor, personal-social etc)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C92ADE1-B56D-4ADC-B8CB-917B81B5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6530974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170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Psychometric validity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0" y="1413147"/>
            <a:ext cx="8934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Internally consistent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Reliable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Discriminates between children on construct of interest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Etc</a:t>
            </a:r>
            <a:endParaRPr lang="en-ZA" sz="32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C92ADE1-B56D-4ADC-B8CB-917B81B5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6530974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298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Comparative process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228600" y="1390399"/>
            <a:ext cx="90108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Adaptation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800" dirty="0"/>
              <a:t>Cultural/language adaptation, translation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Creating norms: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800" dirty="0"/>
              <a:t>Establishing levels of performance of representative samples of children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Standardization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800" dirty="0"/>
              <a:t>Adjusting scores to a normal  curve (norming)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800" dirty="0"/>
              <a:t>Converting raw scores into standard scores (standardisation) and </a:t>
            </a:r>
            <a:r>
              <a:rPr lang="en-ZA" sz="2800" dirty="0" err="1"/>
              <a:t>gge</a:t>
            </a:r>
            <a:r>
              <a:rPr lang="en-ZA" sz="2800" dirty="0"/>
              <a:t> standardization, if needed</a:t>
            </a:r>
          </a:p>
        </p:txBody>
      </p:sp>
    </p:spTree>
    <p:extLst>
      <p:ext uri="{BB962C8B-B14F-4D97-AF65-F5344CB8AC3E}">
        <p14:creationId xmlns:p14="http://schemas.microsoft.com/office/powerpoint/2010/main" val="209887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Summary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5179" y="1066800"/>
            <a:ext cx="9239435" cy="6093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Other than classics (Wechsler etc), very few tests for young children have gone through rigorous construct validation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In addition, no ability/development/IQ psychometric tests/ratings administered below 5y of age predicts adult performance, except at very low end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b="1" dirty="0"/>
              <a:t>Question is – what is the purpose of the assessment?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414750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Lack of prediction, </a:t>
            </a:r>
            <a:r>
              <a:rPr lang="en-US" sz="5400" b="1" dirty="0" err="1"/>
              <a:t>a.o.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66585" y="1020648"/>
            <a:ext cx="9077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Imperfect near-age prediction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en-ZA" sz="2800" dirty="0"/>
              <a:t>Birthweight predicts infancy, infancy predicts preschool, preschool predicts school-age, late school-age predicts adults</a:t>
            </a:r>
          </a:p>
          <a:p>
            <a:pPr marL="355600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600" dirty="0"/>
              <a:t>Tasks change eg fine-motor</a:t>
            </a:r>
            <a:r>
              <a:rPr lang="en-ZA" sz="3600" dirty="0">
                <a:sym typeface="Wingdings" panose="05000000000000000000" pitchFamily="2" charset="2"/>
              </a:rPr>
              <a:t> language  logic/problem-solving</a:t>
            </a:r>
            <a:endParaRPr lang="en-ZA" sz="3600" dirty="0"/>
          </a:p>
          <a:p>
            <a:pPr marL="355600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600" dirty="0"/>
              <a:t>Strong effect of SES</a:t>
            </a:r>
          </a:p>
          <a:p>
            <a:pPr marL="355600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600" dirty="0"/>
              <a:t>Apart from SES, adult success may depend on abilities and personality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23616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Proliferation of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213064" y="998013"/>
            <a:ext cx="901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DC125-A701-47BE-AFB3-8BE89130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852" y="997231"/>
            <a:ext cx="5758817" cy="2380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FD719-8A74-4F8C-9E6A-27007138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08" y="2596862"/>
            <a:ext cx="5605679" cy="192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869FBC-5AEA-4AA7-8946-61386C41DDFC}"/>
              </a:ext>
            </a:extLst>
          </p:cNvPr>
          <p:cNvSpPr txBox="1"/>
          <p:nvPr/>
        </p:nvSpPr>
        <p:spPr>
          <a:xfrm>
            <a:off x="4512937" y="923330"/>
            <a:ext cx="4631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err="1"/>
              <a:t>a.o</a:t>
            </a:r>
            <a:r>
              <a:rPr lang="en-ZA" sz="3600" dirty="0"/>
              <a:t> World Bank-sponsored reviews in 2009,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4EE2A-47F2-429D-8D60-0B85C4BE6AFE}"/>
              </a:ext>
            </a:extLst>
          </p:cNvPr>
          <p:cNvSpPr txBox="1"/>
          <p:nvPr/>
        </p:nvSpPr>
        <p:spPr>
          <a:xfrm>
            <a:off x="131437" y="4523362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ZA" sz="3600" dirty="0"/>
              <a:t>Identified </a:t>
            </a:r>
            <a:r>
              <a:rPr lang="en-ZA" sz="3600" b="1" dirty="0"/>
              <a:t>147</a:t>
            </a:r>
            <a:r>
              <a:rPr lang="en-ZA" sz="3600" dirty="0"/>
              <a:t> early child development and preschool measures that had been used in LMICs</a:t>
            </a:r>
          </a:p>
        </p:txBody>
      </p:sp>
    </p:spTree>
    <p:extLst>
      <p:ext uri="{BB962C8B-B14F-4D97-AF65-F5344CB8AC3E}">
        <p14:creationId xmlns:p14="http://schemas.microsoft.com/office/powerpoint/2010/main" val="127852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Preschool approaches, eg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0" y="1219200"/>
            <a:ext cx="9239435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ZA" sz="3600" dirty="0"/>
              <a:t>Mainly task-sampling, some constructs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000" b="1" dirty="0"/>
              <a:t>EDI Early Development Index </a:t>
            </a:r>
            <a:r>
              <a:rPr lang="en-ZA" sz="3000" dirty="0"/>
              <a:t>(Canada, 2000), 3.5-6.5y,  +110 items, teacher report –Physical, Language-Cognitive, Socio-emotional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000" b="1" dirty="0"/>
              <a:t>EGRA, EGMA Early Grade Reading &amp; Maths Assessment </a:t>
            </a:r>
            <a:r>
              <a:rPr lang="en-ZA" sz="3000" dirty="0"/>
              <a:t>(USA, 2006-), Grades 1-3 – Literacy, Numeracy</a:t>
            </a:r>
            <a:endParaRPr lang="en-ZA" sz="3000" b="1" dirty="0"/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000" b="1" dirty="0"/>
              <a:t>IDELA Int Development and Learning Assess </a:t>
            </a:r>
            <a:r>
              <a:rPr lang="en-ZA" sz="3000" dirty="0"/>
              <a:t>(UK, 2011), 3.5-6y 22 items, directly observed – Motor, Language, Numeracy, Socioemotional (+Parent Survey)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231191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MELQO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-47718" y="1371600"/>
            <a:ext cx="9239435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b="1" dirty="0"/>
              <a:t>Measuring Early Learning Quality Outcomes</a:t>
            </a:r>
            <a:r>
              <a:rPr lang="en-ZA" sz="3200" dirty="0"/>
              <a:t> (USA-led consortium, 2014), 3-8yr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Child and environment, and by observation and survey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Exec function, maths, literacy, socio-emotional, physical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In anticipation of global ECD interest and SDG target 4.2</a:t>
            </a:r>
          </a:p>
        </p:txBody>
      </p:sp>
    </p:spTree>
    <p:extLst>
      <p:ext uri="{BB962C8B-B14F-4D97-AF65-F5344CB8AC3E}">
        <p14:creationId xmlns:p14="http://schemas.microsoft.com/office/powerpoint/2010/main" val="81487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72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Why assess young children?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210B-BCAB-414C-AB76-96D214B0E810}"/>
              </a:ext>
            </a:extLst>
          </p:cNvPr>
          <p:cNvSpPr txBox="1"/>
          <p:nvPr/>
        </p:nvSpPr>
        <p:spPr>
          <a:xfrm>
            <a:off x="152400" y="1709452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Early detection/screening for remediation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ZA" sz="3600" i="1" dirty="0"/>
              <a:t>Clinical: administrative (eg men</a:t>
            </a:r>
            <a:r>
              <a:rPr lang="en-ZA" sz="3600" dirty="0"/>
              <a:t>tal disability}; progress in response to intervention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ZA" sz="3600" dirty="0"/>
              <a:t>Programme evaluation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Population monitoring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i="1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272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C92ADE1-B56D-4ADC-B8CB-917B81B5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20" y="6530974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FFA8E8-02D3-43C9-8C7C-DEE151D32A1D}"/>
              </a:ext>
            </a:extLst>
          </p:cNvPr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/>
              <a:t>Researchers typically establish construct validity by presenting correlations between a measure of a construct and a number of other measures that should, theoretically, be associated with it (convergent validity) or vary independently of it (discriminant validity)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1406D-2B12-49EE-A079-E2D3918C6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973" y="-5264"/>
            <a:ext cx="9367033" cy="68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6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No shortage of tests ….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76200" y="1600200"/>
            <a:ext cx="919171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3600" b="1" dirty="0"/>
              <a:t>Decisions based on purpose of assessment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Early detection/screening for remediation (eg is child ready for school?)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Programme evaluation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Population monitoring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87455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Early detection/screening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0" y="914400"/>
            <a:ext cx="9191717" cy="7186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500" dirty="0"/>
              <a:t>Instruments not needed by trained professionals to make decisions, refer, specialised instruments for treatment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500" dirty="0"/>
              <a:t>Standardised, administrative, task-shifting (time, expertise, resources) – how useful, well used and actually used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500" dirty="0"/>
              <a:t>Must be accompanied by: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en-ZA" sz="3000" dirty="0"/>
              <a:t>Referral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en-ZA" sz="3000" dirty="0"/>
              <a:t>Assessment for remediation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en-ZA" sz="3000" dirty="0"/>
              <a:t>Remediation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en-ZA" sz="3000" dirty="0"/>
              <a:t>Progress monitoring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ZA" sz="3500" dirty="0"/>
              <a:t>If not, screening can do more harm than good</a:t>
            </a:r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0756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Programme</a:t>
            </a:r>
            <a:r>
              <a:rPr lang="en-US" sz="5400" b="1" dirty="0"/>
              <a:t> evaluation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76200" y="1079955"/>
            <a:ext cx="9191717" cy="5139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Baseline and follow up measures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Require tests built for re-testing capability (alternate forms)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Tests need to detect meaningful changes in target behaviours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No norms required – group </a:t>
            </a:r>
            <a:r>
              <a:rPr lang="en-ZA" sz="3600" dirty="0" err="1"/>
              <a:t>comparisions</a:t>
            </a:r>
            <a:endParaRPr lang="en-ZA" sz="3600" dirty="0"/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Evaluation designs to accommodate age- and experience- changes</a:t>
            </a:r>
          </a:p>
        </p:txBody>
      </p:sp>
    </p:spTree>
    <p:extLst>
      <p:ext uri="{BB962C8B-B14F-4D97-AF65-F5344CB8AC3E}">
        <p14:creationId xmlns:p14="http://schemas.microsoft.com/office/powerpoint/2010/main" val="105408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871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Population monitoring 1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0" y="1125764"/>
            <a:ext cx="9344117" cy="59862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Feasibly incorporated into representative h/hold surveys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600" dirty="0"/>
              <a:t>UNICEF MICS </a:t>
            </a:r>
            <a:r>
              <a:rPr lang="en-ZA" sz="3600" b="1" dirty="0"/>
              <a:t>Early Child Development Instrument (ECDI) </a:t>
            </a:r>
            <a:r>
              <a:rPr lang="en-ZA" sz="3600" dirty="0"/>
              <a:t>- 2009</a:t>
            </a:r>
          </a:p>
          <a:p>
            <a:pPr marL="812800" lvl="1" indent="-3556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200" dirty="0"/>
              <a:t>Parent report 10 items, under revision (longer?)</a:t>
            </a:r>
          </a:p>
          <a:p>
            <a:pPr marL="812800" lvl="1" indent="-3556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200" dirty="0"/>
              <a:t>Literacy, Physical, Learning, Soc-</a:t>
            </a:r>
            <a:r>
              <a:rPr lang="en-ZA" sz="3200" dirty="0" err="1"/>
              <a:t>Emot</a:t>
            </a:r>
            <a:endParaRPr lang="en-ZA" sz="3200" dirty="0"/>
          </a:p>
          <a:p>
            <a:pPr marL="812800" lvl="1" indent="-3556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200" dirty="0"/>
              <a:t>3-4y</a:t>
            </a:r>
          </a:p>
          <a:p>
            <a:pPr marL="812800" lvl="1" indent="-3556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200" dirty="0"/>
              <a:t>Tier 2 SDG 4.2 indicator 3-5 years</a:t>
            </a:r>
          </a:p>
          <a:p>
            <a:pPr marL="812800" lvl="1" indent="-3556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200" dirty="0"/>
              <a:t>To date ~80 countries</a:t>
            </a:r>
          </a:p>
          <a:p>
            <a:pPr marL="812800" lvl="1" indent="-3556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ZA" sz="3200" dirty="0"/>
              <a:t>Motivation to include in DHS </a:t>
            </a:r>
          </a:p>
          <a:p>
            <a:pPr lvl="1">
              <a:tabLst>
                <a:tab pos="719138" algn="l"/>
              </a:tabLst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22855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F9CC5-940A-42C4-81D5-00D5EEB1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4396"/>
            <a:ext cx="4343400" cy="13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81D4D-778F-4642-874B-B11550C657B2}"/>
              </a:ext>
            </a:extLst>
          </p:cNvPr>
          <p:cNvSpPr/>
          <p:nvPr/>
        </p:nvSpPr>
        <p:spPr>
          <a:xfrm>
            <a:off x="-228600" y="168467"/>
            <a:ext cx="9601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00" b="1" dirty="0"/>
              <a:t>Global Scale for Early Development</a:t>
            </a:r>
            <a:endParaRPr lang="en-US" sz="4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258ED-E351-43B9-B1C2-8C1052216648}"/>
              </a:ext>
            </a:extLst>
          </p:cNvPr>
          <p:cNvSpPr txBox="1"/>
          <p:nvPr/>
        </p:nvSpPr>
        <p:spPr>
          <a:xfrm>
            <a:off x="557814" y="1801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16784-2467-471D-9097-567FF7CBB87A}"/>
              </a:ext>
            </a:extLst>
          </p:cNvPr>
          <p:cNvSpPr txBox="1"/>
          <p:nvPr/>
        </p:nvSpPr>
        <p:spPr>
          <a:xfrm>
            <a:off x="0" y="2871353"/>
            <a:ext cx="91440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ZA" sz="3200" dirty="0"/>
              <a:t>WHO Infant and Young Child Development (IYCD)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ZA" sz="3200" dirty="0"/>
              <a:t>Harvard Caregiver-Reported Early Development Instrument (CREDI)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ZA" sz="3200" dirty="0"/>
              <a:t>GCDG Jamaica Developmental Score (D-Score)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3200" dirty="0"/>
              <a:t>Longitudinal data from +36,000 children in 11 countries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3200" dirty="0"/>
              <a:t>Rasch model to order items by difficulty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3200" dirty="0"/>
              <a:t>Aim for ~15-20 items, z-score by age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ZA" sz="3200" dirty="0"/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ZA" sz="3200" dirty="0"/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ZA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7E6BC-765B-4A13-A9D9-94D11618461A}"/>
              </a:ext>
            </a:extLst>
          </p:cNvPr>
          <p:cNvSpPr txBox="1"/>
          <p:nvPr/>
        </p:nvSpPr>
        <p:spPr>
          <a:xfrm>
            <a:off x="5257800" y="1179883"/>
            <a:ext cx="358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0-3 years</a:t>
            </a:r>
          </a:p>
          <a:p>
            <a:r>
              <a:rPr lang="en-ZA" sz="3200" dirty="0"/>
              <a:t>Derived from 3 sources:</a:t>
            </a:r>
          </a:p>
        </p:txBody>
      </p:sp>
    </p:spTree>
    <p:extLst>
      <p:ext uri="{BB962C8B-B14F-4D97-AF65-F5344CB8AC3E}">
        <p14:creationId xmlns:p14="http://schemas.microsoft.com/office/powerpoint/2010/main" val="457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74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Assess children, environments?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187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0B992-39C0-4812-9DAC-374C5FF6E90D}"/>
              </a:ext>
            </a:extLst>
          </p:cNvPr>
          <p:cNvSpPr txBox="1"/>
          <p:nvPr/>
        </p:nvSpPr>
        <p:spPr>
          <a:xfrm>
            <a:off x="0" y="1295400"/>
            <a:ext cx="9296399" cy="59227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Emphasis on child assessment – when development, apart the low end, is dynamic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Less on environment (MELOQ has environment measures)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Yet, disadvantage at home and/or school tends to continue unchanged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Programme assessment needs to include the environmental changes that are assumed to underpin child changes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17203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74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Eg Global “proxy</a:t>
            </a:r>
            <a:r>
              <a:rPr lang="en-US" sz="5400" b="1"/>
              <a:t>” indicator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187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0B992-39C0-4812-9DAC-374C5FF6E90D}"/>
              </a:ext>
            </a:extLst>
          </p:cNvPr>
          <p:cNvSpPr txBox="1"/>
          <p:nvPr/>
        </p:nvSpPr>
        <p:spPr>
          <a:xfrm>
            <a:off x="54375" y="1339592"/>
            <a:ext cx="90352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ZA" sz="3200" dirty="0"/>
              <a:t>Proxy indicator - risk for poor development developed in ECD Lancet Series (2017)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ZA" sz="3200" dirty="0"/>
              <a:t>Children under 5 living in extreme poverty (&lt;US$1.90) or stunted (&lt;2SD HAZ)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ZA" sz="3200" dirty="0"/>
              <a:t>Longitudinal studies show strong associations with outcomes in adulthood</a:t>
            </a:r>
          </a:p>
          <a:p>
            <a:pPr marL="723900" lvl="1" indent="-266700">
              <a:buFont typeface="Arial" panose="020B0604020202020204" pitchFamily="34" charset="0"/>
              <a:buChar char="•"/>
            </a:pPr>
            <a:r>
              <a:rPr lang="en-ZA" sz="3000" dirty="0"/>
              <a:t>Height, schooling, health, wages, </a:t>
            </a:r>
            <a:r>
              <a:rPr lang="en-ZA" sz="3000" dirty="0" err="1"/>
              <a:t>ht</a:t>
            </a:r>
            <a:r>
              <a:rPr lang="en-ZA" sz="3000" dirty="0"/>
              <a:t> and cog in next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/>
              <a:t>Used for longitudinal assessment in ECD Countdown to 2030</a:t>
            </a:r>
          </a:p>
        </p:txBody>
      </p:sp>
    </p:spTree>
    <p:extLst>
      <p:ext uri="{BB962C8B-B14F-4D97-AF65-F5344CB8AC3E}">
        <p14:creationId xmlns:p14="http://schemas.microsoft.com/office/powerpoint/2010/main" val="165379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74"/>
            <a:ext cx="9067800" cy="700426"/>
          </a:xfrm>
        </p:spPr>
        <p:txBody>
          <a:bodyPr>
            <a:noAutofit/>
          </a:bodyPr>
          <a:lstStyle/>
          <a:p>
            <a:r>
              <a:rPr lang="en-US" sz="5400" b="1" dirty="0"/>
              <a:t>Eg South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187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D8566-D771-4AFB-8861-8DD56E95F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862388"/>
            <a:ext cx="4391117" cy="606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B1936-6867-4B64-B68D-4EF512963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766" y="1236571"/>
            <a:ext cx="4877927" cy="3695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9A2A1-69BA-40BD-A3B4-0E19827C5233}"/>
              </a:ext>
            </a:extLst>
          </p:cNvPr>
          <p:cNvSpPr/>
          <p:nvPr/>
        </p:nvSpPr>
        <p:spPr>
          <a:xfrm>
            <a:off x="4314917" y="5306454"/>
            <a:ext cx="4849058" cy="160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/>
                </a:solidFill>
              </a:rPr>
              <a:t>No MICS, therefore no ECDI or measure of home environment</a:t>
            </a:r>
          </a:p>
          <a:p>
            <a:pPr algn="ctr"/>
            <a:endParaRPr lang="en-ZA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5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74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Time scale for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187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0B992-39C0-4812-9DAC-374C5FF6E90D}"/>
              </a:ext>
            </a:extLst>
          </p:cNvPr>
          <p:cNvSpPr txBox="1"/>
          <p:nvPr/>
        </p:nvSpPr>
        <p:spPr>
          <a:xfrm>
            <a:off x="0" y="1295400"/>
            <a:ext cx="9144000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Richter et al (1992) </a:t>
            </a:r>
            <a:r>
              <a:rPr lang="en-ZA" sz="3200" b="1" dirty="0"/>
              <a:t>Bayley Scales for Infant Development</a:t>
            </a:r>
            <a:r>
              <a:rPr lang="en-ZA" sz="3200" dirty="0"/>
              <a:t>– 722 children 2-30m - adapted, standardised and norms developed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Richter et al (1994) </a:t>
            </a:r>
            <a:r>
              <a:rPr lang="en-ZA" sz="3200" b="1" dirty="0"/>
              <a:t>McCarthy Scales for Children’s Abilities</a:t>
            </a:r>
            <a:r>
              <a:rPr lang="en-ZA" sz="3200" dirty="0"/>
              <a:t>– 350 children 3-7y - adapted, materials developed, translated (Zulu, Xhosa, Tswana, Venda, N Sotho, standardised and norms developed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Not “institutionalised” – gone on closure of IBS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Bayley now in 3</a:t>
            </a:r>
            <a:r>
              <a:rPr lang="en-ZA" sz="3200" baseline="30000" dirty="0"/>
              <a:t>rd</a:t>
            </a:r>
            <a:r>
              <a:rPr lang="en-ZA" sz="3200" dirty="0"/>
              <a:t> edition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McCarthy replaced by Kaufman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47971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Assessement</a:t>
            </a:r>
            <a:r>
              <a:rPr lang="en-US" sz="5400" b="1" dirty="0"/>
              <a:t> dimensions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210B-BCAB-414C-AB76-96D214B0E810}"/>
              </a:ext>
            </a:extLst>
          </p:cNvPr>
          <p:cNvSpPr txBox="1"/>
          <p:nvPr/>
        </p:nvSpPr>
        <p:spPr>
          <a:xfrm>
            <a:off x="228600" y="1217895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Comparative assessment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A child is compared to others eg IQ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Criterion-referenced assessment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Task sampling eg maths curriculum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Construct / performance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Construct eg intelligence, development, learning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Performance on task/criterion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224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74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err="1"/>
              <a:t>Institutionalisation</a:t>
            </a:r>
            <a:r>
              <a:rPr lang="en-US" sz="5400" b="1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187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0B992-39C0-4812-9DAC-374C5FF6E90D}"/>
              </a:ext>
            </a:extLst>
          </p:cNvPr>
          <p:cNvSpPr txBox="1"/>
          <p:nvPr/>
        </p:nvSpPr>
        <p:spPr>
          <a:xfrm>
            <a:off x="-22194" y="1488754"/>
            <a:ext cx="9308237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Institutional home, financing for longevity beyond  few years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UNICEF ECDI – may be relegated to a Tier 3 SDG if 0-3y version not given technical support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USAID EGRA and EGMA – 70 countries, 120 languages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USAID MELQO – expanding, supporting African consortium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3200" dirty="0"/>
              <a:t>?WHO GSED – 3-country pilot in place</a:t>
            </a:r>
          </a:p>
          <a:p>
            <a:pPr>
              <a:spcBef>
                <a:spcPts val="600"/>
              </a:spcBef>
            </a:pPr>
            <a:endParaRPr lang="en-ZA" sz="3200" dirty="0"/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ZA" sz="3200" dirty="0"/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75803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21D1D-6E48-402E-9BCD-E80C2CA2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863"/>
            <a:ext cx="9144000" cy="6558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B3CA6-8277-4FAD-B413-E5423391C3F9}"/>
              </a:ext>
            </a:extLst>
          </p:cNvPr>
          <p:cNvSpPr txBox="1"/>
          <p:nvPr/>
        </p:nvSpPr>
        <p:spPr>
          <a:xfrm>
            <a:off x="0" y="6356350"/>
            <a:ext cx="91669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 err="1"/>
              <a:t>Beggs</a:t>
            </a:r>
            <a:r>
              <a:rPr lang="en-ZA" sz="2400" dirty="0"/>
              <a:t> (2016) – Global Alliance to Monitor Learning. USAID</a:t>
            </a:r>
          </a:p>
          <a:p>
            <a:pPr algn="ctr"/>
            <a:endParaRPr lang="en-ZA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CCB87-4C7D-472B-A30B-BC2C54070145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/>
              <a:t>adapted, translated, standardised and norms developed</a:t>
            </a:r>
          </a:p>
        </p:txBody>
      </p:sp>
    </p:spTree>
    <p:extLst>
      <p:ext uri="{BB962C8B-B14F-4D97-AF65-F5344CB8AC3E}">
        <p14:creationId xmlns:p14="http://schemas.microsoft.com/office/powerpoint/2010/main" val="942966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MELQO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551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76BE1-CC1E-40B2-BAF0-A273870B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8" y="1063823"/>
            <a:ext cx="9144000" cy="50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5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06701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/>
              <a:t>Large consortium, sub-group in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5624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E46819-C21A-438A-8365-3A95D1FC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4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1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42"/>
            <a:ext cx="9144000" cy="6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927DA-901F-4BD2-8EF4-29E8B9F9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931"/>
            <a:ext cx="9144000" cy="63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65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80938-AF4C-4E2D-AC3F-C2F3158F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" y="663634"/>
            <a:ext cx="9144000" cy="6170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50048-D0A8-4AF4-ACF0-9A02425C7DD2}"/>
              </a:ext>
            </a:extLst>
          </p:cNvPr>
          <p:cNvSpPr txBox="1"/>
          <p:nvPr/>
        </p:nvSpPr>
        <p:spPr>
          <a:xfrm>
            <a:off x="3048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err="1"/>
              <a:t>Beggs</a:t>
            </a:r>
            <a:r>
              <a:rPr lang="en-ZA" sz="2400" dirty="0"/>
              <a:t> (2016) – Global Alliance to Monitor Learning. USAID</a:t>
            </a:r>
          </a:p>
        </p:txBody>
      </p:sp>
    </p:spTree>
    <p:extLst>
      <p:ext uri="{BB962C8B-B14F-4D97-AF65-F5344CB8AC3E}">
        <p14:creationId xmlns:p14="http://schemas.microsoft.com/office/powerpoint/2010/main" val="2726509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145742" y="610478"/>
            <a:ext cx="90108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4400" dirty="0"/>
              <a:t>The psychologist should lead the way in finding good criterion measures rather than construct imperfect tests 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8518BA-03D8-498A-AEBD-AF3139F8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65662"/>
            <a:ext cx="184731" cy="4531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9197" rIns="91440" bIns="49197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7D4779-B875-4B8F-8879-903147BA2061}"/>
              </a:ext>
            </a:extLst>
          </p:cNvPr>
          <p:cNvSpPr/>
          <p:nvPr/>
        </p:nvSpPr>
        <p:spPr>
          <a:xfrm>
            <a:off x="536361" y="3441752"/>
            <a:ext cx="8620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Gulliksen, H. (1950). Intrinsic validity. </a:t>
            </a:r>
            <a:r>
              <a:rPr lang="en-US" altLang="en-US" sz="2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Psychologist, 5</a:t>
            </a: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(10), 511-517.</a:t>
            </a:r>
            <a:endParaRPr lang="en-US" altLang="en-US" sz="2800" u="sng" dirty="0">
              <a:solidFill>
                <a:srgbClr val="2196F3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2204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9993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Types of tests/procedures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210B-BCAB-414C-AB76-96D214B0E810}"/>
              </a:ext>
            </a:extLst>
          </p:cNvPr>
          <p:cNvSpPr txBox="1"/>
          <p:nvPr/>
        </p:nvSpPr>
        <p:spPr>
          <a:xfrm>
            <a:off x="457200" y="1551846"/>
            <a:ext cx="901083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Non-construct performance tests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Non-construct comparative tests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Construct-based performance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Construct-based comparative tests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3600" dirty="0"/>
              <a:t>- not mutually exclusive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2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33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993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Non-construct performance (task sampling) eg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210B-BCAB-414C-AB76-96D214B0E810}"/>
              </a:ext>
            </a:extLst>
          </p:cNvPr>
          <p:cNvSpPr txBox="1"/>
          <p:nvPr/>
        </p:nvSpPr>
        <p:spPr>
          <a:xfrm>
            <a:off x="-131685" y="1828800"/>
            <a:ext cx="90108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School (curriculum) tests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International/regional benchmarks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TIMMS (Trends in International Mathematics and Science Study) - 4</a:t>
            </a:r>
            <a:r>
              <a:rPr lang="en-ZA" sz="2800" baseline="30000" dirty="0"/>
              <a:t>th</a:t>
            </a:r>
            <a:r>
              <a:rPr lang="en-ZA" sz="2800" dirty="0"/>
              <a:t> grade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PIRLS (Progress in International Literacy) – 4</a:t>
            </a:r>
            <a:r>
              <a:rPr lang="en-ZA" sz="2800" baseline="30000" dirty="0"/>
              <a:t>th</a:t>
            </a:r>
            <a:r>
              <a:rPr lang="en-ZA" sz="2800" dirty="0"/>
              <a:t> grade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SACMEQ The Southern and Eastern Africa </a:t>
            </a:r>
            <a:br>
              <a:rPr lang="en-ZA" sz="2800" dirty="0"/>
            </a:br>
            <a:r>
              <a:rPr lang="en-ZA" sz="2800" dirty="0"/>
              <a:t>Consortium for Monitoring Educational Quality – primary/std 6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34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24147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Construct performance tests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210B-BCAB-414C-AB76-96D214B0E810}"/>
              </a:ext>
            </a:extLst>
          </p:cNvPr>
          <p:cNvSpPr txBox="1"/>
          <p:nvPr/>
        </p:nvSpPr>
        <p:spPr>
          <a:xfrm>
            <a:off x="133165" y="1113400"/>
            <a:ext cx="90108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Feuerstein Learning Propensity Assessment Device (LPAD)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Purports to measure  </a:t>
            </a:r>
            <a:r>
              <a:rPr lang="en-ZA" sz="3600" b="1" dirty="0"/>
              <a:t>learning potential </a:t>
            </a:r>
            <a:r>
              <a:rPr lang="en-ZA" sz="3600" dirty="0"/>
              <a:t>(Vygotsky’s </a:t>
            </a:r>
            <a:r>
              <a:rPr lang="en-ZA" sz="3600" i="1" dirty="0"/>
              <a:t>zone of proximal development</a:t>
            </a:r>
            <a:r>
              <a:rPr lang="en-ZA" sz="3600" dirty="0"/>
              <a:t>)</a:t>
            </a:r>
            <a:endParaRPr lang="en-ZA" sz="3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Examines how an individual learns through repeat tasks and mediation (what and how much help is needed)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Pre-primary onwards</a:t>
            </a:r>
          </a:p>
        </p:txBody>
      </p:sp>
    </p:spTree>
    <p:extLst>
      <p:ext uri="{BB962C8B-B14F-4D97-AF65-F5344CB8AC3E}">
        <p14:creationId xmlns:p14="http://schemas.microsoft.com/office/powerpoint/2010/main" val="14751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24147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Non-construct comparative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0210B-BCAB-414C-AB76-96D214B0E810}"/>
              </a:ext>
            </a:extLst>
          </p:cNvPr>
          <p:cNvSpPr txBox="1"/>
          <p:nvPr/>
        </p:nvSpPr>
        <p:spPr>
          <a:xfrm>
            <a:off x="133165" y="1405195"/>
            <a:ext cx="901083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Reaction 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Measures elapsed time between stimulus and response, usually key presses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Considered measure of </a:t>
            </a:r>
            <a:r>
              <a:rPr lang="en-ZA" sz="3600" b="1" dirty="0"/>
              <a:t>mental processing speed </a:t>
            </a:r>
            <a:r>
              <a:rPr lang="en-ZA" sz="3600" dirty="0"/>
              <a:t>(actually sensory-motor speed)</a:t>
            </a:r>
            <a:endParaRPr lang="en-ZA" sz="36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Compared to others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70934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Construct comparative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F5FEB-6FD0-4A25-880C-AFE5BF86070A}"/>
              </a:ext>
            </a:extLst>
          </p:cNvPr>
          <p:cNvSpPr txBox="1"/>
          <p:nvPr/>
        </p:nvSpPr>
        <p:spPr>
          <a:xfrm>
            <a:off x="304800" y="1843950"/>
            <a:ext cx="9010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i="1" dirty="0"/>
              <a:t>Where the rubber hits the road …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Adequacy of the measure of the construct (reliability, validity etc)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Adequacy of the comparative/normative /standardisation process</a:t>
            </a:r>
          </a:p>
        </p:txBody>
      </p:sp>
    </p:spTree>
    <p:extLst>
      <p:ext uri="{BB962C8B-B14F-4D97-AF65-F5344CB8AC3E}">
        <p14:creationId xmlns:p14="http://schemas.microsoft.com/office/powerpoint/2010/main" val="350643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652" y="1939652"/>
            <a:ext cx="6926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124147"/>
            <a:ext cx="907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Measuring constructs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3C50-E8FA-41DE-895A-816827B18B8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62254-410D-4A8F-907C-1A0E90B01E24}"/>
              </a:ext>
            </a:extLst>
          </p:cNvPr>
          <p:cNvSpPr txBox="1"/>
          <p:nvPr/>
        </p:nvSpPr>
        <p:spPr>
          <a:xfrm>
            <a:off x="228600" y="1480959"/>
            <a:ext cx="90108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Development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Learning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IQ, cognition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Maturity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Social competence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600" dirty="0"/>
              <a:t>Executive function etc</a:t>
            </a:r>
          </a:p>
        </p:txBody>
      </p:sp>
    </p:spTree>
    <p:extLst>
      <p:ext uri="{BB962C8B-B14F-4D97-AF65-F5344CB8AC3E}">
        <p14:creationId xmlns:p14="http://schemas.microsoft.com/office/powerpoint/2010/main" val="16054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29882</TotalTime>
  <Words>1602</Words>
  <Application>Microsoft Office PowerPoint</Application>
  <PresentationFormat>On-screen Show (4:3)</PresentationFormat>
  <Paragraphs>271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 children, environments?</vt:lpstr>
      <vt:lpstr>Eg Global “proxy” indicator</vt:lpstr>
      <vt:lpstr>Eg South Africa</vt:lpstr>
      <vt:lpstr>Time scale for use?</vt:lpstr>
      <vt:lpstr>Institutionalisation? </vt:lpstr>
      <vt:lpstr>PowerPoint Presentation</vt:lpstr>
      <vt:lpstr>MELQO Countries</vt:lpstr>
      <vt:lpstr>Large consortium, sub-group in Africa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Science on Child Development</dc:title>
  <dc:creator>Linda Marleine L M. Richter</dc:creator>
  <cp:lastModifiedBy>Linda RICHTER</cp:lastModifiedBy>
  <cp:revision>499</cp:revision>
  <cp:lastPrinted>2017-04-23T09:49:56Z</cp:lastPrinted>
  <dcterms:created xsi:type="dcterms:W3CDTF">2014-10-22T08:29:14Z</dcterms:created>
  <dcterms:modified xsi:type="dcterms:W3CDTF">2019-07-04T04:36:09Z</dcterms:modified>
</cp:coreProperties>
</file>