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65" r:id="rId3"/>
    <p:sldId id="270" r:id="rId4"/>
    <p:sldId id="290" r:id="rId5"/>
    <p:sldId id="271" r:id="rId6"/>
    <p:sldId id="288" r:id="rId7"/>
    <p:sldId id="289" r:id="rId8"/>
    <p:sldId id="291" r:id="rId9"/>
    <p:sldId id="292" r:id="rId10"/>
    <p:sldId id="293" r:id="rId11"/>
    <p:sldId id="294" r:id="rId12"/>
    <p:sldId id="295" r:id="rId13"/>
    <p:sldId id="296" r:id="rId14"/>
    <p:sldId id="297" r:id="rId15"/>
    <p:sldId id="285"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a:t>prePIRLS 2011</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PL2011_ITLANG_HLvsTL_Rescaled!$C$47</c:f>
              <c:strCache>
                <c:ptCount val="1"/>
                <c:pt idx="0">
                  <c:v>Language of the test and home language the same</c:v>
                </c:pt>
              </c:strCache>
            </c:strRef>
          </c:tx>
          <c:spPr>
            <a:solidFill>
              <a:schemeClr val="accent1">
                <a:alpha val="85000"/>
              </a:schemeClr>
            </a:solidFill>
            <a:ln w="9525" cap="flat" cmpd="sng" algn="ctr">
              <a:solidFill>
                <a:schemeClr val="lt1">
                  <a:alpha val="50000"/>
                </a:schemeClr>
              </a:solidFill>
              <a:round/>
            </a:ln>
            <a:effectLst/>
          </c:spPr>
          <c:invertIfNegative val="0"/>
          <c:dLbls>
            <c:numFmt formatCode="#,##0_ ;\-#,##0\ "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L2011_ITLANG_HLvsTL_Rescaled!$B$2,PL2011_ITLANG_HLvsTL_Rescaled!$B$4,PL2011_ITLANG_HLvsTL_Rescaled!$B$6,PL2011_ITLANG_HLvsTL_Rescaled!$B$8,PL2011_ITLANG_HLvsTL_Rescaled!$B$10,PL2011_ITLANG_HLvsTL_Rescaled!$B$12,PL2011_ITLANG_HLvsTL_Rescaled!$B$14,PL2011_ITLANG_HLvsTL_Rescaled!$B$16,PL2011_ITLANG_HLvsTL_Rescaled!$B$18,PL2011_ITLANG_HLvsTL_Rescaled!$B$20,PL2011_ITLANG_HLvsTL_Rescaled!$B$22)</c:f>
              <c:strCache>
                <c:ptCount val="11"/>
                <c:pt idx="0">
                  <c:v>Afrikaans</c:v>
                </c:pt>
                <c:pt idx="1">
                  <c:v>English</c:v>
                </c:pt>
                <c:pt idx="2">
                  <c:v>isiNdebele</c:v>
                </c:pt>
                <c:pt idx="3">
                  <c:v>isiXhosa</c:v>
                </c:pt>
                <c:pt idx="4">
                  <c:v>isiZulu</c:v>
                </c:pt>
                <c:pt idx="5">
                  <c:v>Sepedi</c:v>
                </c:pt>
                <c:pt idx="6">
                  <c:v>Sesotho</c:v>
                </c:pt>
                <c:pt idx="7">
                  <c:v>Setswana</c:v>
                </c:pt>
                <c:pt idx="8">
                  <c:v>siSwati</c:v>
                </c:pt>
                <c:pt idx="9">
                  <c:v>Tshivenda</c:v>
                </c:pt>
                <c:pt idx="10">
                  <c:v>Xitsonga</c:v>
                </c:pt>
              </c:strCache>
            </c:strRef>
          </c:cat>
          <c:val>
            <c:numRef>
              <c:f>(PL2011_ITLANG_HLvsTL_Rescaled!$J$2,PL2011_ITLANG_HLvsTL_Rescaled!$J$4,PL2011_ITLANG_HLvsTL_Rescaled!$J$6,PL2011_ITLANG_HLvsTL_Rescaled!$J$8,PL2011_ITLANG_HLvsTL_Rescaled!$J$10,PL2011_ITLANG_HLvsTL_Rescaled!$J$12,PL2011_ITLANG_HLvsTL_Rescaled!$J$14,PL2011_ITLANG_HLvsTL_Rescaled!$J$16,PL2011_ITLANG_HLvsTL_Rescaled!$J$18,PL2011_ITLANG_HLvsTL_Rescaled!$J$20,PL2011_ITLANG_HLvsTL_Rescaled!$J$22)</c:f>
              <c:numCache>
                <c:formatCode>0.00</c:formatCode>
                <c:ptCount val="11"/>
                <c:pt idx="0">
                  <c:v>405.21029774964597</c:v>
                </c:pt>
                <c:pt idx="1">
                  <c:v>471.04943478910889</c:v>
                </c:pt>
                <c:pt idx="2">
                  <c:v>301.54539795877952</c:v>
                </c:pt>
                <c:pt idx="3">
                  <c:v>298.1417360705085</c:v>
                </c:pt>
                <c:pt idx="4">
                  <c:v>310.56472694522915</c:v>
                </c:pt>
                <c:pt idx="5">
                  <c:v>252.60902274728477</c:v>
                </c:pt>
                <c:pt idx="6">
                  <c:v>297.47179681090665</c:v>
                </c:pt>
                <c:pt idx="7">
                  <c:v>296.55887505426438</c:v>
                </c:pt>
                <c:pt idx="8">
                  <c:v>320.2994815943191</c:v>
                </c:pt>
                <c:pt idx="9">
                  <c:v>259.54374398882265</c:v>
                </c:pt>
                <c:pt idx="10">
                  <c:v>273.2699565713591</c:v>
                </c:pt>
              </c:numCache>
            </c:numRef>
          </c:val>
          <c:extLst>
            <c:ext xmlns:c16="http://schemas.microsoft.com/office/drawing/2014/chart" uri="{C3380CC4-5D6E-409C-BE32-E72D297353CC}">
              <c16:uniqueId val="{00000000-0919-4233-84D0-1975DFC6CD95}"/>
            </c:ext>
          </c:extLst>
        </c:ser>
        <c:ser>
          <c:idx val="1"/>
          <c:order val="1"/>
          <c:tx>
            <c:strRef>
              <c:f>PL2011_ITLANG_HLvsTL_Rescaled!$C$48</c:f>
              <c:strCache>
                <c:ptCount val="1"/>
                <c:pt idx="0">
                  <c:v>Language of the test and home language the different</c:v>
                </c:pt>
              </c:strCache>
            </c:strRef>
          </c:tx>
          <c:spPr>
            <a:solidFill>
              <a:schemeClr val="accent2">
                <a:alpha val="85000"/>
              </a:schemeClr>
            </a:solidFill>
            <a:ln w="9525" cap="flat" cmpd="sng" algn="ctr">
              <a:solidFill>
                <a:schemeClr val="lt1">
                  <a:alpha val="50000"/>
                </a:schemeClr>
              </a:solidFill>
              <a:round/>
            </a:ln>
            <a:effectLst/>
          </c:spPr>
          <c:invertIfNegative val="0"/>
          <c:dLbls>
            <c:numFmt formatCode="#,##0_ ;\-#,##0\ "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L2011_ITLANG_HLvsTL_Rescaled!$B$2,PL2011_ITLANG_HLvsTL_Rescaled!$B$4,PL2011_ITLANG_HLvsTL_Rescaled!$B$6,PL2011_ITLANG_HLvsTL_Rescaled!$B$8,PL2011_ITLANG_HLvsTL_Rescaled!$B$10,PL2011_ITLANG_HLvsTL_Rescaled!$B$12,PL2011_ITLANG_HLvsTL_Rescaled!$B$14,PL2011_ITLANG_HLvsTL_Rescaled!$B$16,PL2011_ITLANG_HLvsTL_Rescaled!$B$18,PL2011_ITLANG_HLvsTL_Rescaled!$B$20,PL2011_ITLANG_HLvsTL_Rescaled!$B$22)</c:f>
              <c:strCache>
                <c:ptCount val="11"/>
                <c:pt idx="0">
                  <c:v>Afrikaans</c:v>
                </c:pt>
                <c:pt idx="1">
                  <c:v>English</c:v>
                </c:pt>
                <c:pt idx="2">
                  <c:v>isiNdebele</c:v>
                </c:pt>
                <c:pt idx="3">
                  <c:v>isiXhosa</c:v>
                </c:pt>
                <c:pt idx="4">
                  <c:v>isiZulu</c:v>
                </c:pt>
                <c:pt idx="5">
                  <c:v>Sepedi</c:v>
                </c:pt>
                <c:pt idx="6">
                  <c:v>Sesotho</c:v>
                </c:pt>
                <c:pt idx="7">
                  <c:v>Setswana</c:v>
                </c:pt>
                <c:pt idx="8">
                  <c:v>siSwati</c:v>
                </c:pt>
                <c:pt idx="9">
                  <c:v>Tshivenda</c:v>
                </c:pt>
                <c:pt idx="10">
                  <c:v>Xitsonga</c:v>
                </c:pt>
              </c:strCache>
            </c:strRef>
          </c:cat>
          <c:val>
            <c:numRef>
              <c:f>(PL2011_ITLANG_HLvsTL_Rescaled!$J$3,PL2011_ITLANG_HLvsTL_Rescaled!$J$5,PL2011_ITLANG_HLvsTL_Rescaled!$J$7,PL2011_ITLANG_HLvsTL_Rescaled!$J$9,PL2011_ITLANG_HLvsTL_Rescaled!$J$11,PL2011_ITLANG_HLvsTL_Rescaled!$J$13,PL2011_ITLANG_HLvsTL_Rescaled!$J$15,PL2011_ITLANG_HLvsTL_Rescaled!$J$17,PL2011_ITLANG_HLvsTL_Rescaled!$J$19,PL2011_ITLANG_HLvsTL_Rescaled!$J$21,PL2011_ITLANG_HLvsTL_Rescaled!$J$23)</c:f>
              <c:numCache>
                <c:formatCode>0.00</c:formatCode>
                <c:ptCount val="11"/>
                <c:pt idx="0">
                  <c:v>375.71667628986904</c:v>
                </c:pt>
                <c:pt idx="1">
                  <c:v>380.13225052528151</c:v>
                </c:pt>
                <c:pt idx="2">
                  <c:v>282.81717938041436</c:v>
                </c:pt>
                <c:pt idx="3">
                  <c:v>258.51839697077162</c:v>
                </c:pt>
                <c:pt idx="4">
                  <c:v>277.15551912589183</c:v>
                </c:pt>
                <c:pt idx="5">
                  <c:v>241.8505153593681</c:v>
                </c:pt>
                <c:pt idx="6">
                  <c:v>255.16070129552918</c:v>
                </c:pt>
                <c:pt idx="7">
                  <c:v>264.87981915378242</c:v>
                </c:pt>
                <c:pt idx="8">
                  <c:v>289.75569325234301</c:v>
                </c:pt>
                <c:pt idx="9">
                  <c:v>214.55440285612221</c:v>
                </c:pt>
                <c:pt idx="10">
                  <c:v>237.32874093318287</c:v>
                </c:pt>
              </c:numCache>
            </c:numRef>
          </c:val>
          <c:extLst>
            <c:ext xmlns:c16="http://schemas.microsoft.com/office/drawing/2014/chart" uri="{C3380CC4-5D6E-409C-BE32-E72D297353CC}">
              <c16:uniqueId val="{00000001-0919-4233-84D0-1975DFC6CD95}"/>
            </c:ext>
          </c:extLst>
        </c:ser>
        <c:dLbls>
          <c:dLblPos val="inEnd"/>
          <c:showLegendKey val="0"/>
          <c:showVal val="1"/>
          <c:showCatName val="0"/>
          <c:showSerName val="0"/>
          <c:showPercent val="0"/>
          <c:showBubbleSize val="0"/>
        </c:dLbls>
        <c:gapWidth val="65"/>
        <c:axId val="365878312"/>
        <c:axId val="365878640"/>
      </c:barChart>
      <c:catAx>
        <c:axId val="3658783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65878640"/>
        <c:crosses val="autoZero"/>
        <c:auto val="1"/>
        <c:lblAlgn val="ctr"/>
        <c:lblOffset val="100"/>
        <c:noMultiLvlLbl val="0"/>
      </c:catAx>
      <c:valAx>
        <c:axId val="365878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3658783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a:t>PIRLS Literacy2016</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PL2011_ITLANG_HLvsTL_Rescaled!$C$47</c:f>
              <c:strCache>
                <c:ptCount val="1"/>
                <c:pt idx="0">
                  <c:v>Language of the test and home language the same</c:v>
                </c:pt>
              </c:strCache>
            </c:strRef>
          </c:tx>
          <c:spPr>
            <a:solidFill>
              <a:schemeClr val="accent1">
                <a:alpha val="85000"/>
              </a:schemeClr>
            </a:solidFill>
            <a:ln w="9525" cap="flat" cmpd="sng" algn="ctr">
              <a:solidFill>
                <a:schemeClr val="lt1">
                  <a:alpha val="50000"/>
                </a:schemeClr>
              </a:solidFill>
              <a:round/>
            </a:ln>
            <a:effectLst/>
          </c:spPr>
          <c:invertIfNegative val="0"/>
          <c:dLbls>
            <c:numFmt formatCode="#,##0_ ;\-#,##0\ "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L2011_ITLANG_HLvsTL_Rescaled!$B$2,PL2011_ITLANG_HLvsTL_Rescaled!$B$4,PL2011_ITLANG_HLvsTL_Rescaled!$B$6,PL2011_ITLANG_HLvsTL_Rescaled!$B$8,PL2011_ITLANG_HLvsTL_Rescaled!$B$10,PL2011_ITLANG_HLvsTL_Rescaled!$B$12,PL2011_ITLANG_HLvsTL_Rescaled!$B$14,PL2011_ITLANG_HLvsTL_Rescaled!$B$16,PL2011_ITLANG_HLvsTL_Rescaled!$B$18,PL2011_ITLANG_HLvsTL_Rescaled!$B$20,PL2011_ITLANG_HLvsTL_Rescaled!$B$22)</c:f>
              <c:strCache>
                <c:ptCount val="11"/>
                <c:pt idx="0">
                  <c:v>Afrikaans</c:v>
                </c:pt>
                <c:pt idx="1">
                  <c:v>English</c:v>
                </c:pt>
                <c:pt idx="2">
                  <c:v>isiNdebele</c:v>
                </c:pt>
                <c:pt idx="3">
                  <c:v>isiXhosa</c:v>
                </c:pt>
                <c:pt idx="4">
                  <c:v>isiZulu</c:v>
                </c:pt>
                <c:pt idx="5">
                  <c:v>Sepedi</c:v>
                </c:pt>
                <c:pt idx="6">
                  <c:v>Sesotho</c:v>
                </c:pt>
                <c:pt idx="7">
                  <c:v>Setswana</c:v>
                </c:pt>
                <c:pt idx="8">
                  <c:v>siSwati</c:v>
                </c:pt>
                <c:pt idx="9">
                  <c:v>Tshivenda</c:v>
                </c:pt>
                <c:pt idx="10">
                  <c:v>Xitsonga</c:v>
                </c:pt>
              </c:strCache>
            </c:strRef>
          </c:cat>
          <c:val>
            <c:numRef>
              <c:f>(PL2011_ITLANG_HLvsTL_Rescaled!$J$2,PL2011_ITLANG_HLvsTL_Rescaled!$J$4,PL2011_ITLANG_HLvsTL_Rescaled!$J$6,PL2011_ITLANG_HLvsTL_Rescaled!$J$8,PL2011_ITLANG_HLvsTL_Rescaled!$J$10,PL2011_ITLANG_HLvsTL_Rescaled!$J$12,PL2011_ITLANG_HLvsTL_Rescaled!$J$14,PL2011_ITLANG_HLvsTL_Rescaled!$J$16,PL2011_ITLANG_HLvsTL_Rescaled!$J$18,PL2011_ITLANG_HLvsTL_Rescaled!$J$20,PL2011_ITLANG_HLvsTL_Rescaled!$J$22)</c:f>
              <c:numCache>
                <c:formatCode>0.00</c:formatCode>
                <c:ptCount val="11"/>
                <c:pt idx="0">
                  <c:v>372.35274741284155</c:v>
                </c:pt>
                <c:pt idx="1">
                  <c:v>444.8589039708462</c:v>
                </c:pt>
                <c:pt idx="2">
                  <c:v>318.55171691068256</c:v>
                </c:pt>
                <c:pt idx="3">
                  <c:v>285.19278954275728</c:v>
                </c:pt>
                <c:pt idx="4">
                  <c:v>305.11984265049279</c:v>
                </c:pt>
                <c:pt idx="5">
                  <c:v>274.77283531865783</c:v>
                </c:pt>
                <c:pt idx="6">
                  <c:v>321.5209215797251</c:v>
                </c:pt>
                <c:pt idx="7">
                  <c:v>295.06957535466495</c:v>
                </c:pt>
                <c:pt idx="8">
                  <c:v>315.22701512071143</c:v>
                </c:pt>
                <c:pt idx="9">
                  <c:v>304.2267740766377</c:v>
                </c:pt>
                <c:pt idx="10">
                  <c:v>301.830239656934</c:v>
                </c:pt>
              </c:numCache>
            </c:numRef>
          </c:val>
          <c:extLst>
            <c:ext xmlns:c16="http://schemas.microsoft.com/office/drawing/2014/chart" uri="{C3380CC4-5D6E-409C-BE32-E72D297353CC}">
              <c16:uniqueId val="{00000000-00FC-45EA-AFB3-73E3BB77E2AF}"/>
            </c:ext>
          </c:extLst>
        </c:ser>
        <c:ser>
          <c:idx val="1"/>
          <c:order val="1"/>
          <c:tx>
            <c:strRef>
              <c:f>PL2011_ITLANG_HLvsTL_Rescaled!$C$48</c:f>
              <c:strCache>
                <c:ptCount val="1"/>
                <c:pt idx="0">
                  <c:v>Language of the test and home language the different</c:v>
                </c:pt>
              </c:strCache>
            </c:strRef>
          </c:tx>
          <c:spPr>
            <a:solidFill>
              <a:schemeClr val="accent2">
                <a:alpha val="85000"/>
              </a:schemeClr>
            </a:solidFill>
            <a:ln w="9525" cap="flat" cmpd="sng" algn="ctr">
              <a:solidFill>
                <a:schemeClr val="lt1">
                  <a:alpha val="50000"/>
                </a:schemeClr>
              </a:solidFill>
              <a:round/>
            </a:ln>
            <a:effectLst/>
          </c:spPr>
          <c:invertIfNegative val="0"/>
          <c:dLbls>
            <c:numFmt formatCode="#,##0_ ;\-#,##0\ "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L2011_ITLANG_HLvsTL_Rescaled!$B$2,PL2011_ITLANG_HLvsTL_Rescaled!$B$4,PL2011_ITLANG_HLvsTL_Rescaled!$B$6,PL2011_ITLANG_HLvsTL_Rescaled!$B$8,PL2011_ITLANG_HLvsTL_Rescaled!$B$10,PL2011_ITLANG_HLvsTL_Rescaled!$B$12,PL2011_ITLANG_HLvsTL_Rescaled!$B$14,PL2011_ITLANG_HLvsTL_Rescaled!$B$16,PL2011_ITLANG_HLvsTL_Rescaled!$B$18,PL2011_ITLANG_HLvsTL_Rescaled!$B$20,PL2011_ITLANG_HLvsTL_Rescaled!$B$22)</c:f>
              <c:strCache>
                <c:ptCount val="11"/>
                <c:pt idx="0">
                  <c:v>Afrikaans</c:v>
                </c:pt>
                <c:pt idx="1">
                  <c:v>English</c:v>
                </c:pt>
                <c:pt idx="2">
                  <c:v>isiNdebele</c:v>
                </c:pt>
                <c:pt idx="3">
                  <c:v>isiXhosa</c:v>
                </c:pt>
                <c:pt idx="4">
                  <c:v>isiZulu</c:v>
                </c:pt>
                <c:pt idx="5">
                  <c:v>Sepedi</c:v>
                </c:pt>
                <c:pt idx="6">
                  <c:v>Sesotho</c:v>
                </c:pt>
                <c:pt idx="7">
                  <c:v>Setswana</c:v>
                </c:pt>
                <c:pt idx="8">
                  <c:v>siSwati</c:v>
                </c:pt>
                <c:pt idx="9">
                  <c:v>Tshivenda</c:v>
                </c:pt>
                <c:pt idx="10">
                  <c:v>Xitsonga</c:v>
                </c:pt>
              </c:strCache>
            </c:strRef>
          </c:cat>
          <c:val>
            <c:numRef>
              <c:f>(PL2011_ITLANG_HLvsTL_Rescaled!$J$3,PL2011_ITLANG_HLvsTL_Rescaled!$J$5,PL2011_ITLANG_HLvsTL_Rescaled!$J$7,PL2011_ITLANG_HLvsTL_Rescaled!$J$9,PL2011_ITLANG_HLvsTL_Rescaled!$J$11,PL2011_ITLANG_HLvsTL_Rescaled!$J$13,PL2011_ITLANG_HLvsTL_Rescaled!$J$15,PL2011_ITLANG_HLvsTL_Rescaled!$J$17,PL2011_ITLANG_HLvsTL_Rescaled!$J$19,PL2011_ITLANG_HLvsTL_Rescaled!$J$21,PL2011_ITLANG_HLvsTL_Rescaled!$J$23)</c:f>
              <c:numCache>
                <c:formatCode>0.00</c:formatCode>
                <c:ptCount val="11"/>
                <c:pt idx="0">
                  <c:v>349.75725150621759</c:v>
                </c:pt>
                <c:pt idx="1">
                  <c:v>356.44352313926379</c:v>
                </c:pt>
                <c:pt idx="2">
                  <c:v>320.52044553402504</c:v>
                </c:pt>
                <c:pt idx="3">
                  <c:v>273.64925776994392</c:v>
                </c:pt>
                <c:pt idx="4">
                  <c:v>296.21600407180756</c:v>
                </c:pt>
                <c:pt idx="5">
                  <c:v>280.01317104969422</c:v>
                </c:pt>
                <c:pt idx="6">
                  <c:v>311.95820404456322</c:v>
                </c:pt>
                <c:pt idx="7">
                  <c:v>290.58789328076671</c:v>
                </c:pt>
                <c:pt idx="8">
                  <c:v>302.75088925964593</c:v>
                </c:pt>
                <c:pt idx="9">
                  <c:v>259.12866379875879</c:v>
                </c:pt>
                <c:pt idx="10">
                  <c:v>301.00674024648987</c:v>
                </c:pt>
              </c:numCache>
            </c:numRef>
          </c:val>
          <c:extLst>
            <c:ext xmlns:c16="http://schemas.microsoft.com/office/drawing/2014/chart" uri="{C3380CC4-5D6E-409C-BE32-E72D297353CC}">
              <c16:uniqueId val="{00000001-00FC-45EA-AFB3-73E3BB77E2AF}"/>
            </c:ext>
          </c:extLst>
        </c:ser>
        <c:dLbls>
          <c:dLblPos val="inEnd"/>
          <c:showLegendKey val="0"/>
          <c:showVal val="1"/>
          <c:showCatName val="0"/>
          <c:showSerName val="0"/>
          <c:showPercent val="0"/>
          <c:showBubbleSize val="0"/>
        </c:dLbls>
        <c:gapWidth val="65"/>
        <c:axId val="365878312"/>
        <c:axId val="365878640"/>
      </c:barChart>
      <c:catAx>
        <c:axId val="3658783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65878640"/>
        <c:crosses val="autoZero"/>
        <c:auto val="1"/>
        <c:lblAlgn val="ctr"/>
        <c:lblOffset val="100"/>
        <c:noMultiLvlLbl val="0"/>
      </c:catAx>
      <c:valAx>
        <c:axId val="365878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3658783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5ABA6-8FE7-48B6-BBA2-E477282628E4}" type="datetimeFigureOut">
              <a:rPr lang="en-ZA" smtClean="0"/>
              <a:t>2019/07/01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DE1E3-2A18-4091-A4FC-8589EF629414}" type="slidenum">
              <a:rPr lang="en-ZA" smtClean="0"/>
              <a:t>‹#›</a:t>
            </a:fld>
            <a:endParaRPr lang="en-ZA"/>
          </a:p>
        </p:txBody>
      </p:sp>
    </p:spTree>
    <p:extLst>
      <p:ext uri="{BB962C8B-B14F-4D97-AF65-F5344CB8AC3E}">
        <p14:creationId xmlns:p14="http://schemas.microsoft.com/office/powerpoint/2010/main" val="109679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1</a:t>
            </a:fld>
            <a:endParaRPr lang="en-ZA"/>
          </a:p>
        </p:txBody>
      </p:sp>
    </p:spTree>
    <p:extLst>
      <p:ext uri="{BB962C8B-B14F-4D97-AF65-F5344CB8AC3E}">
        <p14:creationId xmlns:p14="http://schemas.microsoft.com/office/powerpoint/2010/main" val="317167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2</a:t>
            </a:fld>
            <a:endParaRPr lang="en-ZA"/>
          </a:p>
        </p:txBody>
      </p:sp>
    </p:spTree>
    <p:extLst>
      <p:ext uri="{BB962C8B-B14F-4D97-AF65-F5344CB8AC3E}">
        <p14:creationId xmlns:p14="http://schemas.microsoft.com/office/powerpoint/2010/main" val="142072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4</a:t>
            </a:fld>
            <a:endParaRPr lang="en-ZA"/>
          </a:p>
        </p:txBody>
      </p:sp>
    </p:spTree>
    <p:extLst>
      <p:ext uri="{BB962C8B-B14F-4D97-AF65-F5344CB8AC3E}">
        <p14:creationId xmlns:p14="http://schemas.microsoft.com/office/powerpoint/2010/main" val="223951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976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7663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270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785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87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5490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11499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2934175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641808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69157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CF785-C58C-4A61-B27B-673DCD72512C}"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513810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D4CF785-C58C-4A61-B27B-673DCD72512C}"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078521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D4CF785-C58C-4A61-B27B-673DCD72512C}" type="datetimeFigureOut">
              <a:rPr lang="en-ZA" smtClean="0"/>
              <a:t>2019/07/01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1791530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D4CF785-C58C-4A61-B27B-673DCD72512C}" type="datetimeFigureOut">
              <a:rPr lang="en-ZA" smtClean="0"/>
              <a:t>2019/07/01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402038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CF785-C58C-4A61-B27B-673DCD72512C}" type="datetimeFigureOut">
              <a:rPr lang="en-ZA" smtClean="0"/>
              <a:t>2019/07/01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3060312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CF785-C58C-4A61-B27B-673DCD72512C}"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125364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645767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CF785-C58C-4A61-B27B-673DCD72512C}"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338447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3552842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17656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DE59A5-9F15-449D-A4D0-522ADDD5CB69}" type="datetimeFigureOut">
              <a:rPr lang="en-ZA" smtClean="0"/>
              <a:t>2019/07/01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213639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6DE59A5-9F15-449D-A4D0-522ADDD5CB69}"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41919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6DE59A5-9F15-449D-A4D0-522ADDD5CB69}" type="datetimeFigureOut">
              <a:rPr lang="en-ZA" smtClean="0"/>
              <a:t>2019/07/01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0757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6DE59A5-9F15-449D-A4D0-522ADDD5CB69}" type="datetimeFigureOut">
              <a:rPr lang="en-ZA" smtClean="0"/>
              <a:t>2019/07/01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00116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E59A5-9F15-449D-A4D0-522ADDD5CB69}" type="datetimeFigureOut">
              <a:rPr lang="en-ZA" smtClean="0"/>
              <a:t>2019/07/01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15874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DE59A5-9F15-449D-A4D0-522ADDD5CB69}"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261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DE59A5-9F15-449D-A4D0-522ADDD5CB69}" type="datetimeFigureOut">
              <a:rPr lang="en-ZA" smtClean="0"/>
              <a:t>2019/07/01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69918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E59A5-9F15-449D-A4D0-522ADDD5CB69}" type="datetimeFigureOut">
              <a:rPr lang="en-ZA" smtClean="0"/>
              <a:t>2019/07/01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7C12E-028F-4B0D-9996-B6E7246D6DFC}" type="slidenum">
              <a:rPr lang="en-ZA" smtClean="0"/>
              <a:t>‹#›</a:t>
            </a:fld>
            <a:endParaRPr lang="en-ZA"/>
          </a:p>
        </p:txBody>
      </p:sp>
    </p:spTree>
    <p:extLst>
      <p:ext uri="{BB962C8B-B14F-4D97-AF65-F5344CB8AC3E}">
        <p14:creationId xmlns:p14="http://schemas.microsoft.com/office/powerpoint/2010/main" val="284245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CF785-C58C-4A61-B27B-673DCD72512C}" type="datetimeFigureOut">
              <a:rPr lang="en-ZA" smtClean="0"/>
              <a:t>2019/07/01</a:t>
            </a:fld>
            <a:endParaRPr lang="en-ZA"/>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CE2DD-161A-431E-A111-53936FD37F43}" type="slidenum">
              <a:rPr lang="en-ZA" smtClean="0"/>
              <a:t>‹#›</a:t>
            </a:fld>
            <a:endParaRPr lang="en-ZA"/>
          </a:p>
        </p:txBody>
      </p:sp>
    </p:spTree>
    <p:extLst>
      <p:ext uri="{BB962C8B-B14F-4D97-AF65-F5344CB8AC3E}">
        <p14:creationId xmlns:p14="http://schemas.microsoft.com/office/powerpoint/2010/main" val="961594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shack.tshele@up.ac.za" TargetMode="External"/><Relationship Id="rId2" Type="http://schemas.openxmlformats.org/officeDocument/2006/relationships/hyperlink" Target="mailto:Surette.vanstaden@up.ac.za"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12776"/>
            <a:ext cx="3527376" cy="5472608"/>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p:nvSpPr>
        <p:spPr>
          <a:xfrm>
            <a:off x="2927648" y="0"/>
            <a:ext cx="7740352" cy="35730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p:cNvSpPr/>
          <p:nvPr/>
        </p:nvSpPr>
        <p:spPr>
          <a:xfrm>
            <a:off x="5159896" y="3121224"/>
            <a:ext cx="4572000" cy="307777"/>
          </a:xfrm>
          <a:prstGeom prst="rect">
            <a:avLst/>
          </a:prstGeom>
        </p:spPr>
        <p:txBody>
          <a:bodyPr>
            <a:spAutoFit/>
          </a:bodyPr>
          <a:lstStyle/>
          <a:p>
            <a:pPr fontAlgn="ctr"/>
            <a:r>
              <a:rPr lang="en-GB" sz="1400" b="1" dirty="0"/>
              <a:t>Faculty of Education</a:t>
            </a:r>
            <a:endParaRPr lang="en-ZA" sz="1400" dirty="0"/>
          </a:p>
        </p:txBody>
      </p:sp>
      <p:sp>
        <p:nvSpPr>
          <p:cNvPr id="8" name="Rectangle 7"/>
          <p:cNvSpPr/>
          <p:nvPr/>
        </p:nvSpPr>
        <p:spPr>
          <a:xfrm>
            <a:off x="2927648" y="1412776"/>
            <a:ext cx="2123728"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9" name="Picture 2" descr="I:\Double Option 2015 R\UP\PowerPoint Editable\UP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5681" y="1755960"/>
            <a:ext cx="1513185" cy="1577861"/>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620881F0-1133-4792-B034-53331F3AB501}"/>
              </a:ext>
            </a:extLst>
          </p:cNvPr>
          <p:cNvSpPr txBox="1">
            <a:spLocks/>
          </p:cNvSpPr>
          <p:nvPr/>
        </p:nvSpPr>
        <p:spPr>
          <a:xfrm>
            <a:off x="5089212" y="1412776"/>
            <a:ext cx="5633048" cy="191298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800"/>
              </a:spcAft>
            </a:pPr>
            <a:endParaRPr lang="en-GB" sz="11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112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ZA" sz="9600" b="1" dirty="0">
                <a:solidFill>
                  <a:srgbClr val="222222"/>
                </a:solidFill>
                <a:latin typeface="Arial" panose="020B0604020202020204" pitchFamily="34" charset="0"/>
              </a:rPr>
              <a:t>The </a:t>
            </a:r>
            <a:r>
              <a:rPr lang="en-ZA" sz="9600" b="1" dirty="0" smtClean="0">
                <a:solidFill>
                  <a:srgbClr val="222222"/>
                </a:solidFill>
                <a:latin typeface="Arial" panose="020B0604020202020204" pitchFamily="34" charset="0"/>
              </a:rPr>
              <a:t>Language </a:t>
            </a:r>
            <a:r>
              <a:rPr lang="en-ZA" sz="9600" b="1" dirty="0">
                <a:solidFill>
                  <a:srgbClr val="222222"/>
                </a:solidFill>
                <a:latin typeface="Arial" panose="020B0604020202020204" pitchFamily="34" charset="0"/>
              </a:rPr>
              <a:t>in </a:t>
            </a:r>
            <a:r>
              <a:rPr lang="en-ZA" sz="9600" b="1" dirty="0" smtClean="0">
                <a:solidFill>
                  <a:srgbClr val="222222"/>
                </a:solidFill>
                <a:latin typeface="Arial" panose="020B0604020202020204" pitchFamily="34" charset="0"/>
              </a:rPr>
              <a:t>Education </a:t>
            </a:r>
            <a:r>
              <a:rPr lang="en-ZA" sz="9600" b="1" dirty="0">
                <a:solidFill>
                  <a:srgbClr val="222222"/>
                </a:solidFill>
                <a:latin typeface="Arial" panose="020B0604020202020204" pitchFamily="34" charset="0"/>
              </a:rPr>
              <a:t>conundrum from an empirical </a:t>
            </a:r>
            <a:r>
              <a:rPr lang="en-ZA" sz="9600" b="1" dirty="0" smtClean="0">
                <a:solidFill>
                  <a:srgbClr val="222222"/>
                </a:solidFill>
                <a:latin typeface="Arial" panose="020B0604020202020204" pitchFamily="34" charset="0"/>
              </a:rPr>
              <a:t>perspective: </a:t>
            </a:r>
          </a:p>
          <a:p>
            <a:pPr algn="ctr">
              <a:lnSpc>
                <a:spcPct val="107000"/>
              </a:lnSpc>
              <a:spcAft>
                <a:spcPts val="800"/>
              </a:spcAft>
            </a:pPr>
            <a:r>
              <a:rPr lang="en-ZA" sz="9600" b="1" dirty="0" smtClean="0">
                <a:solidFill>
                  <a:srgbClr val="222222"/>
                </a:solidFill>
                <a:latin typeface="Arial" panose="020B0604020202020204" pitchFamily="34" charset="0"/>
              </a:rPr>
              <a:t>Using </a:t>
            </a:r>
            <a:r>
              <a:rPr lang="en-ZA" sz="9600" b="1" dirty="0">
                <a:solidFill>
                  <a:srgbClr val="222222"/>
                </a:solidFill>
                <a:latin typeface="Arial" panose="020B0604020202020204" pitchFamily="34" charset="0"/>
              </a:rPr>
              <a:t>evidence to inform policy</a:t>
            </a:r>
            <a:endParaRPr lang="en-ZA" sz="7200" b="1" dirty="0">
              <a:solidFill>
                <a:prstClr val="black"/>
              </a:solidFill>
              <a:latin typeface="Calibri" panose="020F0502020204030204"/>
              <a:ea typeface="+mn-ea"/>
              <a:cs typeface="+mn-cs"/>
            </a:endParaRPr>
          </a:p>
          <a:p>
            <a:pPr lvl="0" algn="r">
              <a:spcBef>
                <a:spcPts val="1000"/>
              </a:spcBef>
            </a:pPr>
            <a:endParaRPr lang="en-ZA" sz="7200" dirty="0">
              <a:solidFill>
                <a:prstClr val="black"/>
              </a:solidFill>
              <a:latin typeface="Calibri" panose="020F0502020204030204"/>
              <a:ea typeface="+mn-ea"/>
              <a:cs typeface="+mn-cs"/>
            </a:endParaRPr>
          </a:p>
          <a:p>
            <a:pPr lvl="0" algn="r">
              <a:spcBef>
                <a:spcPts val="1000"/>
              </a:spcBef>
            </a:pPr>
            <a:r>
              <a:rPr lang="en-ZA" sz="7200" dirty="0">
                <a:solidFill>
                  <a:prstClr val="black"/>
                </a:solidFill>
                <a:latin typeface="Calibri" panose="020F0502020204030204"/>
                <a:ea typeface="+mn-ea"/>
                <a:cs typeface="+mn-cs"/>
              </a:rPr>
              <a:t> </a:t>
            </a:r>
          </a:p>
          <a:p>
            <a:pPr lvl="0" algn="r">
              <a:spcBef>
                <a:spcPts val="1000"/>
              </a:spcBef>
            </a:pPr>
            <a:endParaRPr lang="en-ZA" sz="7200" dirty="0">
              <a:solidFill>
                <a:prstClr val="black"/>
              </a:solidFill>
              <a:latin typeface="Calibri" panose="020F0502020204030204"/>
              <a:ea typeface="+mn-ea"/>
              <a:cs typeface="+mn-cs"/>
            </a:endParaRPr>
          </a:p>
          <a:p>
            <a:r>
              <a:rPr lang="en-ZA" b="1" dirty="0"/>
              <a:t/>
            </a:r>
            <a:br>
              <a:rPr lang="en-ZA" b="1" dirty="0"/>
            </a:br>
            <a:endParaRPr lang="en-ZA" b="1" dirty="0"/>
          </a:p>
        </p:txBody>
      </p:sp>
      <p:sp>
        <p:nvSpPr>
          <p:cNvPr id="11" name="Title 1">
            <a:extLst>
              <a:ext uri="{FF2B5EF4-FFF2-40B4-BE49-F238E27FC236}">
                <a16:creationId xmlns:a16="http://schemas.microsoft.com/office/drawing/2014/main" id="{3042E257-91F6-48A7-B232-B4DD38C80B54}"/>
              </a:ext>
            </a:extLst>
          </p:cNvPr>
          <p:cNvSpPr txBox="1">
            <a:spLocks/>
          </p:cNvSpPr>
          <p:nvPr/>
        </p:nvSpPr>
        <p:spPr>
          <a:xfrm>
            <a:off x="5365305" y="2968488"/>
            <a:ext cx="6206817" cy="3604590"/>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800"/>
              </a:spcAft>
            </a:pPr>
            <a:r>
              <a:rPr lang="en-GB" b="1" dirty="0"/>
              <a:t/>
            </a:r>
            <a:br>
              <a:rPr lang="en-GB" b="1" dirty="0"/>
            </a:br>
            <a:r>
              <a:rPr lang="en-GB" sz="8000" b="1" dirty="0"/>
              <a:t/>
            </a:r>
            <a:br>
              <a:rPr lang="en-GB" sz="8000" b="1" dirty="0"/>
            </a:br>
            <a:endParaRPr lang="en-GB" sz="8000" b="1" dirty="0"/>
          </a:p>
          <a:p>
            <a:pPr algn="r">
              <a:lnSpc>
                <a:spcPct val="107000"/>
              </a:lnSpc>
              <a:spcAft>
                <a:spcPts val="800"/>
              </a:spcAft>
            </a:pPr>
            <a:r>
              <a:rPr lang="en-ZA" sz="7200" b="1" dirty="0" smtClean="0">
                <a:solidFill>
                  <a:prstClr val="black"/>
                </a:solidFill>
                <a:latin typeface="Calibri" panose="020F0502020204030204"/>
                <a:ea typeface="+mn-ea"/>
                <a:cs typeface="+mn-cs"/>
              </a:rPr>
              <a:t>	Centre </a:t>
            </a:r>
            <a:r>
              <a:rPr lang="en-ZA" sz="7200" b="1" dirty="0">
                <a:solidFill>
                  <a:prstClr val="black"/>
                </a:solidFill>
                <a:latin typeface="Calibri" panose="020F0502020204030204"/>
                <a:ea typeface="+mn-ea"/>
                <a:cs typeface="+mn-cs"/>
              </a:rPr>
              <a:t>for Evaluation and </a:t>
            </a:r>
            <a:r>
              <a:rPr lang="en-ZA" sz="7200" b="1" dirty="0" smtClean="0">
                <a:solidFill>
                  <a:prstClr val="black"/>
                </a:solidFill>
                <a:latin typeface="Calibri" panose="020F0502020204030204"/>
                <a:ea typeface="+mn-ea"/>
                <a:cs typeface="+mn-cs"/>
              </a:rPr>
              <a:t>Assessment</a:t>
            </a:r>
            <a:r>
              <a:rPr lang="en-ZA" sz="7200" b="1" dirty="0">
                <a:solidFill>
                  <a:prstClr val="black"/>
                </a:solidFill>
                <a:latin typeface="Calibri" panose="020F0502020204030204"/>
                <a:ea typeface="+mn-ea"/>
                <a:cs typeface="+mn-cs"/>
              </a:rPr>
              <a:t>	     </a:t>
            </a:r>
            <a:endParaRPr lang="en-ZA" sz="7200" b="1" dirty="0" smtClean="0">
              <a:solidFill>
                <a:prstClr val="black"/>
              </a:solidFill>
              <a:latin typeface="Calibri" panose="020F0502020204030204"/>
              <a:ea typeface="+mn-ea"/>
              <a:cs typeface="+mn-cs"/>
            </a:endParaRPr>
          </a:p>
          <a:p>
            <a:pPr algn="r">
              <a:lnSpc>
                <a:spcPct val="107000"/>
              </a:lnSpc>
              <a:spcAft>
                <a:spcPts val="800"/>
              </a:spcAft>
            </a:pPr>
            <a:r>
              <a:rPr lang="en-ZA" sz="7200" b="1" dirty="0" smtClean="0">
                <a:solidFill>
                  <a:prstClr val="black"/>
                </a:solidFill>
                <a:latin typeface="Calibri" panose="020F0502020204030204"/>
                <a:ea typeface="+mn-ea"/>
                <a:cs typeface="+mn-cs"/>
              </a:rPr>
              <a:t>Surette </a:t>
            </a:r>
            <a:r>
              <a:rPr lang="en-ZA" sz="7200" b="1" dirty="0">
                <a:solidFill>
                  <a:prstClr val="black"/>
                </a:solidFill>
                <a:latin typeface="Calibri" panose="020F0502020204030204"/>
                <a:ea typeface="+mn-ea"/>
                <a:cs typeface="+mn-cs"/>
              </a:rPr>
              <a:t>van Staden</a:t>
            </a:r>
          </a:p>
          <a:p>
            <a:pPr lvl="0" algn="r">
              <a:spcBef>
                <a:spcPts val="1000"/>
              </a:spcBef>
            </a:pPr>
            <a:r>
              <a:rPr lang="en-ZA" sz="7200" b="1" dirty="0" err="1" smtClean="0">
                <a:solidFill>
                  <a:prstClr val="black"/>
                </a:solidFill>
                <a:latin typeface="Calibri" panose="020F0502020204030204"/>
                <a:ea typeface="+mn-ea"/>
                <a:cs typeface="+mn-cs"/>
              </a:rPr>
              <a:t>Mishack</a:t>
            </a:r>
            <a:r>
              <a:rPr lang="en-ZA" sz="7200" b="1" dirty="0" smtClean="0">
                <a:solidFill>
                  <a:prstClr val="black"/>
                </a:solidFill>
                <a:latin typeface="Calibri" panose="020F0502020204030204"/>
                <a:ea typeface="+mn-ea"/>
                <a:cs typeface="+mn-cs"/>
              </a:rPr>
              <a:t> </a:t>
            </a:r>
            <a:r>
              <a:rPr lang="en-ZA" sz="7200" b="1" dirty="0" err="1">
                <a:solidFill>
                  <a:prstClr val="black"/>
                </a:solidFill>
                <a:latin typeface="Calibri" panose="020F0502020204030204"/>
                <a:ea typeface="+mn-ea"/>
                <a:cs typeface="+mn-cs"/>
              </a:rPr>
              <a:t>Tshele</a:t>
            </a:r>
            <a:endParaRPr lang="en-ZA" sz="7200" b="1" dirty="0">
              <a:solidFill>
                <a:prstClr val="black"/>
              </a:solidFill>
              <a:latin typeface="Calibri" panose="020F0502020204030204"/>
              <a:ea typeface="+mn-ea"/>
              <a:cs typeface="+mn-cs"/>
            </a:endParaRPr>
          </a:p>
          <a:p>
            <a:pPr lvl="0" algn="r">
              <a:spcBef>
                <a:spcPts val="1000"/>
              </a:spcBef>
            </a:pPr>
            <a:endParaRPr lang="en-ZA" sz="7200" dirty="0">
              <a:solidFill>
                <a:prstClr val="black"/>
              </a:solidFill>
              <a:latin typeface="Calibri" panose="020F0502020204030204"/>
              <a:ea typeface="+mn-ea"/>
              <a:cs typeface="+mn-cs"/>
            </a:endParaRPr>
          </a:p>
          <a:p>
            <a:pPr lvl="0" algn="r">
              <a:spcBef>
                <a:spcPts val="1000"/>
              </a:spcBef>
            </a:pPr>
            <a:r>
              <a:rPr lang="en-ZA" sz="7200" dirty="0" err="1" smtClean="0">
                <a:solidFill>
                  <a:prstClr val="black"/>
                </a:solidFill>
                <a:latin typeface="Calibri" panose="020F0502020204030204"/>
                <a:ea typeface="+mn-ea"/>
                <a:cs typeface="+mn-cs"/>
              </a:rPr>
              <a:t>ReSEP</a:t>
            </a:r>
            <a:r>
              <a:rPr lang="en-ZA" sz="7200" dirty="0" smtClean="0">
                <a:solidFill>
                  <a:prstClr val="black"/>
                </a:solidFill>
                <a:latin typeface="Calibri" panose="020F0502020204030204"/>
                <a:ea typeface="+mn-ea"/>
                <a:cs typeface="+mn-cs"/>
              </a:rPr>
              <a:t>, July 2019</a:t>
            </a:r>
            <a:endParaRPr lang="en-ZA" sz="7200" dirty="0">
              <a:solidFill>
                <a:prstClr val="black"/>
              </a:solidFill>
              <a:latin typeface="Calibri" panose="020F0502020204030204"/>
              <a:ea typeface="+mn-ea"/>
              <a:cs typeface="+mn-cs"/>
            </a:endParaRPr>
          </a:p>
          <a:p>
            <a:r>
              <a:rPr lang="en-ZA" b="1" dirty="0"/>
              <a:t/>
            </a:r>
            <a:br>
              <a:rPr lang="en-ZA" b="1" dirty="0"/>
            </a:br>
            <a:endParaRPr lang="en-ZA" b="1" dirty="0"/>
          </a:p>
        </p:txBody>
      </p:sp>
    </p:spTree>
    <p:extLst>
      <p:ext uri="{BB962C8B-B14F-4D97-AF65-F5344CB8AC3E}">
        <p14:creationId xmlns:p14="http://schemas.microsoft.com/office/powerpoint/2010/main" val="2791807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b="1" dirty="0" smtClean="0"/>
              <a:t>Score point differences between differences in test language and home language</a:t>
            </a:r>
            <a:endParaRPr lang="en-ZA" b="1" dirty="0"/>
          </a:p>
        </p:txBody>
      </p:sp>
      <p:graphicFrame>
        <p:nvGraphicFramePr>
          <p:cNvPr id="5" name="Table 4"/>
          <p:cNvGraphicFramePr>
            <a:graphicFrameLocks noGrp="1"/>
          </p:cNvGraphicFramePr>
          <p:nvPr>
            <p:extLst>
              <p:ext uri="{D42A27DB-BD31-4B8C-83A1-F6EECF244321}">
                <p14:modId xmlns:p14="http://schemas.microsoft.com/office/powerpoint/2010/main" val="1946366773"/>
              </p:ext>
            </p:extLst>
          </p:nvPr>
        </p:nvGraphicFramePr>
        <p:xfrm>
          <a:off x="3583708" y="2031995"/>
          <a:ext cx="5190837" cy="4565904"/>
        </p:xfrm>
        <a:graphic>
          <a:graphicData uri="http://schemas.openxmlformats.org/drawingml/2006/table">
            <a:tbl>
              <a:tblPr firstRow="1" firstCol="1" bandRow="1"/>
              <a:tblGrid>
                <a:gridCol w="2748152">
                  <a:extLst>
                    <a:ext uri="{9D8B030D-6E8A-4147-A177-3AD203B41FA5}">
                      <a16:colId xmlns:a16="http://schemas.microsoft.com/office/drawing/2014/main" val="27736869"/>
                    </a:ext>
                  </a:extLst>
                </a:gridCol>
                <a:gridCol w="1220682">
                  <a:extLst>
                    <a:ext uri="{9D8B030D-6E8A-4147-A177-3AD203B41FA5}">
                      <a16:colId xmlns:a16="http://schemas.microsoft.com/office/drawing/2014/main" val="920869195"/>
                    </a:ext>
                  </a:extLst>
                </a:gridCol>
                <a:gridCol w="1222003">
                  <a:extLst>
                    <a:ext uri="{9D8B030D-6E8A-4147-A177-3AD203B41FA5}">
                      <a16:colId xmlns:a16="http://schemas.microsoft.com/office/drawing/2014/main" val="3525793797"/>
                    </a:ext>
                  </a:extLst>
                </a:gridCol>
              </a:tblGrid>
              <a:tr h="280170">
                <a:tc>
                  <a:txBody>
                    <a:bodyPr/>
                    <a:lstStyle/>
                    <a:p>
                      <a:pP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b="1" dirty="0" err="1">
                          <a:effectLst/>
                          <a:latin typeface="Calibri" panose="020F0502020204030204" pitchFamily="34" charset="0"/>
                          <a:ea typeface="Calibri" panose="020F0502020204030204" pitchFamily="34" charset="0"/>
                          <a:cs typeface="Times New Roman" panose="02020603050405020304" pitchFamily="18" charset="0"/>
                        </a:rPr>
                        <a:t>prePIRLS</a:t>
                      </a:r>
                      <a:r>
                        <a:rPr lang="en-ZA" sz="2000" b="1" dirty="0">
                          <a:effectLst/>
                          <a:latin typeface="Calibri" panose="020F0502020204030204" pitchFamily="34" charset="0"/>
                          <a:ea typeface="Calibri" panose="020F0502020204030204" pitchFamily="34" charset="0"/>
                          <a:cs typeface="Times New Roman" panose="02020603050405020304" pitchFamily="18" charset="0"/>
                        </a:rPr>
                        <a:t> 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PIRLS Literacy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36324"/>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Afrikaans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1422550022"/>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English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1047951400"/>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IsiNdebele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866976989"/>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IsiXhosa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181785032"/>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IsiZulu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520339073"/>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Sepedi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917660919"/>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Sesotho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687657140"/>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Setswana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400887463"/>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SiSwati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86661543"/>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Tshivenda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3462435591"/>
                  </a:ext>
                </a:extLst>
              </a:tr>
              <a:tr h="280170">
                <a:tc>
                  <a:txBody>
                    <a:bodyPr/>
                    <a:lstStyle/>
                    <a:p>
                      <a:pPr>
                        <a:lnSpc>
                          <a:spcPct val="107000"/>
                        </a:lnSpc>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Xitsonga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49141220"/>
                  </a:ext>
                </a:extLst>
              </a:tr>
            </a:tbl>
          </a:graphicData>
        </a:graphic>
      </p:graphicFrame>
    </p:spTree>
    <p:extLst>
      <p:ext uri="{BB962C8B-B14F-4D97-AF65-F5344CB8AC3E}">
        <p14:creationId xmlns:p14="http://schemas.microsoft.com/office/powerpoint/2010/main" val="825627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lstStyle/>
          <a:p>
            <a:pPr algn="ctr"/>
            <a:r>
              <a:rPr lang="en-ZA" b="1" dirty="0" smtClean="0"/>
              <a:t>Two additional questions for PIRLS Literacy 2016 </a:t>
            </a:r>
            <a:endParaRPr lang="en-ZA" b="1" dirty="0"/>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idx="1"/>
          </p:nvPr>
        </p:nvSpPr>
        <p:spPr>
          <a:xfrm>
            <a:off x="838200" y="1582123"/>
            <a:ext cx="10515600" cy="4351338"/>
          </a:xfrm>
        </p:spPr>
        <p:txBody>
          <a:bodyPr>
            <a:normAutofit lnSpcReduction="10000"/>
          </a:bodyPr>
          <a:lstStyle/>
          <a:p>
            <a:r>
              <a:rPr lang="en-ZA" sz="2000" dirty="0" smtClean="0">
                <a:solidFill>
                  <a:prstClr val="black"/>
                </a:solidFill>
              </a:rPr>
              <a:t>We asked the same question as for </a:t>
            </a:r>
            <a:r>
              <a:rPr lang="en-ZA" sz="2000" dirty="0" err="1" smtClean="0">
                <a:solidFill>
                  <a:prstClr val="black"/>
                </a:solidFill>
              </a:rPr>
              <a:t>prePIRLS</a:t>
            </a:r>
            <a:r>
              <a:rPr lang="en-ZA" sz="2000" dirty="0" smtClean="0">
                <a:solidFill>
                  <a:prstClr val="black"/>
                </a:solidFill>
              </a:rPr>
              <a:t> 2011:</a:t>
            </a:r>
          </a:p>
          <a:p>
            <a:pPr marL="0" lvl="0" indent="0">
              <a:buNone/>
            </a:pPr>
            <a:endParaRPr lang="en-ZA" sz="2000" dirty="0">
              <a:solidFill>
                <a:prstClr val="black"/>
              </a:solidFill>
            </a:endParaRPr>
          </a:p>
          <a:p>
            <a:pPr marL="0" lvl="0" indent="0">
              <a:buNone/>
            </a:pPr>
            <a:r>
              <a:rPr lang="en-ZA" sz="2000" dirty="0" smtClean="0">
                <a:solidFill>
                  <a:prstClr val="black"/>
                </a:solidFill>
              </a:rPr>
              <a:t>What </a:t>
            </a:r>
            <a:r>
              <a:rPr lang="en-ZA" sz="2000" dirty="0">
                <a:solidFill>
                  <a:prstClr val="black"/>
                </a:solidFill>
              </a:rPr>
              <a:t>are the differences in reading literacy achievement of Grade 4 learners between home language and language of the test across the 11 official languages with English test language as reference category</a:t>
            </a:r>
            <a:r>
              <a:rPr lang="en-ZA" sz="2000" dirty="0" smtClean="0">
                <a:solidFill>
                  <a:prstClr val="black"/>
                </a:solidFill>
              </a:rPr>
              <a:t>?</a:t>
            </a:r>
          </a:p>
          <a:p>
            <a:pPr marL="0" lvl="0" indent="0">
              <a:buNone/>
            </a:pPr>
            <a:endParaRPr lang="en-ZA" sz="2000" dirty="0">
              <a:solidFill>
                <a:prstClr val="black"/>
              </a:solidFill>
            </a:endParaRPr>
          </a:p>
          <a:p>
            <a:r>
              <a:rPr lang="en-ZA" sz="2000" dirty="0" smtClean="0">
                <a:solidFill>
                  <a:prstClr val="black"/>
                </a:solidFill>
              </a:rPr>
              <a:t>We added two scenarios:</a:t>
            </a:r>
          </a:p>
          <a:p>
            <a:r>
              <a:rPr lang="en-ZA" sz="2000" dirty="0" smtClean="0">
                <a:solidFill>
                  <a:prstClr val="black"/>
                </a:solidFill>
              </a:rPr>
              <a:t>Scenario 1: Better performing predictors</a:t>
            </a:r>
          </a:p>
          <a:p>
            <a:pPr marL="0" indent="0">
              <a:buNone/>
            </a:pPr>
            <a:r>
              <a:rPr lang="en-ZA" sz="1600" dirty="0" smtClean="0">
                <a:solidFill>
                  <a:prstClr val="black"/>
                </a:solidFill>
              </a:rPr>
              <a:t>	Girls, many resources at home and a combination of school location in medium city, urban and suburban </a:t>
            </a:r>
          </a:p>
          <a:p>
            <a:r>
              <a:rPr lang="en-ZA" sz="2000" dirty="0" smtClean="0">
                <a:solidFill>
                  <a:prstClr val="black"/>
                </a:solidFill>
              </a:rPr>
              <a:t>Scenario 2: Lower performing predictors</a:t>
            </a:r>
          </a:p>
          <a:p>
            <a:pPr marL="0" indent="0">
              <a:buNone/>
            </a:pPr>
            <a:r>
              <a:rPr lang="en-ZA" sz="2000" dirty="0">
                <a:solidFill>
                  <a:prstClr val="black"/>
                </a:solidFill>
              </a:rPr>
              <a:t>	</a:t>
            </a:r>
            <a:r>
              <a:rPr lang="en-ZA" sz="1600" dirty="0" smtClean="0">
                <a:solidFill>
                  <a:prstClr val="black"/>
                </a:solidFill>
              </a:rPr>
              <a:t>Boys, few resources at home and school location as remote rural</a:t>
            </a:r>
            <a:endParaRPr lang="en-ZA" sz="1600" dirty="0">
              <a:solidFill>
                <a:prstClr val="black"/>
              </a:solidFill>
            </a:endParaRPr>
          </a:p>
          <a:p>
            <a:pPr marL="0" indent="0">
              <a:buNone/>
            </a:pPr>
            <a:r>
              <a:rPr lang="en-ZA" dirty="0" smtClean="0"/>
              <a:t> </a:t>
            </a:r>
            <a:endParaRPr lang="en-ZA" sz="2000" dirty="0">
              <a:solidFill>
                <a:prstClr val="black"/>
              </a:solidFill>
            </a:endParaRPr>
          </a:p>
          <a:p>
            <a:pPr lvl="1"/>
            <a:endParaRPr lang="en-ZA" dirty="0"/>
          </a:p>
          <a:p>
            <a:pPr marL="457200" lvl="1" indent="0">
              <a:buNone/>
            </a:pPr>
            <a:endParaRPr lang="en-ZA" dirty="0"/>
          </a:p>
          <a:p>
            <a:pPr marL="0" indent="0">
              <a:buNone/>
            </a:pPr>
            <a:endParaRPr lang="en-GB" dirty="0"/>
          </a:p>
          <a:p>
            <a:pPr marL="0" indent="0">
              <a:buNone/>
            </a:pPr>
            <a:endParaRPr lang="en-ZA" dirty="0"/>
          </a:p>
        </p:txBody>
      </p:sp>
      <p:sp>
        <p:nvSpPr>
          <p:cNvPr id="7" name="Rectangle 6"/>
          <p:cNvSpPr/>
          <p:nvPr/>
        </p:nvSpPr>
        <p:spPr>
          <a:xfrm flipV="1">
            <a:off x="838200" y="5962694"/>
            <a:ext cx="11255193"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10" name="TextBox 9"/>
          <p:cNvSpPr txBox="1"/>
          <p:nvPr/>
        </p:nvSpPr>
        <p:spPr>
          <a:xfrm>
            <a:off x="850022" y="6641012"/>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2038007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Scenario 1: Best background predictors with better home language achievement predictor</a:t>
            </a:r>
            <a:endParaRPr lang="en-ZA"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937063"/>
              </p:ext>
            </p:extLst>
          </p:nvPr>
        </p:nvGraphicFramePr>
        <p:xfrm>
          <a:off x="2684418" y="1905794"/>
          <a:ext cx="6796133" cy="4191000"/>
        </p:xfrm>
        <a:graphic>
          <a:graphicData uri="http://schemas.openxmlformats.org/drawingml/2006/table">
            <a:tbl>
              <a:tblPr/>
              <a:tblGrid>
                <a:gridCol w="2873672">
                  <a:extLst>
                    <a:ext uri="{9D8B030D-6E8A-4147-A177-3AD203B41FA5}">
                      <a16:colId xmlns:a16="http://schemas.microsoft.com/office/drawing/2014/main" val="628899236"/>
                    </a:ext>
                  </a:extLst>
                </a:gridCol>
                <a:gridCol w="1307487">
                  <a:extLst>
                    <a:ext uri="{9D8B030D-6E8A-4147-A177-3AD203B41FA5}">
                      <a16:colId xmlns:a16="http://schemas.microsoft.com/office/drawing/2014/main" val="4176303465"/>
                    </a:ext>
                  </a:extLst>
                </a:gridCol>
                <a:gridCol w="1307487">
                  <a:extLst>
                    <a:ext uri="{9D8B030D-6E8A-4147-A177-3AD203B41FA5}">
                      <a16:colId xmlns:a16="http://schemas.microsoft.com/office/drawing/2014/main" val="274104098"/>
                    </a:ext>
                  </a:extLst>
                </a:gridCol>
                <a:gridCol w="1307487">
                  <a:extLst>
                    <a:ext uri="{9D8B030D-6E8A-4147-A177-3AD203B41FA5}">
                      <a16:colId xmlns:a16="http://schemas.microsoft.com/office/drawing/2014/main" val="3771529573"/>
                    </a:ext>
                  </a:extLst>
                </a:gridCol>
              </a:tblGrid>
              <a:tr h="190500">
                <a:tc>
                  <a:txBody>
                    <a:bodyPr/>
                    <a:lstStyle/>
                    <a:p>
                      <a:pPr algn="l" fontAlgn="b"/>
                      <a:endParaRPr lang="en-ZA" sz="1100" b="0" i="0" u="none" strike="noStrike">
                        <a:solidFill>
                          <a:srgbClr val="000000"/>
                        </a:solidFill>
                        <a:effectLst/>
                        <a:latin typeface="Courier New" panose="02070309020205020404" pitchFamily="49" charset="0"/>
                      </a:endParaRPr>
                    </a:p>
                  </a:txBody>
                  <a:tcPr marL="9525" marR="9525" marT="9525" marB="0" anchor="b">
                    <a:lnL>
                      <a:noFill/>
                    </a:lnL>
                    <a:lnR>
                      <a:noFill/>
                    </a:lnR>
                    <a:lnT>
                      <a:noFill/>
                    </a:lnT>
                    <a:lnB>
                      <a:noFill/>
                    </a:lnB>
                  </a:tcPr>
                </a:tc>
                <a:tc>
                  <a:txBody>
                    <a:bodyPr/>
                    <a:lstStyle/>
                    <a:p>
                      <a:pPr algn="l" fontAlgn="b"/>
                      <a:endParaRPr lang="en-ZA" sz="1100" b="0" i="0" u="none" strike="noStrike">
                        <a:solidFill>
                          <a:srgbClr val="000000"/>
                        </a:solidFill>
                        <a:effectLst/>
                        <a:latin typeface="Courier New" panose="02070309020205020404" pitchFamily="49"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525" marR="9525" marT="9525" marB="0" anchor="b">
                    <a:lnL>
                      <a:noFill/>
                    </a:lnL>
                    <a:lnR>
                      <a:noFill/>
                    </a:lnR>
                    <a:lnT>
                      <a:noFill/>
                    </a:lnT>
                    <a:lnB>
                      <a:noFill/>
                    </a:lnB>
                  </a:tcPr>
                </a:tc>
                <a:extLst>
                  <a:ext uri="{0D108BD9-81ED-4DB2-BD59-A6C34878D82A}">
                    <a16:rowId xmlns:a16="http://schemas.microsoft.com/office/drawing/2014/main" val="2040808604"/>
                  </a:ext>
                </a:extLst>
              </a:tr>
              <a:tr h="190500">
                <a:tc>
                  <a:txBody>
                    <a:bodyPr/>
                    <a:lstStyle/>
                    <a:p>
                      <a:pPr algn="l" fontAlgn="b"/>
                      <a:endParaRPr lang="en-ZA" sz="1100" b="0" i="0" u="none" strike="noStrike">
                        <a:solidFill>
                          <a:srgbClr val="000000"/>
                        </a:solidFill>
                        <a:effectLst/>
                        <a:latin typeface="Courier New" panose="02070309020205020404" pitchFamily="49"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525" marR="9525" marT="9525" marB="0" anchor="b">
                    <a:lnL>
                      <a:noFill/>
                    </a:lnL>
                    <a:lnR>
                      <a:noFill/>
                    </a:lnR>
                    <a:lnT>
                      <a:noFill/>
                    </a:lnT>
                    <a:lnB>
                      <a:noFill/>
                    </a:lnB>
                  </a:tcPr>
                </a:tc>
                <a:extLst>
                  <a:ext uri="{0D108BD9-81ED-4DB2-BD59-A6C34878D82A}">
                    <a16:rowId xmlns:a16="http://schemas.microsoft.com/office/drawing/2014/main" val="3067283307"/>
                  </a:ext>
                </a:extLst>
              </a:tr>
              <a:tr h="190500">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(s.e.)</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(t-value)</a:t>
                      </a:r>
                    </a:p>
                  </a:txBody>
                  <a:tcPr marL="9525" marR="9525" marT="9525" marB="0" anchor="b">
                    <a:lnL>
                      <a:noFill/>
                    </a:lnL>
                    <a:lnR>
                      <a:noFill/>
                    </a:lnR>
                    <a:lnT>
                      <a:noFill/>
                    </a:lnT>
                    <a:lnB>
                      <a:noFill/>
                    </a:lnB>
                  </a:tcPr>
                </a:tc>
                <a:extLst>
                  <a:ext uri="{0D108BD9-81ED-4DB2-BD59-A6C34878D82A}">
                    <a16:rowId xmlns:a16="http://schemas.microsoft.com/office/drawing/2014/main" val="1843891885"/>
                  </a:ext>
                </a:extLst>
              </a:tr>
              <a:tr h="190500">
                <a:tc>
                  <a:txBody>
                    <a:bodyPr/>
                    <a:lstStyle/>
                    <a:p>
                      <a:pPr algn="l" fontAlgn="b"/>
                      <a:r>
                        <a:rPr lang="en-ZA" sz="1100" b="0" i="0" u="none" strike="noStrike">
                          <a:solidFill>
                            <a:srgbClr val="000000"/>
                          </a:solidFill>
                          <a:effectLst/>
                          <a:latin typeface="Calibri" panose="020F0502020204030204" pitchFamily="34" charset="0"/>
                        </a:rPr>
                        <a:t>____________________</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525" marR="9525" marT="9525" marB="0" anchor="b">
                    <a:lnL>
                      <a:noFill/>
                    </a:lnL>
                    <a:lnR>
                      <a:noFill/>
                    </a:lnR>
                    <a:lnT>
                      <a:noFill/>
                    </a:lnT>
                    <a:lnB>
                      <a:noFill/>
                    </a:lnB>
                  </a:tcPr>
                </a:tc>
                <a:extLst>
                  <a:ext uri="{0D108BD9-81ED-4DB2-BD59-A6C34878D82A}">
                    <a16:rowId xmlns:a16="http://schemas.microsoft.com/office/drawing/2014/main" val="3202639423"/>
                  </a:ext>
                </a:extLst>
              </a:tr>
              <a:tr h="190500">
                <a:tc>
                  <a:txBody>
                    <a:bodyPr/>
                    <a:lstStyle/>
                    <a:p>
                      <a:pPr algn="l" fontAlgn="b"/>
                      <a:r>
                        <a:rPr lang="en-ZA" sz="1100" b="0" i="0" u="none" strike="noStrike">
                          <a:solidFill>
                            <a:srgbClr val="000000"/>
                          </a:solidFill>
                          <a:effectLst/>
                          <a:latin typeface="Calibri" panose="020F0502020204030204" pitchFamily="34" charset="0"/>
                        </a:rPr>
                        <a:t>(CONSTANT)</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685,52</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38,20</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17,94</a:t>
                      </a:r>
                    </a:p>
                  </a:txBody>
                  <a:tcPr marL="9525" marR="9525" marT="9525" marB="0" anchor="b">
                    <a:lnL>
                      <a:noFill/>
                    </a:lnL>
                    <a:lnR>
                      <a:noFill/>
                    </a:lnR>
                    <a:lnT>
                      <a:noFill/>
                    </a:lnT>
                    <a:lnB>
                      <a:noFill/>
                    </a:lnB>
                  </a:tcPr>
                </a:tc>
                <a:extLst>
                  <a:ext uri="{0D108BD9-81ED-4DB2-BD59-A6C34878D82A}">
                    <a16:rowId xmlns:a16="http://schemas.microsoft.com/office/drawing/2014/main" val="3998723992"/>
                  </a:ext>
                </a:extLst>
              </a:tr>
              <a:tr h="190500">
                <a:tc>
                  <a:txBody>
                    <a:bodyPr/>
                    <a:lstStyle/>
                    <a:p>
                      <a:pPr algn="l" fontAlgn="b"/>
                      <a:r>
                        <a:rPr lang="en-ZA" sz="1100" b="0" i="0" u="none" strike="noStrike" dirty="0" err="1">
                          <a:solidFill>
                            <a:srgbClr val="000000"/>
                          </a:solidFill>
                          <a:effectLst/>
                          <a:latin typeface="Calibri" panose="020F0502020204030204" pitchFamily="34" charset="0"/>
                        </a:rPr>
                        <a:t>ASDAGE</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l" fontAlgn="b"/>
                      <a:r>
                        <a:rPr lang="en-ZA" sz="1100" b="0" i="0" u="none" strike="noStrike">
                          <a:solidFill>
                            <a:srgbClr val="000000"/>
                          </a:solidFill>
                          <a:effectLst/>
                          <a:latin typeface="Calibri" panose="020F0502020204030204" pitchFamily="34" charset="0"/>
                        </a:rPr>
                        <a:t>-15,75</a:t>
                      </a:r>
                    </a:p>
                  </a:txBody>
                  <a:tcPr marL="9525" marR="9525" marT="9525" marB="0" anchor="b">
                    <a:lnL>
                      <a:noFill/>
                    </a:lnL>
                    <a:lnR>
                      <a:noFill/>
                    </a:lnR>
                    <a:lnT>
                      <a:noFill/>
                    </a:lnT>
                    <a:lnB>
                      <a:noFill/>
                    </a:lnB>
                    <a:solidFill>
                      <a:schemeClr val="bg1"/>
                    </a:solidFill>
                  </a:tcPr>
                </a:tc>
                <a:tc>
                  <a:txBody>
                    <a:bodyPr/>
                    <a:lstStyle/>
                    <a:p>
                      <a:pPr algn="l" fontAlgn="b"/>
                      <a:r>
                        <a:rPr lang="en-ZA" sz="1100" b="0" i="0" u="none" strike="noStrike">
                          <a:solidFill>
                            <a:srgbClr val="000000"/>
                          </a:solidFill>
                          <a:effectLst/>
                          <a:latin typeface="Calibri" panose="020F0502020204030204" pitchFamily="34" charset="0"/>
                        </a:rPr>
                        <a:t>2,83</a:t>
                      </a:r>
                    </a:p>
                  </a:txBody>
                  <a:tcPr marL="9525" marR="9525" marT="9525" marB="0" anchor="b">
                    <a:lnL>
                      <a:noFill/>
                    </a:lnL>
                    <a:lnR>
                      <a:noFill/>
                    </a:lnR>
                    <a:lnT>
                      <a:noFill/>
                    </a:lnT>
                    <a:lnB>
                      <a:noFill/>
                    </a:lnB>
                    <a:solidFill>
                      <a:schemeClr val="bg1"/>
                    </a:solidFill>
                  </a:tcPr>
                </a:tc>
                <a:tc>
                  <a:txBody>
                    <a:bodyPr/>
                    <a:lstStyle/>
                    <a:p>
                      <a:pPr algn="l" fontAlgn="b"/>
                      <a:r>
                        <a:rPr lang="en-ZA" sz="1100" b="0" i="0" u="none" strike="noStrike" dirty="0">
                          <a:solidFill>
                            <a:srgbClr val="000000"/>
                          </a:solidFill>
                          <a:effectLst/>
                          <a:latin typeface="Calibri" panose="020F0502020204030204" pitchFamily="34" charset="0"/>
                        </a:rPr>
                        <a:t>-5,57</a:t>
                      </a: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2204892374"/>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AFRIKAANS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12,49</a:t>
                      </a:r>
                    </a:p>
                  </a:txBody>
                  <a:tcPr marL="9525" marR="9525" marT="9525"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14,63</a:t>
                      </a:r>
                    </a:p>
                  </a:txBody>
                  <a:tcPr marL="9525" marR="9525" marT="9525"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,85</a:t>
                      </a:r>
                    </a:p>
                  </a:txBody>
                  <a:tcPr marL="9525" marR="9525" marT="9525" marB="0" anchor="b">
                    <a:lnL>
                      <a:noFill/>
                    </a:lnL>
                    <a:lnR>
                      <a:noFill/>
                    </a:lnR>
                    <a:lnT>
                      <a:noFill/>
                    </a:lnT>
                    <a:lnB>
                      <a:noFill/>
                    </a:lnB>
                    <a:solidFill>
                      <a:srgbClr val="00B050"/>
                    </a:solidFill>
                  </a:tcPr>
                </a:tc>
                <a:extLst>
                  <a:ext uri="{0D108BD9-81ED-4DB2-BD59-A6C34878D82A}">
                    <a16:rowId xmlns:a16="http://schemas.microsoft.com/office/drawing/2014/main" val="88336611"/>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ISINDEBELE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-34,46</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16,16</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-2,13</a:t>
                      </a:r>
                    </a:p>
                  </a:txBody>
                  <a:tcPr marL="9525" marR="9525" marT="9525" marB="0" anchor="b">
                    <a:lnL>
                      <a:noFill/>
                    </a:lnL>
                    <a:lnR>
                      <a:noFill/>
                    </a:lnR>
                    <a:lnT>
                      <a:noFill/>
                    </a:lnT>
                    <a:lnB>
                      <a:noFill/>
                    </a:lnB>
                  </a:tcPr>
                </a:tc>
                <a:extLst>
                  <a:ext uri="{0D108BD9-81ED-4DB2-BD59-A6C34878D82A}">
                    <a16:rowId xmlns:a16="http://schemas.microsoft.com/office/drawing/2014/main" val="2150966695"/>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ISIXHOSA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-59,18</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15,67</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-3,78</a:t>
                      </a:r>
                    </a:p>
                  </a:txBody>
                  <a:tcPr marL="9525" marR="9525" marT="9525" marB="0" anchor="b">
                    <a:lnL>
                      <a:noFill/>
                    </a:lnL>
                    <a:lnR>
                      <a:noFill/>
                    </a:lnR>
                    <a:lnT>
                      <a:noFill/>
                    </a:lnT>
                    <a:lnB>
                      <a:noFill/>
                    </a:lnB>
                  </a:tcPr>
                </a:tc>
                <a:extLst>
                  <a:ext uri="{0D108BD9-81ED-4DB2-BD59-A6C34878D82A}">
                    <a16:rowId xmlns:a16="http://schemas.microsoft.com/office/drawing/2014/main" val="3466417946"/>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ISIZULU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-40,21</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13,98</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-2,88</a:t>
                      </a:r>
                    </a:p>
                  </a:txBody>
                  <a:tcPr marL="9525" marR="9525" marT="9525" marB="0" anchor="b">
                    <a:lnL>
                      <a:noFill/>
                    </a:lnL>
                    <a:lnR>
                      <a:noFill/>
                    </a:lnR>
                    <a:lnT>
                      <a:noFill/>
                    </a:lnT>
                    <a:lnB>
                      <a:noFill/>
                    </a:lnB>
                  </a:tcPr>
                </a:tc>
                <a:extLst>
                  <a:ext uri="{0D108BD9-81ED-4DB2-BD59-A6C34878D82A}">
                    <a16:rowId xmlns:a16="http://schemas.microsoft.com/office/drawing/2014/main" val="2254392380"/>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SEPEDI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-93,52</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12,34</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-7,58</a:t>
                      </a:r>
                    </a:p>
                  </a:txBody>
                  <a:tcPr marL="9525" marR="9525" marT="9525" marB="0" anchor="b">
                    <a:lnL>
                      <a:noFill/>
                    </a:lnL>
                    <a:lnR>
                      <a:noFill/>
                    </a:lnR>
                    <a:lnT>
                      <a:noFill/>
                    </a:lnT>
                    <a:lnB>
                      <a:noFill/>
                    </a:lnB>
                  </a:tcPr>
                </a:tc>
                <a:extLst>
                  <a:ext uri="{0D108BD9-81ED-4DB2-BD59-A6C34878D82A}">
                    <a16:rowId xmlns:a16="http://schemas.microsoft.com/office/drawing/2014/main" val="1517894374"/>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SETSWANA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-54,99</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14,79</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-3,72</a:t>
                      </a:r>
                    </a:p>
                  </a:txBody>
                  <a:tcPr marL="9525" marR="9525" marT="9525" marB="0" anchor="b">
                    <a:lnL>
                      <a:noFill/>
                    </a:lnL>
                    <a:lnR>
                      <a:noFill/>
                    </a:lnR>
                    <a:lnT>
                      <a:noFill/>
                    </a:lnT>
                    <a:lnB>
                      <a:noFill/>
                    </a:lnB>
                  </a:tcPr>
                </a:tc>
                <a:extLst>
                  <a:ext uri="{0D108BD9-81ED-4DB2-BD59-A6C34878D82A}">
                    <a16:rowId xmlns:a16="http://schemas.microsoft.com/office/drawing/2014/main" val="1862767797"/>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SESOTHO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-20,68</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14,60</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-1,42</a:t>
                      </a:r>
                    </a:p>
                  </a:txBody>
                  <a:tcPr marL="9525" marR="9525" marT="9525" marB="0" anchor="b">
                    <a:lnL>
                      <a:noFill/>
                    </a:lnL>
                    <a:lnR>
                      <a:noFill/>
                    </a:lnR>
                    <a:lnT>
                      <a:noFill/>
                    </a:lnT>
                    <a:lnB>
                      <a:noFill/>
                    </a:lnB>
                  </a:tcPr>
                </a:tc>
                <a:extLst>
                  <a:ext uri="{0D108BD9-81ED-4DB2-BD59-A6C34878D82A}">
                    <a16:rowId xmlns:a16="http://schemas.microsoft.com/office/drawing/2014/main" val="1203224173"/>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SISWATI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-30,97</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13,92</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-2,23</a:t>
                      </a:r>
                    </a:p>
                  </a:txBody>
                  <a:tcPr marL="9525" marR="9525" marT="9525" marB="0" anchor="b">
                    <a:lnL>
                      <a:noFill/>
                    </a:lnL>
                    <a:lnR>
                      <a:noFill/>
                    </a:lnR>
                    <a:lnT>
                      <a:noFill/>
                    </a:lnT>
                    <a:lnB>
                      <a:noFill/>
                    </a:lnB>
                  </a:tcPr>
                </a:tc>
                <a:extLst>
                  <a:ext uri="{0D108BD9-81ED-4DB2-BD59-A6C34878D82A}">
                    <a16:rowId xmlns:a16="http://schemas.microsoft.com/office/drawing/2014/main" val="958793950"/>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TSHIVENDA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-51,49</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13,62</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-3,78</a:t>
                      </a:r>
                    </a:p>
                  </a:txBody>
                  <a:tcPr marL="9525" marR="9525" marT="9525" marB="0" anchor="b">
                    <a:lnL>
                      <a:noFill/>
                    </a:lnL>
                    <a:lnR>
                      <a:noFill/>
                    </a:lnR>
                    <a:lnT>
                      <a:noFill/>
                    </a:lnT>
                    <a:lnB>
                      <a:noFill/>
                    </a:lnB>
                  </a:tcPr>
                </a:tc>
                <a:extLst>
                  <a:ext uri="{0D108BD9-81ED-4DB2-BD59-A6C34878D82A}">
                    <a16:rowId xmlns:a16="http://schemas.microsoft.com/office/drawing/2014/main" val="282604654"/>
                  </a:ext>
                </a:extLst>
              </a:tr>
              <a:tr h="190500">
                <a:tc>
                  <a:txBody>
                    <a:bodyPr/>
                    <a:lstStyle/>
                    <a:p>
                      <a:pPr algn="l" fontAlgn="b"/>
                      <a:r>
                        <a:rPr lang="en-ZA" sz="1100" b="0" i="0" u="none" strike="noStrike" dirty="0" smtClean="0">
                          <a:solidFill>
                            <a:srgbClr val="000000"/>
                          </a:solidFill>
                          <a:effectLst/>
                          <a:latin typeface="Calibri" panose="020F0502020204030204" pitchFamily="34" charset="0"/>
                        </a:rPr>
                        <a:t>XITSONGA HL</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-63,33</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14,65</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-4,32</a:t>
                      </a:r>
                    </a:p>
                  </a:txBody>
                  <a:tcPr marL="9525" marR="9525" marT="9525" marB="0" anchor="b">
                    <a:lnL>
                      <a:noFill/>
                    </a:lnL>
                    <a:lnR>
                      <a:noFill/>
                    </a:lnR>
                    <a:lnT>
                      <a:noFill/>
                    </a:lnT>
                    <a:lnB>
                      <a:noFill/>
                    </a:lnB>
                  </a:tcPr>
                </a:tc>
                <a:extLst>
                  <a:ext uri="{0D108BD9-81ED-4DB2-BD59-A6C34878D82A}">
                    <a16:rowId xmlns:a16="http://schemas.microsoft.com/office/drawing/2014/main" val="1476646490"/>
                  </a:ext>
                </a:extLst>
              </a:tr>
              <a:tr h="190500">
                <a:tc>
                  <a:txBody>
                    <a:bodyPr/>
                    <a:lstStyle/>
                    <a:p>
                      <a:pPr algn="l" fontAlgn="b"/>
                      <a:r>
                        <a:rPr lang="en-ZA" sz="1100" b="0" i="0" u="none" strike="noStrike" dirty="0">
                          <a:solidFill>
                            <a:srgbClr val="000000"/>
                          </a:solidFill>
                          <a:effectLst/>
                          <a:latin typeface="Calibri" panose="020F0502020204030204" pitchFamily="34" charset="0"/>
                        </a:rPr>
                        <a:t>Gender-Male</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-42,26</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3,67</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-11,50</a:t>
                      </a:r>
                    </a:p>
                  </a:txBody>
                  <a:tcPr marL="9525" marR="9525" marT="9525" marB="0" anchor="b">
                    <a:lnL>
                      <a:noFill/>
                    </a:lnL>
                    <a:lnR>
                      <a:noFill/>
                    </a:lnR>
                    <a:lnT>
                      <a:noFill/>
                    </a:lnT>
                    <a:lnB>
                      <a:noFill/>
                    </a:lnB>
                    <a:noFill/>
                  </a:tcPr>
                </a:tc>
                <a:extLst>
                  <a:ext uri="{0D108BD9-81ED-4DB2-BD59-A6C34878D82A}">
                    <a16:rowId xmlns:a16="http://schemas.microsoft.com/office/drawing/2014/main" val="2670377700"/>
                  </a:ext>
                </a:extLst>
              </a:tr>
              <a:tr h="190500">
                <a:tc>
                  <a:txBody>
                    <a:bodyPr/>
                    <a:lstStyle/>
                    <a:p>
                      <a:pPr algn="l" fontAlgn="b"/>
                      <a:r>
                        <a:rPr lang="en-ZA" sz="1100" b="0" i="0" u="none" strike="noStrike">
                          <a:solidFill>
                            <a:srgbClr val="000000"/>
                          </a:solidFill>
                          <a:effectLst/>
                          <a:latin typeface="Calibri" panose="020F0502020204030204" pitchFamily="34" charset="0"/>
                        </a:rPr>
                        <a:t>Location-Rural</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-53,23</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15,10</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-3,52</a:t>
                      </a:r>
                    </a:p>
                  </a:txBody>
                  <a:tcPr marL="9525" marR="9525" marT="9525" marB="0" anchor="b">
                    <a:lnL>
                      <a:noFill/>
                    </a:lnL>
                    <a:lnR>
                      <a:noFill/>
                    </a:lnR>
                    <a:lnT>
                      <a:noFill/>
                    </a:lnT>
                    <a:lnB>
                      <a:noFill/>
                    </a:lnB>
                  </a:tcPr>
                </a:tc>
                <a:extLst>
                  <a:ext uri="{0D108BD9-81ED-4DB2-BD59-A6C34878D82A}">
                    <a16:rowId xmlns:a16="http://schemas.microsoft.com/office/drawing/2014/main" val="3671878551"/>
                  </a:ext>
                </a:extLst>
              </a:tr>
              <a:tr h="190500">
                <a:tc>
                  <a:txBody>
                    <a:bodyPr/>
                    <a:lstStyle/>
                    <a:p>
                      <a:pPr algn="l" fontAlgn="b"/>
                      <a:r>
                        <a:rPr lang="en-ZA" sz="1100" b="0" i="0" u="none" strike="noStrike" dirty="0">
                          <a:solidFill>
                            <a:srgbClr val="000000"/>
                          </a:solidFill>
                          <a:effectLst/>
                          <a:latin typeface="Calibri" panose="020F0502020204030204" pitchFamily="34" charset="0"/>
                        </a:rPr>
                        <a:t>Location-Small town or Village</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-67,88</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14,53</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-4,67</a:t>
                      </a:r>
                    </a:p>
                  </a:txBody>
                  <a:tcPr marL="9525" marR="9525" marT="9525" marB="0" anchor="b">
                    <a:lnL>
                      <a:noFill/>
                    </a:lnL>
                    <a:lnR>
                      <a:noFill/>
                    </a:lnR>
                    <a:lnT>
                      <a:noFill/>
                    </a:lnT>
                    <a:lnB>
                      <a:noFill/>
                    </a:lnB>
                  </a:tcPr>
                </a:tc>
                <a:extLst>
                  <a:ext uri="{0D108BD9-81ED-4DB2-BD59-A6C34878D82A}">
                    <a16:rowId xmlns:a16="http://schemas.microsoft.com/office/drawing/2014/main" val="3754155314"/>
                  </a:ext>
                </a:extLst>
              </a:tr>
              <a:tr h="190500">
                <a:tc>
                  <a:txBody>
                    <a:bodyPr/>
                    <a:lstStyle/>
                    <a:p>
                      <a:pPr algn="l" fontAlgn="b"/>
                      <a:r>
                        <a:rPr lang="en-ZA" sz="1100" b="0" i="0" u="none" strike="noStrike">
                          <a:solidFill>
                            <a:srgbClr val="000000"/>
                          </a:solidFill>
                          <a:effectLst/>
                          <a:latin typeface="Calibri" panose="020F0502020204030204" pitchFamily="34" charset="0"/>
                        </a:rPr>
                        <a:t>Location-Township</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-52,65</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15,33</a:t>
                      </a:r>
                    </a:p>
                  </a:txBody>
                  <a:tcPr marL="9525" marR="9525" marT="9525"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-3,43</a:t>
                      </a:r>
                    </a:p>
                  </a:txBody>
                  <a:tcPr marL="9525" marR="9525" marT="9525" marB="0" anchor="b">
                    <a:lnL>
                      <a:noFill/>
                    </a:lnL>
                    <a:lnR>
                      <a:noFill/>
                    </a:lnR>
                    <a:lnT>
                      <a:noFill/>
                    </a:lnT>
                    <a:lnB>
                      <a:noFill/>
                    </a:lnB>
                  </a:tcPr>
                </a:tc>
                <a:extLst>
                  <a:ext uri="{0D108BD9-81ED-4DB2-BD59-A6C34878D82A}">
                    <a16:rowId xmlns:a16="http://schemas.microsoft.com/office/drawing/2014/main" val="1082050455"/>
                  </a:ext>
                </a:extLst>
              </a:tr>
              <a:tr h="190500">
                <a:tc>
                  <a:txBody>
                    <a:bodyPr/>
                    <a:lstStyle/>
                    <a:p>
                      <a:pPr algn="l" fontAlgn="b"/>
                      <a:r>
                        <a:rPr lang="en-ZA" sz="1100" b="0" i="0" u="none" strike="noStrike" dirty="0">
                          <a:solidFill>
                            <a:srgbClr val="000000"/>
                          </a:solidFill>
                          <a:effectLst/>
                          <a:latin typeface="Calibri" panose="020F0502020204030204" pitchFamily="34" charset="0"/>
                        </a:rPr>
                        <a:t>Few Resources</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-103,91</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16,88</a:t>
                      </a:r>
                    </a:p>
                  </a:txBody>
                  <a:tcPr marL="9525" marR="9525" marT="9525" marB="0" anchor="b">
                    <a:lnL>
                      <a:noFill/>
                    </a:lnL>
                    <a:lnR>
                      <a:noFill/>
                    </a:lnR>
                    <a:lnT>
                      <a:noFill/>
                    </a:lnT>
                    <a:lnB>
                      <a:noFill/>
                    </a:lnB>
                    <a:noFill/>
                  </a:tcPr>
                </a:tc>
                <a:tc>
                  <a:txBody>
                    <a:bodyPr/>
                    <a:lstStyle/>
                    <a:p>
                      <a:pPr algn="l" fontAlgn="b"/>
                      <a:r>
                        <a:rPr lang="en-ZA" sz="1100" b="0" i="0" u="none" strike="noStrike">
                          <a:solidFill>
                            <a:srgbClr val="000000"/>
                          </a:solidFill>
                          <a:effectLst/>
                          <a:latin typeface="Calibri" panose="020F0502020204030204" pitchFamily="34" charset="0"/>
                        </a:rPr>
                        <a:t>-6,16</a:t>
                      </a:r>
                    </a:p>
                  </a:txBody>
                  <a:tcPr marL="9525" marR="9525" marT="9525" marB="0" anchor="b">
                    <a:lnL>
                      <a:noFill/>
                    </a:lnL>
                    <a:lnR>
                      <a:noFill/>
                    </a:lnR>
                    <a:lnT>
                      <a:noFill/>
                    </a:lnT>
                    <a:lnB>
                      <a:noFill/>
                    </a:lnB>
                    <a:noFill/>
                  </a:tcPr>
                </a:tc>
                <a:extLst>
                  <a:ext uri="{0D108BD9-81ED-4DB2-BD59-A6C34878D82A}">
                    <a16:rowId xmlns:a16="http://schemas.microsoft.com/office/drawing/2014/main" val="3113712773"/>
                  </a:ext>
                </a:extLst>
              </a:tr>
              <a:tr h="190500">
                <a:tc>
                  <a:txBody>
                    <a:bodyPr/>
                    <a:lstStyle/>
                    <a:p>
                      <a:pPr algn="l" fontAlgn="b"/>
                      <a:r>
                        <a:rPr lang="en-ZA" sz="1100" b="0" i="0" u="none" strike="noStrike">
                          <a:solidFill>
                            <a:srgbClr val="000000"/>
                          </a:solidFill>
                          <a:effectLst/>
                          <a:latin typeface="Calibri" panose="020F0502020204030204" pitchFamily="34" charset="0"/>
                        </a:rPr>
                        <a:t>Some Resources</a:t>
                      </a:r>
                    </a:p>
                  </a:txBody>
                  <a:tcPr marL="9525" marR="9525" marT="9525" marB="0" anchor="b">
                    <a:lnL>
                      <a:noFill/>
                    </a:lnL>
                    <a:lnR>
                      <a:noFill/>
                    </a:lnR>
                    <a:lnT>
                      <a:noFill/>
                    </a:lnT>
                    <a:lnB>
                      <a:noFill/>
                    </a:lnB>
                    <a:noFill/>
                  </a:tcPr>
                </a:tc>
                <a:tc>
                  <a:txBody>
                    <a:bodyPr/>
                    <a:lstStyle/>
                    <a:p>
                      <a:pPr algn="l" fontAlgn="b"/>
                      <a:r>
                        <a:rPr lang="en-ZA" sz="1100" b="0" i="0" u="none" strike="noStrike">
                          <a:solidFill>
                            <a:srgbClr val="000000"/>
                          </a:solidFill>
                          <a:effectLst/>
                          <a:latin typeface="Calibri" panose="020F0502020204030204" pitchFamily="34" charset="0"/>
                        </a:rPr>
                        <a:t>-75,13</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14,99</a:t>
                      </a:r>
                    </a:p>
                  </a:txBody>
                  <a:tcPr marL="9525" marR="9525" marT="9525" marB="0" anchor="b">
                    <a:lnL>
                      <a:noFill/>
                    </a:lnL>
                    <a:lnR>
                      <a:noFill/>
                    </a:lnR>
                    <a:lnT>
                      <a:noFill/>
                    </a:lnT>
                    <a:lnB>
                      <a:noFill/>
                    </a:lnB>
                    <a:noFill/>
                  </a:tcPr>
                </a:tc>
                <a:tc>
                  <a:txBody>
                    <a:bodyPr/>
                    <a:lstStyle/>
                    <a:p>
                      <a:pPr algn="l" fontAlgn="b"/>
                      <a:r>
                        <a:rPr lang="en-ZA" sz="1100" b="0" i="0" u="none" strike="noStrike" dirty="0">
                          <a:solidFill>
                            <a:srgbClr val="000000"/>
                          </a:solidFill>
                          <a:effectLst/>
                          <a:latin typeface="Calibri" panose="020F0502020204030204" pitchFamily="34" charset="0"/>
                        </a:rPr>
                        <a:t>-5,01</a:t>
                      </a:r>
                    </a:p>
                  </a:txBody>
                  <a:tcPr marL="9525" marR="9525" marT="9525" marB="0" anchor="b">
                    <a:lnL>
                      <a:noFill/>
                    </a:lnL>
                    <a:lnR>
                      <a:noFill/>
                    </a:lnR>
                    <a:lnT>
                      <a:noFill/>
                    </a:lnT>
                    <a:lnB>
                      <a:noFill/>
                    </a:lnB>
                    <a:noFill/>
                  </a:tcPr>
                </a:tc>
                <a:extLst>
                  <a:ext uri="{0D108BD9-81ED-4DB2-BD59-A6C34878D82A}">
                    <a16:rowId xmlns:a16="http://schemas.microsoft.com/office/drawing/2014/main" val="887489928"/>
                  </a:ext>
                </a:extLst>
              </a:tr>
            </a:tbl>
          </a:graphicData>
        </a:graphic>
      </p:graphicFrame>
      <p:pic>
        <p:nvPicPr>
          <p:cNvPr id="5"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853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Scenario 2: Lower background predictors with lower test language achievement predictor</a:t>
            </a:r>
            <a:endParaRPr lang="en-Z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11764945"/>
              </p:ext>
            </p:extLst>
          </p:nvPr>
        </p:nvGraphicFramePr>
        <p:xfrm>
          <a:off x="3720217" y="1818802"/>
          <a:ext cx="4751566" cy="4364984"/>
        </p:xfrm>
        <a:graphic>
          <a:graphicData uri="http://schemas.openxmlformats.org/drawingml/2006/table">
            <a:tbl>
              <a:tblPr/>
              <a:tblGrid>
                <a:gridCol w="2107746">
                  <a:extLst>
                    <a:ext uri="{9D8B030D-6E8A-4147-A177-3AD203B41FA5}">
                      <a16:colId xmlns:a16="http://schemas.microsoft.com/office/drawing/2014/main" val="1398320873"/>
                    </a:ext>
                  </a:extLst>
                </a:gridCol>
                <a:gridCol w="877212">
                  <a:extLst>
                    <a:ext uri="{9D8B030D-6E8A-4147-A177-3AD203B41FA5}">
                      <a16:colId xmlns:a16="http://schemas.microsoft.com/office/drawing/2014/main" val="2868523971"/>
                    </a:ext>
                  </a:extLst>
                </a:gridCol>
                <a:gridCol w="889396">
                  <a:extLst>
                    <a:ext uri="{9D8B030D-6E8A-4147-A177-3AD203B41FA5}">
                      <a16:colId xmlns:a16="http://schemas.microsoft.com/office/drawing/2014/main" val="616214157"/>
                    </a:ext>
                  </a:extLst>
                </a:gridCol>
                <a:gridCol w="877212">
                  <a:extLst>
                    <a:ext uri="{9D8B030D-6E8A-4147-A177-3AD203B41FA5}">
                      <a16:colId xmlns:a16="http://schemas.microsoft.com/office/drawing/2014/main" val="1895922295"/>
                    </a:ext>
                  </a:extLst>
                </a:gridCol>
              </a:tblGrid>
              <a:tr h="182753">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138" marR="9138" marT="9138" marB="0" anchor="b">
                    <a:lnL>
                      <a:noFill/>
                    </a:lnL>
                    <a:lnR>
                      <a:noFill/>
                    </a:lnR>
                    <a:lnT>
                      <a:noFill/>
                    </a:lnT>
                    <a:lnB>
                      <a:noFill/>
                    </a:lnB>
                  </a:tcPr>
                </a:tc>
                <a:extLst>
                  <a:ext uri="{0D108BD9-81ED-4DB2-BD59-A6C34878D82A}">
                    <a16:rowId xmlns:a16="http://schemas.microsoft.com/office/drawing/2014/main" val="487989238"/>
                  </a:ext>
                </a:extLst>
              </a:tr>
              <a:tr h="182753">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Regression</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138" marR="9138" marT="9138" marB="0" anchor="b">
                    <a:lnL>
                      <a:noFill/>
                    </a:lnL>
                    <a:lnR>
                      <a:noFill/>
                    </a:lnR>
                    <a:lnT>
                      <a:noFill/>
                    </a:lnT>
                    <a:lnB>
                      <a:noFill/>
                    </a:lnB>
                  </a:tcPr>
                </a:tc>
                <a:extLst>
                  <a:ext uri="{0D108BD9-81ED-4DB2-BD59-A6C34878D82A}">
                    <a16:rowId xmlns:a16="http://schemas.microsoft.com/office/drawing/2014/main" val="2606476985"/>
                  </a:ext>
                </a:extLst>
              </a:tr>
              <a:tr h="182753">
                <a:tc>
                  <a:txBody>
                    <a:bodyPr/>
                    <a:lstStyle/>
                    <a:p>
                      <a:pPr algn="l" fontAlgn="b"/>
                      <a:r>
                        <a:rPr lang="en-ZA" sz="1100" b="0" i="0" u="none" strike="noStrike">
                          <a:solidFill>
                            <a:srgbClr val="000000"/>
                          </a:solidFill>
                          <a:effectLst/>
                          <a:latin typeface="Calibri" panose="020F0502020204030204" pitchFamily="34" charset="0"/>
                        </a:rPr>
                        <a:t>Variable</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Coefficient</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(s.e.)</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(t-value)</a:t>
                      </a:r>
                    </a:p>
                  </a:txBody>
                  <a:tcPr marL="9138" marR="9138" marT="9138" marB="0" anchor="b">
                    <a:lnL>
                      <a:noFill/>
                    </a:lnL>
                    <a:lnR>
                      <a:noFill/>
                    </a:lnR>
                    <a:lnT>
                      <a:noFill/>
                    </a:lnT>
                    <a:lnB>
                      <a:noFill/>
                    </a:lnB>
                  </a:tcPr>
                </a:tc>
                <a:extLst>
                  <a:ext uri="{0D108BD9-81ED-4DB2-BD59-A6C34878D82A}">
                    <a16:rowId xmlns:a16="http://schemas.microsoft.com/office/drawing/2014/main" val="1579667307"/>
                  </a:ext>
                </a:extLst>
              </a:tr>
              <a:tr h="182753">
                <a:tc>
                  <a:txBody>
                    <a:bodyPr/>
                    <a:lstStyle/>
                    <a:p>
                      <a:pPr algn="l" fontAlgn="b"/>
                      <a:r>
                        <a:rPr lang="en-ZA" sz="1100" b="0" i="0" u="none" strike="noStrike">
                          <a:solidFill>
                            <a:srgbClr val="000000"/>
                          </a:solidFill>
                          <a:effectLst/>
                          <a:latin typeface="Calibri" panose="020F0502020204030204" pitchFamily="34" charset="0"/>
                        </a:rPr>
                        <a:t>____________________</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___________</a:t>
                      </a:r>
                    </a:p>
                  </a:txBody>
                  <a:tcPr marL="9138" marR="9138" marT="9138" marB="0" anchor="b">
                    <a:lnL>
                      <a:noFill/>
                    </a:lnL>
                    <a:lnR>
                      <a:noFill/>
                    </a:lnR>
                    <a:lnT>
                      <a:noFill/>
                    </a:lnT>
                    <a:lnB>
                      <a:noFill/>
                    </a:lnB>
                  </a:tcPr>
                </a:tc>
                <a:extLst>
                  <a:ext uri="{0D108BD9-81ED-4DB2-BD59-A6C34878D82A}">
                    <a16:rowId xmlns:a16="http://schemas.microsoft.com/office/drawing/2014/main" val="4225374714"/>
                  </a:ext>
                </a:extLst>
              </a:tr>
              <a:tr h="182753">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9138" marR="9138" marT="9138" marB="0" anchor="b">
                    <a:lnL>
                      <a:noFill/>
                    </a:lnL>
                    <a:lnR>
                      <a:noFill/>
                    </a:lnR>
                    <a:lnT>
                      <a:noFill/>
                    </a:lnT>
                    <a:lnB>
                      <a:noFill/>
                    </a:lnB>
                  </a:tcPr>
                </a:tc>
                <a:extLst>
                  <a:ext uri="{0D108BD9-81ED-4DB2-BD59-A6C34878D82A}">
                    <a16:rowId xmlns:a16="http://schemas.microsoft.com/office/drawing/2014/main" val="1597478279"/>
                  </a:ext>
                </a:extLst>
              </a:tr>
              <a:tr h="182753">
                <a:tc>
                  <a:txBody>
                    <a:bodyPr/>
                    <a:lstStyle/>
                    <a:p>
                      <a:pPr algn="l" fontAlgn="b"/>
                      <a:r>
                        <a:rPr lang="en-ZA" sz="1100" b="0" i="0" u="none" strike="noStrike">
                          <a:solidFill>
                            <a:srgbClr val="000000"/>
                          </a:solidFill>
                          <a:effectLst/>
                          <a:latin typeface="Calibri" panose="020F0502020204030204" pitchFamily="34" charset="0"/>
                        </a:rPr>
                        <a:t>(CONSTANT)</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486,14</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34,35</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14,15</a:t>
                      </a:r>
                    </a:p>
                  </a:txBody>
                  <a:tcPr marL="9138" marR="9138" marT="9138" marB="0" anchor="b">
                    <a:lnL>
                      <a:noFill/>
                    </a:lnL>
                    <a:lnR>
                      <a:noFill/>
                    </a:lnR>
                    <a:lnT>
                      <a:noFill/>
                    </a:lnT>
                    <a:lnB>
                      <a:noFill/>
                    </a:lnB>
                  </a:tcPr>
                </a:tc>
                <a:extLst>
                  <a:ext uri="{0D108BD9-81ED-4DB2-BD59-A6C34878D82A}">
                    <a16:rowId xmlns:a16="http://schemas.microsoft.com/office/drawing/2014/main" val="1616864848"/>
                  </a:ext>
                </a:extLst>
              </a:tr>
              <a:tr h="182753">
                <a:tc>
                  <a:txBody>
                    <a:bodyPr/>
                    <a:lstStyle/>
                    <a:p>
                      <a:pPr algn="l" fontAlgn="b"/>
                      <a:r>
                        <a:rPr lang="en-ZA" sz="1100" b="0" i="0" u="none" strike="noStrike">
                          <a:solidFill>
                            <a:srgbClr val="000000"/>
                          </a:solidFill>
                          <a:effectLst/>
                          <a:latin typeface="Calibri" panose="020F0502020204030204" pitchFamily="34" charset="0"/>
                        </a:rPr>
                        <a:t>Age</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-15,75</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2,83</a:t>
                      </a:r>
                    </a:p>
                  </a:txBody>
                  <a:tcPr marL="9138" marR="9138" marT="9138"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-5,57</a:t>
                      </a:r>
                    </a:p>
                  </a:txBody>
                  <a:tcPr marL="9138" marR="9138" marT="9138" marB="0" anchor="b">
                    <a:lnL>
                      <a:noFill/>
                    </a:lnL>
                    <a:lnR>
                      <a:noFill/>
                    </a:lnR>
                    <a:lnT>
                      <a:noFill/>
                    </a:lnT>
                    <a:lnB>
                      <a:noFill/>
                    </a:lnB>
                  </a:tcPr>
                </a:tc>
                <a:extLst>
                  <a:ext uri="{0D108BD9-81ED-4DB2-BD59-A6C34878D82A}">
                    <a16:rowId xmlns:a16="http://schemas.microsoft.com/office/drawing/2014/main" val="1607569969"/>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AFRIKAANS 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12,49</a:t>
                      </a:r>
                    </a:p>
                  </a:txBody>
                  <a:tcPr marL="9138" marR="9138" marT="9138"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14,63</a:t>
                      </a:r>
                    </a:p>
                  </a:txBody>
                  <a:tcPr marL="9138" marR="9138" marT="9138" marB="0" anchor="b">
                    <a:lnL>
                      <a:noFill/>
                    </a:lnL>
                    <a:lnR>
                      <a:noFill/>
                    </a:lnR>
                    <a:lnT>
                      <a:noFill/>
                    </a:lnT>
                    <a:lnB>
                      <a:noFill/>
                    </a:lnB>
                    <a:solidFill>
                      <a:srgbClr val="00B050"/>
                    </a:solidFill>
                  </a:tcPr>
                </a:tc>
                <a:tc>
                  <a:txBody>
                    <a:bodyPr/>
                    <a:lstStyle/>
                    <a:p>
                      <a:pPr algn="l" fontAlgn="b"/>
                      <a:r>
                        <a:rPr lang="en-ZA" sz="1100" b="0" i="0" u="none" strike="noStrike" dirty="0">
                          <a:solidFill>
                            <a:srgbClr val="000000"/>
                          </a:solidFill>
                          <a:effectLst/>
                          <a:latin typeface="Calibri" panose="020F0502020204030204" pitchFamily="34" charset="0"/>
                        </a:rPr>
                        <a:t>,85</a:t>
                      </a:r>
                    </a:p>
                  </a:txBody>
                  <a:tcPr marL="9138" marR="9138" marT="9138" marB="0" anchor="b">
                    <a:lnL>
                      <a:noFill/>
                    </a:lnL>
                    <a:lnR>
                      <a:noFill/>
                    </a:lnR>
                    <a:lnT>
                      <a:noFill/>
                    </a:lnT>
                    <a:lnB>
                      <a:noFill/>
                    </a:lnB>
                    <a:solidFill>
                      <a:srgbClr val="00B050"/>
                    </a:solidFill>
                  </a:tcPr>
                </a:tc>
                <a:extLst>
                  <a:ext uri="{0D108BD9-81ED-4DB2-BD59-A6C34878D82A}">
                    <a16:rowId xmlns:a16="http://schemas.microsoft.com/office/drawing/2014/main" val="3719939828"/>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ISINDEBELE</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-34,46</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16,16</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-2,13</a:t>
                      </a:r>
                    </a:p>
                  </a:txBody>
                  <a:tcPr marL="9138" marR="9138" marT="9138" marB="0" anchor="b">
                    <a:lnL>
                      <a:noFill/>
                    </a:lnL>
                    <a:lnR>
                      <a:noFill/>
                    </a:lnR>
                    <a:lnT>
                      <a:noFill/>
                    </a:lnT>
                    <a:lnB>
                      <a:noFill/>
                    </a:lnB>
                  </a:tcPr>
                </a:tc>
                <a:extLst>
                  <a:ext uri="{0D108BD9-81ED-4DB2-BD59-A6C34878D82A}">
                    <a16:rowId xmlns:a16="http://schemas.microsoft.com/office/drawing/2014/main" val="3398164571"/>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ISIXHOSA</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-59,18</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15,67</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-3,78</a:t>
                      </a:r>
                    </a:p>
                  </a:txBody>
                  <a:tcPr marL="9138" marR="9138" marT="9138" marB="0" anchor="b">
                    <a:lnL>
                      <a:noFill/>
                    </a:lnL>
                    <a:lnR>
                      <a:noFill/>
                    </a:lnR>
                    <a:lnT>
                      <a:noFill/>
                    </a:lnT>
                    <a:lnB>
                      <a:noFill/>
                    </a:lnB>
                  </a:tcPr>
                </a:tc>
                <a:extLst>
                  <a:ext uri="{0D108BD9-81ED-4DB2-BD59-A6C34878D82A}">
                    <a16:rowId xmlns:a16="http://schemas.microsoft.com/office/drawing/2014/main" val="583657259"/>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ISIZULU</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-40,21</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13,98</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-2,88</a:t>
                      </a:r>
                    </a:p>
                  </a:txBody>
                  <a:tcPr marL="9138" marR="9138" marT="9138" marB="0" anchor="b">
                    <a:lnL>
                      <a:noFill/>
                    </a:lnL>
                    <a:lnR>
                      <a:noFill/>
                    </a:lnR>
                    <a:lnT>
                      <a:noFill/>
                    </a:lnT>
                    <a:lnB>
                      <a:noFill/>
                    </a:lnB>
                  </a:tcPr>
                </a:tc>
                <a:extLst>
                  <a:ext uri="{0D108BD9-81ED-4DB2-BD59-A6C34878D82A}">
                    <a16:rowId xmlns:a16="http://schemas.microsoft.com/office/drawing/2014/main" val="56404720"/>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SEPEDI</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-93,52</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12,34</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-7,58</a:t>
                      </a:r>
                    </a:p>
                  </a:txBody>
                  <a:tcPr marL="9138" marR="9138" marT="9138" marB="0" anchor="b">
                    <a:lnL>
                      <a:noFill/>
                    </a:lnL>
                    <a:lnR>
                      <a:noFill/>
                    </a:lnR>
                    <a:lnT>
                      <a:noFill/>
                    </a:lnT>
                    <a:lnB>
                      <a:noFill/>
                    </a:lnB>
                  </a:tcPr>
                </a:tc>
                <a:extLst>
                  <a:ext uri="{0D108BD9-81ED-4DB2-BD59-A6C34878D82A}">
                    <a16:rowId xmlns:a16="http://schemas.microsoft.com/office/drawing/2014/main" val="1688261797"/>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SETSWANA</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-54,99</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14,79</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-3,72</a:t>
                      </a:r>
                    </a:p>
                  </a:txBody>
                  <a:tcPr marL="9138" marR="9138" marT="9138" marB="0" anchor="b">
                    <a:lnL>
                      <a:noFill/>
                    </a:lnL>
                    <a:lnR>
                      <a:noFill/>
                    </a:lnR>
                    <a:lnT>
                      <a:noFill/>
                    </a:lnT>
                    <a:lnB>
                      <a:noFill/>
                    </a:lnB>
                  </a:tcPr>
                </a:tc>
                <a:extLst>
                  <a:ext uri="{0D108BD9-81ED-4DB2-BD59-A6C34878D82A}">
                    <a16:rowId xmlns:a16="http://schemas.microsoft.com/office/drawing/2014/main" val="1370801972"/>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SESOTHO</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-20,67</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14,60</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-1,42</a:t>
                      </a:r>
                    </a:p>
                  </a:txBody>
                  <a:tcPr marL="9138" marR="9138" marT="9138" marB="0" anchor="b">
                    <a:lnL>
                      <a:noFill/>
                    </a:lnL>
                    <a:lnR>
                      <a:noFill/>
                    </a:lnR>
                    <a:lnT>
                      <a:noFill/>
                    </a:lnT>
                    <a:lnB>
                      <a:noFill/>
                    </a:lnB>
                  </a:tcPr>
                </a:tc>
                <a:extLst>
                  <a:ext uri="{0D108BD9-81ED-4DB2-BD59-A6C34878D82A}">
                    <a16:rowId xmlns:a16="http://schemas.microsoft.com/office/drawing/2014/main" val="3525621729"/>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SISWATI</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-30,97</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13,92</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-2,22</a:t>
                      </a:r>
                    </a:p>
                  </a:txBody>
                  <a:tcPr marL="9138" marR="9138" marT="9138" marB="0" anchor="b">
                    <a:lnL>
                      <a:noFill/>
                    </a:lnL>
                    <a:lnR>
                      <a:noFill/>
                    </a:lnR>
                    <a:lnT>
                      <a:noFill/>
                    </a:lnT>
                    <a:lnB>
                      <a:noFill/>
                    </a:lnB>
                  </a:tcPr>
                </a:tc>
                <a:extLst>
                  <a:ext uri="{0D108BD9-81ED-4DB2-BD59-A6C34878D82A}">
                    <a16:rowId xmlns:a16="http://schemas.microsoft.com/office/drawing/2014/main" val="2901285089"/>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TSHIVENDA</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r>
                        <a:rPr lang="en-ZA" sz="1100" b="0" i="0" u="none" strike="noStrike" baseline="0" dirty="0" smtClean="0">
                          <a:solidFill>
                            <a:srgbClr val="000000"/>
                          </a:solidFill>
                          <a:effectLst/>
                          <a:latin typeface="Calibri" panose="020F0502020204030204" pitchFamily="34" charset="0"/>
                        </a:rPr>
                        <a:t> </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-51,48</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13,62</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-3,78</a:t>
                      </a:r>
                    </a:p>
                  </a:txBody>
                  <a:tcPr marL="9138" marR="9138" marT="9138" marB="0" anchor="b">
                    <a:lnL>
                      <a:noFill/>
                    </a:lnL>
                    <a:lnR>
                      <a:noFill/>
                    </a:lnR>
                    <a:lnT>
                      <a:noFill/>
                    </a:lnT>
                    <a:lnB>
                      <a:noFill/>
                    </a:lnB>
                  </a:tcPr>
                </a:tc>
                <a:extLst>
                  <a:ext uri="{0D108BD9-81ED-4DB2-BD59-A6C34878D82A}">
                    <a16:rowId xmlns:a16="http://schemas.microsoft.com/office/drawing/2014/main" val="2965711032"/>
                  </a:ext>
                </a:extLst>
              </a:tr>
              <a:tr h="182753">
                <a:tc>
                  <a:txBody>
                    <a:bodyPr/>
                    <a:lstStyle/>
                    <a:p>
                      <a:pPr algn="l" fontAlgn="b"/>
                      <a:r>
                        <a:rPr lang="en-ZA" sz="1100" b="0" i="0" u="none" strike="noStrike" dirty="0" smtClean="0">
                          <a:solidFill>
                            <a:srgbClr val="000000"/>
                          </a:solidFill>
                          <a:effectLst/>
                          <a:latin typeface="Calibri" panose="020F0502020204030204" pitchFamily="34" charset="0"/>
                        </a:rPr>
                        <a:t>XITSONGA</a:t>
                      </a:r>
                      <a:r>
                        <a:rPr lang="en-ZA" sz="1100" b="0" i="0" u="none" strike="noStrike" baseline="0" dirty="0" smtClean="0">
                          <a:solidFill>
                            <a:srgbClr val="000000"/>
                          </a:solidFill>
                          <a:effectLst/>
                          <a:latin typeface="Calibri" panose="020F0502020204030204" pitchFamily="34" charset="0"/>
                        </a:rPr>
                        <a:t> </a:t>
                      </a:r>
                      <a:r>
                        <a:rPr lang="en-ZA" sz="1100" b="0" i="0" u="none" strike="noStrike" dirty="0" smtClean="0">
                          <a:solidFill>
                            <a:srgbClr val="000000"/>
                          </a:solidFill>
                          <a:effectLst/>
                          <a:latin typeface="Calibri" panose="020F0502020204030204" pitchFamily="34" charset="0"/>
                        </a:rPr>
                        <a:t>TL</a:t>
                      </a:r>
                      <a:endParaRPr lang="en-ZA" sz="1100" b="0"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-63,33</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14,65</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-4,32</a:t>
                      </a:r>
                    </a:p>
                  </a:txBody>
                  <a:tcPr marL="9138" marR="9138" marT="9138" marB="0" anchor="b">
                    <a:lnL>
                      <a:noFill/>
                    </a:lnL>
                    <a:lnR>
                      <a:noFill/>
                    </a:lnR>
                    <a:lnT>
                      <a:noFill/>
                    </a:lnT>
                    <a:lnB>
                      <a:noFill/>
                    </a:lnB>
                  </a:tcPr>
                </a:tc>
                <a:extLst>
                  <a:ext uri="{0D108BD9-81ED-4DB2-BD59-A6C34878D82A}">
                    <a16:rowId xmlns:a16="http://schemas.microsoft.com/office/drawing/2014/main" val="264355836"/>
                  </a:ext>
                </a:extLst>
              </a:tr>
              <a:tr h="182753">
                <a:tc>
                  <a:txBody>
                    <a:bodyPr/>
                    <a:lstStyle/>
                    <a:p>
                      <a:pPr algn="l" fontAlgn="b"/>
                      <a:r>
                        <a:rPr lang="en-ZA" sz="1100" b="0" i="0" u="none" strike="noStrike">
                          <a:solidFill>
                            <a:srgbClr val="000000"/>
                          </a:solidFill>
                          <a:effectLst/>
                          <a:latin typeface="Calibri" panose="020F0502020204030204" pitchFamily="34" charset="0"/>
                        </a:rPr>
                        <a:t>Location-Small town or Village</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-14,65</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9,43</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-1,55</a:t>
                      </a:r>
                    </a:p>
                  </a:txBody>
                  <a:tcPr marL="9138" marR="9138" marT="9138" marB="0" anchor="b">
                    <a:lnL>
                      <a:noFill/>
                    </a:lnL>
                    <a:lnR>
                      <a:noFill/>
                    </a:lnR>
                    <a:lnT>
                      <a:noFill/>
                    </a:lnT>
                    <a:lnB>
                      <a:noFill/>
                    </a:lnB>
                  </a:tcPr>
                </a:tc>
                <a:extLst>
                  <a:ext uri="{0D108BD9-81ED-4DB2-BD59-A6C34878D82A}">
                    <a16:rowId xmlns:a16="http://schemas.microsoft.com/office/drawing/2014/main" val="1529776192"/>
                  </a:ext>
                </a:extLst>
              </a:tr>
              <a:tr h="182753">
                <a:tc>
                  <a:txBody>
                    <a:bodyPr/>
                    <a:lstStyle/>
                    <a:p>
                      <a:pPr algn="l" fontAlgn="b"/>
                      <a:r>
                        <a:rPr lang="en-ZA" sz="1100" b="0" i="0" u="none" strike="noStrike">
                          <a:solidFill>
                            <a:srgbClr val="000000"/>
                          </a:solidFill>
                          <a:effectLst/>
                          <a:latin typeface="Calibri" panose="020F0502020204030204" pitchFamily="34" charset="0"/>
                        </a:rPr>
                        <a:t>Location-Township</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,58</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11,86</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,05</a:t>
                      </a:r>
                    </a:p>
                  </a:txBody>
                  <a:tcPr marL="9138" marR="9138" marT="9138" marB="0" anchor="b">
                    <a:lnL>
                      <a:noFill/>
                    </a:lnL>
                    <a:lnR>
                      <a:noFill/>
                    </a:lnR>
                    <a:lnT>
                      <a:noFill/>
                    </a:lnT>
                    <a:lnB>
                      <a:noFill/>
                    </a:lnB>
                  </a:tcPr>
                </a:tc>
                <a:extLst>
                  <a:ext uri="{0D108BD9-81ED-4DB2-BD59-A6C34878D82A}">
                    <a16:rowId xmlns:a16="http://schemas.microsoft.com/office/drawing/2014/main" val="1988077266"/>
                  </a:ext>
                </a:extLst>
              </a:tr>
              <a:tr h="330782">
                <a:tc>
                  <a:txBody>
                    <a:bodyPr/>
                    <a:lstStyle/>
                    <a:p>
                      <a:pPr algn="l" fontAlgn="b"/>
                      <a:r>
                        <a:rPr lang="en-ZA" sz="1100" b="0" i="0" u="none" strike="noStrike">
                          <a:solidFill>
                            <a:srgbClr val="000000"/>
                          </a:solidFill>
                          <a:effectLst/>
                          <a:latin typeface="Calibri" panose="020F0502020204030204" pitchFamily="34" charset="0"/>
                        </a:rPr>
                        <a:t>Location-Urban, Suburban and Medium city</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53,23</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15,10</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3,52</a:t>
                      </a:r>
                    </a:p>
                  </a:txBody>
                  <a:tcPr marL="9138" marR="9138" marT="9138" marB="0" anchor="b">
                    <a:lnL>
                      <a:noFill/>
                    </a:lnL>
                    <a:lnR>
                      <a:noFill/>
                    </a:lnR>
                    <a:lnT>
                      <a:noFill/>
                    </a:lnT>
                    <a:lnB>
                      <a:noFill/>
                    </a:lnB>
                  </a:tcPr>
                </a:tc>
                <a:extLst>
                  <a:ext uri="{0D108BD9-81ED-4DB2-BD59-A6C34878D82A}">
                    <a16:rowId xmlns:a16="http://schemas.microsoft.com/office/drawing/2014/main" val="4029315848"/>
                  </a:ext>
                </a:extLst>
              </a:tr>
              <a:tr h="182753">
                <a:tc>
                  <a:txBody>
                    <a:bodyPr/>
                    <a:lstStyle/>
                    <a:p>
                      <a:pPr algn="l" fontAlgn="b"/>
                      <a:r>
                        <a:rPr lang="en-ZA" sz="1100" b="0" i="0" u="none" strike="noStrike">
                          <a:solidFill>
                            <a:srgbClr val="000000"/>
                          </a:solidFill>
                          <a:effectLst/>
                          <a:latin typeface="Calibri" panose="020F0502020204030204" pitchFamily="34" charset="0"/>
                        </a:rPr>
                        <a:t>Gender-Girl</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42,26</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3,67</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11,50</a:t>
                      </a:r>
                    </a:p>
                  </a:txBody>
                  <a:tcPr marL="9138" marR="9138" marT="9138" marB="0" anchor="b">
                    <a:lnL>
                      <a:noFill/>
                    </a:lnL>
                    <a:lnR>
                      <a:noFill/>
                    </a:lnR>
                    <a:lnT>
                      <a:noFill/>
                    </a:lnT>
                    <a:lnB>
                      <a:noFill/>
                    </a:lnB>
                  </a:tcPr>
                </a:tc>
                <a:extLst>
                  <a:ext uri="{0D108BD9-81ED-4DB2-BD59-A6C34878D82A}">
                    <a16:rowId xmlns:a16="http://schemas.microsoft.com/office/drawing/2014/main" val="2670225060"/>
                  </a:ext>
                </a:extLst>
              </a:tr>
              <a:tr h="182753">
                <a:tc>
                  <a:txBody>
                    <a:bodyPr/>
                    <a:lstStyle/>
                    <a:p>
                      <a:pPr algn="l" fontAlgn="b"/>
                      <a:r>
                        <a:rPr lang="en-ZA" sz="1100" b="0" i="0" u="none" strike="noStrike">
                          <a:solidFill>
                            <a:srgbClr val="000000"/>
                          </a:solidFill>
                          <a:effectLst/>
                          <a:latin typeface="Calibri" panose="020F0502020204030204" pitchFamily="34" charset="0"/>
                        </a:rPr>
                        <a:t>Some Resources</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28,78</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4,89</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5,89</a:t>
                      </a:r>
                    </a:p>
                  </a:txBody>
                  <a:tcPr marL="9138" marR="9138" marT="9138" marB="0" anchor="b">
                    <a:lnL>
                      <a:noFill/>
                    </a:lnL>
                    <a:lnR>
                      <a:noFill/>
                    </a:lnR>
                    <a:lnT>
                      <a:noFill/>
                    </a:lnT>
                    <a:lnB>
                      <a:noFill/>
                    </a:lnB>
                  </a:tcPr>
                </a:tc>
                <a:extLst>
                  <a:ext uri="{0D108BD9-81ED-4DB2-BD59-A6C34878D82A}">
                    <a16:rowId xmlns:a16="http://schemas.microsoft.com/office/drawing/2014/main" val="2912315546"/>
                  </a:ext>
                </a:extLst>
              </a:tr>
              <a:tr h="182753">
                <a:tc>
                  <a:txBody>
                    <a:bodyPr/>
                    <a:lstStyle/>
                    <a:p>
                      <a:pPr algn="l" fontAlgn="b"/>
                      <a:r>
                        <a:rPr lang="en-ZA" sz="1100" b="0" i="0" u="none" strike="noStrike">
                          <a:solidFill>
                            <a:srgbClr val="000000"/>
                          </a:solidFill>
                          <a:effectLst/>
                          <a:latin typeface="Calibri" panose="020F0502020204030204" pitchFamily="34" charset="0"/>
                        </a:rPr>
                        <a:t>Many Resources</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103,91</a:t>
                      </a:r>
                    </a:p>
                  </a:txBody>
                  <a:tcPr marL="9138" marR="9138" marT="9138" marB="0" anchor="b">
                    <a:lnL>
                      <a:noFill/>
                    </a:lnL>
                    <a:lnR>
                      <a:noFill/>
                    </a:lnR>
                    <a:lnT>
                      <a:noFill/>
                    </a:lnT>
                    <a:lnB>
                      <a:noFill/>
                    </a:lnB>
                  </a:tcPr>
                </a:tc>
                <a:tc>
                  <a:txBody>
                    <a:bodyPr/>
                    <a:lstStyle/>
                    <a:p>
                      <a:pPr algn="l" fontAlgn="b"/>
                      <a:r>
                        <a:rPr lang="en-ZA" sz="1100" b="0" i="0" u="none" strike="noStrike">
                          <a:solidFill>
                            <a:srgbClr val="000000"/>
                          </a:solidFill>
                          <a:effectLst/>
                          <a:latin typeface="Calibri" panose="020F0502020204030204" pitchFamily="34" charset="0"/>
                        </a:rPr>
                        <a:t>16,88</a:t>
                      </a:r>
                    </a:p>
                  </a:txBody>
                  <a:tcPr marL="9138" marR="9138" marT="9138"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6,16</a:t>
                      </a:r>
                    </a:p>
                  </a:txBody>
                  <a:tcPr marL="9138" marR="9138" marT="9138" marB="0" anchor="b">
                    <a:lnL>
                      <a:noFill/>
                    </a:lnL>
                    <a:lnR>
                      <a:noFill/>
                    </a:lnR>
                    <a:lnT>
                      <a:noFill/>
                    </a:lnT>
                    <a:lnB>
                      <a:noFill/>
                    </a:lnB>
                  </a:tcPr>
                </a:tc>
                <a:extLst>
                  <a:ext uri="{0D108BD9-81ED-4DB2-BD59-A6C34878D82A}">
                    <a16:rowId xmlns:a16="http://schemas.microsoft.com/office/drawing/2014/main" val="1150687053"/>
                  </a:ext>
                </a:extLst>
              </a:tr>
            </a:tbl>
          </a:graphicData>
        </a:graphic>
      </p:graphicFrame>
      <p:pic>
        <p:nvPicPr>
          <p:cNvPr id="6"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222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lstStyle/>
          <a:p>
            <a:r>
              <a:rPr lang="en-ZA" b="1" dirty="0"/>
              <a:t>Discussion and Implications</a:t>
            </a:r>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idx="1"/>
          </p:nvPr>
        </p:nvSpPr>
        <p:spPr>
          <a:xfrm>
            <a:off x="838200" y="1602118"/>
            <a:ext cx="10515600" cy="4351338"/>
          </a:xfrm>
        </p:spPr>
        <p:txBody>
          <a:bodyPr>
            <a:normAutofit lnSpcReduction="10000"/>
          </a:bodyPr>
          <a:lstStyle/>
          <a:p>
            <a:pPr algn="just">
              <a:lnSpc>
                <a:spcPct val="150000"/>
              </a:lnSpc>
              <a:spcBef>
                <a:spcPts val="0"/>
              </a:spcBef>
              <a:defRPr/>
            </a:pPr>
            <a:r>
              <a:rPr lang="en-ZA" sz="1400" dirty="0">
                <a:solidFill>
                  <a:prstClr val="black"/>
                </a:solidFill>
                <a:ea typeface="Calibri"/>
                <a:cs typeface="Times New Roman"/>
              </a:rPr>
              <a:t>Students from African language backgrounds are most severely affected when the language of the test and their home language did not coincide with achievement being worst in test language across al languages except Afrikaans</a:t>
            </a:r>
            <a:r>
              <a:rPr lang="en-ZA" sz="1400" dirty="0" smtClean="0">
                <a:solidFill>
                  <a:prstClr val="black"/>
                </a:solidFill>
                <a:ea typeface="Calibri"/>
                <a:cs typeface="Times New Roman"/>
              </a:rPr>
              <a:t>.</a:t>
            </a:r>
          </a:p>
          <a:p>
            <a:pPr lvl="0"/>
            <a:r>
              <a:rPr lang="en-GB" sz="1400" dirty="0">
                <a:solidFill>
                  <a:prstClr val="black"/>
                </a:solidFill>
              </a:rPr>
              <a:t>For the most part,  achievement was  lower where the language of the test and the home language did not coincide. The achievement pattern from </a:t>
            </a:r>
            <a:r>
              <a:rPr lang="en-GB" sz="1400" dirty="0" err="1">
                <a:solidFill>
                  <a:prstClr val="black"/>
                </a:solidFill>
              </a:rPr>
              <a:t>prePIRLS</a:t>
            </a:r>
            <a:r>
              <a:rPr lang="en-GB" sz="1400" dirty="0">
                <a:solidFill>
                  <a:prstClr val="black"/>
                </a:solidFill>
              </a:rPr>
              <a:t> 2011 therefore remains the same. </a:t>
            </a:r>
            <a:endParaRPr lang="en-GB" sz="1400" dirty="0" smtClean="0">
              <a:solidFill>
                <a:prstClr val="black"/>
              </a:solidFill>
            </a:endParaRPr>
          </a:p>
          <a:p>
            <a:pPr lvl="0"/>
            <a:r>
              <a:rPr lang="en-ZA" sz="1400" dirty="0">
                <a:solidFill>
                  <a:prstClr val="black"/>
                </a:solidFill>
                <a:ea typeface="+mj-ea"/>
                <a:cs typeface="+mj-cs"/>
              </a:rPr>
              <a:t>Score point differences between differences in test language and home </a:t>
            </a:r>
            <a:r>
              <a:rPr lang="en-ZA" sz="1400" dirty="0" smtClean="0">
                <a:solidFill>
                  <a:prstClr val="black"/>
                </a:solidFill>
                <a:ea typeface="+mj-ea"/>
                <a:cs typeface="+mj-cs"/>
              </a:rPr>
              <a:t>language from </a:t>
            </a:r>
            <a:r>
              <a:rPr lang="en-ZA" sz="1400" dirty="0" err="1" smtClean="0">
                <a:solidFill>
                  <a:prstClr val="black"/>
                </a:solidFill>
                <a:ea typeface="+mj-ea"/>
                <a:cs typeface="+mj-cs"/>
              </a:rPr>
              <a:t>prePIRLS</a:t>
            </a:r>
            <a:r>
              <a:rPr lang="en-ZA" sz="1400" dirty="0" smtClean="0">
                <a:solidFill>
                  <a:prstClr val="black"/>
                </a:solidFill>
                <a:ea typeface="+mj-ea"/>
                <a:cs typeface="+mj-cs"/>
              </a:rPr>
              <a:t> 2011 to PIRLS literacy 2016 have:</a:t>
            </a:r>
          </a:p>
          <a:p>
            <a:pPr lvl="1"/>
            <a:r>
              <a:rPr lang="en-ZA" sz="1400" dirty="0" smtClean="0">
                <a:solidFill>
                  <a:prstClr val="black"/>
                </a:solidFill>
                <a:ea typeface="+mj-ea"/>
                <a:cs typeface="+mj-cs"/>
              </a:rPr>
              <a:t>Remained consistent for three languages</a:t>
            </a:r>
          </a:p>
          <a:p>
            <a:pPr lvl="1"/>
            <a:r>
              <a:rPr lang="en-ZA" sz="1400" dirty="0" smtClean="0">
                <a:solidFill>
                  <a:prstClr val="black"/>
                </a:solidFill>
                <a:ea typeface="+mj-ea"/>
                <a:cs typeface="+mj-cs"/>
              </a:rPr>
              <a:t>Reversed for two languages where learners who were tested in IsiNdebele and Sepedi achieved slightly higher when they were not tested in HL</a:t>
            </a:r>
          </a:p>
          <a:p>
            <a:pPr lvl="1"/>
            <a:r>
              <a:rPr lang="en-ZA" sz="1400" dirty="0" smtClean="0">
                <a:solidFill>
                  <a:prstClr val="black"/>
                </a:solidFill>
                <a:ea typeface="+mj-ea"/>
                <a:cs typeface="+mj-cs"/>
              </a:rPr>
              <a:t>Percentage gaps decreased substantially in the PIRLS Literacy 2016 cycle when looking at differences between HL and TL</a:t>
            </a:r>
            <a:endParaRPr lang="en-ZA" sz="1400" dirty="0">
              <a:solidFill>
                <a:prstClr val="black"/>
              </a:solidFill>
            </a:endParaRPr>
          </a:p>
          <a:p>
            <a:pPr algn="just">
              <a:lnSpc>
                <a:spcPct val="150000"/>
              </a:lnSpc>
              <a:spcBef>
                <a:spcPts val="0"/>
              </a:spcBef>
              <a:defRPr/>
            </a:pPr>
            <a:r>
              <a:rPr lang="en-ZA" sz="1400" dirty="0" smtClean="0">
                <a:solidFill>
                  <a:prstClr val="black"/>
                </a:solidFill>
                <a:ea typeface="Calibri"/>
                <a:cs typeface="Times New Roman"/>
              </a:rPr>
              <a:t>Regression results for two scenarios show that even when controlling for lower background predictors, using English test language as constant, children from African languages, whether tested in HL or TL, are still worse off. </a:t>
            </a:r>
          </a:p>
          <a:p>
            <a:pPr algn="just">
              <a:lnSpc>
                <a:spcPct val="150000"/>
              </a:lnSpc>
              <a:spcBef>
                <a:spcPts val="0"/>
              </a:spcBef>
              <a:defRPr/>
            </a:pPr>
            <a:r>
              <a:rPr lang="en-ZA" sz="1400" dirty="0" smtClean="0">
                <a:solidFill>
                  <a:prstClr val="black"/>
                </a:solidFill>
                <a:ea typeface="Calibri"/>
                <a:cs typeface="Times New Roman"/>
              </a:rPr>
              <a:t>Do we perhaps have evidence that English test language, even in a low home resource environment for boys from rural areas would yield better results than testing in African languages? </a:t>
            </a:r>
          </a:p>
          <a:p>
            <a:pPr algn="just">
              <a:lnSpc>
                <a:spcPct val="150000"/>
              </a:lnSpc>
              <a:spcBef>
                <a:spcPts val="0"/>
              </a:spcBef>
              <a:defRPr/>
            </a:pPr>
            <a:r>
              <a:rPr lang="en-ZA" sz="1400" dirty="0" smtClean="0">
                <a:solidFill>
                  <a:prstClr val="black"/>
                </a:solidFill>
                <a:ea typeface="Calibri"/>
                <a:cs typeface="Times New Roman"/>
              </a:rPr>
              <a:t>With the decrease in the score points difference gap between HL and TL in </a:t>
            </a:r>
            <a:r>
              <a:rPr lang="en-ZA" sz="1400" dirty="0" err="1" smtClean="0">
                <a:solidFill>
                  <a:prstClr val="black"/>
                </a:solidFill>
                <a:ea typeface="Calibri"/>
                <a:cs typeface="Times New Roman"/>
              </a:rPr>
              <a:t>PIRLS</a:t>
            </a:r>
            <a:r>
              <a:rPr lang="en-ZA" sz="1400" dirty="0" smtClean="0">
                <a:solidFill>
                  <a:prstClr val="black"/>
                </a:solidFill>
                <a:ea typeface="Calibri"/>
                <a:cs typeface="Times New Roman"/>
              </a:rPr>
              <a:t> Literacy 2016, should our attention not be perhaps on reading pedagogy in the classroom regardless of the language of instruction? </a:t>
            </a:r>
            <a:endParaRPr lang="en-ZA" sz="1400" dirty="0">
              <a:solidFill>
                <a:prstClr val="black"/>
              </a:solidFill>
              <a:ea typeface="Calibri"/>
              <a:cs typeface="Times New Roman"/>
            </a:endParaRPr>
          </a:p>
          <a:p>
            <a:pPr marL="0" lvl="0" indent="0" algn="just">
              <a:lnSpc>
                <a:spcPct val="150000"/>
              </a:lnSpc>
              <a:spcBef>
                <a:spcPts val="0"/>
              </a:spcBef>
              <a:buNone/>
              <a:defRPr/>
            </a:pPr>
            <a:endParaRPr lang="en-ZA" sz="1400" dirty="0">
              <a:solidFill>
                <a:prstClr val="black"/>
              </a:solidFill>
              <a:ea typeface="Calibri"/>
              <a:cs typeface="Times New Roman"/>
            </a:endParaRPr>
          </a:p>
          <a:p>
            <a:endParaRPr lang="en-ZA" dirty="0"/>
          </a:p>
        </p:txBody>
      </p:sp>
    </p:spTree>
    <p:extLst>
      <p:ext uri="{BB962C8B-B14F-4D97-AF65-F5344CB8AC3E}">
        <p14:creationId xmlns:p14="http://schemas.microsoft.com/office/powerpoint/2010/main" val="2404669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2103437"/>
            <a:ext cx="10515600" cy="1325563"/>
          </a:xfrm>
        </p:spPr>
        <p:txBody>
          <a:bodyPr>
            <a:normAutofit fontScale="90000"/>
          </a:bodyPr>
          <a:lstStyle/>
          <a:p>
            <a:pPr algn="ctr"/>
            <a:r>
              <a:rPr lang="en-ZA" b="1" dirty="0" smtClean="0"/>
              <a:t/>
            </a:r>
            <a:br>
              <a:rPr lang="en-ZA" b="1" dirty="0" smtClean="0"/>
            </a:br>
            <a:r>
              <a:rPr lang="en-ZA" b="1" dirty="0"/>
              <a:t/>
            </a:r>
            <a:br>
              <a:rPr lang="en-ZA" b="1" dirty="0"/>
            </a:br>
            <a:r>
              <a:rPr lang="en-ZA" b="1" dirty="0" smtClean="0"/>
              <a:t/>
            </a:r>
            <a:br>
              <a:rPr lang="en-ZA" b="1" dirty="0" smtClean="0"/>
            </a:br>
            <a:r>
              <a:rPr lang="en-ZA" b="1" dirty="0"/>
              <a:t/>
            </a:r>
            <a:br>
              <a:rPr lang="en-ZA" b="1" dirty="0"/>
            </a:br>
            <a:r>
              <a:rPr lang="en-ZA" b="1" dirty="0" smtClean="0"/>
              <a:t/>
            </a:r>
            <a:br>
              <a:rPr lang="en-ZA" b="1" dirty="0" smtClean="0"/>
            </a:br>
            <a:r>
              <a:rPr lang="en-ZA" b="1" dirty="0" smtClean="0"/>
              <a:t>Thank </a:t>
            </a:r>
            <a:r>
              <a:rPr lang="en-ZA" b="1" dirty="0"/>
              <a:t>you</a:t>
            </a:r>
            <a:r>
              <a:rPr lang="en-ZA" dirty="0"/>
              <a:t/>
            </a:r>
            <a:br>
              <a:rPr lang="en-ZA" dirty="0"/>
            </a:br>
            <a:r>
              <a:rPr lang="en-ZA" dirty="0"/>
              <a:t/>
            </a:r>
            <a:br>
              <a:rPr lang="en-ZA" dirty="0"/>
            </a:br>
            <a:r>
              <a:rPr lang="en-ZA" sz="3600" dirty="0"/>
              <a:t>Surette van Staden:</a:t>
            </a:r>
            <a:br>
              <a:rPr lang="en-ZA" sz="3600" dirty="0"/>
            </a:br>
            <a:r>
              <a:rPr lang="en-ZA" sz="3600" dirty="0" smtClean="0">
                <a:hlinkClick r:id="rId2"/>
              </a:rPr>
              <a:t>Surette.vanstaden@up.ac.za</a:t>
            </a:r>
            <a:r>
              <a:rPr lang="en-ZA" sz="3600" dirty="0" smtClean="0"/>
              <a:t/>
            </a:r>
            <a:br>
              <a:rPr lang="en-ZA" sz="3600" dirty="0" smtClean="0"/>
            </a:br>
            <a:r>
              <a:rPr lang="en-ZA" sz="3600" dirty="0"/>
              <a:t/>
            </a:r>
            <a:br>
              <a:rPr lang="en-ZA" sz="3600" dirty="0"/>
            </a:br>
            <a:r>
              <a:rPr lang="en-ZA" sz="3600" dirty="0" err="1" smtClean="0"/>
              <a:t>Mishack</a:t>
            </a:r>
            <a:r>
              <a:rPr lang="en-ZA" sz="3600" dirty="0" smtClean="0"/>
              <a:t> </a:t>
            </a:r>
            <a:r>
              <a:rPr lang="en-ZA" sz="3600" dirty="0" err="1" smtClean="0"/>
              <a:t>Tshele</a:t>
            </a:r>
            <a:r>
              <a:rPr lang="en-ZA" sz="3600" dirty="0" smtClean="0"/>
              <a:t/>
            </a:r>
            <a:br>
              <a:rPr lang="en-ZA" sz="3600" dirty="0" smtClean="0"/>
            </a:br>
            <a:r>
              <a:rPr lang="en-ZA" sz="3600" dirty="0" smtClean="0">
                <a:hlinkClick r:id="rId3"/>
              </a:rPr>
              <a:t>Mishack.tshele@up.ac.za</a:t>
            </a:r>
            <a:r>
              <a:rPr lang="en-ZA" sz="3600" dirty="0" smtClean="0"/>
              <a:t/>
            </a:r>
            <a:br>
              <a:rPr lang="en-ZA" sz="3600" dirty="0" smtClean="0"/>
            </a:br>
            <a:r>
              <a:rPr lang="en-ZA" sz="3600" dirty="0"/>
              <a:t/>
            </a:r>
            <a:br>
              <a:rPr lang="en-ZA" sz="3600" dirty="0"/>
            </a:br>
            <a:r>
              <a:rPr lang="en-ZA" sz="3600" dirty="0"/>
              <a:t/>
            </a:r>
            <a:br>
              <a:rPr lang="en-ZA" sz="3600" dirty="0"/>
            </a:br>
            <a:r>
              <a:rPr lang="en-ZA" dirty="0"/>
              <a:t/>
            </a:r>
            <a:br>
              <a:rPr lang="en-ZA" dirty="0"/>
            </a:br>
            <a:endParaRPr lang="en-ZA" dirty="0"/>
          </a:p>
        </p:txBody>
      </p:sp>
      <p:sp>
        <p:nvSpPr>
          <p:cNvPr id="6" name="Rectangle 5">
            <a:extLst>
              <a:ext uri="{FF2B5EF4-FFF2-40B4-BE49-F238E27FC236}">
                <a16:creationId xmlns:a16="http://schemas.microsoft.com/office/drawing/2014/main" id="{8F4FA139-E955-44C5-BB99-52DCB7E44F31}"/>
              </a:ext>
            </a:extLst>
          </p:cNvPr>
          <p:cNvSpPr/>
          <p:nvPr/>
        </p:nvSpPr>
        <p:spPr>
          <a:xfrm flipV="1">
            <a:off x="970722" y="5978084"/>
            <a:ext cx="1122127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7" name="Picture 6" descr="I:\Double Option 2015 R\UP\New look\new look\UP LOGO\UP_Logo_Portrait\JPG\UP_Logo_Portrait_RGB_High_Res_0714.jpg">
            <a:extLst>
              <a:ext uri="{FF2B5EF4-FFF2-40B4-BE49-F238E27FC236}">
                <a16:creationId xmlns:a16="http://schemas.microsoft.com/office/drawing/2014/main" id="{63FE7039-D1A8-411D-A78E-6861CE7814C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16" y="5978409"/>
            <a:ext cx="895306" cy="89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263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lstStyle/>
          <a:p>
            <a:r>
              <a:rPr lang="en-ZA" b="1" dirty="0"/>
              <a:t>Presentation Overview</a:t>
            </a:r>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idx="1"/>
          </p:nvPr>
        </p:nvSpPr>
        <p:spPr>
          <a:xfrm>
            <a:off x="838200" y="2066704"/>
            <a:ext cx="10515600" cy="4351338"/>
          </a:xfrm>
        </p:spPr>
        <p:txBody>
          <a:bodyPr>
            <a:normAutofit/>
          </a:bodyPr>
          <a:lstStyle/>
          <a:p>
            <a:r>
              <a:rPr lang="en-ZA" dirty="0" smtClean="0"/>
              <a:t>A look back at previous analyses</a:t>
            </a:r>
            <a:endParaRPr lang="en-ZA" dirty="0"/>
          </a:p>
          <a:p>
            <a:r>
              <a:rPr lang="en-ZA" dirty="0" smtClean="0"/>
              <a:t>Questions that guided the current analysis using PIRLS Literacy 2016 data</a:t>
            </a:r>
          </a:p>
          <a:p>
            <a:r>
              <a:rPr lang="en-ZA" dirty="0" smtClean="0"/>
              <a:t>Results</a:t>
            </a:r>
            <a:endParaRPr lang="en-ZA" dirty="0"/>
          </a:p>
          <a:p>
            <a:r>
              <a:rPr lang="en-ZA" dirty="0"/>
              <a:t>Discussion and implications</a:t>
            </a:r>
            <a:endParaRPr lang="en-ZA" i="1" dirty="0"/>
          </a:p>
          <a:p>
            <a:endParaRPr lang="en-GB" dirty="0"/>
          </a:p>
          <a:p>
            <a:endParaRPr lang="en-ZA" dirty="0"/>
          </a:p>
        </p:txBody>
      </p:sp>
      <p:sp>
        <p:nvSpPr>
          <p:cNvPr id="7" name="Rectangle 6"/>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10" name="TextBox 9"/>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102953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81962"/>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8"/>
            <a:ext cx="2903522" cy="246221"/>
          </a:xfrm>
          <a:prstGeom prst="rect">
            <a:avLst/>
          </a:prstGeom>
          <a:noFill/>
        </p:spPr>
        <p:txBody>
          <a:bodyPr wrap="square" rtlCol="0">
            <a:spAutoFit/>
          </a:bodyPr>
          <a:lstStyle/>
          <a:p>
            <a:r>
              <a:rPr lang="en-ZA" sz="1000" dirty="0">
                <a:solidFill>
                  <a:prstClr val="white"/>
                </a:solidFill>
                <a:latin typeface="Calibri"/>
              </a:rPr>
              <a:t>Faculty of Education</a:t>
            </a:r>
          </a:p>
        </p:txBody>
      </p:sp>
      <p:sp>
        <p:nvSpPr>
          <p:cNvPr id="7" name="Title 5"/>
          <p:cNvSpPr txBox="1">
            <a:spLocks/>
          </p:cNvSpPr>
          <p:nvPr/>
        </p:nvSpPr>
        <p:spPr>
          <a:xfrm>
            <a:off x="2855913" y="188913"/>
            <a:ext cx="6553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ZA" altLang="en-US" sz="2800" b="1" dirty="0">
              <a:solidFill>
                <a:prstClr val="black"/>
              </a:solidFill>
              <a:latin typeface="Calibri"/>
            </a:endParaRPr>
          </a:p>
        </p:txBody>
      </p:sp>
      <p:sp>
        <p:nvSpPr>
          <p:cNvPr id="9" name="Title 5"/>
          <p:cNvSpPr txBox="1">
            <a:spLocks/>
          </p:cNvSpPr>
          <p:nvPr/>
        </p:nvSpPr>
        <p:spPr bwMode="auto">
          <a:xfrm>
            <a:off x="3008313" y="341313"/>
            <a:ext cx="655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100" b="1">
                <a:solidFill>
                  <a:srgbClr val="00308E"/>
                </a:solidFill>
                <a:latin typeface="+mj-lt"/>
                <a:ea typeface="+mj-ea"/>
                <a:cs typeface="+mj-cs"/>
              </a:defRPr>
            </a:lvl1pPr>
            <a:lvl2pPr algn="l" rtl="0" eaLnBrk="0" fontAlgn="base" hangingPunct="0">
              <a:spcBef>
                <a:spcPct val="0"/>
              </a:spcBef>
              <a:spcAft>
                <a:spcPct val="0"/>
              </a:spcAft>
              <a:defRPr sz="2100" b="1">
                <a:solidFill>
                  <a:srgbClr val="00308E"/>
                </a:solidFill>
                <a:latin typeface="Arial" charset="0"/>
              </a:defRPr>
            </a:lvl2pPr>
            <a:lvl3pPr algn="l" rtl="0" eaLnBrk="0" fontAlgn="base" hangingPunct="0">
              <a:spcBef>
                <a:spcPct val="0"/>
              </a:spcBef>
              <a:spcAft>
                <a:spcPct val="0"/>
              </a:spcAft>
              <a:defRPr sz="2100" b="1">
                <a:solidFill>
                  <a:srgbClr val="00308E"/>
                </a:solidFill>
                <a:latin typeface="Arial" charset="0"/>
              </a:defRPr>
            </a:lvl3pPr>
            <a:lvl4pPr algn="l" rtl="0" eaLnBrk="0" fontAlgn="base" hangingPunct="0">
              <a:spcBef>
                <a:spcPct val="0"/>
              </a:spcBef>
              <a:spcAft>
                <a:spcPct val="0"/>
              </a:spcAft>
              <a:defRPr sz="2100" b="1">
                <a:solidFill>
                  <a:srgbClr val="00308E"/>
                </a:solidFill>
                <a:latin typeface="Arial" charset="0"/>
              </a:defRPr>
            </a:lvl4pPr>
            <a:lvl5pPr algn="l" rtl="0" eaLnBrk="0" fontAlgn="base" hangingPunct="0">
              <a:spcBef>
                <a:spcPct val="0"/>
              </a:spcBef>
              <a:spcAft>
                <a:spcPct val="0"/>
              </a:spcAft>
              <a:defRPr sz="2100" b="1">
                <a:solidFill>
                  <a:srgbClr val="00308E"/>
                </a:solidFill>
                <a:latin typeface="Arial" charset="0"/>
              </a:defRPr>
            </a:lvl5pPr>
            <a:lvl6pPr marL="457200" algn="l" rtl="0" fontAlgn="base">
              <a:spcBef>
                <a:spcPct val="0"/>
              </a:spcBef>
              <a:spcAft>
                <a:spcPct val="0"/>
              </a:spcAft>
              <a:defRPr sz="2100" b="1">
                <a:solidFill>
                  <a:srgbClr val="00308E"/>
                </a:solidFill>
                <a:latin typeface="Arial" charset="0"/>
              </a:defRPr>
            </a:lvl6pPr>
            <a:lvl7pPr marL="914400" algn="l" rtl="0" fontAlgn="base">
              <a:spcBef>
                <a:spcPct val="0"/>
              </a:spcBef>
              <a:spcAft>
                <a:spcPct val="0"/>
              </a:spcAft>
              <a:defRPr sz="2100" b="1">
                <a:solidFill>
                  <a:srgbClr val="00308E"/>
                </a:solidFill>
                <a:latin typeface="Arial" charset="0"/>
              </a:defRPr>
            </a:lvl7pPr>
            <a:lvl8pPr marL="1371600" algn="l" rtl="0" fontAlgn="base">
              <a:spcBef>
                <a:spcPct val="0"/>
              </a:spcBef>
              <a:spcAft>
                <a:spcPct val="0"/>
              </a:spcAft>
              <a:defRPr sz="2100" b="1">
                <a:solidFill>
                  <a:srgbClr val="00308E"/>
                </a:solidFill>
                <a:latin typeface="Arial" charset="0"/>
              </a:defRPr>
            </a:lvl8pPr>
            <a:lvl9pPr marL="1828800" algn="l" rtl="0" fontAlgn="base">
              <a:spcBef>
                <a:spcPct val="0"/>
              </a:spcBef>
              <a:spcAft>
                <a:spcPct val="0"/>
              </a:spcAft>
              <a:defRPr sz="2100" b="1">
                <a:solidFill>
                  <a:srgbClr val="00308E"/>
                </a:solidFill>
                <a:latin typeface="Arial" charset="0"/>
              </a:defRPr>
            </a:lvl9pPr>
          </a:lstStyle>
          <a:p>
            <a:pPr algn="ctr">
              <a:defRPr/>
            </a:pPr>
            <a:r>
              <a:rPr lang="en-ZA" altLang="en-US" sz="2800" kern="0" dirty="0">
                <a:solidFill>
                  <a:prstClr val="black"/>
                </a:solidFill>
                <a:latin typeface="Arial"/>
              </a:rPr>
              <a:t>POLICY CONTEXT </a:t>
            </a:r>
            <a:r>
              <a:rPr lang="en-ZA" altLang="en-US" sz="2800" kern="0" dirty="0" smtClean="0">
                <a:solidFill>
                  <a:prstClr val="black"/>
                </a:solidFill>
                <a:latin typeface="Arial"/>
              </a:rPr>
              <a:t>ISSUES</a:t>
            </a:r>
            <a:endParaRPr lang="en-ZA" altLang="en-US" sz="2800" kern="0" dirty="0">
              <a:solidFill>
                <a:prstClr val="black"/>
              </a:solidFill>
              <a:latin typeface="Arial"/>
            </a:endParaRPr>
          </a:p>
        </p:txBody>
      </p:sp>
      <p:sp>
        <p:nvSpPr>
          <p:cNvPr id="10" name="Content Placeholder 6"/>
          <p:cNvSpPr txBox="1">
            <a:spLocks/>
          </p:cNvSpPr>
          <p:nvPr/>
        </p:nvSpPr>
        <p:spPr bwMode="auto">
          <a:xfrm>
            <a:off x="2209800" y="1196978"/>
            <a:ext cx="7086600"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rgbClr val="00308E"/>
                </a:solidFill>
                <a:latin typeface="+mn-lt"/>
                <a:ea typeface="+mn-ea"/>
                <a:cs typeface="+mn-cs"/>
              </a:defRPr>
            </a:lvl1pPr>
            <a:lvl2pPr marL="742950" indent="-285750" algn="l" rtl="0" eaLnBrk="0" fontAlgn="base" hangingPunct="0">
              <a:spcBef>
                <a:spcPct val="20000"/>
              </a:spcBef>
              <a:spcAft>
                <a:spcPct val="0"/>
              </a:spcAft>
              <a:buChar char="–"/>
              <a:defRPr sz="1600">
                <a:solidFill>
                  <a:srgbClr val="00308E"/>
                </a:solidFill>
                <a:latin typeface="+mn-lt"/>
              </a:defRPr>
            </a:lvl2pPr>
            <a:lvl3pPr marL="1143000" indent="-228600" algn="l" rtl="0" eaLnBrk="0" fontAlgn="base" hangingPunct="0">
              <a:spcBef>
                <a:spcPct val="20000"/>
              </a:spcBef>
              <a:spcAft>
                <a:spcPct val="0"/>
              </a:spcAft>
              <a:buChar char="•"/>
              <a:defRPr sz="1600">
                <a:solidFill>
                  <a:srgbClr val="00308E"/>
                </a:solidFill>
                <a:latin typeface="+mn-lt"/>
              </a:defRPr>
            </a:lvl3pPr>
            <a:lvl4pPr marL="1600200" indent="-228600" algn="l" rtl="0" eaLnBrk="0" fontAlgn="base" hangingPunct="0">
              <a:spcBef>
                <a:spcPct val="20000"/>
              </a:spcBef>
              <a:spcAft>
                <a:spcPct val="0"/>
              </a:spcAft>
              <a:buChar char="–"/>
              <a:defRPr sz="1600">
                <a:solidFill>
                  <a:srgbClr val="00308E"/>
                </a:solidFill>
                <a:latin typeface="+mn-lt"/>
              </a:defRPr>
            </a:lvl4pPr>
            <a:lvl5pPr marL="2057400" indent="-228600" algn="l" rtl="0" eaLnBrk="0" fontAlgn="base" hangingPunct="0">
              <a:spcBef>
                <a:spcPct val="20000"/>
              </a:spcBef>
              <a:spcAft>
                <a:spcPct val="0"/>
              </a:spcAft>
              <a:buChar char="»"/>
              <a:defRPr sz="1600">
                <a:solidFill>
                  <a:srgbClr val="00308E"/>
                </a:solidFill>
                <a:latin typeface="+mn-lt"/>
              </a:defRPr>
            </a:lvl5pPr>
            <a:lvl6pPr marL="2514600" indent="-228600" algn="l" rtl="0" fontAlgn="base">
              <a:spcBef>
                <a:spcPct val="20000"/>
              </a:spcBef>
              <a:spcAft>
                <a:spcPct val="0"/>
              </a:spcAft>
              <a:buChar char="»"/>
              <a:defRPr sz="1600">
                <a:solidFill>
                  <a:srgbClr val="00308E"/>
                </a:solidFill>
                <a:latin typeface="+mn-lt"/>
              </a:defRPr>
            </a:lvl6pPr>
            <a:lvl7pPr marL="2971800" indent="-228600" algn="l" rtl="0" fontAlgn="base">
              <a:spcBef>
                <a:spcPct val="20000"/>
              </a:spcBef>
              <a:spcAft>
                <a:spcPct val="0"/>
              </a:spcAft>
              <a:buChar char="»"/>
              <a:defRPr sz="1600">
                <a:solidFill>
                  <a:srgbClr val="00308E"/>
                </a:solidFill>
                <a:latin typeface="+mn-lt"/>
              </a:defRPr>
            </a:lvl7pPr>
            <a:lvl8pPr marL="3429000" indent="-228600" algn="l" rtl="0" fontAlgn="base">
              <a:spcBef>
                <a:spcPct val="20000"/>
              </a:spcBef>
              <a:spcAft>
                <a:spcPct val="0"/>
              </a:spcAft>
              <a:buChar char="»"/>
              <a:defRPr sz="1600">
                <a:solidFill>
                  <a:srgbClr val="00308E"/>
                </a:solidFill>
                <a:latin typeface="+mn-lt"/>
              </a:defRPr>
            </a:lvl8pPr>
            <a:lvl9pPr marL="3886200" indent="-228600" algn="l" rtl="0" fontAlgn="base">
              <a:spcBef>
                <a:spcPct val="20000"/>
              </a:spcBef>
              <a:spcAft>
                <a:spcPct val="0"/>
              </a:spcAft>
              <a:buChar char="»"/>
              <a:defRPr sz="1600">
                <a:solidFill>
                  <a:srgbClr val="00308E"/>
                </a:solidFill>
                <a:latin typeface="+mn-lt"/>
              </a:defRPr>
            </a:lvl9pPr>
          </a:lstStyle>
          <a:p>
            <a:pPr algn="just">
              <a:defRPr/>
            </a:pPr>
            <a:r>
              <a:rPr lang="en-ZA" sz="2000" kern="0" dirty="0">
                <a:solidFill>
                  <a:prstClr val="black"/>
                </a:solidFill>
                <a:latin typeface="Arial"/>
              </a:rPr>
              <a:t>Challenges of </a:t>
            </a:r>
            <a:r>
              <a:rPr lang="en-ZA" sz="2000" kern="0" dirty="0" err="1">
                <a:solidFill>
                  <a:prstClr val="black"/>
                </a:solidFill>
                <a:latin typeface="Arial"/>
              </a:rPr>
              <a:t>LiEP</a:t>
            </a:r>
            <a:r>
              <a:rPr lang="en-ZA" sz="2000" kern="0" dirty="0">
                <a:solidFill>
                  <a:prstClr val="black"/>
                </a:solidFill>
                <a:latin typeface="Arial"/>
              </a:rPr>
              <a:t>:</a:t>
            </a:r>
          </a:p>
          <a:p>
            <a:pPr lvl="1" algn="just">
              <a:defRPr/>
            </a:pPr>
            <a:r>
              <a:rPr lang="en-ZA" sz="1800" kern="0" dirty="0" smtClean="0">
                <a:solidFill>
                  <a:prstClr val="black"/>
                </a:solidFill>
                <a:latin typeface="Arial"/>
              </a:rPr>
              <a:t>Learners </a:t>
            </a:r>
            <a:r>
              <a:rPr lang="en-ZA" sz="1800" kern="0" dirty="0">
                <a:solidFill>
                  <a:prstClr val="black"/>
                </a:solidFill>
                <a:latin typeface="Arial"/>
              </a:rPr>
              <a:t>are to receive mother tongue education from Grade 1 to 3.</a:t>
            </a:r>
          </a:p>
          <a:p>
            <a:pPr lvl="1" algn="just">
              <a:defRPr/>
            </a:pPr>
            <a:r>
              <a:rPr lang="en-ZA" sz="1800" kern="0" dirty="0">
                <a:solidFill>
                  <a:prstClr val="black"/>
                </a:solidFill>
                <a:latin typeface="Arial"/>
              </a:rPr>
              <a:t>Many schools teach these </a:t>
            </a:r>
            <a:r>
              <a:rPr lang="en-ZA" sz="1800" kern="0" dirty="0" smtClean="0">
                <a:solidFill>
                  <a:prstClr val="black"/>
                </a:solidFill>
                <a:latin typeface="Arial"/>
              </a:rPr>
              <a:t>learners </a:t>
            </a:r>
            <a:r>
              <a:rPr lang="en-ZA" sz="1800" kern="0" dirty="0">
                <a:solidFill>
                  <a:prstClr val="black"/>
                </a:solidFill>
                <a:latin typeface="Arial"/>
              </a:rPr>
              <a:t>in a language that is nonetheless different from their home language.</a:t>
            </a:r>
          </a:p>
          <a:p>
            <a:pPr lvl="1" algn="just">
              <a:defRPr/>
            </a:pPr>
            <a:r>
              <a:rPr lang="en-ZA" sz="1800" kern="0" dirty="0">
                <a:solidFill>
                  <a:prstClr val="black"/>
                </a:solidFill>
                <a:latin typeface="Arial"/>
              </a:rPr>
              <a:t>When </a:t>
            </a:r>
            <a:r>
              <a:rPr lang="en-ZA" sz="1800" kern="0" dirty="0" smtClean="0">
                <a:solidFill>
                  <a:prstClr val="black"/>
                </a:solidFill>
                <a:latin typeface="Arial"/>
              </a:rPr>
              <a:t>learners </a:t>
            </a:r>
            <a:r>
              <a:rPr lang="en-ZA" sz="1800" kern="0" dirty="0">
                <a:solidFill>
                  <a:prstClr val="black"/>
                </a:solidFill>
                <a:latin typeface="Arial"/>
              </a:rPr>
              <a:t>progress to Grade 4, the language of learning changes again, which means a further 80% of </a:t>
            </a:r>
            <a:r>
              <a:rPr lang="en-ZA" sz="1800" kern="0" dirty="0" smtClean="0">
                <a:solidFill>
                  <a:prstClr val="black"/>
                </a:solidFill>
                <a:latin typeface="Arial"/>
              </a:rPr>
              <a:t>learners </a:t>
            </a:r>
            <a:r>
              <a:rPr lang="en-ZA" sz="1800" kern="0" dirty="0">
                <a:solidFill>
                  <a:prstClr val="black"/>
                </a:solidFill>
                <a:latin typeface="Arial"/>
              </a:rPr>
              <a:t>are taught in a further second language, usually English, a language spoken by fewer than 10% of the population.</a:t>
            </a:r>
            <a:endParaRPr lang="en-ZA" sz="2000" kern="0" dirty="0">
              <a:solidFill>
                <a:prstClr val="black"/>
              </a:solidFill>
              <a:latin typeface="Arial"/>
            </a:endParaRPr>
          </a:p>
          <a:p>
            <a:pPr algn="just">
              <a:defRPr/>
            </a:pPr>
            <a:r>
              <a:rPr lang="en-ZA" sz="2000" kern="0" dirty="0">
                <a:solidFill>
                  <a:prstClr val="black"/>
                </a:solidFill>
                <a:latin typeface="Arial"/>
              </a:rPr>
              <a:t>Therefore: For Grade 1 to 3 </a:t>
            </a:r>
            <a:r>
              <a:rPr lang="en-ZA" sz="2000" kern="0" dirty="0" smtClean="0">
                <a:solidFill>
                  <a:prstClr val="black"/>
                </a:solidFill>
                <a:latin typeface="Arial"/>
              </a:rPr>
              <a:t>learners </a:t>
            </a:r>
            <a:r>
              <a:rPr lang="en-ZA" sz="2000" kern="0" dirty="0">
                <a:solidFill>
                  <a:prstClr val="black"/>
                </a:solidFill>
                <a:latin typeface="Arial"/>
              </a:rPr>
              <a:t>‘home language’  does not necessarily coincide with ‘language of learning’.</a:t>
            </a:r>
          </a:p>
          <a:p>
            <a:pPr algn="just">
              <a:defRPr/>
            </a:pPr>
            <a:r>
              <a:rPr lang="en-ZA" sz="2000" kern="0" dirty="0">
                <a:solidFill>
                  <a:prstClr val="black"/>
                </a:solidFill>
                <a:latin typeface="Arial"/>
              </a:rPr>
              <a:t>Currently the </a:t>
            </a:r>
            <a:r>
              <a:rPr lang="en-ZA" sz="2000" kern="0" dirty="0" err="1">
                <a:solidFill>
                  <a:prstClr val="black"/>
                </a:solidFill>
                <a:latin typeface="Arial"/>
              </a:rPr>
              <a:t>LiEP</a:t>
            </a:r>
            <a:r>
              <a:rPr lang="en-ZA" sz="2000" kern="0" dirty="0">
                <a:solidFill>
                  <a:prstClr val="black"/>
                </a:solidFill>
                <a:latin typeface="Arial"/>
              </a:rPr>
              <a:t> fails to address these disparities and currently offers a one-dimensional solution to achieve goals of equity and equality.</a:t>
            </a:r>
          </a:p>
          <a:p>
            <a:pPr marL="457200" lvl="1" indent="0" algn="just">
              <a:buNone/>
              <a:defRPr/>
            </a:pPr>
            <a:endParaRPr lang="en-ZA" sz="1800" kern="0" dirty="0">
              <a:latin typeface="Arial"/>
            </a:endParaRPr>
          </a:p>
          <a:p>
            <a:pPr lvl="1">
              <a:defRPr/>
            </a:pPr>
            <a:endParaRPr lang="en-ZA" sz="1800" kern="0" dirty="0">
              <a:latin typeface="Arial"/>
            </a:endParaRPr>
          </a:p>
          <a:p>
            <a:pPr marL="0" indent="0">
              <a:buNone/>
              <a:defRPr/>
            </a:pPr>
            <a:endParaRPr lang="en-ZA" sz="2400" kern="0" dirty="0">
              <a:latin typeface="Arial"/>
            </a:endParaRPr>
          </a:p>
          <a:p>
            <a:pPr>
              <a:defRPr/>
            </a:pPr>
            <a:endParaRPr lang="en-ZA" sz="2400" kern="0" dirty="0">
              <a:latin typeface="Arial"/>
            </a:endParaRPr>
          </a:p>
          <a:p>
            <a:pPr marL="457200" lvl="1" indent="0">
              <a:buNone/>
              <a:defRPr/>
            </a:pPr>
            <a:endParaRPr lang="en-ZA" sz="2000" kern="0" dirty="0">
              <a:latin typeface="Arial"/>
            </a:endParaRPr>
          </a:p>
        </p:txBody>
      </p:sp>
      <p:sp>
        <p:nvSpPr>
          <p:cNvPr id="8" name="Rectangle 7"/>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11" name="TextBox 10"/>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3577899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lstStyle/>
          <a:p>
            <a:pPr algn="ctr"/>
            <a:r>
              <a:rPr lang="en-ZA" b="1" dirty="0" smtClean="0"/>
              <a:t>Language analysis from </a:t>
            </a:r>
            <a:r>
              <a:rPr lang="en-ZA" b="1" dirty="0" err="1" smtClean="0"/>
              <a:t>prePIRLS</a:t>
            </a:r>
            <a:r>
              <a:rPr lang="en-ZA" b="1" dirty="0" smtClean="0"/>
              <a:t> 2011 </a:t>
            </a:r>
            <a:endParaRPr lang="en-ZA" b="1" dirty="0"/>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idx="1"/>
          </p:nvPr>
        </p:nvSpPr>
        <p:spPr>
          <a:xfrm>
            <a:off x="838200" y="2332552"/>
            <a:ext cx="10515600" cy="4351338"/>
          </a:xfrm>
        </p:spPr>
        <p:txBody>
          <a:bodyPr>
            <a:normAutofit/>
          </a:bodyPr>
          <a:lstStyle/>
          <a:p>
            <a:pPr marL="457200" indent="-457200">
              <a:buAutoNum type="arabicPeriod"/>
            </a:pPr>
            <a:r>
              <a:rPr lang="en-ZA" sz="2000" dirty="0" smtClean="0">
                <a:solidFill>
                  <a:prstClr val="black"/>
                </a:solidFill>
              </a:rPr>
              <a:t>What </a:t>
            </a:r>
            <a:r>
              <a:rPr lang="en-ZA" sz="2000" dirty="0">
                <a:solidFill>
                  <a:prstClr val="black"/>
                </a:solidFill>
              </a:rPr>
              <a:t>are the differences in reading literacy achievement of Grade 4 </a:t>
            </a:r>
            <a:r>
              <a:rPr lang="en-ZA" sz="2000" dirty="0" smtClean="0">
                <a:solidFill>
                  <a:prstClr val="black"/>
                </a:solidFill>
              </a:rPr>
              <a:t>learners </a:t>
            </a:r>
            <a:r>
              <a:rPr lang="en-ZA" sz="2000" dirty="0">
                <a:solidFill>
                  <a:prstClr val="black"/>
                </a:solidFill>
              </a:rPr>
              <a:t>between home language and language of the test across the 11 official languages with English test language as reference </a:t>
            </a:r>
            <a:r>
              <a:rPr lang="en-ZA" sz="2000" dirty="0" smtClean="0">
                <a:solidFill>
                  <a:prstClr val="black"/>
                </a:solidFill>
              </a:rPr>
              <a:t>category?</a:t>
            </a:r>
          </a:p>
          <a:p>
            <a:pPr marL="457200" indent="-457200">
              <a:buAutoNum type="arabicPeriod"/>
            </a:pPr>
            <a:r>
              <a:rPr lang="en-ZA" sz="2000" dirty="0" smtClean="0">
                <a:solidFill>
                  <a:prstClr val="black"/>
                </a:solidFill>
              </a:rPr>
              <a:t>To </a:t>
            </a:r>
            <a:r>
              <a:rPr lang="en-ZA" sz="2000" dirty="0">
                <a:solidFill>
                  <a:prstClr val="black"/>
                </a:solidFill>
              </a:rPr>
              <a:t>what extent does the discrepancy between the language of the test and </a:t>
            </a:r>
            <a:r>
              <a:rPr lang="en-ZA" sz="2000" dirty="0" smtClean="0">
                <a:solidFill>
                  <a:prstClr val="black"/>
                </a:solidFill>
              </a:rPr>
              <a:t>membership to a broader linguistic group </a:t>
            </a:r>
            <a:r>
              <a:rPr lang="en-ZA" sz="2000" dirty="0">
                <a:solidFill>
                  <a:prstClr val="black"/>
                </a:solidFill>
              </a:rPr>
              <a:t>contribute to reading achievement of Grade 4 </a:t>
            </a:r>
            <a:r>
              <a:rPr lang="en-ZA" sz="2000" dirty="0" smtClean="0">
                <a:solidFill>
                  <a:prstClr val="black"/>
                </a:solidFill>
              </a:rPr>
              <a:t>learners </a:t>
            </a:r>
            <a:r>
              <a:rPr lang="en-ZA" sz="2000" dirty="0">
                <a:solidFill>
                  <a:prstClr val="black"/>
                </a:solidFill>
              </a:rPr>
              <a:t>when controlling for </a:t>
            </a:r>
            <a:r>
              <a:rPr lang="en-ZA" sz="2000" dirty="0" smtClean="0">
                <a:solidFill>
                  <a:prstClr val="black"/>
                </a:solidFill>
              </a:rPr>
              <a:t>learner </a:t>
            </a:r>
            <a:r>
              <a:rPr lang="en-ZA" sz="2000" dirty="0">
                <a:solidFill>
                  <a:prstClr val="black"/>
                </a:solidFill>
              </a:rPr>
              <a:t>characteristics?  </a:t>
            </a:r>
            <a:endParaRPr lang="en-ZA" sz="2000" dirty="0" smtClean="0">
              <a:solidFill>
                <a:prstClr val="black"/>
              </a:solidFill>
            </a:endParaRPr>
          </a:p>
          <a:p>
            <a:pPr marL="457200" indent="-457200">
              <a:buAutoNum type="arabicPeriod"/>
            </a:pPr>
            <a:endParaRPr lang="en-ZA" sz="2000" dirty="0">
              <a:solidFill>
                <a:prstClr val="black"/>
              </a:solidFill>
            </a:endParaRPr>
          </a:p>
          <a:p>
            <a:pPr marL="0" indent="0">
              <a:buNone/>
            </a:pPr>
            <a:r>
              <a:rPr lang="en-ZA" sz="1600" dirty="0" smtClean="0">
                <a:solidFill>
                  <a:prstClr val="black"/>
                </a:solidFill>
              </a:rPr>
              <a:t>(Van </a:t>
            </a:r>
            <a:r>
              <a:rPr lang="en-ZA" sz="1600" dirty="0">
                <a:solidFill>
                  <a:prstClr val="black"/>
                </a:solidFill>
              </a:rPr>
              <a:t>Staden, S., </a:t>
            </a:r>
            <a:r>
              <a:rPr lang="en-ZA" sz="1600" dirty="0" err="1">
                <a:solidFill>
                  <a:prstClr val="black"/>
                </a:solidFill>
              </a:rPr>
              <a:t>Bosker</a:t>
            </a:r>
            <a:r>
              <a:rPr lang="en-ZA" sz="1600" dirty="0">
                <a:solidFill>
                  <a:prstClr val="black"/>
                </a:solidFill>
              </a:rPr>
              <a:t>, R. &amp; </a:t>
            </a:r>
            <a:r>
              <a:rPr lang="en-ZA" sz="1600" dirty="0" err="1">
                <a:solidFill>
                  <a:prstClr val="black"/>
                </a:solidFill>
              </a:rPr>
              <a:t>Bergbauer</a:t>
            </a:r>
            <a:r>
              <a:rPr lang="en-ZA" sz="1600" dirty="0">
                <a:solidFill>
                  <a:prstClr val="black"/>
                </a:solidFill>
              </a:rPr>
              <a:t>, A., 2016, ‘Differences in achievement between home language and language of learning in South Africa: Evidence from </a:t>
            </a:r>
            <a:r>
              <a:rPr lang="en-ZA" sz="1600" dirty="0" err="1">
                <a:solidFill>
                  <a:prstClr val="black"/>
                </a:solidFill>
              </a:rPr>
              <a:t>prePIRLS</a:t>
            </a:r>
            <a:r>
              <a:rPr lang="en-ZA" sz="1600" dirty="0">
                <a:solidFill>
                  <a:prstClr val="black"/>
                </a:solidFill>
              </a:rPr>
              <a:t> 2011’, South African Journal of Childhood Education 6(1), a441. http:// dx.doi.org/10.4102/</a:t>
            </a:r>
            <a:r>
              <a:rPr lang="en-ZA" sz="1600" dirty="0" err="1">
                <a:solidFill>
                  <a:prstClr val="black"/>
                </a:solidFill>
              </a:rPr>
              <a:t>sajce</a:t>
            </a:r>
            <a:r>
              <a:rPr lang="en-ZA" sz="1600" dirty="0">
                <a:solidFill>
                  <a:prstClr val="black"/>
                </a:solidFill>
              </a:rPr>
              <a:t>. </a:t>
            </a:r>
            <a:r>
              <a:rPr lang="en-ZA" sz="1600" dirty="0" smtClean="0">
                <a:solidFill>
                  <a:prstClr val="black"/>
                </a:solidFill>
              </a:rPr>
              <a:t>v6i1.441)</a:t>
            </a:r>
            <a:endParaRPr lang="en-ZA" sz="1600" dirty="0">
              <a:solidFill>
                <a:prstClr val="black"/>
              </a:solidFill>
            </a:endParaRPr>
          </a:p>
          <a:p>
            <a:pPr marL="0" indent="0">
              <a:buNone/>
            </a:pPr>
            <a:endParaRPr lang="en-ZA" sz="2000" dirty="0">
              <a:solidFill>
                <a:prstClr val="black"/>
              </a:solidFill>
            </a:endParaRPr>
          </a:p>
          <a:p>
            <a:pPr lvl="1"/>
            <a:endParaRPr lang="en-ZA" dirty="0"/>
          </a:p>
          <a:p>
            <a:pPr marL="457200" lvl="1" indent="0">
              <a:buNone/>
            </a:pPr>
            <a:endParaRPr lang="en-ZA" dirty="0"/>
          </a:p>
          <a:p>
            <a:endParaRPr lang="en-ZA" dirty="0"/>
          </a:p>
          <a:p>
            <a:endParaRPr lang="en-GB" dirty="0"/>
          </a:p>
          <a:p>
            <a:endParaRPr lang="en-ZA" dirty="0"/>
          </a:p>
        </p:txBody>
      </p:sp>
    </p:spTree>
    <p:extLst>
      <p:ext uri="{BB962C8B-B14F-4D97-AF65-F5344CB8AC3E}">
        <p14:creationId xmlns:p14="http://schemas.microsoft.com/office/powerpoint/2010/main" val="18898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273050"/>
            <a:ext cx="4011084" cy="2012950"/>
          </a:xfrm>
        </p:spPr>
        <p:txBody>
          <a:bodyPr>
            <a:normAutofit fontScale="90000"/>
          </a:bodyPr>
          <a:lstStyle/>
          <a:p>
            <a:r>
              <a:rPr lang="en-ZA" sz="1800" dirty="0">
                <a:solidFill>
                  <a:prstClr val="black"/>
                </a:solidFill>
                <a:latin typeface="Helvetica"/>
                <a:ea typeface="Calibri"/>
                <a:cs typeface="Arial"/>
              </a:rPr>
              <a:t>Question 1:</a:t>
            </a:r>
            <a:r>
              <a:rPr lang="en-ZA" sz="2800" dirty="0">
                <a:solidFill>
                  <a:prstClr val="black"/>
                </a:solidFill>
                <a:latin typeface="Helvetica"/>
                <a:ea typeface="Calibri"/>
                <a:cs typeface="Arial"/>
              </a:rPr>
              <a:t> </a:t>
            </a:r>
            <a:r>
              <a:rPr lang="en-ZA" dirty="0">
                <a:solidFill>
                  <a:prstClr val="black"/>
                </a:solidFill>
                <a:ea typeface="Calibri"/>
                <a:cs typeface="Times New Roman"/>
              </a:rPr>
              <a:t>What are the differences in reading literacy achievement of Grade 4 students between home languages and languages of the test across the 11 official languages with English test language as reference category? </a:t>
            </a:r>
            <a:br>
              <a:rPr lang="en-ZA" dirty="0">
                <a:solidFill>
                  <a:prstClr val="black"/>
                </a:solidFill>
                <a:ea typeface="Calibri"/>
                <a:cs typeface="Times New Roman"/>
              </a:rPr>
            </a:br>
            <a:endParaRPr lang="en-ZA" dirty="0"/>
          </a:p>
        </p:txBody>
      </p:sp>
      <p:pic>
        <p:nvPicPr>
          <p:cNvPr id="7" name="Content Placeholder 6"/>
          <p:cNvPicPr>
            <a:picLocks noGrp="1" noChangeAspect="1"/>
          </p:cNvPicPr>
          <p:nvPr>
            <p:ph idx="1"/>
          </p:nvPr>
        </p:nvPicPr>
        <p:blipFill>
          <a:blip r:embed="rId2"/>
          <a:stretch>
            <a:fillRect/>
          </a:stretch>
        </p:blipFill>
        <p:spPr>
          <a:xfrm>
            <a:off x="6550106" y="1166414"/>
            <a:ext cx="3249450" cy="4066384"/>
          </a:xfrm>
          <a:prstGeom prst="rect">
            <a:avLst/>
          </a:prstGeom>
        </p:spPr>
      </p:pic>
      <p:sp>
        <p:nvSpPr>
          <p:cNvPr id="6" name="Text Placeholder 5"/>
          <p:cNvSpPr>
            <a:spLocks noGrp="1"/>
          </p:cNvSpPr>
          <p:nvPr>
            <p:ph type="body" sz="half" idx="2"/>
          </p:nvPr>
        </p:nvSpPr>
        <p:spPr/>
        <p:txBody>
          <a:bodyPr/>
          <a:lstStyle/>
          <a:p>
            <a:pPr algn="just">
              <a:lnSpc>
                <a:spcPct val="150000"/>
              </a:lnSpc>
              <a:spcBef>
                <a:spcPts val="0"/>
              </a:spcBef>
              <a:defRPr/>
            </a:pPr>
            <a:endParaRPr lang="en-ZA" dirty="0" smtClean="0">
              <a:ea typeface="Calibri"/>
              <a:cs typeface="Times New Roman"/>
            </a:endParaRPr>
          </a:p>
          <a:p>
            <a:pPr algn="just">
              <a:lnSpc>
                <a:spcPct val="150000"/>
              </a:lnSpc>
              <a:spcBef>
                <a:spcPts val="0"/>
              </a:spcBef>
              <a:defRPr/>
            </a:pPr>
            <a:endParaRPr lang="en-ZA" dirty="0">
              <a:ea typeface="Calibri"/>
              <a:cs typeface="Times New Roman"/>
            </a:endParaRPr>
          </a:p>
          <a:p>
            <a:pPr algn="just">
              <a:lnSpc>
                <a:spcPct val="150000"/>
              </a:lnSpc>
              <a:spcBef>
                <a:spcPts val="0"/>
              </a:spcBef>
              <a:defRPr/>
            </a:pPr>
            <a:endParaRPr lang="en-ZA" dirty="0" smtClean="0">
              <a:ea typeface="Calibri"/>
              <a:cs typeface="Times New Roman"/>
            </a:endParaRPr>
          </a:p>
          <a:p>
            <a:pPr algn="just">
              <a:lnSpc>
                <a:spcPct val="150000"/>
              </a:lnSpc>
              <a:spcBef>
                <a:spcPts val="0"/>
              </a:spcBef>
              <a:defRPr/>
            </a:pPr>
            <a:r>
              <a:rPr lang="en-ZA" dirty="0" smtClean="0">
                <a:ea typeface="Calibri"/>
                <a:cs typeface="Times New Roman"/>
              </a:rPr>
              <a:t>Findings </a:t>
            </a:r>
            <a:r>
              <a:rPr lang="en-ZA" dirty="0">
                <a:ea typeface="Calibri"/>
                <a:cs typeface="Times New Roman"/>
              </a:rPr>
              <a:t>illustrate a substantial effect on reading literacy achievement when a discrepancy exists between language of the test and home language when controlling for </a:t>
            </a:r>
            <a:r>
              <a:rPr lang="en-ZA" dirty="0" smtClean="0">
                <a:ea typeface="Calibri"/>
                <a:cs typeface="Times New Roman"/>
              </a:rPr>
              <a:t>learner </a:t>
            </a:r>
            <a:r>
              <a:rPr lang="en-ZA" dirty="0">
                <a:ea typeface="Calibri"/>
                <a:cs typeface="Times New Roman"/>
              </a:rPr>
              <a:t>background characteristics. </a:t>
            </a:r>
            <a:endParaRPr lang="en-ZA" dirty="0" smtClean="0">
              <a:ea typeface="Calibri"/>
              <a:cs typeface="Times New Roman"/>
            </a:endParaRPr>
          </a:p>
          <a:p>
            <a:pPr algn="just">
              <a:lnSpc>
                <a:spcPct val="150000"/>
              </a:lnSpc>
              <a:spcBef>
                <a:spcPts val="0"/>
              </a:spcBef>
              <a:defRPr/>
            </a:pPr>
            <a:endParaRPr lang="en-ZA" dirty="0">
              <a:ea typeface="Calibri"/>
              <a:cs typeface="Times New Roman"/>
            </a:endParaRPr>
          </a:p>
          <a:p>
            <a:pPr algn="just">
              <a:lnSpc>
                <a:spcPct val="150000"/>
              </a:lnSpc>
              <a:spcBef>
                <a:spcPts val="0"/>
              </a:spcBef>
              <a:defRPr/>
            </a:pPr>
            <a:r>
              <a:rPr lang="en-ZA" dirty="0">
                <a:ea typeface="Calibri"/>
                <a:cs typeface="Times New Roman"/>
              </a:rPr>
              <a:t>Students from African language backgrounds are most severely affected when the language of the test and their home language did not </a:t>
            </a:r>
            <a:r>
              <a:rPr lang="en-ZA" dirty="0" smtClean="0">
                <a:ea typeface="Calibri"/>
                <a:cs typeface="Times New Roman"/>
              </a:rPr>
              <a:t>coincide with achievement being worst in test language across al languages except Afrikaans.</a:t>
            </a:r>
            <a:endParaRPr lang="en-ZA" dirty="0">
              <a:ea typeface="Calibri"/>
              <a:cs typeface="Times New Roman"/>
            </a:endParaRPr>
          </a:p>
          <a:p>
            <a:endParaRPr lang="en-ZA" dirty="0"/>
          </a:p>
        </p:txBody>
      </p:sp>
      <p:sp>
        <p:nvSpPr>
          <p:cNvPr id="8" name="Left Brace 7"/>
          <p:cNvSpPr/>
          <p:nvPr/>
        </p:nvSpPr>
        <p:spPr>
          <a:xfrm>
            <a:off x="6190066" y="1632379"/>
            <a:ext cx="360040" cy="72008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cxnSp>
        <p:nvCxnSpPr>
          <p:cNvPr id="9" name="Straight Arrow Connector 8"/>
          <p:cNvCxnSpPr/>
          <p:nvPr/>
        </p:nvCxnSpPr>
        <p:spPr>
          <a:xfrm flipH="1">
            <a:off x="9799556" y="2352459"/>
            <a:ext cx="43204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10"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sp>
        <p:nvSpPr>
          <p:cNvPr id="12" name="TextBox 11"/>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26139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9504" y="691504"/>
            <a:ext cx="4011084" cy="2012950"/>
          </a:xfrm>
        </p:spPr>
        <p:txBody>
          <a:bodyPr>
            <a:normAutofit fontScale="90000"/>
          </a:bodyPr>
          <a:lstStyle/>
          <a:p>
            <a:r>
              <a:rPr lang="en-ZA" dirty="0" smtClean="0">
                <a:latin typeface="Helvetica"/>
                <a:ea typeface="Calibri"/>
                <a:cs typeface="Arial"/>
              </a:rPr>
              <a:t/>
            </a:r>
            <a:br>
              <a:rPr lang="en-ZA" dirty="0" smtClean="0">
                <a:latin typeface="Helvetica"/>
                <a:ea typeface="Calibri"/>
                <a:cs typeface="Arial"/>
              </a:rPr>
            </a:br>
            <a:r>
              <a:rPr lang="en-ZA" dirty="0">
                <a:latin typeface="Helvetica"/>
                <a:ea typeface="Calibri"/>
                <a:cs typeface="Arial"/>
              </a:rPr>
              <a:t/>
            </a:r>
            <a:br>
              <a:rPr lang="en-ZA" dirty="0">
                <a:latin typeface="Helvetica"/>
                <a:ea typeface="Calibri"/>
                <a:cs typeface="Arial"/>
              </a:rPr>
            </a:br>
            <a:r>
              <a:rPr lang="en-ZA" dirty="0" smtClean="0">
                <a:latin typeface="Helvetica"/>
                <a:ea typeface="Calibri"/>
                <a:cs typeface="Arial"/>
              </a:rPr>
              <a:t>Question </a:t>
            </a:r>
            <a:r>
              <a:rPr lang="en-ZA" dirty="0">
                <a:latin typeface="Helvetica"/>
                <a:ea typeface="Calibri"/>
                <a:cs typeface="Arial"/>
              </a:rPr>
              <a:t>2: </a:t>
            </a:r>
            <a:r>
              <a:rPr lang="en-ZA" dirty="0">
                <a:solidFill>
                  <a:prstClr val="black"/>
                </a:solidFill>
                <a:latin typeface="Helvetica" pitchFamily="34" charset="0"/>
                <a:cs typeface="Helvetica" pitchFamily="34" charset="0"/>
              </a:rPr>
              <a:t>To what extent does the discrepancy between the language of the test and membership to a broader linguistic group contribute to reading achievement of Grade 4 students when controlling for student characteristics?</a:t>
            </a:r>
            <a:endParaRPr lang="en-ZA" dirty="0"/>
          </a:p>
        </p:txBody>
      </p:sp>
      <p:sp>
        <p:nvSpPr>
          <p:cNvPr id="6" name="Text Placeholder 5"/>
          <p:cNvSpPr>
            <a:spLocks noGrp="1"/>
          </p:cNvSpPr>
          <p:nvPr>
            <p:ph type="body" sz="half" idx="2"/>
          </p:nvPr>
        </p:nvSpPr>
        <p:spPr/>
        <p:txBody>
          <a:bodyPr>
            <a:normAutofit/>
          </a:bodyPr>
          <a:lstStyle/>
          <a:p>
            <a:pPr algn="just">
              <a:lnSpc>
                <a:spcPct val="150000"/>
              </a:lnSpc>
              <a:spcBef>
                <a:spcPts val="0"/>
              </a:spcBef>
              <a:defRPr/>
            </a:pPr>
            <a:endParaRPr lang="en-ZA" dirty="0" smtClean="0">
              <a:ea typeface="Calibri"/>
              <a:cs typeface="Times New Roman"/>
            </a:endParaRPr>
          </a:p>
          <a:p>
            <a:pPr algn="just">
              <a:lnSpc>
                <a:spcPct val="150000"/>
              </a:lnSpc>
              <a:spcBef>
                <a:spcPts val="0"/>
              </a:spcBef>
              <a:defRPr/>
            </a:pPr>
            <a:endParaRPr lang="en-ZA" dirty="0">
              <a:ea typeface="Calibri"/>
              <a:cs typeface="Times New Roman"/>
            </a:endParaRPr>
          </a:p>
          <a:p>
            <a:pPr algn="just">
              <a:lnSpc>
                <a:spcPct val="150000"/>
              </a:lnSpc>
              <a:spcBef>
                <a:spcPts val="0"/>
              </a:spcBef>
              <a:defRPr/>
            </a:pPr>
            <a:endParaRPr lang="en-ZA" dirty="0" smtClean="0">
              <a:ea typeface="Calibri"/>
              <a:cs typeface="Times New Roman"/>
            </a:endParaRPr>
          </a:p>
          <a:p>
            <a:pPr algn="just">
              <a:lnSpc>
                <a:spcPct val="150000"/>
              </a:lnSpc>
              <a:spcBef>
                <a:spcPts val="0"/>
              </a:spcBef>
              <a:defRPr/>
            </a:pPr>
            <a:endParaRPr lang="en-ZA" dirty="0" smtClean="0">
              <a:ea typeface="Calibri"/>
              <a:cs typeface="Times New Roman"/>
            </a:endParaRPr>
          </a:p>
          <a:p>
            <a:endParaRPr lang="en-ZA" dirty="0"/>
          </a:p>
        </p:txBody>
      </p:sp>
      <p:sp>
        <p:nvSpPr>
          <p:cNvPr id="8" name="Left Brace 7"/>
          <p:cNvSpPr/>
          <p:nvPr/>
        </p:nvSpPr>
        <p:spPr>
          <a:xfrm>
            <a:off x="6192627" y="1547138"/>
            <a:ext cx="360040" cy="72008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pic>
        <p:nvPicPr>
          <p:cNvPr id="3" name="Content Placeholder 2"/>
          <p:cNvPicPr>
            <a:picLocks noGrp="1" noChangeAspect="1"/>
          </p:cNvPicPr>
          <p:nvPr>
            <p:ph idx="1"/>
          </p:nvPr>
        </p:nvPicPr>
        <p:blipFill>
          <a:blip r:embed="rId2"/>
          <a:stretch>
            <a:fillRect/>
          </a:stretch>
        </p:blipFill>
        <p:spPr>
          <a:xfrm>
            <a:off x="6598879" y="1108497"/>
            <a:ext cx="3151905" cy="4182218"/>
          </a:xfrm>
          <a:prstGeom prst="rect">
            <a:avLst/>
          </a:prstGeom>
        </p:spPr>
      </p:pic>
      <p:cxnSp>
        <p:nvCxnSpPr>
          <p:cNvPr id="10" name="Straight Arrow Connector 9"/>
          <p:cNvCxnSpPr/>
          <p:nvPr/>
        </p:nvCxnSpPr>
        <p:spPr>
          <a:xfrm>
            <a:off x="6238839" y="2352459"/>
            <a:ext cx="360040" cy="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09601" y="3226999"/>
            <a:ext cx="4396352" cy="1448730"/>
          </a:xfrm>
          <a:prstGeom prst="rect">
            <a:avLst/>
          </a:prstGeom>
        </p:spPr>
        <p:txBody>
          <a:bodyPr wrap="square">
            <a:spAutoFit/>
          </a:bodyPr>
          <a:lstStyle/>
          <a:p>
            <a:pPr lvl="0" algn="just">
              <a:lnSpc>
                <a:spcPct val="150000"/>
              </a:lnSpc>
              <a:defRPr/>
            </a:pPr>
            <a:r>
              <a:rPr lang="en-ZA" sz="1200" dirty="0">
                <a:solidFill>
                  <a:prstClr val="black"/>
                </a:solidFill>
                <a:ea typeface="Calibri"/>
                <a:cs typeface="Times New Roman"/>
              </a:rPr>
              <a:t>Belonging to a different language group than what the test was written in results in </a:t>
            </a:r>
            <a:r>
              <a:rPr lang="en-ZA" sz="1200" dirty="0" smtClean="0">
                <a:solidFill>
                  <a:prstClr val="black"/>
                </a:solidFill>
                <a:ea typeface="Calibri"/>
                <a:cs typeface="Times New Roman"/>
              </a:rPr>
              <a:t>a 29 </a:t>
            </a:r>
            <a:r>
              <a:rPr lang="en-ZA" sz="1200" dirty="0">
                <a:solidFill>
                  <a:prstClr val="black"/>
                </a:solidFill>
                <a:ea typeface="Calibri"/>
                <a:cs typeface="Times New Roman"/>
              </a:rPr>
              <a:t>point decrease in reading literacy achievement, a decrease by almost three quarters of a year for </a:t>
            </a:r>
            <a:r>
              <a:rPr lang="en-ZA" sz="1200" dirty="0" smtClean="0">
                <a:solidFill>
                  <a:prstClr val="black"/>
                </a:solidFill>
                <a:ea typeface="Calibri"/>
                <a:cs typeface="Times New Roman"/>
              </a:rPr>
              <a:t>learners </a:t>
            </a:r>
            <a:r>
              <a:rPr lang="en-ZA" sz="1200" dirty="0">
                <a:solidFill>
                  <a:prstClr val="black"/>
                </a:solidFill>
                <a:ea typeface="Calibri"/>
                <a:cs typeface="Times New Roman"/>
              </a:rPr>
              <a:t>who wrote the test in a language outside the broader language group to which they belong.</a:t>
            </a:r>
          </a:p>
        </p:txBody>
      </p:sp>
      <p:sp>
        <p:nvSpPr>
          <p:cNvPr id="11" name="Rectangle 10"/>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2"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07" y="5978084"/>
            <a:ext cx="831291" cy="89530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378785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lstStyle/>
          <a:p>
            <a:pPr algn="ctr"/>
            <a:r>
              <a:rPr lang="en-ZA" b="1" dirty="0" smtClean="0"/>
              <a:t>Language analysis from PIRLS Literacy 2016 </a:t>
            </a:r>
            <a:endParaRPr lang="en-ZA" b="1" dirty="0"/>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idx="1"/>
          </p:nvPr>
        </p:nvSpPr>
        <p:spPr>
          <a:xfrm>
            <a:off x="838200" y="1582123"/>
            <a:ext cx="10515600" cy="4351338"/>
          </a:xfrm>
        </p:spPr>
        <p:txBody>
          <a:bodyPr>
            <a:normAutofit lnSpcReduction="10000"/>
          </a:bodyPr>
          <a:lstStyle/>
          <a:p>
            <a:r>
              <a:rPr lang="en-GB" dirty="0"/>
              <a:t>For purposes of PIRLS Literacy 2016, 12 810 Grade 4 learners were tested nationally in 293 schools</a:t>
            </a:r>
            <a:r>
              <a:rPr lang="en-GB" dirty="0" smtClean="0"/>
              <a:t>.</a:t>
            </a:r>
          </a:p>
          <a:p>
            <a:r>
              <a:rPr lang="en-GB" dirty="0" smtClean="0"/>
              <a:t>The difference between test language and home language was obtained by </a:t>
            </a:r>
            <a:r>
              <a:rPr lang="en-GB" dirty="0"/>
              <a:t>comparing the language </a:t>
            </a:r>
            <a:r>
              <a:rPr lang="en-GB" dirty="0" smtClean="0"/>
              <a:t>in which the test was written </a:t>
            </a:r>
            <a:r>
              <a:rPr lang="en-GB" dirty="0"/>
              <a:t>and the learner’s response to a question in the learner questionnaire about their home language. </a:t>
            </a:r>
            <a:endParaRPr lang="en-GB" dirty="0" smtClean="0"/>
          </a:p>
          <a:p>
            <a:r>
              <a:rPr lang="en-GB" dirty="0" smtClean="0"/>
              <a:t>71% same vs 29% different still the same proportion between </a:t>
            </a:r>
            <a:r>
              <a:rPr lang="en-GB" dirty="0" err="1" smtClean="0"/>
              <a:t>prePIRLS</a:t>
            </a:r>
            <a:r>
              <a:rPr lang="en-GB" dirty="0" smtClean="0"/>
              <a:t> 2011 and PIRLS Literacy 2016 overall sample,</a:t>
            </a:r>
          </a:p>
          <a:p>
            <a:r>
              <a:rPr lang="en-GB" dirty="0" smtClean="0"/>
              <a:t>For the most part,  achievement </a:t>
            </a:r>
            <a:r>
              <a:rPr lang="en-GB" dirty="0"/>
              <a:t>was  lower where the language of the test and the home language did not coincide. The </a:t>
            </a:r>
            <a:r>
              <a:rPr lang="en-GB" dirty="0" smtClean="0"/>
              <a:t>achievement pattern </a:t>
            </a:r>
            <a:r>
              <a:rPr lang="en-GB" dirty="0"/>
              <a:t>from </a:t>
            </a:r>
            <a:r>
              <a:rPr lang="en-GB" dirty="0" err="1"/>
              <a:t>prePIRLS</a:t>
            </a:r>
            <a:r>
              <a:rPr lang="en-GB" dirty="0"/>
              <a:t> 2011 therefore remains the </a:t>
            </a:r>
            <a:r>
              <a:rPr lang="en-GB" dirty="0" smtClean="0"/>
              <a:t>same. </a:t>
            </a:r>
            <a:endParaRPr lang="en-ZA" sz="2000" dirty="0">
              <a:solidFill>
                <a:prstClr val="black"/>
              </a:solidFill>
            </a:endParaRPr>
          </a:p>
          <a:p>
            <a:pPr lvl="1"/>
            <a:endParaRPr lang="en-ZA" dirty="0"/>
          </a:p>
          <a:p>
            <a:pPr marL="457200" lvl="1" indent="0">
              <a:buNone/>
            </a:pPr>
            <a:endParaRPr lang="en-ZA" dirty="0"/>
          </a:p>
          <a:p>
            <a:pPr marL="0" indent="0">
              <a:buNone/>
            </a:pPr>
            <a:endParaRPr lang="en-GB" dirty="0"/>
          </a:p>
          <a:p>
            <a:pPr marL="0" indent="0">
              <a:buNone/>
            </a:pPr>
            <a:endParaRPr lang="en-ZA" dirty="0"/>
          </a:p>
        </p:txBody>
      </p:sp>
      <p:sp>
        <p:nvSpPr>
          <p:cNvPr id="7" name="Rectangle 6"/>
          <p:cNvSpPr/>
          <p:nvPr/>
        </p:nvSpPr>
        <p:spPr>
          <a:xfrm flipV="1">
            <a:off x="895306" y="596269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10" name="TextBox 9"/>
          <p:cNvSpPr txBox="1"/>
          <p:nvPr/>
        </p:nvSpPr>
        <p:spPr>
          <a:xfrm>
            <a:off x="895306" y="6619474"/>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191144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normAutofit/>
          </a:bodyPr>
          <a:lstStyle/>
          <a:p>
            <a:pPr algn="ctr"/>
            <a:r>
              <a:rPr lang="en-ZA" b="1" dirty="0" smtClean="0"/>
              <a:t>Differences in achievement between test language and home language  </a:t>
            </a:r>
            <a:endParaRPr lang="en-ZA" b="1" dirty="0"/>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sz="half" idx="1"/>
          </p:nvPr>
        </p:nvSpPr>
        <p:spPr/>
        <p:txBody>
          <a:bodyPr>
            <a:normAutofit/>
          </a:bodyPr>
          <a:lstStyle/>
          <a:p>
            <a:pPr lvl="1"/>
            <a:endParaRPr lang="en-ZA" dirty="0"/>
          </a:p>
          <a:p>
            <a:pPr marL="457200" lvl="1" indent="0">
              <a:buNone/>
            </a:pPr>
            <a:endParaRPr lang="en-ZA" dirty="0"/>
          </a:p>
          <a:p>
            <a:endParaRPr lang="en-ZA" dirty="0"/>
          </a:p>
          <a:p>
            <a:endParaRPr lang="en-GB" dirty="0"/>
          </a:p>
          <a:p>
            <a:endParaRPr lang="en-ZA" dirty="0"/>
          </a:p>
        </p:txBody>
      </p:sp>
      <p:graphicFrame>
        <p:nvGraphicFramePr>
          <p:cNvPr id="17" name="Chart 16"/>
          <p:cNvGraphicFramePr/>
          <p:nvPr>
            <p:extLst>
              <p:ext uri="{D42A27DB-BD31-4B8C-83A1-F6EECF244321}">
                <p14:modId xmlns:p14="http://schemas.microsoft.com/office/powerpoint/2010/main" val="470170982"/>
              </p:ext>
            </p:extLst>
          </p:nvPr>
        </p:nvGraphicFramePr>
        <p:xfrm>
          <a:off x="2202180" y="1854077"/>
          <a:ext cx="7787640" cy="3989070"/>
        </p:xfrm>
        <a:graphic>
          <a:graphicData uri="http://schemas.openxmlformats.org/drawingml/2006/chart">
            <c:chart xmlns:c="http://schemas.openxmlformats.org/drawingml/2006/chart" xmlns:r="http://schemas.openxmlformats.org/officeDocument/2006/relationships" r:id="rId4"/>
          </a:graphicData>
        </a:graphic>
      </p:graphicFrame>
      <p:sp>
        <p:nvSpPr>
          <p:cNvPr id="18" name="Rectangle 17"/>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19" name="TextBox 18"/>
          <p:cNvSpPr txBox="1"/>
          <p:nvPr/>
        </p:nvSpPr>
        <p:spPr>
          <a:xfrm>
            <a:off x="993913" y="6611778"/>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222180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D3AEEE31-D525-4827-953E-A9EB456774ED}"/>
              </a:ext>
            </a:extLst>
          </p:cNvPr>
          <p:cNvSpPr>
            <a:spLocks noGrp="1"/>
          </p:cNvSpPr>
          <p:nvPr>
            <p:ph type="title"/>
          </p:nvPr>
        </p:nvSpPr>
        <p:spPr/>
        <p:txBody>
          <a:bodyPr>
            <a:normAutofit/>
          </a:bodyPr>
          <a:lstStyle/>
          <a:p>
            <a:pPr algn="ctr"/>
            <a:r>
              <a:rPr lang="en-ZA" b="1" dirty="0" smtClean="0"/>
              <a:t>Differences in achievement between test language and home language  </a:t>
            </a:r>
            <a:endParaRPr lang="en-ZA" b="1" dirty="0"/>
          </a:p>
        </p:txBody>
      </p:sp>
      <p:sp>
        <p:nvSpPr>
          <p:cNvPr id="9" name="Content Placeholder 8">
            <a:extLst>
              <a:ext uri="{FF2B5EF4-FFF2-40B4-BE49-F238E27FC236}">
                <a16:creationId xmlns:a16="http://schemas.microsoft.com/office/drawing/2014/main" id="{AF0DA565-04D2-4F75-83C6-1682550EFFF2}"/>
              </a:ext>
            </a:extLst>
          </p:cNvPr>
          <p:cNvSpPr>
            <a:spLocks noGrp="1"/>
          </p:cNvSpPr>
          <p:nvPr>
            <p:ph sz="half" idx="1"/>
          </p:nvPr>
        </p:nvSpPr>
        <p:spPr/>
        <p:txBody>
          <a:bodyPr>
            <a:normAutofit/>
          </a:bodyPr>
          <a:lstStyle/>
          <a:p>
            <a:pPr lvl="1"/>
            <a:endParaRPr lang="en-ZA" b="1" dirty="0"/>
          </a:p>
          <a:p>
            <a:pPr marL="457200" lvl="1" indent="0">
              <a:buNone/>
            </a:pPr>
            <a:endParaRPr lang="en-ZA" dirty="0"/>
          </a:p>
          <a:p>
            <a:endParaRPr lang="en-ZA" dirty="0"/>
          </a:p>
          <a:p>
            <a:endParaRPr lang="en-GB" dirty="0"/>
          </a:p>
          <a:p>
            <a:endParaRPr lang="en-ZA" dirty="0"/>
          </a:p>
        </p:txBody>
      </p:sp>
      <p:graphicFrame>
        <p:nvGraphicFramePr>
          <p:cNvPr id="10" name="Chart 9"/>
          <p:cNvGraphicFramePr/>
          <p:nvPr>
            <p:extLst>
              <p:ext uri="{D42A27DB-BD31-4B8C-83A1-F6EECF244321}">
                <p14:modId xmlns:p14="http://schemas.microsoft.com/office/powerpoint/2010/main" val="3880560906"/>
              </p:ext>
            </p:extLst>
          </p:nvPr>
        </p:nvGraphicFramePr>
        <p:xfrm>
          <a:off x="2125980" y="1690688"/>
          <a:ext cx="7787640" cy="398907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993913" y="6611779"/>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Tree>
    <p:extLst>
      <p:ext uri="{BB962C8B-B14F-4D97-AF65-F5344CB8AC3E}">
        <p14:creationId xmlns:p14="http://schemas.microsoft.com/office/powerpoint/2010/main" val="39114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839</TotalTime>
  <Words>1187</Words>
  <Application>Microsoft Office PowerPoint</Application>
  <PresentationFormat>Widescreen</PresentationFormat>
  <Paragraphs>324</Paragraphs>
  <Slides>15</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Courier New</vt:lpstr>
      <vt:lpstr>Helvetica</vt:lpstr>
      <vt:lpstr>Times New Roman</vt:lpstr>
      <vt:lpstr>Office Theme</vt:lpstr>
      <vt:lpstr>1_Office Theme</vt:lpstr>
      <vt:lpstr>PowerPoint Presentation</vt:lpstr>
      <vt:lpstr>Presentation Overview</vt:lpstr>
      <vt:lpstr>PowerPoint Presentation</vt:lpstr>
      <vt:lpstr>Language analysis from prePIRLS 2011 </vt:lpstr>
      <vt:lpstr>Question 1: What are the differences in reading literacy achievement of Grade 4 students between home languages and languages of the test across the 11 official languages with English test language as reference category?  </vt:lpstr>
      <vt:lpstr>  Question 2: To what extent does the discrepancy between the language of the test and membership to a broader linguistic group contribute to reading achievement of Grade 4 students when controlling for student characteristics?</vt:lpstr>
      <vt:lpstr>Language analysis from PIRLS Literacy 2016 </vt:lpstr>
      <vt:lpstr>Differences in achievement between test language and home language  </vt:lpstr>
      <vt:lpstr>Differences in achievement between test language and home language  </vt:lpstr>
      <vt:lpstr>Score point differences between differences in test language and home language</vt:lpstr>
      <vt:lpstr>Two additional questions for PIRLS Literacy 2016 </vt:lpstr>
      <vt:lpstr>Scenario 1: Best background predictors with better home language achievement predictor</vt:lpstr>
      <vt:lpstr>Scenario 2: Lower background predictors with lower test language achievement predictor</vt:lpstr>
      <vt:lpstr>Discussion and Implications</vt:lpstr>
      <vt:lpstr>     Thank you  Surette van Staden: Surette.vanstaden@up.ac.za  Mishack Tshele Mishack.tshele@up.ac.za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Problematizing the concept of success: Does Success for All mean the same for all?</dc:title>
  <dc:creator>Prof</dc:creator>
  <cp:lastModifiedBy>Dr. S van Staden</cp:lastModifiedBy>
  <cp:revision>54</cp:revision>
  <dcterms:created xsi:type="dcterms:W3CDTF">2017-11-02T16:45:08Z</dcterms:created>
  <dcterms:modified xsi:type="dcterms:W3CDTF">2019-07-01T10:22:22Z</dcterms:modified>
</cp:coreProperties>
</file>