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6"/>
  </p:notesMasterIdLst>
  <p:sldIdLst>
    <p:sldId id="256" r:id="rId2"/>
    <p:sldId id="259" r:id="rId3"/>
    <p:sldId id="262" r:id="rId4"/>
    <p:sldId id="287" r:id="rId5"/>
    <p:sldId id="288" r:id="rId6"/>
    <p:sldId id="293" r:id="rId7"/>
    <p:sldId id="290" r:id="rId8"/>
    <p:sldId id="300" r:id="rId9"/>
    <p:sldId id="289" r:id="rId10"/>
    <p:sldId id="291" r:id="rId11"/>
    <p:sldId id="264" r:id="rId12"/>
    <p:sldId id="304" r:id="rId13"/>
    <p:sldId id="302" r:id="rId14"/>
    <p:sldId id="301" r:id="rId15"/>
    <p:sldId id="305" r:id="rId16"/>
    <p:sldId id="306" r:id="rId17"/>
    <p:sldId id="294" r:id="rId18"/>
    <p:sldId id="307" r:id="rId19"/>
    <p:sldId id="311" r:id="rId20"/>
    <p:sldId id="312" r:id="rId21"/>
    <p:sldId id="295" r:id="rId22"/>
    <p:sldId id="296" r:id="rId23"/>
    <p:sldId id="308" r:id="rId24"/>
    <p:sldId id="30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Nunito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39E55A-491B-4110-BE6C-A0DB97B85E1E}">
  <a:tblStyle styleId="{5739E55A-491B-4110-BE6C-A0DB97B85E1E}"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5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D1406-C94A-4318-96A5-8E967C2B7548}"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F10A6F28-5591-4609-BBD3-E176783BE4CE}">
      <dgm:prSet phldrT="[Text]" custT="1"/>
      <dgm:spPr>
        <a:solidFill>
          <a:schemeClr val="bg1">
            <a:lumMod val="85000"/>
          </a:schemeClr>
        </a:solidFill>
      </dgm:spPr>
      <dgm:t>
        <a:bodyPr/>
        <a:lstStyle/>
        <a:p>
          <a:r>
            <a:rPr lang="en-ZA" sz="1100" b="1">
              <a:solidFill>
                <a:sysClr val="windowText" lastClr="000000"/>
              </a:solidFill>
            </a:rPr>
            <a:t>Southern Bantu language family in South Africa</a:t>
          </a:r>
          <a:endParaRPr lang="en-US" sz="1100" b="1">
            <a:solidFill>
              <a:sysClr val="windowText" lastClr="000000"/>
            </a:solidFill>
          </a:endParaRPr>
        </a:p>
      </dgm:t>
    </dgm:pt>
    <dgm:pt modelId="{DAF9D33A-86D6-4CA9-A1EB-0F56699376D3}" type="parTrans" cxnId="{240696D4-F670-49B9-AAAB-0722A4146C8C}">
      <dgm:prSet/>
      <dgm:spPr/>
      <dgm:t>
        <a:bodyPr/>
        <a:lstStyle/>
        <a:p>
          <a:endParaRPr lang="en-US"/>
        </a:p>
      </dgm:t>
    </dgm:pt>
    <dgm:pt modelId="{3554AD7A-495D-4828-B821-4D5051139F28}" type="sibTrans" cxnId="{240696D4-F670-49B9-AAAB-0722A4146C8C}">
      <dgm:prSet/>
      <dgm:spPr/>
      <dgm:t>
        <a:bodyPr/>
        <a:lstStyle/>
        <a:p>
          <a:endParaRPr lang="en-US"/>
        </a:p>
      </dgm:t>
    </dgm:pt>
    <dgm:pt modelId="{E363EA84-4FC9-46F7-BF05-31CC0324248C}">
      <dgm:prSet phldrT="[Text]" custT="1"/>
      <dgm:spPr>
        <a:solidFill>
          <a:schemeClr val="bg1">
            <a:lumMod val="85000"/>
          </a:schemeClr>
        </a:solidFill>
      </dgm:spPr>
      <dgm:t>
        <a:bodyPr/>
        <a:lstStyle/>
        <a:p>
          <a:pPr>
            <a:lnSpc>
              <a:spcPct val="100000"/>
            </a:lnSpc>
            <a:spcAft>
              <a:spcPts val="0"/>
            </a:spcAft>
          </a:pPr>
          <a:r>
            <a:rPr lang="en-US" sz="1000" b="1" dirty="0">
              <a:solidFill>
                <a:sysClr val="windowText" lastClr="000000"/>
              </a:solidFill>
            </a:rPr>
            <a:t>Nguni language family</a:t>
          </a:r>
        </a:p>
        <a:p>
          <a:pPr>
            <a:lnSpc>
              <a:spcPct val="100000"/>
            </a:lnSpc>
            <a:spcAft>
              <a:spcPts val="0"/>
            </a:spcAft>
          </a:pPr>
          <a:r>
            <a:rPr lang="en-US" sz="1000" b="0" i="0" dirty="0">
              <a:solidFill>
                <a:sysClr val="windowText" lastClr="000000"/>
              </a:solidFill>
            </a:rPr>
            <a:t>(Conjunctive orthography)</a:t>
          </a:r>
          <a:endParaRPr lang="en-US" sz="1000" b="1" dirty="0">
            <a:solidFill>
              <a:sysClr val="windowText" lastClr="000000"/>
            </a:solidFill>
          </a:endParaRPr>
        </a:p>
        <a:p>
          <a:pPr>
            <a:lnSpc>
              <a:spcPct val="100000"/>
            </a:lnSpc>
            <a:spcAft>
              <a:spcPts val="0"/>
            </a:spcAft>
          </a:pPr>
          <a:r>
            <a:rPr lang="en-US" sz="1000" b="0" i="1" dirty="0">
              <a:solidFill>
                <a:sysClr val="windowText" lastClr="000000"/>
              </a:solidFill>
            </a:rPr>
            <a:t>isiZulu </a:t>
          </a:r>
        </a:p>
        <a:p>
          <a:pPr>
            <a:lnSpc>
              <a:spcPct val="100000"/>
            </a:lnSpc>
            <a:spcAft>
              <a:spcPts val="0"/>
            </a:spcAft>
          </a:pPr>
          <a:r>
            <a:rPr lang="en-US" sz="1000" b="0" i="1" dirty="0">
              <a:solidFill>
                <a:sysClr val="windowText" lastClr="000000"/>
              </a:solidFill>
            </a:rPr>
            <a:t>isiXhosa</a:t>
          </a:r>
        </a:p>
        <a:p>
          <a:pPr>
            <a:lnSpc>
              <a:spcPct val="100000"/>
            </a:lnSpc>
            <a:spcAft>
              <a:spcPts val="0"/>
            </a:spcAft>
          </a:pPr>
          <a:r>
            <a:rPr lang="en-US" sz="1000" b="0" i="1" dirty="0" err="1">
              <a:solidFill>
                <a:sysClr val="windowText" lastClr="000000"/>
              </a:solidFill>
            </a:rPr>
            <a:t>Siswati</a:t>
          </a:r>
          <a:endParaRPr lang="en-US" sz="1000" b="0" i="1" dirty="0">
            <a:solidFill>
              <a:sysClr val="windowText" lastClr="000000"/>
            </a:solidFill>
          </a:endParaRPr>
        </a:p>
        <a:p>
          <a:pPr>
            <a:lnSpc>
              <a:spcPct val="100000"/>
            </a:lnSpc>
            <a:spcAft>
              <a:spcPts val="0"/>
            </a:spcAft>
          </a:pPr>
          <a:r>
            <a:rPr lang="en-US" sz="1000" b="0" i="1" dirty="0">
              <a:solidFill>
                <a:sysClr val="windowText" lastClr="000000"/>
              </a:solidFill>
            </a:rPr>
            <a:t>isiNdebele</a:t>
          </a:r>
          <a:endParaRPr lang="en-US" sz="1000" b="0" i="0" dirty="0">
            <a:solidFill>
              <a:sysClr val="windowText" lastClr="000000"/>
            </a:solidFill>
          </a:endParaRPr>
        </a:p>
      </dgm:t>
    </dgm:pt>
    <dgm:pt modelId="{8FBE430A-EE38-402B-B672-075F913D3ACA}" type="parTrans" cxnId="{BCA3DEF9-60B6-4B1F-820F-DB2CA1ECB0C6}">
      <dgm:prSet/>
      <dgm:spPr/>
      <dgm:t>
        <a:bodyPr/>
        <a:lstStyle/>
        <a:p>
          <a:endParaRPr lang="en-US"/>
        </a:p>
      </dgm:t>
    </dgm:pt>
    <dgm:pt modelId="{288A017D-2715-4173-B01F-8729BEFEE74A}" type="sibTrans" cxnId="{BCA3DEF9-60B6-4B1F-820F-DB2CA1ECB0C6}">
      <dgm:prSet/>
      <dgm:spPr/>
      <dgm:t>
        <a:bodyPr/>
        <a:lstStyle/>
        <a:p>
          <a:endParaRPr lang="en-US"/>
        </a:p>
      </dgm:t>
    </dgm:pt>
    <dgm:pt modelId="{672164BF-1295-4FEB-A6FA-9914DEA7D044}">
      <dgm:prSet phldrT="[Text]" custT="1"/>
      <dgm:spPr>
        <a:solidFill>
          <a:schemeClr val="bg1">
            <a:lumMod val="85000"/>
          </a:schemeClr>
        </a:solidFill>
      </dgm:spPr>
      <dgm:t>
        <a:bodyPr/>
        <a:lstStyle/>
        <a:p>
          <a:pPr>
            <a:lnSpc>
              <a:spcPct val="100000"/>
            </a:lnSpc>
            <a:spcAft>
              <a:spcPts val="0"/>
            </a:spcAft>
          </a:pPr>
          <a:r>
            <a:rPr lang="en-US" sz="1000" b="1">
              <a:solidFill>
                <a:sysClr val="windowText" lastClr="000000"/>
              </a:solidFill>
            </a:rPr>
            <a:t>Sotho language family</a:t>
          </a:r>
        </a:p>
        <a:p>
          <a:pPr>
            <a:lnSpc>
              <a:spcPct val="100000"/>
            </a:lnSpc>
            <a:spcAft>
              <a:spcPts val="0"/>
            </a:spcAft>
          </a:pPr>
          <a:r>
            <a:rPr lang="en-US" sz="1000" b="0">
              <a:solidFill>
                <a:sysClr val="windowText" lastClr="000000"/>
              </a:solidFill>
            </a:rPr>
            <a:t>(disjunctive orthograhy)</a:t>
          </a:r>
        </a:p>
        <a:p>
          <a:pPr>
            <a:lnSpc>
              <a:spcPct val="100000"/>
            </a:lnSpc>
            <a:spcAft>
              <a:spcPts val="0"/>
            </a:spcAft>
          </a:pPr>
          <a:r>
            <a:rPr lang="en-US" sz="1000" b="0">
              <a:solidFill>
                <a:sysClr val="windowText" lastClr="000000"/>
              </a:solidFill>
            </a:rPr>
            <a:t>Northern Sotho</a:t>
          </a:r>
          <a:endParaRPr lang="en-US" sz="1000" b="0" i="1">
            <a:solidFill>
              <a:sysClr val="windowText" lastClr="000000"/>
            </a:solidFill>
            <a:highlight>
              <a:srgbClr val="FFFF00"/>
            </a:highlight>
          </a:endParaRPr>
        </a:p>
        <a:p>
          <a:pPr>
            <a:lnSpc>
              <a:spcPct val="100000"/>
            </a:lnSpc>
            <a:spcAft>
              <a:spcPts val="0"/>
            </a:spcAft>
          </a:pPr>
          <a:r>
            <a:rPr lang="en-US" sz="1000" b="0" i="1">
              <a:solidFill>
                <a:sysClr val="windowText" lastClr="000000"/>
              </a:solidFill>
            </a:rPr>
            <a:t>Southern Sotho</a:t>
          </a:r>
        </a:p>
        <a:p>
          <a:pPr>
            <a:lnSpc>
              <a:spcPct val="100000"/>
            </a:lnSpc>
            <a:spcAft>
              <a:spcPts val="0"/>
            </a:spcAft>
          </a:pPr>
          <a:r>
            <a:rPr lang="en-US" sz="1000" b="0" i="1">
              <a:solidFill>
                <a:sysClr val="windowText" lastClr="000000"/>
              </a:solidFill>
            </a:rPr>
            <a:t>Setswana</a:t>
          </a:r>
        </a:p>
      </dgm:t>
    </dgm:pt>
    <dgm:pt modelId="{F8A8E833-CFFE-41DD-879E-86FBD495E994}" type="parTrans" cxnId="{F41BCFF7-579E-4B55-B5D8-28053A282A16}">
      <dgm:prSet/>
      <dgm:spPr/>
      <dgm:t>
        <a:bodyPr/>
        <a:lstStyle/>
        <a:p>
          <a:endParaRPr lang="en-US"/>
        </a:p>
      </dgm:t>
    </dgm:pt>
    <dgm:pt modelId="{5C352239-E6E6-45DB-AAE5-805B09BAD9CD}" type="sibTrans" cxnId="{F41BCFF7-579E-4B55-B5D8-28053A282A16}">
      <dgm:prSet/>
      <dgm:spPr/>
      <dgm:t>
        <a:bodyPr/>
        <a:lstStyle/>
        <a:p>
          <a:endParaRPr lang="en-US"/>
        </a:p>
      </dgm:t>
    </dgm:pt>
    <dgm:pt modelId="{810C518F-6420-4F52-B802-73B6E82261CA}">
      <dgm:prSet phldrT="[Text]" custT="1"/>
      <dgm:spPr>
        <a:solidFill>
          <a:schemeClr val="bg1">
            <a:lumMod val="85000"/>
          </a:schemeClr>
        </a:solidFill>
      </dgm:spPr>
      <dgm:t>
        <a:bodyPr/>
        <a:lstStyle/>
        <a:p>
          <a:pPr>
            <a:lnSpc>
              <a:spcPct val="100000"/>
            </a:lnSpc>
            <a:spcAft>
              <a:spcPts val="0"/>
            </a:spcAft>
          </a:pPr>
          <a:r>
            <a:rPr lang="en-US" sz="1000" b="1" dirty="0" smtClean="0">
              <a:solidFill>
                <a:sysClr val="windowText" lastClr="000000"/>
              </a:solidFill>
            </a:rPr>
            <a:t>Non-clustered  </a:t>
          </a:r>
          <a:r>
            <a:rPr lang="en-US" sz="1000" b="1" dirty="0">
              <a:solidFill>
                <a:sysClr val="windowText" lastClr="000000"/>
              </a:solidFill>
            </a:rPr>
            <a:t>languages</a:t>
          </a:r>
        </a:p>
        <a:p>
          <a:pPr>
            <a:lnSpc>
              <a:spcPct val="100000"/>
            </a:lnSpc>
            <a:spcAft>
              <a:spcPts val="0"/>
            </a:spcAft>
          </a:pPr>
          <a:r>
            <a:rPr lang="en-US" sz="1000" b="0" dirty="0">
              <a:solidFill>
                <a:sysClr val="windowText" lastClr="000000"/>
              </a:solidFill>
            </a:rPr>
            <a:t>(Mainly disjunctive </a:t>
          </a:r>
          <a:r>
            <a:rPr lang="en-US" sz="1000" b="0" dirty="0" smtClean="0">
              <a:solidFill>
                <a:sysClr val="windowText" lastClr="000000"/>
              </a:solidFill>
            </a:rPr>
            <a:t>orthography</a:t>
          </a:r>
          <a:r>
            <a:rPr lang="en-US" sz="1000" b="0" dirty="0">
              <a:solidFill>
                <a:sysClr val="windowText" lastClr="000000"/>
              </a:solidFill>
            </a:rPr>
            <a:t>)</a:t>
          </a:r>
        </a:p>
        <a:p>
          <a:pPr>
            <a:lnSpc>
              <a:spcPct val="100000"/>
            </a:lnSpc>
            <a:spcAft>
              <a:spcPts val="0"/>
            </a:spcAft>
          </a:pPr>
          <a:r>
            <a:rPr lang="en-US" sz="1000" b="0" i="1" dirty="0">
              <a:solidFill>
                <a:sysClr val="windowText" lastClr="000000"/>
              </a:solidFill>
            </a:rPr>
            <a:t>Tshivenda</a:t>
          </a:r>
        </a:p>
        <a:p>
          <a:pPr>
            <a:lnSpc>
              <a:spcPct val="100000"/>
            </a:lnSpc>
            <a:spcAft>
              <a:spcPts val="0"/>
            </a:spcAft>
          </a:pPr>
          <a:r>
            <a:rPr lang="en-US" sz="1000" b="0" i="1" dirty="0">
              <a:solidFill>
                <a:sysClr val="windowText" lastClr="000000"/>
              </a:solidFill>
            </a:rPr>
            <a:t>Xitsonga</a:t>
          </a:r>
        </a:p>
        <a:p>
          <a:pPr>
            <a:lnSpc>
              <a:spcPct val="100000"/>
            </a:lnSpc>
            <a:spcAft>
              <a:spcPts val="0"/>
            </a:spcAft>
          </a:pPr>
          <a:endParaRPr lang="en-US" sz="1000" b="0" i="1" dirty="0">
            <a:solidFill>
              <a:sysClr val="windowText" lastClr="000000"/>
            </a:solidFill>
            <a:highlight>
              <a:srgbClr val="FFFF00"/>
            </a:highlight>
          </a:endParaRPr>
        </a:p>
      </dgm:t>
    </dgm:pt>
    <dgm:pt modelId="{889FFAE9-CD14-4F3A-A302-E486770A44F6}" type="parTrans" cxnId="{88CEE51F-C860-4014-8C94-CBBF56FD144F}">
      <dgm:prSet/>
      <dgm:spPr/>
      <dgm:t>
        <a:bodyPr/>
        <a:lstStyle/>
        <a:p>
          <a:endParaRPr lang="en-US"/>
        </a:p>
      </dgm:t>
    </dgm:pt>
    <dgm:pt modelId="{50ACB119-A5B2-4E7A-B98B-18EB37CEFCA8}" type="sibTrans" cxnId="{88CEE51F-C860-4014-8C94-CBBF56FD144F}">
      <dgm:prSet/>
      <dgm:spPr/>
      <dgm:t>
        <a:bodyPr/>
        <a:lstStyle/>
        <a:p>
          <a:endParaRPr lang="en-US"/>
        </a:p>
      </dgm:t>
    </dgm:pt>
    <dgm:pt modelId="{AD0F603B-5246-411F-93B0-2B1BC2D44CB5}" type="pres">
      <dgm:prSet presAssocID="{C5DD1406-C94A-4318-96A5-8E967C2B7548}" presName="hierChild1" presStyleCnt="0">
        <dgm:presLayoutVars>
          <dgm:orgChart val="1"/>
          <dgm:chPref val="1"/>
          <dgm:dir/>
          <dgm:animOne val="branch"/>
          <dgm:animLvl val="lvl"/>
          <dgm:resizeHandles/>
        </dgm:presLayoutVars>
      </dgm:prSet>
      <dgm:spPr/>
      <dgm:t>
        <a:bodyPr/>
        <a:lstStyle/>
        <a:p>
          <a:endParaRPr lang="en-ZA"/>
        </a:p>
      </dgm:t>
    </dgm:pt>
    <dgm:pt modelId="{B611FF48-ED5B-414C-BBE9-187974F0C088}" type="pres">
      <dgm:prSet presAssocID="{F10A6F28-5591-4609-BBD3-E176783BE4CE}" presName="hierRoot1" presStyleCnt="0">
        <dgm:presLayoutVars>
          <dgm:hierBranch val="init"/>
        </dgm:presLayoutVars>
      </dgm:prSet>
      <dgm:spPr/>
    </dgm:pt>
    <dgm:pt modelId="{D487B19D-BA3C-421E-867B-AC264D6E0DD7}" type="pres">
      <dgm:prSet presAssocID="{F10A6F28-5591-4609-BBD3-E176783BE4CE}" presName="rootComposite1" presStyleCnt="0"/>
      <dgm:spPr/>
    </dgm:pt>
    <dgm:pt modelId="{7E5EC729-1DF9-4963-8375-D8B15F9A7054}" type="pres">
      <dgm:prSet presAssocID="{F10A6F28-5591-4609-BBD3-E176783BE4CE}" presName="rootText1" presStyleLbl="node0" presStyleIdx="0" presStyleCnt="1" custScaleX="136581">
        <dgm:presLayoutVars>
          <dgm:chPref val="3"/>
        </dgm:presLayoutVars>
      </dgm:prSet>
      <dgm:spPr/>
      <dgm:t>
        <a:bodyPr/>
        <a:lstStyle/>
        <a:p>
          <a:endParaRPr lang="en-ZA"/>
        </a:p>
      </dgm:t>
    </dgm:pt>
    <dgm:pt modelId="{3257407D-C785-4E2F-B0D3-73833F8DDCAC}" type="pres">
      <dgm:prSet presAssocID="{F10A6F28-5591-4609-BBD3-E176783BE4CE}" presName="rootConnector1" presStyleLbl="node1" presStyleIdx="0" presStyleCnt="0"/>
      <dgm:spPr/>
      <dgm:t>
        <a:bodyPr/>
        <a:lstStyle/>
        <a:p>
          <a:endParaRPr lang="en-ZA"/>
        </a:p>
      </dgm:t>
    </dgm:pt>
    <dgm:pt modelId="{056797B2-BB3C-43C4-A30D-52FE79CF0AE5}" type="pres">
      <dgm:prSet presAssocID="{F10A6F28-5591-4609-BBD3-E176783BE4CE}" presName="hierChild2" presStyleCnt="0"/>
      <dgm:spPr/>
    </dgm:pt>
    <dgm:pt modelId="{43206321-4BCD-41EC-877D-0A87C6AC804C}" type="pres">
      <dgm:prSet presAssocID="{8FBE430A-EE38-402B-B672-075F913D3ACA}" presName="Name37" presStyleLbl="parChTrans1D2" presStyleIdx="0" presStyleCnt="3"/>
      <dgm:spPr/>
      <dgm:t>
        <a:bodyPr/>
        <a:lstStyle/>
        <a:p>
          <a:endParaRPr lang="en-ZA"/>
        </a:p>
      </dgm:t>
    </dgm:pt>
    <dgm:pt modelId="{F280E8A2-F97B-4CA2-8398-9201EC775CD2}" type="pres">
      <dgm:prSet presAssocID="{E363EA84-4FC9-46F7-BF05-31CC0324248C}" presName="hierRoot2" presStyleCnt="0">
        <dgm:presLayoutVars>
          <dgm:hierBranch val="init"/>
        </dgm:presLayoutVars>
      </dgm:prSet>
      <dgm:spPr/>
    </dgm:pt>
    <dgm:pt modelId="{A6BF6DB8-BC86-4370-8FEE-243511E32093}" type="pres">
      <dgm:prSet presAssocID="{E363EA84-4FC9-46F7-BF05-31CC0324248C}" presName="rootComposite" presStyleCnt="0"/>
      <dgm:spPr/>
    </dgm:pt>
    <dgm:pt modelId="{981CDB38-EF4C-4054-9A7B-5828B73F295E}" type="pres">
      <dgm:prSet presAssocID="{E363EA84-4FC9-46F7-BF05-31CC0324248C}" presName="rootText" presStyleLbl="node2" presStyleIdx="0" presStyleCnt="3" custScaleY="172213">
        <dgm:presLayoutVars>
          <dgm:chPref val="3"/>
        </dgm:presLayoutVars>
      </dgm:prSet>
      <dgm:spPr/>
      <dgm:t>
        <a:bodyPr/>
        <a:lstStyle/>
        <a:p>
          <a:endParaRPr lang="en-ZA"/>
        </a:p>
      </dgm:t>
    </dgm:pt>
    <dgm:pt modelId="{8A6F3521-5509-4742-931E-13EAD8A158BE}" type="pres">
      <dgm:prSet presAssocID="{E363EA84-4FC9-46F7-BF05-31CC0324248C}" presName="rootConnector" presStyleLbl="node2" presStyleIdx="0" presStyleCnt="3"/>
      <dgm:spPr/>
      <dgm:t>
        <a:bodyPr/>
        <a:lstStyle/>
        <a:p>
          <a:endParaRPr lang="en-ZA"/>
        </a:p>
      </dgm:t>
    </dgm:pt>
    <dgm:pt modelId="{A90DFE96-3D19-4DE0-886B-E1FA61B28592}" type="pres">
      <dgm:prSet presAssocID="{E363EA84-4FC9-46F7-BF05-31CC0324248C}" presName="hierChild4" presStyleCnt="0"/>
      <dgm:spPr/>
    </dgm:pt>
    <dgm:pt modelId="{B696BCC7-79B1-48A0-8D91-FFBF8919302F}" type="pres">
      <dgm:prSet presAssocID="{E363EA84-4FC9-46F7-BF05-31CC0324248C}" presName="hierChild5" presStyleCnt="0"/>
      <dgm:spPr/>
    </dgm:pt>
    <dgm:pt modelId="{7F50CC5F-3933-4D47-949C-701788821FB0}" type="pres">
      <dgm:prSet presAssocID="{F8A8E833-CFFE-41DD-879E-86FBD495E994}" presName="Name37" presStyleLbl="parChTrans1D2" presStyleIdx="1" presStyleCnt="3"/>
      <dgm:spPr/>
      <dgm:t>
        <a:bodyPr/>
        <a:lstStyle/>
        <a:p>
          <a:endParaRPr lang="en-ZA"/>
        </a:p>
      </dgm:t>
    </dgm:pt>
    <dgm:pt modelId="{7CDBC970-06FD-4135-BF1A-0184CD894446}" type="pres">
      <dgm:prSet presAssocID="{672164BF-1295-4FEB-A6FA-9914DEA7D044}" presName="hierRoot2" presStyleCnt="0">
        <dgm:presLayoutVars>
          <dgm:hierBranch val="init"/>
        </dgm:presLayoutVars>
      </dgm:prSet>
      <dgm:spPr/>
    </dgm:pt>
    <dgm:pt modelId="{AB09CD0E-3A2B-4EE9-BFAF-BB92FD535CF1}" type="pres">
      <dgm:prSet presAssocID="{672164BF-1295-4FEB-A6FA-9914DEA7D044}" presName="rootComposite" presStyleCnt="0"/>
      <dgm:spPr/>
    </dgm:pt>
    <dgm:pt modelId="{DBF83C16-0268-46B9-9EA8-26D7037FDA9B}" type="pres">
      <dgm:prSet presAssocID="{672164BF-1295-4FEB-A6FA-9914DEA7D044}" presName="rootText" presStyleLbl="node2" presStyleIdx="1" presStyleCnt="3" custScaleY="153886" custLinFactNeighborY="-3715">
        <dgm:presLayoutVars>
          <dgm:chPref val="3"/>
        </dgm:presLayoutVars>
      </dgm:prSet>
      <dgm:spPr/>
      <dgm:t>
        <a:bodyPr/>
        <a:lstStyle/>
        <a:p>
          <a:endParaRPr lang="en-ZA"/>
        </a:p>
      </dgm:t>
    </dgm:pt>
    <dgm:pt modelId="{F909ACE9-D82B-4324-A772-1783DFEAB899}" type="pres">
      <dgm:prSet presAssocID="{672164BF-1295-4FEB-A6FA-9914DEA7D044}" presName="rootConnector" presStyleLbl="node2" presStyleIdx="1" presStyleCnt="3"/>
      <dgm:spPr/>
      <dgm:t>
        <a:bodyPr/>
        <a:lstStyle/>
        <a:p>
          <a:endParaRPr lang="en-ZA"/>
        </a:p>
      </dgm:t>
    </dgm:pt>
    <dgm:pt modelId="{CEDD3CFE-2B67-4311-88A3-6576AE4CF642}" type="pres">
      <dgm:prSet presAssocID="{672164BF-1295-4FEB-A6FA-9914DEA7D044}" presName="hierChild4" presStyleCnt="0"/>
      <dgm:spPr/>
    </dgm:pt>
    <dgm:pt modelId="{C13866DC-6E9C-49FE-B500-0347CDD0EA69}" type="pres">
      <dgm:prSet presAssocID="{672164BF-1295-4FEB-A6FA-9914DEA7D044}" presName="hierChild5" presStyleCnt="0"/>
      <dgm:spPr/>
    </dgm:pt>
    <dgm:pt modelId="{60506AA6-0E00-4998-9126-11B4A348B5AA}" type="pres">
      <dgm:prSet presAssocID="{889FFAE9-CD14-4F3A-A302-E486770A44F6}" presName="Name37" presStyleLbl="parChTrans1D2" presStyleIdx="2" presStyleCnt="3"/>
      <dgm:spPr/>
      <dgm:t>
        <a:bodyPr/>
        <a:lstStyle/>
        <a:p>
          <a:endParaRPr lang="en-ZA"/>
        </a:p>
      </dgm:t>
    </dgm:pt>
    <dgm:pt modelId="{96839951-8883-46D1-B0E8-2A47C768D419}" type="pres">
      <dgm:prSet presAssocID="{810C518F-6420-4F52-B802-73B6E82261CA}" presName="hierRoot2" presStyleCnt="0">
        <dgm:presLayoutVars>
          <dgm:hierBranch val="init"/>
        </dgm:presLayoutVars>
      </dgm:prSet>
      <dgm:spPr/>
    </dgm:pt>
    <dgm:pt modelId="{14786B4B-4410-4817-85FD-B70A14AD0405}" type="pres">
      <dgm:prSet presAssocID="{810C518F-6420-4F52-B802-73B6E82261CA}" presName="rootComposite" presStyleCnt="0"/>
      <dgm:spPr/>
    </dgm:pt>
    <dgm:pt modelId="{2C85288C-0EB0-4115-9552-15CEE88137AA}" type="pres">
      <dgm:prSet presAssocID="{810C518F-6420-4F52-B802-73B6E82261CA}" presName="rootText" presStyleLbl="node2" presStyleIdx="2" presStyleCnt="3" custScaleY="167053" custLinFactNeighborY="-4826">
        <dgm:presLayoutVars>
          <dgm:chPref val="3"/>
        </dgm:presLayoutVars>
      </dgm:prSet>
      <dgm:spPr/>
      <dgm:t>
        <a:bodyPr/>
        <a:lstStyle/>
        <a:p>
          <a:endParaRPr lang="en-ZA"/>
        </a:p>
      </dgm:t>
    </dgm:pt>
    <dgm:pt modelId="{7466C4C1-9896-4749-9161-4157ABBADE25}" type="pres">
      <dgm:prSet presAssocID="{810C518F-6420-4F52-B802-73B6E82261CA}" presName="rootConnector" presStyleLbl="node2" presStyleIdx="2" presStyleCnt="3"/>
      <dgm:spPr/>
      <dgm:t>
        <a:bodyPr/>
        <a:lstStyle/>
        <a:p>
          <a:endParaRPr lang="en-ZA"/>
        </a:p>
      </dgm:t>
    </dgm:pt>
    <dgm:pt modelId="{78A67FC2-DFB8-4B2F-A35A-9FFDA9877D7C}" type="pres">
      <dgm:prSet presAssocID="{810C518F-6420-4F52-B802-73B6E82261CA}" presName="hierChild4" presStyleCnt="0"/>
      <dgm:spPr/>
    </dgm:pt>
    <dgm:pt modelId="{6BB6FBC6-5977-4EBD-B82D-327A0B08D7D0}" type="pres">
      <dgm:prSet presAssocID="{810C518F-6420-4F52-B802-73B6E82261CA}" presName="hierChild5" presStyleCnt="0"/>
      <dgm:spPr/>
    </dgm:pt>
    <dgm:pt modelId="{5D8D9FB0-41C4-4F6A-8E2A-BFB2B154C7F3}" type="pres">
      <dgm:prSet presAssocID="{F10A6F28-5591-4609-BBD3-E176783BE4CE}" presName="hierChild3" presStyleCnt="0"/>
      <dgm:spPr/>
    </dgm:pt>
  </dgm:ptLst>
  <dgm:cxnLst>
    <dgm:cxn modelId="{7E50E85A-0A92-4A9D-94D0-52B478614D20}" type="presOf" srcId="{F10A6F28-5591-4609-BBD3-E176783BE4CE}" destId="{3257407D-C785-4E2F-B0D3-73833F8DDCAC}" srcOrd="1" destOrd="0" presId="urn:microsoft.com/office/officeart/2005/8/layout/orgChart1"/>
    <dgm:cxn modelId="{22DBE63B-6156-4B7C-B93F-234F4B3B96B3}" type="presOf" srcId="{E363EA84-4FC9-46F7-BF05-31CC0324248C}" destId="{8A6F3521-5509-4742-931E-13EAD8A158BE}" srcOrd="1" destOrd="0" presId="urn:microsoft.com/office/officeart/2005/8/layout/orgChart1"/>
    <dgm:cxn modelId="{BFC85D62-B922-45A9-9FEC-A6169C23E8A7}" type="presOf" srcId="{8FBE430A-EE38-402B-B672-075F913D3ACA}" destId="{43206321-4BCD-41EC-877D-0A87C6AC804C}" srcOrd="0" destOrd="0" presId="urn:microsoft.com/office/officeart/2005/8/layout/orgChart1"/>
    <dgm:cxn modelId="{3CC0BAAF-819E-4D2E-AFCE-529ED4487B97}" type="presOf" srcId="{C5DD1406-C94A-4318-96A5-8E967C2B7548}" destId="{AD0F603B-5246-411F-93B0-2B1BC2D44CB5}" srcOrd="0" destOrd="0" presId="urn:microsoft.com/office/officeart/2005/8/layout/orgChart1"/>
    <dgm:cxn modelId="{C69D5A60-A607-4C30-AB7A-8775370F948E}" type="presOf" srcId="{E363EA84-4FC9-46F7-BF05-31CC0324248C}" destId="{981CDB38-EF4C-4054-9A7B-5828B73F295E}" srcOrd="0" destOrd="0" presId="urn:microsoft.com/office/officeart/2005/8/layout/orgChart1"/>
    <dgm:cxn modelId="{432C7B53-93A9-4813-B3FB-006ECCD8DAE0}" type="presOf" srcId="{F10A6F28-5591-4609-BBD3-E176783BE4CE}" destId="{7E5EC729-1DF9-4963-8375-D8B15F9A7054}" srcOrd="0" destOrd="0" presId="urn:microsoft.com/office/officeart/2005/8/layout/orgChart1"/>
    <dgm:cxn modelId="{7FF78A6B-5E61-412E-A041-626DEE15A022}" type="presOf" srcId="{F8A8E833-CFFE-41DD-879E-86FBD495E994}" destId="{7F50CC5F-3933-4D47-949C-701788821FB0}" srcOrd="0" destOrd="0" presId="urn:microsoft.com/office/officeart/2005/8/layout/orgChart1"/>
    <dgm:cxn modelId="{F41BCFF7-579E-4B55-B5D8-28053A282A16}" srcId="{F10A6F28-5591-4609-BBD3-E176783BE4CE}" destId="{672164BF-1295-4FEB-A6FA-9914DEA7D044}" srcOrd="1" destOrd="0" parTransId="{F8A8E833-CFFE-41DD-879E-86FBD495E994}" sibTransId="{5C352239-E6E6-45DB-AAE5-805B09BAD9CD}"/>
    <dgm:cxn modelId="{BCA3DEF9-60B6-4B1F-820F-DB2CA1ECB0C6}" srcId="{F10A6F28-5591-4609-BBD3-E176783BE4CE}" destId="{E363EA84-4FC9-46F7-BF05-31CC0324248C}" srcOrd="0" destOrd="0" parTransId="{8FBE430A-EE38-402B-B672-075F913D3ACA}" sibTransId="{288A017D-2715-4173-B01F-8729BEFEE74A}"/>
    <dgm:cxn modelId="{5D8243F2-6311-43F1-9B62-756D3C6653DE}" type="presOf" srcId="{672164BF-1295-4FEB-A6FA-9914DEA7D044}" destId="{F909ACE9-D82B-4324-A772-1783DFEAB899}" srcOrd="1" destOrd="0" presId="urn:microsoft.com/office/officeart/2005/8/layout/orgChart1"/>
    <dgm:cxn modelId="{240696D4-F670-49B9-AAAB-0722A4146C8C}" srcId="{C5DD1406-C94A-4318-96A5-8E967C2B7548}" destId="{F10A6F28-5591-4609-BBD3-E176783BE4CE}" srcOrd="0" destOrd="0" parTransId="{DAF9D33A-86D6-4CA9-A1EB-0F56699376D3}" sibTransId="{3554AD7A-495D-4828-B821-4D5051139F28}"/>
    <dgm:cxn modelId="{ED19C9ED-8248-40E1-9006-6650C488AB97}" type="presOf" srcId="{810C518F-6420-4F52-B802-73B6E82261CA}" destId="{2C85288C-0EB0-4115-9552-15CEE88137AA}" srcOrd="0" destOrd="0" presId="urn:microsoft.com/office/officeart/2005/8/layout/orgChart1"/>
    <dgm:cxn modelId="{0BA69AF7-E79C-4438-B110-D24C755B2F00}" type="presOf" srcId="{889FFAE9-CD14-4F3A-A302-E486770A44F6}" destId="{60506AA6-0E00-4998-9126-11B4A348B5AA}" srcOrd="0" destOrd="0" presId="urn:microsoft.com/office/officeart/2005/8/layout/orgChart1"/>
    <dgm:cxn modelId="{85C6BDA9-FF4F-438A-967F-E4A6DDDB3D8A}" type="presOf" srcId="{672164BF-1295-4FEB-A6FA-9914DEA7D044}" destId="{DBF83C16-0268-46B9-9EA8-26D7037FDA9B}" srcOrd="0" destOrd="0" presId="urn:microsoft.com/office/officeart/2005/8/layout/orgChart1"/>
    <dgm:cxn modelId="{88CEE51F-C860-4014-8C94-CBBF56FD144F}" srcId="{F10A6F28-5591-4609-BBD3-E176783BE4CE}" destId="{810C518F-6420-4F52-B802-73B6E82261CA}" srcOrd="2" destOrd="0" parTransId="{889FFAE9-CD14-4F3A-A302-E486770A44F6}" sibTransId="{50ACB119-A5B2-4E7A-B98B-18EB37CEFCA8}"/>
    <dgm:cxn modelId="{F8A6B417-EC1D-4D30-A5C6-BDFFAFD2FA81}" type="presOf" srcId="{810C518F-6420-4F52-B802-73B6E82261CA}" destId="{7466C4C1-9896-4749-9161-4157ABBADE25}" srcOrd="1" destOrd="0" presId="urn:microsoft.com/office/officeart/2005/8/layout/orgChart1"/>
    <dgm:cxn modelId="{125A1F28-E2B7-45EB-A29C-8AD31EA39094}" type="presParOf" srcId="{AD0F603B-5246-411F-93B0-2B1BC2D44CB5}" destId="{B611FF48-ED5B-414C-BBE9-187974F0C088}" srcOrd="0" destOrd="0" presId="urn:microsoft.com/office/officeart/2005/8/layout/orgChart1"/>
    <dgm:cxn modelId="{08AE04C4-20F8-426B-BD65-BF8E70E7180D}" type="presParOf" srcId="{B611FF48-ED5B-414C-BBE9-187974F0C088}" destId="{D487B19D-BA3C-421E-867B-AC264D6E0DD7}" srcOrd="0" destOrd="0" presId="urn:microsoft.com/office/officeart/2005/8/layout/orgChart1"/>
    <dgm:cxn modelId="{46998ADE-EC50-435A-B44A-AB6882903B09}" type="presParOf" srcId="{D487B19D-BA3C-421E-867B-AC264D6E0DD7}" destId="{7E5EC729-1DF9-4963-8375-D8B15F9A7054}" srcOrd="0" destOrd="0" presId="urn:microsoft.com/office/officeart/2005/8/layout/orgChart1"/>
    <dgm:cxn modelId="{4D989561-65D8-4A19-85B7-5D42C2310E41}" type="presParOf" srcId="{D487B19D-BA3C-421E-867B-AC264D6E0DD7}" destId="{3257407D-C785-4E2F-B0D3-73833F8DDCAC}" srcOrd="1" destOrd="0" presId="urn:microsoft.com/office/officeart/2005/8/layout/orgChart1"/>
    <dgm:cxn modelId="{7EBBCE9A-9148-4806-9969-26ADA14258DE}" type="presParOf" srcId="{B611FF48-ED5B-414C-BBE9-187974F0C088}" destId="{056797B2-BB3C-43C4-A30D-52FE79CF0AE5}" srcOrd="1" destOrd="0" presId="urn:microsoft.com/office/officeart/2005/8/layout/orgChart1"/>
    <dgm:cxn modelId="{1969C42E-446B-4F7D-8853-2E2DDC8AEE8F}" type="presParOf" srcId="{056797B2-BB3C-43C4-A30D-52FE79CF0AE5}" destId="{43206321-4BCD-41EC-877D-0A87C6AC804C}" srcOrd="0" destOrd="0" presId="urn:microsoft.com/office/officeart/2005/8/layout/orgChart1"/>
    <dgm:cxn modelId="{41392361-D616-45B3-BAC5-86CF914847A3}" type="presParOf" srcId="{056797B2-BB3C-43C4-A30D-52FE79CF0AE5}" destId="{F280E8A2-F97B-4CA2-8398-9201EC775CD2}" srcOrd="1" destOrd="0" presId="urn:microsoft.com/office/officeart/2005/8/layout/orgChart1"/>
    <dgm:cxn modelId="{A53D437A-3E37-49B1-8269-D4EB96BCC528}" type="presParOf" srcId="{F280E8A2-F97B-4CA2-8398-9201EC775CD2}" destId="{A6BF6DB8-BC86-4370-8FEE-243511E32093}" srcOrd="0" destOrd="0" presId="urn:microsoft.com/office/officeart/2005/8/layout/orgChart1"/>
    <dgm:cxn modelId="{A0023C2A-2F7F-4708-B224-E720BB892048}" type="presParOf" srcId="{A6BF6DB8-BC86-4370-8FEE-243511E32093}" destId="{981CDB38-EF4C-4054-9A7B-5828B73F295E}" srcOrd="0" destOrd="0" presId="urn:microsoft.com/office/officeart/2005/8/layout/orgChart1"/>
    <dgm:cxn modelId="{2AE5B9A7-7469-444E-B054-67E796CC03C0}" type="presParOf" srcId="{A6BF6DB8-BC86-4370-8FEE-243511E32093}" destId="{8A6F3521-5509-4742-931E-13EAD8A158BE}" srcOrd="1" destOrd="0" presId="urn:microsoft.com/office/officeart/2005/8/layout/orgChart1"/>
    <dgm:cxn modelId="{B563DBF5-734E-464F-ACFF-B44C96B4594B}" type="presParOf" srcId="{F280E8A2-F97B-4CA2-8398-9201EC775CD2}" destId="{A90DFE96-3D19-4DE0-886B-E1FA61B28592}" srcOrd="1" destOrd="0" presId="urn:microsoft.com/office/officeart/2005/8/layout/orgChart1"/>
    <dgm:cxn modelId="{A9489FD3-55F5-4430-9FBB-461509A977CD}" type="presParOf" srcId="{F280E8A2-F97B-4CA2-8398-9201EC775CD2}" destId="{B696BCC7-79B1-48A0-8D91-FFBF8919302F}" srcOrd="2" destOrd="0" presId="urn:microsoft.com/office/officeart/2005/8/layout/orgChart1"/>
    <dgm:cxn modelId="{F29474E9-ABA8-4073-83D2-C4D5A2E5276C}" type="presParOf" srcId="{056797B2-BB3C-43C4-A30D-52FE79CF0AE5}" destId="{7F50CC5F-3933-4D47-949C-701788821FB0}" srcOrd="2" destOrd="0" presId="urn:microsoft.com/office/officeart/2005/8/layout/orgChart1"/>
    <dgm:cxn modelId="{B8B84BFB-1D3B-458E-8B0D-BB3B354DB6D7}" type="presParOf" srcId="{056797B2-BB3C-43C4-A30D-52FE79CF0AE5}" destId="{7CDBC970-06FD-4135-BF1A-0184CD894446}" srcOrd="3" destOrd="0" presId="urn:microsoft.com/office/officeart/2005/8/layout/orgChart1"/>
    <dgm:cxn modelId="{D5B16622-2448-414D-AA54-189853DFF906}" type="presParOf" srcId="{7CDBC970-06FD-4135-BF1A-0184CD894446}" destId="{AB09CD0E-3A2B-4EE9-BFAF-BB92FD535CF1}" srcOrd="0" destOrd="0" presId="urn:microsoft.com/office/officeart/2005/8/layout/orgChart1"/>
    <dgm:cxn modelId="{8F8CD2CD-B3DC-4B1B-8041-1BD6DDFD7A4C}" type="presParOf" srcId="{AB09CD0E-3A2B-4EE9-BFAF-BB92FD535CF1}" destId="{DBF83C16-0268-46B9-9EA8-26D7037FDA9B}" srcOrd="0" destOrd="0" presId="urn:microsoft.com/office/officeart/2005/8/layout/orgChart1"/>
    <dgm:cxn modelId="{30F1DC88-7657-4312-84FE-E1A416CCC5FC}" type="presParOf" srcId="{AB09CD0E-3A2B-4EE9-BFAF-BB92FD535CF1}" destId="{F909ACE9-D82B-4324-A772-1783DFEAB899}" srcOrd="1" destOrd="0" presId="urn:microsoft.com/office/officeart/2005/8/layout/orgChart1"/>
    <dgm:cxn modelId="{967BBFCF-5BB0-4F1C-A94D-D11A818800B8}" type="presParOf" srcId="{7CDBC970-06FD-4135-BF1A-0184CD894446}" destId="{CEDD3CFE-2B67-4311-88A3-6576AE4CF642}" srcOrd="1" destOrd="0" presId="urn:microsoft.com/office/officeart/2005/8/layout/orgChart1"/>
    <dgm:cxn modelId="{F94A4A67-D153-475A-A761-CF651B15EC4B}" type="presParOf" srcId="{7CDBC970-06FD-4135-BF1A-0184CD894446}" destId="{C13866DC-6E9C-49FE-B500-0347CDD0EA69}" srcOrd="2" destOrd="0" presId="urn:microsoft.com/office/officeart/2005/8/layout/orgChart1"/>
    <dgm:cxn modelId="{658C23EF-89D4-44CC-8B8E-269BFBBEE210}" type="presParOf" srcId="{056797B2-BB3C-43C4-A30D-52FE79CF0AE5}" destId="{60506AA6-0E00-4998-9126-11B4A348B5AA}" srcOrd="4" destOrd="0" presId="urn:microsoft.com/office/officeart/2005/8/layout/orgChart1"/>
    <dgm:cxn modelId="{B42FFE75-B1DB-4511-A67A-4103F573B9B8}" type="presParOf" srcId="{056797B2-BB3C-43C4-A30D-52FE79CF0AE5}" destId="{96839951-8883-46D1-B0E8-2A47C768D419}" srcOrd="5" destOrd="0" presId="urn:microsoft.com/office/officeart/2005/8/layout/orgChart1"/>
    <dgm:cxn modelId="{980C2518-3E0A-42B3-818C-BC1AE5510B83}" type="presParOf" srcId="{96839951-8883-46D1-B0E8-2A47C768D419}" destId="{14786B4B-4410-4817-85FD-B70A14AD0405}" srcOrd="0" destOrd="0" presId="urn:microsoft.com/office/officeart/2005/8/layout/orgChart1"/>
    <dgm:cxn modelId="{49B82D16-B50B-4901-9622-9D24389880DA}" type="presParOf" srcId="{14786B4B-4410-4817-85FD-B70A14AD0405}" destId="{2C85288C-0EB0-4115-9552-15CEE88137AA}" srcOrd="0" destOrd="0" presId="urn:microsoft.com/office/officeart/2005/8/layout/orgChart1"/>
    <dgm:cxn modelId="{BDA33D70-A33B-470D-BF89-C6E4C728B365}" type="presParOf" srcId="{14786B4B-4410-4817-85FD-B70A14AD0405}" destId="{7466C4C1-9896-4749-9161-4157ABBADE25}" srcOrd="1" destOrd="0" presId="urn:microsoft.com/office/officeart/2005/8/layout/orgChart1"/>
    <dgm:cxn modelId="{8ED45164-0DBC-4604-8160-E14B6BFE272A}" type="presParOf" srcId="{96839951-8883-46D1-B0E8-2A47C768D419}" destId="{78A67FC2-DFB8-4B2F-A35A-9FFDA9877D7C}" srcOrd="1" destOrd="0" presId="urn:microsoft.com/office/officeart/2005/8/layout/orgChart1"/>
    <dgm:cxn modelId="{C59AAD61-C77E-4D9E-8A87-E5E5D34B1BC7}" type="presParOf" srcId="{96839951-8883-46D1-B0E8-2A47C768D419}" destId="{6BB6FBC6-5977-4EBD-B82D-327A0B08D7D0}" srcOrd="2" destOrd="0" presId="urn:microsoft.com/office/officeart/2005/8/layout/orgChart1"/>
    <dgm:cxn modelId="{49E3C4ED-F0FB-4E28-AF37-98A409800286}" type="presParOf" srcId="{B611FF48-ED5B-414C-BBE9-187974F0C088}" destId="{5D8D9FB0-41C4-4F6A-8E2A-BFB2B154C7F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6AA6-0E00-4998-9126-11B4A348B5AA}">
      <dsp:nvSpPr>
        <dsp:cNvPr id="0" name=""/>
        <dsp:cNvSpPr/>
      </dsp:nvSpPr>
      <dsp:spPr>
        <a:xfrm>
          <a:off x="3166340" y="983529"/>
          <a:ext cx="2240209" cy="344122"/>
        </a:xfrm>
        <a:custGeom>
          <a:avLst/>
          <a:gdLst/>
          <a:ahLst/>
          <a:cxnLst/>
          <a:rect l="0" t="0" r="0" b="0"/>
          <a:pathLst>
            <a:path>
              <a:moveTo>
                <a:pt x="0" y="0"/>
              </a:moveTo>
              <a:lnTo>
                <a:pt x="0" y="149723"/>
              </a:lnTo>
              <a:lnTo>
                <a:pt x="2240209" y="149723"/>
              </a:lnTo>
              <a:lnTo>
                <a:pt x="2240209" y="34412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0CC5F-3933-4D47-949C-701788821FB0}">
      <dsp:nvSpPr>
        <dsp:cNvPr id="0" name=""/>
        <dsp:cNvSpPr/>
      </dsp:nvSpPr>
      <dsp:spPr>
        <a:xfrm>
          <a:off x="3120620" y="983529"/>
          <a:ext cx="91440" cy="354406"/>
        </a:xfrm>
        <a:custGeom>
          <a:avLst/>
          <a:gdLst/>
          <a:ahLst/>
          <a:cxnLst/>
          <a:rect l="0" t="0" r="0" b="0"/>
          <a:pathLst>
            <a:path>
              <a:moveTo>
                <a:pt x="45720" y="0"/>
              </a:moveTo>
              <a:lnTo>
                <a:pt x="45720" y="3544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06321-4BCD-41EC-877D-0A87C6AC804C}">
      <dsp:nvSpPr>
        <dsp:cNvPr id="0" name=""/>
        <dsp:cNvSpPr/>
      </dsp:nvSpPr>
      <dsp:spPr>
        <a:xfrm>
          <a:off x="926131" y="983529"/>
          <a:ext cx="2240209" cy="388796"/>
        </a:xfrm>
        <a:custGeom>
          <a:avLst/>
          <a:gdLst/>
          <a:ahLst/>
          <a:cxnLst/>
          <a:rect l="0" t="0" r="0" b="0"/>
          <a:pathLst>
            <a:path>
              <a:moveTo>
                <a:pt x="2240209" y="0"/>
              </a:moveTo>
              <a:lnTo>
                <a:pt x="2240209" y="194398"/>
              </a:lnTo>
              <a:lnTo>
                <a:pt x="0" y="194398"/>
              </a:lnTo>
              <a:lnTo>
                <a:pt x="0" y="38879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EC729-1DF9-4963-8375-D8B15F9A7054}">
      <dsp:nvSpPr>
        <dsp:cNvPr id="0" name=""/>
        <dsp:cNvSpPr/>
      </dsp:nvSpPr>
      <dsp:spPr>
        <a:xfrm>
          <a:off x="1902001" y="57823"/>
          <a:ext cx="2528677" cy="92570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a:solidFill>
                <a:sysClr val="windowText" lastClr="000000"/>
              </a:solidFill>
            </a:rPr>
            <a:t>Southern Bantu language family in South Africa</a:t>
          </a:r>
          <a:endParaRPr lang="en-US" sz="1100" b="1" kern="1200">
            <a:solidFill>
              <a:sysClr val="windowText" lastClr="000000"/>
            </a:solidFill>
          </a:endParaRPr>
        </a:p>
      </dsp:txBody>
      <dsp:txXfrm>
        <a:off x="1902001" y="57823"/>
        <a:ext cx="2528677" cy="925706"/>
      </dsp:txXfrm>
    </dsp:sp>
    <dsp:sp modelId="{981CDB38-EF4C-4054-9A7B-5828B73F295E}">
      <dsp:nvSpPr>
        <dsp:cNvPr id="0" name=""/>
        <dsp:cNvSpPr/>
      </dsp:nvSpPr>
      <dsp:spPr>
        <a:xfrm>
          <a:off x="425" y="1372326"/>
          <a:ext cx="1851412" cy="159418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dirty="0">
              <a:solidFill>
                <a:sysClr val="windowText" lastClr="000000"/>
              </a:solidFill>
            </a:rPr>
            <a:t>Nguni language family</a:t>
          </a:r>
        </a:p>
        <a:p>
          <a:pPr lvl="0" algn="ctr" defTabSz="444500">
            <a:lnSpc>
              <a:spcPct val="100000"/>
            </a:lnSpc>
            <a:spcBef>
              <a:spcPct val="0"/>
            </a:spcBef>
            <a:spcAft>
              <a:spcPts val="0"/>
            </a:spcAft>
          </a:pPr>
          <a:r>
            <a:rPr lang="en-US" sz="1000" b="0" i="0" kern="1200" dirty="0">
              <a:solidFill>
                <a:sysClr val="windowText" lastClr="000000"/>
              </a:solidFill>
            </a:rPr>
            <a:t>(Conjunctive orthography)</a:t>
          </a:r>
          <a:endParaRPr lang="en-US" sz="1000" b="1" kern="1200" dirty="0">
            <a:solidFill>
              <a:sysClr val="windowText" lastClr="000000"/>
            </a:solidFill>
          </a:endParaRPr>
        </a:p>
        <a:p>
          <a:pPr lvl="0" algn="ctr" defTabSz="444500">
            <a:lnSpc>
              <a:spcPct val="100000"/>
            </a:lnSpc>
            <a:spcBef>
              <a:spcPct val="0"/>
            </a:spcBef>
            <a:spcAft>
              <a:spcPts val="0"/>
            </a:spcAft>
          </a:pPr>
          <a:r>
            <a:rPr lang="en-US" sz="1000" b="0" i="1" kern="1200" dirty="0">
              <a:solidFill>
                <a:sysClr val="windowText" lastClr="000000"/>
              </a:solidFill>
            </a:rPr>
            <a:t>isiZulu </a:t>
          </a:r>
        </a:p>
        <a:p>
          <a:pPr lvl="0" algn="ctr" defTabSz="444500">
            <a:lnSpc>
              <a:spcPct val="100000"/>
            </a:lnSpc>
            <a:spcBef>
              <a:spcPct val="0"/>
            </a:spcBef>
            <a:spcAft>
              <a:spcPts val="0"/>
            </a:spcAft>
          </a:pPr>
          <a:r>
            <a:rPr lang="en-US" sz="1000" b="0" i="1" kern="1200" dirty="0">
              <a:solidFill>
                <a:sysClr val="windowText" lastClr="000000"/>
              </a:solidFill>
            </a:rPr>
            <a:t>isiXhosa</a:t>
          </a:r>
        </a:p>
        <a:p>
          <a:pPr lvl="0" algn="ctr" defTabSz="444500">
            <a:lnSpc>
              <a:spcPct val="100000"/>
            </a:lnSpc>
            <a:spcBef>
              <a:spcPct val="0"/>
            </a:spcBef>
            <a:spcAft>
              <a:spcPts val="0"/>
            </a:spcAft>
          </a:pPr>
          <a:r>
            <a:rPr lang="en-US" sz="1000" b="0" i="1" kern="1200" dirty="0" err="1">
              <a:solidFill>
                <a:sysClr val="windowText" lastClr="000000"/>
              </a:solidFill>
            </a:rPr>
            <a:t>Siswati</a:t>
          </a:r>
          <a:endParaRPr lang="en-US" sz="1000" b="0" i="1" kern="1200" dirty="0">
            <a:solidFill>
              <a:sysClr val="windowText" lastClr="000000"/>
            </a:solidFill>
          </a:endParaRPr>
        </a:p>
        <a:p>
          <a:pPr lvl="0" algn="ctr" defTabSz="444500">
            <a:lnSpc>
              <a:spcPct val="100000"/>
            </a:lnSpc>
            <a:spcBef>
              <a:spcPct val="0"/>
            </a:spcBef>
            <a:spcAft>
              <a:spcPts val="0"/>
            </a:spcAft>
          </a:pPr>
          <a:r>
            <a:rPr lang="en-US" sz="1000" b="0" i="1" kern="1200" dirty="0">
              <a:solidFill>
                <a:sysClr val="windowText" lastClr="000000"/>
              </a:solidFill>
            </a:rPr>
            <a:t>isiNdebele</a:t>
          </a:r>
          <a:endParaRPr lang="en-US" sz="1000" b="0" i="0" kern="1200" dirty="0">
            <a:solidFill>
              <a:sysClr val="windowText" lastClr="000000"/>
            </a:solidFill>
          </a:endParaRPr>
        </a:p>
      </dsp:txBody>
      <dsp:txXfrm>
        <a:off x="425" y="1372326"/>
        <a:ext cx="1851412" cy="1594186"/>
      </dsp:txXfrm>
    </dsp:sp>
    <dsp:sp modelId="{DBF83C16-0268-46B9-9EA8-26D7037FDA9B}">
      <dsp:nvSpPr>
        <dsp:cNvPr id="0" name=""/>
        <dsp:cNvSpPr/>
      </dsp:nvSpPr>
      <dsp:spPr>
        <a:xfrm>
          <a:off x="2240634" y="1337936"/>
          <a:ext cx="1851412" cy="142453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a:solidFill>
                <a:sysClr val="windowText" lastClr="000000"/>
              </a:solidFill>
            </a:rPr>
            <a:t>Sotho language family</a:t>
          </a:r>
        </a:p>
        <a:p>
          <a:pPr lvl="0" algn="ctr" defTabSz="444500">
            <a:lnSpc>
              <a:spcPct val="100000"/>
            </a:lnSpc>
            <a:spcBef>
              <a:spcPct val="0"/>
            </a:spcBef>
            <a:spcAft>
              <a:spcPts val="0"/>
            </a:spcAft>
          </a:pPr>
          <a:r>
            <a:rPr lang="en-US" sz="1000" b="0" kern="1200">
              <a:solidFill>
                <a:sysClr val="windowText" lastClr="000000"/>
              </a:solidFill>
            </a:rPr>
            <a:t>(disjunctive orthograhy)</a:t>
          </a:r>
        </a:p>
        <a:p>
          <a:pPr lvl="0" algn="ctr" defTabSz="444500">
            <a:lnSpc>
              <a:spcPct val="100000"/>
            </a:lnSpc>
            <a:spcBef>
              <a:spcPct val="0"/>
            </a:spcBef>
            <a:spcAft>
              <a:spcPts val="0"/>
            </a:spcAft>
          </a:pPr>
          <a:r>
            <a:rPr lang="en-US" sz="1000" b="0" kern="1200">
              <a:solidFill>
                <a:sysClr val="windowText" lastClr="000000"/>
              </a:solidFill>
            </a:rPr>
            <a:t>Northern Sotho</a:t>
          </a:r>
          <a:endParaRPr lang="en-US" sz="1000" b="0" i="1" kern="1200">
            <a:solidFill>
              <a:sysClr val="windowText" lastClr="000000"/>
            </a:solidFill>
            <a:highlight>
              <a:srgbClr val="FFFF00"/>
            </a:highlight>
          </a:endParaRPr>
        </a:p>
        <a:p>
          <a:pPr lvl="0" algn="ctr" defTabSz="444500">
            <a:lnSpc>
              <a:spcPct val="100000"/>
            </a:lnSpc>
            <a:spcBef>
              <a:spcPct val="0"/>
            </a:spcBef>
            <a:spcAft>
              <a:spcPts val="0"/>
            </a:spcAft>
          </a:pPr>
          <a:r>
            <a:rPr lang="en-US" sz="1000" b="0" i="1" kern="1200">
              <a:solidFill>
                <a:sysClr val="windowText" lastClr="000000"/>
              </a:solidFill>
            </a:rPr>
            <a:t>Southern Sotho</a:t>
          </a:r>
        </a:p>
        <a:p>
          <a:pPr lvl="0" algn="ctr" defTabSz="444500">
            <a:lnSpc>
              <a:spcPct val="100000"/>
            </a:lnSpc>
            <a:spcBef>
              <a:spcPct val="0"/>
            </a:spcBef>
            <a:spcAft>
              <a:spcPts val="0"/>
            </a:spcAft>
          </a:pPr>
          <a:r>
            <a:rPr lang="en-US" sz="1000" b="0" i="1" kern="1200">
              <a:solidFill>
                <a:sysClr val="windowText" lastClr="000000"/>
              </a:solidFill>
            </a:rPr>
            <a:t>Setswana</a:t>
          </a:r>
        </a:p>
      </dsp:txBody>
      <dsp:txXfrm>
        <a:off x="2240634" y="1337936"/>
        <a:ext cx="1851412" cy="1424532"/>
      </dsp:txXfrm>
    </dsp:sp>
    <dsp:sp modelId="{2C85288C-0EB0-4115-9552-15CEE88137AA}">
      <dsp:nvSpPr>
        <dsp:cNvPr id="0" name=""/>
        <dsp:cNvSpPr/>
      </dsp:nvSpPr>
      <dsp:spPr>
        <a:xfrm>
          <a:off x="4480843" y="1327651"/>
          <a:ext cx="1851412" cy="154642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dirty="0" smtClean="0">
              <a:solidFill>
                <a:sysClr val="windowText" lastClr="000000"/>
              </a:solidFill>
            </a:rPr>
            <a:t>Non-clustered  </a:t>
          </a:r>
          <a:r>
            <a:rPr lang="en-US" sz="1000" b="1" kern="1200" dirty="0">
              <a:solidFill>
                <a:sysClr val="windowText" lastClr="000000"/>
              </a:solidFill>
            </a:rPr>
            <a:t>languages</a:t>
          </a:r>
        </a:p>
        <a:p>
          <a:pPr lvl="0" algn="ctr" defTabSz="444500">
            <a:lnSpc>
              <a:spcPct val="100000"/>
            </a:lnSpc>
            <a:spcBef>
              <a:spcPct val="0"/>
            </a:spcBef>
            <a:spcAft>
              <a:spcPts val="0"/>
            </a:spcAft>
          </a:pPr>
          <a:r>
            <a:rPr lang="en-US" sz="1000" b="0" kern="1200" dirty="0">
              <a:solidFill>
                <a:sysClr val="windowText" lastClr="000000"/>
              </a:solidFill>
            </a:rPr>
            <a:t>(Mainly disjunctive </a:t>
          </a:r>
          <a:r>
            <a:rPr lang="en-US" sz="1000" b="0" kern="1200" dirty="0" smtClean="0">
              <a:solidFill>
                <a:sysClr val="windowText" lastClr="000000"/>
              </a:solidFill>
            </a:rPr>
            <a:t>orthography</a:t>
          </a:r>
          <a:r>
            <a:rPr lang="en-US" sz="1000" b="0" kern="1200" dirty="0">
              <a:solidFill>
                <a:sysClr val="windowText" lastClr="000000"/>
              </a:solidFill>
            </a:rPr>
            <a:t>)</a:t>
          </a:r>
        </a:p>
        <a:p>
          <a:pPr lvl="0" algn="ctr" defTabSz="444500">
            <a:lnSpc>
              <a:spcPct val="100000"/>
            </a:lnSpc>
            <a:spcBef>
              <a:spcPct val="0"/>
            </a:spcBef>
            <a:spcAft>
              <a:spcPts val="0"/>
            </a:spcAft>
          </a:pPr>
          <a:r>
            <a:rPr lang="en-US" sz="1000" b="0" i="1" kern="1200" dirty="0">
              <a:solidFill>
                <a:sysClr val="windowText" lastClr="000000"/>
              </a:solidFill>
            </a:rPr>
            <a:t>Tshivenda</a:t>
          </a:r>
        </a:p>
        <a:p>
          <a:pPr lvl="0" algn="ctr" defTabSz="444500">
            <a:lnSpc>
              <a:spcPct val="100000"/>
            </a:lnSpc>
            <a:spcBef>
              <a:spcPct val="0"/>
            </a:spcBef>
            <a:spcAft>
              <a:spcPts val="0"/>
            </a:spcAft>
          </a:pPr>
          <a:r>
            <a:rPr lang="en-US" sz="1000" b="0" i="1" kern="1200" dirty="0">
              <a:solidFill>
                <a:sysClr val="windowText" lastClr="000000"/>
              </a:solidFill>
            </a:rPr>
            <a:t>Xitsonga</a:t>
          </a:r>
        </a:p>
        <a:p>
          <a:pPr lvl="0" algn="ctr" defTabSz="444500">
            <a:lnSpc>
              <a:spcPct val="100000"/>
            </a:lnSpc>
            <a:spcBef>
              <a:spcPct val="0"/>
            </a:spcBef>
            <a:spcAft>
              <a:spcPts val="0"/>
            </a:spcAft>
          </a:pPr>
          <a:endParaRPr lang="en-US" sz="1000" b="0" i="1" kern="1200" dirty="0">
            <a:solidFill>
              <a:sysClr val="windowText" lastClr="000000"/>
            </a:solidFill>
            <a:highlight>
              <a:srgbClr val="FFFF00"/>
            </a:highlight>
          </a:endParaRPr>
        </a:p>
      </dsp:txBody>
      <dsp:txXfrm>
        <a:off x="4480843" y="1327651"/>
        <a:ext cx="1851412" cy="15464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809367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740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904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515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596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678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6473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821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105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042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295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624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688" y="0"/>
            <a:ext cx="4575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68925" y="2387250"/>
            <a:ext cx="3636600" cy="2259000"/>
          </a:xfrm>
          <a:prstGeom prst="rect">
            <a:avLst/>
          </a:prstGeom>
        </p:spPr>
        <p:txBody>
          <a:bodyPr lIns="91425" tIns="91425" rIns="91425" bIns="91425" anchor="t" anchorCtr="0"/>
          <a:lstStyle>
            <a:lvl1pPr lvl="0">
              <a:spcBef>
                <a:spcPts val="0"/>
              </a:spcBef>
              <a:buClr>
                <a:srgbClr val="F67031"/>
              </a:buClr>
              <a:buSzPct val="100000"/>
              <a:defRPr sz="3000" b="1">
                <a:solidFill>
                  <a:srgbClr val="F67031"/>
                </a:solidFill>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endParaRPr/>
          </a:p>
        </p:txBody>
      </p:sp>
      <p:sp>
        <p:nvSpPr>
          <p:cNvPr id="12" name="Shape 1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0" name="Shape 20"/>
          <p:cNvSpPr/>
          <p:nvPr/>
        </p:nvSpPr>
        <p:spPr>
          <a:xfrm flipH="1">
            <a:off x="4568411" y="0"/>
            <a:ext cx="4575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subTitle" idx="1"/>
          </p:nvPr>
        </p:nvSpPr>
        <p:spPr>
          <a:xfrm>
            <a:off x="646550" y="1989500"/>
            <a:ext cx="3246900" cy="2126400"/>
          </a:xfrm>
          <a:prstGeom prst="rect">
            <a:avLst/>
          </a:prstGeom>
        </p:spPr>
        <p:txBody>
          <a:bodyPr lIns="91425" tIns="91425" rIns="91425" bIns="91425" anchor="t" anchorCtr="0"/>
          <a:lstStyle>
            <a:lvl1pPr lvl="0" rtl="0">
              <a:spcBef>
                <a:spcPts val="0"/>
              </a:spcBef>
              <a:buClr>
                <a:srgbClr val="FFFFFF"/>
              </a:buClr>
              <a:buFont typeface="Georgia"/>
              <a:buNone/>
              <a:defRPr i="1">
                <a:solidFill>
                  <a:srgbClr val="FFFFFF"/>
                </a:solidFill>
                <a:latin typeface="Georgia"/>
                <a:ea typeface="Georgia"/>
                <a:cs typeface="Georgia"/>
                <a:sym typeface="Georgia"/>
              </a:defRPr>
            </a:lvl1pPr>
            <a:lvl2pPr lvl="1" rtl="0">
              <a:spcBef>
                <a:spcPts val="0"/>
              </a:spcBef>
              <a:buClr>
                <a:srgbClr val="FFFFFF"/>
              </a:buClr>
              <a:buSzPct val="100000"/>
              <a:buFont typeface="Georgia"/>
              <a:buNone/>
              <a:defRPr sz="3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3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3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3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3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3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3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3000" i="1">
                <a:solidFill>
                  <a:srgbClr val="FFFFFF"/>
                </a:solidFill>
                <a:latin typeface="Georgia"/>
                <a:ea typeface="Georgia"/>
                <a:cs typeface="Georgia"/>
                <a:sym typeface="Georgia"/>
              </a:defRPr>
            </a:lvl9pPr>
          </a:lstStyle>
          <a:p>
            <a:endParaRPr/>
          </a:p>
        </p:txBody>
      </p:sp>
      <p:sp>
        <p:nvSpPr>
          <p:cNvPr id="22" name="Shape 22"/>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23" name="Shape 23"/>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24" name="Shape 24"/>
          <p:cNvSpPr txBox="1">
            <a:spLocks noGrp="1"/>
          </p:cNvSpPr>
          <p:nvPr>
            <p:ph type="body" idx="2"/>
          </p:nvPr>
        </p:nvSpPr>
        <p:spPr>
          <a:xfrm>
            <a:off x="5130225" y="1016000"/>
            <a:ext cx="3470700" cy="3099900"/>
          </a:xfrm>
          <a:prstGeom prst="rect">
            <a:avLst/>
          </a:prstGeom>
        </p:spPr>
        <p:txBody>
          <a:bodyPr lIns="91425" tIns="91425" rIns="91425" bIns="91425" anchor="t" anchorCtr="0"/>
          <a:lstStyle>
            <a:lvl1pPr lvl="0" rtl="0">
              <a:spcBef>
                <a:spcPts val="0"/>
              </a:spcBef>
              <a:spcAft>
                <a:spcPts val="1000"/>
              </a:spcAft>
              <a:buClr>
                <a:srgbClr val="F67031"/>
              </a:buClr>
              <a:buSzPct val="100000"/>
              <a:buAutoNum type="arabicPeriod"/>
              <a:defRPr sz="1800"/>
            </a:lvl1pPr>
            <a:lvl2pPr lvl="1" rtl="0">
              <a:spcBef>
                <a:spcPts val="0"/>
              </a:spcBef>
              <a:spcAft>
                <a:spcPts val="1000"/>
              </a:spcAft>
              <a:buAutoNum type="alphaLcPeriod"/>
              <a:defRPr>
                <a:solidFill>
                  <a:srgbClr val="999999"/>
                </a:solidFill>
              </a:defRPr>
            </a:lvl2pPr>
            <a:lvl3pPr lvl="2" rtl="0">
              <a:spcBef>
                <a:spcPts val="0"/>
              </a:spcBef>
              <a:spcAft>
                <a:spcPts val="1000"/>
              </a:spcAft>
              <a:buAutoNum type="romanLcPeriod"/>
              <a:defRPr>
                <a:solidFill>
                  <a:srgbClr val="999999"/>
                </a:solidFill>
              </a:defRPr>
            </a:lvl3pPr>
            <a:lvl4pPr lvl="3" rtl="0">
              <a:spcBef>
                <a:spcPts val="0"/>
              </a:spcBef>
              <a:spcAft>
                <a:spcPts val="1000"/>
              </a:spcAft>
              <a:buAutoNum type="arabicPeriod"/>
              <a:defRPr>
                <a:solidFill>
                  <a:srgbClr val="999999"/>
                </a:solidFill>
              </a:defRPr>
            </a:lvl4pPr>
            <a:lvl5pPr lvl="4" rtl="0">
              <a:spcBef>
                <a:spcPts val="0"/>
              </a:spcBef>
              <a:spcAft>
                <a:spcPts val="1000"/>
              </a:spcAft>
              <a:buClr>
                <a:srgbClr val="999999"/>
              </a:buClr>
              <a:buAutoNum type="alphaLcPeriod"/>
              <a:defRPr>
                <a:solidFill>
                  <a:srgbClr val="999999"/>
                </a:solidFill>
              </a:defRPr>
            </a:lvl5pPr>
            <a:lvl6pPr lvl="5" rtl="0">
              <a:spcBef>
                <a:spcPts val="0"/>
              </a:spcBef>
              <a:spcAft>
                <a:spcPts val="1000"/>
              </a:spcAft>
              <a:buClr>
                <a:srgbClr val="999999"/>
              </a:buClr>
              <a:buAutoNum type="romanLcPeriod"/>
              <a:defRPr>
                <a:solidFill>
                  <a:srgbClr val="999999"/>
                </a:solidFill>
              </a:defRPr>
            </a:lvl6pPr>
            <a:lvl7pPr lvl="6" rtl="0">
              <a:spcBef>
                <a:spcPts val="0"/>
              </a:spcBef>
              <a:spcAft>
                <a:spcPts val="1000"/>
              </a:spcAft>
              <a:buClr>
                <a:srgbClr val="999999"/>
              </a:buClr>
              <a:buAutoNum type="arabicPeriod"/>
              <a:defRPr>
                <a:solidFill>
                  <a:srgbClr val="999999"/>
                </a:solidFill>
              </a:defRPr>
            </a:lvl7pPr>
            <a:lvl8pPr lvl="7" rtl="0">
              <a:spcBef>
                <a:spcPts val="0"/>
              </a:spcBef>
              <a:spcAft>
                <a:spcPts val="1000"/>
              </a:spcAft>
              <a:buClr>
                <a:srgbClr val="999999"/>
              </a:buClr>
              <a:buAutoNum type="alphaLcPeriod"/>
              <a:defRPr>
                <a:solidFill>
                  <a:srgbClr val="999999"/>
                </a:solidFill>
              </a:defRPr>
            </a:lvl8pPr>
            <a:lvl9pPr lvl="8" rtl="0">
              <a:spcBef>
                <a:spcPts val="0"/>
              </a:spcBef>
              <a:spcAft>
                <a:spcPts val="1000"/>
              </a:spcAft>
              <a:buClr>
                <a:srgbClr val="999999"/>
              </a:buClr>
              <a:buAutoNum type="romanLcPeriod"/>
              <a:defRPr>
                <a:solidFill>
                  <a:srgbClr val="999999"/>
                </a:solidFill>
              </a:defRPr>
            </a:lvl9pPr>
          </a:lstStyle>
          <a:p>
            <a:endParaRPr/>
          </a:p>
        </p:txBody>
      </p:sp>
      <p:sp>
        <p:nvSpPr>
          <p:cNvPr id="25" name="Shape 25"/>
          <p:cNvSpPr txBox="1">
            <a:spLocks noGrp="1"/>
          </p:cNvSpPr>
          <p:nvPr>
            <p:ph type="title"/>
          </p:nvPr>
        </p:nvSpPr>
        <p:spPr>
          <a:xfrm>
            <a:off x="646573" y="1016000"/>
            <a:ext cx="3246900" cy="97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28" name="Shape 28"/>
          <p:cNvSpPr/>
          <p:nvPr/>
        </p:nvSpPr>
        <p:spPr>
          <a:xfrm>
            <a:off x="-7125" y="1271275"/>
            <a:ext cx="9151200" cy="3872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body" idx="1"/>
          </p:nvPr>
        </p:nvSpPr>
        <p:spPr>
          <a:xfrm>
            <a:off x="1847275" y="1704600"/>
            <a:ext cx="5449500" cy="2714700"/>
          </a:xfrm>
          <a:prstGeom prst="rect">
            <a:avLst/>
          </a:prstGeom>
        </p:spPr>
        <p:txBody>
          <a:bodyPr lIns="91425" tIns="91425" rIns="91425" bIns="91425" anchor="t" anchorCtr="0"/>
          <a:lstStyle>
            <a:lvl1pPr lvl="0" algn="ctr" rtl="0">
              <a:spcBef>
                <a:spcPts val="0"/>
              </a:spcBef>
              <a:buSzPct val="100000"/>
              <a:buFont typeface="Georgia"/>
              <a:defRPr sz="2400" i="1">
                <a:latin typeface="Georgia"/>
                <a:ea typeface="Georgia"/>
                <a:cs typeface="Georgia"/>
                <a:sym typeface="Georgia"/>
              </a:defRPr>
            </a:lvl1pPr>
            <a:lvl2pPr lvl="1" algn="ctr" rtl="0">
              <a:spcBef>
                <a:spcPts val="0"/>
              </a:spcBef>
              <a:buSzPct val="100000"/>
              <a:buFont typeface="Georgia"/>
              <a:defRPr sz="2400" i="1">
                <a:latin typeface="Georgia"/>
                <a:ea typeface="Georgia"/>
                <a:cs typeface="Georgia"/>
                <a:sym typeface="Georgia"/>
              </a:defRPr>
            </a:lvl2pPr>
            <a:lvl3pPr lvl="2" algn="ctr" rtl="0">
              <a:spcBef>
                <a:spcPts val="0"/>
              </a:spcBef>
              <a:buSzPct val="100000"/>
              <a:buFont typeface="Georgia"/>
              <a:defRPr sz="2400" i="1">
                <a:latin typeface="Georgia"/>
                <a:ea typeface="Georgia"/>
                <a:cs typeface="Georgia"/>
                <a:sym typeface="Georgia"/>
              </a:defRPr>
            </a:lvl3pPr>
            <a:lvl4pPr lvl="3" algn="ctr" rtl="0">
              <a:spcBef>
                <a:spcPts val="0"/>
              </a:spcBef>
              <a:buSzPct val="100000"/>
              <a:buFont typeface="Georgia"/>
              <a:defRPr sz="2400" i="1">
                <a:latin typeface="Georgia"/>
                <a:ea typeface="Georgia"/>
                <a:cs typeface="Georgia"/>
                <a:sym typeface="Georgia"/>
              </a:defRPr>
            </a:lvl4pPr>
            <a:lvl5pPr lvl="4" algn="ctr" rtl="0">
              <a:spcBef>
                <a:spcPts val="0"/>
              </a:spcBef>
              <a:buSzPct val="100000"/>
              <a:buFont typeface="Georgia"/>
              <a:defRPr sz="2400" i="1">
                <a:latin typeface="Georgia"/>
                <a:ea typeface="Georgia"/>
                <a:cs typeface="Georgia"/>
                <a:sym typeface="Georgia"/>
              </a:defRPr>
            </a:lvl5pPr>
            <a:lvl6pPr lvl="5" algn="ctr" rtl="0">
              <a:spcBef>
                <a:spcPts val="0"/>
              </a:spcBef>
              <a:buSzPct val="100000"/>
              <a:buFont typeface="Georgia"/>
              <a:defRPr sz="2400" i="1">
                <a:latin typeface="Georgia"/>
                <a:ea typeface="Georgia"/>
                <a:cs typeface="Georgia"/>
                <a:sym typeface="Georgia"/>
              </a:defRPr>
            </a:lvl6pPr>
            <a:lvl7pPr lvl="6" algn="ctr" rtl="0">
              <a:spcBef>
                <a:spcPts val="0"/>
              </a:spcBef>
              <a:buSzPct val="100000"/>
              <a:buFont typeface="Georgia"/>
              <a:defRPr sz="2400" i="1">
                <a:latin typeface="Georgia"/>
                <a:ea typeface="Georgia"/>
                <a:cs typeface="Georgia"/>
                <a:sym typeface="Georgia"/>
              </a:defRPr>
            </a:lvl7pPr>
            <a:lvl8pPr lvl="7" algn="ctr" rtl="0">
              <a:spcBef>
                <a:spcPts val="0"/>
              </a:spcBef>
              <a:buSzPct val="100000"/>
              <a:buFont typeface="Georgia"/>
              <a:defRPr sz="2400" i="1">
                <a:latin typeface="Georgia"/>
                <a:ea typeface="Georgia"/>
                <a:cs typeface="Georgia"/>
                <a:sym typeface="Georgia"/>
              </a:defRPr>
            </a:lvl8pPr>
            <a:lvl9pPr lvl="8" algn="ctr">
              <a:spcBef>
                <a:spcPts val="0"/>
              </a:spcBef>
              <a:buSzPct val="100000"/>
              <a:buFont typeface="Georgia"/>
              <a:defRPr sz="2400" i="1">
                <a:latin typeface="Georgia"/>
                <a:ea typeface="Georgia"/>
                <a:cs typeface="Georgia"/>
                <a:sym typeface="Georgia"/>
              </a:defRPr>
            </a:lvl9pPr>
          </a:lstStyle>
          <a:p>
            <a:endParaRPr/>
          </a:p>
        </p:txBody>
      </p:sp>
      <p:sp>
        <p:nvSpPr>
          <p:cNvPr id="30" name="Shape 30"/>
          <p:cNvSpPr txBox="1"/>
          <p:nvPr/>
        </p:nvSpPr>
        <p:spPr>
          <a:xfrm>
            <a:off x="3593400" y="227724"/>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72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4" name="Shape 34"/>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 name="Shape 35"/>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090625" y="575500"/>
            <a:ext cx="55962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5"/>
        <p:cNvGrpSpPr/>
        <p:nvPr/>
      </p:nvGrpSpPr>
      <p:grpSpPr>
        <a:xfrm>
          <a:off x="0" y="0"/>
          <a:ext cx="0" cy="0"/>
          <a:chOff x="0" y="0"/>
          <a:chExt cx="0" cy="0"/>
        </a:xfrm>
      </p:grpSpPr>
      <p:sp>
        <p:nvSpPr>
          <p:cNvPr id="66" name="Shape 6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7" name="Shape 67"/>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body" idx="1"/>
          </p:nvPr>
        </p:nvSpPr>
        <p:spPr>
          <a:xfrm>
            <a:off x="3062199" y="575500"/>
            <a:ext cx="2729999"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0" name="Shape 70"/>
          <p:cNvSpPr txBox="1">
            <a:spLocks noGrp="1"/>
          </p:cNvSpPr>
          <p:nvPr>
            <p:ph type="body" idx="2"/>
          </p:nvPr>
        </p:nvSpPr>
        <p:spPr>
          <a:xfrm>
            <a:off x="5956700" y="575500"/>
            <a:ext cx="2730000"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1" name="Shape 71"/>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82" name="Shape 82"/>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 name="Shape 84"/>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a:t>
            </a:fld>
            <a:endParaRPr lang="en">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a:p>
        </p:txBody>
      </p:sp>
      <p:sp>
        <p:nvSpPr>
          <p:cNvPr id="8"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CCCCCC"/>
                </a:solidFill>
                <a:latin typeface="Nunito Sans"/>
                <a:ea typeface="Nunito Sans"/>
                <a:cs typeface="Nunito Sans"/>
                <a:sym typeface="Nunito Sans"/>
              </a:rPr>
              <a:t>‹#›</a:t>
            </a:fld>
            <a:endParaRPr lang="en" sz="1000">
              <a:solidFill>
                <a:srgbClr val="CCCCCC"/>
              </a:solidFill>
              <a:latin typeface="Nunito Sans"/>
              <a:ea typeface="Nunito Sans"/>
              <a:cs typeface="Nunito Sans"/>
              <a:sym typeface="Nunito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7"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95536" y="483518"/>
            <a:ext cx="3960440" cy="3546252"/>
          </a:xfrm>
          <a:prstGeom prst="rect">
            <a:avLst/>
          </a:prstGeom>
        </p:spPr>
        <p:txBody>
          <a:bodyPr lIns="91425" tIns="91425" rIns="91425" bIns="91425" anchor="t" anchorCtr="0">
            <a:noAutofit/>
          </a:bodyPr>
          <a:lstStyle/>
          <a:p>
            <a:pPr lvl="0"/>
            <a:r>
              <a:rPr lang="en-US" sz="2400" dirty="0"/>
              <a:t>How Language Policy or Practice Creates or Sustains Inequality in Education</a:t>
            </a:r>
            <a:r>
              <a:rPr lang="en" sz="2400" dirty="0" smtClean="0"/>
              <a:t/>
            </a:r>
            <a:br>
              <a:rPr lang="en" sz="2400" dirty="0" smtClean="0"/>
            </a:br>
            <a:r>
              <a:rPr lang="en" sz="2400" dirty="0" smtClean="0"/>
              <a:t/>
            </a:r>
            <a:br>
              <a:rPr lang="en" sz="2400" dirty="0" smtClean="0"/>
            </a:br>
            <a:r>
              <a:rPr lang="en" sz="2400" dirty="0" smtClean="0"/>
              <a:t>Nompumelelo Mohohlwane, DBE</a:t>
            </a:r>
            <a:br>
              <a:rPr lang="en" sz="2400" dirty="0" smtClean="0"/>
            </a:br>
            <a:r>
              <a:rPr lang="en" sz="2400" dirty="0"/>
              <a:t/>
            </a:r>
            <a:br>
              <a:rPr lang="en" sz="2400" dirty="0"/>
            </a:br>
            <a:r>
              <a:rPr lang="en" sz="2400" b="0" dirty="0" smtClean="0"/>
              <a:t>5 July 2019</a:t>
            </a:r>
            <a:r>
              <a:rPr lang="en" sz="2400" dirty="0"/>
              <a:t/>
            </a:r>
            <a:br>
              <a:rPr lang="en" sz="2400" dirty="0"/>
            </a:br>
            <a:endParaRPr lang="en"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endParaRPr lang="en-US" dirty="0"/>
          </a:p>
        </p:txBody>
      </p:sp>
      <p:sp>
        <p:nvSpPr>
          <p:cNvPr id="4" name="Text Placeholder 3"/>
          <p:cNvSpPr>
            <a:spLocks noGrp="1"/>
          </p:cNvSpPr>
          <p:nvPr>
            <p:ph type="body" idx="1"/>
          </p:nvPr>
        </p:nvSpPr>
        <p:spPr>
          <a:xfrm>
            <a:off x="2771800" y="411510"/>
            <a:ext cx="5976664" cy="3981000"/>
          </a:xfrm>
        </p:spPr>
        <p:txBody>
          <a:bodyPr/>
          <a:lstStyle/>
          <a:p>
            <a:pPr algn="just">
              <a:buNone/>
            </a:pPr>
            <a:r>
              <a:rPr lang="en-US" b="1" dirty="0" smtClean="0">
                <a:solidFill>
                  <a:schemeClr val="tx1"/>
                </a:solidFill>
              </a:rPr>
              <a:t>1961 Constitution </a:t>
            </a:r>
          </a:p>
          <a:p>
            <a:pPr algn="just">
              <a:buNone/>
            </a:pPr>
            <a:endParaRPr lang="en-US" b="1" dirty="0" smtClean="0">
              <a:solidFill>
                <a:schemeClr val="tx1"/>
              </a:solidFill>
            </a:endParaRPr>
          </a:p>
          <a:p>
            <a:pPr marL="285750" indent="-285750" algn="just">
              <a:buClrTx/>
            </a:pPr>
            <a:r>
              <a:rPr lang="en-US" dirty="0" smtClean="0">
                <a:solidFill>
                  <a:schemeClr val="tx1"/>
                </a:solidFill>
              </a:rPr>
              <a:t>“no court of law shall be competent to enquire into or pronounce upon the validity of any Act passed by Parliament, other than an Act which repeals or amends the provisions of section 128 or 113 ...”</a:t>
            </a:r>
          </a:p>
          <a:p>
            <a:pPr marL="285750" indent="-285750" algn="just">
              <a:buClrTx/>
            </a:pPr>
            <a:endParaRPr lang="en-US" dirty="0" smtClean="0">
              <a:solidFill>
                <a:schemeClr val="tx1"/>
              </a:solidFill>
            </a:endParaRPr>
          </a:p>
          <a:p>
            <a:pPr marL="285750" indent="-285750" algn="just">
              <a:buClrTx/>
            </a:pPr>
            <a:r>
              <a:rPr lang="en-US" dirty="0" smtClean="0">
                <a:solidFill>
                  <a:schemeClr val="tx1"/>
                </a:solidFill>
              </a:rPr>
              <a:t>Afrikaans and English as a language of learning and teaching</a:t>
            </a:r>
          </a:p>
          <a:p>
            <a:pPr marL="285750" indent="-285750" algn="just">
              <a:buClrTx/>
            </a:pPr>
            <a:endParaRPr lang="en-US" dirty="0" smtClean="0">
              <a:solidFill>
                <a:schemeClr val="tx1"/>
              </a:solidFill>
            </a:endParaRPr>
          </a:p>
          <a:p>
            <a:pPr marL="285750" indent="-285750" algn="just">
              <a:buClrTx/>
            </a:pPr>
            <a:r>
              <a:rPr lang="en-US" dirty="0" smtClean="0">
                <a:solidFill>
                  <a:schemeClr val="tx1"/>
                </a:solidFill>
              </a:rPr>
              <a:t>Afrikaner owned publishing houses principal providers of school textbooks. </a:t>
            </a:r>
          </a:p>
          <a:p>
            <a:pPr algn="just">
              <a:buNone/>
            </a:pPr>
            <a:endParaRPr lang="en-US" dirty="0" smtClean="0">
              <a:solidFill>
                <a:schemeClr val="tx1"/>
              </a:solidFill>
            </a:endParaRPr>
          </a:p>
          <a:p>
            <a:pPr algn="just">
              <a:buNone/>
            </a:pPr>
            <a:r>
              <a:rPr lang="en-US" b="1" dirty="0" smtClean="0">
                <a:solidFill>
                  <a:schemeClr val="tx1"/>
                </a:solidFill>
              </a:rPr>
              <a:t>1990-1998  (poetry, drama and fiction books)</a:t>
            </a:r>
          </a:p>
          <a:p>
            <a:pPr algn="just">
              <a:buNone/>
            </a:pPr>
            <a:endParaRPr lang="en-US" b="1" dirty="0" smtClean="0">
              <a:solidFill>
                <a:schemeClr val="tx1"/>
              </a:solidFill>
            </a:endParaRPr>
          </a:p>
          <a:p>
            <a:pPr marL="285750" indent="-285750" algn="just">
              <a:buClrTx/>
            </a:pPr>
            <a:r>
              <a:rPr lang="en-US" dirty="0" smtClean="0">
                <a:solidFill>
                  <a:schemeClr val="tx1"/>
                </a:solidFill>
              </a:rPr>
              <a:t>2800 Afrikaans books, 970 were published in English and a total of 1200 were published across all 9 African languages</a:t>
            </a:r>
          </a:p>
          <a:p>
            <a:pPr>
              <a:buNone/>
            </a:pPr>
            <a:endParaRPr lang="en-US" dirty="0" smtClean="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10</a:t>
            </a:fld>
            <a:endParaRPr lang="en">
              <a:solidFill>
                <a:srgbClr val="FFFFFF"/>
              </a:solidFill>
            </a:endParaRPr>
          </a:p>
        </p:txBody>
      </p:sp>
      <p:sp>
        <p:nvSpPr>
          <p:cNvPr id="6" name="Rectangle 5"/>
          <p:cNvSpPr/>
          <p:nvPr/>
        </p:nvSpPr>
        <p:spPr>
          <a:xfrm>
            <a:off x="323528" y="440339"/>
            <a:ext cx="2088232" cy="2308324"/>
          </a:xfrm>
          <a:prstGeom prst="rect">
            <a:avLst/>
          </a:prstGeom>
        </p:spPr>
        <p:txBody>
          <a:bodyPr wrap="square">
            <a:spAutoFit/>
          </a:bodyPr>
          <a:lstStyle/>
          <a:p>
            <a:r>
              <a:rPr lang="en-US" sz="2400" dirty="0">
                <a:solidFill>
                  <a:srgbClr val="FFFFFF"/>
                </a:solidFill>
                <a:latin typeface="Nunito Sans"/>
                <a:sym typeface="Nunito Sans"/>
              </a:rPr>
              <a:t>How did Afrikaans develop?</a:t>
            </a:r>
            <a:br>
              <a:rPr lang="en-US" sz="2400" dirty="0">
                <a:solidFill>
                  <a:srgbClr val="FFFFFF"/>
                </a:solidFill>
                <a:latin typeface="Nunito Sans"/>
                <a:sym typeface="Nunito Sans"/>
              </a:rPr>
            </a:br>
            <a:r>
              <a:rPr lang="en-US" sz="2400" dirty="0">
                <a:solidFill>
                  <a:srgbClr val="FFFFFF"/>
                </a:solidFill>
                <a:latin typeface="Nunito Sans"/>
                <a:sym typeface="Nunito Sans"/>
              </a:rPr>
              <a:t/>
            </a:r>
            <a:br>
              <a:rPr lang="en-US" sz="2400" dirty="0">
                <a:solidFill>
                  <a:srgbClr val="FFFFFF"/>
                </a:solidFill>
                <a:latin typeface="Nunito Sans"/>
                <a:sym typeface="Nunito Sans"/>
              </a:rPr>
            </a:br>
            <a:r>
              <a:rPr lang="en-US" sz="2400" dirty="0">
                <a:solidFill>
                  <a:srgbClr val="FFFFFF"/>
                </a:solidFill>
                <a:latin typeface="Nunito Sans"/>
                <a:sym typeface="Nunito Sans"/>
              </a:rPr>
              <a:t>Education and law</a:t>
            </a:r>
            <a:endParaRPr lang="en-ZA" dirty="0"/>
          </a:p>
        </p:txBody>
      </p:sp>
    </p:spTree>
    <p:extLst>
      <p:ext uri="{BB962C8B-B14F-4D97-AF65-F5344CB8AC3E}">
        <p14:creationId xmlns:p14="http://schemas.microsoft.com/office/powerpoint/2010/main" val="332277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742726" y="1591573"/>
            <a:ext cx="7772400" cy="1159800"/>
          </a:xfrm>
          <a:prstGeom prst="rect">
            <a:avLst/>
          </a:prstGeom>
        </p:spPr>
        <p:txBody>
          <a:bodyPr lIns="91425" tIns="91425" rIns="91425" bIns="91425" anchor="t" anchorCtr="0">
            <a:noAutofit/>
          </a:bodyPr>
          <a:lstStyle/>
          <a:p>
            <a:pPr lvl="0" algn="ctr" rtl="0">
              <a:spcBef>
                <a:spcPts val="0"/>
              </a:spcBef>
              <a:buNone/>
            </a:pPr>
            <a:r>
              <a:rPr lang="en" sz="6000" b="1" dirty="0" smtClean="0"/>
              <a:t>Theory of language planning</a:t>
            </a:r>
            <a:endParaRPr lang="en" sz="6000" b="1" dirty="0"/>
          </a:p>
        </p:txBody>
      </p:sp>
      <p:sp>
        <p:nvSpPr>
          <p:cNvPr id="176" name="Shape 17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
        <p:nvSpPr>
          <p:cNvPr id="177" name="Shape 177"/>
          <p:cNvSpPr/>
          <p:nvPr/>
        </p:nvSpPr>
        <p:spPr>
          <a:xfrm>
            <a:off x="1635350" y="1665933"/>
            <a:ext cx="5956025" cy="1074500"/>
          </a:xfrm>
          <a:custGeom>
            <a:avLst/>
            <a:gdLst/>
            <a:ahLst/>
            <a:cxnLst/>
            <a:rect l="0" t="0" r="0" b="0"/>
            <a:pathLst>
              <a:path w="238241" h="42980" extrusionOk="0">
                <a:moveTo>
                  <a:pt x="0" y="14049"/>
                </a:moveTo>
                <a:cubicBezTo>
                  <a:pt x="5476" y="8572"/>
                  <a:pt x="13935" y="7254"/>
                  <a:pt x="21126" y="4377"/>
                </a:cubicBezTo>
                <a:cubicBezTo>
                  <a:pt x="34914" y="-1140"/>
                  <a:pt x="51579" y="-1336"/>
                  <a:pt x="65669" y="3359"/>
                </a:cubicBezTo>
                <a:cubicBezTo>
                  <a:pt x="71835" y="5413"/>
                  <a:pt x="79873" y="8507"/>
                  <a:pt x="81450" y="14813"/>
                </a:cubicBezTo>
                <a:cubicBezTo>
                  <a:pt x="82972" y="20904"/>
                  <a:pt x="84782" y="28175"/>
                  <a:pt x="81704" y="33648"/>
                </a:cubicBezTo>
                <a:cubicBezTo>
                  <a:pt x="77323" y="41434"/>
                  <a:pt x="64778" y="44710"/>
                  <a:pt x="56251" y="42047"/>
                </a:cubicBezTo>
                <a:cubicBezTo>
                  <a:pt x="49198" y="39843"/>
                  <a:pt x="46785" y="28699"/>
                  <a:pt x="48107" y="21430"/>
                </a:cubicBezTo>
                <a:cubicBezTo>
                  <a:pt x="48969" y="16684"/>
                  <a:pt x="53053" y="12573"/>
                  <a:pt x="57270" y="10231"/>
                </a:cubicBezTo>
                <a:cubicBezTo>
                  <a:pt x="87006" y="-6292"/>
                  <a:pt x="121672" y="33364"/>
                  <a:pt x="155264" y="38739"/>
                </a:cubicBezTo>
                <a:cubicBezTo>
                  <a:pt x="174114" y="41754"/>
                  <a:pt x="194149" y="44396"/>
                  <a:pt x="212533" y="39248"/>
                </a:cubicBezTo>
                <a:cubicBezTo>
                  <a:pt x="225473" y="35624"/>
                  <a:pt x="238241" y="21632"/>
                  <a:pt x="238241" y="8195"/>
                </a:cubicBezTo>
              </a:path>
            </a:pathLst>
          </a:custGeom>
          <a:noFill/>
          <a:ln w="9525" cap="flat" cmpd="sng">
            <a:solidFill>
              <a:srgbClr val="FFFFFF"/>
            </a:solidFill>
            <a:prstDash val="dash"/>
            <a:round/>
            <a:headEnd type="none" w="lg" len="lg"/>
            <a:tailEnd type="none" w="lg" len="lg"/>
          </a:ln>
        </p:spPr>
      </p:sp>
      <p:grpSp>
        <p:nvGrpSpPr>
          <p:cNvPr id="18" name="Shape 568"/>
          <p:cNvGrpSpPr/>
          <p:nvPr/>
        </p:nvGrpSpPr>
        <p:grpSpPr>
          <a:xfrm>
            <a:off x="7740352" y="915566"/>
            <a:ext cx="864096" cy="739540"/>
            <a:chOff x="1923675" y="1633650"/>
            <a:chExt cx="436000" cy="435975"/>
          </a:xfrm>
        </p:grpSpPr>
        <p:sp>
          <p:nvSpPr>
            <p:cNvPr id="19" name="Shape 56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7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7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7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7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7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1619672" y="1851670"/>
            <a:ext cx="6325125" cy="2714700"/>
          </a:xfrm>
          <a:prstGeom prst="rect">
            <a:avLst/>
          </a:prstGeom>
        </p:spPr>
        <p:txBody>
          <a:bodyPr lIns="91425" tIns="91425" rIns="91425" bIns="91425" anchor="t" anchorCtr="0">
            <a:noAutofit/>
          </a:bodyPr>
          <a:lstStyle/>
          <a:p>
            <a:pPr lvl="0" algn="just">
              <a:buNone/>
            </a:pPr>
            <a:r>
              <a:rPr lang="en-US" sz="1600" dirty="0"/>
              <a:t>That language planning should serve so many covert goals is not surprising</a:t>
            </a:r>
            <a:r>
              <a:rPr lang="en-US" sz="1600" dirty="0" smtClean="0"/>
              <a:t>. Language </a:t>
            </a:r>
            <a:r>
              <a:rPr lang="en-US" sz="1600" dirty="0"/>
              <a:t>is the fundamental institution of society, not only because it is </a:t>
            </a:r>
            <a:r>
              <a:rPr lang="en-US" sz="1600" dirty="0" smtClean="0"/>
              <a:t>the first </a:t>
            </a:r>
            <a:r>
              <a:rPr lang="en-US" sz="1600" dirty="0"/>
              <a:t>human institution experienced by the individual, but also because all </a:t>
            </a:r>
            <a:r>
              <a:rPr lang="en-US" sz="1600" dirty="0" smtClean="0"/>
              <a:t>other institutions </a:t>
            </a:r>
            <a:r>
              <a:rPr lang="en-US" sz="1600" dirty="0"/>
              <a:t>are built upon its regulatory patterns . . .To plan language is to </a:t>
            </a:r>
            <a:r>
              <a:rPr lang="en-US" sz="1600" dirty="0" smtClean="0"/>
              <a:t>plan society</a:t>
            </a:r>
            <a:r>
              <a:rPr lang="en-US" sz="1600" dirty="0"/>
              <a:t>. (Cooper 1989: 182)</a:t>
            </a:r>
            <a:endParaRPr lang="en" sz="1600" dirty="0"/>
          </a:p>
        </p:txBody>
      </p:sp>
      <p:sp>
        <p:nvSpPr>
          <p:cNvPr id="145" name="Shape 145"/>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Tree>
    <p:extLst>
      <p:ext uri="{BB962C8B-B14F-4D97-AF65-F5344CB8AC3E}">
        <p14:creationId xmlns:p14="http://schemas.microsoft.com/office/powerpoint/2010/main" val="384631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Afrikaans develop?</a:t>
            </a:r>
            <a:br>
              <a:rPr lang="en-US" dirty="0" smtClean="0"/>
            </a:br>
            <a:r>
              <a:rPr lang="en-US" dirty="0"/>
              <a:t/>
            </a:r>
            <a:br>
              <a:rPr lang="en-US" dirty="0"/>
            </a:br>
            <a:r>
              <a:rPr lang="en-US" dirty="0" smtClean="0"/>
              <a:t>Language planning</a:t>
            </a:r>
            <a:br>
              <a:rPr lang="en-US" dirty="0" smtClean="0"/>
            </a:br>
            <a:endParaRPr lang="en-US" dirty="0"/>
          </a:p>
        </p:txBody>
      </p:sp>
      <p:sp>
        <p:nvSpPr>
          <p:cNvPr id="4" name="Text Placeholder 3"/>
          <p:cNvSpPr>
            <a:spLocks noGrp="1"/>
          </p:cNvSpPr>
          <p:nvPr>
            <p:ph type="body" idx="1"/>
          </p:nvPr>
        </p:nvSpPr>
        <p:spPr>
          <a:xfrm>
            <a:off x="2771800" y="411510"/>
            <a:ext cx="5976664" cy="3981000"/>
          </a:xfrm>
        </p:spPr>
        <p:txBody>
          <a:bodyPr/>
          <a:lstStyle/>
          <a:p>
            <a:pPr algn="just">
              <a:buNone/>
            </a:pPr>
            <a:r>
              <a:rPr lang="en-US" dirty="0" smtClean="0">
                <a:solidFill>
                  <a:schemeClr val="tx1"/>
                </a:solidFill>
              </a:rPr>
              <a:t>Language planning focuses on two aspects </a:t>
            </a:r>
            <a:r>
              <a:rPr lang="en-US" b="1" dirty="0" smtClean="0">
                <a:solidFill>
                  <a:schemeClr val="tx1"/>
                </a:solidFill>
              </a:rPr>
              <a:t>status </a:t>
            </a:r>
            <a:r>
              <a:rPr lang="en-US" b="1" dirty="0">
                <a:solidFill>
                  <a:schemeClr val="tx1"/>
                </a:solidFill>
              </a:rPr>
              <a:t>planning </a:t>
            </a:r>
            <a:r>
              <a:rPr lang="en-US" dirty="0">
                <a:solidFill>
                  <a:schemeClr val="tx1"/>
                </a:solidFill>
              </a:rPr>
              <a:t>and</a:t>
            </a:r>
            <a:r>
              <a:rPr lang="en-US" b="1" dirty="0">
                <a:solidFill>
                  <a:schemeClr val="tx1"/>
                </a:solidFill>
              </a:rPr>
              <a:t> corpus planning </a:t>
            </a:r>
            <a:r>
              <a:rPr lang="en-US" dirty="0">
                <a:solidFill>
                  <a:schemeClr val="tx1"/>
                </a:solidFill>
              </a:rPr>
              <a:t>with the aim of answering questions </a:t>
            </a:r>
            <a:r>
              <a:rPr lang="en-US" dirty="0" smtClean="0">
                <a:solidFill>
                  <a:schemeClr val="tx1"/>
                </a:solidFill>
              </a:rPr>
              <a:t>on:</a:t>
            </a:r>
          </a:p>
          <a:p>
            <a:pPr algn="just">
              <a:buNone/>
            </a:pPr>
            <a:endParaRPr lang="en-US" dirty="0" smtClean="0">
              <a:solidFill>
                <a:schemeClr val="tx1"/>
              </a:solidFill>
            </a:endParaRPr>
          </a:p>
          <a:p>
            <a:pPr marL="285750" indent="-285750" algn="just"/>
            <a:r>
              <a:rPr lang="en-US" b="1" dirty="0">
                <a:solidFill>
                  <a:schemeClr val="tx1"/>
                </a:solidFill>
              </a:rPr>
              <a:t>L</a:t>
            </a:r>
            <a:r>
              <a:rPr lang="en-US" b="1" dirty="0" smtClean="0">
                <a:solidFill>
                  <a:schemeClr val="tx1"/>
                </a:solidFill>
              </a:rPr>
              <a:t>anguage purpose</a:t>
            </a:r>
          </a:p>
          <a:p>
            <a:pPr marL="285750" indent="-285750" algn="just"/>
            <a:r>
              <a:rPr lang="en-US" b="1" dirty="0" smtClean="0">
                <a:solidFill>
                  <a:schemeClr val="tx1"/>
                </a:solidFill>
              </a:rPr>
              <a:t>Language use </a:t>
            </a:r>
          </a:p>
          <a:p>
            <a:pPr marL="285750" indent="-285750" algn="just"/>
            <a:r>
              <a:rPr lang="en-US" b="1" dirty="0" smtClean="0">
                <a:solidFill>
                  <a:schemeClr val="tx1"/>
                </a:solidFill>
              </a:rPr>
              <a:t>Development </a:t>
            </a:r>
            <a:r>
              <a:rPr lang="en-US" b="1" dirty="0">
                <a:solidFill>
                  <a:schemeClr val="tx1"/>
                </a:solidFill>
              </a:rPr>
              <a:t>in relation to </a:t>
            </a:r>
            <a:r>
              <a:rPr lang="en-US" b="1" dirty="0" smtClean="0">
                <a:solidFill>
                  <a:schemeClr val="tx1"/>
                </a:solidFill>
              </a:rPr>
              <a:t>education</a:t>
            </a:r>
          </a:p>
          <a:p>
            <a:pPr marL="285750" indent="-285750" algn="just"/>
            <a:r>
              <a:rPr lang="en-US" b="1" dirty="0" smtClean="0">
                <a:solidFill>
                  <a:schemeClr val="tx1"/>
                </a:solidFill>
              </a:rPr>
              <a:t>Relationship to </a:t>
            </a:r>
            <a:r>
              <a:rPr lang="en-US" b="1" dirty="0">
                <a:solidFill>
                  <a:schemeClr val="tx1"/>
                </a:solidFill>
              </a:rPr>
              <a:t>economics </a:t>
            </a:r>
            <a:endParaRPr lang="en-US" b="1" dirty="0" smtClean="0">
              <a:solidFill>
                <a:schemeClr val="tx1"/>
              </a:solidFill>
            </a:endParaRPr>
          </a:p>
          <a:p>
            <a:pPr marL="285750" indent="-285750" algn="just"/>
            <a:r>
              <a:rPr lang="en-US" b="1" dirty="0" smtClean="0">
                <a:solidFill>
                  <a:schemeClr val="tx1"/>
                </a:solidFill>
              </a:rPr>
              <a:t>Role of social integration </a:t>
            </a:r>
          </a:p>
          <a:p>
            <a:pPr algn="just">
              <a:buNone/>
            </a:pPr>
            <a:endParaRPr lang="en-US" b="1" dirty="0" smtClean="0">
              <a:solidFill>
                <a:schemeClr val="tx1"/>
              </a:solidFill>
            </a:endParaRPr>
          </a:p>
          <a:p>
            <a:pPr algn="just">
              <a:buClrTx/>
              <a:buNone/>
            </a:pPr>
            <a:r>
              <a:rPr lang="en-US" dirty="0">
                <a:solidFill>
                  <a:schemeClr val="tx1"/>
                </a:solidFill>
              </a:rPr>
              <a:t>Language planning application (</a:t>
            </a:r>
            <a:r>
              <a:rPr lang="en-US" dirty="0" smtClean="0">
                <a:solidFill>
                  <a:schemeClr val="tx1"/>
                </a:solidFill>
              </a:rPr>
              <a:t>Earman1983). </a:t>
            </a:r>
            <a:r>
              <a:rPr lang="en-US" b="1" dirty="0" smtClean="0">
                <a:solidFill>
                  <a:schemeClr val="tx1"/>
                </a:solidFill>
              </a:rPr>
              <a:t>4 </a:t>
            </a:r>
            <a:r>
              <a:rPr lang="en-US" b="1" dirty="0">
                <a:solidFill>
                  <a:schemeClr val="tx1"/>
                </a:solidFill>
              </a:rPr>
              <a:t>key components within languages:</a:t>
            </a:r>
          </a:p>
          <a:p>
            <a:pPr algn="just">
              <a:buClrTx/>
              <a:buNone/>
            </a:pPr>
            <a:endParaRPr lang="en-US" dirty="0">
              <a:solidFill>
                <a:schemeClr val="tx1"/>
              </a:solidFill>
            </a:endParaRPr>
          </a:p>
          <a:p>
            <a:pPr marL="285750" indent="-285750"/>
            <a:r>
              <a:rPr lang="en-US" dirty="0">
                <a:solidFill>
                  <a:schemeClr val="tx1"/>
                </a:solidFill>
              </a:rPr>
              <a:t>Fact-finding</a:t>
            </a:r>
          </a:p>
          <a:p>
            <a:pPr marL="285750" indent="-285750"/>
            <a:r>
              <a:rPr lang="en-US" dirty="0">
                <a:solidFill>
                  <a:schemeClr val="tx1"/>
                </a:solidFill>
              </a:rPr>
              <a:t>Establishing goals and strategies</a:t>
            </a:r>
          </a:p>
          <a:p>
            <a:pPr marL="285750" indent="-285750"/>
            <a:r>
              <a:rPr lang="en-US" dirty="0">
                <a:solidFill>
                  <a:schemeClr val="tx1"/>
                </a:solidFill>
              </a:rPr>
              <a:t>Implementation </a:t>
            </a:r>
          </a:p>
          <a:p>
            <a:pPr marL="285750" indent="-285750"/>
            <a:r>
              <a:rPr lang="en-US" dirty="0">
                <a:solidFill>
                  <a:schemeClr val="tx1"/>
                </a:solidFill>
              </a:rPr>
              <a:t>Evaluation.</a:t>
            </a:r>
          </a:p>
          <a:p>
            <a:pPr algn="just">
              <a:buNone/>
            </a:pPr>
            <a:endParaRPr lang="en-US" b="1" dirty="0">
              <a:solidFill>
                <a:schemeClr val="tx1"/>
              </a:solidFill>
            </a:endParaRPr>
          </a:p>
          <a:p>
            <a:pPr marL="285750" indent="-285750" algn="just">
              <a:buClrTx/>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13</a:t>
            </a:fld>
            <a:endParaRPr lang="en">
              <a:solidFill>
                <a:srgbClr val="FFFFFF"/>
              </a:solidFill>
            </a:endParaRPr>
          </a:p>
        </p:txBody>
      </p:sp>
    </p:spTree>
    <p:extLst>
      <p:ext uri="{BB962C8B-B14F-4D97-AF65-F5344CB8AC3E}">
        <p14:creationId xmlns:p14="http://schemas.microsoft.com/office/powerpoint/2010/main" val="167035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r>
              <a:rPr lang="en-ZA" dirty="0"/>
              <a:t>How did Afrikaans develop?</a:t>
            </a:r>
            <a:endParaRPr lang="en" dirty="0"/>
          </a:p>
        </p:txBody>
      </p:sp>
      <p:sp>
        <p:nvSpPr>
          <p:cNvPr id="250" name="Shape 250"/>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grpSp>
        <p:nvGrpSpPr>
          <p:cNvPr id="251" name="Shape 251"/>
          <p:cNvGrpSpPr/>
          <p:nvPr/>
        </p:nvGrpSpPr>
        <p:grpSpPr>
          <a:xfrm>
            <a:off x="3618600" y="443475"/>
            <a:ext cx="4481792" cy="4256550"/>
            <a:chOff x="3618600" y="537300"/>
            <a:chExt cx="4271950" cy="4256550"/>
          </a:xfrm>
        </p:grpSpPr>
        <p:sp>
          <p:nvSpPr>
            <p:cNvPr id="252" name="Shape 252"/>
            <p:cNvSpPr/>
            <p:nvPr/>
          </p:nvSpPr>
          <p:spPr>
            <a:xfrm>
              <a:off x="3680275" y="537300"/>
              <a:ext cx="1906800" cy="1906800"/>
            </a:xfrm>
            <a:prstGeom prst="ellipse">
              <a:avLst/>
            </a:prstGeom>
            <a:solidFill>
              <a:srgbClr val="FF9900"/>
            </a:solidFill>
            <a:ln>
              <a:noFill/>
            </a:ln>
          </p:spPr>
          <p:txBody>
            <a:bodyPr lIns="91425" tIns="91425" rIns="91425" bIns="91425" anchor="ctr" anchorCtr="0">
              <a:noAutofit/>
            </a:bodyPr>
            <a:lstStyle/>
            <a:p>
              <a:pPr lvl="0" algn="ctr"/>
              <a:r>
                <a:rPr lang="en-ZA" sz="1600" dirty="0" smtClean="0">
                  <a:solidFill>
                    <a:srgbClr val="FFFFFF"/>
                  </a:solidFill>
                  <a:latin typeface="Nunito Sans"/>
                  <a:ea typeface="Nunito Sans"/>
                  <a:cs typeface="Nunito Sans"/>
                  <a:sym typeface="Nunito Sans"/>
                </a:rPr>
                <a:t>Dutch </a:t>
              </a:r>
              <a:r>
                <a:rPr lang="en-ZA" sz="1600" dirty="0">
                  <a:solidFill>
                    <a:srgbClr val="FFFFFF"/>
                  </a:solidFill>
                  <a:latin typeface="Nunito Sans"/>
                  <a:ea typeface="Nunito Sans"/>
                  <a:cs typeface="Nunito Sans"/>
                  <a:sym typeface="Nunito Sans"/>
                </a:rPr>
                <a:t>European settlers</a:t>
              </a:r>
              <a:endParaRPr lang="en" sz="1600" dirty="0">
                <a:solidFill>
                  <a:srgbClr val="FFFFFF"/>
                </a:solidFill>
                <a:latin typeface="Nunito Sans"/>
                <a:ea typeface="Nunito Sans"/>
                <a:cs typeface="Nunito Sans"/>
                <a:sym typeface="Nunito Sans"/>
              </a:endParaRPr>
            </a:p>
          </p:txBody>
        </p:sp>
        <p:sp>
          <p:nvSpPr>
            <p:cNvPr id="253" name="Shape 253"/>
            <p:cNvSpPr/>
            <p:nvPr/>
          </p:nvSpPr>
          <p:spPr>
            <a:xfrm>
              <a:off x="5983750" y="537300"/>
              <a:ext cx="1906800" cy="1906800"/>
            </a:xfrm>
            <a:prstGeom prst="ellipse">
              <a:avLst/>
            </a:prstGeom>
            <a:solidFill>
              <a:srgbClr val="F67031"/>
            </a:solidFill>
            <a:ln>
              <a:noFill/>
            </a:ln>
          </p:spPr>
          <p:txBody>
            <a:bodyPr lIns="91425" tIns="91425" rIns="91425" bIns="91425" anchor="ctr" anchorCtr="0">
              <a:noAutofit/>
            </a:bodyPr>
            <a:lstStyle/>
            <a:p>
              <a:pPr lvl="0" algn="ctr">
                <a:buClr>
                  <a:schemeClr val="dk1"/>
                </a:buClr>
                <a:buSzPct val="110000"/>
              </a:pPr>
              <a:r>
                <a:rPr lang="en-US" sz="1600" dirty="0" err="1" smtClean="0">
                  <a:solidFill>
                    <a:srgbClr val="FFFFFF"/>
                  </a:solidFill>
                  <a:latin typeface="Nunito Sans"/>
                  <a:ea typeface="Nunito Sans"/>
                  <a:cs typeface="Nunito Sans"/>
                  <a:sym typeface="Nunito Sans"/>
                </a:rPr>
                <a:t>Colonised</a:t>
              </a:r>
              <a:r>
                <a:rPr lang="en-US" sz="1600" dirty="0" smtClean="0">
                  <a:solidFill>
                    <a:srgbClr val="FFFFFF"/>
                  </a:solidFill>
                  <a:latin typeface="Nunito Sans"/>
                  <a:ea typeface="Nunito Sans"/>
                  <a:cs typeface="Nunito Sans"/>
                  <a:sym typeface="Nunito Sans"/>
                </a:rPr>
                <a:t> </a:t>
              </a:r>
              <a:r>
                <a:rPr lang="en-US" sz="1600" dirty="0">
                  <a:solidFill>
                    <a:srgbClr val="FFFFFF"/>
                  </a:solidFill>
                  <a:latin typeface="Nunito Sans"/>
                  <a:ea typeface="Nunito Sans"/>
                  <a:cs typeface="Nunito Sans"/>
                  <a:sym typeface="Nunito Sans"/>
                </a:rPr>
                <a:t>or indented Khoi and </a:t>
              </a:r>
              <a:r>
                <a:rPr lang="en-US" sz="1600" dirty="0" smtClean="0">
                  <a:solidFill>
                    <a:srgbClr val="FFFFFF"/>
                  </a:solidFill>
                  <a:latin typeface="Nunito Sans"/>
                  <a:ea typeface="Nunito Sans"/>
                  <a:cs typeface="Nunito Sans"/>
                  <a:sym typeface="Nunito Sans"/>
                </a:rPr>
                <a:t>San</a:t>
              </a:r>
              <a:endParaRPr lang="en" sz="1600" dirty="0">
                <a:solidFill>
                  <a:srgbClr val="FFFFFF"/>
                </a:solidFill>
                <a:latin typeface="Nunito Sans"/>
                <a:ea typeface="Nunito Sans"/>
                <a:cs typeface="Nunito Sans"/>
                <a:sym typeface="Nunito Sans"/>
              </a:endParaRPr>
            </a:p>
          </p:txBody>
        </p:sp>
        <p:sp>
          <p:nvSpPr>
            <p:cNvPr id="254" name="Shape 254"/>
            <p:cNvSpPr/>
            <p:nvPr/>
          </p:nvSpPr>
          <p:spPr>
            <a:xfrm>
              <a:off x="3618600" y="2887050"/>
              <a:ext cx="1906800" cy="1906800"/>
            </a:xfrm>
            <a:prstGeom prst="ellipse">
              <a:avLst/>
            </a:prstGeom>
            <a:solidFill>
              <a:srgbClr val="CC4125"/>
            </a:solidFill>
            <a:ln>
              <a:noFill/>
            </a:ln>
          </p:spPr>
          <p:txBody>
            <a:bodyPr lIns="91425" tIns="91425" rIns="91425" bIns="91425" anchor="ctr" anchorCtr="0">
              <a:noAutofit/>
            </a:bodyPr>
            <a:lstStyle/>
            <a:p>
              <a:pPr lvl="0" algn="ctr" rtl="0">
                <a:spcBef>
                  <a:spcPts val="0"/>
                </a:spcBef>
                <a:buNone/>
              </a:pPr>
              <a:endParaRPr sz="1000" dirty="0">
                <a:solidFill>
                  <a:srgbClr val="FFFFFF"/>
                </a:solidFill>
                <a:latin typeface="Nunito Sans"/>
                <a:ea typeface="Nunito Sans"/>
                <a:cs typeface="Nunito Sans"/>
                <a:sym typeface="Nunito Sans"/>
              </a:endParaRPr>
            </a:p>
            <a:p>
              <a:pPr lvl="0" algn="ctr" rtl="0">
                <a:spcBef>
                  <a:spcPts val="0"/>
                </a:spcBef>
                <a:buNone/>
              </a:pPr>
              <a:endParaRPr sz="1000" dirty="0">
                <a:solidFill>
                  <a:srgbClr val="FFFFFF"/>
                </a:solidFill>
                <a:latin typeface="Nunito Sans"/>
                <a:ea typeface="Nunito Sans"/>
                <a:cs typeface="Nunito Sans"/>
                <a:sym typeface="Nunito Sans"/>
              </a:endParaRPr>
            </a:p>
            <a:p>
              <a:pPr lvl="0" algn="ctr"/>
              <a:r>
                <a:rPr lang="en-US" sz="1600" dirty="0" smtClean="0">
                  <a:solidFill>
                    <a:srgbClr val="FFFFFF"/>
                  </a:solidFill>
                  <a:latin typeface="Nunito Sans"/>
                  <a:ea typeface="Nunito Sans"/>
                  <a:cs typeface="Nunito Sans"/>
                  <a:sym typeface="Nunito Sans"/>
                </a:rPr>
                <a:t>Enslaved Africans mostly </a:t>
              </a:r>
              <a:r>
                <a:rPr lang="en-US" sz="1600" dirty="0">
                  <a:solidFill>
                    <a:srgbClr val="FFFFFF"/>
                  </a:solidFill>
                  <a:latin typeface="Nunito Sans"/>
                  <a:ea typeface="Nunito Sans"/>
                  <a:cs typeface="Nunito Sans"/>
                  <a:sym typeface="Nunito Sans"/>
                </a:rPr>
                <a:t>from </a:t>
              </a:r>
              <a:r>
                <a:rPr lang="en-US" sz="1600" dirty="0" smtClean="0">
                  <a:solidFill>
                    <a:srgbClr val="FFFFFF"/>
                  </a:solidFill>
                  <a:latin typeface="Nunito Sans"/>
                  <a:ea typeface="Nunito Sans"/>
                  <a:cs typeface="Nunito Sans"/>
                  <a:sym typeface="Nunito Sans"/>
                </a:rPr>
                <a:t>Angola</a:t>
              </a:r>
              <a:endParaRPr lang="en" sz="1600" dirty="0">
                <a:solidFill>
                  <a:srgbClr val="FFFFFF"/>
                </a:solidFill>
                <a:latin typeface="Nunito Sans"/>
                <a:ea typeface="Nunito Sans"/>
                <a:cs typeface="Nunito Sans"/>
                <a:sym typeface="Nunito Sans"/>
              </a:endParaRPr>
            </a:p>
          </p:txBody>
        </p:sp>
        <p:sp>
          <p:nvSpPr>
            <p:cNvPr id="255" name="Shape 255"/>
            <p:cNvSpPr/>
            <p:nvPr/>
          </p:nvSpPr>
          <p:spPr>
            <a:xfrm>
              <a:off x="5962420" y="2887050"/>
              <a:ext cx="1906800" cy="1906800"/>
            </a:xfrm>
            <a:prstGeom prst="ellipse">
              <a:avLst/>
            </a:prstGeom>
            <a:solidFill>
              <a:srgbClr val="ED0036"/>
            </a:solidFill>
            <a:ln>
              <a:noFill/>
            </a:ln>
          </p:spPr>
          <p:txBody>
            <a:bodyPr lIns="91425" tIns="91425" rIns="91425" bIns="91425" anchor="ctr" anchorCtr="0">
              <a:noAutofit/>
            </a:bodyPr>
            <a:lstStyle/>
            <a:p>
              <a:pPr lvl="0" algn="ctr" rtl="0">
                <a:spcBef>
                  <a:spcPts val="0"/>
                </a:spcBef>
                <a:buNone/>
              </a:pPr>
              <a:endParaRPr sz="1000" dirty="0">
                <a:solidFill>
                  <a:srgbClr val="FFFFFF"/>
                </a:solidFill>
                <a:latin typeface="Nunito Sans"/>
                <a:ea typeface="Nunito Sans"/>
                <a:cs typeface="Nunito Sans"/>
                <a:sym typeface="Nunito Sans"/>
              </a:endParaRPr>
            </a:p>
            <a:p>
              <a:pPr lvl="0" algn="ctr" rtl="0">
                <a:spcBef>
                  <a:spcPts val="0"/>
                </a:spcBef>
                <a:buNone/>
              </a:pPr>
              <a:endParaRPr sz="1000" dirty="0">
                <a:solidFill>
                  <a:srgbClr val="FFFFFF"/>
                </a:solidFill>
                <a:latin typeface="Nunito Sans"/>
                <a:ea typeface="Nunito Sans"/>
                <a:cs typeface="Nunito Sans"/>
                <a:sym typeface="Nunito Sans"/>
              </a:endParaRPr>
            </a:p>
            <a:p>
              <a:pPr lvl="0" algn="ctr"/>
              <a:r>
                <a:rPr lang="en-US" sz="1600" dirty="0" smtClean="0">
                  <a:solidFill>
                    <a:srgbClr val="FFFFFF"/>
                  </a:solidFill>
                  <a:latin typeface="Nunito Sans"/>
                  <a:ea typeface="Nunito Sans"/>
                  <a:cs typeface="Nunito Sans"/>
                  <a:sym typeface="Nunito Sans"/>
                </a:rPr>
                <a:t>Indo-Asian slaves mostly from Malaysia</a:t>
              </a:r>
              <a:endParaRPr lang="en-US" sz="1600" dirty="0">
                <a:solidFill>
                  <a:srgbClr val="FFFFFF"/>
                </a:solidFill>
                <a:latin typeface="Nunito Sans"/>
                <a:ea typeface="Nunito Sans"/>
                <a:cs typeface="Nunito Sans"/>
                <a:sym typeface="Nunito Sans"/>
              </a:endParaRPr>
            </a:p>
            <a:p>
              <a:pPr lvl="0" algn="ctr" rtl="0">
                <a:spcBef>
                  <a:spcPts val="0"/>
                </a:spcBef>
                <a:buNone/>
              </a:pPr>
              <a:endParaRPr lang="en" sz="1000" dirty="0">
                <a:solidFill>
                  <a:srgbClr val="FFFFFF"/>
                </a:solidFill>
                <a:latin typeface="Nunito Sans"/>
                <a:ea typeface="Nunito Sans"/>
                <a:cs typeface="Nunito Sans"/>
                <a:sym typeface="Nunito Sans"/>
              </a:endParaRPr>
            </a:p>
          </p:txBody>
        </p:sp>
      </p:grpSp>
      <p:sp>
        <p:nvSpPr>
          <p:cNvPr id="256" name="Shape 256"/>
          <p:cNvSpPr/>
          <p:nvPr/>
        </p:nvSpPr>
        <p:spPr>
          <a:xfrm>
            <a:off x="4701175" y="1518350"/>
            <a:ext cx="2106600" cy="2106600"/>
          </a:xfrm>
          <a:prstGeom prst="ellipse">
            <a:avLst/>
          </a:prstGeom>
          <a:solidFill>
            <a:srgbClr val="FFFFFF"/>
          </a:solidFill>
          <a:ln>
            <a:noFill/>
          </a:ln>
        </p:spPr>
        <p:txBody>
          <a:bodyPr lIns="91425" tIns="91425" rIns="91425" bIns="91425" anchor="ctr" anchorCtr="0">
            <a:noAutofit/>
          </a:bodyPr>
          <a:lstStyle/>
          <a:p>
            <a:pPr lvl="0" algn="ctr" rtl="0">
              <a:spcBef>
                <a:spcPts val="0"/>
              </a:spcBef>
              <a:buNone/>
            </a:pPr>
            <a:r>
              <a:rPr lang="en" sz="1800" b="1" dirty="0" smtClean="0">
                <a:solidFill>
                  <a:srgbClr val="666666"/>
                </a:solidFill>
                <a:latin typeface="Nunito Sans"/>
                <a:ea typeface="Nunito Sans"/>
                <a:cs typeface="Nunito Sans"/>
                <a:sym typeface="Nunito Sans"/>
              </a:rPr>
              <a:t>Afrikaans</a:t>
            </a:r>
            <a:endParaRPr lang="en" sz="1800" b="1" dirty="0">
              <a:solidFill>
                <a:srgbClr val="666666"/>
              </a:solidFill>
              <a:latin typeface="Nunito Sans"/>
              <a:ea typeface="Nunito Sans"/>
              <a:cs typeface="Nunito Sans"/>
              <a:sym typeface="Nunito Sans"/>
            </a:endParaRPr>
          </a:p>
        </p:txBody>
      </p:sp>
      <p:sp>
        <p:nvSpPr>
          <p:cNvPr id="257" name="Shape 257"/>
          <p:cNvSpPr/>
          <p:nvPr/>
        </p:nvSpPr>
        <p:spPr>
          <a:xfrm>
            <a:off x="4840050" y="1651475"/>
            <a:ext cx="1829100" cy="1829100"/>
          </a:xfrm>
          <a:prstGeom prst="donut">
            <a:avLst>
              <a:gd name="adj" fmla="val 11468"/>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58" name="Shape 347"/>
          <p:cNvSpPr txBox="1">
            <a:spLocks/>
          </p:cNvSpPr>
          <p:nvPr/>
        </p:nvSpPr>
        <p:spPr>
          <a:xfrm>
            <a:off x="158282" y="129930"/>
            <a:ext cx="3909662" cy="4890091"/>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marL="285750" lvl="0" indent="-285750" algn="just">
              <a:lnSpc>
                <a:spcPct val="115000"/>
              </a:lnSpc>
              <a:buClr>
                <a:srgbClr val="CCCCCC"/>
              </a:buClr>
              <a:buSzTx/>
              <a:buFont typeface="Nunito Sans"/>
              <a:buChar char="▪"/>
            </a:pPr>
            <a:endParaRPr lang="en-US" sz="1400" dirty="0" smtClean="0">
              <a:solidFill>
                <a:schemeClr val="bg1"/>
              </a:solidFill>
            </a:endParaRPr>
          </a:p>
          <a:p>
            <a:pPr marL="285750" lvl="0" indent="-285750" algn="just">
              <a:lnSpc>
                <a:spcPct val="115000"/>
              </a:lnSpc>
              <a:buClr>
                <a:srgbClr val="CCCCCC"/>
              </a:buClr>
              <a:buSzTx/>
              <a:buFont typeface="Nunito Sans"/>
              <a:buChar char="▪"/>
            </a:pPr>
            <a:endParaRPr lang="en-US" sz="1400" dirty="0">
              <a:solidFill>
                <a:schemeClr val="bg1"/>
              </a:solidFill>
            </a:endParaRPr>
          </a:p>
          <a:p>
            <a:pPr marL="285750" lvl="0" indent="-285750" algn="just">
              <a:lnSpc>
                <a:spcPct val="115000"/>
              </a:lnSpc>
              <a:buClr>
                <a:srgbClr val="CCCCCC"/>
              </a:buClr>
              <a:buSzTx/>
              <a:buFont typeface="Nunito Sans"/>
              <a:buChar char="▪"/>
            </a:pPr>
            <a:r>
              <a:rPr lang="en-US" sz="1400" dirty="0" smtClean="0">
                <a:solidFill>
                  <a:schemeClr val="bg1"/>
                </a:solidFill>
              </a:rPr>
              <a:t>Three </a:t>
            </a:r>
            <a:r>
              <a:rPr lang="en-US" sz="1400" dirty="0">
                <a:solidFill>
                  <a:schemeClr val="bg1"/>
                </a:solidFill>
              </a:rPr>
              <a:t>basic varieties of Afrikaans customarily identified, namely, Cape Afrikaans, East Afrikaans and Orange River </a:t>
            </a:r>
            <a:r>
              <a:rPr lang="en-US" sz="1400" dirty="0" smtClean="0">
                <a:solidFill>
                  <a:schemeClr val="bg1"/>
                </a:solidFill>
              </a:rPr>
              <a:t>Afrikaans</a:t>
            </a:r>
          </a:p>
          <a:p>
            <a:pPr marL="285750" lvl="0" indent="-285750" algn="just">
              <a:lnSpc>
                <a:spcPct val="115000"/>
              </a:lnSpc>
              <a:buClr>
                <a:srgbClr val="CCCCCC"/>
              </a:buClr>
              <a:buSzTx/>
              <a:buFont typeface="Nunito Sans"/>
              <a:buChar char="▪"/>
            </a:pPr>
            <a:endParaRPr lang="en-US" sz="1400" dirty="0">
              <a:solidFill>
                <a:schemeClr val="bg1"/>
              </a:solidFill>
            </a:endParaRPr>
          </a:p>
          <a:p>
            <a:pPr marL="285750" lvl="0" indent="-285750" algn="just">
              <a:lnSpc>
                <a:spcPct val="115000"/>
              </a:lnSpc>
              <a:buClr>
                <a:srgbClr val="CCCCCC"/>
              </a:buClr>
              <a:buSzTx/>
              <a:buFont typeface="Nunito Sans"/>
              <a:buChar char="▪"/>
            </a:pPr>
            <a:r>
              <a:rPr lang="en-US" sz="1400" dirty="0" smtClean="0">
                <a:solidFill>
                  <a:schemeClr val="bg1"/>
                </a:solidFill>
              </a:rPr>
              <a:t>Standardised </a:t>
            </a:r>
            <a:r>
              <a:rPr lang="en-US" sz="1400" dirty="0">
                <a:solidFill>
                  <a:schemeClr val="bg1"/>
                </a:solidFill>
              </a:rPr>
              <a:t>Afrikaans is largely based on the </a:t>
            </a:r>
            <a:r>
              <a:rPr lang="en-US" sz="1400" b="1" dirty="0">
                <a:solidFill>
                  <a:schemeClr val="bg1"/>
                </a:solidFill>
              </a:rPr>
              <a:t>East Afrikaans </a:t>
            </a:r>
            <a:r>
              <a:rPr lang="en-US" sz="1400" dirty="0">
                <a:solidFill>
                  <a:schemeClr val="bg1"/>
                </a:solidFill>
              </a:rPr>
              <a:t>which is most similar to Dutch and was largely spoken by the </a:t>
            </a:r>
            <a:r>
              <a:rPr lang="en-US" sz="1400" dirty="0" smtClean="0">
                <a:solidFill>
                  <a:schemeClr val="bg1"/>
                </a:solidFill>
              </a:rPr>
              <a:t>Dutch</a:t>
            </a:r>
          </a:p>
          <a:p>
            <a:pPr marL="285750" lvl="0" indent="-285750" algn="just">
              <a:lnSpc>
                <a:spcPct val="115000"/>
              </a:lnSpc>
              <a:buClr>
                <a:srgbClr val="CCCCCC"/>
              </a:buClr>
              <a:buSzTx/>
              <a:buFont typeface="Nunito Sans"/>
              <a:buChar char="▪"/>
            </a:pPr>
            <a:endParaRPr lang="en-US" sz="1400" dirty="0">
              <a:solidFill>
                <a:schemeClr val="bg1"/>
              </a:solidFill>
            </a:endParaRPr>
          </a:p>
          <a:p>
            <a:pPr marL="285750" lvl="0" indent="-285750" algn="just">
              <a:lnSpc>
                <a:spcPct val="115000"/>
              </a:lnSpc>
              <a:buClr>
                <a:srgbClr val="CCCCCC"/>
              </a:buClr>
              <a:buSzTx/>
              <a:buFont typeface="Nunito Sans"/>
              <a:buChar char="▪"/>
            </a:pPr>
            <a:r>
              <a:rPr lang="en-US" sz="1400" dirty="0">
                <a:solidFill>
                  <a:schemeClr val="bg1"/>
                </a:solidFill>
              </a:rPr>
              <a:t>Standardisation </a:t>
            </a:r>
            <a:r>
              <a:rPr lang="en-US" sz="1400" dirty="0" smtClean="0">
                <a:solidFill>
                  <a:schemeClr val="bg1"/>
                </a:solidFill>
              </a:rPr>
              <a:t>included </a:t>
            </a:r>
            <a:r>
              <a:rPr lang="en-US" sz="1400" dirty="0">
                <a:solidFill>
                  <a:schemeClr val="bg1"/>
                </a:solidFill>
              </a:rPr>
              <a:t>adopting Dutch language prestige norms </a:t>
            </a:r>
            <a:endParaRPr lang="en-US" sz="1400" dirty="0" smtClean="0">
              <a:solidFill>
                <a:schemeClr val="bg1"/>
              </a:solidFill>
            </a:endParaRPr>
          </a:p>
          <a:p>
            <a:pPr marL="285750" lvl="0" indent="-285750" algn="just">
              <a:lnSpc>
                <a:spcPct val="115000"/>
              </a:lnSpc>
              <a:buClr>
                <a:srgbClr val="CCCCCC"/>
              </a:buClr>
              <a:buSzTx/>
              <a:buFont typeface="Nunito Sans"/>
              <a:buChar char="▪"/>
            </a:pPr>
            <a:endParaRPr lang="en-US" sz="1400" dirty="0">
              <a:solidFill>
                <a:schemeClr val="bg1"/>
              </a:solidFill>
            </a:endParaRPr>
          </a:p>
          <a:p>
            <a:pPr marL="285750" lvl="0" indent="-285750" algn="just">
              <a:lnSpc>
                <a:spcPct val="115000"/>
              </a:lnSpc>
              <a:buClr>
                <a:srgbClr val="CCCCCC"/>
              </a:buClr>
              <a:buSzTx/>
              <a:buFont typeface="Nunito Sans"/>
              <a:buChar char="▪"/>
            </a:pPr>
            <a:r>
              <a:rPr lang="en-US" sz="1400" dirty="0" smtClean="0">
                <a:solidFill>
                  <a:schemeClr val="bg1"/>
                </a:solidFill>
              </a:rPr>
              <a:t>Deliberate </a:t>
            </a:r>
            <a:r>
              <a:rPr lang="en-US" sz="1400" dirty="0">
                <a:solidFill>
                  <a:schemeClr val="bg1"/>
                </a:solidFill>
              </a:rPr>
              <a:t>effort to create a racially exclusionary variant of Afrikaans that privileged Afrikaner </a:t>
            </a:r>
            <a:r>
              <a:rPr lang="en-US" sz="1400" dirty="0" smtClean="0">
                <a:solidFill>
                  <a:schemeClr val="bg1"/>
                </a:solidFill>
              </a:rPr>
              <a:t>nationalism</a:t>
            </a:r>
          </a:p>
          <a:p>
            <a:pPr marL="285750" lvl="0" indent="-285750" algn="just">
              <a:lnSpc>
                <a:spcPct val="115000"/>
              </a:lnSpc>
              <a:buClr>
                <a:srgbClr val="CCCCCC"/>
              </a:buClr>
              <a:buSzTx/>
              <a:buFont typeface="Nunito Sans"/>
              <a:buChar char="▪"/>
            </a:pPr>
            <a:endParaRPr lang="en-US" sz="1400" dirty="0">
              <a:solidFill>
                <a:schemeClr val="bg1"/>
              </a:solidFill>
            </a:endParaRPr>
          </a:p>
          <a:p>
            <a:pPr marL="285750" lvl="0" indent="-285750" algn="just">
              <a:lnSpc>
                <a:spcPct val="115000"/>
              </a:lnSpc>
              <a:buClr>
                <a:srgbClr val="CCCCCC"/>
              </a:buClr>
              <a:buSzTx/>
              <a:buFont typeface="Nunito Sans"/>
              <a:buChar char="▪"/>
            </a:pPr>
            <a:r>
              <a:rPr lang="en-US" sz="1400" dirty="0" smtClean="0">
                <a:solidFill>
                  <a:schemeClr val="bg1"/>
                </a:solidFill>
              </a:rPr>
              <a:t>Clear link to economic return for Afrikaners</a:t>
            </a:r>
          </a:p>
          <a:p>
            <a:pPr marL="285750" lvl="0" indent="-285750" algn="just">
              <a:lnSpc>
                <a:spcPct val="115000"/>
              </a:lnSpc>
              <a:buClr>
                <a:srgbClr val="CCCCCC"/>
              </a:buClr>
              <a:buSzTx/>
              <a:buFont typeface="Nunito Sans"/>
              <a:buChar char="▪"/>
            </a:pPr>
            <a:endParaRPr lang="en-US" sz="1400" dirty="0">
              <a:solidFill>
                <a:schemeClr val="bg1"/>
              </a:solidFill>
            </a:endParaRPr>
          </a:p>
          <a:p>
            <a:pPr lvl="0" algn="just">
              <a:lnSpc>
                <a:spcPct val="115000"/>
              </a:lnSpc>
              <a:buClr>
                <a:srgbClr val="CCCCCC"/>
              </a:buClr>
              <a:buSzTx/>
            </a:pPr>
            <a:endParaRPr lang="en-US" sz="1400" dirty="0">
              <a:solidFill>
                <a:schemeClr val="bg1"/>
              </a:solidFill>
            </a:endParaRPr>
          </a:p>
        </p:txBody>
      </p:sp>
    </p:spTree>
    <p:extLst>
      <p:ext uri="{BB962C8B-B14F-4D97-AF65-F5344CB8AC3E}">
        <p14:creationId xmlns:p14="http://schemas.microsoft.com/office/powerpoint/2010/main" val="280664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Afrikaans develop?</a:t>
            </a:r>
            <a:br>
              <a:rPr lang="en-US" dirty="0" smtClean="0"/>
            </a:br>
            <a:r>
              <a:rPr lang="en-US" dirty="0"/>
              <a:t/>
            </a:r>
            <a:br>
              <a:rPr lang="en-US" dirty="0"/>
            </a:br>
            <a:r>
              <a:rPr lang="en-US" dirty="0" smtClean="0"/>
              <a:t>Language planning</a:t>
            </a:r>
            <a:br>
              <a:rPr lang="en-US" dirty="0" smtClean="0"/>
            </a:br>
            <a:endParaRPr lang="en-US" dirty="0"/>
          </a:p>
        </p:txBody>
      </p:sp>
      <p:sp>
        <p:nvSpPr>
          <p:cNvPr id="4" name="Text Placeholder 3"/>
          <p:cNvSpPr>
            <a:spLocks noGrp="1"/>
          </p:cNvSpPr>
          <p:nvPr>
            <p:ph type="body" idx="1"/>
          </p:nvPr>
        </p:nvSpPr>
        <p:spPr>
          <a:xfrm>
            <a:off x="2771800" y="411510"/>
            <a:ext cx="5976664" cy="3981000"/>
          </a:xfrm>
        </p:spPr>
        <p:txBody>
          <a:bodyPr/>
          <a:lstStyle/>
          <a:p>
            <a:pPr algn="just">
              <a:buNone/>
            </a:pPr>
            <a:r>
              <a:rPr lang="en-US" dirty="0" smtClean="0">
                <a:solidFill>
                  <a:schemeClr val="tx1"/>
                </a:solidFill>
              </a:rPr>
              <a:t>4 </a:t>
            </a:r>
            <a:r>
              <a:rPr lang="en-US" dirty="0">
                <a:solidFill>
                  <a:schemeClr val="tx1"/>
                </a:solidFill>
              </a:rPr>
              <a:t>criteria (Reagan) of good language </a:t>
            </a:r>
            <a:r>
              <a:rPr lang="en-US" dirty="0" smtClean="0">
                <a:solidFill>
                  <a:schemeClr val="tx1"/>
                </a:solidFill>
              </a:rPr>
              <a:t>policy:</a:t>
            </a:r>
          </a:p>
          <a:p>
            <a:pPr algn="just">
              <a:buNone/>
            </a:pPr>
            <a:endParaRPr lang="en-US" dirty="0">
              <a:solidFill>
                <a:schemeClr val="tx1"/>
              </a:solidFill>
            </a:endParaRPr>
          </a:p>
          <a:p>
            <a:pPr marL="285750" indent="-285750" algn="just">
              <a:buClrTx/>
            </a:pPr>
            <a:r>
              <a:rPr lang="en-US" b="1" dirty="0">
                <a:solidFill>
                  <a:schemeClr val="tx1"/>
                </a:solidFill>
              </a:rPr>
              <a:t>Desirability:</a:t>
            </a:r>
            <a:r>
              <a:rPr lang="en-US" dirty="0">
                <a:solidFill>
                  <a:schemeClr val="tx1"/>
                </a:solidFill>
              </a:rPr>
              <a:t> the community believe in the policy goal</a:t>
            </a:r>
          </a:p>
          <a:p>
            <a:pPr marL="285750" indent="-285750" algn="just">
              <a:buClrTx/>
            </a:pPr>
            <a:r>
              <a:rPr lang="en-US" b="1" dirty="0">
                <a:solidFill>
                  <a:schemeClr val="tx1"/>
                </a:solidFill>
              </a:rPr>
              <a:t>Justness: </a:t>
            </a:r>
            <a:r>
              <a:rPr lang="en-US" dirty="0">
                <a:solidFill>
                  <a:schemeClr val="tx1"/>
                </a:solidFill>
              </a:rPr>
              <a:t>the policy is fair and equitable</a:t>
            </a:r>
          </a:p>
          <a:p>
            <a:pPr marL="285750" indent="-285750" algn="just">
              <a:buClrTx/>
            </a:pPr>
            <a:r>
              <a:rPr lang="en-US" b="1" dirty="0">
                <a:solidFill>
                  <a:schemeClr val="tx1"/>
                </a:solidFill>
              </a:rPr>
              <a:t>Effectiveness: </a:t>
            </a:r>
            <a:r>
              <a:rPr lang="en-US" dirty="0">
                <a:solidFill>
                  <a:schemeClr val="tx1"/>
                </a:solidFill>
              </a:rPr>
              <a:t>the policy achieves its objectives </a:t>
            </a:r>
          </a:p>
          <a:p>
            <a:pPr marL="285750" indent="-285750" algn="just">
              <a:buClrTx/>
            </a:pPr>
            <a:r>
              <a:rPr lang="en-US" b="1" dirty="0">
                <a:solidFill>
                  <a:schemeClr val="tx1"/>
                </a:solidFill>
              </a:rPr>
              <a:t>Tolerability</a:t>
            </a:r>
            <a:r>
              <a:rPr lang="en-US" dirty="0">
                <a:solidFill>
                  <a:schemeClr val="tx1"/>
                </a:solidFill>
              </a:rPr>
              <a:t>: the policy is resource-sensitive or viable within the context. </a:t>
            </a:r>
          </a:p>
          <a:p>
            <a:pPr>
              <a:buNone/>
            </a:pPr>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15</a:t>
            </a:fld>
            <a:endParaRPr lang="en">
              <a:solidFill>
                <a:srgbClr val="FFFFFF"/>
              </a:solidFill>
            </a:endParaRPr>
          </a:p>
        </p:txBody>
      </p:sp>
      <p:sp>
        <p:nvSpPr>
          <p:cNvPr id="5" name="Shape 348"/>
          <p:cNvSpPr txBox="1">
            <a:spLocks/>
          </p:cNvSpPr>
          <p:nvPr/>
        </p:nvSpPr>
        <p:spPr>
          <a:xfrm>
            <a:off x="2699792" y="2359561"/>
            <a:ext cx="6131341" cy="1268699"/>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buFont typeface="Arial"/>
              <a:buNone/>
            </a:pPr>
            <a:r>
              <a:rPr lang="en" sz="3000" b="1" dirty="0" smtClean="0"/>
              <a:t>Afrikaans succeeded against this criteria for some </a:t>
            </a:r>
            <a:endParaRPr lang="en" sz="3000" dirty="0"/>
          </a:p>
        </p:txBody>
      </p:sp>
      <p:sp>
        <p:nvSpPr>
          <p:cNvPr id="6" name="Shape 348"/>
          <p:cNvSpPr txBox="1">
            <a:spLocks/>
          </p:cNvSpPr>
          <p:nvPr/>
        </p:nvSpPr>
        <p:spPr>
          <a:xfrm>
            <a:off x="2699792" y="3758160"/>
            <a:ext cx="6131341" cy="1268699"/>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pPr>
            <a:r>
              <a:rPr lang="en" sz="2600" b="1" dirty="0" smtClean="0"/>
              <a:t>Afrikaans failed when extended to African people- 1975 “</a:t>
            </a:r>
            <a:r>
              <a:rPr lang="en-US" sz="2600" b="1" dirty="0"/>
              <a:t>Blacks are not dustbins - Afrikaans </a:t>
            </a:r>
            <a:r>
              <a:rPr lang="en-US" sz="2600" b="1" dirty="0" smtClean="0"/>
              <a:t>stinks”</a:t>
            </a:r>
            <a:endParaRPr lang="en" sz="2600" dirty="0"/>
          </a:p>
        </p:txBody>
      </p:sp>
    </p:spTree>
    <p:extLst>
      <p:ext uri="{BB962C8B-B14F-4D97-AF65-F5344CB8AC3E}">
        <p14:creationId xmlns:p14="http://schemas.microsoft.com/office/powerpoint/2010/main" val="37862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742726" y="1591573"/>
            <a:ext cx="7772400" cy="1159800"/>
          </a:xfrm>
          <a:prstGeom prst="rect">
            <a:avLst/>
          </a:prstGeom>
        </p:spPr>
        <p:txBody>
          <a:bodyPr lIns="91425" tIns="91425" rIns="91425" bIns="91425" anchor="t" anchorCtr="0">
            <a:noAutofit/>
          </a:bodyPr>
          <a:lstStyle/>
          <a:p>
            <a:pPr lvl="0" algn="ctr" rtl="0">
              <a:spcBef>
                <a:spcPts val="0"/>
              </a:spcBef>
              <a:buNone/>
            </a:pPr>
            <a:r>
              <a:rPr lang="en" sz="6000" b="1" dirty="0" smtClean="0"/>
              <a:t>Language planning in democracy</a:t>
            </a:r>
            <a:endParaRPr lang="en" sz="6000" b="1" dirty="0"/>
          </a:p>
        </p:txBody>
      </p:sp>
      <p:sp>
        <p:nvSpPr>
          <p:cNvPr id="176" name="Shape 17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fld id="{00000000-1234-1234-1234-123412341234}" type="slidenum">
              <a:rPr lang="en"/>
              <a:pPr/>
              <a:t>16</a:t>
            </a:fld>
            <a:endParaRPr lang="en"/>
          </a:p>
        </p:txBody>
      </p:sp>
      <p:sp>
        <p:nvSpPr>
          <p:cNvPr id="177" name="Shape 177"/>
          <p:cNvSpPr/>
          <p:nvPr/>
        </p:nvSpPr>
        <p:spPr>
          <a:xfrm>
            <a:off x="1635350" y="1665933"/>
            <a:ext cx="5956025" cy="1074500"/>
          </a:xfrm>
          <a:custGeom>
            <a:avLst/>
            <a:gdLst/>
            <a:ahLst/>
            <a:cxnLst/>
            <a:rect l="0" t="0" r="0" b="0"/>
            <a:pathLst>
              <a:path w="238241" h="42980" extrusionOk="0">
                <a:moveTo>
                  <a:pt x="0" y="14049"/>
                </a:moveTo>
                <a:cubicBezTo>
                  <a:pt x="5476" y="8572"/>
                  <a:pt x="13935" y="7254"/>
                  <a:pt x="21126" y="4377"/>
                </a:cubicBezTo>
                <a:cubicBezTo>
                  <a:pt x="34914" y="-1140"/>
                  <a:pt x="51579" y="-1336"/>
                  <a:pt x="65669" y="3359"/>
                </a:cubicBezTo>
                <a:cubicBezTo>
                  <a:pt x="71835" y="5413"/>
                  <a:pt x="79873" y="8507"/>
                  <a:pt x="81450" y="14813"/>
                </a:cubicBezTo>
                <a:cubicBezTo>
                  <a:pt x="82972" y="20904"/>
                  <a:pt x="84782" y="28175"/>
                  <a:pt x="81704" y="33648"/>
                </a:cubicBezTo>
                <a:cubicBezTo>
                  <a:pt x="77323" y="41434"/>
                  <a:pt x="64778" y="44710"/>
                  <a:pt x="56251" y="42047"/>
                </a:cubicBezTo>
                <a:cubicBezTo>
                  <a:pt x="49198" y="39843"/>
                  <a:pt x="46785" y="28699"/>
                  <a:pt x="48107" y="21430"/>
                </a:cubicBezTo>
                <a:cubicBezTo>
                  <a:pt x="48969" y="16684"/>
                  <a:pt x="53053" y="12573"/>
                  <a:pt x="57270" y="10231"/>
                </a:cubicBezTo>
                <a:cubicBezTo>
                  <a:pt x="87006" y="-6292"/>
                  <a:pt x="121672" y="33364"/>
                  <a:pt x="155264" y="38739"/>
                </a:cubicBezTo>
                <a:cubicBezTo>
                  <a:pt x="174114" y="41754"/>
                  <a:pt x="194149" y="44396"/>
                  <a:pt x="212533" y="39248"/>
                </a:cubicBezTo>
                <a:cubicBezTo>
                  <a:pt x="225473" y="35624"/>
                  <a:pt x="238241" y="21632"/>
                  <a:pt x="238241" y="8195"/>
                </a:cubicBezTo>
              </a:path>
            </a:pathLst>
          </a:custGeom>
          <a:noFill/>
          <a:ln w="9525" cap="flat" cmpd="sng">
            <a:solidFill>
              <a:srgbClr val="FFFFFF"/>
            </a:solidFill>
            <a:prstDash val="dash"/>
            <a:round/>
            <a:headEnd type="none" w="lg" len="lg"/>
            <a:tailEnd type="none" w="lg" len="lg"/>
          </a:ln>
        </p:spPr>
      </p:sp>
      <p:grpSp>
        <p:nvGrpSpPr>
          <p:cNvPr id="18" name="Shape 568"/>
          <p:cNvGrpSpPr/>
          <p:nvPr/>
        </p:nvGrpSpPr>
        <p:grpSpPr>
          <a:xfrm>
            <a:off x="7740352" y="915566"/>
            <a:ext cx="864096" cy="739540"/>
            <a:chOff x="1923675" y="1633650"/>
            <a:chExt cx="436000" cy="435975"/>
          </a:xfrm>
        </p:grpSpPr>
        <p:sp>
          <p:nvSpPr>
            <p:cNvPr id="19" name="Shape 56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0" name="Shape 57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1" name="Shape 57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2" name="Shape 57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3" name="Shape 57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4" name="Shape 57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315923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are languages developing now?</a:t>
            </a:r>
            <a:br>
              <a:rPr lang="en-US" dirty="0" smtClean="0"/>
            </a:br>
            <a:r>
              <a:rPr lang="en-US" dirty="0"/>
              <a:t/>
            </a:r>
            <a:br>
              <a:rPr lang="en-US" dirty="0"/>
            </a:br>
            <a:r>
              <a:rPr lang="en-US" dirty="0"/>
              <a:t>Constitution 1996</a:t>
            </a:r>
            <a:br>
              <a:rPr lang="en-US" dirty="0"/>
            </a:br>
            <a:r>
              <a:rPr lang="en-US" dirty="0" smtClean="0"/>
              <a:t/>
            </a:r>
            <a:br>
              <a:rPr lang="en-US" dirty="0" smtClean="0"/>
            </a:br>
            <a:endParaRPr lang="en-US" dirty="0"/>
          </a:p>
        </p:txBody>
      </p:sp>
      <p:sp>
        <p:nvSpPr>
          <p:cNvPr id="4" name="Text Placeholder 3"/>
          <p:cNvSpPr>
            <a:spLocks noGrp="1"/>
          </p:cNvSpPr>
          <p:nvPr>
            <p:ph type="body" idx="1"/>
          </p:nvPr>
        </p:nvSpPr>
        <p:spPr>
          <a:xfrm>
            <a:off x="2771800" y="123478"/>
            <a:ext cx="5976664" cy="3981000"/>
          </a:xfrm>
        </p:spPr>
        <p:txBody>
          <a:bodyPr/>
          <a:lstStyle/>
          <a:p>
            <a:pPr algn="just">
              <a:buNone/>
            </a:pPr>
            <a:r>
              <a:rPr lang="en-US" dirty="0" smtClean="0">
                <a:solidFill>
                  <a:schemeClr val="tx1"/>
                </a:solidFill>
              </a:rPr>
              <a:t>Language </a:t>
            </a:r>
            <a:r>
              <a:rPr lang="en-US" dirty="0">
                <a:solidFill>
                  <a:schemeClr val="tx1"/>
                </a:solidFill>
              </a:rPr>
              <a:t>in education policies </a:t>
            </a:r>
            <a:r>
              <a:rPr lang="en-US" dirty="0" smtClean="0">
                <a:solidFill>
                  <a:schemeClr val="tx1"/>
                </a:solidFill>
              </a:rPr>
              <a:t>guided </a:t>
            </a:r>
            <a:r>
              <a:rPr lang="en-US" dirty="0">
                <a:solidFill>
                  <a:schemeClr val="tx1"/>
                </a:solidFill>
              </a:rPr>
              <a:t>primarily, by the rights and responsibilities </a:t>
            </a:r>
            <a:r>
              <a:rPr lang="en-US" dirty="0" smtClean="0">
                <a:solidFill>
                  <a:schemeClr val="tx1"/>
                </a:solidFill>
              </a:rPr>
              <a:t>in </a:t>
            </a:r>
            <a:r>
              <a:rPr lang="en-US" dirty="0">
                <a:solidFill>
                  <a:schemeClr val="tx1"/>
                </a:solidFill>
              </a:rPr>
              <a:t>the Constitution of South Africa. </a:t>
            </a:r>
            <a:endParaRPr lang="en-US" dirty="0" smtClean="0">
              <a:solidFill>
                <a:schemeClr val="tx1"/>
              </a:solidFill>
            </a:endParaRPr>
          </a:p>
          <a:p>
            <a:pPr algn="just">
              <a:buNone/>
            </a:pPr>
            <a:endParaRPr lang="en-US" dirty="0">
              <a:solidFill>
                <a:schemeClr val="tx1"/>
              </a:solidFill>
            </a:endParaRPr>
          </a:p>
          <a:p>
            <a:pPr algn="just">
              <a:buNone/>
            </a:pPr>
            <a:r>
              <a:rPr lang="en-US" dirty="0" smtClean="0">
                <a:solidFill>
                  <a:schemeClr val="tx1"/>
                </a:solidFill>
              </a:rPr>
              <a:t>Aims to serve </a:t>
            </a:r>
            <a:r>
              <a:rPr lang="en-US" dirty="0">
                <a:solidFill>
                  <a:schemeClr val="tx1"/>
                </a:solidFill>
              </a:rPr>
              <a:t>to redress historical inequalities and future educational </a:t>
            </a:r>
            <a:r>
              <a:rPr lang="en-US" dirty="0" smtClean="0">
                <a:solidFill>
                  <a:schemeClr val="tx1"/>
                </a:solidFill>
              </a:rPr>
              <a:t>outcomes</a:t>
            </a:r>
          </a:p>
          <a:p>
            <a:pPr algn="just">
              <a:buNone/>
            </a:pPr>
            <a:endParaRPr lang="en-US" dirty="0" smtClean="0">
              <a:solidFill>
                <a:schemeClr val="tx1"/>
              </a:solidFill>
            </a:endParaRPr>
          </a:p>
          <a:p>
            <a:pPr algn="just">
              <a:buNone/>
            </a:pPr>
            <a:r>
              <a:rPr lang="en-US" dirty="0" smtClean="0">
                <a:solidFill>
                  <a:schemeClr val="tx1"/>
                </a:solidFill>
              </a:rPr>
              <a:t>Recognizes </a:t>
            </a:r>
            <a:r>
              <a:rPr lang="en-US" dirty="0">
                <a:solidFill>
                  <a:schemeClr val="tx1"/>
                </a:solidFill>
              </a:rPr>
              <a:t>11 official languages and gives authority to provinces to use any of these languages for governance, with a </a:t>
            </a:r>
            <a:r>
              <a:rPr lang="en-US" b="1" dirty="0">
                <a:solidFill>
                  <a:schemeClr val="tx1"/>
                </a:solidFill>
              </a:rPr>
              <a:t>minimum of two languages used. </a:t>
            </a:r>
            <a:endParaRPr lang="en-US" b="1" dirty="0" smtClean="0">
              <a:solidFill>
                <a:schemeClr val="tx1"/>
              </a:solidFill>
            </a:endParaRPr>
          </a:p>
          <a:p>
            <a:pPr algn="just">
              <a:buNone/>
            </a:pPr>
            <a:endParaRPr lang="en-US" dirty="0">
              <a:solidFill>
                <a:schemeClr val="tx1"/>
              </a:solidFill>
            </a:endParaRPr>
          </a:p>
          <a:p>
            <a:pPr algn="just">
              <a:buNone/>
            </a:pPr>
            <a:r>
              <a:rPr lang="en-US" dirty="0" smtClean="0">
                <a:solidFill>
                  <a:schemeClr val="tx1"/>
                </a:solidFill>
              </a:rPr>
              <a:t>Specific mention for </a:t>
            </a:r>
            <a:r>
              <a:rPr lang="en-US" dirty="0">
                <a:solidFill>
                  <a:schemeClr val="tx1"/>
                </a:solidFill>
              </a:rPr>
              <a:t>Khoi, Nama and San languages; and finally, Sign </a:t>
            </a:r>
            <a:r>
              <a:rPr lang="en-US" dirty="0" smtClean="0">
                <a:solidFill>
                  <a:schemeClr val="tx1"/>
                </a:solidFill>
              </a:rPr>
              <a:t>Language</a:t>
            </a:r>
          </a:p>
          <a:p>
            <a:pPr algn="just">
              <a:buNone/>
            </a:pPr>
            <a:endParaRPr lang="en-US" dirty="0" smtClean="0">
              <a:solidFill>
                <a:schemeClr val="tx1"/>
              </a:solidFill>
            </a:endParaRPr>
          </a:p>
          <a:p>
            <a:pPr algn="just">
              <a:buNone/>
            </a:pPr>
            <a:r>
              <a:rPr lang="en-US" dirty="0" smtClean="0">
                <a:solidFill>
                  <a:schemeClr val="tx1"/>
                </a:solidFill>
              </a:rPr>
              <a:t>Establishes Pan </a:t>
            </a:r>
            <a:r>
              <a:rPr lang="en-US" dirty="0">
                <a:solidFill>
                  <a:schemeClr val="tx1"/>
                </a:solidFill>
              </a:rPr>
              <a:t>South African Language Board (PANSALB) </a:t>
            </a:r>
            <a:r>
              <a:rPr lang="en-US" dirty="0" smtClean="0">
                <a:solidFill>
                  <a:schemeClr val="tx1"/>
                </a:solidFill>
              </a:rPr>
              <a:t>to promote </a:t>
            </a:r>
            <a:r>
              <a:rPr lang="en-US" dirty="0">
                <a:solidFill>
                  <a:schemeClr val="tx1"/>
                </a:solidFill>
              </a:rPr>
              <a:t>and </a:t>
            </a:r>
            <a:r>
              <a:rPr lang="en-US" dirty="0" smtClean="0">
                <a:solidFill>
                  <a:schemeClr val="tx1"/>
                </a:solidFill>
              </a:rPr>
              <a:t>create </a:t>
            </a:r>
            <a:r>
              <a:rPr lang="en-US" dirty="0">
                <a:solidFill>
                  <a:schemeClr val="tx1"/>
                </a:solidFill>
              </a:rPr>
              <a:t>conditions for the development and use of the official </a:t>
            </a:r>
            <a:r>
              <a:rPr lang="en-US" dirty="0" smtClean="0">
                <a:solidFill>
                  <a:schemeClr val="tx1"/>
                </a:solidFill>
              </a:rPr>
              <a:t>languages</a:t>
            </a:r>
          </a:p>
          <a:p>
            <a:pPr algn="just">
              <a:buNone/>
            </a:pPr>
            <a:endParaRPr lang="en-US" dirty="0" smtClean="0">
              <a:solidFill>
                <a:schemeClr val="tx1"/>
              </a:solidFill>
            </a:endParaRPr>
          </a:p>
          <a:p>
            <a:pPr>
              <a:buNone/>
            </a:pPr>
            <a:r>
              <a:rPr lang="en-US" dirty="0" smtClean="0">
                <a:solidFill>
                  <a:schemeClr val="tx1"/>
                </a:solidFill>
              </a:rPr>
              <a:t>National </a:t>
            </a:r>
            <a:r>
              <a:rPr lang="en-US" dirty="0">
                <a:solidFill>
                  <a:schemeClr val="tx1"/>
                </a:solidFill>
              </a:rPr>
              <a:t>and provincial government </a:t>
            </a:r>
            <a:r>
              <a:rPr lang="en-US" dirty="0" smtClean="0">
                <a:solidFill>
                  <a:schemeClr val="tx1"/>
                </a:solidFill>
              </a:rPr>
              <a:t>tasked </a:t>
            </a:r>
            <a:r>
              <a:rPr lang="en-US" dirty="0">
                <a:solidFill>
                  <a:schemeClr val="tx1"/>
                </a:solidFill>
              </a:rPr>
              <a:t>with monitoring and regulating the use of </a:t>
            </a:r>
            <a:r>
              <a:rPr lang="en-US" dirty="0" smtClean="0">
                <a:solidFill>
                  <a:schemeClr val="tx1"/>
                </a:solidFill>
              </a:rPr>
              <a:t>languages</a:t>
            </a:r>
          </a:p>
          <a:p>
            <a:pPr>
              <a:buNone/>
            </a:pPr>
            <a:endParaRPr lang="en-US" dirty="0">
              <a:solidFill>
                <a:schemeClr val="tx1"/>
              </a:solidFill>
            </a:endParaRPr>
          </a:p>
          <a:p>
            <a:pPr>
              <a:buNone/>
            </a:pPr>
            <a:endParaRPr lang="en-US" dirty="0" smtClean="0">
              <a:solidFill>
                <a:schemeClr val="tx1"/>
              </a:solidFill>
            </a:endParaRPr>
          </a:p>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17</a:t>
            </a:fld>
            <a:endParaRPr lang="en">
              <a:solidFill>
                <a:srgbClr val="FFFFFF"/>
              </a:solidFill>
            </a:endParaRPr>
          </a:p>
        </p:txBody>
      </p:sp>
    </p:spTree>
    <p:extLst>
      <p:ext uri="{BB962C8B-B14F-4D97-AF65-F5344CB8AC3E}">
        <p14:creationId xmlns:p14="http://schemas.microsoft.com/office/powerpoint/2010/main" val="2318619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are languages developing now?</a:t>
            </a:r>
            <a:br>
              <a:rPr lang="en-US" dirty="0" smtClean="0"/>
            </a:br>
            <a:r>
              <a:rPr lang="en-US" dirty="0"/>
              <a:t/>
            </a:r>
            <a:br>
              <a:rPr lang="en-US" dirty="0"/>
            </a:br>
            <a:r>
              <a:rPr lang="en-US" dirty="0"/>
              <a:t>Constitution 1996</a:t>
            </a:r>
            <a:br>
              <a:rPr lang="en-US" dirty="0"/>
            </a:br>
            <a:r>
              <a:rPr lang="en-US" dirty="0" smtClean="0"/>
              <a:t/>
            </a:r>
            <a:br>
              <a:rPr lang="en-US" dirty="0" smtClean="0"/>
            </a:br>
            <a:endParaRPr lang="en-US" dirty="0"/>
          </a:p>
        </p:txBody>
      </p:sp>
      <p:sp>
        <p:nvSpPr>
          <p:cNvPr id="4" name="Text Placeholder 3"/>
          <p:cNvSpPr>
            <a:spLocks noGrp="1"/>
          </p:cNvSpPr>
          <p:nvPr>
            <p:ph type="body" idx="1"/>
          </p:nvPr>
        </p:nvSpPr>
        <p:spPr>
          <a:xfrm>
            <a:off x="2771800" y="167710"/>
            <a:ext cx="5976664" cy="3981000"/>
          </a:xfrm>
        </p:spPr>
        <p:txBody>
          <a:bodyPr/>
          <a:lstStyle/>
          <a:p>
            <a:pPr algn="just">
              <a:buNone/>
            </a:pPr>
            <a:r>
              <a:rPr lang="en-US" b="1" dirty="0" smtClean="0">
                <a:solidFill>
                  <a:schemeClr val="tx1"/>
                </a:solidFill>
              </a:rPr>
              <a:t>Continued Afrikaans dominance?</a:t>
            </a:r>
          </a:p>
          <a:p>
            <a:pPr algn="just">
              <a:buNone/>
            </a:pPr>
            <a:endParaRPr lang="en-US" dirty="0" smtClean="0">
              <a:solidFill>
                <a:schemeClr val="tx1"/>
              </a:solidFill>
            </a:endParaRPr>
          </a:p>
          <a:p>
            <a:pPr algn="just">
              <a:buNone/>
            </a:pPr>
            <a:r>
              <a:rPr lang="en-US" dirty="0" smtClean="0">
                <a:solidFill>
                  <a:schemeClr val="tx1"/>
                </a:solidFill>
              </a:rPr>
              <a:t>Constitutional court affirmed 2016 </a:t>
            </a:r>
            <a:r>
              <a:rPr lang="en-US" dirty="0">
                <a:solidFill>
                  <a:schemeClr val="tx1"/>
                </a:solidFill>
              </a:rPr>
              <a:t>University of Free State Senate decision to have the single medium of English as the language of </a:t>
            </a:r>
            <a:r>
              <a:rPr lang="en-US" dirty="0" smtClean="0">
                <a:solidFill>
                  <a:schemeClr val="tx1"/>
                </a:solidFill>
              </a:rPr>
              <a:t>instruction</a:t>
            </a:r>
          </a:p>
          <a:p>
            <a:pPr algn="just">
              <a:buNone/>
            </a:pPr>
            <a:endParaRPr lang="en-US" dirty="0">
              <a:solidFill>
                <a:schemeClr val="tx1"/>
              </a:solidFill>
            </a:endParaRPr>
          </a:p>
          <a:p>
            <a:pPr algn="just">
              <a:buNone/>
            </a:pPr>
            <a:r>
              <a:rPr lang="en-US" dirty="0" smtClean="0">
                <a:solidFill>
                  <a:schemeClr val="bg2"/>
                </a:solidFill>
              </a:rPr>
              <a:t>The </a:t>
            </a:r>
            <a:r>
              <a:rPr lang="en-US" dirty="0">
                <a:solidFill>
                  <a:schemeClr val="bg2"/>
                </a:solidFill>
              </a:rPr>
              <a:t>university historically provided teaching in Afrikaans then adopted dual-medium provisioning in English and Afrikaans from </a:t>
            </a:r>
            <a:r>
              <a:rPr lang="en-US" dirty="0" smtClean="0">
                <a:solidFill>
                  <a:schemeClr val="bg2"/>
                </a:solidFill>
              </a:rPr>
              <a:t>1993</a:t>
            </a:r>
          </a:p>
          <a:p>
            <a:pPr algn="just">
              <a:buNone/>
            </a:pPr>
            <a:endParaRPr lang="en-US" dirty="0">
              <a:solidFill>
                <a:schemeClr val="tx1"/>
              </a:solidFill>
            </a:endParaRPr>
          </a:p>
          <a:p>
            <a:pPr algn="just">
              <a:buNone/>
            </a:pPr>
            <a:r>
              <a:rPr lang="en-US" dirty="0" smtClean="0">
                <a:solidFill>
                  <a:schemeClr val="tx1"/>
                </a:solidFill>
              </a:rPr>
              <a:t>University </a:t>
            </a:r>
            <a:r>
              <a:rPr lang="en-US" dirty="0">
                <a:solidFill>
                  <a:schemeClr val="tx1"/>
                </a:solidFill>
              </a:rPr>
              <a:t>of Pretoria </a:t>
            </a:r>
            <a:r>
              <a:rPr lang="en-US" dirty="0" smtClean="0">
                <a:solidFill>
                  <a:schemeClr val="tx1"/>
                </a:solidFill>
              </a:rPr>
              <a:t>now </a:t>
            </a:r>
            <a:r>
              <a:rPr lang="en-US" dirty="0">
                <a:solidFill>
                  <a:schemeClr val="tx1"/>
                </a:solidFill>
              </a:rPr>
              <a:t>English as the single </a:t>
            </a:r>
            <a:r>
              <a:rPr lang="en-US" dirty="0" smtClean="0">
                <a:solidFill>
                  <a:schemeClr val="tx1"/>
                </a:solidFill>
              </a:rPr>
              <a:t>medium</a:t>
            </a:r>
          </a:p>
          <a:p>
            <a:pPr algn="just">
              <a:buNone/>
            </a:pPr>
            <a:endParaRPr lang="en-US" dirty="0">
              <a:solidFill>
                <a:schemeClr val="tx1"/>
              </a:solidFill>
            </a:endParaRPr>
          </a:p>
          <a:p>
            <a:pPr algn="just">
              <a:buNone/>
            </a:pPr>
            <a:r>
              <a:rPr lang="en-US" dirty="0" smtClean="0">
                <a:solidFill>
                  <a:schemeClr val="tx1"/>
                </a:solidFill>
              </a:rPr>
              <a:t>University </a:t>
            </a:r>
            <a:r>
              <a:rPr lang="en-US" dirty="0">
                <a:solidFill>
                  <a:schemeClr val="tx1"/>
                </a:solidFill>
              </a:rPr>
              <a:t>of Stellenbosch </a:t>
            </a:r>
            <a:r>
              <a:rPr lang="en-US" dirty="0" smtClean="0">
                <a:solidFill>
                  <a:schemeClr val="tx1"/>
                </a:solidFill>
              </a:rPr>
              <a:t>has adopted </a:t>
            </a:r>
            <a:r>
              <a:rPr lang="en-US" dirty="0">
                <a:solidFill>
                  <a:schemeClr val="tx1"/>
                </a:solidFill>
              </a:rPr>
              <a:t>a dual-medium language policy of English and </a:t>
            </a:r>
            <a:r>
              <a:rPr lang="en-US" dirty="0" smtClean="0">
                <a:solidFill>
                  <a:schemeClr val="tx1"/>
                </a:solidFill>
              </a:rPr>
              <a:t>Afrikaans</a:t>
            </a:r>
          </a:p>
          <a:p>
            <a:pPr algn="just">
              <a:buNone/>
            </a:pPr>
            <a:endParaRPr lang="en-US" dirty="0" smtClean="0">
              <a:solidFill>
                <a:schemeClr val="tx1"/>
              </a:solidFill>
            </a:endParaRPr>
          </a:p>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18</a:t>
            </a:fld>
            <a:endParaRPr lang="en">
              <a:solidFill>
                <a:srgbClr val="FFFFFF"/>
              </a:solidFill>
            </a:endParaRPr>
          </a:p>
        </p:txBody>
      </p:sp>
      <p:sp>
        <p:nvSpPr>
          <p:cNvPr id="5" name="Shape 348"/>
          <p:cNvSpPr txBox="1">
            <a:spLocks/>
          </p:cNvSpPr>
          <p:nvPr/>
        </p:nvSpPr>
        <p:spPr>
          <a:xfrm>
            <a:off x="5490972" y="3758160"/>
            <a:ext cx="3456385" cy="1268699"/>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pPr>
            <a:r>
              <a:rPr lang="en-US" sz="1600" dirty="0" smtClean="0"/>
              <a:t>Social integration</a:t>
            </a:r>
          </a:p>
          <a:p>
            <a:pPr algn="ctr">
              <a:buClr>
                <a:schemeClr val="dk1"/>
              </a:buClr>
              <a:buSzPct val="30555"/>
            </a:pPr>
            <a:endParaRPr lang="en-US" sz="1600" dirty="0" smtClean="0"/>
          </a:p>
          <a:p>
            <a:pPr algn="ctr">
              <a:buClr>
                <a:schemeClr val="dk1"/>
              </a:buClr>
              <a:buSzPct val="30555"/>
            </a:pPr>
            <a:r>
              <a:rPr lang="en-US" sz="1600" dirty="0" smtClean="0"/>
              <a:t>Development for education</a:t>
            </a:r>
          </a:p>
          <a:p>
            <a:pPr algn="ctr">
              <a:buClr>
                <a:schemeClr val="dk1"/>
              </a:buClr>
              <a:buSzPct val="30555"/>
            </a:pPr>
            <a:endParaRPr lang="en-US" sz="1600" dirty="0"/>
          </a:p>
          <a:p>
            <a:pPr algn="ctr">
              <a:buClr>
                <a:schemeClr val="dk1"/>
              </a:buClr>
              <a:buSzPct val="30555"/>
            </a:pPr>
            <a:r>
              <a:rPr lang="en-US" sz="1600" dirty="0" smtClean="0"/>
              <a:t>Relationship </a:t>
            </a:r>
            <a:r>
              <a:rPr lang="en-US" sz="1600" dirty="0"/>
              <a:t>to economics </a:t>
            </a:r>
          </a:p>
        </p:txBody>
      </p:sp>
      <p:sp>
        <p:nvSpPr>
          <p:cNvPr id="6" name="Shape 348"/>
          <p:cNvSpPr txBox="1">
            <a:spLocks/>
          </p:cNvSpPr>
          <p:nvPr/>
        </p:nvSpPr>
        <p:spPr>
          <a:xfrm>
            <a:off x="1955228" y="3758160"/>
            <a:ext cx="3298685" cy="1268699"/>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pPr>
            <a:endParaRPr lang="en-US" sz="1600" dirty="0" smtClean="0"/>
          </a:p>
          <a:p>
            <a:pPr algn="ctr">
              <a:buClr>
                <a:schemeClr val="dk1"/>
              </a:buClr>
              <a:buSzPct val="30555"/>
            </a:pPr>
            <a:endParaRPr lang="en-US" sz="1600" dirty="0" smtClean="0"/>
          </a:p>
          <a:p>
            <a:pPr algn="ctr">
              <a:buClr>
                <a:schemeClr val="dk1"/>
              </a:buClr>
              <a:buSzPct val="30555"/>
            </a:pPr>
            <a:r>
              <a:rPr lang="en-US" sz="1600" dirty="0" smtClean="0"/>
              <a:t>Social integration</a:t>
            </a:r>
          </a:p>
          <a:p>
            <a:pPr algn="ctr">
              <a:buClr>
                <a:schemeClr val="dk1"/>
              </a:buClr>
              <a:buSzPct val="30555"/>
            </a:pPr>
            <a:r>
              <a:rPr lang="en-US" sz="1600" dirty="0"/>
              <a:t> </a:t>
            </a:r>
            <a:endParaRPr lang="en-US" sz="1600" dirty="0" smtClean="0"/>
          </a:p>
          <a:p>
            <a:pPr algn="ctr">
              <a:buClr>
                <a:schemeClr val="dk1"/>
              </a:buClr>
              <a:buSzPct val="30555"/>
            </a:pPr>
            <a:r>
              <a:rPr lang="en-US" sz="1600" dirty="0" smtClean="0"/>
              <a:t>Development for education</a:t>
            </a:r>
          </a:p>
          <a:p>
            <a:pPr algn="ctr">
              <a:buClr>
                <a:schemeClr val="dk1"/>
              </a:buClr>
              <a:buSzPct val="30555"/>
            </a:pPr>
            <a:endParaRPr lang="en-US" sz="1600" dirty="0"/>
          </a:p>
          <a:p>
            <a:pPr algn="ctr">
              <a:buClr>
                <a:schemeClr val="dk1"/>
              </a:buClr>
              <a:buSzPct val="30555"/>
            </a:pPr>
            <a:endParaRPr lang="en-US" sz="1600" dirty="0" smtClean="0"/>
          </a:p>
          <a:p>
            <a:pPr algn="ctr">
              <a:buClr>
                <a:schemeClr val="dk1"/>
              </a:buClr>
              <a:buSzPct val="30555"/>
            </a:pPr>
            <a:endParaRPr lang="en-US" sz="1600" dirty="0"/>
          </a:p>
        </p:txBody>
      </p:sp>
    </p:spTree>
    <p:extLst>
      <p:ext uri="{BB962C8B-B14F-4D97-AF65-F5344CB8AC3E}">
        <p14:creationId xmlns:p14="http://schemas.microsoft.com/office/powerpoint/2010/main" val="368264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planning gaps</a:t>
            </a:r>
            <a:endParaRPr lang="en-US" dirty="0"/>
          </a:p>
        </p:txBody>
      </p:sp>
      <p:sp>
        <p:nvSpPr>
          <p:cNvPr id="3" name="Text Placeholder 2"/>
          <p:cNvSpPr>
            <a:spLocks noGrp="1"/>
          </p:cNvSpPr>
          <p:nvPr>
            <p:ph type="body" idx="1"/>
          </p:nvPr>
        </p:nvSpPr>
        <p:spPr>
          <a:xfrm>
            <a:off x="2699792" y="575500"/>
            <a:ext cx="5987033" cy="3981000"/>
          </a:xfrm>
        </p:spPr>
        <p:txBody>
          <a:bodyPr/>
          <a:lstStyle/>
          <a:p>
            <a:pPr marL="285750" indent="-285750"/>
            <a:r>
              <a:rPr lang="en-US" dirty="0" smtClean="0">
                <a:solidFill>
                  <a:schemeClr val="tx1"/>
                </a:solidFill>
              </a:rPr>
              <a:t>A </a:t>
            </a:r>
            <a:r>
              <a:rPr lang="en-US" dirty="0">
                <a:solidFill>
                  <a:schemeClr val="tx1"/>
                </a:solidFill>
              </a:rPr>
              <a:t>lack of development of the African languages as academic languages</a:t>
            </a:r>
            <a:r>
              <a:rPr lang="en-US" dirty="0" smtClean="0">
                <a:solidFill>
                  <a:schemeClr val="tx1"/>
                </a:solidFill>
              </a:rPr>
              <a:t>;</a:t>
            </a:r>
          </a:p>
          <a:p>
            <a:pPr>
              <a:buNone/>
            </a:pPr>
            <a:endParaRPr lang="en-US" dirty="0">
              <a:solidFill>
                <a:schemeClr val="tx1"/>
              </a:solidFill>
            </a:endParaRPr>
          </a:p>
          <a:p>
            <a:pPr marL="285750" indent="-285750"/>
            <a:r>
              <a:rPr lang="en-US" dirty="0" smtClean="0">
                <a:solidFill>
                  <a:schemeClr val="tx1"/>
                </a:solidFill>
              </a:rPr>
              <a:t>Translated curriculum </a:t>
            </a:r>
            <a:r>
              <a:rPr lang="en-US" dirty="0">
                <a:solidFill>
                  <a:schemeClr val="tx1"/>
                </a:solidFill>
              </a:rPr>
              <a:t>statements in African </a:t>
            </a:r>
            <a:r>
              <a:rPr lang="en-US" dirty="0" smtClean="0">
                <a:solidFill>
                  <a:schemeClr val="tx1"/>
                </a:solidFill>
              </a:rPr>
              <a:t>languages</a:t>
            </a:r>
          </a:p>
          <a:p>
            <a:pPr>
              <a:buNone/>
            </a:pPr>
            <a:endParaRPr lang="en-US" dirty="0">
              <a:solidFill>
                <a:schemeClr val="tx1"/>
              </a:solidFill>
            </a:endParaRPr>
          </a:p>
          <a:p>
            <a:pPr marL="285750" indent="-285750"/>
            <a:r>
              <a:rPr lang="en-US" dirty="0" smtClean="0">
                <a:solidFill>
                  <a:schemeClr val="tx1"/>
                </a:solidFill>
              </a:rPr>
              <a:t>Insufficient </a:t>
            </a:r>
            <a:r>
              <a:rPr lang="en-US" dirty="0">
                <a:solidFill>
                  <a:schemeClr val="tx1"/>
                </a:solidFill>
              </a:rPr>
              <a:t>quantities of teacher with proficiency in effective teaching of </a:t>
            </a:r>
            <a:r>
              <a:rPr lang="en-US" dirty="0" smtClean="0">
                <a:solidFill>
                  <a:schemeClr val="tx1"/>
                </a:solidFill>
              </a:rPr>
              <a:t>African languages</a:t>
            </a:r>
          </a:p>
          <a:p>
            <a:pPr>
              <a:buNone/>
            </a:pPr>
            <a:endParaRPr lang="en-US" dirty="0">
              <a:solidFill>
                <a:schemeClr val="tx1"/>
              </a:solidFill>
            </a:endParaRPr>
          </a:p>
          <a:p>
            <a:pPr marL="285750" indent="-285750"/>
            <a:r>
              <a:rPr lang="en-US" dirty="0" smtClean="0">
                <a:solidFill>
                  <a:schemeClr val="tx1"/>
                </a:solidFill>
              </a:rPr>
              <a:t>Societal </a:t>
            </a:r>
            <a:r>
              <a:rPr lang="en-US" dirty="0">
                <a:solidFill>
                  <a:schemeClr val="tx1"/>
                </a:solidFill>
              </a:rPr>
              <a:t>lack of the valuing of African </a:t>
            </a:r>
            <a:r>
              <a:rPr lang="en-US" dirty="0" smtClean="0">
                <a:solidFill>
                  <a:schemeClr val="tx1"/>
                </a:solidFill>
              </a:rPr>
              <a:t>languages</a:t>
            </a:r>
            <a:endParaRPr lang="en-US" dirty="0">
              <a:solidFill>
                <a:schemeClr val="tx1"/>
              </a:solidFill>
            </a:endParaRPr>
          </a:p>
          <a:p>
            <a:pPr>
              <a:buNone/>
            </a:pPr>
            <a:endParaRPr lang="en-US" dirty="0">
              <a:solidFill>
                <a:schemeClr val="tx1"/>
              </a:solidFill>
            </a:endParaRPr>
          </a:p>
          <a:p>
            <a:pPr marL="285750" indent="-285750"/>
            <a:r>
              <a:rPr lang="en-US" dirty="0" smtClean="0">
                <a:solidFill>
                  <a:schemeClr val="tx1"/>
                </a:solidFill>
              </a:rPr>
              <a:t>Still need to transition </a:t>
            </a:r>
            <a:r>
              <a:rPr lang="en-US" dirty="0">
                <a:solidFill>
                  <a:schemeClr val="tx1"/>
                </a:solidFill>
              </a:rPr>
              <a:t>to English and ensuring that adequate </a:t>
            </a:r>
            <a:r>
              <a:rPr lang="en-US" dirty="0" smtClean="0">
                <a:solidFill>
                  <a:schemeClr val="tx1"/>
                </a:solidFill>
              </a:rPr>
              <a:t>language development </a:t>
            </a:r>
            <a:r>
              <a:rPr lang="en-US" dirty="0">
                <a:solidFill>
                  <a:schemeClr val="tx1"/>
                </a:solidFill>
              </a:rPr>
              <a:t>takes place in English to enable this </a:t>
            </a:r>
            <a:endParaRPr lang="en-US" dirty="0" smtClean="0">
              <a:solidFill>
                <a:schemeClr val="tx1"/>
              </a:solidFill>
            </a:endParaRPr>
          </a:p>
          <a:p>
            <a:pPr marL="285750" indent="-285750"/>
            <a:endParaRPr lang="en-US" dirty="0">
              <a:solidFill>
                <a:schemeClr val="tx1"/>
              </a:solidFill>
            </a:endParaRPr>
          </a:p>
          <a:p>
            <a:pPr marL="285750" indent="-285750"/>
            <a:r>
              <a:rPr lang="en-US" dirty="0" smtClean="0">
                <a:solidFill>
                  <a:schemeClr val="tx1"/>
                </a:solidFill>
              </a:rPr>
              <a:t>Lack of an economic return for knowing African languages</a:t>
            </a:r>
          </a:p>
          <a:p>
            <a:pPr marL="285750" indent="-285750"/>
            <a:endParaRPr lang="en-US" dirty="0">
              <a:solidFill>
                <a:schemeClr val="tx1"/>
              </a:solidFill>
            </a:endParaRPr>
          </a:p>
          <a:p>
            <a:pPr marL="285750" indent="-285750"/>
            <a:r>
              <a:rPr lang="en-US" dirty="0" smtClean="0">
                <a:solidFill>
                  <a:schemeClr val="tx1"/>
                </a:solidFill>
              </a:rPr>
              <a:t>Lack of prioritised resources for language planning</a:t>
            </a:r>
          </a:p>
          <a:p>
            <a:pPr marL="285750" indent="-285750"/>
            <a:endParaRPr lang="en-US" dirty="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5" name="Shape 348"/>
          <p:cNvSpPr txBox="1">
            <a:spLocks/>
          </p:cNvSpPr>
          <p:nvPr/>
        </p:nvSpPr>
        <p:spPr>
          <a:xfrm>
            <a:off x="107503" y="2040269"/>
            <a:ext cx="2664297" cy="2403689"/>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pPr>
            <a:endParaRPr lang="en-US" sz="1600" dirty="0" smtClean="0"/>
          </a:p>
          <a:p>
            <a:pPr algn="ctr">
              <a:buClr>
                <a:schemeClr val="dk1"/>
              </a:buClr>
              <a:buSzPct val="30555"/>
            </a:pPr>
            <a:endParaRPr lang="en-US" sz="1600" dirty="0" smtClean="0"/>
          </a:p>
          <a:p>
            <a:pPr algn="ctr">
              <a:buClr>
                <a:schemeClr val="dk1"/>
              </a:buClr>
              <a:buSzPct val="30555"/>
            </a:pPr>
            <a:endParaRPr lang="en-US" sz="1600" dirty="0" smtClean="0"/>
          </a:p>
          <a:p>
            <a:pPr algn="ctr">
              <a:buClr>
                <a:schemeClr val="dk1"/>
              </a:buClr>
              <a:buSzPct val="30555"/>
            </a:pPr>
            <a:r>
              <a:rPr lang="en-US" sz="1600" dirty="0" smtClean="0"/>
              <a:t>Social integration</a:t>
            </a:r>
          </a:p>
          <a:p>
            <a:pPr algn="ctr">
              <a:buClr>
                <a:schemeClr val="dk1"/>
              </a:buClr>
              <a:buSzPct val="30555"/>
            </a:pPr>
            <a:r>
              <a:rPr lang="en-US" sz="1600" dirty="0"/>
              <a:t> </a:t>
            </a:r>
            <a:r>
              <a:rPr lang="en-US" sz="1600" dirty="0" smtClean="0"/>
              <a:t>Development for education</a:t>
            </a:r>
          </a:p>
          <a:p>
            <a:pPr algn="ctr">
              <a:buClr>
                <a:schemeClr val="dk1"/>
              </a:buClr>
              <a:buSzPct val="30555"/>
            </a:pPr>
            <a:r>
              <a:rPr lang="en-US" sz="1600" dirty="0"/>
              <a:t>Social integration</a:t>
            </a:r>
          </a:p>
          <a:p>
            <a:pPr algn="ctr">
              <a:buClr>
                <a:schemeClr val="dk1"/>
              </a:buClr>
              <a:buSzPct val="30555"/>
            </a:pPr>
            <a:r>
              <a:rPr lang="en-US" sz="1600" dirty="0" smtClean="0"/>
              <a:t>Development </a:t>
            </a:r>
            <a:r>
              <a:rPr lang="en-US" sz="1600" dirty="0"/>
              <a:t>for education</a:t>
            </a:r>
          </a:p>
          <a:p>
            <a:pPr algn="ctr">
              <a:buClr>
                <a:schemeClr val="dk1"/>
              </a:buClr>
              <a:buSzPct val="30555"/>
            </a:pPr>
            <a:r>
              <a:rPr lang="en-US" sz="1600" dirty="0" smtClean="0"/>
              <a:t>Relationship </a:t>
            </a:r>
            <a:r>
              <a:rPr lang="en-US" sz="1600" dirty="0"/>
              <a:t>to economics </a:t>
            </a:r>
          </a:p>
          <a:p>
            <a:pPr algn="ctr">
              <a:buClr>
                <a:schemeClr val="dk1"/>
              </a:buClr>
              <a:buSzPct val="30555"/>
            </a:pPr>
            <a:endParaRPr lang="en-US" sz="1600" dirty="0" smtClean="0"/>
          </a:p>
          <a:p>
            <a:pPr algn="ctr">
              <a:buClr>
                <a:schemeClr val="dk1"/>
              </a:buClr>
              <a:buSzPct val="30555"/>
            </a:pPr>
            <a:endParaRPr lang="en-US" sz="1600" dirty="0"/>
          </a:p>
          <a:p>
            <a:pPr algn="ctr">
              <a:buClr>
                <a:schemeClr val="dk1"/>
              </a:buClr>
              <a:buSzPct val="30555"/>
            </a:pPr>
            <a:endParaRPr lang="en-US" sz="1600" dirty="0" smtClean="0"/>
          </a:p>
          <a:p>
            <a:pPr algn="ctr">
              <a:buClr>
                <a:schemeClr val="dk1"/>
              </a:buClr>
              <a:buSzPct val="30555"/>
            </a:pPr>
            <a:endParaRPr lang="en-US" sz="1600" dirty="0"/>
          </a:p>
        </p:txBody>
      </p:sp>
      <p:sp>
        <p:nvSpPr>
          <p:cNvPr id="6" name="Shape 348"/>
          <p:cNvSpPr txBox="1">
            <a:spLocks/>
          </p:cNvSpPr>
          <p:nvPr/>
        </p:nvSpPr>
        <p:spPr>
          <a:xfrm>
            <a:off x="35496" y="364123"/>
            <a:ext cx="2736304" cy="1395577"/>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buClr>
                <a:schemeClr val="dk1"/>
              </a:buClr>
              <a:buSzPct val="30555"/>
            </a:pPr>
            <a:r>
              <a:rPr lang="en-US" sz="1600" dirty="0"/>
              <a:t>Fact-finding</a:t>
            </a:r>
          </a:p>
          <a:p>
            <a:pPr algn="ctr">
              <a:buClr>
                <a:schemeClr val="dk1"/>
              </a:buClr>
              <a:buSzPct val="30555"/>
            </a:pPr>
            <a:r>
              <a:rPr lang="en-US" sz="1600" dirty="0"/>
              <a:t>Establishing goals and strategies</a:t>
            </a:r>
          </a:p>
          <a:p>
            <a:pPr algn="ctr">
              <a:buClr>
                <a:schemeClr val="dk1"/>
              </a:buClr>
              <a:buSzPct val="30555"/>
            </a:pPr>
            <a:r>
              <a:rPr lang="en-US" sz="1600" dirty="0"/>
              <a:t>Implementation </a:t>
            </a:r>
          </a:p>
          <a:p>
            <a:pPr algn="ctr">
              <a:buClr>
                <a:schemeClr val="dk1"/>
              </a:buClr>
              <a:buSzPct val="30555"/>
            </a:pPr>
            <a:r>
              <a:rPr lang="en-US" sz="1600" dirty="0"/>
              <a:t>Evaluation</a:t>
            </a:r>
          </a:p>
        </p:txBody>
      </p:sp>
    </p:spTree>
    <p:extLst>
      <p:ext uri="{BB962C8B-B14F-4D97-AF65-F5344CB8AC3E}">
        <p14:creationId xmlns:p14="http://schemas.microsoft.com/office/powerpoint/2010/main" val="211170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46573" y="1016000"/>
            <a:ext cx="3246900" cy="973500"/>
          </a:xfrm>
          <a:prstGeom prst="rect">
            <a:avLst/>
          </a:prstGeom>
        </p:spPr>
        <p:txBody>
          <a:bodyPr lIns="91425" tIns="91425" rIns="91425" bIns="91425" anchor="t" anchorCtr="0">
            <a:noAutofit/>
          </a:bodyPr>
          <a:lstStyle/>
          <a:p>
            <a:pPr lvl="0">
              <a:spcBef>
                <a:spcPts val="0"/>
              </a:spcBef>
              <a:buNone/>
            </a:pPr>
            <a:r>
              <a:rPr lang="en"/>
              <a:t>Table of contents</a:t>
            </a:r>
          </a:p>
        </p:txBody>
      </p:sp>
      <p:sp>
        <p:nvSpPr>
          <p:cNvPr id="123" name="Shape 123"/>
          <p:cNvSpPr txBox="1">
            <a:spLocks noGrp="1"/>
          </p:cNvSpPr>
          <p:nvPr>
            <p:ph type="body" idx="2"/>
          </p:nvPr>
        </p:nvSpPr>
        <p:spPr>
          <a:xfrm>
            <a:off x="4829433" y="915566"/>
            <a:ext cx="4028925" cy="3099900"/>
          </a:xfrm>
          <a:prstGeom prst="rect">
            <a:avLst/>
          </a:prstGeom>
        </p:spPr>
        <p:txBody>
          <a:bodyPr lIns="91425" tIns="91425" rIns="91425" bIns="91425" anchor="t" anchorCtr="0">
            <a:noAutofit/>
          </a:bodyPr>
          <a:lstStyle/>
          <a:p>
            <a:pPr marL="457200" lvl="0" indent="-228600"/>
            <a:r>
              <a:rPr lang="en-US" sz="1600" dirty="0" smtClean="0"/>
              <a:t>Language background</a:t>
            </a:r>
            <a:endParaRPr lang="en-US" sz="1600" dirty="0"/>
          </a:p>
          <a:p>
            <a:pPr marL="457200" lvl="0" indent="-228600"/>
            <a:r>
              <a:rPr lang="en-US" sz="1600" dirty="0" smtClean="0"/>
              <a:t>Development of Afrikaans</a:t>
            </a:r>
          </a:p>
          <a:p>
            <a:pPr marL="457200" lvl="0" indent="-228600"/>
            <a:r>
              <a:rPr lang="en-US" sz="1600" dirty="0" smtClean="0"/>
              <a:t>Language planning</a:t>
            </a:r>
          </a:p>
          <a:p>
            <a:pPr marL="457200" lvl="0" indent="-228600"/>
            <a:r>
              <a:rPr lang="en-US" sz="1600" dirty="0" smtClean="0"/>
              <a:t>Language in Education Policy and Practice	</a:t>
            </a:r>
          </a:p>
          <a:p>
            <a:pPr marL="457200" lvl="0" indent="-228600"/>
            <a:r>
              <a:rPr lang="en-US" sz="1600" dirty="0" smtClean="0"/>
              <a:t>Language </a:t>
            </a:r>
            <a:r>
              <a:rPr lang="en-US" sz="1600" dirty="0"/>
              <a:t>and </a:t>
            </a:r>
            <a:r>
              <a:rPr lang="en-US" sz="1600" dirty="0" smtClean="0"/>
              <a:t>Power</a:t>
            </a:r>
            <a:endParaRPr lang="en-US" sz="1600" dirty="0"/>
          </a:p>
          <a:p>
            <a:pPr marL="228600" lvl="0">
              <a:buNone/>
            </a:pPr>
            <a:r>
              <a:rPr lang="en-US" dirty="0"/>
              <a:t>	</a:t>
            </a:r>
          </a:p>
        </p:txBody>
      </p:sp>
      <p:sp>
        <p:nvSpPr>
          <p:cNvPr id="124" name="Shape 124"/>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742726" y="1591573"/>
            <a:ext cx="7772400" cy="1159800"/>
          </a:xfrm>
          <a:prstGeom prst="rect">
            <a:avLst/>
          </a:prstGeom>
        </p:spPr>
        <p:txBody>
          <a:bodyPr lIns="91425" tIns="91425" rIns="91425" bIns="91425" anchor="t" anchorCtr="0">
            <a:noAutofit/>
          </a:bodyPr>
          <a:lstStyle/>
          <a:p>
            <a:pPr lvl="0" algn="ctr" rtl="0">
              <a:spcBef>
                <a:spcPts val="0"/>
              </a:spcBef>
              <a:buNone/>
            </a:pPr>
            <a:r>
              <a:rPr lang="en" sz="6000" b="1" dirty="0" smtClean="0"/>
              <a:t>Language in education policies</a:t>
            </a:r>
            <a:endParaRPr lang="en" sz="6000" b="1" dirty="0"/>
          </a:p>
        </p:txBody>
      </p:sp>
      <p:sp>
        <p:nvSpPr>
          <p:cNvPr id="176" name="Shape 17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fld id="{00000000-1234-1234-1234-123412341234}" type="slidenum">
              <a:rPr lang="en"/>
              <a:pPr/>
              <a:t>20</a:t>
            </a:fld>
            <a:endParaRPr lang="en"/>
          </a:p>
        </p:txBody>
      </p:sp>
      <p:sp>
        <p:nvSpPr>
          <p:cNvPr id="177" name="Shape 177"/>
          <p:cNvSpPr/>
          <p:nvPr/>
        </p:nvSpPr>
        <p:spPr>
          <a:xfrm>
            <a:off x="1635350" y="1665933"/>
            <a:ext cx="5956025" cy="1074500"/>
          </a:xfrm>
          <a:custGeom>
            <a:avLst/>
            <a:gdLst/>
            <a:ahLst/>
            <a:cxnLst/>
            <a:rect l="0" t="0" r="0" b="0"/>
            <a:pathLst>
              <a:path w="238241" h="42980" extrusionOk="0">
                <a:moveTo>
                  <a:pt x="0" y="14049"/>
                </a:moveTo>
                <a:cubicBezTo>
                  <a:pt x="5476" y="8572"/>
                  <a:pt x="13935" y="7254"/>
                  <a:pt x="21126" y="4377"/>
                </a:cubicBezTo>
                <a:cubicBezTo>
                  <a:pt x="34914" y="-1140"/>
                  <a:pt x="51579" y="-1336"/>
                  <a:pt x="65669" y="3359"/>
                </a:cubicBezTo>
                <a:cubicBezTo>
                  <a:pt x="71835" y="5413"/>
                  <a:pt x="79873" y="8507"/>
                  <a:pt x="81450" y="14813"/>
                </a:cubicBezTo>
                <a:cubicBezTo>
                  <a:pt x="82972" y="20904"/>
                  <a:pt x="84782" y="28175"/>
                  <a:pt x="81704" y="33648"/>
                </a:cubicBezTo>
                <a:cubicBezTo>
                  <a:pt x="77323" y="41434"/>
                  <a:pt x="64778" y="44710"/>
                  <a:pt x="56251" y="42047"/>
                </a:cubicBezTo>
                <a:cubicBezTo>
                  <a:pt x="49198" y="39843"/>
                  <a:pt x="46785" y="28699"/>
                  <a:pt x="48107" y="21430"/>
                </a:cubicBezTo>
                <a:cubicBezTo>
                  <a:pt x="48969" y="16684"/>
                  <a:pt x="53053" y="12573"/>
                  <a:pt x="57270" y="10231"/>
                </a:cubicBezTo>
                <a:cubicBezTo>
                  <a:pt x="87006" y="-6292"/>
                  <a:pt x="121672" y="33364"/>
                  <a:pt x="155264" y="38739"/>
                </a:cubicBezTo>
                <a:cubicBezTo>
                  <a:pt x="174114" y="41754"/>
                  <a:pt x="194149" y="44396"/>
                  <a:pt x="212533" y="39248"/>
                </a:cubicBezTo>
                <a:cubicBezTo>
                  <a:pt x="225473" y="35624"/>
                  <a:pt x="238241" y="21632"/>
                  <a:pt x="238241" y="8195"/>
                </a:cubicBezTo>
              </a:path>
            </a:pathLst>
          </a:custGeom>
          <a:noFill/>
          <a:ln w="9525" cap="flat" cmpd="sng">
            <a:solidFill>
              <a:srgbClr val="FFFFFF"/>
            </a:solidFill>
            <a:prstDash val="dash"/>
            <a:round/>
            <a:headEnd type="none" w="lg" len="lg"/>
            <a:tailEnd type="none" w="lg" len="lg"/>
          </a:ln>
        </p:spPr>
      </p:sp>
      <p:grpSp>
        <p:nvGrpSpPr>
          <p:cNvPr id="18" name="Shape 568"/>
          <p:cNvGrpSpPr/>
          <p:nvPr/>
        </p:nvGrpSpPr>
        <p:grpSpPr>
          <a:xfrm>
            <a:off x="7740352" y="915566"/>
            <a:ext cx="864096" cy="739540"/>
            <a:chOff x="1923675" y="1633650"/>
            <a:chExt cx="436000" cy="435975"/>
          </a:xfrm>
        </p:grpSpPr>
        <p:sp>
          <p:nvSpPr>
            <p:cNvPr id="19" name="Shape 56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0" name="Shape 57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1" name="Shape 57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2" name="Shape 57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3" name="Shape 57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4" name="Shape 57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164237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education policies on language?</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idx="1"/>
          </p:nvPr>
        </p:nvSpPr>
        <p:spPr>
          <a:xfrm>
            <a:off x="2915816" y="575500"/>
            <a:ext cx="5771009" cy="3981000"/>
          </a:xfrm>
        </p:spPr>
        <p:txBody>
          <a:bodyPr/>
          <a:lstStyle/>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21</a:t>
            </a:fld>
            <a:endParaRPr lang="en">
              <a:solidFill>
                <a:srgbClr val="FFFFFF"/>
              </a:solidFill>
            </a:endParaRPr>
          </a:p>
        </p:txBody>
      </p:sp>
      <p:sp>
        <p:nvSpPr>
          <p:cNvPr id="5" name="Rectangle 4"/>
          <p:cNvSpPr/>
          <p:nvPr/>
        </p:nvSpPr>
        <p:spPr>
          <a:xfrm>
            <a:off x="3059832" y="224487"/>
            <a:ext cx="5027488" cy="3754874"/>
          </a:xfrm>
          <a:prstGeom prst="rect">
            <a:avLst/>
          </a:prstGeom>
        </p:spPr>
        <p:txBody>
          <a:bodyPr wrap="square">
            <a:spAutoFit/>
          </a:bodyPr>
          <a:lstStyle/>
          <a:p>
            <a:r>
              <a:rPr lang="en-US" b="1" dirty="0">
                <a:latin typeface="Nunito Sans" panose="020B0604020202020204" charset="0"/>
              </a:rPr>
              <a:t>National Education Policy Act (NEPA) </a:t>
            </a:r>
            <a:r>
              <a:rPr lang="en-US" dirty="0" smtClean="0">
                <a:latin typeface="Nunito Sans" panose="020B0604020202020204" charset="0"/>
              </a:rPr>
              <a:t>1996</a:t>
            </a:r>
          </a:p>
          <a:p>
            <a:endParaRPr lang="en-US" dirty="0">
              <a:latin typeface="Nunito Sans" panose="020B0604020202020204" charset="0"/>
            </a:endParaRPr>
          </a:p>
          <a:p>
            <a:pPr marL="285750" indent="-285750" algn="just">
              <a:buFont typeface="Arial" panose="020B0604020202020204" pitchFamily="34" charset="0"/>
              <a:buChar char="•"/>
            </a:pPr>
            <a:r>
              <a:rPr lang="en-US" dirty="0" smtClean="0">
                <a:latin typeface="Nunito Sans" panose="020B0604020202020204" charset="0"/>
              </a:rPr>
              <a:t>Determination of </a:t>
            </a:r>
            <a:r>
              <a:rPr lang="en-US" dirty="0">
                <a:latin typeface="Nunito Sans" panose="020B0604020202020204" charset="0"/>
              </a:rPr>
              <a:t>national education policy by </a:t>
            </a:r>
            <a:r>
              <a:rPr lang="en-US" dirty="0" smtClean="0">
                <a:latin typeface="Nunito Sans" panose="020B0604020202020204" charset="0"/>
              </a:rPr>
              <a:t>Minister </a:t>
            </a:r>
            <a:r>
              <a:rPr lang="en-US" dirty="0">
                <a:latin typeface="Nunito Sans" panose="020B0604020202020204" charset="0"/>
              </a:rPr>
              <a:t>of Education after </a:t>
            </a:r>
            <a:r>
              <a:rPr lang="en-US" dirty="0" smtClean="0">
                <a:latin typeface="Nunito Sans" panose="020B0604020202020204" charset="0"/>
              </a:rPr>
              <a:t>consultation with provincial heads</a:t>
            </a:r>
          </a:p>
          <a:p>
            <a:pPr algn="just"/>
            <a:endParaRPr lang="en-US" dirty="0" smtClean="0">
              <a:latin typeface="Nunito Sans" panose="020B0604020202020204" charset="0"/>
            </a:endParaRPr>
          </a:p>
          <a:p>
            <a:pPr marL="285750" indent="-285750" algn="just">
              <a:buFont typeface="Arial" panose="020B0604020202020204" pitchFamily="34" charset="0"/>
              <a:buChar char="•"/>
            </a:pPr>
            <a:r>
              <a:rPr lang="en-US" dirty="0" smtClean="0">
                <a:latin typeface="Nunito Sans" panose="020B0604020202020204" charset="0"/>
              </a:rPr>
              <a:t>Function of </a:t>
            </a:r>
            <a:r>
              <a:rPr lang="en-US" dirty="0">
                <a:latin typeface="Nunito Sans" panose="020B0604020202020204" charset="0"/>
              </a:rPr>
              <a:t>the Minister as determining the language </a:t>
            </a:r>
            <a:endParaRPr lang="en-US" dirty="0" smtClean="0">
              <a:latin typeface="Nunito Sans" panose="020B0604020202020204" charset="0"/>
            </a:endParaRPr>
          </a:p>
          <a:p>
            <a:pPr marL="285750" indent="-285750" algn="just">
              <a:buFont typeface="Arial" panose="020B0604020202020204" pitchFamily="34" charset="0"/>
              <a:buChar char="•"/>
            </a:pPr>
            <a:endParaRPr lang="en-US" dirty="0">
              <a:latin typeface="Nunito Sans" panose="020B0604020202020204" charset="0"/>
            </a:endParaRPr>
          </a:p>
          <a:p>
            <a:pPr marL="285750" indent="-285750" algn="just">
              <a:buFont typeface="Arial" panose="020B0604020202020204" pitchFamily="34" charset="0"/>
              <a:buChar char="•"/>
            </a:pPr>
            <a:r>
              <a:rPr lang="en-US" dirty="0" smtClean="0">
                <a:latin typeface="Nunito Sans" panose="020B0604020202020204" charset="0"/>
              </a:rPr>
              <a:t>Functions of provinces as coordinating </a:t>
            </a:r>
            <a:r>
              <a:rPr lang="en-US" dirty="0">
                <a:latin typeface="Nunito Sans" panose="020B0604020202020204" charset="0"/>
              </a:rPr>
              <a:t>administrative actions </a:t>
            </a:r>
            <a:r>
              <a:rPr lang="en-US" dirty="0" smtClean="0">
                <a:latin typeface="Nunito Sans" panose="020B0604020202020204" charset="0"/>
              </a:rPr>
              <a:t>and implement </a:t>
            </a:r>
            <a:r>
              <a:rPr lang="en-US" dirty="0">
                <a:latin typeface="Nunito Sans" panose="020B0604020202020204" charset="0"/>
              </a:rPr>
              <a:t>national policy </a:t>
            </a:r>
            <a:endParaRPr lang="en-US" dirty="0" smtClean="0">
              <a:latin typeface="Nunito Sans" panose="020B0604020202020204" charset="0"/>
            </a:endParaRPr>
          </a:p>
          <a:p>
            <a:pPr marL="285750" indent="-285750" algn="just">
              <a:buFont typeface="Arial" panose="020B0604020202020204" pitchFamily="34" charset="0"/>
              <a:buChar char="•"/>
            </a:pPr>
            <a:endParaRPr lang="en-US" dirty="0">
              <a:latin typeface="Nunito Sans" panose="020B0604020202020204" charset="0"/>
            </a:endParaRPr>
          </a:p>
          <a:p>
            <a:pPr algn="just"/>
            <a:r>
              <a:rPr lang="en-US" b="1" dirty="0" smtClean="0">
                <a:latin typeface="Nunito Sans" panose="020B0604020202020204" charset="0"/>
              </a:rPr>
              <a:t>South African Schools </a:t>
            </a:r>
            <a:r>
              <a:rPr lang="en-US" b="1" dirty="0">
                <a:latin typeface="Nunito Sans" panose="020B0604020202020204" charset="0"/>
              </a:rPr>
              <a:t>Act </a:t>
            </a:r>
            <a:r>
              <a:rPr lang="en-US" dirty="0">
                <a:latin typeface="Nunito Sans" panose="020B0604020202020204" charset="0"/>
              </a:rPr>
              <a:t>(</a:t>
            </a:r>
            <a:r>
              <a:rPr lang="en-US" b="1" dirty="0">
                <a:latin typeface="Nunito Sans" panose="020B0604020202020204" charset="0"/>
              </a:rPr>
              <a:t>SASA</a:t>
            </a:r>
            <a:r>
              <a:rPr lang="en-US" b="1" dirty="0" smtClean="0">
                <a:latin typeface="Nunito Sans" panose="020B0604020202020204" charset="0"/>
              </a:rPr>
              <a:t>) </a:t>
            </a:r>
            <a:r>
              <a:rPr lang="en-US" dirty="0" smtClean="0">
                <a:latin typeface="Nunito Sans" panose="020B0604020202020204" charset="0"/>
              </a:rPr>
              <a:t>1996</a:t>
            </a:r>
          </a:p>
          <a:p>
            <a:pPr algn="just"/>
            <a:endParaRPr lang="en-US" b="1" dirty="0">
              <a:latin typeface="Nunito Sans" panose="020B0604020202020204" charset="0"/>
            </a:endParaRPr>
          </a:p>
          <a:p>
            <a:pPr marL="285750" indent="-285750" algn="just">
              <a:buFont typeface="Arial" panose="020B0604020202020204" pitchFamily="34" charset="0"/>
              <a:buChar char="•"/>
            </a:pPr>
            <a:r>
              <a:rPr lang="en-US" dirty="0" smtClean="0">
                <a:latin typeface="Nunito Sans" panose="020B0604020202020204" charset="0"/>
              </a:rPr>
              <a:t>Minister determines </a:t>
            </a:r>
            <a:r>
              <a:rPr lang="en-US" dirty="0">
                <a:latin typeface="Nunito Sans" panose="020B0604020202020204" charset="0"/>
              </a:rPr>
              <a:t>norms </a:t>
            </a:r>
            <a:r>
              <a:rPr lang="en-US" dirty="0" smtClean="0">
                <a:latin typeface="Nunito Sans" panose="020B0604020202020204" charset="0"/>
              </a:rPr>
              <a:t>and standards </a:t>
            </a:r>
            <a:r>
              <a:rPr lang="en-US" dirty="0">
                <a:latin typeface="Nunito Sans" panose="020B0604020202020204" charset="0"/>
              </a:rPr>
              <a:t>for language policy in public schools</a:t>
            </a:r>
            <a:r>
              <a:rPr lang="en-US" dirty="0" smtClean="0">
                <a:latin typeface="Nunito Sans" panose="020B0604020202020204" charset="0"/>
              </a:rPr>
              <a:t>.</a:t>
            </a:r>
          </a:p>
          <a:p>
            <a:pPr marL="285750" indent="-285750" algn="just">
              <a:buFont typeface="Arial" panose="020B0604020202020204" pitchFamily="34" charset="0"/>
              <a:buChar char="•"/>
            </a:pPr>
            <a:endParaRPr lang="en-US" dirty="0">
              <a:latin typeface="Nunito Sans" panose="020B0604020202020204" charset="0"/>
            </a:endParaRPr>
          </a:p>
          <a:p>
            <a:pPr marL="285750" indent="-285750" algn="just">
              <a:buFont typeface="Arial" panose="020B0604020202020204" pitchFamily="34" charset="0"/>
              <a:buChar char="•"/>
            </a:pPr>
            <a:r>
              <a:rPr lang="en-US" dirty="0">
                <a:latin typeface="Nunito Sans" panose="020B0604020202020204" charset="0"/>
              </a:rPr>
              <a:t>School Governing Bodies (</a:t>
            </a:r>
            <a:r>
              <a:rPr lang="en-US" dirty="0" smtClean="0">
                <a:latin typeface="Nunito Sans" panose="020B0604020202020204" charset="0"/>
              </a:rPr>
              <a:t>SGBs) determine </a:t>
            </a:r>
            <a:r>
              <a:rPr lang="en-US" dirty="0">
                <a:latin typeface="Nunito Sans" panose="020B0604020202020204" charset="0"/>
              </a:rPr>
              <a:t>the language policy of the school </a:t>
            </a:r>
          </a:p>
        </p:txBody>
      </p:sp>
    </p:spTree>
    <p:extLst>
      <p:ext uri="{BB962C8B-B14F-4D97-AF65-F5344CB8AC3E}">
        <p14:creationId xmlns:p14="http://schemas.microsoft.com/office/powerpoint/2010/main" val="261019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education policies on language?</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idx="1"/>
          </p:nvPr>
        </p:nvSpPr>
        <p:spPr>
          <a:xfrm>
            <a:off x="2881356" y="672175"/>
            <a:ext cx="5771009" cy="3981000"/>
          </a:xfrm>
        </p:spPr>
        <p:txBody>
          <a:bodyPr/>
          <a:lstStyle/>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a:xfrm>
            <a:off x="8539545" y="4946700"/>
            <a:ext cx="548700" cy="393600"/>
          </a:xfrm>
        </p:spPr>
        <p:txBody>
          <a:bodyPr/>
          <a:lstStyle/>
          <a:p>
            <a:pPr lvl="0">
              <a:spcBef>
                <a:spcPts val="0"/>
              </a:spcBef>
              <a:buNone/>
            </a:pPr>
            <a:fld id="{00000000-1234-1234-1234-123412341234}" type="slidenum">
              <a:rPr lang="en" smtClean="0">
                <a:solidFill>
                  <a:srgbClr val="FFFFFF"/>
                </a:solidFill>
              </a:rPr>
              <a:t>22</a:t>
            </a:fld>
            <a:endParaRPr lang="en">
              <a:solidFill>
                <a:srgbClr val="FFFFFF"/>
              </a:solidFill>
            </a:endParaRPr>
          </a:p>
        </p:txBody>
      </p:sp>
      <p:sp>
        <p:nvSpPr>
          <p:cNvPr id="6" name="Rectangle 5"/>
          <p:cNvSpPr/>
          <p:nvPr/>
        </p:nvSpPr>
        <p:spPr>
          <a:xfrm>
            <a:off x="2771800" y="582955"/>
            <a:ext cx="6270783" cy="3754874"/>
          </a:xfrm>
          <a:prstGeom prst="rect">
            <a:avLst/>
          </a:prstGeom>
        </p:spPr>
        <p:txBody>
          <a:bodyPr wrap="square">
            <a:spAutoFit/>
          </a:bodyPr>
          <a:lstStyle/>
          <a:p>
            <a:r>
              <a:rPr lang="en-US" b="1" dirty="0" smtClean="0">
                <a:latin typeface="Nunito Sans" panose="020B0604020202020204" charset="0"/>
              </a:rPr>
              <a:t>Norms </a:t>
            </a:r>
            <a:r>
              <a:rPr lang="en-US" b="1" dirty="0">
                <a:latin typeface="Nunito Sans" panose="020B0604020202020204" charset="0"/>
              </a:rPr>
              <a:t>and Standards for Language Policy in Public Schools </a:t>
            </a:r>
            <a:r>
              <a:rPr lang="en-US" b="1" dirty="0" smtClean="0">
                <a:latin typeface="Nunito Sans" panose="020B0604020202020204" charset="0"/>
              </a:rPr>
              <a:t> 1997</a:t>
            </a:r>
          </a:p>
          <a:p>
            <a:endParaRPr lang="en-US" b="1" dirty="0">
              <a:latin typeface="Nunito Sans" panose="020B0604020202020204" charset="0"/>
            </a:endParaRPr>
          </a:p>
          <a:p>
            <a:r>
              <a:rPr lang="en-US" dirty="0" smtClean="0">
                <a:latin typeface="Nunito Sans" panose="020B0604020202020204" charset="0"/>
              </a:rPr>
              <a:t>Learners </a:t>
            </a:r>
            <a:r>
              <a:rPr lang="en-US" dirty="0">
                <a:latin typeface="Nunito Sans" panose="020B0604020202020204" charset="0"/>
              </a:rPr>
              <a:t>may study in their Home Language from </a:t>
            </a:r>
            <a:r>
              <a:rPr lang="en-US" dirty="0" smtClean="0">
                <a:latin typeface="Nunito Sans" panose="020B0604020202020204" charset="0"/>
              </a:rPr>
              <a:t>Grade 1-6</a:t>
            </a:r>
          </a:p>
          <a:p>
            <a:endParaRPr lang="en-US" dirty="0">
              <a:latin typeface="Nunito Sans" panose="020B0604020202020204" charset="0"/>
            </a:endParaRPr>
          </a:p>
          <a:p>
            <a:r>
              <a:rPr lang="en-US" dirty="0" smtClean="0">
                <a:latin typeface="Nunito Sans" panose="020B0604020202020204" charset="0"/>
              </a:rPr>
              <a:t>Additive multilingualism </a:t>
            </a:r>
            <a:r>
              <a:rPr lang="en-US" dirty="0">
                <a:latin typeface="Nunito Sans" panose="020B0604020202020204" charset="0"/>
              </a:rPr>
              <a:t>approach, where mastery of the Home Language arguably </a:t>
            </a:r>
            <a:r>
              <a:rPr lang="en-US" dirty="0" smtClean="0">
                <a:latin typeface="Nunito Sans" panose="020B0604020202020204" charset="0"/>
              </a:rPr>
              <a:t>enables learning </a:t>
            </a:r>
            <a:r>
              <a:rPr lang="en-US" dirty="0">
                <a:latin typeface="Nunito Sans" panose="020B0604020202020204" charset="0"/>
              </a:rPr>
              <a:t>additional languages. </a:t>
            </a:r>
            <a:endParaRPr lang="en-US" dirty="0" smtClean="0">
              <a:latin typeface="Nunito Sans" panose="020B0604020202020204" charset="0"/>
            </a:endParaRPr>
          </a:p>
          <a:p>
            <a:endParaRPr lang="en-US" dirty="0">
              <a:latin typeface="Nunito Sans" panose="020B0604020202020204" charset="0"/>
            </a:endParaRPr>
          </a:p>
          <a:p>
            <a:r>
              <a:rPr lang="en-US" dirty="0" smtClean="0">
                <a:latin typeface="Nunito Sans" panose="020B0604020202020204" charset="0"/>
              </a:rPr>
              <a:t>Parental choice through school selection based on LOLT</a:t>
            </a:r>
          </a:p>
          <a:p>
            <a:endParaRPr lang="en-US" dirty="0">
              <a:latin typeface="Nunito Sans" panose="020B0604020202020204" charset="0"/>
            </a:endParaRPr>
          </a:p>
          <a:p>
            <a:r>
              <a:rPr lang="en-US" dirty="0" smtClean="0">
                <a:latin typeface="Nunito Sans" panose="020B0604020202020204" charset="0"/>
              </a:rPr>
              <a:t>SGB determining school language policy but also promoting multilingualism</a:t>
            </a:r>
          </a:p>
          <a:p>
            <a:endParaRPr lang="en-US" dirty="0" smtClean="0">
              <a:latin typeface="Nunito Sans" panose="020B0604020202020204" charset="0"/>
            </a:endParaRPr>
          </a:p>
          <a:p>
            <a:endParaRPr lang="en-US" dirty="0" smtClean="0">
              <a:latin typeface="Nunito Sans" panose="020B0604020202020204" charset="0"/>
            </a:endParaRPr>
          </a:p>
          <a:p>
            <a:r>
              <a:rPr lang="en-US" b="1" dirty="0" smtClean="0">
                <a:latin typeface="Nunito Sans" panose="020B0604020202020204" charset="0"/>
              </a:rPr>
              <a:t>Additional provisions:</a:t>
            </a:r>
          </a:p>
          <a:p>
            <a:endParaRPr lang="en-US" dirty="0">
              <a:latin typeface="Nunito Sans" panose="020B0604020202020204" charset="0"/>
            </a:endParaRPr>
          </a:p>
          <a:p>
            <a:pPr marL="285750" indent="-285750">
              <a:buFont typeface="Arial" panose="020B0604020202020204" pitchFamily="34" charset="0"/>
              <a:buChar char="•"/>
            </a:pPr>
            <a:r>
              <a:rPr lang="en-US" dirty="0" smtClean="0">
                <a:latin typeface="Nunito Sans" panose="020B0604020202020204" charset="0"/>
              </a:rPr>
              <a:t>Need for research to continuously inform this policy</a:t>
            </a:r>
          </a:p>
          <a:p>
            <a:pPr marL="285750" indent="-285750">
              <a:buFont typeface="Arial" panose="020B0604020202020204" pitchFamily="34" charset="0"/>
              <a:buChar char="•"/>
            </a:pPr>
            <a:r>
              <a:rPr lang="en-US" dirty="0" smtClean="0">
                <a:latin typeface="Nunito Sans" panose="020B0604020202020204" charset="0"/>
              </a:rPr>
              <a:t>Development </a:t>
            </a:r>
            <a:r>
              <a:rPr lang="en-US" dirty="0">
                <a:latin typeface="Nunito Sans" panose="020B0604020202020204" charset="0"/>
              </a:rPr>
              <a:t>of all 11 official </a:t>
            </a:r>
            <a:r>
              <a:rPr lang="en-US" dirty="0" smtClean="0">
                <a:latin typeface="Nunito Sans" panose="020B0604020202020204" charset="0"/>
              </a:rPr>
              <a:t>languages</a:t>
            </a:r>
          </a:p>
          <a:p>
            <a:pPr marL="285750" indent="-285750">
              <a:buFont typeface="Arial" panose="020B0604020202020204" pitchFamily="34" charset="0"/>
              <a:buChar char="•"/>
            </a:pPr>
            <a:r>
              <a:rPr lang="en-US" dirty="0" smtClean="0">
                <a:latin typeface="Nunito Sans" panose="020B0604020202020204" charset="0"/>
              </a:rPr>
              <a:t>Development </a:t>
            </a:r>
            <a:r>
              <a:rPr lang="en-US" dirty="0">
                <a:latin typeface="Nunito Sans" panose="020B0604020202020204" charset="0"/>
              </a:rPr>
              <a:t>of </a:t>
            </a:r>
            <a:r>
              <a:rPr lang="en-US" dirty="0" smtClean="0">
                <a:latin typeface="Nunito Sans" panose="020B0604020202020204" charset="0"/>
              </a:rPr>
              <a:t>programmes for </a:t>
            </a:r>
            <a:r>
              <a:rPr lang="en-US" dirty="0">
                <a:latin typeface="Nunito Sans" panose="020B0604020202020204" charset="0"/>
              </a:rPr>
              <a:t>the redress of </a:t>
            </a:r>
            <a:r>
              <a:rPr lang="en-US" dirty="0" smtClean="0">
                <a:latin typeface="Nunito Sans" panose="020B0604020202020204" charset="0"/>
              </a:rPr>
              <a:t>all African languages </a:t>
            </a:r>
          </a:p>
        </p:txBody>
      </p:sp>
    </p:spTree>
    <p:extLst>
      <p:ext uri="{BB962C8B-B14F-4D97-AF65-F5344CB8AC3E}">
        <p14:creationId xmlns:p14="http://schemas.microsoft.com/office/powerpoint/2010/main" val="3146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graphicFrame>
        <p:nvGraphicFramePr>
          <p:cNvPr id="2" name="Object 1"/>
          <p:cNvGraphicFramePr>
            <a:graphicFrameLocks noChangeAspect="1"/>
          </p:cNvGraphicFramePr>
          <p:nvPr>
            <p:extLst/>
          </p:nvPr>
        </p:nvGraphicFramePr>
        <p:xfrm>
          <a:off x="251520" y="195486"/>
          <a:ext cx="8640960" cy="4680520"/>
        </p:xfrm>
        <a:graphic>
          <a:graphicData uri="http://schemas.openxmlformats.org/presentationml/2006/ole">
            <mc:AlternateContent xmlns:mc="http://schemas.openxmlformats.org/markup-compatibility/2006">
              <mc:Choice xmlns:v="urn:schemas-microsoft-com:vml" Requires="v">
                <p:oleObj spid="_x0000_s1030" name="Document" r:id="rId3" imgW="5949456" imgH="2731015" progId="Word.Document.12">
                  <p:embed/>
                </p:oleObj>
              </mc:Choice>
              <mc:Fallback>
                <p:oleObj name="Document" r:id="rId3" imgW="5949456" imgH="2731015" progId="Word.Document.12">
                  <p:embed/>
                  <p:pic>
                    <p:nvPicPr>
                      <p:cNvPr id="0" name=""/>
                      <p:cNvPicPr/>
                      <p:nvPr/>
                    </p:nvPicPr>
                    <p:blipFill>
                      <a:blip r:embed="rId4"/>
                      <a:stretch>
                        <a:fillRect/>
                      </a:stretch>
                    </p:blipFill>
                    <p:spPr>
                      <a:xfrm>
                        <a:off x="251520" y="195486"/>
                        <a:ext cx="8640960" cy="468052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15327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graphicFrame>
        <p:nvGraphicFramePr>
          <p:cNvPr id="2" name="Table 1"/>
          <p:cNvGraphicFramePr>
            <a:graphicFrameLocks noGrp="1"/>
          </p:cNvGraphicFramePr>
          <p:nvPr>
            <p:extLst>
              <p:ext uri="{D42A27DB-BD31-4B8C-83A1-F6EECF244321}">
                <p14:modId xmlns:p14="http://schemas.microsoft.com/office/powerpoint/2010/main" val="808969001"/>
              </p:ext>
            </p:extLst>
          </p:nvPr>
        </p:nvGraphicFramePr>
        <p:xfrm>
          <a:off x="251518" y="339503"/>
          <a:ext cx="8712968" cy="4917440"/>
        </p:xfrm>
        <a:graphic>
          <a:graphicData uri="http://schemas.openxmlformats.org/drawingml/2006/table">
            <a:tbl>
              <a:tblPr firstRow="1" firstCol="1" bandRow="1"/>
              <a:tblGrid>
                <a:gridCol w="1834308">
                  <a:extLst>
                    <a:ext uri="{9D8B030D-6E8A-4147-A177-3AD203B41FA5}">
                      <a16:colId xmlns:a16="http://schemas.microsoft.com/office/drawing/2014/main" xmlns="" val="3916078038"/>
                    </a:ext>
                  </a:extLst>
                </a:gridCol>
                <a:gridCol w="611437">
                  <a:extLst>
                    <a:ext uri="{9D8B030D-6E8A-4147-A177-3AD203B41FA5}">
                      <a16:colId xmlns:a16="http://schemas.microsoft.com/office/drawing/2014/main" xmlns="" val="224943241"/>
                    </a:ext>
                  </a:extLst>
                </a:gridCol>
                <a:gridCol w="3286470">
                  <a:extLst>
                    <a:ext uri="{9D8B030D-6E8A-4147-A177-3AD203B41FA5}">
                      <a16:colId xmlns:a16="http://schemas.microsoft.com/office/drawing/2014/main" xmlns="" val="3641219093"/>
                    </a:ext>
                  </a:extLst>
                </a:gridCol>
                <a:gridCol w="2980753">
                  <a:extLst>
                    <a:ext uri="{9D8B030D-6E8A-4147-A177-3AD203B41FA5}">
                      <a16:colId xmlns:a16="http://schemas.microsoft.com/office/drawing/2014/main" xmlns="" val="3897106638"/>
                    </a:ext>
                  </a:extLst>
                </a:gridCol>
              </a:tblGrid>
              <a:tr h="307327">
                <a:tc rowSpan="2" gridSpan="2">
                  <a:txBody>
                    <a:bodyPr/>
                    <a:lstStyle/>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 </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hMerge="1">
                  <a:txBody>
                    <a:bodyPr/>
                    <a:lstStyle/>
                    <a:p>
                      <a:endParaRPr lang="en-GB"/>
                    </a:p>
                  </a:txBody>
                  <a:tcPr/>
                </a:tc>
                <a:tc gridSpan="2">
                  <a:txBody>
                    <a:bodyPr/>
                    <a:lstStyle/>
                    <a:p>
                      <a:pPr algn="ctr">
                        <a:lnSpc>
                          <a:spcPct val="150000"/>
                        </a:lnSpc>
                        <a:spcAft>
                          <a:spcPts val="1000"/>
                        </a:spcAft>
                      </a:pPr>
                      <a:r>
                        <a:rPr lang="en-ZA" sz="1600" b="1" dirty="0">
                          <a:effectLst/>
                          <a:latin typeface="Arial" panose="020B0604020202020204" pitchFamily="34" charset="0"/>
                          <a:cs typeface="Times New Roman" panose="02020603050405020304" pitchFamily="18" charset="0"/>
                        </a:rPr>
                        <a:t>Policy ambiguity</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xmlns="" val="1014854188"/>
                  </a:ext>
                </a:extLst>
              </a:tr>
              <a:tr h="307327">
                <a:tc gridSpan="2" vMerge="1">
                  <a:txBody>
                    <a:bodyPr/>
                    <a:lstStyle/>
                    <a:p>
                      <a:endParaRPr lang="en-GB"/>
                    </a:p>
                  </a:txBody>
                  <a:tcPr/>
                </a:tc>
                <a:tc hMerge="1" vMerge="1">
                  <a:txBody>
                    <a:bodyPr/>
                    <a:lstStyle/>
                    <a:p>
                      <a:endParaRPr lang="en-GB"/>
                    </a:p>
                  </a:txBody>
                  <a:tcPr/>
                </a:tc>
                <a:tc>
                  <a:txBody>
                    <a:bodyPr/>
                    <a:lstStyle/>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Low</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ZA" sz="1600">
                          <a:effectLst/>
                          <a:latin typeface="Arial" panose="020B0604020202020204" pitchFamily="34" charset="0"/>
                          <a:cs typeface="Times New Roman" panose="02020603050405020304" pitchFamily="18" charset="0"/>
                        </a:rPr>
                        <a:t>High</a:t>
                      </a:r>
                      <a:endParaRPr lang="en-GB" sz="160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32867388"/>
                  </a:ext>
                </a:extLst>
              </a:tr>
              <a:tr h="1407503">
                <a:tc rowSpan="2">
                  <a:txBody>
                    <a:bodyPr/>
                    <a:lstStyle/>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 </a:t>
                      </a:r>
                      <a:endParaRPr lang="en-GB" sz="1600" dirty="0">
                        <a:effectLst/>
                        <a:latin typeface="Calibri" panose="020F0502020204030204" pitchFamily="34" charset="0"/>
                        <a:cs typeface="Times New Roman" panose="02020603050405020304" pitchFamily="18" charset="0"/>
                      </a:endParaRPr>
                    </a:p>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 </a:t>
                      </a:r>
                      <a:endParaRPr lang="en-GB" sz="1600" dirty="0">
                        <a:effectLst/>
                        <a:latin typeface="Calibri" panose="020F0502020204030204" pitchFamily="34" charset="0"/>
                        <a:cs typeface="Times New Roman" panose="02020603050405020304" pitchFamily="18" charset="0"/>
                      </a:endParaRPr>
                    </a:p>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 </a:t>
                      </a:r>
                      <a:endParaRPr lang="en-GB" sz="1600" dirty="0">
                        <a:effectLst/>
                        <a:latin typeface="Calibri" panose="020F0502020204030204" pitchFamily="34" charset="0"/>
                        <a:cs typeface="Times New Roman" panose="02020603050405020304" pitchFamily="18" charset="0"/>
                      </a:endParaRPr>
                    </a:p>
                    <a:p>
                      <a:pPr algn="ctr">
                        <a:lnSpc>
                          <a:spcPct val="150000"/>
                        </a:lnSpc>
                        <a:spcAft>
                          <a:spcPts val="1000"/>
                        </a:spcAft>
                      </a:pPr>
                      <a:r>
                        <a:rPr lang="en-ZA" sz="1600" b="1" dirty="0">
                          <a:effectLst/>
                          <a:latin typeface="Arial" panose="020B0604020202020204" pitchFamily="34" charset="0"/>
                          <a:cs typeface="Times New Roman" panose="02020603050405020304" pitchFamily="18" charset="0"/>
                        </a:rPr>
                        <a:t>Level conflict</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Low</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r>
                        <a:rPr lang="en-ZA" sz="1600" b="1" dirty="0" smtClean="0">
                          <a:effectLst/>
                          <a:latin typeface="Arial" panose="020B0604020202020204" pitchFamily="34" charset="0"/>
                          <a:cs typeface="Times New Roman" panose="02020603050405020304" pitchFamily="18" charset="0"/>
                        </a:rPr>
                        <a:t>Administrative Implementation</a:t>
                      </a:r>
                    </a:p>
                    <a:p>
                      <a:pPr marL="285750" indent="-285750" algn="ctr">
                        <a:lnSpc>
                          <a:spcPct val="100000"/>
                        </a:lnSpc>
                        <a:spcAft>
                          <a:spcPts val="1000"/>
                        </a:spcAft>
                        <a:buFont typeface="Arial" panose="020B0604020202020204" pitchFamily="34" charset="0"/>
                        <a:buChar char="•"/>
                      </a:pPr>
                      <a:r>
                        <a:rPr lang="en-ZA" sz="1600" b="0" dirty="0" smtClean="0">
                          <a:effectLst/>
                          <a:latin typeface="Arial" panose="020B0604020202020204" pitchFamily="34" charset="0"/>
                          <a:cs typeface="Times New Roman" panose="02020603050405020304" pitchFamily="18" charset="0"/>
                        </a:rPr>
                        <a:t>NEPA</a:t>
                      </a:r>
                    </a:p>
                    <a:p>
                      <a:pPr marL="285750" indent="-285750" algn="ctr">
                        <a:lnSpc>
                          <a:spcPct val="100000"/>
                        </a:lnSpc>
                        <a:spcAft>
                          <a:spcPts val="1000"/>
                        </a:spcAft>
                        <a:buFont typeface="Arial" panose="020B0604020202020204" pitchFamily="34" charset="0"/>
                        <a:buChar char="•"/>
                      </a:pPr>
                      <a:r>
                        <a:rPr lang="en-US" sz="1600" b="0" dirty="0" smtClean="0">
                          <a:solidFill>
                            <a:srgbClr val="FF0000"/>
                          </a:solidFill>
                          <a:effectLst/>
                          <a:latin typeface="Arial" panose="020B0604020202020204" pitchFamily="34" charset="0"/>
                          <a:cs typeface="Times New Roman" panose="02020603050405020304" pitchFamily="18" charset="0"/>
                        </a:rPr>
                        <a:t>SASA</a:t>
                      </a:r>
                      <a:endParaRPr lang="en-ZA" sz="1600" b="0" dirty="0" smtClean="0">
                        <a:solidFill>
                          <a:srgbClr val="FF0000"/>
                        </a:solidFill>
                        <a:effectLst/>
                        <a:latin typeface="Arial" panose="020B0604020202020204" pitchFamily="34" charset="0"/>
                        <a:cs typeface="Times New Roman" panose="02020603050405020304" pitchFamily="18" charset="0"/>
                      </a:endParaRPr>
                    </a:p>
                    <a:p>
                      <a:pPr marL="285750" indent="-285750" algn="ctr">
                        <a:lnSpc>
                          <a:spcPct val="100000"/>
                        </a:lnSpc>
                        <a:spcAft>
                          <a:spcPts val="1000"/>
                        </a:spcAft>
                        <a:buFont typeface="Arial" panose="020B0604020202020204" pitchFamily="34" charset="0"/>
                        <a:buChar char="•"/>
                      </a:pPr>
                      <a:endParaRPr lang="en-ZA" sz="1600" b="0" dirty="0" smtClean="0">
                        <a:effectLst/>
                        <a:latin typeface="Arial" panose="020B060402020202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r>
                        <a:rPr lang="en-ZA" sz="1600" b="1" dirty="0" smtClean="0">
                          <a:effectLst/>
                          <a:latin typeface="+mn-lt"/>
                          <a:cs typeface="Times New Roman" panose="02020603050405020304" pitchFamily="18" charset="0"/>
                        </a:rPr>
                        <a:t>Experimental implementation</a:t>
                      </a:r>
                    </a:p>
                    <a:p>
                      <a:pPr marL="285750" indent="-285750" algn="ctr">
                        <a:lnSpc>
                          <a:spcPct val="100000"/>
                        </a:lnSpc>
                        <a:spcAft>
                          <a:spcPts val="1000"/>
                        </a:spcAft>
                        <a:buFont typeface="Arial" panose="020B0604020202020204" pitchFamily="34" charset="0"/>
                        <a:buChar char="•"/>
                      </a:pPr>
                      <a:r>
                        <a:rPr lang="en-ZA" sz="1600" b="0" dirty="0" smtClean="0">
                          <a:effectLst/>
                          <a:latin typeface="+mn-lt"/>
                          <a:cs typeface="Times New Roman" panose="02020603050405020304" pitchFamily="18" charset="0"/>
                        </a:rPr>
                        <a:t>EGRS</a:t>
                      </a:r>
                    </a:p>
                    <a:p>
                      <a:pPr marL="285750" indent="-285750" algn="ctr">
                        <a:lnSpc>
                          <a:spcPct val="100000"/>
                        </a:lnSpc>
                        <a:spcAft>
                          <a:spcPts val="1000"/>
                        </a:spcAft>
                        <a:buFont typeface="Arial" panose="020B0604020202020204" pitchFamily="34" charset="0"/>
                        <a:buChar char="•"/>
                      </a:pPr>
                      <a:endParaRPr lang="en-GB" sz="1600" b="1" dirty="0">
                        <a:effectLst/>
                        <a:latin typeface="+mn-lt"/>
                        <a:cs typeface="Times New Roman" panose="02020603050405020304" pitchFamily="18" charset="0"/>
                      </a:endParaRPr>
                    </a:p>
                    <a:p>
                      <a:pPr algn="ctr">
                        <a:lnSpc>
                          <a:spcPct val="150000"/>
                        </a:lnSpc>
                        <a:spcAft>
                          <a:spcPts val="1000"/>
                        </a:spcAft>
                      </a:pPr>
                      <a:endParaRPr lang="en-GB" sz="1600" dirty="0">
                        <a:effectLst/>
                        <a:latin typeface="+mn-lt"/>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58271332"/>
                  </a:ext>
                </a:extLst>
              </a:tr>
              <a:tr h="2514346">
                <a:tc vMerge="1">
                  <a:txBody>
                    <a:bodyPr/>
                    <a:lstStyle/>
                    <a:p>
                      <a:endParaRPr lang="en-GB"/>
                    </a:p>
                  </a:txBody>
                  <a:tcPr/>
                </a:tc>
                <a:tc>
                  <a:txBody>
                    <a:bodyPr/>
                    <a:lstStyle/>
                    <a:p>
                      <a:pPr algn="just">
                        <a:lnSpc>
                          <a:spcPct val="150000"/>
                        </a:lnSpc>
                        <a:spcAft>
                          <a:spcPts val="1000"/>
                        </a:spcAft>
                      </a:pPr>
                      <a:r>
                        <a:rPr lang="en-ZA" sz="1600" dirty="0">
                          <a:effectLst/>
                          <a:latin typeface="Arial" panose="020B0604020202020204" pitchFamily="34" charset="0"/>
                          <a:cs typeface="Times New Roman" panose="02020603050405020304" pitchFamily="18" charset="0"/>
                        </a:rPr>
                        <a:t>High</a:t>
                      </a: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r>
                        <a:rPr lang="en-ZA" sz="1600" b="1" dirty="0" smtClean="0">
                          <a:effectLst/>
                          <a:latin typeface="Arial" panose="020B0604020202020204" pitchFamily="34" charset="0"/>
                          <a:cs typeface="Times New Roman" panose="02020603050405020304" pitchFamily="18" charset="0"/>
                        </a:rPr>
                        <a:t>Political implementation</a:t>
                      </a:r>
                    </a:p>
                    <a:p>
                      <a:pPr marL="285750" indent="-285750" algn="ctr">
                        <a:lnSpc>
                          <a:spcPct val="100000"/>
                        </a:lnSpc>
                        <a:spcAft>
                          <a:spcPts val="1000"/>
                        </a:spcAft>
                        <a:buFont typeface="Arial" panose="020B0604020202020204" pitchFamily="34" charset="0"/>
                        <a:buChar char="•"/>
                      </a:pPr>
                      <a:r>
                        <a:rPr lang="en-US" sz="1600" b="0" dirty="0" smtClean="0">
                          <a:solidFill>
                            <a:srgbClr val="FF0000"/>
                          </a:solidFill>
                          <a:effectLst/>
                          <a:latin typeface="Arial" panose="020B0604020202020204" pitchFamily="34" charset="0"/>
                          <a:cs typeface="Times New Roman" panose="02020603050405020304" pitchFamily="18" charset="0"/>
                        </a:rPr>
                        <a:t>SASA</a:t>
                      </a:r>
                      <a:endParaRPr lang="en-ZA" sz="1600" b="0" dirty="0" smtClean="0">
                        <a:solidFill>
                          <a:srgbClr val="FF0000"/>
                        </a:solidFill>
                        <a:effectLst/>
                        <a:latin typeface="Arial" panose="020B0604020202020204" pitchFamily="34" charset="0"/>
                        <a:cs typeface="Times New Roman" panose="02020603050405020304" pitchFamily="18" charset="0"/>
                      </a:endParaRPr>
                    </a:p>
                    <a:p>
                      <a:pPr marL="285750" indent="-285750" algn="ctr">
                        <a:lnSpc>
                          <a:spcPct val="100000"/>
                        </a:lnSpc>
                        <a:spcAft>
                          <a:spcPts val="1000"/>
                        </a:spcAft>
                        <a:buFont typeface="Arial" panose="020B0604020202020204" pitchFamily="34" charset="0"/>
                        <a:buChar char="•"/>
                      </a:pPr>
                      <a:r>
                        <a:rPr lang="en-US" sz="1600" b="0" dirty="0" smtClean="0">
                          <a:solidFill>
                            <a:srgbClr val="FF0000"/>
                          </a:solidFill>
                          <a:effectLst/>
                          <a:latin typeface="Arial" panose="020B0604020202020204" pitchFamily="34" charset="0"/>
                          <a:cs typeface="Times New Roman" panose="02020603050405020304" pitchFamily="18" charset="0"/>
                        </a:rPr>
                        <a:t>Norms and Standards for Language Policy in Public Schools </a:t>
                      </a:r>
                      <a:endParaRPr lang="en-ZA" sz="1600" b="0" dirty="0" smtClean="0">
                        <a:solidFill>
                          <a:srgbClr val="FF0000"/>
                        </a:solidFill>
                        <a:effectLst/>
                        <a:latin typeface="Arial" panose="020B0604020202020204" pitchFamily="34" charset="0"/>
                        <a:cs typeface="Times New Roman" panose="02020603050405020304" pitchFamily="18" charset="0"/>
                      </a:endParaRPr>
                    </a:p>
                    <a:p>
                      <a:pPr marL="285750" indent="-285750" algn="ctr">
                        <a:lnSpc>
                          <a:spcPct val="100000"/>
                        </a:lnSpc>
                        <a:spcAft>
                          <a:spcPts val="1000"/>
                        </a:spcAft>
                        <a:buFont typeface="Arial" panose="020B0604020202020204" pitchFamily="34" charset="0"/>
                        <a:buChar char="•"/>
                      </a:pPr>
                      <a:r>
                        <a:rPr lang="en-ZA" sz="1600" b="0" baseline="0" dirty="0" smtClean="0">
                          <a:effectLst/>
                          <a:latin typeface="Arial" panose="020B0604020202020204" pitchFamily="34" charset="0"/>
                          <a:cs typeface="Times New Roman" panose="02020603050405020304" pitchFamily="18" charset="0"/>
                        </a:rPr>
                        <a:t>BELA Bill</a:t>
                      </a:r>
                    </a:p>
                    <a:p>
                      <a:pPr marL="285750" indent="-285750" algn="ctr">
                        <a:lnSpc>
                          <a:spcPct val="100000"/>
                        </a:lnSpc>
                        <a:spcAft>
                          <a:spcPts val="1000"/>
                        </a:spcAft>
                        <a:buFont typeface="Arial" panose="020B0604020202020204" pitchFamily="34" charset="0"/>
                        <a:buChar char="•"/>
                      </a:pPr>
                      <a:r>
                        <a:rPr lang="en-ZA" sz="1600" b="0" baseline="0" dirty="0" smtClean="0">
                          <a:effectLst/>
                          <a:latin typeface="Arial" panose="020B0604020202020204" pitchFamily="34" charset="0"/>
                          <a:cs typeface="Times New Roman" panose="02020603050405020304" pitchFamily="18" charset="0"/>
                        </a:rPr>
                        <a:t>University LOLT</a:t>
                      </a:r>
                      <a:endParaRPr lang="en-GB" sz="1600" b="0" dirty="0">
                        <a:effectLst/>
                        <a:latin typeface="Calibri" panose="020F0502020204030204" pitchFamily="34" charset="0"/>
                        <a:cs typeface="Times New Roman" panose="02020603050405020304" pitchFamily="18" charset="0"/>
                      </a:endParaRPr>
                    </a:p>
                    <a:p>
                      <a:pPr algn="ctr">
                        <a:lnSpc>
                          <a:spcPct val="150000"/>
                        </a:lnSpc>
                        <a:spcAft>
                          <a:spcPts val="1000"/>
                        </a:spcAft>
                      </a:pP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r>
                        <a:rPr lang="en-ZA" sz="1600" b="1" dirty="0" smtClean="0">
                          <a:effectLst/>
                          <a:latin typeface="Arial" panose="020B0604020202020204" pitchFamily="34" charset="0"/>
                          <a:cs typeface="Times New Roman" panose="02020603050405020304" pitchFamily="18" charset="0"/>
                        </a:rPr>
                        <a:t>Symbolic implementation</a:t>
                      </a:r>
                    </a:p>
                    <a:p>
                      <a:pPr marL="285750" indent="-285750" algn="ctr">
                        <a:lnSpc>
                          <a:spcPct val="100000"/>
                        </a:lnSpc>
                        <a:spcAft>
                          <a:spcPts val="1000"/>
                        </a:spcAft>
                        <a:buFont typeface="Arial" panose="020B0604020202020204" pitchFamily="34" charset="0"/>
                        <a:buChar char="•"/>
                      </a:pPr>
                      <a:r>
                        <a:rPr lang="en-US" sz="1600" b="0" dirty="0" smtClean="0">
                          <a:effectLst/>
                          <a:latin typeface="Arial" panose="020B0604020202020204" pitchFamily="34" charset="0"/>
                          <a:cs typeface="Times New Roman" panose="02020603050405020304" pitchFamily="18" charset="0"/>
                        </a:rPr>
                        <a:t>Constitution</a:t>
                      </a:r>
                      <a:endParaRPr lang="en-ZA" sz="1600" b="0" dirty="0" smtClean="0">
                        <a:effectLst/>
                        <a:latin typeface="Arial" panose="020B0604020202020204" pitchFamily="34" charset="0"/>
                        <a:cs typeface="Times New Roman" panose="02020603050405020304" pitchFamily="18" charset="0"/>
                      </a:endParaRPr>
                    </a:p>
                    <a:p>
                      <a:pPr marL="285750" indent="-285750" algn="ctr">
                        <a:lnSpc>
                          <a:spcPct val="100000"/>
                        </a:lnSpc>
                        <a:spcAft>
                          <a:spcPts val="1000"/>
                        </a:spcAft>
                        <a:buFont typeface="Arial" panose="020B0604020202020204" pitchFamily="34" charset="0"/>
                        <a:buChar char="•"/>
                      </a:pPr>
                      <a:r>
                        <a:rPr lang="en-US" sz="1600" b="0" dirty="0" smtClean="0">
                          <a:solidFill>
                            <a:srgbClr val="FF0000"/>
                          </a:solidFill>
                          <a:effectLst/>
                          <a:latin typeface="Arial" panose="020B0604020202020204" pitchFamily="34" charset="0"/>
                          <a:cs typeface="Times New Roman" panose="02020603050405020304" pitchFamily="18" charset="0"/>
                        </a:rPr>
                        <a:t>Norms and Standards for Language Policy in Public Schools </a:t>
                      </a:r>
                      <a:endParaRPr lang="en-ZA" sz="1600" b="0" dirty="0" smtClean="0">
                        <a:solidFill>
                          <a:srgbClr val="FF0000"/>
                        </a:solidFill>
                        <a:effectLst/>
                        <a:latin typeface="Arial" panose="020B0604020202020204" pitchFamily="34" charset="0"/>
                        <a:cs typeface="Times New Roman" panose="02020603050405020304" pitchFamily="18" charset="0"/>
                      </a:endParaRPr>
                    </a:p>
                    <a:p>
                      <a:pPr algn="ctr">
                        <a:lnSpc>
                          <a:spcPct val="150000"/>
                        </a:lnSpc>
                        <a:spcAft>
                          <a:spcPts val="1000"/>
                        </a:spcAft>
                      </a:pPr>
                      <a:endParaRPr lang="en-GB" sz="1600" dirty="0">
                        <a:effectLst/>
                        <a:latin typeface="Calibri" panose="020F0502020204030204" pitchFamily="34" charset="0"/>
                        <a:cs typeface="Times New Roman" panose="02020603050405020304" pitchFamily="18" charset="0"/>
                      </a:endParaRPr>
                    </a:p>
                  </a:txBody>
                  <a:tcPr marL="49416" marR="49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6568789"/>
                  </a:ext>
                </a:extLst>
              </a:tr>
            </a:tbl>
          </a:graphicData>
        </a:graphic>
      </p:graphicFrame>
    </p:spTree>
    <p:extLst>
      <p:ext uri="{BB962C8B-B14F-4D97-AF65-F5344CB8AC3E}">
        <p14:creationId xmlns:p14="http://schemas.microsoft.com/office/powerpoint/2010/main" val="14934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5580112" y="1851670"/>
            <a:ext cx="3300839" cy="2714700"/>
          </a:xfrm>
          <a:prstGeom prst="rect">
            <a:avLst/>
          </a:prstGeom>
        </p:spPr>
        <p:txBody>
          <a:bodyPr lIns="91425" tIns="91425" rIns="91425" bIns="91425" anchor="t" anchorCtr="0">
            <a:noAutofit/>
          </a:bodyPr>
          <a:lstStyle/>
          <a:p>
            <a:pPr lvl="0">
              <a:spcBef>
                <a:spcPts val="0"/>
              </a:spcBef>
              <a:buNone/>
            </a:pPr>
            <a:r>
              <a:rPr lang="en" b="1" i="0" dirty="0" smtClean="0">
                <a:solidFill>
                  <a:schemeClr val="bg1">
                    <a:lumMod val="50000"/>
                  </a:schemeClr>
                </a:solidFill>
                <a:latin typeface="+mj-lt"/>
              </a:rPr>
              <a:t>Language</a:t>
            </a:r>
          </a:p>
          <a:p>
            <a:pPr>
              <a:buNone/>
            </a:pPr>
            <a:r>
              <a:rPr lang="en-US" sz="1800" i="0" dirty="0">
                <a:solidFill>
                  <a:schemeClr val="bg1">
                    <a:lumMod val="50000"/>
                  </a:schemeClr>
                </a:solidFill>
                <a:latin typeface="+mj-lt"/>
              </a:rPr>
              <a:t>English </a:t>
            </a:r>
            <a:r>
              <a:rPr lang="en-US" sz="1800" i="0" dirty="0" smtClean="0">
                <a:solidFill>
                  <a:schemeClr val="bg1">
                    <a:lumMod val="50000"/>
                  </a:schemeClr>
                </a:solidFill>
                <a:latin typeface="+mj-lt"/>
              </a:rPr>
              <a:t>23%</a:t>
            </a:r>
            <a:endParaRPr lang="en-US" sz="1800" i="0" dirty="0">
              <a:solidFill>
                <a:schemeClr val="bg1">
                  <a:lumMod val="50000"/>
                </a:schemeClr>
              </a:solidFill>
              <a:latin typeface="+mj-lt"/>
            </a:endParaRPr>
          </a:p>
          <a:p>
            <a:pPr>
              <a:buNone/>
            </a:pPr>
            <a:r>
              <a:rPr lang="en-US" sz="1800" i="0" dirty="0">
                <a:solidFill>
                  <a:schemeClr val="bg1">
                    <a:lumMod val="50000"/>
                  </a:schemeClr>
                </a:solidFill>
                <a:latin typeface="+mj-lt"/>
              </a:rPr>
              <a:t>isiZulu </a:t>
            </a:r>
            <a:r>
              <a:rPr lang="en-US" sz="1800" i="0" dirty="0" smtClean="0">
                <a:solidFill>
                  <a:schemeClr val="bg1">
                    <a:lumMod val="50000"/>
                  </a:schemeClr>
                </a:solidFill>
                <a:latin typeface="+mj-lt"/>
              </a:rPr>
              <a:t>22%</a:t>
            </a:r>
            <a:endParaRPr lang="en-US" sz="1800" i="0" dirty="0">
              <a:solidFill>
                <a:schemeClr val="bg1">
                  <a:lumMod val="50000"/>
                </a:schemeClr>
              </a:solidFill>
              <a:latin typeface="+mj-lt"/>
            </a:endParaRPr>
          </a:p>
          <a:p>
            <a:pPr>
              <a:buNone/>
            </a:pPr>
            <a:r>
              <a:rPr lang="en-US" sz="1800" i="0" dirty="0" smtClean="0">
                <a:solidFill>
                  <a:schemeClr val="bg1">
                    <a:lumMod val="50000"/>
                  </a:schemeClr>
                </a:solidFill>
                <a:latin typeface="+mj-lt"/>
              </a:rPr>
              <a:t>isiXhosa 16%</a:t>
            </a:r>
          </a:p>
          <a:p>
            <a:pPr>
              <a:buNone/>
            </a:pPr>
            <a:endParaRPr lang="en-US" sz="1800" i="0" dirty="0">
              <a:solidFill>
                <a:schemeClr val="tx1"/>
              </a:solidFill>
              <a:latin typeface="+mj-lt"/>
            </a:endParaRPr>
          </a:p>
        </p:txBody>
      </p:sp>
      <p:sp>
        <p:nvSpPr>
          <p:cNvPr id="145" name="Shape 145"/>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2" name="Picture 1"/>
          <p:cNvPicPr>
            <a:picLocks noChangeAspect="1"/>
          </p:cNvPicPr>
          <p:nvPr/>
        </p:nvPicPr>
        <p:blipFill>
          <a:blip r:embed="rId3"/>
          <a:stretch>
            <a:fillRect/>
          </a:stretch>
        </p:blipFill>
        <p:spPr>
          <a:xfrm>
            <a:off x="54769" y="1779662"/>
            <a:ext cx="5508104" cy="3305175"/>
          </a:xfrm>
          <a:prstGeom prst="rect">
            <a:avLst/>
          </a:prstGeom>
        </p:spPr>
      </p:pic>
      <p:sp>
        <p:nvSpPr>
          <p:cNvPr id="3" name="Rectangle 2"/>
          <p:cNvSpPr/>
          <p:nvPr/>
        </p:nvSpPr>
        <p:spPr>
          <a:xfrm>
            <a:off x="179512" y="1315055"/>
            <a:ext cx="7632848" cy="307777"/>
          </a:xfrm>
          <a:prstGeom prst="rect">
            <a:avLst/>
          </a:prstGeom>
        </p:spPr>
        <p:txBody>
          <a:bodyPr wrap="square">
            <a:spAutoFit/>
          </a:bodyPr>
          <a:lstStyle/>
          <a:p>
            <a:pPr algn="ctr"/>
            <a:r>
              <a:rPr lang="en-US" dirty="0"/>
              <a:t>Grade 4 PIRLS Literacy achievement by </a:t>
            </a:r>
            <a:r>
              <a:rPr lang="en-US" dirty="0" smtClean="0"/>
              <a:t>language of test</a:t>
            </a:r>
            <a:endParaRPr lang="en-ZA" dirty="0"/>
          </a:p>
        </p:txBody>
      </p:sp>
      <p:sp>
        <p:nvSpPr>
          <p:cNvPr id="6" name="Shape 347"/>
          <p:cNvSpPr txBox="1">
            <a:spLocks/>
          </p:cNvSpPr>
          <p:nvPr/>
        </p:nvSpPr>
        <p:spPr>
          <a:xfrm>
            <a:off x="5653914" y="3579862"/>
            <a:ext cx="3246070" cy="1440160"/>
          </a:xfrm>
          <a:prstGeom prst="rect">
            <a:avLst/>
          </a:prstGeom>
          <a:solidFill>
            <a:srgbClr val="F6703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US" sz="2600" b="1" dirty="0"/>
              <a:t>81% of South Africa are racially classified as </a:t>
            </a:r>
            <a:r>
              <a:rPr lang="en-US" sz="2600" b="1" dirty="0" smtClean="0"/>
              <a:t>African</a:t>
            </a:r>
            <a:endParaRPr lang="en" sz="26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Shape 333"/>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11" name="Shape 316"/>
          <p:cNvSpPr/>
          <p:nvPr/>
        </p:nvSpPr>
        <p:spPr>
          <a:xfrm>
            <a:off x="683568" y="483518"/>
            <a:ext cx="7776864" cy="4032448"/>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3F3F3"/>
          </a:solidFill>
          <a:ln>
            <a:noFill/>
          </a:ln>
        </p:spPr>
        <p:txBody>
          <a:bodyPr lIns="91425" tIns="91425" rIns="91425" bIns="91425" anchor="ctr" anchorCtr="0">
            <a:noAutofit/>
          </a:bodyPr>
          <a:lstStyle/>
          <a:p>
            <a:pPr lvl="0">
              <a:spcBef>
                <a:spcPts val="0"/>
              </a:spcBef>
              <a:buNone/>
            </a:pPr>
            <a:endParaRPr/>
          </a:p>
        </p:txBody>
      </p:sp>
      <p:graphicFrame>
        <p:nvGraphicFramePr>
          <p:cNvPr id="12" name="Diagram 11"/>
          <p:cNvGraphicFramePr/>
          <p:nvPr>
            <p:extLst>
              <p:ext uri="{D42A27DB-BD31-4B8C-83A1-F6EECF244321}">
                <p14:modId xmlns:p14="http://schemas.microsoft.com/office/powerpoint/2010/main" val="4040129878"/>
              </p:ext>
            </p:extLst>
          </p:nvPr>
        </p:nvGraphicFramePr>
        <p:xfrm>
          <a:off x="1623694" y="1203598"/>
          <a:ext cx="6332681"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9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1847275" y="1704600"/>
            <a:ext cx="5449500" cy="2714700"/>
          </a:xfrm>
          <a:prstGeom prst="rect">
            <a:avLst/>
          </a:prstGeom>
        </p:spPr>
        <p:txBody>
          <a:bodyPr lIns="91425" tIns="91425" rIns="91425" bIns="91425" anchor="t" anchorCtr="0">
            <a:noAutofit/>
          </a:bodyPr>
          <a:lstStyle/>
          <a:p>
            <a:pPr lvl="0">
              <a:buNone/>
            </a:pPr>
            <a:r>
              <a:rPr lang="en-US" dirty="0"/>
              <a:t>Language does not develop incidentally, it is the product of deliberate efforts. The development of Afrikaans </a:t>
            </a:r>
            <a:r>
              <a:rPr lang="en-US" dirty="0" smtClean="0"/>
              <a:t>illustrates this</a:t>
            </a:r>
            <a:endParaRPr lang="en" dirty="0"/>
          </a:p>
        </p:txBody>
      </p:sp>
      <p:sp>
        <p:nvSpPr>
          <p:cNvPr id="145" name="Shape 145"/>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Tree>
    <p:extLst>
      <p:ext uri="{BB962C8B-B14F-4D97-AF65-F5344CB8AC3E}">
        <p14:creationId xmlns:p14="http://schemas.microsoft.com/office/powerpoint/2010/main" val="399946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r>
              <a:rPr lang="en-ZA" dirty="0"/>
              <a:t>How did Afrikaans develop?</a:t>
            </a:r>
            <a:endParaRPr lang="en" dirty="0"/>
          </a:p>
        </p:txBody>
      </p:sp>
      <p:sp>
        <p:nvSpPr>
          <p:cNvPr id="250" name="Shape 250"/>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grpSp>
        <p:nvGrpSpPr>
          <p:cNvPr id="251" name="Shape 251"/>
          <p:cNvGrpSpPr/>
          <p:nvPr/>
        </p:nvGrpSpPr>
        <p:grpSpPr>
          <a:xfrm>
            <a:off x="3618600" y="443475"/>
            <a:ext cx="4481792" cy="4256550"/>
            <a:chOff x="3618600" y="537300"/>
            <a:chExt cx="4271950" cy="4256550"/>
          </a:xfrm>
        </p:grpSpPr>
        <p:sp>
          <p:nvSpPr>
            <p:cNvPr id="252" name="Shape 252"/>
            <p:cNvSpPr/>
            <p:nvPr/>
          </p:nvSpPr>
          <p:spPr>
            <a:xfrm>
              <a:off x="3680275" y="537300"/>
              <a:ext cx="1906800" cy="1906800"/>
            </a:xfrm>
            <a:prstGeom prst="ellipse">
              <a:avLst/>
            </a:prstGeom>
            <a:solidFill>
              <a:srgbClr val="FF9900"/>
            </a:solidFill>
            <a:ln>
              <a:noFill/>
            </a:ln>
          </p:spPr>
          <p:txBody>
            <a:bodyPr lIns="91425" tIns="91425" rIns="91425" bIns="91425" anchor="ctr" anchorCtr="0">
              <a:noAutofit/>
            </a:bodyPr>
            <a:lstStyle/>
            <a:p>
              <a:pPr lvl="0" algn="ctr"/>
              <a:r>
                <a:rPr lang="en-ZA" sz="1600" dirty="0" smtClean="0">
                  <a:solidFill>
                    <a:srgbClr val="FFFFFF"/>
                  </a:solidFill>
                  <a:latin typeface="Nunito Sans"/>
                  <a:ea typeface="Nunito Sans"/>
                  <a:cs typeface="Nunito Sans"/>
                  <a:sym typeface="Nunito Sans"/>
                </a:rPr>
                <a:t>Dutch </a:t>
              </a:r>
              <a:r>
                <a:rPr lang="en-ZA" sz="1600" dirty="0">
                  <a:solidFill>
                    <a:srgbClr val="FFFFFF"/>
                  </a:solidFill>
                  <a:latin typeface="Nunito Sans"/>
                  <a:ea typeface="Nunito Sans"/>
                  <a:cs typeface="Nunito Sans"/>
                  <a:sym typeface="Nunito Sans"/>
                </a:rPr>
                <a:t>European settlers</a:t>
              </a:r>
              <a:endParaRPr lang="en" sz="1600" dirty="0">
                <a:solidFill>
                  <a:srgbClr val="FFFFFF"/>
                </a:solidFill>
                <a:latin typeface="Nunito Sans"/>
                <a:ea typeface="Nunito Sans"/>
                <a:cs typeface="Nunito Sans"/>
                <a:sym typeface="Nunito Sans"/>
              </a:endParaRPr>
            </a:p>
          </p:txBody>
        </p:sp>
        <p:sp>
          <p:nvSpPr>
            <p:cNvPr id="253" name="Shape 253"/>
            <p:cNvSpPr/>
            <p:nvPr/>
          </p:nvSpPr>
          <p:spPr>
            <a:xfrm>
              <a:off x="5983750" y="537300"/>
              <a:ext cx="1906800" cy="1906800"/>
            </a:xfrm>
            <a:prstGeom prst="ellipse">
              <a:avLst/>
            </a:prstGeom>
            <a:solidFill>
              <a:srgbClr val="F67031"/>
            </a:solidFill>
            <a:ln>
              <a:noFill/>
            </a:ln>
          </p:spPr>
          <p:txBody>
            <a:bodyPr lIns="91425" tIns="91425" rIns="91425" bIns="91425" anchor="ctr" anchorCtr="0">
              <a:noAutofit/>
            </a:bodyPr>
            <a:lstStyle/>
            <a:p>
              <a:pPr lvl="0" algn="ctr">
                <a:buClr>
                  <a:schemeClr val="dk1"/>
                </a:buClr>
                <a:buSzPct val="110000"/>
              </a:pPr>
              <a:r>
                <a:rPr lang="en-US" sz="1600" dirty="0" err="1" smtClean="0">
                  <a:solidFill>
                    <a:srgbClr val="FFFFFF"/>
                  </a:solidFill>
                  <a:latin typeface="Nunito Sans"/>
                  <a:ea typeface="Nunito Sans"/>
                  <a:cs typeface="Nunito Sans"/>
                  <a:sym typeface="Nunito Sans"/>
                </a:rPr>
                <a:t>Colonised</a:t>
              </a:r>
              <a:r>
                <a:rPr lang="en-US" sz="1600" dirty="0" smtClean="0">
                  <a:solidFill>
                    <a:srgbClr val="FFFFFF"/>
                  </a:solidFill>
                  <a:latin typeface="Nunito Sans"/>
                  <a:ea typeface="Nunito Sans"/>
                  <a:cs typeface="Nunito Sans"/>
                  <a:sym typeface="Nunito Sans"/>
                </a:rPr>
                <a:t> </a:t>
              </a:r>
              <a:r>
                <a:rPr lang="en-US" sz="1600" dirty="0">
                  <a:solidFill>
                    <a:srgbClr val="FFFFFF"/>
                  </a:solidFill>
                  <a:latin typeface="Nunito Sans"/>
                  <a:ea typeface="Nunito Sans"/>
                  <a:cs typeface="Nunito Sans"/>
                  <a:sym typeface="Nunito Sans"/>
                </a:rPr>
                <a:t>or indented Khoi and </a:t>
              </a:r>
              <a:r>
                <a:rPr lang="en-US" sz="1600" dirty="0" smtClean="0">
                  <a:solidFill>
                    <a:srgbClr val="FFFFFF"/>
                  </a:solidFill>
                  <a:latin typeface="Nunito Sans"/>
                  <a:ea typeface="Nunito Sans"/>
                  <a:cs typeface="Nunito Sans"/>
                  <a:sym typeface="Nunito Sans"/>
                </a:rPr>
                <a:t>San</a:t>
              </a:r>
              <a:endParaRPr lang="en" sz="1600" dirty="0">
                <a:solidFill>
                  <a:srgbClr val="FFFFFF"/>
                </a:solidFill>
                <a:latin typeface="Nunito Sans"/>
                <a:ea typeface="Nunito Sans"/>
                <a:cs typeface="Nunito Sans"/>
                <a:sym typeface="Nunito Sans"/>
              </a:endParaRPr>
            </a:p>
          </p:txBody>
        </p:sp>
        <p:sp>
          <p:nvSpPr>
            <p:cNvPr id="254" name="Shape 254"/>
            <p:cNvSpPr/>
            <p:nvPr/>
          </p:nvSpPr>
          <p:spPr>
            <a:xfrm>
              <a:off x="3618600" y="2887050"/>
              <a:ext cx="1906800" cy="1906800"/>
            </a:xfrm>
            <a:prstGeom prst="ellipse">
              <a:avLst/>
            </a:prstGeom>
            <a:solidFill>
              <a:srgbClr val="CC4125"/>
            </a:solidFill>
            <a:ln>
              <a:noFill/>
            </a:ln>
          </p:spPr>
          <p:txBody>
            <a:bodyPr lIns="91425" tIns="91425" rIns="91425" bIns="91425" anchor="ctr" anchorCtr="0">
              <a:noAutofit/>
            </a:bodyPr>
            <a:lstStyle/>
            <a:p>
              <a:pPr lvl="0" algn="ctr" rtl="0">
                <a:spcBef>
                  <a:spcPts val="0"/>
                </a:spcBef>
                <a:buNone/>
              </a:pPr>
              <a:endParaRPr sz="1000" dirty="0">
                <a:solidFill>
                  <a:srgbClr val="FFFFFF"/>
                </a:solidFill>
                <a:latin typeface="Nunito Sans"/>
                <a:ea typeface="Nunito Sans"/>
                <a:cs typeface="Nunito Sans"/>
                <a:sym typeface="Nunito Sans"/>
              </a:endParaRPr>
            </a:p>
            <a:p>
              <a:pPr lvl="0" algn="ctr" rtl="0">
                <a:spcBef>
                  <a:spcPts val="0"/>
                </a:spcBef>
                <a:buNone/>
              </a:pPr>
              <a:endParaRPr sz="1000" dirty="0">
                <a:solidFill>
                  <a:srgbClr val="FFFFFF"/>
                </a:solidFill>
                <a:latin typeface="Nunito Sans"/>
                <a:ea typeface="Nunito Sans"/>
                <a:cs typeface="Nunito Sans"/>
                <a:sym typeface="Nunito Sans"/>
              </a:endParaRPr>
            </a:p>
            <a:p>
              <a:pPr lvl="0" algn="ctr"/>
              <a:r>
                <a:rPr lang="en-US" sz="1600" dirty="0" smtClean="0">
                  <a:solidFill>
                    <a:srgbClr val="FFFFFF"/>
                  </a:solidFill>
                  <a:latin typeface="Nunito Sans"/>
                  <a:ea typeface="Nunito Sans"/>
                  <a:cs typeface="Nunito Sans"/>
                  <a:sym typeface="Nunito Sans"/>
                </a:rPr>
                <a:t>Enslaved Africans mostly </a:t>
              </a:r>
              <a:r>
                <a:rPr lang="en-US" sz="1600" dirty="0">
                  <a:solidFill>
                    <a:srgbClr val="FFFFFF"/>
                  </a:solidFill>
                  <a:latin typeface="Nunito Sans"/>
                  <a:ea typeface="Nunito Sans"/>
                  <a:cs typeface="Nunito Sans"/>
                  <a:sym typeface="Nunito Sans"/>
                </a:rPr>
                <a:t>from </a:t>
              </a:r>
              <a:r>
                <a:rPr lang="en-US" sz="1600" dirty="0" smtClean="0">
                  <a:solidFill>
                    <a:srgbClr val="FFFFFF"/>
                  </a:solidFill>
                  <a:latin typeface="Nunito Sans"/>
                  <a:ea typeface="Nunito Sans"/>
                  <a:cs typeface="Nunito Sans"/>
                  <a:sym typeface="Nunito Sans"/>
                </a:rPr>
                <a:t>Angola</a:t>
              </a:r>
              <a:endParaRPr lang="en" sz="1600" dirty="0">
                <a:solidFill>
                  <a:srgbClr val="FFFFFF"/>
                </a:solidFill>
                <a:latin typeface="Nunito Sans"/>
                <a:ea typeface="Nunito Sans"/>
                <a:cs typeface="Nunito Sans"/>
                <a:sym typeface="Nunito Sans"/>
              </a:endParaRPr>
            </a:p>
          </p:txBody>
        </p:sp>
        <p:sp>
          <p:nvSpPr>
            <p:cNvPr id="255" name="Shape 255"/>
            <p:cNvSpPr/>
            <p:nvPr/>
          </p:nvSpPr>
          <p:spPr>
            <a:xfrm>
              <a:off x="5962420" y="2887050"/>
              <a:ext cx="1906800" cy="1906800"/>
            </a:xfrm>
            <a:prstGeom prst="ellipse">
              <a:avLst/>
            </a:prstGeom>
            <a:solidFill>
              <a:srgbClr val="ED0036"/>
            </a:solidFill>
            <a:ln>
              <a:noFill/>
            </a:ln>
          </p:spPr>
          <p:txBody>
            <a:bodyPr lIns="91425" tIns="91425" rIns="91425" bIns="91425" anchor="ctr" anchorCtr="0">
              <a:noAutofit/>
            </a:bodyPr>
            <a:lstStyle/>
            <a:p>
              <a:pPr lvl="0" algn="ctr" rtl="0">
                <a:spcBef>
                  <a:spcPts val="0"/>
                </a:spcBef>
                <a:buNone/>
              </a:pPr>
              <a:endParaRPr sz="1000" dirty="0">
                <a:solidFill>
                  <a:srgbClr val="FFFFFF"/>
                </a:solidFill>
                <a:latin typeface="Nunito Sans"/>
                <a:ea typeface="Nunito Sans"/>
                <a:cs typeface="Nunito Sans"/>
                <a:sym typeface="Nunito Sans"/>
              </a:endParaRPr>
            </a:p>
            <a:p>
              <a:pPr lvl="0" algn="ctr" rtl="0">
                <a:spcBef>
                  <a:spcPts val="0"/>
                </a:spcBef>
                <a:buNone/>
              </a:pPr>
              <a:endParaRPr sz="1000" dirty="0">
                <a:solidFill>
                  <a:srgbClr val="FFFFFF"/>
                </a:solidFill>
                <a:latin typeface="Nunito Sans"/>
                <a:ea typeface="Nunito Sans"/>
                <a:cs typeface="Nunito Sans"/>
                <a:sym typeface="Nunito Sans"/>
              </a:endParaRPr>
            </a:p>
            <a:p>
              <a:pPr lvl="0" algn="ctr"/>
              <a:r>
                <a:rPr lang="en-US" sz="1600" dirty="0" smtClean="0">
                  <a:solidFill>
                    <a:srgbClr val="FFFFFF"/>
                  </a:solidFill>
                  <a:latin typeface="Nunito Sans"/>
                  <a:ea typeface="Nunito Sans"/>
                  <a:cs typeface="Nunito Sans"/>
                  <a:sym typeface="Nunito Sans"/>
                </a:rPr>
                <a:t>Indo-Asian slaves mostly from Malaysia</a:t>
              </a:r>
              <a:endParaRPr lang="en-US" sz="1600" dirty="0">
                <a:solidFill>
                  <a:srgbClr val="FFFFFF"/>
                </a:solidFill>
                <a:latin typeface="Nunito Sans"/>
                <a:ea typeface="Nunito Sans"/>
                <a:cs typeface="Nunito Sans"/>
                <a:sym typeface="Nunito Sans"/>
              </a:endParaRPr>
            </a:p>
            <a:p>
              <a:pPr lvl="0" algn="ctr" rtl="0">
                <a:spcBef>
                  <a:spcPts val="0"/>
                </a:spcBef>
                <a:buNone/>
              </a:pPr>
              <a:endParaRPr lang="en" sz="1000" dirty="0">
                <a:solidFill>
                  <a:srgbClr val="FFFFFF"/>
                </a:solidFill>
                <a:latin typeface="Nunito Sans"/>
                <a:ea typeface="Nunito Sans"/>
                <a:cs typeface="Nunito Sans"/>
                <a:sym typeface="Nunito Sans"/>
              </a:endParaRPr>
            </a:p>
          </p:txBody>
        </p:sp>
      </p:grpSp>
      <p:sp>
        <p:nvSpPr>
          <p:cNvPr id="256" name="Shape 256"/>
          <p:cNvSpPr/>
          <p:nvPr/>
        </p:nvSpPr>
        <p:spPr>
          <a:xfrm>
            <a:off x="4701175" y="1518350"/>
            <a:ext cx="2106600" cy="2106600"/>
          </a:xfrm>
          <a:prstGeom prst="ellipse">
            <a:avLst/>
          </a:prstGeom>
          <a:solidFill>
            <a:srgbClr val="FFFFFF"/>
          </a:solidFill>
          <a:ln>
            <a:noFill/>
          </a:ln>
        </p:spPr>
        <p:txBody>
          <a:bodyPr lIns="91425" tIns="91425" rIns="91425" bIns="91425" anchor="ctr" anchorCtr="0">
            <a:noAutofit/>
          </a:bodyPr>
          <a:lstStyle/>
          <a:p>
            <a:pPr lvl="0" algn="ctr" rtl="0">
              <a:spcBef>
                <a:spcPts val="0"/>
              </a:spcBef>
              <a:buNone/>
            </a:pPr>
            <a:r>
              <a:rPr lang="en" sz="1800" b="1" dirty="0" smtClean="0">
                <a:solidFill>
                  <a:srgbClr val="666666"/>
                </a:solidFill>
                <a:latin typeface="Nunito Sans"/>
                <a:ea typeface="Nunito Sans"/>
                <a:cs typeface="Nunito Sans"/>
                <a:sym typeface="Nunito Sans"/>
              </a:rPr>
              <a:t>Afrikaans</a:t>
            </a:r>
            <a:endParaRPr lang="en" sz="1800" b="1" dirty="0">
              <a:solidFill>
                <a:srgbClr val="666666"/>
              </a:solidFill>
              <a:latin typeface="Nunito Sans"/>
              <a:ea typeface="Nunito Sans"/>
              <a:cs typeface="Nunito Sans"/>
              <a:sym typeface="Nunito Sans"/>
            </a:endParaRPr>
          </a:p>
        </p:txBody>
      </p:sp>
      <p:sp>
        <p:nvSpPr>
          <p:cNvPr id="257" name="Shape 257"/>
          <p:cNvSpPr/>
          <p:nvPr/>
        </p:nvSpPr>
        <p:spPr>
          <a:xfrm>
            <a:off x="4840050" y="1651475"/>
            <a:ext cx="1829100" cy="1829100"/>
          </a:xfrm>
          <a:prstGeom prst="donut">
            <a:avLst>
              <a:gd name="adj" fmla="val 11468"/>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58" name="Shape 347"/>
          <p:cNvSpPr txBox="1">
            <a:spLocks/>
          </p:cNvSpPr>
          <p:nvPr/>
        </p:nvSpPr>
        <p:spPr>
          <a:xfrm>
            <a:off x="377891" y="1973012"/>
            <a:ext cx="3246070" cy="2776838"/>
          </a:xfrm>
          <a:prstGeom prst="rect">
            <a:avLst/>
          </a:prstGeom>
          <a:solidFill>
            <a:schemeClr val="tx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marL="285750" lvl="0" indent="-285750" algn="just">
              <a:lnSpc>
                <a:spcPct val="115000"/>
              </a:lnSpc>
              <a:buClr>
                <a:srgbClr val="CCCCCC"/>
              </a:buClr>
              <a:buSzTx/>
              <a:buFont typeface="Nunito Sans"/>
              <a:buChar char="▪"/>
            </a:pPr>
            <a:r>
              <a:rPr lang="en-US" sz="1400" dirty="0">
                <a:solidFill>
                  <a:schemeClr val="bg1"/>
                </a:solidFill>
              </a:rPr>
              <a:t>A doggerel poetry verse in 1795, </a:t>
            </a:r>
          </a:p>
          <a:p>
            <a:pPr marL="285750" lvl="0" indent="-285750" algn="just">
              <a:lnSpc>
                <a:spcPct val="115000"/>
              </a:lnSpc>
              <a:buClr>
                <a:srgbClr val="CCCCCC"/>
              </a:buClr>
              <a:buSzTx/>
              <a:buFont typeface="Nunito Sans"/>
              <a:buChar char="▪"/>
            </a:pPr>
            <a:r>
              <a:rPr lang="en-US" sz="1400" dirty="0" smtClean="0">
                <a:solidFill>
                  <a:schemeClr val="bg1"/>
                </a:solidFill>
              </a:rPr>
              <a:t>Transcribed </a:t>
            </a:r>
            <a:r>
              <a:rPr lang="en-US" sz="1400" dirty="0">
                <a:solidFill>
                  <a:schemeClr val="bg1"/>
                </a:solidFill>
              </a:rPr>
              <a:t>dialogue by a Dutch traveler in 1825, </a:t>
            </a:r>
          </a:p>
          <a:p>
            <a:pPr marL="285750" lvl="0" indent="-285750" algn="just">
              <a:lnSpc>
                <a:spcPct val="115000"/>
              </a:lnSpc>
              <a:buClr>
                <a:srgbClr val="CCCCCC"/>
              </a:buClr>
              <a:buSzTx/>
              <a:buFont typeface="Nunito Sans"/>
              <a:buChar char="▪"/>
            </a:pPr>
            <a:r>
              <a:rPr lang="en-US" sz="1400" dirty="0" smtClean="0">
                <a:solidFill>
                  <a:schemeClr val="bg1"/>
                </a:solidFill>
              </a:rPr>
              <a:t>Letters </a:t>
            </a:r>
            <a:r>
              <a:rPr lang="en-US" sz="1400" dirty="0">
                <a:solidFill>
                  <a:schemeClr val="bg1"/>
                </a:solidFill>
              </a:rPr>
              <a:t>to newspapers in 1830, </a:t>
            </a:r>
          </a:p>
          <a:p>
            <a:pPr marL="285750" lvl="0" indent="-285750" algn="just">
              <a:lnSpc>
                <a:spcPct val="115000"/>
              </a:lnSpc>
              <a:buClr>
                <a:srgbClr val="CCCCCC"/>
              </a:buClr>
              <a:buSzTx/>
              <a:buFont typeface="Nunito Sans"/>
              <a:buChar char="▪"/>
            </a:pPr>
            <a:r>
              <a:rPr lang="en-US" sz="1400" dirty="0" smtClean="0">
                <a:solidFill>
                  <a:schemeClr val="bg1"/>
                </a:solidFill>
              </a:rPr>
              <a:t>Texts </a:t>
            </a:r>
            <a:r>
              <a:rPr lang="en-US" sz="1400" dirty="0">
                <a:solidFill>
                  <a:schemeClr val="bg1"/>
                </a:solidFill>
              </a:rPr>
              <a:t>used in the mosque based on Arabic orthography within the Cape Muslim community </a:t>
            </a:r>
          </a:p>
        </p:txBody>
      </p:sp>
    </p:spTree>
    <p:extLst>
      <p:ext uri="{BB962C8B-B14F-4D97-AF65-F5344CB8AC3E}">
        <p14:creationId xmlns:p14="http://schemas.microsoft.com/office/powerpoint/2010/main" val="36110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Afrikaans develop?</a:t>
            </a:r>
            <a:br>
              <a:rPr lang="en-US" dirty="0" smtClean="0"/>
            </a:br>
            <a:r>
              <a:rPr lang="en-US" dirty="0"/>
              <a:t/>
            </a:r>
            <a:br>
              <a:rPr lang="en-US" dirty="0"/>
            </a:br>
            <a:r>
              <a:rPr lang="en-US" dirty="0" smtClean="0"/>
              <a:t>Society and politics </a:t>
            </a:r>
            <a:br>
              <a:rPr lang="en-US" dirty="0" smtClean="0"/>
            </a:br>
            <a:endParaRPr lang="en-US" dirty="0"/>
          </a:p>
        </p:txBody>
      </p:sp>
      <p:sp>
        <p:nvSpPr>
          <p:cNvPr id="4" name="Text Placeholder 3"/>
          <p:cNvSpPr>
            <a:spLocks noGrp="1"/>
          </p:cNvSpPr>
          <p:nvPr>
            <p:ph type="body" idx="1"/>
          </p:nvPr>
        </p:nvSpPr>
        <p:spPr>
          <a:xfrm>
            <a:off x="2627784" y="483518"/>
            <a:ext cx="6264696" cy="3981000"/>
          </a:xfrm>
        </p:spPr>
        <p:txBody>
          <a:bodyPr/>
          <a:lstStyle/>
          <a:p>
            <a:pPr marL="285750" indent="-285750" algn="just">
              <a:buClrTx/>
              <a:buFont typeface="Arial" panose="020B0604020202020204" pitchFamily="34" charset="0"/>
              <a:buChar char="•"/>
            </a:pPr>
            <a:r>
              <a:rPr lang="en-US" dirty="0" smtClean="0">
                <a:solidFill>
                  <a:schemeClr val="tx1"/>
                </a:solidFill>
              </a:rPr>
              <a:t>Specific establishment of Naspers to support Afrikaner nationalism</a:t>
            </a:r>
          </a:p>
          <a:p>
            <a:pPr algn="just">
              <a:buClrTx/>
              <a:buNone/>
            </a:pPr>
            <a:endParaRPr lang="en-US" dirty="0">
              <a:solidFill>
                <a:schemeClr val="tx1"/>
              </a:solidFill>
            </a:endParaRPr>
          </a:p>
          <a:p>
            <a:pPr marL="285750" indent="-285750" algn="just">
              <a:buClrTx/>
              <a:buFont typeface="Arial" panose="020B0604020202020204" pitchFamily="34" charset="0"/>
              <a:buChar char="•"/>
            </a:pPr>
            <a:r>
              <a:rPr lang="en-US" dirty="0">
                <a:solidFill>
                  <a:schemeClr val="tx1"/>
                </a:solidFill>
              </a:rPr>
              <a:t>Die Burger </a:t>
            </a:r>
            <a:r>
              <a:rPr lang="en-US" dirty="0" smtClean="0">
                <a:solidFill>
                  <a:schemeClr val="tx1"/>
                </a:solidFill>
              </a:rPr>
              <a:t>daily newspaper edited </a:t>
            </a:r>
            <a:r>
              <a:rPr lang="en-US" dirty="0">
                <a:solidFill>
                  <a:schemeClr val="tx1"/>
                </a:solidFill>
              </a:rPr>
              <a:t>by DF Malan </a:t>
            </a:r>
            <a:r>
              <a:rPr lang="en-US" dirty="0" smtClean="0">
                <a:solidFill>
                  <a:schemeClr val="tx1"/>
                </a:solidFill>
              </a:rPr>
              <a:t>later became Prime Minister in 1948</a:t>
            </a:r>
          </a:p>
          <a:p>
            <a:pPr marL="285750" indent="-285750" algn="just">
              <a:buClrTx/>
              <a:buFont typeface="Arial" panose="020B0604020202020204" pitchFamily="34" charset="0"/>
              <a:buChar char="•"/>
            </a:pPr>
            <a:endParaRPr lang="en-US" dirty="0">
              <a:solidFill>
                <a:schemeClr val="tx1"/>
              </a:solidFill>
            </a:endParaRPr>
          </a:p>
          <a:p>
            <a:pPr marL="285750" indent="-285750" algn="just">
              <a:buClrTx/>
              <a:buFont typeface="Arial" panose="020B0604020202020204" pitchFamily="34" charset="0"/>
              <a:buChar char="•"/>
            </a:pPr>
            <a:r>
              <a:rPr lang="en-US" dirty="0">
                <a:solidFill>
                  <a:schemeClr val="tx1"/>
                </a:solidFill>
              </a:rPr>
              <a:t>Genootskap van Regte Afrikaners (Society of True Afrikaners) with explicit </a:t>
            </a:r>
            <a:r>
              <a:rPr lang="en-US" dirty="0" smtClean="0">
                <a:solidFill>
                  <a:schemeClr val="tx1"/>
                </a:solidFill>
              </a:rPr>
              <a:t>to establishing </a:t>
            </a:r>
            <a:r>
              <a:rPr lang="en-US" dirty="0">
                <a:solidFill>
                  <a:schemeClr val="tx1"/>
                </a:solidFill>
              </a:rPr>
              <a:t>Afrikaans as a language </a:t>
            </a:r>
            <a:r>
              <a:rPr lang="en-US" dirty="0" smtClean="0">
                <a:solidFill>
                  <a:schemeClr val="tx1"/>
                </a:solidFill>
              </a:rPr>
              <a:t>as an official language</a:t>
            </a:r>
          </a:p>
          <a:p>
            <a:pPr algn="just">
              <a:buClrTx/>
              <a:buNone/>
            </a:pPr>
            <a:endParaRPr lang="en-US" dirty="0" smtClean="0">
              <a:solidFill>
                <a:schemeClr val="tx1"/>
              </a:solidFill>
            </a:endParaRPr>
          </a:p>
          <a:p>
            <a:pPr marL="285750" indent="-285750" algn="just">
              <a:buClrTx/>
              <a:buFont typeface="Arial" panose="020B0604020202020204" pitchFamily="34" charset="0"/>
              <a:buChar char="•"/>
            </a:pPr>
            <a:r>
              <a:rPr lang="en-US" dirty="0" smtClean="0">
                <a:solidFill>
                  <a:schemeClr val="bg1">
                    <a:lumMod val="50000"/>
                  </a:schemeClr>
                </a:solidFill>
              </a:rPr>
              <a:t>Identified </a:t>
            </a:r>
            <a:r>
              <a:rPr lang="en-US" dirty="0">
                <a:solidFill>
                  <a:schemeClr val="bg1">
                    <a:lumMod val="50000"/>
                  </a:schemeClr>
                </a:solidFill>
              </a:rPr>
              <a:t>three types of Afrikaners, those with Afrikaans hearts, those with Dutch hearts and those with English hearts</a:t>
            </a:r>
            <a:endParaRPr lang="en-US" dirty="0" smtClean="0">
              <a:solidFill>
                <a:schemeClr val="bg1">
                  <a:lumMod val="50000"/>
                </a:schemeClr>
              </a:solidFill>
            </a:endParaRPr>
          </a:p>
          <a:p>
            <a:pPr marL="285750" indent="-285750" algn="just">
              <a:buClrTx/>
              <a:buFont typeface="Arial" panose="020B0604020202020204" pitchFamily="34" charset="0"/>
              <a:buChar char="•"/>
            </a:pPr>
            <a:endParaRPr lang="en-US" dirty="0" smtClean="0">
              <a:solidFill>
                <a:schemeClr val="tx1"/>
              </a:solidFill>
            </a:endParaRPr>
          </a:p>
          <a:p>
            <a:pPr marL="285750" lvl="5" indent="-285750" algn="just">
              <a:buClrTx/>
              <a:buFont typeface="Arial" panose="020B0604020202020204" pitchFamily="34" charset="0"/>
              <a:buChar char="•"/>
            </a:pPr>
            <a:r>
              <a:rPr lang="nl-NL" dirty="0">
                <a:solidFill>
                  <a:schemeClr val="bg1">
                    <a:lumMod val="50000"/>
                  </a:schemeClr>
                </a:solidFill>
              </a:rPr>
              <a:t>the Eerste Beginsels van die Afrikaans Taal (First Principles of the Afrikaans </a:t>
            </a:r>
            <a:r>
              <a:rPr lang="nl-NL" dirty="0" smtClean="0">
                <a:solidFill>
                  <a:schemeClr val="bg1">
                    <a:lumMod val="50000"/>
                  </a:schemeClr>
                </a:solidFill>
              </a:rPr>
              <a:t>Language)</a:t>
            </a:r>
            <a:endParaRPr lang="en-US" dirty="0">
              <a:solidFill>
                <a:schemeClr val="bg1">
                  <a:lumMod val="50000"/>
                </a:schemeClr>
              </a:solidFill>
            </a:endParaRPr>
          </a:p>
          <a:p>
            <a:pPr marL="285750" lvl="5" indent="-285750" algn="just">
              <a:buClrTx/>
              <a:buFont typeface="Arial" panose="020B0604020202020204" pitchFamily="34" charset="0"/>
              <a:buChar char="•"/>
            </a:pPr>
            <a:endParaRPr lang="en-US" dirty="0" smtClean="0">
              <a:solidFill>
                <a:schemeClr val="bg1">
                  <a:lumMod val="50000"/>
                </a:schemeClr>
              </a:solidFill>
            </a:endParaRPr>
          </a:p>
          <a:p>
            <a:pPr marL="285750" lvl="5" indent="-285750" algn="just">
              <a:buClrTx/>
              <a:buFont typeface="Arial" panose="020B0604020202020204" pitchFamily="34" charset="0"/>
              <a:buChar char="•"/>
            </a:pPr>
            <a:r>
              <a:rPr lang="en-US" dirty="0" smtClean="0">
                <a:solidFill>
                  <a:schemeClr val="bg1">
                    <a:lumMod val="50000"/>
                  </a:schemeClr>
                </a:solidFill>
              </a:rPr>
              <a:t>Over </a:t>
            </a:r>
            <a:r>
              <a:rPr lang="en-US" dirty="0">
                <a:solidFill>
                  <a:schemeClr val="bg1">
                    <a:lumMod val="50000"/>
                  </a:schemeClr>
                </a:solidFill>
              </a:rPr>
              <a:t>time it printed more than 93,650 Dutch and 81,000 Afrikaans books</a:t>
            </a:r>
            <a:r>
              <a:rPr lang="en-US" dirty="0" smtClean="0">
                <a:solidFill>
                  <a:schemeClr val="bg1">
                    <a:lumMod val="50000"/>
                  </a:schemeClr>
                </a:solidFill>
              </a:rPr>
              <a:t>.</a:t>
            </a:r>
          </a:p>
          <a:p>
            <a:pPr lvl="5" algn="just">
              <a:buClrTx/>
              <a:buNone/>
            </a:pPr>
            <a:endParaRPr lang="en-US" dirty="0" smtClean="0">
              <a:solidFill>
                <a:schemeClr val="bg1">
                  <a:lumMod val="50000"/>
                </a:schemeClr>
              </a:solidFill>
            </a:endParaRPr>
          </a:p>
          <a:p>
            <a:pPr marL="285750" lvl="1" indent="-285750"/>
            <a:endParaRPr lang="en-US" dirty="0">
              <a:solidFill>
                <a:schemeClr val="tx1"/>
              </a:solidFill>
            </a:endParaRPr>
          </a:p>
          <a:p>
            <a:pPr marL="285750" indent="-285750"/>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7</a:t>
            </a:fld>
            <a:endParaRPr lang="en">
              <a:solidFill>
                <a:srgbClr val="FFFFFF"/>
              </a:solidFill>
            </a:endParaRPr>
          </a:p>
        </p:txBody>
      </p:sp>
    </p:spTree>
    <p:extLst>
      <p:ext uri="{BB962C8B-B14F-4D97-AF65-F5344CB8AC3E}">
        <p14:creationId xmlns:p14="http://schemas.microsoft.com/office/powerpoint/2010/main" val="175339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Afrikaans develop?</a:t>
            </a:r>
            <a:br>
              <a:rPr lang="en-US" dirty="0" smtClean="0"/>
            </a:br>
            <a:r>
              <a:rPr lang="en-US" dirty="0"/>
              <a:t/>
            </a:r>
            <a:br>
              <a:rPr lang="en-US" dirty="0"/>
            </a:br>
            <a:r>
              <a:rPr lang="en-US" dirty="0" smtClean="0"/>
              <a:t>Society and politics </a:t>
            </a:r>
            <a:br>
              <a:rPr lang="en-US" dirty="0" smtClean="0"/>
            </a:br>
            <a:endParaRPr lang="en-US" dirty="0"/>
          </a:p>
        </p:txBody>
      </p:sp>
      <p:sp>
        <p:nvSpPr>
          <p:cNvPr id="4" name="Text Placeholder 3"/>
          <p:cNvSpPr>
            <a:spLocks noGrp="1"/>
          </p:cNvSpPr>
          <p:nvPr>
            <p:ph type="body" idx="1"/>
          </p:nvPr>
        </p:nvSpPr>
        <p:spPr>
          <a:xfrm>
            <a:off x="2627784" y="744047"/>
            <a:ext cx="6264696" cy="3981000"/>
          </a:xfrm>
        </p:spPr>
        <p:txBody>
          <a:bodyPr/>
          <a:lstStyle/>
          <a:p>
            <a:pPr marL="285750" lvl="5" indent="-285750" algn="just">
              <a:buClrTx/>
              <a:buFont typeface="Arial" panose="020B0604020202020204" pitchFamily="34" charset="0"/>
              <a:buChar char="•"/>
            </a:pPr>
            <a:r>
              <a:rPr lang="en-US" dirty="0" smtClean="0">
                <a:solidFill>
                  <a:schemeClr val="tx1"/>
                </a:solidFill>
              </a:rPr>
              <a:t>Jong </a:t>
            </a:r>
            <a:r>
              <a:rPr lang="en-US" dirty="0">
                <a:solidFill>
                  <a:schemeClr val="tx1"/>
                </a:solidFill>
              </a:rPr>
              <a:t>Suid-Afrika (Young South Africa) which later became the Afrikaner Broederbond (Afrikaans brotherhood</a:t>
            </a:r>
            <a:r>
              <a:rPr lang="en-US" dirty="0" smtClean="0">
                <a:solidFill>
                  <a:schemeClr val="tx1"/>
                </a:solidFill>
              </a:rPr>
              <a:t>)</a:t>
            </a:r>
          </a:p>
          <a:p>
            <a:pPr lvl="5" algn="just">
              <a:buClrTx/>
              <a:buNone/>
            </a:pPr>
            <a:endParaRPr lang="en-US" dirty="0" smtClean="0">
              <a:solidFill>
                <a:schemeClr val="tx1"/>
              </a:solidFill>
            </a:endParaRPr>
          </a:p>
          <a:p>
            <a:pPr marL="285750" lvl="5" indent="-285750" algn="just">
              <a:buClrTx/>
              <a:buFont typeface="Arial" panose="020B0604020202020204" pitchFamily="34" charset="0"/>
              <a:buChar char="•"/>
            </a:pPr>
            <a:r>
              <a:rPr lang="en-US" dirty="0">
                <a:solidFill>
                  <a:schemeClr val="bg2"/>
                </a:solidFill>
              </a:rPr>
              <a:t>Afrikaner nationalism, maintaining an Afrikaner culture, developing an Afrikaner economy, and gaining control of the South African government</a:t>
            </a:r>
            <a:r>
              <a:rPr lang="en-US" dirty="0" smtClean="0">
                <a:solidFill>
                  <a:schemeClr val="tx1"/>
                </a:solidFill>
              </a:rPr>
              <a:t>.</a:t>
            </a:r>
          </a:p>
          <a:p>
            <a:pPr marL="285750" lvl="5" indent="-285750" algn="just">
              <a:buClrTx/>
              <a:buFont typeface="Arial" panose="020B0604020202020204" pitchFamily="34" charset="0"/>
              <a:buChar char="•"/>
            </a:pPr>
            <a:endParaRPr lang="en-US" dirty="0" smtClean="0">
              <a:solidFill>
                <a:schemeClr val="tx1"/>
              </a:solidFill>
            </a:endParaRPr>
          </a:p>
          <a:p>
            <a:pPr marL="285750" lvl="5" indent="-285750" algn="just">
              <a:buClrTx/>
              <a:buFont typeface="Arial" panose="020B0604020202020204" pitchFamily="34" charset="0"/>
              <a:buChar char="•"/>
            </a:pPr>
            <a:r>
              <a:rPr lang="nl-NL" dirty="0">
                <a:solidFill>
                  <a:schemeClr val="tx1"/>
                </a:solidFill>
              </a:rPr>
              <a:t>Federasie van Afrikaanse Kultuurvereniginge (FAK - Federation of Afrikaans Cultural Societie) </a:t>
            </a:r>
            <a:endParaRPr lang="nl-NL" dirty="0" smtClean="0">
              <a:solidFill>
                <a:schemeClr val="tx1"/>
              </a:solidFill>
            </a:endParaRPr>
          </a:p>
          <a:p>
            <a:pPr marL="285750" lvl="5" indent="-285750" algn="just">
              <a:buClrTx/>
              <a:buFont typeface="Arial" panose="020B0604020202020204" pitchFamily="34" charset="0"/>
              <a:buChar char="•"/>
            </a:pPr>
            <a:endParaRPr lang="nl-NL" dirty="0">
              <a:solidFill>
                <a:schemeClr val="tx1"/>
              </a:solidFill>
            </a:endParaRPr>
          </a:p>
          <a:p>
            <a:pPr marL="285750" lvl="5" indent="-285750" algn="just">
              <a:buClrTx/>
              <a:buFont typeface="Arial" panose="020B0604020202020204" pitchFamily="34" charset="0"/>
              <a:buChar char="•"/>
            </a:pPr>
            <a:r>
              <a:rPr lang="en-US" dirty="0" smtClean="0">
                <a:solidFill>
                  <a:schemeClr val="tx1"/>
                </a:solidFill>
              </a:rPr>
              <a:t>Aim was to extend </a:t>
            </a:r>
            <a:r>
              <a:rPr lang="en-US" dirty="0">
                <a:solidFill>
                  <a:schemeClr val="tx1"/>
                </a:solidFill>
              </a:rPr>
              <a:t>its influence and political activism </a:t>
            </a:r>
            <a:r>
              <a:rPr lang="en-US" dirty="0" smtClean="0">
                <a:solidFill>
                  <a:schemeClr val="tx1"/>
                </a:solidFill>
              </a:rPr>
              <a:t>while Broederbond focused on politics</a:t>
            </a:r>
            <a:endParaRPr lang="en-US" dirty="0">
              <a:solidFill>
                <a:schemeClr val="tx1"/>
              </a:solidFill>
            </a:endParaRPr>
          </a:p>
          <a:p>
            <a:pPr marL="285750" lvl="5" indent="-285750" algn="just">
              <a:buClrTx/>
              <a:buFont typeface="Arial" panose="020B0604020202020204" pitchFamily="34" charset="0"/>
              <a:buChar char="•"/>
            </a:pPr>
            <a:endParaRPr lang="en-US" dirty="0" smtClean="0">
              <a:solidFill>
                <a:schemeClr val="tx1"/>
              </a:solidFill>
            </a:endParaRPr>
          </a:p>
          <a:p>
            <a:pPr marL="285750" lvl="5" indent="-285750" algn="just">
              <a:buClrTx/>
              <a:buFont typeface="Arial" panose="020B0604020202020204" pitchFamily="34" charset="0"/>
              <a:buChar char="•"/>
            </a:pPr>
            <a:r>
              <a:rPr lang="en-US" dirty="0" smtClean="0">
                <a:solidFill>
                  <a:schemeClr val="tx1"/>
                </a:solidFill>
              </a:rPr>
              <a:t>Clear that </a:t>
            </a:r>
            <a:r>
              <a:rPr lang="en-US" dirty="0">
                <a:solidFill>
                  <a:schemeClr val="tx1"/>
                </a:solidFill>
              </a:rPr>
              <a:t>the establishment of Afrikaans was not only a linguistic effort but </a:t>
            </a:r>
            <a:r>
              <a:rPr lang="en-US" dirty="0" smtClean="0">
                <a:solidFill>
                  <a:schemeClr val="tx1"/>
                </a:solidFill>
              </a:rPr>
              <a:t>a cultural, societal, media under strong political leadership and processes</a:t>
            </a:r>
            <a:endParaRPr lang="en-US" dirty="0" smtClean="0">
              <a:solidFill>
                <a:schemeClr val="bg1">
                  <a:lumMod val="50000"/>
                </a:schemeClr>
              </a:solidFill>
            </a:endParaRPr>
          </a:p>
          <a:p>
            <a:pPr marL="285750" lvl="1" indent="-285750"/>
            <a:endParaRPr lang="en-US" dirty="0">
              <a:solidFill>
                <a:schemeClr val="tx1"/>
              </a:solidFill>
            </a:endParaRPr>
          </a:p>
          <a:p>
            <a:pPr marL="285750" indent="-285750"/>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endParaRPr lang="en-US" dirty="0">
              <a:solidFill>
                <a:schemeClr val="tx1"/>
              </a:solidFill>
            </a:endParaRPr>
          </a:p>
          <a:p>
            <a:pPr>
              <a:buNone/>
            </a:pPr>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8</a:t>
            </a:fld>
            <a:endParaRPr lang="en">
              <a:solidFill>
                <a:srgbClr val="FFFFFF"/>
              </a:solidFill>
            </a:endParaRPr>
          </a:p>
        </p:txBody>
      </p:sp>
    </p:spTree>
    <p:extLst>
      <p:ext uri="{BB962C8B-B14F-4D97-AF65-F5344CB8AC3E}">
        <p14:creationId xmlns:p14="http://schemas.microsoft.com/office/powerpoint/2010/main" val="140433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Afrikaans develop?</a:t>
            </a:r>
            <a:br>
              <a:rPr lang="en-US" dirty="0" smtClean="0"/>
            </a:br>
            <a:r>
              <a:rPr lang="en-US" dirty="0"/>
              <a:t/>
            </a:r>
            <a:br>
              <a:rPr lang="en-US" dirty="0"/>
            </a:br>
            <a:r>
              <a:rPr lang="en-US" dirty="0" smtClean="0"/>
              <a:t>Governance and Language</a:t>
            </a:r>
            <a:br>
              <a:rPr lang="en-US" dirty="0" smtClean="0"/>
            </a:br>
            <a:endParaRPr lang="en-US" dirty="0"/>
          </a:p>
        </p:txBody>
      </p:sp>
      <p:sp>
        <p:nvSpPr>
          <p:cNvPr id="4" name="Text Placeholder 3"/>
          <p:cNvSpPr>
            <a:spLocks noGrp="1"/>
          </p:cNvSpPr>
          <p:nvPr>
            <p:ph type="body" idx="1"/>
          </p:nvPr>
        </p:nvSpPr>
        <p:spPr>
          <a:xfrm>
            <a:off x="2915816" y="575500"/>
            <a:ext cx="5771009" cy="3981000"/>
          </a:xfrm>
        </p:spPr>
        <p:txBody>
          <a:bodyPr/>
          <a:lstStyle/>
          <a:p>
            <a:pPr algn="just">
              <a:buNone/>
            </a:pPr>
            <a:r>
              <a:rPr lang="en-US" b="1" dirty="0" smtClean="0">
                <a:solidFill>
                  <a:schemeClr val="tx1"/>
                </a:solidFill>
              </a:rPr>
              <a:t>First colonisation (Dutch)</a:t>
            </a:r>
          </a:p>
          <a:p>
            <a:pPr marL="285750" indent="-285750" algn="just"/>
            <a:r>
              <a:rPr lang="en-US" dirty="0" smtClean="0">
                <a:solidFill>
                  <a:schemeClr val="tx1"/>
                </a:solidFill>
              </a:rPr>
              <a:t>Introduction of Dutch then Afrikaans of official </a:t>
            </a:r>
            <a:r>
              <a:rPr lang="en-US" dirty="0" err="1" smtClean="0">
                <a:solidFill>
                  <a:schemeClr val="tx1"/>
                </a:solidFill>
              </a:rPr>
              <a:t>lang</a:t>
            </a:r>
            <a:endParaRPr lang="en-US" dirty="0" smtClean="0">
              <a:solidFill>
                <a:schemeClr val="tx1"/>
              </a:solidFill>
            </a:endParaRPr>
          </a:p>
          <a:p>
            <a:pPr algn="just">
              <a:buNone/>
            </a:pPr>
            <a:endParaRPr lang="en-US" b="1" dirty="0">
              <a:solidFill>
                <a:schemeClr val="tx1"/>
              </a:solidFill>
            </a:endParaRPr>
          </a:p>
          <a:p>
            <a:pPr algn="just">
              <a:buNone/>
            </a:pPr>
            <a:r>
              <a:rPr lang="en-US" b="1" dirty="0" smtClean="0">
                <a:solidFill>
                  <a:schemeClr val="tx1"/>
                </a:solidFill>
              </a:rPr>
              <a:t>Second colonisation (British)</a:t>
            </a:r>
            <a:endParaRPr lang="en-US" b="1" dirty="0">
              <a:solidFill>
                <a:schemeClr val="tx1"/>
              </a:solidFill>
            </a:endParaRPr>
          </a:p>
          <a:p>
            <a:pPr algn="just">
              <a:buNone/>
            </a:pPr>
            <a:endParaRPr lang="en-US" dirty="0" smtClean="0">
              <a:solidFill>
                <a:schemeClr val="tx1"/>
              </a:solidFill>
            </a:endParaRPr>
          </a:p>
          <a:p>
            <a:pPr marL="285750" indent="-285750" algn="just"/>
            <a:r>
              <a:rPr lang="en-US" dirty="0" smtClean="0">
                <a:solidFill>
                  <a:schemeClr val="tx1"/>
                </a:solidFill>
              </a:rPr>
              <a:t>English enforced </a:t>
            </a:r>
            <a:r>
              <a:rPr lang="en-US" dirty="0">
                <a:solidFill>
                  <a:schemeClr val="tx1"/>
                </a:solidFill>
              </a:rPr>
              <a:t>as the official </a:t>
            </a:r>
            <a:r>
              <a:rPr lang="en-US" dirty="0" smtClean="0">
                <a:solidFill>
                  <a:schemeClr val="tx1"/>
                </a:solidFill>
              </a:rPr>
              <a:t>language</a:t>
            </a:r>
          </a:p>
          <a:p>
            <a:pPr algn="just">
              <a:buNone/>
            </a:pPr>
            <a:endParaRPr lang="en-US" dirty="0" smtClean="0">
              <a:solidFill>
                <a:schemeClr val="tx1"/>
              </a:solidFill>
            </a:endParaRPr>
          </a:p>
          <a:p>
            <a:pPr algn="just">
              <a:buNone/>
            </a:pPr>
            <a:r>
              <a:rPr lang="en-US" b="1" dirty="0" smtClean="0">
                <a:solidFill>
                  <a:schemeClr val="tx1"/>
                </a:solidFill>
              </a:rPr>
              <a:t>Great Trek (Pretoria)</a:t>
            </a:r>
          </a:p>
          <a:p>
            <a:pPr algn="just">
              <a:buNone/>
            </a:pPr>
            <a:endParaRPr lang="en-US" b="1" dirty="0" smtClean="0">
              <a:solidFill>
                <a:schemeClr val="tx1"/>
              </a:solidFill>
            </a:endParaRPr>
          </a:p>
          <a:p>
            <a:pPr marL="285750" indent="-285750" algn="just"/>
            <a:r>
              <a:rPr lang="en-US" dirty="0" smtClean="0">
                <a:solidFill>
                  <a:schemeClr val="tx1"/>
                </a:solidFill>
              </a:rPr>
              <a:t>Afrikaans as the official language</a:t>
            </a:r>
          </a:p>
          <a:p>
            <a:pPr marL="285750" indent="-285750" algn="just"/>
            <a:endParaRPr lang="en-US" dirty="0">
              <a:solidFill>
                <a:schemeClr val="tx1"/>
              </a:solidFill>
            </a:endParaRPr>
          </a:p>
          <a:p>
            <a:pPr algn="just">
              <a:buNone/>
            </a:pPr>
            <a:r>
              <a:rPr lang="en-US" b="1" dirty="0" smtClean="0">
                <a:solidFill>
                  <a:schemeClr val="tx1"/>
                </a:solidFill>
              </a:rPr>
              <a:t>Third colonisation (Apartheid) </a:t>
            </a:r>
          </a:p>
          <a:p>
            <a:pPr algn="just">
              <a:buNone/>
            </a:pPr>
            <a:endParaRPr lang="en-US" b="1" dirty="0">
              <a:solidFill>
                <a:schemeClr val="tx1"/>
              </a:solidFill>
            </a:endParaRPr>
          </a:p>
          <a:p>
            <a:pPr marL="285750" indent="-285750" algn="just"/>
            <a:r>
              <a:rPr lang="en-US" dirty="0" smtClean="0">
                <a:solidFill>
                  <a:schemeClr val="tx1"/>
                </a:solidFill>
              </a:rPr>
              <a:t>Afrikaans </a:t>
            </a:r>
            <a:r>
              <a:rPr lang="en-US" dirty="0">
                <a:solidFill>
                  <a:schemeClr val="tx1"/>
                </a:solidFill>
              </a:rPr>
              <a:t>as official language</a:t>
            </a:r>
          </a:p>
          <a:p>
            <a:endParaRPr lang="en-US" dirty="0">
              <a:solidFill>
                <a:schemeClr val="tx1"/>
              </a:solidFill>
            </a:endParaRPr>
          </a:p>
          <a:p>
            <a:endParaRPr lang="en-US"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9</a:t>
            </a:fld>
            <a:endParaRPr lang="en">
              <a:solidFill>
                <a:srgbClr val="FFFFFF"/>
              </a:solidFill>
            </a:endParaRPr>
          </a:p>
        </p:txBody>
      </p:sp>
    </p:spTree>
    <p:extLst>
      <p:ext uri="{BB962C8B-B14F-4D97-AF65-F5344CB8AC3E}">
        <p14:creationId xmlns:p14="http://schemas.microsoft.com/office/powerpoint/2010/main" val="300776948"/>
      </p:ext>
    </p:extLst>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4331</TotalTime>
  <Words>1347</Words>
  <Application>Microsoft Office PowerPoint</Application>
  <PresentationFormat>On-screen Show (16:9)</PresentationFormat>
  <Paragraphs>301</Paragraphs>
  <Slides>24</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Calibri</vt:lpstr>
      <vt:lpstr>Georgia</vt:lpstr>
      <vt:lpstr>Times New Roman</vt:lpstr>
      <vt:lpstr>Nunito Sans</vt:lpstr>
      <vt:lpstr>Arial</vt:lpstr>
      <vt:lpstr>Ulysses template</vt:lpstr>
      <vt:lpstr>Document</vt:lpstr>
      <vt:lpstr>How Language Policy or Practice Creates or Sustains Inequality in Education  Nompumelelo Mohohlwane, DBE  5 July 2019 </vt:lpstr>
      <vt:lpstr>Table of contents</vt:lpstr>
      <vt:lpstr>PowerPoint Presentation</vt:lpstr>
      <vt:lpstr>PowerPoint Presentation</vt:lpstr>
      <vt:lpstr>PowerPoint Presentation</vt:lpstr>
      <vt:lpstr>How did Afrikaans develop?</vt:lpstr>
      <vt:lpstr>How did Afrikaans develop?  Society and politics  </vt:lpstr>
      <vt:lpstr>How did Afrikaans develop?  Society and politics  </vt:lpstr>
      <vt:lpstr>How did Afrikaans develop?  Governance and Language </vt:lpstr>
      <vt:lpstr> </vt:lpstr>
      <vt:lpstr>Theory of language planning</vt:lpstr>
      <vt:lpstr>PowerPoint Presentation</vt:lpstr>
      <vt:lpstr>How did Afrikaans develop?  Language planning </vt:lpstr>
      <vt:lpstr>How did Afrikaans develop?</vt:lpstr>
      <vt:lpstr>How did Afrikaans develop?  Language planning </vt:lpstr>
      <vt:lpstr>Language planning in democracy</vt:lpstr>
      <vt:lpstr>How are languages developing now?  Constitution 1996  </vt:lpstr>
      <vt:lpstr>How are languages developing now?  Constitution 1996  </vt:lpstr>
      <vt:lpstr>Language planning gaps</vt:lpstr>
      <vt:lpstr>Language in education policies</vt:lpstr>
      <vt:lpstr>What are the education policies on language?   </vt:lpstr>
      <vt:lpstr>What are the education policies on language?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debate in South Africa: Using large-scale data to contribute to policy and practice in selected languages   Nompumelelo Mohohlwane</dc:title>
  <dc:creator>Mohohlwane.N</dc:creator>
  <cp:lastModifiedBy>Mohohlwane.N</cp:lastModifiedBy>
  <cp:revision>33</cp:revision>
  <dcterms:modified xsi:type="dcterms:W3CDTF">2019-07-16T08:20:34Z</dcterms:modified>
</cp:coreProperties>
</file>