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0" r:id="rId1"/>
    <p:sldMasterId id="2147483672" r:id="rId2"/>
  </p:sldMasterIdLst>
  <p:notesMasterIdLst>
    <p:notesMasterId r:id="rId44"/>
  </p:notesMasterIdLst>
  <p:sldIdLst>
    <p:sldId id="376" r:id="rId3"/>
    <p:sldId id="390" r:id="rId4"/>
    <p:sldId id="257" r:id="rId5"/>
    <p:sldId id="370" r:id="rId6"/>
    <p:sldId id="414" r:id="rId7"/>
    <p:sldId id="415" r:id="rId8"/>
    <p:sldId id="395" r:id="rId9"/>
    <p:sldId id="394" r:id="rId10"/>
    <p:sldId id="393" r:id="rId11"/>
    <p:sldId id="380" r:id="rId12"/>
    <p:sldId id="381" r:id="rId13"/>
    <p:sldId id="372" r:id="rId14"/>
    <p:sldId id="369" r:id="rId15"/>
    <p:sldId id="443" r:id="rId16"/>
    <p:sldId id="444" r:id="rId17"/>
    <p:sldId id="405" r:id="rId18"/>
    <p:sldId id="416" r:id="rId19"/>
    <p:sldId id="420" r:id="rId20"/>
    <p:sldId id="417" r:id="rId21"/>
    <p:sldId id="447" r:id="rId22"/>
    <p:sldId id="448" r:id="rId23"/>
    <p:sldId id="446" r:id="rId24"/>
    <p:sldId id="278" r:id="rId25"/>
    <p:sldId id="411" r:id="rId26"/>
    <p:sldId id="435" r:id="rId27"/>
    <p:sldId id="439" r:id="rId28"/>
    <p:sldId id="440" r:id="rId29"/>
    <p:sldId id="441" r:id="rId30"/>
    <p:sldId id="442" r:id="rId31"/>
    <p:sldId id="425" r:id="rId32"/>
    <p:sldId id="424" r:id="rId33"/>
    <p:sldId id="423" r:id="rId34"/>
    <p:sldId id="422" r:id="rId35"/>
    <p:sldId id="426" r:id="rId36"/>
    <p:sldId id="427" r:id="rId37"/>
    <p:sldId id="428" r:id="rId38"/>
    <p:sldId id="429" r:id="rId39"/>
    <p:sldId id="430" r:id="rId40"/>
    <p:sldId id="431" r:id="rId41"/>
    <p:sldId id="432" r:id="rId42"/>
    <p:sldId id="44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412BF52-E692-4B1B-8D7B-55F5BE3B5AEB}">
          <p14:sldIdLst>
            <p14:sldId id="376"/>
            <p14:sldId id="390"/>
            <p14:sldId id="257"/>
            <p14:sldId id="370"/>
            <p14:sldId id="414"/>
            <p14:sldId id="415"/>
            <p14:sldId id="395"/>
            <p14:sldId id="394"/>
            <p14:sldId id="393"/>
            <p14:sldId id="380"/>
            <p14:sldId id="381"/>
            <p14:sldId id="372"/>
            <p14:sldId id="369"/>
            <p14:sldId id="443"/>
            <p14:sldId id="444"/>
            <p14:sldId id="405"/>
            <p14:sldId id="416"/>
            <p14:sldId id="420"/>
            <p14:sldId id="417"/>
            <p14:sldId id="447"/>
            <p14:sldId id="448"/>
            <p14:sldId id="446"/>
            <p14:sldId id="278"/>
            <p14:sldId id="411"/>
          </p14:sldIdLst>
        </p14:section>
        <p14:section name="Text analysis" id="{9108A246-6CA6-49D6-BA8E-729239BE6C85}">
          <p14:sldIdLst>
            <p14:sldId id="435"/>
            <p14:sldId id="439"/>
            <p14:sldId id="440"/>
            <p14:sldId id="441"/>
            <p14:sldId id="442"/>
            <p14:sldId id="425"/>
            <p14:sldId id="424"/>
            <p14:sldId id="423"/>
            <p14:sldId id="422"/>
            <p14:sldId id="426"/>
            <p14:sldId id="427"/>
            <p14:sldId id="428"/>
            <p14:sldId id="429"/>
            <p14:sldId id="430"/>
            <p14:sldId id="431"/>
            <p14:sldId id="432"/>
            <p14:sldId id="4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200"/>
    <a:srgbClr val="CF2C3E"/>
    <a:srgbClr val="D9D9D9"/>
    <a:srgbClr val="DDA743"/>
    <a:srgbClr val="F4B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3"/>
    <p:restoredTop sz="52833" autoAdjust="0"/>
  </p:normalViewPr>
  <p:slideViewPr>
    <p:cSldViewPr snapToGrid="0" snapToObjects="1">
      <p:cViewPr varScale="1">
        <p:scale>
          <a:sx n="38" d="100"/>
          <a:sy n="38" d="100"/>
        </p:scale>
        <p:origin x="19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5DA09D-CD08-4139-B950-D03D864481F7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3ABD9CA-E7D1-4C4F-A7B9-89AC32AA90C0}">
      <dgm:prSet phldrT="[Text]"/>
      <dgm:spPr/>
      <dgm:t>
        <a:bodyPr/>
        <a:lstStyle/>
        <a:p>
          <a:r>
            <a:rPr lang="en-US" dirty="0"/>
            <a:t>Text Difficulty index</a:t>
          </a:r>
          <a:endParaRPr lang="en-ZA" dirty="0"/>
        </a:p>
      </dgm:t>
    </dgm:pt>
    <dgm:pt modelId="{554A303D-F728-46CC-B63D-57F5190C0703}" type="parTrans" cxnId="{BE65B163-E2DA-4BA2-8105-BE2BEFE342C4}">
      <dgm:prSet/>
      <dgm:spPr/>
      <dgm:t>
        <a:bodyPr/>
        <a:lstStyle/>
        <a:p>
          <a:endParaRPr lang="en-ZA"/>
        </a:p>
      </dgm:t>
    </dgm:pt>
    <dgm:pt modelId="{FC376F6F-0CDE-4F74-8846-6E7EA7B20612}" type="sibTrans" cxnId="{BE65B163-E2DA-4BA2-8105-BE2BEFE342C4}">
      <dgm:prSet/>
      <dgm:spPr/>
      <dgm:t>
        <a:bodyPr/>
        <a:lstStyle/>
        <a:p>
          <a:endParaRPr lang="en-ZA"/>
        </a:p>
      </dgm:t>
    </dgm:pt>
    <dgm:pt modelId="{0AEF5916-BEF7-4660-B2C8-167BF47CFC1B}">
      <dgm:prSet phldrT="[Text]"/>
      <dgm:spPr/>
      <dgm:t>
        <a:bodyPr/>
        <a:lstStyle/>
        <a:p>
          <a:r>
            <a:rPr lang="en-US" dirty="0"/>
            <a:t>Word &amp; Sentence length</a:t>
          </a:r>
          <a:endParaRPr lang="en-ZA" dirty="0"/>
        </a:p>
      </dgm:t>
    </dgm:pt>
    <dgm:pt modelId="{D6C50FAD-A9B2-42EC-ACEF-A4D713FA2B3C}" type="parTrans" cxnId="{53F12361-882D-4D8C-B7A6-71CBAD12F210}">
      <dgm:prSet/>
      <dgm:spPr/>
      <dgm:t>
        <a:bodyPr/>
        <a:lstStyle/>
        <a:p>
          <a:endParaRPr lang="en-ZA"/>
        </a:p>
      </dgm:t>
    </dgm:pt>
    <dgm:pt modelId="{7AC62F05-EA65-4B21-B311-2DE6C2BEF487}" type="sibTrans" cxnId="{53F12361-882D-4D8C-B7A6-71CBAD12F210}">
      <dgm:prSet/>
      <dgm:spPr/>
      <dgm:t>
        <a:bodyPr/>
        <a:lstStyle/>
        <a:p>
          <a:endParaRPr lang="en-ZA"/>
        </a:p>
      </dgm:t>
    </dgm:pt>
    <dgm:pt modelId="{792E1D90-6489-4F60-8B1E-9842E2868716}">
      <dgm:prSet phldrT="[Text]"/>
      <dgm:spPr/>
      <dgm:t>
        <a:bodyPr/>
        <a:lstStyle/>
        <a:p>
          <a:r>
            <a:rPr lang="en-US" dirty="0"/>
            <a:t>Word log/frequency</a:t>
          </a:r>
          <a:endParaRPr lang="en-ZA" dirty="0"/>
        </a:p>
      </dgm:t>
    </dgm:pt>
    <dgm:pt modelId="{7E3ABAC2-4452-4D6B-86D4-28C7AB92B708}" type="parTrans" cxnId="{3B829B1B-65D6-45CD-A34E-49939F8B95FF}">
      <dgm:prSet/>
      <dgm:spPr/>
      <dgm:t>
        <a:bodyPr/>
        <a:lstStyle/>
        <a:p>
          <a:endParaRPr lang="en-ZA"/>
        </a:p>
      </dgm:t>
    </dgm:pt>
    <dgm:pt modelId="{6A8D32B7-DC25-46AF-AF92-5EB63B74B450}" type="sibTrans" cxnId="{3B829B1B-65D6-45CD-A34E-49939F8B95FF}">
      <dgm:prSet/>
      <dgm:spPr/>
      <dgm:t>
        <a:bodyPr/>
        <a:lstStyle/>
        <a:p>
          <a:endParaRPr lang="en-ZA"/>
        </a:p>
      </dgm:t>
    </dgm:pt>
    <dgm:pt modelId="{78C4F6A9-33AC-45D3-BE6F-442FFDD03140}">
      <dgm:prSet phldrT="[Text]"/>
      <dgm:spPr/>
      <dgm:t>
        <a:bodyPr/>
        <a:lstStyle/>
        <a:p>
          <a:r>
            <a:rPr lang="en-US" dirty="0"/>
            <a:t>Syntax</a:t>
          </a:r>
          <a:endParaRPr lang="en-ZA" dirty="0"/>
        </a:p>
      </dgm:t>
    </dgm:pt>
    <dgm:pt modelId="{8D673BB3-E266-4AF7-9F2A-BB8F14D9A071}" type="parTrans" cxnId="{910E73EA-E54B-484B-BF3A-8D9CCAA5A439}">
      <dgm:prSet/>
      <dgm:spPr/>
      <dgm:t>
        <a:bodyPr/>
        <a:lstStyle/>
        <a:p>
          <a:endParaRPr lang="en-ZA"/>
        </a:p>
      </dgm:t>
    </dgm:pt>
    <dgm:pt modelId="{5B579DA4-AB01-4479-ADD1-3169F6DFBE58}" type="sibTrans" cxnId="{910E73EA-E54B-484B-BF3A-8D9CCAA5A439}">
      <dgm:prSet/>
      <dgm:spPr/>
      <dgm:t>
        <a:bodyPr/>
        <a:lstStyle/>
        <a:p>
          <a:endParaRPr lang="en-ZA"/>
        </a:p>
      </dgm:t>
    </dgm:pt>
    <dgm:pt modelId="{2D6F51E1-2069-4C95-9581-B5D6122AC7CE}">
      <dgm:prSet phldrT="[Text]"/>
      <dgm:spPr/>
      <dgm:t>
        <a:bodyPr/>
        <a:lstStyle/>
        <a:p>
          <a:r>
            <a:rPr lang="en-US" dirty="0"/>
            <a:t>Semantic</a:t>
          </a:r>
          <a:endParaRPr lang="en-ZA" dirty="0"/>
        </a:p>
      </dgm:t>
    </dgm:pt>
    <dgm:pt modelId="{30DC0526-05D3-472A-9EE3-CA4FE36DEB47}" type="parTrans" cxnId="{1EC1B816-5A25-4FCE-983B-17D16126AC06}">
      <dgm:prSet/>
      <dgm:spPr/>
      <dgm:t>
        <a:bodyPr/>
        <a:lstStyle/>
        <a:p>
          <a:endParaRPr lang="en-ZA"/>
        </a:p>
      </dgm:t>
    </dgm:pt>
    <dgm:pt modelId="{072D70EA-85C6-4F3E-A961-8673ACDEA6AC}" type="sibTrans" cxnId="{1EC1B816-5A25-4FCE-983B-17D16126AC06}">
      <dgm:prSet/>
      <dgm:spPr/>
      <dgm:t>
        <a:bodyPr/>
        <a:lstStyle/>
        <a:p>
          <a:endParaRPr lang="en-ZA"/>
        </a:p>
      </dgm:t>
    </dgm:pt>
    <dgm:pt modelId="{6F7AF574-59CD-4F77-86EC-D005FC079E6F}">
      <dgm:prSet phldrT="[Text]"/>
      <dgm:spPr/>
      <dgm:t>
        <a:bodyPr/>
        <a:lstStyle/>
        <a:p>
          <a:r>
            <a:rPr lang="en-US" dirty="0"/>
            <a:t>diagraphs, trigraphs &amp; </a:t>
          </a:r>
          <a:r>
            <a:rPr lang="en-US" dirty="0" err="1"/>
            <a:t>quadgraphs</a:t>
          </a:r>
          <a:endParaRPr lang="en-ZA" dirty="0"/>
        </a:p>
      </dgm:t>
    </dgm:pt>
    <dgm:pt modelId="{0D1BDF50-EA1F-4DD4-B859-F8F72A83542B}" type="parTrans" cxnId="{4ABBC021-35AA-4B25-8CA9-7A6236E0CCB4}">
      <dgm:prSet/>
      <dgm:spPr/>
      <dgm:t>
        <a:bodyPr/>
        <a:lstStyle/>
        <a:p>
          <a:endParaRPr lang="en-ZA"/>
        </a:p>
      </dgm:t>
    </dgm:pt>
    <dgm:pt modelId="{1DB11647-DCA0-4B12-B372-C081EB110165}" type="sibTrans" cxnId="{4ABBC021-35AA-4B25-8CA9-7A6236E0CCB4}">
      <dgm:prSet/>
      <dgm:spPr/>
      <dgm:t>
        <a:bodyPr/>
        <a:lstStyle/>
        <a:p>
          <a:endParaRPr lang="en-ZA"/>
        </a:p>
      </dgm:t>
    </dgm:pt>
    <dgm:pt modelId="{A7E78D7A-CB59-4F8B-A2D8-7ADEABF2B451}">
      <dgm:prSet phldrT="[Text]"/>
      <dgm:spPr/>
      <dgm:t>
        <a:bodyPr/>
        <a:lstStyle/>
        <a:p>
          <a:r>
            <a:rPr lang="en-US" dirty="0"/>
            <a:t>Syllables</a:t>
          </a:r>
          <a:endParaRPr lang="en-ZA" dirty="0"/>
        </a:p>
      </dgm:t>
    </dgm:pt>
    <dgm:pt modelId="{4DCE3EC2-7CFF-4FA6-A8BB-3ED35A51AEA5}" type="parTrans" cxnId="{2A84188B-4F89-4B27-B123-4DBF2A6EFCA8}">
      <dgm:prSet/>
      <dgm:spPr/>
      <dgm:t>
        <a:bodyPr/>
        <a:lstStyle/>
        <a:p>
          <a:endParaRPr lang="en-ZA"/>
        </a:p>
      </dgm:t>
    </dgm:pt>
    <dgm:pt modelId="{A6110FDB-ADF7-4DFD-9DD3-207B150D8021}" type="sibTrans" cxnId="{2A84188B-4F89-4B27-B123-4DBF2A6EFCA8}">
      <dgm:prSet/>
      <dgm:spPr/>
      <dgm:t>
        <a:bodyPr/>
        <a:lstStyle/>
        <a:p>
          <a:endParaRPr lang="en-ZA"/>
        </a:p>
      </dgm:t>
    </dgm:pt>
    <dgm:pt modelId="{308B2B64-8C2D-4E4E-9D78-E0DAFCFA9B31}">
      <dgm:prSet phldrT="[Text]"/>
      <dgm:spPr/>
      <dgm:t>
        <a:bodyPr/>
        <a:lstStyle/>
        <a:p>
          <a:r>
            <a:rPr lang="en-US" dirty="0"/>
            <a:t>Morphemes</a:t>
          </a:r>
          <a:endParaRPr lang="en-ZA" dirty="0"/>
        </a:p>
      </dgm:t>
    </dgm:pt>
    <dgm:pt modelId="{1151B9E3-E525-43C4-8A58-BC873C9A6553}" type="parTrans" cxnId="{1484B3EC-2C01-46B8-B1FC-0D856B1CEA12}">
      <dgm:prSet/>
      <dgm:spPr/>
      <dgm:t>
        <a:bodyPr/>
        <a:lstStyle/>
        <a:p>
          <a:endParaRPr lang="en-ZA"/>
        </a:p>
      </dgm:t>
    </dgm:pt>
    <dgm:pt modelId="{546AF08B-B004-49D0-93B5-A871537DD96B}" type="sibTrans" cxnId="{1484B3EC-2C01-46B8-B1FC-0D856B1CEA12}">
      <dgm:prSet/>
      <dgm:spPr/>
      <dgm:t>
        <a:bodyPr/>
        <a:lstStyle/>
        <a:p>
          <a:endParaRPr lang="en-ZA"/>
        </a:p>
      </dgm:t>
    </dgm:pt>
    <dgm:pt modelId="{71EC3B86-6701-4C07-89D6-6E1A7D6F5C39}">
      <dgm:prSet phldrT="[Text]"/>
      <dgm:spPr/>
      <dgm:t>
        <a:bodyPr/>
        <a:lstStyle/>
        <a:p>
          <a:r>
            <a:rPr lang="en-US" dirty="0"/>
            <a:t>Phonemes</a:t>
          </a:r>
          <a:endParaRPr lang="en-ZA" dirty="0"/>
        </a:p>
      </dgm:t>
    </dgm:pt>
    <dgm:pt modelId="{1AFBCC88-80C9-434E-80E9-5DA85D1311D5}" type="parTrans" cxnId="{A9149C2D-8B33-4CAC-8E19-E6D8AE64374E}">
      <dgm:prSet/>
      <dgm:spPr/>
      <dgm:t>
        <a:bodyPr/>
        <a:lstStyle/>
        <a:p>
          <a:endParaRPr lang="en-ZA"/>
        </a:p>
      </dgm:t>
    </dgm:pt>
    <dgm:pt modelId="{1A156055-67D0-499F-80E3-A22332FB4E6E}" type="sibTrans" cxnId="{A9149C2D-8B33-4CAC-8E19-E6D8AE64374E}">
      <dgm:prSet/>
      <dgm:spPr/>
      <dgm:t>
        <a:bodyPr/>
        <a:lstStyle/>
        <a:p>
          <a:endParaRPr lang="en-ZA"/>
        </a:p>
      </dgm:t>
    </dgm:pt>
    <dgm:pt modelId="{1B7DEA46-593B-449D-B926-62EFE55FB592}">
      <dgm:prSet phldrT="[Text]"/>
      <dgm:spPr/>
      <dgm:t>
        <a:bodyPr/>
        <a:lstStyle/>
        <a:p>
          <a:endParaRPr lang="en-ZA" dirty="0"/>
        </a:p>
      </dgm:t>
    </dgm:pt>
    <dgm:pt modelId="{8809939A-BCC1-4AE6-ABC4-BC38553E6A91}" type="parTrans" cxnId="{D0B01B4D-CCDC-4E0F-888B-12AF2CFF7339}">
      <dgm:prSet/>
      <dgm:spPr/>
      <dgm:t>
        <a:bodyPr/>
        <a:lstStyle/>
        <a:p>
          <a:endParaRPr lang="en-ZA"/>
        </a:p>
      </dgm:t>
    </dgm:pt>
    <dgm:pt modelId="{FD9922B4-22B2-4826-B279-FEB5EA75D4DA}" type="sibTrans" cxnId="{D0B01B4D-CCDC-4E0F-888B-12AF2CFF7339}">
      <dgm:prSet/>
      <dgm:spPr/>
      <dgm:t>
        <a:bodyPr/>
        <a:lstStyle/>
        <a:p>
          <a:endParaRPr lang="en-ZA"/>
        </a:p>
      </dgm:t>
    </dgm:pt>
    <dgm:pt modelId="{DCBA716D-DAE2-4AC2-AB07-B5978DD7B09B}" type="pres">
      <dgm:prSet presAssocID="{AB5DA09D-CD08-4139-B950-D03D864481F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07EA855-DC13-48A4-A6E9-4A8655D2501E}" type="pres">
      <dgm:prSet presAssocID="{D3ABD9CA-E7D1-4C4F-A7B9-89AC32AA90C0}" presName="centerShape" presStyleLbl="node0" presStyleIdx="0" presStyleCnt="1"/>
      <dgm:spPr/>
    </dgm:pt>
    <dgm:pt modelId="{048DBD61-5714-4C60-A06A-DEA4D8276ABE}" type="pres">
      <dgm:prSet presAssocID="{0AEF5916-BEF7-4660-B2C8-167BF47CFC1B}" presName="node" presStyleLbl="node1" presStyleIdx="0" presStyleCnt="8">
        <dgm:presLayoutVars>
          <dgm:bulletEnabled val="1"/>
        </dgm:presLayoutVars>
      </dgm:prSet>
      <dgm:spPr/>
    </dgm:pt>
    <dgm:pt modelId="{E741D5EB-BD31-4D64-91A1-02516B2AD4CD}" type="pres">
      <dgm:prSet presAssocID="{0AEF5916-BEF7-4660-B2C8-167BF47CFC1B}" presName="dummy" presStyleCnt="0"/>
      <dgm:spPr/>
    </dgm:pt>
    <dgm:pt modelId="{61D18B71-6DDC-4AD1-9F85-4757D0CCD991}" type="pres">
      <dgm:prSet presAssocID="{7AC62F05-EA65-4B21-B311-2DE6C2BEF487}" presName="sibTrans" presStyleLbl="sibTrans2D1" presStyleIdx="0" presStyleCnt="8"/>
      <dgm:spPr/>
    </dgm:pt>
    <dgm:pt modelId="{731EE04E-AD5B-4224-A927-D817B12174B7}" type="pres">
      <dgm:prSet presAssocID="{792E1D90-6489-4F60-8B1E-9842E2868716}" presName="node" presStyleLbl="node1" presStyleIdx="1" presStyleCnt="8">
        <dgm:presLayoutVars>
          <dgm:bulletEnabled val="1"/>
        </dgm:presLayoutVars>
      </dgm:prSet>
      <dgm:spPr/>
    </dgm:pt>
    <dgm:pt modelId="{EE2D00E5-698D-4451-B5DB-96C939752D15}" type="pres">
      <dgm:prSet presAssocID="{792E1D90-6489-4F60-8B1E-9842E2868716}" presName="dummy" presStyleCnt="0"/>
      <dgm:spPr/>
    </dgm:pt>
    <dgm:pt modelId="{C1CE5609-93E8-4F48-85CE-C4A240F597B9}" type="pres">
      <dgm:prSet presAssocID="{6A8D32B7-DC25-46AF-AF92-5EB63B74B450}" presName="sibTrans" presStyleLbl="sibTrans2D1" presStyleIdx="1" presStyleCnt="8"/>
      <dgm:spPr/>
    </dgm:pt>
    <dgm:pt modelId="{A40816E4-206F-4A54-BAEB-4AB075F61C20}" type="pres">
      <dgm:prSet presAssocID="{78C4F6A9-33AC-45D3-BE6F-442FFDD03140}" presName="node" presStyleLbl="node1" presStyleIdx="2" presStyleCnt="8">
        <dgm:presLayoutVars>
          <dgm:bulletEnabled val="1"/>
        </dgm:presLayoutVars>
      </dgm:prSet>
      <dgm:spPr/>
    </dgm:pt>
    <dgm:pt modelId="{05CB1396-FA4C-4939-9246-4268AF1B6882}" type="pres">
      <dgm:prSet presAssocID="{78C4F6A9-33AC-45D3-BE6F-442FFDD03140}" presName="dummy" presStyleCnt="0"/>
      <dgm:spPr/>
    </dgm:pt>
    <dgm:pt modelId="{5F7F6B6A-4E87-47F0-9365-74D5304BB34F}" type="pres">
      <dgm:prSet presAssocID="{5B579DA4-AB01-4479-ADD1-3169F6DFBE58}" presName="sibTrans" presStyleLbl="sibTrans2D1" presStyleIdx="2" presStyleCnt="8"/>
      <dgm:spPr/>
    </dgm:pt>
    <dgm:pt modelId="{7D4507BB-64AE-4F0E-80EC-505111D65602}" type="pres">
      <dgm:prSet presAssocID="{2D6F51E1-2069-4C95-9581-B5D6122AC7CE}" presName="node" presStyleLbl="node1" presStyleIdx="3" presStyleCnt="8">
        <dgm:presLayoutVars>
          <dgm:bulletEnabled val="1"/>
        </dgm:presLayoutVars>
      </dgm:prSet>
      <dgm:spPr/>
    </dgm:pt>
    <dgm:pt modelId="{C6E20F04-561E-4BDD-9797-E75F8C83B6D2}" type="pres">
      <dgm:prSet presAssocID="{2D6F51E1-2069-4C95-9581-B5D6122AC7CE}" presName="dummy" presStyleCnt="0"/>
      <dgm:spPr/>
    </dgm:pt>
    <dgm:pt modelId="{E154D708-57AD-4265-8520-E648A9C13A3D}" type="pres">
      <dgm:prSet presAssocID="{072D70EA-85C6-4F3E-A961-8673ACDEA6AC}" presName="sibTrans" presStyleLbl="sibTrans2D1" presStyleIdx="3" presStyleCnt="8"/>
      <dgm:spPr/>
    </dgm:pt>
    <dgm:pt modelId="{2C94E1F2-02A8-48DB-A507-402B8B1328F8}" type="pres">
      <dgm:prSet presAssocID="{308B2B64-8C2D-4E4E-9D78-E0DAFCFA9B31}" presName="node" presStyleLbl="node1" presStyleIdx="4" presStyleCnt="8">
        <dgm:presLayoutVars>
          <dgm:bulletEnabled val="1"/>
        </dgm:presLayoutVars>
      </dgm:prSet>
      <dgm:spPr/>
    </dgm:pt>
    <dgm:pt modelId="{DD894AE1-057A-4F0C-B079-87401DE17CFE}" type="pres">
      <dgm:prSet presAssocID="{308B2B64-8C2D-4E4E-9D78-E0DAFCFA9B31}" presName="dummy" presStyleCnt="0"/>
      <dgm:spPr/>
    </dgm:pt>
    <dgm:pt modelId="{66FDFDFC-1176-4ED4-A24A-D1F570D4E784}" type="pres">
      <dgm:prSet presAssocID="{546AF08B-B004-49D0-93B5-A871537DD96B}" presName="sibTrans" presStyleLbl="sibTrans2D1" presStyleIdx="4" presStyleCnt="8"/>
      <dgm:spPr/>
    </dgm:pt>
    <dgm:pt modelId="{8D28C356-FCB7-4E3A-83E1-9FE5197301EB}" type="pres">
      <dgm:prSet presAssocID="{6F7AF574-59CD-4F77-86EC-D005FC079E6F}" presName="node" presStyleLbl="node1" presStyleIdx="5" presStyleCnt="8">
        <dgm:presLayoutVars>
          <dgm:bulletEnabled val="1"/>
        </dgm:presLayoutVars>
      </dgm:prSet>
      <dgm:spPr/>
    </dgm:pt>
    <dgm:pt modelId="{A3C34C18-EFB7-4A5C-A3DF-12E4BDAD2BC0}" type="pres">
      <dgm:prSet presAssocID="{6F7AF574-59CD-4F77-86EC-D005FC079E6F}" presName="dummy" presStyleCnt="0"/>
      <dgm:spPr/>
    </dgm:pt>
    <dgm:pt modelId="{B7816E4D-22F6-4B8F-9084-618F9832FEF0}" type="pres">
      <dgm:prSet presAssocID="{1DB11647-DCA0-4B12-B372-C081EB110165}" presName="sibTrans" presStyleLbl="sibTrans2D1" presStyleIdx="5" presStyleCnt="8"/>
      <dgm:spPr/>
    </dgm:pt>
    <dgm:pt modelId="{D025B28C-3D50-4FEA-AA69-574B97D0DDF3}" type="pres">
      <dgm:prSet presAssocID="{A7E78D7A-CB59-4F8B-A2D8-7ADEABF2B451}" presName="node" presStyleLbl="node1" presStyleIdx="6" presStyleCnt="8">
        <dgm:presLayoutVars>
          <dgm:bulletEnabled val="1"/>
        </dgm:presLayoutVars>
      </dgm:prSet>
      <dgm:spPr/>
    </dgm:pt>
    <dgm:pt modelId="{3F95467E-8BF9-49C3-88C7-F210D79C533D}" type="pres">
      <dgm:prSet presAssocID="{A7E78D7A-CB59-4F8B-A2D8-7ADEABF2B451}" presName="dummy" presStyleCnt="0"/>
      <dgm:spPr/>
    </dgm:pt>
    <dgm:pt modelId="{2DD22A92-275C-4E23-BC4A-3DAC0A922C80}" type="pres">
      <dgm:prSet presAssocID="{A6110FDB-ADF7-4DFD-9DD3-207B150D8021}" presName="sibTrans" presStyleLbl="sibTrans2D1" presStyleIdx="6" presStyleCnt="8"/>
      <dgm:spPr/>
    </dgm:pt>
    <dgm:pt modelId="{87EC7C22-60D9-494D-8F9C-A341B0AA652D}" type="pres">
      <dgm:prSet presAssocID="{71EC3B86-6701-4C07-89D6-6E1A7D6F5C39}" presName="node" presStyleLbl="node1" presStyleIdx="7" presStyleCnt="8">
        <dgm:presLayoutVars>
          <dgm:bulletEnabled val="1"/>
        </dgm:presLayoutVars>
      </dgm:prSet>
      <dgm:spPr/>
    </dgm:pt>
    <dgm:pt modelId="{7506E37B-0CCB-4ABD-8AD5-8CFC0307DE7F}" type="pres">
      <dgm:prSet presAssocID="{71EC3B86-6701-4C07-89D6-6E1A7D6F5C39}" presName="dummy" presStyleCnt="0"/>
      <dgm:spPr/>
    </dgm:pt>
    <dgm:pt modelId="{2A530C97-559A-44A9-B0CF-1BE72194E1A0}" type="pres">
      <dgm:prSet presAssocID="{1A156055-67D0-499F-80E3-A22332FB4E6E}" presName="sibTrans" presStyleLbl="sibTrans2D1" presStyleIdx="7" presStyleCnt="8"/>
      <dgm:spPr/>
    </dgm:pt>
  </dgm:ptLst>
  <dgm:cxnLst>
    <dgm:cxn modelId="{91CE6D04-7956-41A6-86F7-8690AE972000}" type="presOf" srcId="{D3ABD9CA-E7D1-4C4F-A7B9-89AC32AA90C0}" destId="{807EA855-DC13-48A4-A6E9-4A8655D2501E}" srcOrd="0" destOrd="0" presId="urn:microsoft.com/office/officeart/2005/8/layout/radial6"/>
    <dgm:cxn modelId="{3B2BB813-8F31-4D4A-A2F5-2BDDE926DC03}" type="presOf" srcId="{71EC3B86-6701-4C07-89D6-6E1A7D6F5C39}" destId="{87EC7C22-60D9-494D-8F9C-A341B0AA652D}" srcOrd="0" destOrd="0" presId="urn:microsoft.com/office/officeart/2005/8/layout/radial6"/>
    <dgm:cxn modelId="{0FD1BE14-3CDA-450B-BF21-C9596B81E749}" type="presOf" srcId="{1DB11647-DCA0-4B12-B372-C081EB110165}" destId="{B7816E4D-22F6-4B8F-9084-618F9832FEF0}" srcOrd="0" destOrd="0" presId="urn:microsoft.com/office/officeart/2005/8/layout/radial6"/>
    <dgm:cxn modelId="{1EC1B816-5A25-4FCE-983B-17D16126AC06}" srcId="{D3ABD9CA-E7D1-4C4F-A7B9-89AC32AA90C0}" destId="{2D6F51E1-2069-4C95-9581-B5D6122AC7CE}" srcOrd="3" destOrd="0" parTransId="{30DC0526-05D3-472A-9EE3-CA4FE36DEB47}" sibTransId="{072D70EA-85C6-4F3E-A961-8673ACDEA6AC}"/>
    <dgm:cxn modelId="{3B829B1B-65D6-45CD-A34E-49939F8B95FF}" srcId="{D3ABD9CA-E7D1-4C4F-A7B9-89AC32AA90C0}" destId="{792E1D90-6489-4F60-8B1E-9842E2868716}" srcOrd="1" destOrd="0" parTransId="{7E3ABAC2-4452-4D6B-86D4-28C7AB92B708}" sibTransId="{6A8D32B7-DC25-46AF-AF92-5EB63B74B450}"/>
    <dgm:cxn modelId="{FF5E0121-925C-4037-B33C-218DDCCAED18}" type="presOf" srcId="{072D70EA-85C6-4F3E-A961-8673ACDEA6AC}" destId="{E154D708-57AD-4265-8520-E648A9C13A3D}" srcOrd="0" destOrd="0" presId="urn:microsoft.com/office/officeart/2005/8/layout/radial6"/>
    <dgm:cxn modelId="{4ABBC021-35AA-4B25-8CA9-7A6236E0CCB4}" srcId="{D3ABD9CA-E7D1-4C4F-A7B9-89AC32AA90C0}" destId="{6F7AF574-59CD-4F77-86EC-D005FC079E6F}" srcOrd="5" destOrd="0" parTransId="{0D1BDF50-EA1F-4DD4-B859-F8F72A83542B}" sibTransId="{1DB11647-DCA0-4B12-B372-C081EB110165}"/>
    <dgm:cxn modelId="{DBFED82B-7B13-4213-9B1A-430C3A33788A}" type="presOf" srcId="{308B2B64-8C2D-4E4E-9D78-E0DAFCFA9B31}" destId="{2C94E1F2-02A8-48DB-A507-402B8B1328F8}" srcOrd="0" destOrd="0" presId="urn:microsoft.com/office/officeart/2005/8/layout/radial6"/>
    <dgm:cxn modelId="{A9149C2D-8B33-4CAC-8E19-E6D8AE64374E}" srcId="{D3ABD9CA-E7D1-4C4F-A7B9-89AC32AA90C0}" destId="{71EC3B86-6701-4C07-89D6-6E1A7D6F5C39}" srcOrd="7" destOrd="0" parTransId="{1AFBCC88-80C9-434E-80E9-5DA85D1311D5}" sibTransId="{1A156055-67D0-499F-80E3-A22332FB4E6E}"/>
    <dgm:cxn modelId="{A25C1A34-4CE2-4317-82CC-7C0E5733C7DF}" type="presOf" srcId="{A7E78D7A-CB59-4F8B-A2D8-7ADEABF2B451}" destId="{D025B28C-3D50-4FEA-AA69-574B97D0DDF3}" srcOrd="0" destOrd="0" presId="urn:microsoft.com/office/officeart/2005/8/layout/radial6"/>
    <dgm:cxn modelId="{E36AA83A-EC21-47E3-929F-F70D0F712F73}" type="presOf" srcId="{5B579DA4-AB01-4479-ADD1-3169F6DFBE58}" destId="{5F7F6B6A-4E87-47F0-9365-74D5304BB34F}" srcOrd="0" destOrd="0" presId="urn:microsoft.com/office/officeart/2005/8/layout/radial6"/>
    <dgm:cxn modelId="{D0C8AE3D-E81B-4FDF-A80E-1C453A2BD933}" type="presOf" srcId="{1A156055-67D0-499F-80E3-A22332FB4E6E}" destId="{2A530C97-559A-44A9-B0CF-1BE72194E1A0}" srcOrd="0" destOrd="0" presId="urn:microsoft.com/office/officeart/2005/8/layout/radial6"/>
    <dgm:cxn modelId="{53F12361-882D-4D8C-B7A6-71CBAD12F210}" srcId="{D3ABD9CA-E7D1-4C4F-A7B9-89AC32AA90C0}" destId="{0AEF5916-BEF7-4660-B2C8-167BF47CFC1B}" srcOrd="0" destOrd="0" parTransId="{D6C50FAD-A9B2-42EC-ACEF-A4D713FA2B3C}" sibTransId="{7AC62F05-EA65-4B21-B311-2DE6C2BEF487}"/>
    <dgm:cxn modelId="{9FE52441-0077-4B93-A8AA-759BE5C1B849}" type="presOf" srcId="{7AC62F05-EA65-4B21-B311-2DE6C2BEF487}" destId="{61D18B71-6DDC-4AD1-9F85-4757D0CCD991}" srcOrd="0" destOrd="0" presId="urn:microsoft.com/office/officeart/2005/8/layout/radial6"/>
    <dgm:cxn modelId="{BE65B163-E2DA-4BA2-8105-BE2BEFE342C4}" srcId="{AB5DA09D-CD08-4139-B950-D03D864481F7}" destId="{D3ABD9CA-E7D1-4C4F-A7B9-89AC32AA90C0}" srcOrd="0" destOrd="0" parTransId="{554A303D-F728-46CC-B63D-57F5190C0703}" sibTransId="{FC376F6F-0CDE-4F74-8846-6E7EA7B20612}"/>
    <dgm:cxn modelId="{1E4D374B-1A22-4176-9B5C-6074F12CD6E7}" type="presOf" srcId="{546AF08B-B004-49D0-93B5-A871537DD96B}" destId="{66FDFDFC-1176-4ED4-A24A-D1F570D4E784}" srcOrd="0" destOrd="0" presId="urn:microsoft.com/office/officeart/2005/8/layout/radial6"/>
    <dgm:cxn modelId="{D0B01B4D-CCDC-4E0F-888B-12AF2CFF7339}" srcId="{AB5DA09D-CD08-4139-B950-D03D864481F7}" destId="{1B7DEA46-593B-449D-B926-62EFE55FB592}" srcOrd="1" destOrd="0" parTransId="{8809939A-BCC1-4AE6-ABC4-BC38553E6A91}" sibTransId="{FD9922B4-22B2-4826-B279-FEB5EA75D4DA}"/>
    <dgm:cxn modelId="{2A84188B-4F89-4B27-B123-4DBF2A6EFCA8}" srcId="{D3ABD9CA-E7D1-4C4F-A7B9-89AC32AA90C0}" destId="{A7E78D7A-CB59-4F8B-A2D8-7ADEABF2B451}" srcOrd="6" destOrd="0" parTransId="{4DCE3EC2-7CFF-4FA6-A8BB-3ED35A51AEA5}" sibTransId="{A6110FDB-ADF7-4DFD-9DD3-207B150D8021}"/>
    <dgm:cxn modelId="{A285FA92-F581-4629-9C62-7334267CBE86}" type="presOf" srcId="{A6110FDB-ADF7-4DFD-9DD3-207B150D8021}" destId="{2DD22A92-275C-4E23-BC4A-3DAC0A922C80}" srcOrd="0" destOrd="0" presId="urn:microsoft.com/office/officeart/2005/8/layout/radial6"/>
    <dgm:cxn modelId="{531940A3-39EA-449C-A3A1-5B26FF76F24F}" type="presOf" srcId="{AB5DA09D-CD08-4139-B950-D03D864481F7}" destId="{DCBA716D-DAE2-4AC2-AB07-B5978DD7B09B}" srcOrd="0" destOrd="0" presId="urn:microsoft.com/office/officeart/2005/8/layout/radial6"/>
    <dgm:cxn modelId="{8BB178AE-EA14-43D2-A18C-D9FCECE787D8}" type="presOf" srcId="{6F7AF574-59CD-4F77-86EC-D005FC079E6F}" destId="{8D28C356-FCB7-4E3A-83E1-9FE5197301EB}" srcOrd="0" destOrd="0" presId="urn:microsoft.com/office/officeart/2005/8/layout/radial6"/>
    <dgm:cxn modelId="{7234EBB3-5FD1-45A4-A1FC-83114AE77308}" type="presOf" srcId="{792E1D90-6489-4F60-8B1E-9842E2868716}" destId="{731EE04E-AD5B-4224-A927-D817B12174B7}" srcOrd="0" destOrd="0" presId="urn:microsoft.com/office/officeart/2005/8/layout/radial6"/>
    <dgm:cxn modelId="{1ABE6DD5-11A3-4C5D-9B2D-254979DCC38E}" type="presOf" srcId="{0AEF5916-BEF7-4660-B2C8-167BF47CFC1B}" destId="{048DBD61-5714-4C60-A06A-DEA4D8276ABE}" srcOrd="0" destOrd="0" presId="urn:microsoft.com/office/officeart/2005/8/layout/radial6"/>
    <dgm:cxn modelId="{910E73EA-E54B-484B-BF3A-8D9CCAA5A439}" srcId="{D3ABD9CA-E7D1-4C4F-A7B9-89AC32AA90C0}" destId="{78C4F6A9-33AC-45D3-BE6F-442FFDD03140}" srcOrd="2" destOrd="0" parTransId="{8D673BB3-E266-4AF7-9F2A-BB8F14D9A071}" sibTransId="{5B579DA4-AB01-4479-ADD1-3169F6DFBE58}"/>
    <dgm:cxn modelId="{1484B3EC-2C01-46B8-B1FC-0D856B1CEA12}" srcId="{D3ABD9CA-E7D1-4C4F-A7B9-89AC32AA90C0}" destId="{308B2B64-8C2D-4E4E-9D78-E0DAFCFA9B31}" srcOrd="4" destOrd="0" parTransId="{1151B9E3-E525-43C4-8A58-BC873C9A6553}" sibTransId="{546AF08B-B004-49D0-93B5-A871537DD96B}"/>
    <dgm:cxn modelId="{34A6A2F2-2D4C-4FD6-94DA-789FBF38289A}" type="presOf" srcId="{78C4F6A9-33AC-45D3-BE6F-442FFDD03140}" destId="{A40816E4-206F-4A54-BAEB-4AB075F61C20}" srcOrd="0" destOrd="0" presId="urn:microsoft.com/office/officeart/2005/8/layout/radial6"/>
    <dgm:cxn modelId="{0CA2D0FD-FDCA-4FAD-A117-235F74BB10FD}" type="presOf" srcId="{6A8D32B7-DC25-46AF-AF92-5EB63B74B450}" destId="{C1CE5609-93E8-4F48-85CE-C4A240F597B9}" srcOrd="0" destOrd="0" presId="urn:microsoft.com/office/officeart/2005/8/layout/radial6"/>
    <dgm:cxn modelId="{3BE52AFF-8F76-4B13-900E-02D7B6C11751}" type="presOf" srcId="{2D6F51E1-2069-4C95-9581-B5D6122AC7CE}" destId="{7D4507BB-64AE-4F0E-80EC-505111D65602}" srcOrd="0" destOrd="0" presId="urn:microsoft.com/office/officeart/2005/8/layout/radial6"/>
    <dgm:cxn modelId="{69DC3A5C-1858-4E3C-9A99-8AE29499B8A7}" type="presParOf" srcId="{DCBA716D-DAE2-4AC2-AB07-B5978DD7B09B}" destId="{807EA855-DC13-48A4-A6E9-4A8655D2501E}" srcOrd="0" destOrd="0" presId="urn:microsoft.com/office/officeart/2005/8/layout/radial6"/>
    <dgm:cxn modelId="{3C11BFAA-8263-4CFB-997C-66F634D930BC}" type="presParOf" srcId="{DCBA716D-DAE2-4AC2-AB07-B5978DD7B09B}" destId="{048DBD61-5714-4C60-A06A-DEA4D8276ABE}" srcOrd="1" destOrd="0" presId="urn:microsoft.com/office/officeart/2005/8/layout/radial6"/>
    <dgm:cxn modelId="{7F0E1B4C-87A1-4077-BDB1-79E136FF5A5C}" type="presParOf" srcId="{DCBA716D-DAE2-4AC2-AB07-B5978DD7B09B}" destId="{E741D5EB-BD31-4D64-91A1-02516B2AD4CD}" srcOrd="2" destOrd="0" presId="urn:microsoft.com/office/officeart/2005/8/layout/radial6"/>
    <dgm:cxn modelId="{A7EA3F46-A920-47FB-BA1A-E7D72D00ACF8}" type="presParOf" srcId="{DCBA716D-DAE2-4AC2-AB07-B5978DD7B09B}" destId="{61D18B71-6DDC-4AD1-9F85-4757D0CCD991}" srcOrd="3" destOrd="0" presId="urn:microsoft.com/office/officeart/2005/8/layout/radial6"/>
    <dgm:cxn modelId="{DB2F4F21-39D0-4F69-8692-8624DDFC4A28}" type="presParOf" srcId="{DCBA716D-DAE2-4AC2-AB07-B5978DD7B09B}" destId="{731EE04E-AD5B-4224-A927-D817B12174B7}" srcOrd="4" destOrd="0" presId="urn:microsoft.com/office/officeart/2005/8/layout/radial6"/>
    <dgm:cxn modelId="{9B36B7D9-821A-4C81-8C93-3334637F3DA5}" type="presParOf" srcId="{DCBA716D-DAE2-4AC2-AB07-B5978DD7B09B}" destId="{EE2D00E5-698D-4451-B5DB-96C939752D15}" srcOrd="5" destOrd="0" presId="urn:microsoft.com/office/officeart/2005/8/layout/radial6"/>
    <dgm:cxn modelId="{C8497DD5-EBF2-4E8A-AC75-47310F2BB8EE}" type="presParOf" srcId="{DCBA716D-DAE2-4AC2-AB07-B5978DD7B09B}" destId="{C1CE5609-93E8-4F48-85CE-C4A240F597B9}" srcOrd="6" destOrd="0" presId="urn:microsoft.com/office/officeart/2005/8/layout/radial6"/>
    <dgm:cxn modelId="{8EF4FF5A-234A-47BA-9B76-95CFFD519AC4}" type="presParOf" srcId="{DCBA716D-DAE2-4AC2-AB07-B5978DD7B09B}" destId="{A40816E4-206F-4A54-BAEB-4AB075F61C20}" srcOrd="7" destOrd="0" presId="urn:microsoft.com/office/officeart/2005/8/layout/radial6"/>
    <dgm:cxn modelId="{3E091640-157B-4787-9D50-C4DCED8C261C}" type="presParOf" srcId="{DCBA716D-DAE2-4AC2-AB07-B5978DD7B09B}" destId="{05CB1396-FA4C-4939-9246-4268AF1B6882}" srcOrd="8" destOrd="0" presId="urn:microsoft.com/office/officeart/2005/8/layout/radial6"/>
    <dgm:cxn modelId="{1A83F25A-F6DD-4BFA-83BB-16C28C8FA1F2}" type="presParOf" srcId="{DCBA716D-DAE2-4AC2-AB07-B5978DD7B09B}" destId="{5F7F6B6A-4E87-47F0-9365-74D5304BB34F}" srcOrd="9" destOrd="0" presId="urn:microsoft.com/office/officeart/2005/8/layout/radial6"/>
    <dgm:cxn modelId="{D248A08B-37D8-4203-BC3F-F22EF82B675D}" type="presParOf" srcId="{DCBA716D-DAE2-4AC2-AB07-B5978DD7B09B}" destId="{7D4507BB-64AE-4F0E-80EC-505111D65602}" srcOrd="10" destOrd="0" presId="urn:microsoft.com/office/officeart/2005/8/layout/radial6"/>
    <dgm:cxn modelId="{96330E1C-08CC-473F-BD89-A200338FF483}" type="presParOf" srcId="{DCBA716D-DAE2-4AC2-AB07-B5978DD7B09B}" destId="{C6E20F04-561E-4BDD-9797-E75F8C83B6D2}" srcOrd="11" destOrd="0" presId="urn:microsoft.com/office/officeart/2005/8/layout/radial6"/>
    <dgm:cxn modelId="{62BC2C71-4A50-4878-920E-0D0D53941788}" type="presParOf" srcId="{DCBA716D-DAE2-4AC2-AB07-B5978DD7B09B}" destId="{E154D708-57AD-4265-8520-E648A9C13A3D}" srcOrd="12" destOrd="0" presId="urn:microsoft.com/office/officeart/2005/8/layout/radial6"/>
    <dgm:cxn modelId="{B2BB7D0F-F70C-4B12-9D26-40DCEAC782AD}" type="presParOf" srcId="{DCBA716D-DAE2-4AC2-AB07-B5978DD7B09B}" destId="{2C94E1F2-02A8-48DB-A507-402B8B1328F8}" srcOrd="13" destOrd="0" presId="urn:microsoft.com/office/officeart/2005/8/layout/radial6"/>
    <dgm:cxn modelId="{1A86FEF8-94F4-4BE8-AD6A-4EEB504E2904}" type="presParOf" srcId="{DCBA716D-DAE2-4AC2-AB07-B5978DD7B09B}" destId="{DD894AE1-057A-4F0C-B079-87401DE17CFE}" srcOrd="14" destOrd="0" presId="urn:microsoft.com/office/officeart/2005/8/layout/radial6"/>
    <dgm:cxn modelId="{5B38F622-05FE-471C-9726-1F37AB4E8859}" type="presParOf" srcId="{DCBA716D-DAE2-4AC2-AB07-B5978DD7B09B}" destId="{66FDFDFC-1176-4ED4-A24A-D1F570D4E784}" srcOrd="15" destOrd="0" presId="urn:microsoft.com/office/officeart/2005/8/layout/radial6"/>
    <dgm:cxn modelId="{42238B64-4AD5-4F9B-BFB9-F9B10B5F1074}" type="presParOf" srcId="{DCBA716D-DAE2-4AC2-AB07-B5978DD7B09B}" destId="{8D28C356-FCB7-4E3A-83E1-9FE5197301EB}" srcOrd="16" destOrd="0" presId="urn:microsoft.com/office/officeart/2005/8/layout/radial6"/>
    <dgm:cxn modelId="{FA8EDE4A-ECE3-4A85-BCCA-73163F1D2480}" type="presParOf" srcId="{DCBA716D-DAE2-4AC2-AB07-B5978DD7B09B}" destId="{A3C34C18-EFB7-4A5C-A3DF-12E4BDAD2BC0}" srcOrd="17" destOrd="0" presId="urn:microsoft.com/office/officeart/2005/8/layout/radial6"/>
    <dgm:cxn modelId="{F35330CD-D104-4FFF-A90A-D4B8D4DC4640}" type="presParOf" srcId="{DCBA716D-DAE2-4AC2-AB07-B5978DD7B09B}" destId="{B7816E4D-22F6-4B8F-9084-618F9832FEF0}" srcOrd="18" destOrd="0" presId="urn:microsoft.com/office/officeart/2005/8/layout/radial6"/>
    <dgm:cxn modelId="{ECA6505E-FE74-4A14-9050-193CF628750A}" type="presParOf" srcId="{DCBA716D-DAE2-4AC2-AB07-B5978DD7B09B}" destId="{D025B28C-3D50-4FEA-AA69-574B97D0DDF3}" srcOrd="19" destOrd="0" presId="urn:microsoft.com/office/officeart/2005/8/layout/radial6"/>
    <dgm:cxn modelId="{20B49698-3583-41AE-ACA0-5A03705893BA}" type="presParOf" srcId="{DCBA716D-DAE2-4AC2-AB07-B5978DD7B09B}" destId="{3F95467E-8BF9-49C3-88C7-F210D79C533D}" srcOrd="20" destOrd="0" presId="urn:microsoft.com/office/officeart/2005/8/layout/radial6"/>
    <dgm:cxn modelId="{C53A5C15-6B9A-4C71-9635-15B008B97227}" type="presParOf" srcId="{DCBA716D-DAE2-4AC2-AB07-B5978DD7B09B}" destId="{2DD22A92-275C-4E23-BC4A-3DAC0A922C80}" srcOrd="21" destOrd="0" presId="urn:microsoft.com/office/officeart/2005/8/layout/radial6"/>
    <dgm:cxn modelId="{AE6EBA07-500D-4346-91D1-593FD910A999}" type="presParOf" srcId="{DCBA716D-DAE2-4AC2-AB07-B5978DD7B09B}" destId="{87EC7C22-60D9-494D-8F9C-A341B0AA652D}" srcOrd="22" destOrd="0" presId="urn:microsoft.com/office/officeart/2005/8/layout/radial6"/>
    <dgm:cxn modelId="{FC14932F-13BF-470B-8D42-A9675156330F}" type="presParOf" srcId="{DCBA716D-DAE2-4AC2-AB07-B5978DD7B09B}" destId="{7506E37B-0CCB-4ABD-8AD5-8CFC0307DE7F}" srcOrd="23" destOrd="0" presId="urn:microsoft.com/office/officeart/2005/8/layout/radial6"/>
    <dgm:cxn modelId="{AF998A7C-D793-4E0F-BBB2-E873F87F591A}" type="presParOf" srcId="{DCBA716D-DAE2-4AC2-AB07-B5978DD7B09B}" destId="{2A530C97-559A-44A9-B0CF-1BE72194E1A0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530C97-559A-44A9-B0CF-1BE72194E1A0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13500000"/>
            <a:gd name="adj2" fmla="val 162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22A92-275C-4E23-BC4A-3DAC0A922C80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10800000"/>
            <a:gd name="adj2" fmla="val 135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16E4D-22F6-4B8F-9084-618F9832FEF0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8100000"/>
            <a:gd name="adj2" fmla="val 108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FDFDFC-1176-4ED4-A24A-D1F570D4E784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5400000"/>
            <a:gd name="adj2" fmla="val 81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54D708-57AD-4265-8520-E648A9C13A3D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2700000"/>
            <a:gd name="adj2" fmla="val 54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7F6B6A-4E87-47F0-9365-74D5304BB34F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0"/>
            <a:gd name="adj2" fmla="val 27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E5609-93E8-4F48-85CE-C4A240F597B9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18900000"/>
            <a:gd name="adj2" fmla="val 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D18B71-6DDC-4AD1-9F85-4757D0CCD991}">
      <dsp:nvSpPr>
        <dsp:cNvPr id="0" name=""/>
        <dsp:cNvSpPr/>
      </dsp:nvSpPr>
      <dsp:spPr>
        <a:xfrm>
          <a:off x="1871404" y="458972"/>
          <a:ext cx="4143890" cy="4143890"/>
        </a:xfrm>
        <a:prstGeom prst="blockArc">
          <a:avLst>
            <a:gd name="adj1" fmla="val 16200000"/>
            <a:gd name="adj2" fmla="val 18900000"/>
            <a:gd name="adj3" fmla="val 342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7EA855-DC13-48A4-A6E9-4A8655D2501E}">
      <dsp:nvSpPr>
        <dsp:cNvPr id="0" name=""/>
        <dsp:cNvSpPr/>
      </dsp:nvSpPr>
      <dsp:spPr>
        <a:xfrm>
          <a:off x="3238630" y="1826197"/>
          <a:ext cx="1409439" cy="14094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Text Difficulty index</a:t>
          </a:r>
          <a:endParaRPr lang="en-ZA" sz="2000" kern="1200" dirty="0"/>
        </a:p>
      </dsp:txBody>
      <dsp:txXfrm>
        <a:off x="3445038" y="2032605"/>
        <a:ext cx="996623" cy="996623"/>
      </dsp:txXfrm>
    </dsp:sp>
    <dsp:sp modelId="{048DBD61-5714-4C60-A06A-DEA4D8276ABE}">
      <dsp:nvSpPr>
        <dsp:cNvPr id="0" name=""/>
        <dsp:cNvSpPr/>
      </dsp:nvSpPr>
      <dsp:spPr>
        <a:xfrm>
          <a:off x="3450046" y="1186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Word &amp; Sentence length</a:t>
          </a:r>
          <a:endParaRPr lang="en-ZA" sz="900" kern="1200" dirty="0"/>
        </a:p>
      </dsp:txBody>
      <dsp:txXfrm>
        <a:off x="3594531" y="145671"/>
        <a:ext cx="697637" cy="697637"/>
      </dsp:txXfrm>
    </dsp:sp>
    <dsp:sp modelId="{731EE04E-AD5B-4224-A927-D817B12174B7}">
      <dsp:nvSpPr>
        <dsp:cNvPr id="0" name=""/>
        <dsp:cNvSpPr/>
      </dsp:nvSpPr>
      <dsp:spPr>
        <a:xfrm>
          <a:off x="4890017" y="597642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Word log/frequency</a:t>
          </a:r>
          <a:endParaRPr lang="en-ZA" sz="900" kern="1200" dirty="0"/>
        </a:p>
      </dsp:txBody>
      <dsp:txXfrm>
        <a:off x="5034502" y="742127"/>
        <a:ext cx="697637" cy="697637"/>
      </dsp:txXfrm>
    </dsp:sp>
    <dsp:sp modelId="{A40816E4-206F-4A54-BAEB-4AB075F61C20}">
      <dsp:nvSpPr>
        <dsp:cNvPr id="0" name=""/>
        <dsp:cNvSpPr/>
      </dsp:nvSpPr>
      <dsp:spPr>
        <a:xfrm>
          <a:off x="5486473" y="2037613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Syntax</a:t>
          </a:r>
          <a:endParaRPr lang="en-ZA" sz="900" kern="1200" dirty="0"/>
        </a:p>
      </dsp:txBody>
      <dsp:txXfrm>
        <a:off x="5630958" y="2182098"/>
        <a:ext cx="697637" cy="697637"/>
      </dsp:txXfrm>
    </dsp:sp>
    <dsp:sp modelId="{7D4507BB-64AE-4F0E-80EC-505111D65602}">
      <dsp:nvSpPr>
        <dsp:cNvPr id="0" name=""/>
        <dsp:cNvSpPr/>
      </dsp:nvSpPr>
      <dsp:spPr>
        <a:xfrm>
          <a:off x="4890017" y="3477585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Semantic</a:t>
          </a:r>
          <a:endParaRPr lang="en-ZA" sz="900" kern="1200" dirty="0"/>
        </a:p>
      </dsp:txBody>
      <dsp:txXfrm>
        <a:off x="5034502" y="3622070"/>
        <a:ext cx="697637" cy="697637"/>
      </dsp:txXfrm>
    </dsp:sp>
    <dsp:sp modelId="{2C94E1F2-02A8-48DB-A507-402B8B1328F8}">
      <dsp:nvSpPr>
        <dsp:cNvPr id="0" name=""/>
        <dsp:cNvSpPr/>
      </dsp:nvSpPr>
      <dsp:spPr>
        <a:xfrm>
          <a:off x="3450046" y="4074040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Morphemes</a:t>
          </a:r>
          <a:endParaRPr lang="en-ZA" sz="900" kern="1200" dirty="0"/>
        </a:p>
      </dsp:txBody>
      <dsp:txXfrm>
        <a:off x="3594531" y="4218525"/>
        <a:ext cx="697637" cy="697637"/>
      </dsp:txXfrm>
    </dsp:sp>
    <dsp:sp modelId="{8D28C356-FCB7-4E3A-83E1-9FE5197301EB}">
      <dsp:nvSpPr>
        <dsp:cNvPr id="0" name=""/>
        <dsp:cNvSpPr/>
      </dsp:nvSpPr>
      <dsp:spPr>
        <a:xfrm>
          <a:off x="2010074" y="3477585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diagraphs, trigraphs &amp; </a:t>
          </a:r>
          <a:r>
            <a:rPr lang="en-US" sz="900" kern="1200" dirty="0" err="1"/>
            <a:t>quadgraphs</a:t>
          </a:r>
          <a:endParaRPr lang="en-ZA" sz="900" kern="1200" dirty="0"/>
        </a:p>
      </dsp:txBody>
      <dsp:txXfrm>
        <a:off x="2154559" y="3622070"/>
        <a:ext cx="697637" cy="697637"/>
      </dsp:txXfrm>
    </dsp:sp>
    <dsp:sp modelId="{D025B28C-3D50-4FEA-AA69-574B97D0DDF3}">
      <dsp:nvSpPr>
        <dsp:cNvPr id="0" name=""/>
        <dsp:cNvSpPr/>
      </dsp:nvSpPr>
      <dsp:spPr>
        <a:xfrm>
          <a:off x="1413618" y="2037613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Syllables</a:t>
          </a:r>
          <a:endParaRPr lang="en-ZA" sz="900" kern="1200" dirty="0"/>
        </a:p>
      </dsp:txBody>
      <dsp:txXfrm>
        <a:off x="1558103" y="2182098"/>
        <a:ext cx="697637" cy="697637"/>
      </dsp:txXfrm>
    </dsp:sp>
    <dsp:sp modelId="{87EC7C22-60D9-494D-8F9C-A341B0AA652D}">
      <dsp:nvSpPr>
        <dsp:cNvPr id="0" name=""/>
        <dsp:cNvSpPr/>
      </dsp:nvSpPr>
      <dsp:spPr>
        <a:xfrm>
          <a:off x="2010074" y="597642"/>
          <a:ext cx="986607" cy="986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Phonemes</a:t>
          </a:r>
          <a:endParaRPr lang="en-ZA" sz="900" kern="1200" dirty="0"/>
        </a:p>
      </dsp:txBody>
      <dsp:txXfrm>
        <a:off x="2154559" y="742127"/>
        <a:ext cx="697637" cy="6976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AE50E-1917-EE4F-B677-AC4429B9E08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7AFD8-7B24-D24E-88BC-D98EFCDE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1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15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10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33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69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04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92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61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5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31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4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7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88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44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26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40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F7AFD8-7B24-D24E-88BC-D98EFCDE73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43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1448-FBCF-4E0F-8A0A-F030D7AD9D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Text</a:t>
            </a:r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343BBB-DF3C-4B05-90EB-F7570C3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B197D-2547-4D07-BD12-6CBFDBE8B1BC}" type="datetimeFigureOut">
              <a:rPr lang="en-ZA" smtClean="0"/>
              <a:pPr/>
              <a:t>2019/07/10</a:t>
            </a:fld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44E651-06A0-4275-AC66-09A599C82C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0447" y="3011488"/>
            <a:ext cx="5803106" cy="2057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ZA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320123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7E80E3-B04E-4C8B-9DFE-34CD0A8CE6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5567" y="1853453"/>
            <a:ext cx="3614387" cy="3870512"/>
          </a:xfrm>
        </p:spPr>
        <p:txBody>
          <a:bodyPr/>
          <a:lstStyle>
            <a:lvl1pPr algn="l">
              <a:defRPr sz="1500"/>
            </a:lvl1pPr>
          </a:lstStyle>
          <a:p>
            <a:pPr lvl="0"/>
            <a:r>
              <a:rPr lang="en-ZA" dirty="0"/>
              <a:t>Paragraph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98E1F8-8146-4751-B310-0DDEEB78BC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567" y="981075"/>
            <a:ext cx="3614387" cy="57878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pPr lvl="0"/>
            <a:r>
              <a:rPr lang="en-ZA" dirty="0"/>
              <a:t>Header Text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E28F879-07AB-42C7-8751-5ED7A5C5A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1" y="1853453"/>
            <a:ext cx="3614387" cy="3870512"/>
          </a:xfrm>
        </p:spPr>
        <p:txBody>
          <a:bodyPr/>
          <a:lstStyle>
            <a:lvl1pPr algn="l">
              <a:defRPr sz="1500"/>
            </a:lvl1pPr>
          </a:lstStyle>
          <a:p>
            <a:pPr lvl="0"/>
            <a:r>
              <a:rPr lang="en-ZA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3590934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F6262-459E-40F5-9498-4A988B261AB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9860" y="1049338"/>
            <a:ext cx="4373165" cy="4773612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1190C-2EA6-433D-98D3-734AE9EE59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5437" y="1049339"/>
            <a:ext cx="2958704" cy="4060825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15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ZA" dirty="0"/>
              <a:t>Key points</a:t>
            </a:r>
          </a:p>
          <a:p>
            <a:pPr lvl="0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40818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D79F3-744A-43E0-AE10-3E7B4BFBF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3913" y="1071563"/>
            <a:ext cx="3355181" cy="4737100"/>
          </a:xfrm>
        </p:spPr>
        <p:txBody>
          <a:bodyPr>
            <a:normAutofit/>
          </a:bodyPr>
          <a:lstStyle>
            <a:lvl1pPr algn="l">
              <a:defRPr sz="1500"/>
            </a:lvl1pPr>
          </a:lstStyle>
          <a:p>
            <a:pPr lvl="0"/>
            <a:r>
              <a:rPr lang="en-ZA" dirty="0"/>
              <a:t>Paragraph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F1CD9B-D01D-41F5-8423-E9E7D9DC72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071563"/>
            <a:ext cx="3748088" cy="2012950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Image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F5CAE32-5D1E-4D05-A8A4-E05A4D4928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3389313"/>
            <a:ext cx="3748088" cy="2012950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67999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, Image &amp;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1DCD0-B8AD-4E6F-BB2C-B54DA52974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6769" y="1054100"/>
            <a:ext cx="3479006" cy="2293938"/>
          </a:xfrm>
        </p:spPr>
        <p:txBody>
          <a:bodyPr>
            <a:normAutofit/>
          </a:bodyPr>
          <a:lstStyle>
            <a:lvl1pPr marL="257175" indent="-257175" algn="l"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ZA" dirty="0"/>
              <a:t>Key Points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74B24D-7783-4B23-981F-089A2CD6C5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6769" y="3688978"/>
            <a:ext cx="3479006" cy="2214563"/>
          </a:xfrm>
        </p:spPr>
        <p:txBody>
          <a:bodyPr/>
          <a:lstStyle>
            <a:lvl1pPr>
              <a:defRPr/>
            </a:lvl1pPr>
          </a:lstStyle>
          <a:p>
            <a:r>
              <a:rPr lang="en-ZA" dirty="0"/>
              <a:t>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E63B12-C5C6-4D94-B094-4421B5C86C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1" y="1054100"/>
            <a:ext cx="3755231" cy="4064000"/>
          </a:xfrm>
        </p:spPr>
        <p:txBody>
          <a:bodyPr>
            <a:normAutofit/>
          </a:bodyPr>
          <a:lstStyle>
            <a:lvl1pPr algn="l">
              <a:defRPr sz="1500"/>
            </a:lvl1pPr>
          </a:lstStyle>
          <a:p>
            <a:pPr lvl="0"/>
            <a:r>
              <a:rPr lang="en-ZA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285035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8F581-458F-4065-AB2A-45039C9707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2717" y="1049338"/>
            <a:ext cx="2316956" cy="4813300"/>
          </a:xfrm>
        </p:spPr>
        <p:txBody>
          <a:bodyPr>
            <a:normAutofit/>
          </a:bodyPr>
          <a:lstStyle>
            <a:lvl1pPr algn="l">
              <a:defRPr sz="1500"/>
            </a:lvl1pPr>
          </a:lstStyle>
          <a:p>
            <a:pPr lvl="0"/>
            <a:r>
              <a:rPr lang="en-ZA" dirty="0"/>
              <a:t>Paragraph text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D2E5FC0-96CA-4B63-9904-C9112E513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13522" y="1049338"/>
            <a:ext cx="2316956" cy="4813300"/>
          </a:xfrm>
        </p:spPr>
        <p:txBody>
          <a:bodyPr>
            <a:normAutofit/>
          </a:bodyPr>
          <a:lstStyle>
            <a:lvl1pPr algn="l">
              <a:defRPr sz="1500"/>
            </a:lvl1pPr>
          </a:lstStyle>
          <a:p>
            <a:pPr lvl="0"/>
            <a:r>
              <a:rPr lang="en-ZA" dirty="0"/>
              <a:t>Paragraph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506A06D-8B00-4BA5-A654-51FC279C87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54328" y="1049339"/>
            <a:ext cx="2316956" cy="4266733"/>
          </a:xfrm>
        </p:spPr>
        <p:txBody>
          <a:bodyPr>
            <a:normAutofit/>
          </a:bodyPr>
          <a:lstStyle>
            <a:lvl1pPr algn="l">
              <a:defRPr sz="1500"/>
            </a:lvl1pPr>
          </a:lstStyle>
          <a:p>
            <a:pPr lvl="0"/>
            <a:r>
              <a:rPr lang="en-ZA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2258964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26253-C262-4016-AA98-66C7A111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C961F-B667-4A0E-9EA6-154A727C6E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B2E74-BE00-4A4D-A691-A39D06987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5C0F2-BD46-492D-9B4F-BA9F6C33F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7A86F-A3DC-47AE-8BC3-FC957C385979}" type="datetimeFigureOut">
              <a:rPr lang="en-ZA" smtClean="0"/>
              <a:t>2019/07/10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206F8-AD15-464B-9509-AFD0844F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1467F-F5BB-465C-AD11-F0AAEE409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E2F3C-C197-411E-9EDA-CF1EE57DD29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248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780BD-0FA7-C843-9032-A8A5729E2DF0}" type="datetimeFigureOut">
              <a:rPr lang="en-US" smtClean="0"/>
              <a:t>7/10/2019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621B1-43EC-1B47-8532-A3DA6EEEB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85AD53-445C-4974-B306-A65D64F1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434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INSERT TITLE TEXT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D822C-A31B-4CE1-A254-BD685406F69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11" y="5486400"/>
            <a:ext cx="2314236" cy="85781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BB8D0A-7AC3-4ABD-9CB6-5FFA7EAE9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4841" y="3321051"/>
            <a:ext cx="5634318" cy="20577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ZA" dirty="0"/>
              <a:t>Sub body copy and introduction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82350-A9D5-4131-8F61-49E5D1441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2645" y="6404349"/>
            <a:ext cx="810185" cy="3582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9CBB197D-2547-4D07-BD12-6CBFDBE8B1BC}" type="datetimeFigureOut">
              <a:rPr lang="en-ZA" smtClean="0"/>
              <a:pPr/>
              <a:t>2019/07/10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24958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Roboto Black" pitchFamily="2" charset="0"/>
          <a:ea typeface="Roboto Black" pitchFamily="2" charset="0"/>
          <a:cs typeface="+mj-cs"/>
        </a:defRPr>
      </a:lvl1pPr>
    </p:titleStyle>
    <p:bodyStyle>
      <a:lvl1pPr marL="0" indent="0" algn="ctr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exile.com/educators/measuring-growth-with-lexile/lexile-measures-grade-equivalent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asellaDiTesto 3">
            <a:extLst>
              <a:ext uri="{FF2B5EF4-FFF2-40B4-BE49-F238E27FC236}">
                <a16:creationId xmlns:a16="http://schemas.microsoft.com/office/drawing/2014/main" id="{3887613D-DAF5-4362-A1F9-C1557151D8B6}"/>
              </a:ext>
            </a:extLst>
          </p:cNvPr>
          <p:cNvSpPr txBox="1"/>
          <p:nvPr/>
        </p:nvSpPr>
        <p:spPr>
          <a:xfrm>
            <a:off x="921751" y="996017"/>
            <a:ext cx="383984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78"/>
              </a:lnSpc>
            </a:pPr>
            <a:r>
              <a:rPr lang="it-IT" sz="3723" kern="1500" spc="-65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 ways to </a:t>
            </a:r>
          </a:p>
          <a:p>
            <a:pPr>
              <a:lnSpc>
                <a:spcPts val="3878"/>
              </a:lnSpc>
            </a:pPr>
            <a:r>
              <a:rPr lang="it-IT" sz="3723" kern="1500" spc="-65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stay safe online</a:t>
            </a:r>
          </a:p>
        </p:txBody>
      </p:sp>
      <p:sp>
        <p:nvSpPr>
          <p:cNvPr id="53" name="CasellaDiTesto 30">
            <a:extLst>
              <a:ext uri="{FF2B5EF4-FFF2-40B4-BE49-F238E27FC236}">
                <a16:creationId xmlns:a16="http://schemas.microsoft.com/office/drawing/2014/main" id="{200F6693-B23F-484F-872C-C27F145F3055}"/>
              </a:ext>
            </a:extLst>
          </p:cNvPr>
          <p:cNvSpPr txBox="1"/>
          <p:nvPr/>
        </p:nvSpPr>
        <p:spPr>
          <a:xfrm>
            <a:off x="921748" y="2133320"/>
            <a:ext cx="489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7"/>
              </a:lnSpc>
            </a:pPr>
            <a:r>
              <a:rPr lang="it-IT" sz="1086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the growing presence and sophistication of online threats like viruses, ransomware, and phishing scams, it’s important to have the right protection. </a:t>
            </a:r>
            <a:r>
              <a:rPr lang="it-IT" sz="1086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 365 Home </a:t>
            </a:r>
            <a:r>
              <a:rPr lang="it-IT" sz="1086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it-IT" sz="1086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 365 Personal </a:t>
            </a:r>
            <a:r>
              <a:rPr lang="it-IT" sz="1086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give you advanced security tools to help keep your information secure and private.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F48D7-4A7E-4813-863A-0BB411DD1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03498" y="2885902"/>
            <a:ext cx="6496493" cy="20476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>
            <a:spLocks noChangeAspect="1"/>
          </p:cNvSpPr>
          <p:nvPr/>
        </p:nvSpPr>
        <p:spPr>
          <a:xfrm>
            <a:off x="1244009" y="1932686"/>
            <a:ext cx="6783192" cy="30008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700" b="1" dirty="0"/>
          </a:p>
          <a:p>
            <a:pPr algn="ctr"/>
            <a:r>
              <a:rPr lang="en-US" sz="2800" b="1" dirty="0"/>
              <a:t>Equipping FP teachers to teach reading for meaning in African languages:</a:t>
            </a:r>
          </a:p>
          <a:p>
            <a:pPr algn="ctr"/>
            <a:r>
              <a:rPr lang="en-US" sz="2800" b="1" dirty="0"/>
              <a:t>Coaching, Resources and Training</a:t>
            </a:r>
          </a:p>
          <a:p>
            <a:pPr algn="ctr"/>
            <a:endParaRPr lang="en-US" sz="2800" b="1" dirty="0"/>
          </a:p>
          <a:p>
            <a:pPr algn="ctr"/>
            <a:r>
              <a:rPr lang="en-US" b="1" dirty="0"/>
              <a:t>Nwabisa Makaluza</a:t>
            </a:r>
          </a:p>
          <a:p>
            <a:pPr algn="ctr"/>
            <a:endParaRPr lang="en-US" sz="900" b="1" dirty="0"/>
          </a:p>
          <a:p>
            <a:pPr algn="ctr"/>
            <a:r>
              <a:rPr lang="en-US" dirty="0"/>
              <a:t>Early Learning Workshop</a:t>
            </a:r>
          </a:p>
          <a:p>
            <a:pPr algn="ctr"/>
            <a:r>
              <a:rPr lang="en-US" dirty="0"/>
              <a:t>4 July 2019</a:t>
            </a:r>
          </a:p>
          <a:p>
            <a:pPr algn="ctr"/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52845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617090"/>
            <a:ext cx="8895198" cy="519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471" y="6229193"/>
            <a:ext cx="936815" cy="3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9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7" y="2095454"/>
            <a:ext cx="7779793" cy="370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29741" y="6045357"/>
            <a:ext cx="5775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824,345</a:t>
            </a:r>
            <a:r>
              <a:rPr lang="en-US" dirty="0"/>
              <a:t> anthologies printed and distributed by ECDOE.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0DF389-90F3-4D1B-AA67-BA094C23F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Partnering with Government</a:t>
            </a:r>
          </a:p>
        </p:txBody>
      </p:sp>
    </p:spTree>
    <p:extLst>
      <p:ext uri="{BB962C8B-B14F-4D97-AF65-F5344CB8AC3E}">
        <p14:creationId xmlns:p14="http://schemas.microsoft.com/office/powerpoint/2010/main" val="1964654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397AA1-FC25-4D54-91DC-3EE5BC60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Anthology Training</a:t>
            </a:r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DE5894-66B8-464A-BBD6-CAC9DD5EA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76" y="1685188"/>
            <a:ext cx="8451547" cy="475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92892B-A598-4EE0-9BE8-3F2F3158C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76" y="1685188"/>
            <a:ext cx="3417750" cy="47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A3A895-DBEB-4A8D-BD1E-0C621D0F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SAQA Accredited course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0C4E44-3261-4B7B-994A-1281C0461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49" y="1608874"/>
            <a:ext cx="6923701" cy="48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8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A3A895-DBEB-4A8D-BD1E-0C621D0F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SAQA Accredited course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8F18A4-9B2C-4567-8476-254EDDBA1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010" y="1306641"/>
            <a:ext cx="385998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0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A3A895-DBEB-4A8D-BD1E-0C621D0FA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SAQA Accredited course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CD310-F7EA-4D21-879E-4EB42592B0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"/>
          <a:stretch/>
        </p:blipFill>
        <p:spPr>
          <a:xfrm>
            <a:off x="960120" y="1498665"/>
            <a:ext cx="7166286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1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0D972-AA28-474F-93AA-99C636647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042" y="1869400"/>
            <a:ext cx="6309467" cy="47321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740042" y="2796091"/>
            <a:ext cx="1122948" cy="1150267"/>
          </a:xfrm>
          <a:prstGeom prst="ellipse">
            <a:avLst/>
          </a:prstGeom>
          <a:solidFill>
            <a:srgbClr val="7030A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7" name="Oval 6"/>
          <p:cNvSpPr/>
          <p:nvPr/>
        </p:nvSpPr>
        <p:spPr>
          <a:xfrm>
            <a:off x="3691464" y="4791799"/>
            <a:ext cx="1122948" cy="1150267"/>
          </a:xfrm>
          <a:prstGeom prst="ellipse">
            <a:avLst/>
          </a:prstGeom>
          <a:solidFill>
            <a:srgbClr val="FFFF0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8" name="Oval 7"/>
          <p:cNvSpPr/>
          <p:nvPr/>
        </p:nvSpPr>
        <p:spPr>
          <a:xfrm>
            <a:off x="1462026" y="2926724"/>
            <a:ext cx="1572832" cy="2331076"/>
          </a:xfrm>
          <a:prstGeom prst="ellipse">
            <a:avLst/>
          </a:prstGeom>
          <a:solidFill>
            <a:schemeClr val="accent1">
              <a:lumMod val="75000"/>
              <a:alpha val="7490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59</a:t>
            </a:r>
          </a:p>
        </p:txBody>
      </p:sp>
      <p:sp>
        <p:nvSpPr>
          <p:cNvPr id="10" name="Oval 9"/>
          <p:cNvSpPr/>
          <p:nvPr/>
        </p:nvSpPr>
        <p:spPr>
          <a:xfrm>
            <a:off x="6153042" y="2491291"/>
            <a:ext cx="1122948" cy="1150267"/>
          </a:xfrm>
          <a:prstGeom prst="ellipse">
            <a:avLst/>
          </a:prstGeom>
          <a:solidFill>
            <a:srgbClr val="7030A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1" name="Oval 10"/>
          <p:cNvSpPr/>
          <p:nvPr/>
        </p:nvSpPr>
        <p:spPr>
          <a:xfrm>
            <a:off x="6153042" y="4791799"/>
            <a:ext cx="1122948" cy="1150267"/>
          </a:xfrm>
          <a:prstGeom prst="ellipse">
            <a:avLst/>
          </a:prstGeom>
          <a:solidFill>
            <a:srgbClr val="FFFF0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0042" y="4017218"/>
            <a:ext cx="103578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Feb </a:t>
            </a:r>
          </a:p>
          <a:p>
            <a:pPr algn="ctr"/>
            <a:r>
              <a:rPr lang="en-US" dirty="0"/>
              <a:t>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0202" y="4017218"/>
            <a:ext cx="103578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Nov 2020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4" idx="3"/>
            <a:endCxn id="14" idx="1"/>
          </p:cNvCxnSpPr>
          <p:nvPr/>
        </p:nvCxnSpPr>
        <p:spPr>
          <a:xfrm>
            <a:off x="4775830" y="4340384"/>
            <a:ext cx="25971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89014" y="4340383"/>
            <a:ext cx="25971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035548" y="6149340"/>
            <a:ext cx="97174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>
                <a:solidFill>
                  <a:schemeClr val="bg1"/>
                </a:solidFill>
              </a:rPr>
              <a:t>MIDLINE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5548" y="4017218"/>
            <a:ext cx="103578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Nov 2019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44" y="6402794"/>
            <a:ext cx="444943" cy="4449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909" y="6437781"/>
            <a:ext cx="444943" cy="4449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74" y="6438962"/>
            <a:ext cx="444943" cy="44494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0A1F1D2-F01F-47F4-A9FC-926DF10D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Impact Assessment </a:t>
            </a:r>
            <a:endParaRPr lang="en-ZA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51DEA0-32FA-401B-ACBA-6B73EF7FF2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4259" y="0"/>
            <a:ext cx="1179741" cy="14822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433B23-C4D8-40E7-A8B3-FD4B13076793}"/>
              </a:ext>
            </a:extLst>
          </p:cNvPr>
          <p:cNvSpPr txBox="1"/>
          <p:nvPr/>
        </p:nvSpPr>
        <p:spPr>
          <a:xfrm>
            <a:off x="7964258" y="1482239"/>
            <a:ext cx="127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 Cally Ardington</a:t>
            </a:r>
          </a:p>
          <a:p>
            <a:r>
              <a:rPr lang="en-US" sz="1200" i="1" dirty="0"/>
              <a:t> (UCT &amp; JPAL)</a:t>
            </a:r>
          </a:p>
        </p:txBody>
      </p:sp>
    </p:spTree>
    <p:extLst>
      <p:ext uri="{BB962C8B-B14F-4D97-AF65-F5344CB8AC3E}">
        <p14:creationId xmlns:p14="http://schemas.microsoft.com/office/powerpoint/2010/main" val="12660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A3A895-DBEB-4A8D-BD1E-0C621D0F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7056"/>
          </a:xfrm>
        </p:spPr>
        <p:txBody>
          <a:bodyPr/>
          <a:lstStyle/>
          <a:p>
            <a:r>
              <a:rPr lang="en-ZA" b="1" dirty="0"/>
              <a:t>Baseline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2F5C3-9517-4495-9B37-4548D7404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7" y="1693686"/>
            <a:ext cx="1070508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5F5F36-498D-44BF-95C6-A64FA01F3D7A}"/>
              </a:ext>
            </a:extLst>
          </p:cNvPr>
          <p:cNvSpPr txBox="1"/>
          <p:nvPr/>
        </p:nvSpPr>
        <p:spPr>
          <a:xfrm>
            <a:off x="2185416" y="1690689"/>
            <a:ext cx="6190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52%</a:t>
            </a:r>
            <a:r>
              <a:rPr lang="en-ZA" sz="2400" dirty="0"/>
              <a:t> of Gr1 learners cannot identify one letter sound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99C9DF-D101-4DFD-853D-D827C5AC1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416" y="2964508"/>
            <a:ext cx="1756505" cy="100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419E2F-9C6A-4BC2-9631-D28C860DB187}"/>
              </a:ext>
            </a:extLst>
          </p:cNvPr>
          <p:cNvSpPr txBox="1"/>
          <p:nvPr/>
        </p:nvSpPr>
        <p:spPr>
          <a:xfrm>
            <a:off x="4183221" y="2966360"/>
            <a:ext cx="3441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57%</a:t>
            </a:r>
            <a:r>
              <a:rPr lang="en-ZA" sz="2400" dirty="0"/>
              <a:t> boys and </a:t>
            </a:r>
            <a:r>
              <a:rPr lang="en-ZA" sz="3200" b="1" dirty="0"/>
              <a:t>47%</a:t>
            </a:r>
            <a:r>
              <a:rPr lang="en-ZA" sz="2400" dirty="0"/>
              <a:t> girls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2E24E1-685D-4F3D-8B1D-19BEE4975952}"/>
              </a:ext>
            </a:extLst>
          </p:cNvPr>
          <p:cNvSpPr txBox="1"/>
          <p:nvPr/>
        </p:nvSpPr>
        <p:spPr>
          <a:xfrm>
            <a:off x="1955496" y="6055818"/>
            <a:ext cx="62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Ardington (2019)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859677-2AA0-458F-B017-AEBB31535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48" y="6060873"/>
            <a:ext cx="142372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1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A3A895-DBEB-4A8D-BD1E-0C621D0F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7056"/>
          </a:xfrm>
        </p:spPr>
        <p:txBody>
          <a:bodyPr/>
          <a:lstStyle/>
          <a:p>
            <a:r>
              <a:rPr lang="en-ZA" b="1" dirty="0"/>
              <a:t>Baseline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2F5C3-9517-4495-9B37-4548D7404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7" y="1693686"/>
            <a:ext cx="1070508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5F5F36-498D-44BF-95C6-A64FA01F3D7A}"/>
              </a:ext>
            </a:extLst>
          </p:cNvPr>
          <p:cNvSpPr txBox="1"/>
          <p:nvPr/>
        </p:nvSpPr>
        <p:spPr>
          <a:xfrm>
            <a:off x="2185416" y="1690689"/>
            <a:ext cx="6190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52%</a:t>
            </a:r>
            <a:r>
              <a:rPr lang="en-ZA" sz="2400" dirty="0"/>
              <a:t> of Gr1 learners cannot identify one letter sound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7E037-C9AF-49FF-A54A-395AD9ADF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7" y="2800193"/>
            <a:ext cx="1070508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6F570-94C2-47A5-A184-554B84600B14}"/>
              </a:ext>
            </a:extLst>
          </p:cNvPr>
          <p:cNvSpPr txBox="1"/>
          <p:nvPr/>
        </p:nvSpPr>
        <p:spPr>
          <a:xfrm>
            <a:off x="2185416" y="2797196"/>
            <a:ext cx="619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44%</a:t>
            </a:r>
            <a:r>
              <a:rPr lang="en-ZA" sz="2400" dirty="0"/>
              <a:t> of Gr2 learners cannot read one word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26948A-9CAE-4BBF-9E7B-C92DFF84F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416" y="3760036"/>
            <a:ext cx="1756505" cy="10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25888-802E-4AC0-8D61-515BB171AC2D}"/>
              </a:ext>
            </a:extLst>
          </p:cNvPr>
          <p:cNvSpPr txBox="1"/>
          <p:nvPr/>
        </p:nvSpPr>
        <p:spPr>
          <a:xfrm>
            <a:off x="4183221" y="3761888"/>
            <a:ext cx="3441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50%</a:t>
            </a:r>
            <a:r>
              <a:rPr lang="en-ZA" sz="2400" dirty="0"/>
              <a:t> boys and </a:t>
            </a:r>
            <a:r>
              <a:rPr lang="en-ZA" sz="3200" b="1" dirty="0"/>
              <a:t>39%</a:t>
            </a:r>
            <a:r>
              <a:rPr lang="en-ZA" sz="2400" dirty="0"/>
              <a:t> girls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24392-971A-4BD4-A3F5-AE28A309C92E}"/>
              </a:ext>
            </a:extLst>
          </p:cNvPr>
          <p:cNvSpPr txBox="1"/>
          <p:nvPr/>
        </p:nvSpPr>
        <p:spPr>
          <a:xfrm>
            <a:off x="1955496" y="6055818"/>
            <a:ext cx="62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Ardington (2019)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5D42E3-C16E-47AD-B908-99880D083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48" y="6060873"/>
            <a:ext cx="142372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7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EA3A895-DBEB-4A8D-BD1E-0C621D0F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7056"/>
          </a:xfrm>
        </p:spPr>
        <p:txBody>
          <a:bodyPr/>
          <a:lstStyle/>
          <a:p>
            <a:r>
              <a:rPr lang="en-ZA" b="1" dirty="0"/>
              <a:t>Baseline Results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2F5C3-9517-4495-9B37-4548D7404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7" y="1693686"/>
            <a:ext cx="1070508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5F5F36-498D-44BF-95C6-A64FA01F3D7A}"/>
              </a:ext>
            </a:extLst>
          </p:cNvPr>
          <p:cNvSpPr txBox="1"/>
          <p:nvPr/>
        </p:nvSpPr>
        <p:spPr>
          <a:xfrm>
            <a:off x="2185416" y="1690689"/>
            <a:ext cx="6190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52%</a:t>
            </a:r>
            <a:r>
              <a:rPr lang="en-ZA" sz="2400" dirty="0"/>
              <a:t> of Gr1 learners cannot identify one letter sound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7E037-C9AF-49FF-A54A-395AD9ADF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7" y="2800193"/>
            <a:ext cx="1070508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06F570-94C2-47A5-A184-554B84600B14}"/>
              </a:ext>
            </a:extLst>
          </p:cNvPr>
          <p:cNvSpPr txBox="1"/>
          <p:nvPr/>
        </p:nvSpPr>
        <p:spPr>
          <a:xfrm>
            <a:off x="2185416" y="2797196"/>
            <a:ext cx="6190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44%</a:t>
            </a:r>
            <a:r>
              <a:rPr lang="en-ZA" sz="2400" dirty="0"/>
              <a:t> of Gr2 learners cannot read one word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EB8B7C-1022-4E6C-B513-7780CB38C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7" y="3906700"/>
            <a:ext cx="1070508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8A5FD4-0574-4BC5-A3EA-BC20D66B39E8}"/>
              </a:ext>
            </a:extLst>
          </p:cNvPr>
          <p:cNvSpPr txBox="1"/>
          <p:nvPr/>
        </p:nvSpPr>
        <p:spPr>
          <a:xfrm>
            <a:off x="2185416" y="3903703"/>
            <a:ext cx="6190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b="1" dirty="0"/>
              <a:t>90%</a:t>
            </a:r>
            <a:r>
              <a:rPr lang="en-ZA" sz="2400" dirty="0"/>
              <a:t> of Gr2 learners cannot answer an interpretive question about a passage they have read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22B8AC-DCB7-47CC-BF8D-830D2E007260}"/>
              </a:ext>
            </a:extLst>
          </p:cNvPr>
          <p:cNvSpPr txBox="1"/>
          <p:nvPr/>
        </p:nvSpPr>
        <p:spPr>
          <a:xfrm>
            <a:off x="1955496" y="6055818"/>
            <a:ext cx="629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Ardington (2019)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D56168-18CD-450E-8347-1C5924124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48" y="6060873"/>
            <a:ext cx="142372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3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863600"/>
            <a:ext cx="8920480" cy="499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69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6B34B-EFB9-4FF6-9E47-9C7AD4560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60" y="300348"/>
            <a:ext cx="3792962" cy="374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7516C7-D3B8-4D57-ABD1-20CEDCF47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923" y="4262907"/>
            <a:ext cx="5718220" cy="2331076"/>
          </a:xfrm>
        </p:spPr>
        <p:txBody>
          <a:bodyPr>
            <a:noAutofit/>
          </a:bodyPr>
          <a:lstStyle/>
          <a:p>
            <a:r>
              <a:rPr lang="en-ZA" sz="7200" b="1" dirty="0">
                <a:solidFill>
                  <a:srgbClr val="FF0000"/>
                </a:solidFill>
              </a:rPr>
              <a:t>“</a:t>
            </a:r>
            <a:r>
              <a:rPr lang="en-ZA" b="1" dirty="0"/>
              <a:t>We are not just language teachers, we also teach maths!</a:t>
            </a:r>
            <a:r>
              <a:rPr lang="en-ZA" sz="66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245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397AA1-FC25-4D54-91DC-3EE5BC60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Maths team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DEED4-29CF-46FA-9669-139436BA65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3422" r="77031" b="55828"/>
          <a:stretch/>
        </p:blipFill>
        <p:spPr>
          <a:xfrm>
            <a:off x="558792" y="1591160"/>
            <a:ext cx="1319217" cy="1756911"/>
          </a:xfrm>
          <a:prstGeom prst="rect">
            <a:avLst/>
          </a:prstGeom>
        </p:spPr>
      </p:pic>
      <p:pic>
        <p:nvPicPr>
          <p:cNvPr id="1026" name="Picture 2" descr="Isiphumo somfanekiso we-Thulelah takane">
            <a:extLst>
              <a:ext uri="{FF2B5EF4-FFF2-40B4-BE49-F238E27FC236}">
                <a16:creationId xmlns:a16="http://schemas.microsoft.com/office/drawing/2014/main" id="{2C3A0B43-2A72-4F84-97B6-4C8257F02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r="6038" b="9376"/>
          <a:stretch/>
        </p:blipFill>
        <p:spPr bwMode="auto">
          <a:xfrm>
            <a:off x="4572000" y="1689525"/>
            <a:ext cx="1319219" cy="165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iphumo somfanekiso we-Lynn Bowie maths">
            <a:extLst>
              <a:ext uri="{FF2B5EF4-FFF2-40B4-BE49-F238E27FC236}">
                <a16:creationId xmlns:a16="http://schemas.microsoft.com/office/drawing/2014/main" id="{24FF6354-58CC-4D3F-978C-3C3E2C251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8" r="22290"/>
          <a:stretch/>
        </p:blipFill>
        <p:spPr bwMode="auto">
          <a:xfrm>
            <a:off x="4571999" y="4161421"/>
            <a:ext cx="1319219" cy="16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878C40-CB52-4975-A9EE-C32BB3E7AED5}"/>
              </a:ext>
            </a:extLst>
          </p:cNvPr>
          <p:cNvSpPr txBox="1"/>
          <p:nvPr/>
        </p:nvSpPr>
        <p:spPr>
          <a:xfrm>
            <a:off x="1992315" y="1626828"/>
            <a:ext cx="24176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b="1" dirty="0">
                <a:solidFill>
                  <a:schemeClr val="accent2">
                    <a:lumMod val="75000"/>
                  </a:schemeClr>
                </a:solidFill>
              </a:rPr>
              <a:t>Ingrid </a:t>
            </a:r>
            <a:r>
              <a:rPr lang="en-ZA" sz="1400" b="1" dirty="0" err="1">
                <a:solidFill>
                  <a:schemeClr val="accent2">
                    <a:lumMod val="75000"/>
                  </a:schemeClr>
                </a:solidFill>
              </a:rPr>
              <a:t>Sapire</a:t>
            </a:r>
            <a:r>
              <a:rPr lang="en-ZA" sz="1400" dirty="0"/>
              <a:t> </a:t>
            </a:r>
            <a:r>
              <a:rPr lang="en-ZA" sz="1200" dirty="0"/>
              <a:t>is leading the project and has 25 years experience in early grade mathematics in South Africa. She is highly regarded in the mathematics field; in 2018 she was appointed by the Minister of Basic Education to be the Chairperson of the Task Team to develop a framework for teaching mathematics in South Africa.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91A862-8437-4C0B-A1BF-494DF2EE3349}"/>
              </a:ext>
            </a:extLst>
          </p:cNvPr>
          <p:cNvSpPr txBox="1"/>
          <p:nvPr/>
        </p:nvSpPr>
        <p:spPr>
          <a:xfrm>
            <a:off x="6053265" y="1690689"/>
            <a:ext cx="29634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b="1" dirty="0" err="1">
                <a:solidFill>
                  <a:schemeClr val="accent2">
                    <a:lumMod val="75000"/>
                  </a:schemeClr>
                </a:solidFill>
              </a:rPr>
              <a:t>Thulelah</a:t>
            </a:r>
            <a:r>
              <a:rPr lang="en-ZA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1400" b="1" dirty="0" err="1">
                <a:solidFill>
                  <a:schemeClr val="accent2">
                    <a:lumMod val="75000"/>
                  </a:schemeClr>
                </a:solidFill>
              </a:rPr>
              <a:t>Takane</a:t>
            </a:r>
            <a:r>
              <a:rPr lang="en-ZA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200" dirty="0"/>
              <a:t>is currently a Head of Faculty for Education at the Independent Institute of Education and associated with the Wits </a:t>
            </a:r>
            <a:r>
              <a:rPr lang="en-US" sz="1200" dirty="0" err="1"/>
              <a:t>Maths</a:t>
            </a:r>
            <a:r>
              <a:rPr lang="en-US" sz="1200" dirty="0"/>
              <a:t> Connect Primary Project. She is completing her PhD in Primary Mathematics Education at Wits. She is a recipient of the </a:t>
            </a:r>
            <a:r>
              <a:rPr lang="en-US" sz="1200" dirty="0" err="1"/>
              <a:t>Mamokgethi</a:t>
            </a:r>
            <a:r>
              <a:rPr lang="en-US" sz="1200" dirty="0"/>
              <a:t> </a:t>
            </a:r>
            <a:r>
              <a:rPr lang="en-US" sz="1200" dirty="0" err="1"/>
              <a:t>Phakeng</a:t>
            </a:r>
            <a:r>
              <a:rPr lang="en-US" sz="1200" dirty="0"/>
              <a:t> Award for the most distinguished black woman Masters student in the field of mathematics education.</a:t>
            </a:r>
            <a:endParaRPr lang="en-ZA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D2CF10-0D4A-4369-AE71-06DA0ABF25DD}"/>
              </a:ext>
            </a:extLst>
          </p:cNvPr>
          <p:cNvSpPr txBox="1"/>
          <p:nvPr/>
        </p:nvSpPr>
        <p:spPr>
          <a:xfrm>
            <a:off x="6053265" y="4091694"/>
            <a:ext cx="295090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b="1" dirty="0">
                <a:solidFill>
                  <a:schemeClr val="accent2">
                    <a:lumMod val="75000"/>
                  </a:schemeClr>
                </a:solidFill>
              </a:rPr>
              <a:t>Lynn Bowie </a:t>
            </a:r>
            <a:r>
              <a:rPr lang="en-US" sz="1200" dirty="0"/>
              <a:t>holds a PhD in Mathematics Education from Wits University. Her 30 years of experience in mathematics education includes teaching and being involved in all levels from grade R to postgraduate studies. She is an active member of the </a:t>
            </a:r>
            <a:r>
              <a:rPr lang="en-US" sz="1200" dirty="0" err="1"/>
              <a:t>PrimTED</a:t>
            </a:r>
            <a:r>
              <a:rPr lang="en-US" sz="1200" dirty="0"/>
              <a:t> project working to improve the initial education of primary mathematics teachers in South Africa.</a:t>
            </a:r>
            <a:endParaRPr lang="en-ZA" sz="12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24FF6354-58CC-4D3F-978C-3C3E2C251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t="11598" r="18785" b="1898"/>
          <a:stretch/>
        </p:blipFill>
        <p:spPr bwMode="auto">
          <a:xfrm>
            <a:off x="514344" y="4351045"/>
            <a:ext cx="1363665" cy="152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878C40-CB52-4975-A9EE-C32BB3E7AED5}"/>
              </a:ext>
            </a:extLst>
          </p:cNvPr>
          <p:cNvSpPr txBox="1"/>
          <p:nvPr/>
        </p:nvSpPr>
        <p:spPr>
          <a:xfrm>
            <a:off x="1929573" y="4284456"/>
            <a:ext cx="24176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ZA" sz="1400" b="1" dirty="0" err="1">
                <a:solidFill>
                  <a:schemeClr val="accent2">
                    <a:lumMod val="75000"/>
                  </a:schemeClr>
                </a:solidFill>
              </a:rPr>
              <a:t>Dineo</a:t>
            </a:r>
            <a:r>
              <a:rPr lang="en-ZA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1400" b="1" dirty="0" err="1">
                <a:solidFill>
                  <a:schemeClr val="accent2">
                    <a:lumMod val="75000"/>
                  </a:schemeClr>
                </a:solidFill>
              </a:rPr>
              <a:t>Mokoro</a:t>
            </a:r>
            <a:r>
              <a:rPr lang="en-ZA" sz="1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ZA" sz="1200" dirty="0"/>
              <a:t>is currently completing her PhD in Computational </a:t>
            </a:r>
            <a:r>
              <a:rPr lang="en-ZA" sz="1200" dirty="0" err="1"/>
              <a:t>abd</a:t>
            </a:r>
            <a:r>
              <a:rPr lang="en-ZA" sz="1200" dirty="0"/>
              <a:t> Applied Mathematics at Wits University and is enrolling for a PhD in Education focussing on FP Mathematics. In 2017 &amp; 2018 she was a researcher on the team led By Ingrid </a:t>
            </a:r>
            <a:r>
              <a:rPr lang="en-ZA" sz="1200" dirty="0" err="1"/>
              <a:t>Sapire</a:t>
            </a:r>
            <a:r>
              <a:rPr lang="en-ZA" sz="1200" dirty="0"/>
              <a:t> researching Multilingualism In Foundation Phase Mathematics.</a:t>
            </a:r>
          </a:p>
        </p:txBody>
      </p:sp>
    </p:spTree>
    <p:extLst>
      <p:ext uri="{BB962C8B-B14F-4D97-AF65-F5344CB8AC3E}">
        <p14:creationId xmlns:p14="http://schemas.microsoft.com/office/powerpoint/2010/main" val="2834362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76" y="73527"/>
            <a:ext cx="7571874" cy="678447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83724E-9A0D-4C46-BBAE-EBEC62986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661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55" y="1626512"/>
            <a:ext cx="8262087" cy="50933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1679"/>
            <a:ext cx="5261811" cy="1494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259" y="0"/>
            <a:ext cx="1179741" cy="1482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64258" y="1482239"/>
            <a:ext cx="1270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Prof Cally Ardington</a:t>
            </a:r>
          </a:p>
          <a:p>
            <a:r>
              <a:rPr lang="en-US" sz="1200" i="1" dirty="0"/>
              <a:t> (UCT &amp; JPAL)</a:t>
            </a:r>
          </a:p>
        </p:txBody>
      </p:sp>
      <p:sp>
        <p:nvSpPr>
          <p:cNvPr id="11" name="Oval 10"/>
          <p:cNvSpPr/>
          <p:nvPr/>
        </p:nvSpPr>
        <p:spPr>
          <a:xfrm>
            <a:off x="1018618" y="2609224"/>
            <a:ext cx="1521382" cy="2280276"/>
          </a:xfrm>
          <a:prstGeom prst="ellipse">
            <a:avLst/>
          </a:prstGeom>
          <a:solidFill>
            <a:srgbClr val="0070C0">
              <a:alpha val="7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120</a:t>
            </a:r>
          </a:p>
        </p:txBody>
      </p:sp>
      <p:sp>
        <p:nvSpPr>
          <p:cNvPr id="12" name="Oval 11"/>
          <p:cNvSpPr/>
          <p:nvPr/>
        </p:nvSpPr>
        <p:spPr>
          <a:xfrm>
            <a:off x="7071099" y="2019640"/>
            <a:ext cx="1092462" cy="1101706"/>
          </a:xfrm>
          <a:prstGeom prst="ellipse">
            <a:avLst/>
          </a:prstGeom>
          <a:solidFill>
            <a:srgbClr val="92D05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4" name="Oval 13"/>
          <p:cNvSpPr/>
          <p:nvPr/>
        </p:nvSpPr>
        <p:spPr>
          <a:xfrm>
            <a:off x="3884766" y="2019639"/>
            <a:ext cx="1091609" cy="1101706"/>
          </a:xfrm>
          <a:prstGeom prst="ellipse">
            <a:avLst/>
          </a:prstGeom>
          <a:solidFill>
            <a:srgbClr val="92D05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5" name="Oval 14"/>
          <p:cNvSpPr/>
          <p:nvPr/>
        </p:nvSpPr>
        <p:spPr>
          <a:xfrm>
            <a:off x="7071099" y="3198509"/>
            <a:ext cx="1092462" cy="1101706"/>
          </a:xfrm>
          <a:prstGeom prst="ellipse">
            <a:avLst/>
          </a:prstGeom>
          <a:solidFill>
            <a:srgbClr val="FFC00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6" name="Oval 15"/>
          <p:cNvSpPr/>
          <p:nvPr/>
        </p:nvSpPr>
        <p:spPr>
          <a:xfrm>
            <a:off x="3884766" y="3198509"/>
            <a:ext cx="1092462" cy="1101706"/>
          </a:xfrm>
          <a:prstGeom prst="ellipse">
            <a:avLst/>
          </a:prstGeom>
          <a:solidFill>
            <a:srgbClr val="FFC00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7" name="Oval 16"/>
          <p:cNvSpPr/>
          <p:nvPr/>
        </p:nvSpPr>
        <p:spPr>
          <a:xfrm>
            <a:off x="3883913" y="4408341"/>
            <a:ext cx="1092462" cy="1101706"/>
          </a:xfrm>
          <a:prstGeom prst="ellipse">
            <a:avLst/>
          </a:prstGeom>
          <a:solidFill>
            <a:srgbClr val="0070C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8" name="Oval 17"/>
          <p:cNvSpPr/>
          <p:nvPr/>
        </p:nvSpPr>
        <p:spPr>
          <a:xfrm>
            <a:off x="7071099" y="4408341"/>
            <a:ext cx="1092462" cy="1101706"/>
          </a:xfrm>
          <a:prstGeom prst="ellipse">
            <a:avLst/>
          </a:prstGeom>
          <a:solidFill>
            <a:srgbClr val="0070C0">
              <a:alpha val="74902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40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02A496-EE0B-4AA3-BB11-A9AD257FE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8F088-72C6-43FB-9289-B24456DF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5AAE1-11B5-46BD-B653-A6E8C3096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A5F8C-1BC2-4D52-9D81-720541111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EE5D12-84F9-402C-92B3-60E1F761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1" y="1761278"/>
            <a:ext cx="6336000" cy="333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36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A098D-1A41-4CC8-80B6-EF7365B0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isiXhosa Lexile measure</a:t>
            </a:r>
            <a:endParaRPr lang="en-ZA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802C70-33FB-4D48-96B3-1B4288884FBE}"/>
              </a:ext>
            </a:extLst>
          </p:cNvPr>
          <p:cNvSpPr txBox="1"/>
          <p:nvPr/>
        </p:nvSpPr>
        <p:spPr>
          <a:xfrm>
            <a:off x="1098958" y="6266576"/>
            <a:ext cx="41937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800" dirty="0">
                <a:hlinkClick r:id="rId3"/>
              </a:rPr>
              <a:t>https://lexile.com/educators/measuring-growth-with-lexile/lexile-measures-grade-equivalents/</a:t>
            </a:r>
            <a:endParaRPr lang="en-ZA" sz="8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8E2D8EE-B344-4C6B-BFDC-EBC522110A7D}"/>
              </a:ext>
            </a:extLst>
          </p:cNvPr>
          <p:cNvSpPr/>
          <p:nvPr/>
        </p:nvSpPr>
        <p:spPr>
          <a:xfrm>
            <a:off x="5676900" y="3219450"/>
            <a:ext cx="695325" cy="342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989A266-4A44-45C9-8948-D3A69DA1D457}"/>
              </a:ext>
            </a:extLst>
          </p:cNvPr>
          <p:cNvSpPr/>
          <p:nvPr/>
        </p:nvSpPr>
        <p:spPr>
          <a:xfrm>
            <a:off x="5676900" y="4125516"/>
            <a:ext cx="695325" cy="342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5FD2F1D-5ADB-4BFE-B530-A89916DFCC4D}"/>
              </a:ext>
            </a:extLst>
          </p:cNvPr>
          <p:cNvSpPr/>
          <p:nvPr/>
        </p:nvSpPr>
        <p:spPr>
          <a:xfrm>
            <a:off x="5676900" y="4564857"/>
            <a:ext cx="695325" cy="342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96AEA5-1185-4A62-88F8-605B5169286F}"/>
              </a:ext>
            </a:extLst>
          </p:cNvPr>
          <p:cNvSpPr txBox="1"/>
          <p:nvPr/>
        </p:nvSpPr>
        <p:spPr>
          <a:xfrm>
            <a:off x="6838950" y="3219450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100L-200L</a:t>
            </a:r>
            <a:endParaRPr lang="en-ZA" b="1" dirty="0">
              <a:solidFill>
                <a:srgbClr val="FF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34D78A-12BA-4BE0-AF1B-82C0CC383694}"/>
              </a:ext>
            </a:extLst>
          </p:cNvPr>
          <p:cNvGrpSpPr/>
          <p:nvPr/>
        </p:nvGrpSpPr>
        <p:grpSpPr>
          <a:xfrm>
            <a:off x="3300984" y="1693543"/>
            <a:ext cx="5559918" cy="4398752"/>
            <a:chOff x="3883772" y="1693543"/>
            <a:chExt cx="4977130" cy="439875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B9CB7EB-8BFE-45AB-AFCA-39CCDA97A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22" t="30214" r="13713" b="3667"/>
            <a:stretch/>
          </p:blipFill>
          <p:spPr>
            <a:xfrm>
              <a:off x="3883772" y="1693543"/>
              <a:ext cx="4977130" cy="4398752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59702B-E2F4-4118-BDDC-F5A34026EAD6}"/>
                </a:ext>
              </a:extLst>
            </p:cNvPr>
            <p:cNvSpPr/>
            <p:nvPr/>
          </p:nvSpPr>
          <p:spPr>
            <a:xfrm>
              <a:off x="6372225" y="4000739"/>
              <a:ext cx="2031365" cy="552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106D8AD3-52E5-47C3-BE6B-74E5E6E88B93}"/>
                </a:ext>
              </a:extLst>
            </p:cNvPr>
            <p:cNvSpPr/>
            <p:nvPr/>
          </p:nvSpPr>
          <p:spPr>
            <a:xfrm>
              <a:off x="6772275" y="2036325"/>
              <a:ext cx="2081530" cy="1621632"/>
            </a:xfrm>
            <a:prstGeom prst="wedgeEllipseCallout">
              <a:avLst/>
            </a:prstGeom>
            <a:solidFill>
              <a:schemeClr val="bg1"/>
            </a:solidFill>
            <a:ln w="28575">
              <a:solidFill>
                <a:srgbClr val="CF2C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9F4021-7509-4909-8FFA-60416C28D3F5}"/>
                </a:ext>
              </a:extLst>
            </p:cNvPr>
            <p:cNvSpPr txBox="1"/>
            <p:nvPr/>
          </p:nvSpPr>
          <p:spPr>
            <a:xfrm>
              <a:off x="7185754" y="2103238"/>
              <a:ext cx="16052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Grade 3 Story measures</a:t>
              </a:r>
            </a:p>
            <a:p>
              <a:r>
                <a:rPr lang="en-US" dirty="0"/>
                <a:t>below grade 1 band </a:t>
              </a:r>
              <a:endParaRPr lang="en-ZA" dirty="0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011D9A-3D12-42B8-8FA2-6D14A6C26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981"/>
          <a:stretch/>
        </p:blipFill>
        <p:spPr>
          <a:xfrm>
            <a:off x="426085" y="1690689"/>
            <a:ext cx="3209682" cy="42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5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7CA13E2-B950-4A01-990F-D7C768F5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isiXhosa Grade 1 text</a:t>
            </a:r>
            <a:endParaRPr lang="en-ZA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1E43D3-2C86-40A4-84D2-C5E01D720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1109" y="1876425"/>
            <a:ext cx="3117004" cy="380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A6AB4-1E39-4D92-8058-5CB682650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081" y="1876425"/>
            <a:ext cx="2746069" cy="3805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C83203-5655-4F3E-8177-B9A08D63F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042" y="1652588"/>
            <a:ext cx="2867958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55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0EEF4C5-FC6D-4412-B763-A02AB8A82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isiXhosa Grade 2 text</a:t>
            </a:r>
            <a:endParaRPr lang="en-ZA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5A1FFA-1C0C-443B-A07C-A266E81CA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59"/>
          <a:stretch/>
        </p:blipFill>
        <p:spPr>
          <a:xfrm>
            <a:off x="327482" y="2447924"/>
            <a:ext cx="3078835" cy="36004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67B35-46FD-498E-9017-C5F5A30D6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59"/>
          <a:stretch/>
        </p:blipFill>
        <p:spPr>
          <a:xfrm>
            <a:off x="3310254" y="2447923"/>
            <a:ext cx="2901084" cy="36004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AA5C70-3F06-4FD0-9F8F-8C2236B17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0" t="4429" r="5773"/>
          <a:stretch/>
        </p:blipFill>
        <p:spPr>
          <a:xfrm>
            <a:off x="6211338" y="2447922"/>
            <a:ext cx="2805022" cy="360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62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A9406E7-618C-4A58-B9B7-3CEA4EE7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isiXhosa Grade 3 text</a:t>
            </a:r>
            <a:endParaRPr lang="en-ZA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11B410-82E2-4A98-9183-E8BEBCA5E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520" y="1825625"/>
            <a:ext cx="2872105" cy="435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B67766-EB4F-4B2D-A8C3-021A73EB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1924050"/>
            <a:ext cx="2872105" cy="4252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F7388-4933-4D99-9300-EA823BBA9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377" y="1943100"/>
            <a:ext cx="3028948" cy="423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50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Early Grade Corpus</a:t>
            </a:r>
            <a:endParaRPr lang="en-ZA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isiXhosa Grades R – 3 reading texts (±250)</a:t>
            </a:r>
          </a:p>
          <a:p>
            <a:r>
              <a:rPr lang="en-US" dirty="0"/>
              <a:t>Includes stories from:</a:t>
            </a:r>
          </a:p>
          <a:p>
            <a:pPr lvl="2"/>
            <a:r>
              <a:rPr lang="en-US" sz="1300" dirty="0"/>
              <a:t>African Storybook</a:t>
            </a:r>
          </a:p>
          <a:p>
            <a:pPr lvl="2"/>
            <a:r>
              <a:rPr lang="en-US" sz="1300" dirty="0"/>
              <a:t>Cambridge</a:t>
            </a:r>
          </a:p>
          <a:p>
            <a:pPr lvl="2"/>
            <a:r>
              <a:rPr lang="en-US" sz="1300" dirty="0"/>
              <a:t>DBE</a:t>
            </a:r>
          </a:p>
          <a:p>
            <a:pPr lvl="2"/>
            <a:r>
              <a:rPr lang="en-US" sz="1300" dirty="0"/>
              <a:t>Kagiso</a:t>
            </a:r>
          </a:p>
          <a:p>
            <a:pPr lvl="2"/>
            <a:r>
              <a:rPr lang="en-US" sz="1300" dirty="0"/>
              <a:t>Macmillan</a:t>
            </a:r>
          </a:p>
          <a:p>
            <a:pPr lvl="2"/>
            <a:r>
              <a:rPr lang="en-US" sz="1300" dirty="0"/>
              <a:t>Oxford</a:t>
            </a:r>
          </a:p>
          <a:p>
            <a:pPr lvl="2"/>
            <a:r>
              <a:rPr lang="en-US" sz="1300" dirty="0"/>
              <a:t>New Heights</a:t>
            </a:r>
          </a:p>
          <a:p>
            <a:pPr lvl="2"/>
            <a:r>
              <a:rPr lang="en-US" sz="1300" dirty="0"/>
              <a:t>Sunshine</a:t>
            </a:r>
          </a:p>
          <a:p>
            <a:pPr lvl="2"/>
            <a:r>
              <a:rPr lang="en-US" sz="1300" dirty="0"/>
              <a:t>Vuma</a:t>
            </a:r>
          </a:p>
          <a:p>
            <a:pPr lvl="2"/>
            <a:r>
              <a:rPr lang="en-US" sz="1300" dirty="0" err="1"/>
              <a:t>Vula</a:t>
            </a:r>
            <a:r>
              <a:rPr lang="en-US" sz="1300" dirty="0"/>
              <a:t> Bula</a:t>
            </a:r>
          </a:p>
          <a:p>
            <a:r>
              <a:rPr lang="en-US" dirty="0"/>
              <a:t>Total of </a:t>
            </a:r>
            <a:r>
              <a:rPr lang="en-US" b="1" dirty="0">
                <a:solidFill>
                  <a:srgbClr val="C00000"/>
                </a:solidFill>
              </a:rPr>
              <a:t>141</a:t>
            </a:r>
            <a:r>
              <a:rPr lang="en-US" dirty="0"/>
              <a:t> stories in the Corpus</a:t>
            </a:r>
          </a:p>
          <a:p>
            <a:r>
              <a:rPr lang="en-US" dirty="0"/>
              <a:t>Use the program </a:t>
            </a:r>
            <a:r>
              <a:rPr lang="en-US" b="1" dirty="0">
                <a:solidFill>
                  <a:srgbClr val="C00000"/>
                </a:solidFill>
              </a:rPr>
              <a:t>R </a:t>
            </a:r>
            <a:r>
              <a:rPr lang="en-US" dirty="0"/>
              <a:t>to do the text analysis</a:t>
            </a:r>
          </a:p>
          <a:p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157CC4-F41F-447D-9F60-341E93241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094" y="2835380"/>
            <a:ext cx="1499018" cy="2107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B738F-CE11-4B68-ABCC-3F4F25420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338" y="2798678"/>
            <a:ext cx="1634684" cy="2181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EF8B57-3A60-43DF-A8B4-22EAB43B7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248" y="2761977"/>
            <a:ext cx="1499018" cy="218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94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AFE8BEE-2078-41BE-978A-E63C246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2" b="12655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1B0E1C3-1CA9-4378-8E22-1999BA951C4A}"/>
              </a:ext>
            </a:extLst>
          </p:cNvPr>
          <p:cNvSpPr/>
          <p:nvPr/>
        </p:nvSpPr>
        <p:spPr>
          <a:xfrm>
            <a:off x="1450931" y="3654464"/>
            <a:ext cx="1578935" cy="1658679"/>
          </a:xfrm>
          <a:prstGeom prst="ellipse">
            <a:avLst/>
          </a:prstGeom>
          <a:solidFill>
            <a:srgbClr val="FF7C80">
              <a:alpha val="24706"/>
            </a:srgb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CF81CB-25B7-4F33-8DA3-6FF1684A579F}"/>
              </a:ext>
            </a:extLst>
          </p:cNvPr>
          <p:cNvSpPr/>
          <p:nvPr/>
        </p:nvSpPr>
        <p:spPr>
          <a:xfrm>
            <a:off x="4035443" y="2723419"/>
            <a:ext cx="1578935" cy="1658679"/>
          </a:xfrm>
          <a:prstGeom prst="ellipse">
            <a:avLst/>
          </a:prstGeom>
          <a:solidFill>
            <a:srgbClr val="FFC000">
              <a:alpha val="24706"/>
            </a:srgbClr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3385CA-7402-472F-85CC-7E6ACB975E97}"/>
              </a:ext>
            </a:extLst>
          </p:cNvPr>
          <p:cNvSpPr/>
          <p:nvPr/>
        </p:nvSpPr>
        <p:spPr>
          <a:xfrm>
            <a:off x="6156742" y="1366245"/>
            <a:ext cx="1578935" cy="1658679"/>
          </a:xfrm>
          <a:prstGeom prst="ellipse">
            <a:avLst/>
          </a:prstGeom>
          <a:solidFill>
            <a:srgbClr val="00CCFF">
              <a:alpha val="24706"/>
            </a:srgbClr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D84F88-EDA9-4952-AD2B-CBE7A7B735BC}"/>
              </a:ext>
            </a:extLst>
          </p:cNvPr>
          <p:cNvSpPr txBox="1"/>
          <p:nvPr/>
        </p:nvSpPr>
        <p:spPr>
          <a:xfrm>
            <a:off x="6156742" y="4059936"/>
            <a:ext cx="2767802" cy="12532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2C90D3-CD58-4BE1-8FF2-9F2F9299F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742" y="4135188"/>
            <a:ext cx="2761727" cy="4938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419A1B-F09F-4C76-B10E-00D05B4F4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741" y="4509241"/>
            <a:ext cx="2761727" cy="4938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69FBF3F-E4B0-446B-9B1F-DB14E3F9BF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817" y="4874737"/>
            <a:ext cx="2761727" cy="4938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D9D4F1-DEDA-4EE3-B591-B0D221DE2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3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Methodological</a:t>
            </a:r>
            <a:r>
              <a:rPr lang="en-US" dirty="0"/>
              <a:t> </a:t>
            </a:r>
            <a:r>
              <a:rPr lang="en-US" b="1" dirty="0"/>
              <a:t>Approach</a:t>
            </a:r>
            <a:endParaRPr lang="en-ZA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Important variables that need to be included in the readability index: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Word length</a:t>
            </a:r>
          </a:p>
          <a:p>
            <a:r>
              <a:rPr lang="en-US" dirty="0"/>
              <a:t>Sentence length</a:t>
            </a:r>
          </a:p>
          <a:p>
            <a:r>
              <a:rPr lang="en-US" dirty="0"/>
              <a:t>Word frequency</a:t>
            </a:r>
          </a:p>
          <a:p>
            <a:r>
              <a:rPr lang="en-US" dirty="0"/>
              <a:t>Semantic and syntax of a languages</a:t>
            </a:r>
          </a:p>
          <a:p>
            <a:endParaRPr lang="en-US" dirty="0"/>
          </a:p>
          <a:p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6A4D07-A50D-417D-807A-D910E0D948BE}"/>
              </a:ext>
            </a:extLst>
          </p:cNvPr>
          <p:cNvSpPr txBox="1"/>
          <p:nvPr/>
        </p:nvSpPr>
        <p:spPr>
          <a:xfrm>
            <a:off x="6576969" y="2801923"/>
            <a:ext cx="2046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What does this look like for isiXhosa?</a:t>
            </a:r>
            <a:endParaRPr lang="en-ZA" sz="2400" b="1" dirty="0">
              <a:solidFill>
                <a:srgbClr val="FF0000"/>
              </a:solidFill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0773775A-03FB-47C3-B7D1-F2E874846655}"/>
              </a:ext>
            </a:extLst>
          </p:cNvPr>
          <p:cNvSpPr/>
          <p:nvPr/>
        </p:nvSpPr>
        <p:spPr>
          <a:xfrm rot="3625245">
            <a:off x="5309959" y="3653164"/>
            <a:ext cx="1037541" cy="1086784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233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Letter Frequency analysis</a:t>
            </a:r>
            <a:endParaRPr lang="en-ZA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88D6346-1CF9-4D17-8D60-6C831210D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995" y="2457974"/>
            <a:ext cx="2491036" cy="21786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calculating in the index, should lower versus higher letter frequency be included?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0772E-2E72-481F-AC40-A42F56D2F97E}"/>
              </a:ext>
            </a:extLst>
          </p:cNvPr>
          <p:cNvSpPr txBox="1"/>
          <p:nvPr/>
        </p:nvSpPr>
        <p:spPr>
          <a:xfrm>
            <a:off x="4072723" y="1803633"/>
            <a:ext cx="1812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n, k and l </a:t>
            </a:r>
            <a:r>
              <a:rPr lang="en-US" dirty="0"/>
              <a:t>are the highest frequency letters</a:t>
            </a:r>
          </a:p>
          <a:p>
            <a:r>
              <a:rPr lang="en-US" dirty="0"/>
              <a:t>&gt; 10%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139FB2-B05B-4855-B0B6-33CBBC380654}"/>
              </a:ext>
            </a:extLst>
          </p:cNvPr>
          <p:cNvSpPr txBox="1"/>
          <p:nvPr/>
        </p:nvSpPr>
        <p:spPr>
          <a:xfrm>
            <a:off x="4072723" y="4845761"/>
            <a:ext cx="1812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v, x, j and r </a:t>
            </a:r>
            <a:r>
              <a:rPr lang="en-US" dirty="0"/>
              <a:t>are the lowest frequency letters</a:t>
            </a:r>
          </a:p>
          <a:p>
            <a:r>
              <a:rPr lang="en-US" dirty="0"/>
              <a:t>&lt;1%</a:t>
            </a:r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048387-4722-4061-94AB-EA7B0763E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07" y="1749802"/>
            <a:ext cx="2562225" cy="43864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4FDA6B-C856-4C3F-B6DD-BFD90921B0E3}"/>
              </a:ext>
            </a:extLst>
          </p:cNvPr>
          <p:cNvSpPr/>
          <p:nvPr/>
        </p:nvSpPr>
        <p:spPr>
          <a:xfrm>
            <a:off x="1132959" y="2161973"/>
            <a:ext cx="2089383" cy="5920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8842E3-80A3-4489-8B24-9EB188184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959" y="5265658"/>
            <a:ext cx="2121592" cy="7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0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Phonemes Frequency analysis</a:t>
            </a:r>
            <a:endParaRPr lang="en-ZA" b="1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28F10D4-289A-4639-A888-20C4E2748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0860" y="1675331"/>
            <a:ext cx="2600237" cy="1438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0EF653-2D2E-40F8-AC90-8BB0E7C06B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018" b="2288"/>
          <a:stretch/>
        </p:blipFill>
        <p:spPr>
          <a:xfrm>
            <a:off x="750857" y="3000894"/>
            <a:ext cx="2390775" cy="2930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DCD53-7A41-48BB-8B33-0930FBC6F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745" y="2025767"/>
            <a:ext cx="1571625" cy="39052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8C35B5-0B2B-41F7-BA81-A187663BA45F}"/>
              </a:ext>
            </a:extLst>
          </p:cNvPr>
          <p:cNvCxnSpPr>
            <a:cxnSpLocks/>
          </p:cNvCxnSpPr>
          <p:nvPr/>
        </p:nvCxnSpPr>
        <p:spPr>
          <a:xfrm>
            <a:off x="5322859" y="5603846"/>
            <a:ext cx="68365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833A625-72F0-492E-888C-D58F6774F750}"/>
              </a:ext>
            </a:extLst>
          </p:cNvPr>
          <p:cNvSpPr txBox="1"/>
          <p:nvPr/>
        </p:nvSpPr>
        <p:spPr>
          <a:xfrm>
            <a:off x="6174298" y="5449957"/>
            <a:ext cx="2759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According to CAPS </a:t>
            </a:r>
            <a:r>
              <a:rPr lang="en-US" sz="1400" b="1" i="1" dirty="0"/>
              <a:t>mf </a:t>
            </a:r>
            <a:r>
              <a:rPr lang="en-US" sz="1400" b="1" dirty="0"/>
              <a:t>introduced in HL isiXhosa Gr 1 term 1</a:t>
            </a:r>
            <a:endParaRPr lang="en-ZA" sz="1400" b="1" dirty="0"/>
          </a:p>
        </p:txBody>
      </p:sp>
    </p:spTree>
    <p:extLst>
      <p:ext uri="{BB962C8B-B14F-4D97-AF65-F5344CB8AC3E}">
        <p14:creationId xmlns:p14="http://schemas.microsoft.com/office/powerpoint/2010/main" val="23406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Syllables</a:t>
            </a:r>
            <a:r>
              <a:rPr lang="en-US" i="1" dirty="0"/>
              <a:t> </a:t>
            </a:r>
            <a:r>
              <a:rPr lang="en-US" b="1" dirty="0"/>
              <a:t>Frequency analysis</a:t>
            </a:r>
            <a:endParaRPr lang="en-ZA" b="1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634AEE5-7432-4332-901A-41C91D9814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6008" y="1371600"/>
            <a:ext cx="3105150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FE086-D727-4502-9659-80640D32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11"/>
          <a:stretch/>
        </p:blipFill>
        <p:spPr>
          <a:xfrm>
            <a:off x="3569952" y="1543574"/>
            <a:ext cx="2876550" cy="37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Lemmas</a:t>
            </a:r>
            <a:r>
              <a:rPr lang="en-US" i="1" dirty="0"/>
              <a:t> </a:t>
            </a:r>
            <a:r>
              <a:rPr lang="en-US" b="1" dirty="0"/>
              <a:t>Frequency analysis</a:t>
            </a:r>
            <a:endParaRPr lang="en-ZA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CE0117-93F8-49A9-846E-ABC7242D9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7731" y="1531298"/>
            <a:ext cx="3276600" cy="3152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E75FE1-32D5-467F-82C4-38F2A0FAB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08" y="4684073"/>
            <a:ext cx="3162300" cy="21621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E78A14-22EC-4D92-A791-14937865C219}"/>
              </a:ext>
            </a:extLst>
          </p:cNvPr>
          <p:cNvSpPr txBox="1"/>
          <p:nvPr/>
        </p:nvSpPr>
        <p:spPr>
          <a:xfrm>
            <a:off x="4608542" y="1979802"/>
            <a:ext cx="41639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need to figure out how to factor in morphemes </a:t>
            </a:r>
          </a:p>
          <a:p>
            <a:r>
              <a:rPr lang="en-US" dirty="0" err="1"/>
              <a:t>i.e</a:t>
            </a:r>
            <a:endParaRPr lang="en-US" dirty="0"/>
          </a:p>
          <a:p>
            <a:pPr algn="ctr"/>
            <a:r>
              <a:rPr lang="en-US" b="1" dirty="0" err="1"/>
              <a:t>Baleka</a:t>
            </a:r>
            <a:r>
              <a:rPr lang="en-US" b="1" dirty="0"/>
              <a:t> - run</a:t>
            </a:r>
          </a:p>
          <a:p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b="1" i="1" dirty="0" err="1">
                <a:solidFill>
                  <a:srgbClr val="FF0000"/>
                </a:solidFill>
              </a:rPr>
              <a:t>ya</a:t>
            </a:r>
            <a:r>
              <a:rPr lang="en-US" dirty="0" err="1"/>
              <a:t>baleka</a:t>
            </a:r>
            <a:r>
              <a:rPr lang="en-US" dirty="0"/>
              <a:t> – you are running</a:t>
            </a:r>
          </a:p>
          <a:p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</a:rPr>
              <a:t>U</a:t>
            </a:r>
            <a:r>
              <a:rPr lang="en-US" dirty="0" err="1"/>
              <a:t>balek</a:t>
            </a:r>
            <a:r>
              <a:rPr lang="en-US" b="1" i="1" dirty="0" err="1">
                <a:solidFill>
                  <a:srgbClr val="FF0000"/>
                </a:solidFill>
              </a:rPr>
              <a:t>ile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/>
              <a:t>– he/she has run away</a:t>
            </a:r>
          </a:p>
          <a:p>
            <a:r>
              <a:rPr lang="en-US" b="1" i="1" dirty="0" err="1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en-US" b="1" dirty="0" err="1">
                <a:solidFill>
                  <a:srgbClr val="FF0000"/>
                </a:solidFill>
              </a:rPr>
              <a:t>sa</a:t>
            </a:r>
            <a:r>
              <a:rPr lang="en-US" dirty="0" err="1"/>
              <a:t>baleka</a:t>
            </a:r>
            <a:r>
              <a:rPr lang="en-US" dirty="0"/>
              <a:t> – are you still running?</a:t>
            </a:r>
          </a:p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Si</a:t>
            </a:r>
            <a:r>
              <a:rPr lang="en-US" b="1" dirty="0" err="1">
                <a:solidFill>
                  <a:srgbClr val="FF0000"/>
                </a:solidFill>
              </a:rPr>
              <a:t>ya</a:t>
            </a:r>
            <a:r>
              <a:rPr lang="en-US" dirty="0" err="1"/>
              <a:t>baleka</a:t>
            </a:r>
            <a:r>
              <a:rPr lang="en-US" dirty="0"/>
              <a:t> – we are running</a:t>
            </a:r>
          </a:p>
          <a:p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9AF2C-3314-47A0-BF67-B2332AB0F2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15" t="2823"/>
          <a:stretch/>
        </p:blipFill>
        <p:spPr>
          <a:xfrm>
            <a:off x="7013196" y="4684073"/>
            <a:ext cx="1671418" cy="208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5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Word</a:t>
            </a:r>
            <a:r>
              <a:rPr lang="en-US" i="1" dirty="0"/>
              <a:t> </a:t>
            </a:r>
            <a:r>
              <a:rPr lang="en-US" b="1" dirty="0"/>
              <a:t>Frequency analysis</a:t>
            </a:r>
            <a:endParaRPr lang="en-ZA" b="1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28C65AC-349E-4C3C-92E8-92A829700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404079"/>
            <a:ext cx="2615473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6D43E-9B76-492F-BB9E-80AB37ED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66" y="1957420"/>
            <a:ext cx="2301000" cy="2684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2C6EA8-1A4B-4402-A177-7DCCCAAB94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135"/>
          <a:stretch/>
        </p:blipFill>
        <p:spPr>
          <a:xfrm>
            <a:off x="3054073" y="1436534"/>
            <a:ext cx="2805545" cy="4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41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Methodological</a:t>
            </a:r>
            <a:r>
              <a:rPr lang="en-US" dirty="0"/>
              <a:t> </a:t>
            </a:r>
            <a:r>
              <a:rPr lang="en-US" b="1" dirty="0"/>
              <a:t>Approach</a:t>
            </a:r>
            <a:endParaRPr lang="en-ZA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6546F43-564A-4BBC-853B-069201DB20DE}"/>
              </a:ext>
            </a:extLst>
          </p:cNvPr>
          <p:cNvGraphicFramePr/>
          <p:nvPr/>
        </p:nvGraphicFramePr>
        <p:xfrm>
          <a:off x="959326" y="1724859"/>
          <a:ext cx="7886700" cy="5061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3408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Text Difficulty Index</a:t>
            </a:r>
            <a:endParaRPr lang="en-ZA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B870FC-08DC-43D1-AE9A-C2245E494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91"/>
          <a:stretch/>
        </p:blipFill>
        <p:spPr>
          <a:xfrm>
            <a:off x="475190" y="1442977"/>
            <a:ext cx="8492642" cy="475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Text Difficulty Index</a:t>
            </a:r>
            <a:endParaRPr lang="en-ZA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873F1-F2A4-4AEC-90FE-2B3F60D89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31" y="1350628"/>
            <a:ext cx="8581938" cy="53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6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Text Difficulty Index</a:t>
            </a:r>
            <a:endParaRPr lang="en-ZA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2F28C-0533-4345-A05B-F74FB3AF6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53" y="1359016"/>
            <a:ext cx="8849248" cy="549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85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4"/>
          <a:stretch/>
        </p:blipFill>
        <p:spPr>
          <a:xfrm>
            <a:off x="1517024" y="3785515"/>
            <a:ext cx="6033040" cy="2844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780E42-F681-4280-9367-986E74D4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5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Coaching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64F457-2AC1-4D32-9760-C5389F0071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58"/>
          <a:stretch/>
        </p:blipFill>
        <p:spPr>
          <a:xfrm>
            <a:off x="2252622" y="941515"/>
            <a:ext cx="4561845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18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1F08D42-5D51-4A24-8FD2-6DB6E841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Text Difficulty Index</a:t>
            </a:r>
            <a:endParaRPr lang="en-ZA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F6FEC-92C5-421F-B74C-8B33A72A8B6D}"/>
              </a:ext>
            </a:extLst>
          </p:cNvPr>
          <p:cNvSpPr>
            <a:spLocks noChangeAspect="1"/>
          </p:cNvSpPr>
          <p:nvPr/>
        </p:nvSpPr>
        <p:spPr>
          <a:xfrm>
            <a:off x="628650" y="2417638"/>
            <a:ext cx="78204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Text difficulty index = </a:t>
            </a:r>
            <a:r>
              <a:rPr lang="en-US" sz="2800" b="1" i="1" dirty="0">
                <a:solidFill>
                  <a:srgbClr val="FF0000"/>
                </a:solidFill>
              </a:rPr>
              <a:t>0.05</a:t>
            </a:r>
            <a:r>
              <a:rPr lang="en-US" sz="2800" b="1" i="1" dirty="0"/>
              <a:t>*</a:t>
            </a:r>
            <a:r>
              <a:rPr lang="en-US" sz="2800" b="1" dirty="0"/>
              <a:t>(no. of letters)</a:t>
            </a:r>
          </a:p>
          <a:p>
            <a:r>
              <a:rPr lang="en-US" sz="2800" b="1" dirty="0"/>
              <a:t>			   + </a:t>
            </a:r>
            <a:r>
              <a:rPr lang="en-US" sz="2800" b="1" i="1" dirty="0">
                <a:solidFill>
                  <a:srgbClr val="FF0000"/>
                </a:solidFill>
              </a:rPr>
              <a:t>0.05</a:t>
            </a:r>
            <a:r>
              <a:rPr lang="en-US" sz="2800" b="1" i="1" dirty="0"/>
              <a:t>*</a:t>
            </a:r>
            <a:r>
              <a:rPr lang="en-US" sz="2800" b="1" dirty="0"/>
              <a:t>(no. of words) </a:t>
            </a:r>
          </a:p>
          <a:p>
            <a:r>
              <a:rPr lang="en-US" sz="2800" b="1" dirty="0"/>
              <a:t>			   + </a:t>
            </a:r>
            <a:r>
              <a:rPr lang="en-US" sz="2800" b="1" i="1" dirty="0">
                <a:solidFill>
                  <a:srgbClr val="FF0000"/>
                </a:solidFill>
              </a:rPr>
              <a:t>0.1</a:t>
            </a:r>
            <a:r>
              <a:rPr lang="en-US" sz="2800" b="1" i="1" dirty="0"/>
              <a:t>  *</a:t>
            </a:r>
            <a:r>
              <a:rPr lang="en-US" sz="2800" b="1" dirty="0"/>
              <a:t>(no. of sentences) </a:t>
            </a:r>
          </a:p>
          <a:p>
            <a:r>
              <a:rPr lang="en-US" sz="2800" b="1" dirty="0"/>
              <a:t>			   + </a:t>
            </a:r>
            <a:r>
              <a:rPr lang="en-US" sz="2800" b="1" i="1" dirty="0">
                <a:solidFill>
                  <a:srgbClr val="FF0000"/>
                </a:solidFill>
              </a:rPr>
              <a:t>0.4  </a:t>
            </a:r>
            <a:r>
              <a:rPr lang="en-US" sz="2800" b="1" i="1" dirty="0"/>
              <a:t>*</a:t>
            </a:r>
            <a:r>
              <a:rPr lang="en-US" sz="2800" b="1" dirty="0"/>
              <a:t>(</a:t>
            </a:r>
            <a:r>
              <a:rPr lang="en-US" sz="2800" b="1" dirty="0" err="1"/>
              <a:t>ave</a:t>
            </a:r>
            <a:r>
              <a:rPr lang="en-US" sz="2800" b="1" dirty="0"/>
              <a:t> syllables per word) </a:t>
            </a:r>
          </a:p>
          <a:p>
            <a:r>
              <a:rPr lang="en-US" sz="2800" b="1" dirty="0"/>
              <a:t>			   + </a:t>
            </a:r>
            <a:r>
              <a:rPr lang="en-US" sz="2800" b="1" i="1" dirty="0">
                <a:solidFill>
                  <a:srgbClr val="FF0000"/>
                </a:solidFill>
              </a:rPr>
              <a:t>0.4  </a:t>
            </a:r>
            <a:r>
              <a:rPr lang="en-US" sz="2800" b="1" i="1" dirty="0"/>
              <a:t>* </a:t>
            </a:r>
            <a:r>
              <a:rPr lang="en-US" sz="2800" b="1" dirty="0"/>
              <a:t>(words per sentence)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1669654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9AE580C-94F9-44D8-B9DF-FF080F5BD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4130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9A617-F99E-416B-9470-9C85DE5BF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7"/>
                    </a14:imgEffect>
                  </a14:imgLayer>
                </a14:imgProps>
              </a:ext>
            </a:extLst>
          </a:blip>
          <a:srcRect t="10994" b="9984"/>
          <a:stretch/>
        </p:blipFill>
        <p:spPr>
          <a:xfrm>
            <a:off x="223520" y="1089000"/>
            <a:ext cx="8883505" cy="46800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67A6-E390-499A-B90F-C19D01739E47}"/>
              </a:ext>
            </a:extLst>
          </p:cNvPr>
          <p:cNvSpPr txBox="1"/>
          <p:nvPr/>
        </p:nvSpPr>
        <p:spPr>
          <a:xfrm>
            <a:off x="2110740" y="2990850"/>
            <a:ext cx="5471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7200" b="1" dirty="0">
                <a:solidFill>
                  <a:prstClr val="white"/>
                </a:solidFill>
                <a:latin typeface="Calibri" panose="020F0502020204030204"/>
              </a:rPr>
              <a:t>THANK YOU!</a:t>
            </a:r>
            <a:endParaRPr lang="en-ZA" sz="7200" b="1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4118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780E42-F681-4280-9367-986E74D4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5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LTSM Box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778BC4-9B7D-4ECB-A49F-3CB474238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" y="1490184"/>
            <a:ext cx="8064000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9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F780E42-F681-4280-9367-986E74D44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451" y="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ZA" sz="3600" b="1" dirty="0"/>
              <a:t>Funda Wande materials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E7632E-20C7-4BF9-9659-2AD884D506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r="4613" b="51211"/>
          <a:stretch/>
        </p:blipFill>
        <p:spPr>
          <a:xfrm>
            <a:off x="1921365" y="1325563"/>
            <a:ext cx="5301269" cy="255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3759B9-4995-42B4-A3B1-20173CDECE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1" b="-1"/>
          <a:stretch/>
        </p:blipFill>
        <p:spPr>
          <a:xfrm>
            <a:off x="1921365" y="3666317"/>
            <a:ext cx="5557650" cy="2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9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76" y="1931557"/>
            <a:ext cx="3342859" cy="472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04" y="1934745"/>
            <a:ext cx="3361216" cy="4719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28149D9-B709-4A7B-885C-C5E4ED30E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/>
              <a:t>Lesson Plans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1665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27" y="1931557"/>
            <a:ext cx="3365758" cy="472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704" y="1931557"/>
            <a:ext cx="3361216" cy="472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D6ADF53-BFAD-41A2-9FA1-9E49CE8F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/>
              <a:t>Lesson Plans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3662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52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49" y="1916033"/>
            <a:ext cx="3365758" cy="476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"/>
          <a:stretch/>
        </p:blipFill>
        <p:spPr>
          <a:xfrm>
            <a:off x="4759703" y="1920962"/>
            <a:ext cx="3458321" cy="475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406CC45-9FFD-4AA8-BA20-A0AE92B69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dirty="0"/>
              <a:t>Activity Booklet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61388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ront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64F6501-85B3-4CC4-AF40-34D2045AA54B}" vid="{B0EAB297-4A0F-46D0-94D3-594D5B12E1A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12136</TotalTime>
  <Words>783</Words>
  <Application>Microsoft Office PowerPoint</Application>
  <PresentationFormat>On-screen Show (4:3)</PresentationFormat>
  <Paragraphs>187</Paragraphs>
  <Slides>41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Roboto Black</vt:lpstr>
      <vt:lpstr>Segoe UI</vt:lpstr>
      <vt:lpstr>Segoe UI Semibold</vt:lpstr>
      <vt:lpstr>Office Theme</vt:lpstr>
      <vt:lpstr>Front Master</vt:lpstr>
      <vt:lpstr>PowerPoint Presentation</vt:lpstr>
      <vt:lpstr>PowerPoint Presentation</vt:lpstr>
      <vt:lpstr>PowerPoint Presentation</vt:lpstr>
      <vt:lpstr>Coaching</vt:lpstr>
      <vt:lpstr>LTSM Box</vt:lpstr>
      <vt:lpstr>Funda Wande materials</vt:lpstr>
      <vt:lpstr>Lesson Plans</vt:lpstr>
      <vt:lpstr>Lesson Plans</vt:lpstr>
      <vt:lpstr>Activity Booklet</vt:lpstr>
      <vt:lpstr>PowerPoint Presentation</vt:lpstr>
      <vt:lpstr>Partnering with Government</vt:lpstr>
      <vt:lpstr>Anthology Training</vt:lpstr>
      <vt:lpstr>SAQA Accredited course</vt:lpstr>
      <vt:lpstr>SAQA Accredited course</vt:lpstr>
      <vt:lpstr>SAQA Accredited course</vt:lpstr>
      <vt:lpstr>Impact Assessment </vt:lpstr>
      <vt:lpstr>Baseline Results</vt:lpstr>
      <vt:lpstr>Baseline Results</vt:lpstr>
      <vt:lpstr>Baseline Results</vt:lpstr>
      <vt:lpstr>“We are not just language teachers, we also teach maths!”</vt:lpstr>
      <vt:lpstr>Maths team</vt:lpstr>
      <vt:lpstr>PowerPoint Presentation</vt:lpstr>
      <vt:lpstr>PowerPoint Presentation</vt:lpstr>
      <vt:lpstr>PowerPoint Presentation</vt:lpstr>
      <vt:lpstr>isiXhosa Lexile measure</vt:lpstr>
      <vt:lpstr>isiXhosa Grade 1 text</vt:lpstr>
      <vt:lpstr>isiXhosa Grade 2 text</vt:lpstr>
      <vt:lpstr>isiXhosa Grade 3 text</vt:lpstr>
      <vt:lpstr>Early Grade Corpus</vt:lpstr>
      <vt:lpstr>Methodological Approach</vt:lpstr>
      <vt:lpstr>Letter Frequency analysis</vt:lpstr>
      <vt:lpstr>Phonemes Frequency analysis</vt:lpstr>
      <vt:lpstr>Syllables Frequency analysis</vt:lpstr>
      <vt:lpstr>Lemmas Frequency analysis</vt:lpstr>
      <vt:lpstr>Word Frequency analysis</vt:lpstr>
      <vt:lpstr>Methodological Approach</vt:lpstr>
      <vt:lpstr>Text Difficulty Index</vt:lpstr>
      <vt:lpstr>Text Difficulty Index</vt:lpstr>
      <vt:lpstr>Text Difficulty Index</vt:lpstr>
      <vt:lpstr>Text Difficulty Index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Carel</dc:creator>
  <cp:lastModifiedBy>Nwabisa Makaluza</cp:lastModifiedBy>
  <cp:revision>201</cp:revision>
  <dcterms:created xsi:type="dcterms:W3CDTF">2017-12-07T11:22:14Z</dcterms:created>
  <dcterms:modified xsi:type="dcterms:W3CDTF">2019-07-10T12:11:52Z</dcterms:modified>
</cp:coreProperties>
</file>