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5"/>
    <p:restoredTop sz="50000" autoAdjust="0"/>
  </p:normalViewPr>
  <p:slideViewPr>
    <p:cSldViewPr snapToGrid="0" snapToObjects="1">
      <p:cViewPr varScale="1">
        <p:scale>
          <a:sx n="61" d="100"/>
          <a:sy n="61" d="100"/>
        </p:scale>
        <p:origin x="10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01964-2CB7-B64D-9B74-DEEEABE572FA}" type="datetimeFigureOut">
              <a:rPr lang="en-US" smtClean="0"/>
              <a:t>7/4/19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8748-F573-A44A-862E-B71BD754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 assessment does not test for either rapid recall or for strategic,</a:t>
            </a:r>
            <a:r>
              <a:rPr lang="en-US" baseline="0" dirty="0"/>
              <a:t> rather than procedural,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6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401836" y="1107281"/>
            <a:ext cx="834032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8137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4E0AD6-077F-EB49-B53C-3A56A7EF6383}" type="datetimeFigureOut">
              <a:rPr lang="en-US" smtClean="0"/>
              <a:t>7/4/19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CFF5EF-795C-E848-A79B-E845551C13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1600"/>
            <a:ext cx="7772400" cy="4111069"/>
          </a:xfrm>
        </p:spPr>
        <p:txBody>
          <a:bodyPr>
            <a:normAutofit/>
          </a:bodyPr>
          <a:lstStyle/>
          <a:p>
            <a:r>
              <a:rPr lang="en-ZA" b="1" dirty="0"/>
              <a:t>G3 Diagnostic Assessment: Outcomes of Scaling Up</a:t>
            </a:r>
            <a:br>
              <a:rPr lang="en-ZA" b="1" dirty="0"/>
            </a:br>
            <a:br>
              <a:rPr lang="en-ZA" b="1" dirty="0"/>
            </a:br>
            <a:r>
              <a:rPr lang="en-ZA" sz="2700" b="1" dirty="0"/>
              <a:t>SA Numeracy Chairs &amp; DBE collaboration</a:t>
            </a:r>
            <a:br>
              <a:rPr lang="en-ZA" b="1" dirty="0"/>
            </a:br>
            <a:r>
              <a:rPr lang="en-ZA" sz="1800" b="1" dirty="0"/>
              <a:t>with AMESA, SAARMSTE, OLICO YOUTH (NGO), PROVINCE Reps &amp; PROFESSORS MIKE ASKEW &amp; BOB WRIGHT </a:t>
            </a:r>
            <a:br>
              <a:rPr lang="en-ZA" sz="1800" b="1" dirty="0"/>
            </a:br>
            <a:br>
              <a:rPr lang="en-ZA" sz="1800" b="1" dirty="0"/>
            </a:br>
            <a:r>
              <a:rPr lang="en-ZA" sz="2200" b="1" dirty="0"/>
              <a:t>Stellenbosch </a:t>
            </a:r>
            <a:r>
              <a:rPr lang="en-ZA" sz="2200" b="1" dirty="0" err="1"/>
              <a:t>UNIversity</a:t>
            </a:r>
            <a:r>
              <a:rPr lang="en-ZA" sz="2200" b="1" dirty="0"/>
              <a:t>, 4 July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r>
              <a:rPr lang="en-US" sz="7000" dirty="0" err="1"/>
              <a:t>Hamsa</a:t>
            </a:r>
            <a:r>
              <a:rPr lang="en-US" sz="7000" dirty="0"/>
              <a:t> Venkat (with </a:t>
            </a:r>
            <a:r>
              <a:rPr lang="en-US" sz="7000" dirty="0" err="1"/>
              <a:t>Mellony</a:t>
            </a:r>
            <a:r>
              <a:rPr lang="en-US" sz="7000" dirty="0"/>
              <a:t> Graven &amp; Mark Chetty)</a:t>
            </a:r>
          </a:p>
        </p:txBody>
      </p:sp>
      <p:pic>
        <p:nvPicPr>
          <p:cNvPr id="4" name="Picture 3" descr="C:\Users\a0004309\Documents\Primary education\Primary maths\Numeracy Chair\WMC logos\WMC logo_small fi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2203373" cy="13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143000" cy="1066800"/>
          </a:xfrm>
          <a:prstGeom prst="rect">
            <a:avLst/>
          </a:prstGeom>
          <a:noFill/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00649608-9997-D144-8999-56B9FDBA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32606" y="-98733"/>
            <a:ext cx="2008592" cy="291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A80BB6F9-FD04-AE43-B6C0-C32ABC434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85006" y="53667"/>
            <a:ext cx="2008592" cy="291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11C23C5B-6763-074B-8F32-6E1940E49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37406" y="206067"/>
            <a:ext cx="2008592" cy="291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62066534-0705-A140-A5AA-F9A018179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89806" y="358467"/>
            <a:ext cx="2008592" cy="291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2C88AC61-F003-1A44-AD42-FEDCDA1C3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7908" y="0"/>
            <a:ext cx="1364247" cy="19787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983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1A27C-B074-1B43-9C7E-05F055D7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50800"/>
            <a:ext cx="6654800" cy="675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07AA0-CA85-2243-A107-ED805B028428}"/>
              </a:ext>
            </a:extLst>
          </p:cNvPr>
          <p:cNvSpPr txBox="1"/>
          <p:nvPr/>
        </p:nvSpPr>
        <p:spPr>
          <a:xfrm>
            <a:off x="6709271" y="352540"/>
            <a:ext cx="209320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Intervention starters booklet</a:t>
            </a:r>
          </a:p>
        </p:txBody>
      </p:sp>
    </p:spTree>
    <p:extLst>
      <p:ext uri="{BB962C8B-B14F-4D97-AF65-F5344CB8AC3E}">
        <p14:creationId xmlns:p14="http://schemas.microsoft.com/office/powerpoint/2010/main" val="35334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2BB4-2744-EB49-934C-EEEDF77D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Initial feasibility trials in Gauteng &amp; EC,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76100-F6DA-E54D-8D2A-B3CFAEC0C203}"/>
              </a:ext>
            </a:extLst>
          </p:cNvPr>
          <p:cNvSpPr txBox="1"/>
          <p:nvPr/>
        </p:nvSpPr>
        <p:spPr>
          <a:xfrm>
            <a:off x="297640" y="3000574"/>
            <a:ext cx="534537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Gauteng, 2 schools, Q1 and Q5, n = 134 learners</a:t>
            </a:r>
          </a:p>
          <a:p>
            <a:endParaRPr lang="en-US" sz="2000" dirty="0"/>
          </a:p>
          <a:p>
            <a:r>
              <a:rPr lang="en-US" sz="2000" dirty="0"/>
              <a:t>   Pre-test mean: 45% 		Post-test mean: 60%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73896-E408-C845-805E-8C75C81B2454}"/>
              </a:ext>
            </a:extLst>
          </p:cNvPr>
          <p:cNvSpPr txBox="1"/>
          <p:nvPr/>
        </p:nvSpPr>
        <p:spPr>
          <a:xfrm>
            <a:off x="296615" y="1813810"/>
            <a:ext cx="846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Chair teams administering &amp; marking tests, worked directly with teacher on training for intervention starter activities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38381-6A0D-4449-AE47-37942D81023B}"/>
              </a:ext>
            </a:extLst>
          </p:cNvPr>
          <p:cNvSpPr txBox="1"/>
          <p:nvPr/>
        </p:nvSpPr>
        <p:spPr>
          <a:xfrm>
            <a:off x="3126107" y="4495115"/>
            <a:ext cx="503381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EC, 1 school, Q3, n = 65 learners</a:t>
            </a:r>
          </a:p>
          <a:p>
            <a:endParaRPr lang="en-US" sz="2000" dirty="0"/>
          </a:p>
          <a:p>
            <a:r>
              <a:rPr lang="en-US" sz="2000" dirty="0"/>
              <a:t>   Pre-test mean: 30% 		Post-test mean: 47%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F4B61-C9BE-0A4A-BA86-2CEEED93305D}"/>
              </a:ext>
            </a:extLst>
          </p:cNvPr>
          <p:cNvSpPr txBox="1"/>
          <p:nvPr/>
        </p:nvSpPr>
        <p:spPr>
          <a:xfrm>
            <a:off x="296615" y="5728046"/>
            <a:ext cx="77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Evidence of model &amp; materials with potential to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93333-498F-5A4D-AEBD-9016C91525FD}"/>
              </a:ext>
            </a:extLst>
          </p:cNvPr>
          <p:cNvSpPr txBox="1"/>
          <p:nvPr/>
        </p:nvSpPr>
        <p:spPr>
          <a:xfrm>
            <a:off x="5507592" y="6251266"/>
            <a:ext cx="325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…. at broader scale?</a:t>
            </a:r>
          </a:p>
        </p:txBody>
      </p:sp>
    </p:spTree>
    <p:extLst>
      <p:ext uri="{BB962C8B-B14F-4D97-AF65-F5344CB8AC3E}">
        <p14:creationId xmlns:p14="http://schemas.microsoft.com/office/powerpoint/2010/main" val="23164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B031-900E-D642-9BE4-EF60AC9F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DBE National trial,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E91A-BE73-3741-9720-280F1961ED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4573" y="1600199"/>
            <a:ext cx="8391475" cy="5032829"/>
          </a:xfrm>
        </p:spPr>
        <p:txBody>
          <a:bodyPr>
            <a:normAutofit/>
          </a:bodyPr>
          <a:lstStyle/>
          <a:p>
            <a:r>
              <a:rPr lang="en-ZA" dirty="0"/>
              <a:t>Three provinces (NW, Gauteng &amp; EC), two districts in each province, 9 cross quintile schools in each district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Half-day training session for FP SAs on supporting teacher work with intervention materials, &amp; with district staff administering, marking and capturing pre- and post-test responses</a:t>
            </a:r>
          </a:p>
          <a:p>
            <a:endParaRPr lang="en-ZA" dirty="0"/>
          </a:p>
          <a:p>
            <a:r>
              <a:rPr lang="en-ZA" dirty="0"/>
              <a:t>Marks-data and scripts collected, checked for marking accuracy </a:t>
            </a:r>
          </a:p>
          <a:p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92D4-EF03-C149-8819-0EE39517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sample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42319C9-6D48-A542-9869-9EA29895B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80396"/>
              </p:ext>
            </p:extLst>
          </p:nvPr>
        </p:nvGraphicFramePr>
        <p:xfrm>
          <a:off x="530225" y="2119313"/>
          <a:ext cx="8083550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727700" imgH="1930400" progId="Word.Document.12">
                  <p:embed/>
                </p:oleObj>
              </mc:Choice>
              <mc:Fallback>
                <p:oleObj name="Document" r:id="rId3" imgW="5727700" imgH="193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" y="2119313"/>
                        <a:ext cx="8083550" cy="321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C6E59A-D69B-8B49-AA86-7CC8670326C6}"/>
              </a:ext>
            </a:extLst>
          </p:cNvPr>
          <p:cNvSpPr txBox="1"/>
          <p:nvPr/>
        </p:nvSpPr>
        <p:spPr>
          <a:xfrm>
            <a:off x="493486" y="5471886"/>
            <a:ext cx="61143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N=1889 matched learners across 54 schools in 3 provinces</a:t>
            </a:r>
          </a:p>
        </p:txBody>
      </p:sp>
    </p:spTree>
    <p:extLst>
      <p:ext uri="{BB962C8B-B14F-4D97-AF65-F5344CB8AC3E}">
        <p14:creationId xmlns:p14="http://schemas.microsoft.com/office/powerpoint/2010/main" val="159705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956D-E7F1-0D44-A175-B98B4DCB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- overall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5955FB-6372-D64C-8F4C-C9B4B3861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2843"/>
              </p:ext>
            </p:extLst>
          </p:nvPr>
        </p:nvGraphicFramePr>
        <p:xfrm>
          <a:off x="464454" y="1628456"/>
          <a:ext cx="8301591" cy="1704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5943600" imgH="1016000" progId="Word.Document.12">
                  <p:embed/>
                </p:oleObj>
              </mc:Choice>
              <mc:Fallback>
                <p:oleObj name="Document" r:id="rId3" imgW="59436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54" y="1628456"/>
                        <a:ext cx="8301591" cy="1704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D0A51FB-7867-CE44-B179-5D0525039C2F}"/>
              </a:ext>
            </a:extLst>
          </p:cNvPr>
          <p:cNvSpPr txBox="1"/>
          <p:nvPr/>
        </p:nvSpPr>
        <p:spPr>
          <a:xfrm>
            <a:off x="351388" y="3187685"/>
            <a:ext cx="84146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17% point increase overall from pre- to post-test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Gain patterns in line with initial trials: largest gain is in the rapid recall section (21% point gain), Strategic Thinking (13,6% point gain) and Strategic Calculating (3.7% point gain)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E387A-BD43-E348-8AA0-C2F32AE5987B}"/>
              </a:ext>
            </a:extLst>
          </p:cNvPr>
          <p:cNvSpPr txBox="1"/>
          <p:nvPr/>
        </p:nvSpPr>
        <p:spPr>
          <a:xfrm>
            <a:off x="235273" y="5172226"/>
            <a:ext cx="8414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model/materials to be disseminated via FP Subject Advisers in ways that support learning gains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Strategic thinking and strategic calculating outcomes</a:t>
            </a:r>
          </a:p>
        </p:txBody>
      </p:sp>
    </p:spTree>
    <p:extLst>
      <p:ext uri="{BB962C8B-B14F-4D97-AF65-F5344CB8AC3E}">
        <p14:creationId xmlns:p14="http://schemas.microsoft.com/office/powerpoint/2010/main" val="15803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64E4-3EF5-FA4D-9A8A-E7CF16CF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by quintile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16AFCC-64C4-8F4F-8AB4-33F7692AA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00342"/>
              </p:ext>
            </p:extLst>
          </p:nvPr>
        </p:nvGraphicFramePr>
        <p:xfrm>
          <a:off x="-30941" y="2075543"/>
          <a:ext cx="8818577" cy="238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3" imgW="5943600" imgH="1447800" progId="Word.Document.12">
                  <p:embed/>
                </p:oleObj>
              </mc:Choice>
              <mc:Fallback>
                <p:oleObj name="Document" r:id="rId3" imgW="59436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941" y="2075543"/>
                        <a:ext cx="8818577" cy="2380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7DE01D-EF02-D843-BD0D-4A4FF92204A7}"/>
              </a:ext>
            </a:extLst>
          </p:cNvPr>
          <p:cNvSpPr txBox="1"/>
          <p:nvPr/>
        </p:nvSpPr>
        <p:spPr>
          <a:xfrm>
            <a:off x="374263" y="4712064"/>
            <a:ext cx="839178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Higher gain in Quintile 4/5 schools than in the other quintile bands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but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Improvements in performance across all categories for all quintiles</a:t>
            </a:r>
            <a:endParaRPr lang="en-Z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3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E180-2715-634D-A123-45174FB5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CDAD-E7EF-464A-921B-B73B504DCB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1257" y="1730830"/>
            <a:ext cx="8504791" cy="21590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Results, once again, suggest potential for further scaling</a:t>
            </a:r>
          </a:p>
          <a:p>
            <a:r>
              <a:rPr lang="en-US" dirty="0"/>
              <a:t>Point to areas for work in ‘</a:t>
            </a:r>
            <a:r>
              <a:rPr lang="en-US" dirty="0" err="1"/>
              <a:t>revisting</a:t>
            </a:r>
            <a:r>
              <a:rPr lang="en-US" dirty="0"/>
              <a:t>’ skill clusters in second half of G3</a:t>
            </a:r>
          </a:p>
          <a:p>
            <a:r>
              <a:rPr lang="en-US" dirty="0"/>
              <a:t>Working with personnel ‘in the system’ and curriculum in the system to produce gains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C5A62-2D5E-044F-926F-02404CC3595E}"/>
              </a:ext>
            </a:extLst>
          </p:cNvPr>
          <p:cNvSpPr txBox="1">
            <a:spLocks/>
          </p:cNvSpPr>
          <p:nvPr/>
        </p:nvSpPr>
        <p:spPr>
          <a:xfrm>
            <a:off x="261257" y="4249058"/>
            <a:ext cx="8504791" cy="24710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700" dirty="0">
                <a:solidFill>
                  <a:srgbClr val="C00000"/>
                </a:solidFill>
              </a:rPr>
              <a:t>Materials developed from a research base in mathematics, with consensus sought and worked for</a:t>
            </a:r>
          </a:p>
          <a:p>
            <a:pPr defTabSz="914400"/>
            <a:r>
              <a:rPr lang="en-US" sz="2700" dirty="0">
                <a:solidFill>
                  <a:srgbClr val="C00000"/>
                </a:solidFill>
              </a:rPr>
              <a:t>Intervention researched for strengths and weaknesses</a:t>
            </a:r>
          </a:p>
          <a:p>
            <a:pPr defTabSz="914400"/>
            <a:r>
              <a:rPr lang="en-US" sz="2700" dirty="0">
                <a:solidFill>
                  <a:srgbClr val="C00000"/>
                </a:solidFill>
              </a:rPr>
              <a:t>From proof of possibility to proof of probability</a:t>
            </a:r>
          </a:p>
          <a:p>
            <a:pPr defTabSz="914400"/>
            <a:r>
              <a:rPr lang="en-US" sz="2700" dirty="0">
                <a:solidFill>
                  <a:srgbClr val="C00000"/>
                </a:solidFill>
              </a:rPr>
              <a:t>Cheap; government-district-university </a:t>
            </a:r>
            <a:r>
              <a:rPr lang="en-US" sz="2700">
                <a:solidFill>
                  <a:srgbClr val="C00000"/>
                </a:solidFill>
              </a:rPr>
              <a:t>collaboration; less </a:t>
            </a:r>
            <a:r>
              <a:rPr lang="en-US" sz="2700" dirty="0">
                <a:solidFill>
                  <a:srgbClr val="C00000"/>
                </a:solidFill>
              </a:rPr>
              <a:t>large scale experiment, more capacitating for scale.</a:t>
            </a:r>
          </a:p>
        </p:txBody>
      </p:sp>
    </p:spTree>
    <p:extLst>
      <p:ext uri="{BB962C8B-B14F-4D97-AF65-F5344CB8AC3E}">
        <p14:creationId xmlns:p14="http://schemas.microsoft.com/office/powerpoint/2010/main" val="13127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9D2A-CC5A-6549-8D58-D1AB27C8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Concerns with primary learners’ number skills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CA2C1709-3B21-B041-95C3-73AB0AC6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297" y="1644125"/>
            <a:ext cx="5025187" cy="184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84032F27-B1AA-F94E-9988-F37E3A0F6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297" y="3588434"/>
            <a:ext cx="7835068" cy="30327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3">
            <a:extLst>
              <a:ext uri="{FF2B5EF4-FFF2-40B4-BE49-F238E27FC236}">
                <a16:creationId xmlns:a16="http://schemas.microsoft.com/office/drawing/2014/main" id="{5CE13C49-DAE3-F243-BD87-D092956961C7}"/>
              </a:ext>
            </a:extLst>
          </p:cNvPr>
          <p:cNvSpPr/>
          <p:nvPr/>
        </p:nvSpPr>
        <p:spPr>
          <a:xfrm>
            <a:off x="291454" y="7907406"/>
            <a:ext cx="12421892" cy="723901"/>
          </a:xfrm>
          <a:prstGeom prst="rect">
            <a:avLst/>
          </a:prstGeom>
          <a:solidFill>
            <a:srgbClr val="94175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spc="36"/>
            </a:pPr>
            <a:r>
              <a:rPr dirty="0">
                <a:solidFill>
                  <a:srgbClr val="FFFFFF"/>
                </a:solidFill>
              </a:rPr>
              <a:t>Limited evidence of work with mental recall of a bank of basic facts</a:t>
            </a:r>
            <a:r>
              <a:rPr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4AB34-35F7-9342-8EB7-EEDCDE042C2B}"/>
              </a:ext>
            </a:extLst>
          </p:cNvPr>
          <p:cNvSpPr txBox="1"/>
          <p:nvPr/>
        </p:nvSpPr>
        <p:spPr>
          <a:xfrm>
            <a:off x="4263528" y="1967310"/>
            <a:ext cx="469318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ZA" sz="2400" i="1" dirty="0">
                <a:solidFill>
                  <a:srgbClr val="FFFFFF"/>
                </a:solidFill>
              </a:rPr>
              <a:t>Limited evidence of work with mental recall of a bank of basic facts, and of development and application of this recall in problem-solving</a:t>
            </a:r>
            <a:r>
              <a:rPr lang="en-ZA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9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CC82-0016-364D-A66A-E03C5826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FP curriculum &amp;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708F-6823-8A48-8275-EA8B699CB1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FP CAPS curriculum specification </a:t>
            </a:r>
            <a:r>
              <a:rPr lang="en-US" b="1" dirty="0"/>
              <a:t>does</a:t>
            </a:r>
            <a:r>
              <a:rPr lang="en-US" dirty="0"/>
              <a:t> include attention to key clusters of fluent recall skills, and problems that can be efficiently and flexibly understood and solved with good number sense</a:t>
            </a:r>
          </a:p>
          <a:p>
            <a:pPr marL="36576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BUT</a:t>
            </a:r>
          </a:p>
          <a:p>
            <a:r>
              <a:rPr lang="en-US" dirty="0"/>
              <a:t>ANAs and Common Assessment largely did not/do not assess for these kinds of number skills in marking for the correct answer only</a:t>
            </a:r>
          </a:p>
        </p:txBody>
      </p:sp>
    </p:spTree>
    <p:extLst>
      <p:ext uri="{BB962C8B-B14F-4D97-AF65-F5344CB8AC3E}">
        <p14:creationId xmlns:p14="http://schemas.microsoft.com/office/powerpoint/2010/main" val="3781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374573" y="228600"/>
            <a:ext cx="8626208" cy="717947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sz="3600" dirty="0"/>
              <a:t>KEY </a:t>
            </a:r>
            <a:r>
              <a:rPr lang="en-US" sz="3600" dirty="0"/>
              <a:t>NUMBER SKILL CLUSTERS</a:t>
            </a:r>
            <a:r>
              <a:rPr sz="3600" dirty="0"/>
              <a:t> IN CAPS FP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1740BF-15C2-BE46-AB83-D08D8E5D5094}"/>
              </a:ext>
            </a:extLst>
          </p:cNvPr>
          <p:cNvSpPr txBox="1"/>
          <p:nvPr/>
        </p:nvSpPr>
        <p:spPr>
          <a:xfrm>
            <a:off x="185909" y="1531345"/>
            <a:ext cx="84940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>
                <a:latin typeface="+mj-lt"/>
              </a:rPr>
              <a:t>- Bridging through 10 </a:t>
            </a:r>
            <a:r>
              <a:rPr lang="en-ZA" sz="2400" dirty="0">
                <a:solidFill>
                  <a:srgbClr val="FF0000"/>
                </a:solidFill>
                <a:latin typeface="+mj-lt"/>
              </a:rPr>
              <a:t>(16 + 7)</a:t>
            </a:r>
          </a:p>
          <a:p>
            <a:pPr marL="189016" indent="-189016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ZA" sz="2400" dirty="0">
              <a:latin typeface="+mj-lt"/>
            </a:endParaRPr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>
                <a:latin typeface="+mj-lt"/>
              </a:rPr>
              <a:t>- Jump strategies </a:t>
            </a:r>
            <a:r>
              <a:rPr lang="en-ZA" sz="2400" dirty="0">
                <a:solidFill>
                  <a:srgbClr val="FF0000"/>
                </a:solidFill>
                <a:latin typeface="+mj-lt"/>
              </a:rPr>
              <a:t>(102 – 27)</a:t>
            </a:r>
          </a:p>
          <a:p>
            <a:pPr marL="189016" indent="-189016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ZA" sz="2400" dirty="0">
              <a:latin typeface="+mj-lt"/>
            </a:endParaRPr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>
                <a:latin typeface="+mj-lt"/>
              </a:rPr>
              <a:t>- Re-ordering </a:t>
            </a:r>
            <a:r>
              <a:rPr lang="en-ZA" sz="2400" dirty="0">
                <a:solidFill>
                  <a:srgbClr val="FF0000"/>
                </a:solidFill>
                <a:latin typeface="+mj-lt"/>
              </a:rPr>
              <a:t>(3 + 78; 19 + 27 + 21)</a:t>
            </a:r>
          </a:p>
          <a:p>
            <a:pPr marL="189016" indent="-189016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ZA" sz="2400" dirty="0">
              <a:latin typeface="+mj-lt"/>
            </a:endParaRPr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>
                <a:latin typeface="+mj-lt"/>
              </a:rPr>
              <a:t>- Relationship between + and – </a:t>
            </a:r>
            <a:r>
              <a:rPr lang="en-ZA" sz="2400" dirty="0">
                <a:solidFill>
                  <a:srgbClr val="FF0000"/>
                </a:solidFill>
                <a:latin typeface="+mj-lt"/>
              </a:rPr>
              <a:t>(13 + __ = 81)</a:t>
            </a:r>
          </a:p>
          <a:p>
            <a:pPr marL="189016" indent="-189016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ZA" sz="2400" dirty="0">
              <a:latin typeface="+mj-lt"/>
            </a:endParaRPr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>
                <a:latin typeface="+mj-lt"/>
              </a:rPr>
              <a:t>- Compensation  </a:t>
            </a:r>
            <a:r>
              <a:rPr lang="en-ZA" sz="2400" dirty="0">
                <a:solidFill>
                  <a:srgbClr val="FF0000"/>
                </a:solidFill>
                <a:latin typeface="+mj-lt"/>
              </a:rPr>
              <a:t>(54 – 9)</a:t>
            </a:r>
          </a:p>
          <a:p>
            <a:pPr marL="189016" indent="-189016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ZA" sz="2400" dirty="0"/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/>
              <a:t>- </a:t>
            </a:r>
            <a:r>
              <a:rPr lang="en-ZA" sz="2400" dirty="0">
                <a:latin typeface="+mj-lt"/>
              </a:rPr>
              <a:t>Doubling and Halving </a:t>
            </a:r>
            <a:r>
              <a:rPr lang="en-ZA" sz="2400" dirty="0">
                <a:solidFill>
                  <a:srgbClr val="FF0000"/>
                </a:solidFill>
                <a:latin typeface="+mj-lt"/>
              </a:rPr>
              <a:t>(26 + 26 ; 76 divided by 2)</a:t>
            </a:r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ZA" sz="2400" dirty="0">
              <a:solidFill>
                <a:srgbClr val="FF0000"/>
              </a:solidFill>
              <a:latin typeface="+mj-lt"/>
            </a:endParaRPr>
          </a:p>
          <a:p>
            <a:pPr marL="189016" lvl="1" indent="-31502" defTabSz="315027">
              <a:spcBef>
                <a:spcPts val="0"/>
              </a:spcBef>
              <a:buSzTx/>
              <a:buNone/>
              <a:defRPr sz="3528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ZA" sz="2400" dirty="0">
                <a:solidFill>
                  <a:srgbClr val="C00000"/>
                </a:solidFill>
                <a:latin typeface="+mj-lt"/>
              </a:rPr>
              <a:t>All of these strategies rest on known or rapidly recalled facts, mostly set in the 1-20 number range</a:t>
            </a:r>
          </a:p>
        </p:txBody>
      </p:sp>
    </p:spTree>
    <p:extLst>
      <p:ext uri="{BB962C8B-B14F-4D97-AF65-F5344CB8AC3E}">
        <p14:creationId xmlns:p14="http://schemas.microsoft.com/office/powerpoint/2010/main" val="61656279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88A399-1349-044E-8549-D255DEEC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 CATEGORIES</a:t>
            </a:r>
            <a:br>
              <a:rPr lang="en-US" dirty="0"/>
            </a:br>
            <a:r>
              <a:rPr lang="en-US" sz="1800" dirty="0"/>
              <a:t>Research-based with multi-organizational consensus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5D40DF-B48E-FE4A-87D1-53F0B3F8B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69402"/>
              </p:ext>
            </p:extLst>
          </p:nvPr>
        </p:nvGraphicFramePr>
        <p:xfrm>
          <a:off x="0" y="1752922"/>
          <a:ext cx="9199084" cy="476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RAPID</a:t>
                      </a:r>
                      <a:r>
                        <a:rPr lang="en-US" sz="2400" b="1" baseline="0" dirty="0"/>
                        <a:t> RECALL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STRATEGIC</a:t>
                      </a:r>
                      <a:r>
                        <a:rPr lang="en-US" sz="2400" b="1" baseline="0" dirty="0"/>
                        <a:t> CALCULATING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STRATEGIC 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Basic doubles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</a:t>
                      </a:r>
                      <a:r>
                        <a:rPr lang="en-US" sz="2400" baseline="0" dirty="0"/>
                        <a:t> such as 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99+99</a:t>
                      </a:r>
                      <a:r>
                        <a:rPr lang="en-US" sz="2400" baseline="0" dirty="0"/>
                        <a:t>, that are laborious to do in a procedural calculation orientation, but easy to compute mentally if recognized in relation to 100 +100</a:t>
                      </a:r>
                      <a:endParaRPr lang="en-US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 focused on number structure, properties and relationships,</a:t>
                      </a:r>
                      <a:r>
                        <a:rPr lang="en-US" sz="2400" baseline="0" dirty="0"/>
                        <a:t> and the </a:t>
                      </a:r>
                      <a:r>
                        <a:rPr lang="en-US" sz="2400" baseline="0" dirty="0" err="1"/>
                        <a:t>behaviour</a:t>
                      </a:r>
                      <a:r>
                        <a:rPr lang="en-US" sz="2400" baseline="0" dirty="0"/>
                        <a:t> of operations, rather than on ‘operating’: e.g. 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Given that 43+138=181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What is 181-43?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Add/subtract 1, 2, 3, 4, 5 and 10 to any number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Place value decompositions </a:t>
                      </a:r>
                      <a:r>
                        <a:rPr lang="en-US" sz="2400" baseline="0" dirty="0"/>
                        <a:t>of number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Fact triples in 1-20 range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2886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58BEF-2103-3545-8516-E74E7F3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Assessment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FEF6C-1EAE-9E48-B301-7E0C563C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76870"/>
          </a:xfrm>
        </p:spPr>
        <p:txBody>
          <a:bodyPr>
            <a:normAutofit/>
          </a:bodyPr>
          <a:lstStyle/>
          <a:p>
            <a:r>
              <a:rPr lang="en-US" dirty="0"/>
              <a:t>3 week test-teach-test format focused on a particular cluster (e.g. Bridging though 10), including Rapid Recall, Strategic Calculating and Strategic Thinking items.</a:t>
            </a:r>
          </a:p>
          <a:p>
            <a:r>
              <a:rPr lang="en-US" dirty="0"/>
              <a:t>Time-limited test</a:t>
            </a:r>
          </a:p>
          <a:p>
            <a:r>
              <a:rPr lang="en-US" dirty="0"/>
              <a:t>Teacher guidance &amp; materials for interim activities related to cluster for mental </a:t>
            </a:r>
            <a:r>
              <a:rPr lang="en-US" dirty="0" err="1"/>
              <a:t>maths</a:t>
            </a:r>
            <a:r>
              <a:rPr lang="en-US" dirty="0"/>
              <a:t> lesson section</a:t>
            </a:r>
          </a:p>
          <a:p>
            <a:r>
              <a:rPr lang="en-US" dirty="0"/>
              <a:t>Re-test provides feedback on learning, and hence, success of teaching</a:t>
            </a:r>
          </a:p>
          <a:p>
            <a:r>
              <a:rPr lang="en-US" dirty="0"/>
              <a:t>3 clusters/term; all 6 clusters revisited in Terms 3/4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39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A7047-12DA-0941-8C9C-4D7DD9D4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recall 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50D22-F52B-904D-8DFF-0F978011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123720"/>
            <a:ext cx="7175500" cy="5461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ACD7E-7E92-D244-BDED-4D13A187D570}"/>
              </a:ext>
            </a:extLst>
          </p:cNvPr>
          <p:cNvSpPr txBox="1"/>
          <p:nvPr/>
        </p:nvSpPr>
        <p:spPr>
          <a:xfrm>
            <a:off x="7094863" y="2875402"/>
            <a:ext cx="1883884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Focus on underlying skills.</a:t>
            </a:r>
          </a:p>
          <a:p>
            <a:r>
              <a:rPr lang="en-US" sz="2400" dirty="0"/>
              <a:t>Variations and connections as key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731141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8FB6DC-67E0-3E4A-95DF-8CFFC3CF715A}"/>
              </a:ext>
            </a:extLst>
          </p:cNvPr>
          <p:cNvSpPr txBox="1"/>
          <p:nvPr/>
        </p:nvSpPr>
        <p:spPr>
          <a:xfrm>
            <a:off x="661012" y="407624"/>
            <a:ext cx="669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Strategic calculating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F367D-79A3-2D4E-83C2-B86F4025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123720"/>
            <a:ext cx="6934200" cy="52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5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DE8D9-BE4B-834A-9268-C678FC835017}"/>
              </a:ext>
            </a:extLst>
          </p:cNvPr>
          <p:cNvSpPr txBox="1"/>
          <p:nvPr/>
        </p:nvSpPr>
        <p:spPr>
          <a:xfrm>
            <a:off x="661012" y="407624"/>
            <a:ext cx="669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Strategic thinking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3F347-416A-C84F-A630-A62B431D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958466"/>
            <a:ext cx="6921500" cy="56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1071</TotalTime>
  <Words>765</Words>
  <Application>Microsoft Macintosh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Georgia</vt:lpstr>
      <vt:lpstr>Helvetica</vt:lpstr>
      <vt:lpstr>Tw Cen MT</vt:lpstr>
      <vt:lpstr>Wingdings</vt:lpstr>
      <vt:lpstr>Wingdings 2</vt:lpstr>
      <vt:lpstr>Median</vt:lpstr>
      <vt:lpstr>Microsoft Word Document</vt:lpstr>
      <vt:lpstr>Document</vt:lpstr>
      <vt:lpstr>G3 Diagnostic Assessment: Outcomes of Scaling Up  SA Numeracy Chairs &amp; DBE collaboration with AMESA, SAARMSTE, OLICO YOUTH (NGO), PROVINCE Reps &amp; PROFESSORS MIKE ASKEW &amp; BOB WRIGHT   Stellenbosch UNIversity, 4 July 2019</vt:lpstr>
      <vt:lpstr>Concerns with primary learners’ number skills</vt:lpstr>
      <vt:lpstr>Current FP curriculum &amp; assessment</vt:lpstr>
      <vt:lpstr>KEY NUMBER SKILL CLUSTERS IN CAPS FP</vt:lpstr>
      <vt:lpstr>ITEM CATEGORIES Research-based with multi-organizational consensus</vt:lpstr>
      <vt:lpstr>Diagnostic Assessment format</vt:lpstr>
      <vt:lpstr>Rapid recall items</vt:lpstr>
      <vt:lpstr>PowerPoint Presentation</vt:lpstr>
      <vt:lpstr>PowerPoint Presentation</vt:lpstr>
      <vt:lpstr>PowerPoint Presentation</vt:lpstr>
      <vt:lpstr>Initial feasibility trials in Gauteng &amp; EC, 2017</vt:lpstr>
      <vt:lpstr>DBE National trial, 2019</vt:lpstr>
      <vt:lpstr>National sample</vt:lpstr>
      <vt:lpstr>Outcomes - overall</vt:lpstr>
      <vt:lpstr>Outcomes by quintile</vt:lpstr>
      <vt:lpstr>Reflections</vt:lpstr>
    </vt:vector>
  </TitlesOfParts>
  <Company>University of the Witwatersrand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Primary Mathematics  20 day course, 2013 Days 15 &amp; 16  </dc:title>
  <dc:creator>Hamsa Venkatakrishnan</dc:creator>
  <cp:lastModifiedBy>Microsoft Office User</cp:lastModifiedBy>
  <cp:revision>53</cp:revision>
  <dcterms:created xsi:type="dcterms:W3CDTF">2014-10-15T20:51:30Z</dcterms:created>
  <dcterms:modified xsi:type="dcterms:W3CDTF">2019-07-04T04:38:12Z</dcterms:modified>
</cp:coreProperties>
</file>