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415" r:id="rId3"/>
    <p:sldId id="411" r:id="rId4"/>
    <p:sldId id="418" r:id="rId5"/>
    <p:sldId id="299" r:id="rId6"/>
    <p:sldId id="333" r:id="rId7"/>
    <p:sldId id="279" r:id="rId8"/>
    <p:sldId id="421" r:id="rId9"/>
    <p:sldId id="419" r:id="rId10"/>
    <p:sldId id="335" r:id="rId11"/>
    <p:sldId id="380" r:id="rId12"/>
    <p:sldId id="422" r:id="rId13"/>
    <p:sldId id="381" r:id="rId14"/>
    <p:sldId id="387" r:id="rId15"/>
    <p:sldId id="382" r:id="rId16"/>
    <p:sldId id="388" r:id="rId17"/>
    <p:sldId id="389" r:id="rId18"/>
    <p:sldId id="392" r:id="rId19"/>
    <p:sldId id="390" r:id="rId20"/>
    <p:sldId id="391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3" r:id="rId30"/>
    <p:sldId id="401" r:id="rId31"/>
    <p:sldId id="404" r:id="rId32"/>
    <p:sldId id="416" r:id="rId33"/>
    <p:sldId id="405" r:id="rId34"/>
    <p:sldId id="406" r:id="rId35"/>
    <p:sldId id="407" r:id="rId36"/>
    <p:sldId id="408" r:id="rId37"/>
    <p:sldId id="409" r:id="rId38"/>
    <p:sldId id="410" r:id="rId39"/>
    <p:sldId id="417" r:id="rId40"/>
    <p:sldId id="414" r:id="rId41"/>
    <p:sldId id="413" r:id="rId42"/>
    <p:sldId id="412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202"/>
    <a:srgbClr val="D9D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>
        <p:scale>
          <a:sx n="80" d="100"/>
          <a:sy n="80" d="100"/>
        </p:scale>
        <p:origin x="-1762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lor.S\Dropbox\DBE%20general%20tasks\reading%20strategy\R&amp;M%20RCT\Assessment%20side\Wave%202\docs\some%20descriptives%20June%202016%20steph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lor.S\Dropbox\DBE%20general%20tasks\reading%20strategy\R&amp;M%20RCT\Assessment%20side\Wave%202\docs\some%20descriptives%20June%202016%20stephe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lor.S\Dropbox\DBE%20general%20tasks\reading%20strategy\R&amp;M%20RCT\Assessment%20side\Wave%202\docs\some%20descriptives%20June%202016%20stephe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lor.S\Dropbox\DBE%20general%20tasks\reading%20strategy\R&amp;M%20RCT\Assessment%20side\Wave%202\docs\some%20descriptives%20June%202016%20stephe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lor.S\Dropbox\DBE%20general%20tasks\reading%20strategy\R&amp;M%20RCT\Assessment%20side\Wave%202\docs\some%20descriptives%20June%202016%20stephe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lor.S\Dropbox\DBE%20general%20tasks\reading%20strategy\R&amp;M%20RCT\Assessment%20side\Wave%202\docs\some%20descriptives%20June%202016%20stephe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lor.S\Dropbox\DBE%20general%20tasks\reading%20strategy\R&amp;M%20RCT\Assessment%20side\Wave%202\docs\some%20descriptives%20June%202016%20stephe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lor.S\Dropbox\DBE%20general%20tasks\reading%20strategy\R&amp;M%20RCT\Assessment%20side\Wave%202\docs\some%20descriptives%20June%202016%20stephe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lor.S\Dropbox\DBE%20general%20tasks\reading%20strategy\R&amp;M%20RCT\Assessment%20side\Wave%202\docs\some%20descriptives%20June%202016%20steph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Sheet1!$F$8:$F$11</c:f>
              <c:strCache>
                <c:ptCount val="4"/>
                <c:pt idx="0">
                  <c:v>Control</c:v>
                </c:pt>
                <c:pt idx="1">
                  <c:v>Treatment 1</c:v>
                </c:pt>
                <c:pt idx="2">
                  <c:v>Treatment 2</c:v>
                </c:pt>
                <c:pt idx="3">
                  <c:v>Treatment 3</c:v>
                </c:pt>
              </c:strCache>
            </c:strRef>
          </c:cat>
          <c:val>
            <c:numRef>
              <c:f>Sheet1!$G$8:$G$11</c:f>
              <c:numCache>
                <c:formatCode>General</c:formatCode>
                <c:ptCount val="4"/>
                <c:pt idx="0">
                  <c:v>8.5099999999999995E-2</c:v>
                </c:pt>
                <c:pt idx="1">
                  <c:v>0.105</c:v>
                </c:pt>
                <c:pt idx="2">
                  <c:v>6.4199999999999993E-2</c:v>
                </c:pt>
                <c:pt idx="3">
                  <c:v>9.5100000000000004E-2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78212096"/>
        <c:axId val="78359168"/>
      </c:barChart>
      <c:catAx>
        <c:axId val="78212096"/>
        <c:scaling>
          <c:orientation val="minMax"/>
        </c:scaling>
        <c:delete val="0"/>
        <c:axPos val="b"/>
        <c:majorTickMark val="out"/>
        <c:minorTickMark val="none"/>
        <c:tickLblPos val="nextTo"/>
        <c:crossAx val="78359168"/>
        <c:crosses val="autoZero"/>
        <c:auto val="1"/>
        <c:lblAlgn val="ctr"/>
        <c:lblOffset val="100"/>
        <c:noMultiLvlLbl val="0"/>
      </c:catAx>
      <c:valAx>
        <c:axId val="78359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Attrition percentage</a:t>
                </a:r>
              </a:p>
            </c:rich>
          </c:tx>
          <c:layout/>
          <c:overlay val="0"/>
        </c:title>
        <c:numFmt formatCode="0.0%" sourceLinked="0"/>
        <c:majorTickMark val="out"/>
        <c:minorTickMark val="none"/>
        <c:tickLblPos val="nextTo"/>
        <c:crossAx val="7821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Sheet3!$B$19:$B$22</c:f>
              <c:strCache>
                <c:ptCount val="4"/>
                <c:pt idx="0">
                  <c:v>Control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Sheet3!$H$19:$H$22</c:f>
              <c:numCache>
                <c:formatCode>General</c:formatCode>
                <c:ptCount val="4"/>
                <c:pt idx="0">
                  <c:v>0.65400000000000003</c:v>
                </c:pt>
                <c:pt idx="1">
                  <c:v>0.67300000000000004</c:v>
                </c:pt>
                <c:pt idx="2">
                  <c:v>0.91600000000000004</c:v>
                </c:pt>
                <c:pt idx="3">
                  <c:v>0.58399999999999996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7968256"/>
        <c:axId val="7969792"/>
      </c:barChart>
      <c:catAx>
        <c:axId val="7968256"/>
        <c:scaling>
          <c:orientation val="minMax"/>
        </c:scaling>
        <c:delete val="0"/>
        <c:axPos val="l"/>
        <c:majorTickMark val="out"/>
        <c:minorTickMark val="none"/>
        <c:tickLblPos val="nextTo"/>
        <c:crossAx val="7969792"/>
        <c:crosses val="autoZero"/>
        <c:auto val="1"/>
        <c:lblAlgn val="ctr"/>
        <c:lblOffset val="100"/>
        <c:noMultiLvlLbl val="0"/>
      </c:catAx>
      <c:valAx>
        <c:axId val="796979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 dirty="0" smtClean="0"/>
                  <a:t>Score out of 4</a:t>
                </a:r>
                <a:endParaRPr lang="en-ZA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6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Baseline</c:v>
          </c:tx>
          <c:invertIfNegative val="0"/>
          <c:cat>
            <c:strRef>
              <c:f>Sheet2!$B$3:$B$6</c:f>
              <c:strCache>
                <c:ptCount val="4"/>
                <c:pt idx="0">
                  <c:v>Control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Sheet2!$C$27:$C$30</c:f>
              <c:numCache>
                <c:formatCode>General</c:formatCode>
                <c:ptCount val="4"/>
                <c:pt idx="0">
                  <c:v>5.4052119999999997</c:v>
                </c:pt>
                <c:pt idx="1">
                  <c:v>4.1275930000000001</c:v>
                </c:pt>
                <c:pt idx="2">
                  <c:v>5.8716359999999996</c:v>
                </c:pt>
                <c:pt idx="3">
                  <c:v>4.747465</c:v>
                </c:pt>
              </c:numCache>
            </c:numRef>
          </c:val>
        </c:ser>
        <c:ser>
          <c:idx val="1"/>
          <c:order val="1"/>
          <c:tx>
            <c:v>Midline</c:v>
          </c:tx>
          <c:spPr>
            <a:noFill/>
          </c:spPr>
          <c:invertIfNegative val="0"/>
          <c:val>
            <c:numRef>
              <c:f>Sheet2!$C$34:$C$37</c:f>
              <c:numCache>
                <c:formatCode>General</c:formatCode>
                <c:ptCount val="4"/>
                <c:pt idx="0">
                  <c:v>22.701599999999999</c:v>
                </c:pt>
                <c:pt idx="1">
                  <c:v>22.013639999999999</c:v>
                </c:pt>
                <c:pt idx="2">
                  <c:v>25.144880000000001</c:v>
                </c:pt>
                <c:pt idx="3">
                  <c:v>20.789819999999999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-18"/>
        <c:axId val="84430208"/>
        <c:axId val="86242432"/>
      </c:barChart>
      <c:catAx>
        <c:axId val="84430208"/>
        <c:scaling>
          <c:orientation val="minMax"/>
        </c:scaling>
        <c:delete val="0"/>
        <c:axPos val="l"/>
        <c:majorTickMark val="out"/>
        <c:minorTickMark val="none"/>
        <c:tickLblPos val="nextTo"/>
        <c:crossAx val="86242432"/>
        <c:crosses val="autoZero"/>
        <c:auto val="1"/>
        <c:lblAlgn val="ctr"/>
        <c:lblOffset val="100"/>
        <c:noMultiLvlLbl val="0"/>
      </c:catAx>
      <c:valAx>
        <c:axId val="862424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4430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Baseline</c:v>
          </c:tx>
          <c:invertIfNegative val="0"/>
          <c:cat>
            <c:strRef>
              <c:f>Sheet2!$B$3:$B$6</c:f>
              <c:strCache>
                <c:ptCount val="4"/>
                <c:pt idx="0">
                  <c:v>Control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Sheet2!$C$27:$C$30</c:f>
              <c:numCache>
                <c:formatCode>General</c:formatCode>
                <c:ptCount val="4"/>
                <c:pt idx="0">
                  <c:v>5.4052119999999997</c:v>
                </c:pt>
                <c:pt idx="1">
                  <c:v>4.1275930000000001</c:v>
                </c:pt>
                <c:pt idx="2">
                  <c:v>5.8716359999999996</c:v>
                </c:pt>
                <c:pt idx="3">
                  <c:v>4.747465</c:v>
                </c:pt>
              </c:numCache>
            </c:numRef>
          </c:val>
        </c:ser>
        <c:ser>
          <c:idx val="1"/>
          <c:order val="1"/>
          <c:tx>
            <c:v>Midline</c:v>
          </c:tx>
          <c:spPr>
            <a:solidFill>
              <a:srgbClr val="C00000"/>
            </a:solidFill>
          </c:spPr>
          <c:invertIfNegative val="0"/>
          <c:val>
            <c:numRef>
              <c:f>Sheet2!$C$34:$C$37</c:f>
              <c:numCache>
                <c:formatCode>General</c:formatCode>
                <c:ptCount val="4"/>
                <c:pt idx="0">
                  <c:v>22.701599999999999</c:v>
                </c:pt>
                <c:pt idx="1">
                  <c:v>22.013639999999999</c:v>
                </c:pt>
                <c:pt idx="2">
                  <c:v>25.144880000000001</c:v>
                </c:pt>
                <c:pt idx="3">
                  <c:v>20.789819999999999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-18"/>
        <c:axId val="127698432"/>
        <c:axId val="127701376"/>
      </c:barChart>
      <c:catAx>
        <c:axId val="127698432"/>
        <c:scaling>
          <c:orientation val="minMax"/>
        </c:scaling>
        <c:delete val="0"/>
        <c:axPos val="l"/>
        <c:majorTickMark val="out"/>
        <c:minorTickMark val="none"/>
        <c:tickLblPos val="nextTo"/>
        <c:crossAx val="127701376"/>
        <c:crosses val="autoZero"/>
        <c:auto val="1"/>
        <c:lblAlgn val="ctr"/>
        <c:lblOffset val="100"/>
        <c:noMultiLvlLbl val="0"/>
      </c:catAx>
      <c:valAx>
        <c:axId val="127701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7698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Sheet3!$B$19:$B$22</c:f>
              <c:strCache>
                <c:ptCount val="4"/>
                <c:pt idx="0">
                  <c:v>Control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Sheet3!$B$30:$B$33</c:f>
              <c:numCache>
                <c:formatCode>General</c:formatCode>
                <c:ptCount val="4"/>
                <c:pt idx="0">
                  <c:v>6.9779999999999998</c:v>
                </c:pt>
                <c:pt idx="1">
                  <c:v>6.5389999999999997</c:v>
                </c:pt>
                <c:pt idx="2">
                  <c:v>7.3789999999999996</c:v>
                </c:pt>
                <c:pt idx="3">
                  <c:v>6.6109999999999998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-19"/>
        <c:axId val="134764416"/>
        <c:axId val="134765952"/>
      </c:barChart>
      <c:catAx>
        <c:axId val="134764416"/>
        <c:scaling>
          <c:orientation val="minMax"/>
        </c:scaling>
        <c:delete val="0"/>
        <c:axPos val="l"/>
        <c:majorTickMark val="out"/>
        <c:minorTickMark val="none"/>
        <c:tickLblPos val="nextTo"/>
        <c:crossAx val="134765952"/>
        <c:crosses val="autoZero"/>
        <c:auto val="1"/>
        <c:lblAlgn val="ctr"/>
        <c:lblOffset val="100"/>
        <c:noMultiLvlLbl val="0"/>
      </c:catAx>
      <c:valAx>
        <c:axId val="1347659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476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Sheet3!$B$19:$B$22</c:f>
              <c:strCache>
                <c:ptCount val="4"/>
                <c:pt idx="0">
                  <c:v>Control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Sheet3!$C$19:$C$22</c:f>
              <c:numCache>
                <c:formatCode>General</c:formatCode>
                <c:ptCount val="4"/>
                <c:pt idx="0">
                  <c:v>4.22</c:v>
                </c:pt>
                <c:pt idx="1">
                  <c:v>4.383</c:v>
                </c:pt>
                <c:pt idx="2">
                  <c:v>5.069</c:v>
                </c:pt>
                <c:pt idx="3">
                  <c:v>4.2789999999999999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194151552"/>
        <c:axId val="194170880"/>
      </c:barChart>
      <c:catAx>
        <c:axId val="194151552"/>
        <c:scaling>
          <c:orientation val="minMax"/>
        </c:scaling>
        <c:delete val="0"/>
        <c:axPos val="l"/>
        <c:majorTickMark val="out"/>
        <c:minorTickMark val="none"/>
        <c:tickLblPos val="nextTo"/>
        <c:crossAx val="194170880"/>
        <c:crosses val="autoZero"/>
        <c:auto val="1"/>
        <c:lblAlgn val="ctr"/>
        <c:lblOffset val="100"/>
        <c:noMultiLvlLbl val="0"/>
      </c:catAx>
      <c:valAx>
        <c:axId val="1941708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415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Sheet3!$B$19:$B$22</c:f>
              <c:strCache>
                <c:ptCount val="4"/>
                <c:pt idx="0">
                  <c:v>Control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Sheet3!$D$19:$D$22</c:f>
              <c:numCache>
                <c:formatCode>General</c:formatCode>
                <c:ptCount val="4"/>
                <c:pt idx="0">
                  <c:v>4.0190000000000001</c:v>
                </c:pt>
                <c:pt idx="1">
                  <c:v>4.2169999999999996</c:v>
                </c:pt>
                <c:pt idx="2">
                  <c:v>4.4139999999999997</c:v>
                </c:pt>
                <c:pt idx="3">
                  <c:v>3.762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07316864"/>
        <c:axId val="207318400"/>
      </c:barChart>
      <c:catAx>
        <c:axId val="207316864"/>
        <c:scaling>
          <c:orientation val="minMax"/>
        </c:scaling>
        <c:delete val="0"/>
        <c:axPos val="l"/>
        <c:majorTickMark val="out"/>
        <c:minorTickMark val="none"/>
        <c:tickLblPos val="nextTo"/>
        <c:crossAx val="207318400"/>
        <c:crosses val="autoZero"/>
        <c:auto val="1"/>
        <c:lblAlgn val="ctr"/>
        <c:lblOffset val="100"/>
        <c:noMultiLvlLbl val="0"/>
      </c:catAx>
      <c:valAx>
        <c:axId val="2073184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 dirty="0" smtClean="0"/>
                  <a:t>Words correct out of 11</a:t>
                </a:r>
                <a:endParaRPr lang="en-ZA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31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Sheet3!$B$19:$B$22</c:f>
              <c:strCache>
                <c:ptCount val="4"/>
                <c:pt idx="0">
                  <c:v>Control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Sheet3!$E$19:$E$22</c:f>
              <c:numCache>
                <c:formatCode>General</c:formatCode>
                <c:ptCount val="4"/>
                <c:pt idx="0">
                  <c:v>7.7629999999999999</c:v>
                </c:pt>
                <c:pt idx="1">
                  <c:v>7.7670000000000003</c:v>
                </c:pt>
                <c:pt idx="2">
                  <c:v>8.8149999999999995</c:v>
                </c:pt>
                <c:pt idx="3">
                  <c:v>7.5880000000000001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5462272"/>
        <c:axId val="5464064"/>
      </c:barChart>
      <c:catAx>
        <c:axId val="5462272"/>
        <c:scaling>
          <c:orientation val="minMax"/>
        </c:scaling>
        <c:delete val="0"/>
        <c:axPos val="l"/>
        <c:majorTickMark val="out"/>
        <c:minorTickMark val="none"/>
        <c:tickLblPos val="nextTo"/>
        <c:crossAx val="5464064"/>
        <c:crosses val="autoZero"/>
        <c:auto val="1"/>
        <c:lblAlgn val="ctr"/>
        <c:lblOffset val="100"/>
        <c:noMultiLvlLbl val="0"/>
      </c:catAx>
      <c:valAx>
        <c:axId val="54640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 dirty="0" smtClean="0"/>
                  <a:t>Words correct</a:t>
                </a:r>
                <a:endParaRPr lang="en-ZA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462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Sheet3!$B$19:$B$22</c:f>
              <c:strCache>
                <c:ptCount val="4"/>
                <c:pt idx="0">
                  <c:v>Control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Sheet3!$F$19:$F$22</c:f>
              <c:numCache>
                <c:formatCode>General</c:formatCode>
                <c:ptCount val="4"/>
                <c:pt idx="0">
                  <c:v>0.98499999999999999</c:v>
                </c:pt>
                <c:pt idx="1">
                  <c:v>0.93200000000000005</c:v>
                </c:pt>
                <c:pt idx="2">
                  <c:v>1.093</c:v>
                </c:pt>
                <c:pt idx="3">
                  <c:v>0.93700000000000006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501696"/>
        <c:axId val="5503232"/>
      </c:barChart>
      <c:catAx>
        <c:axId val="5501696"/>
        <c:scaling>
          <c:orientation val="minMax"/>
        </c:scaling>
        <c:delete val="0"/>
        <c:axPos val="l"/>
        <c:majorTickMark val="out"/>
        <c:minorTickMark val="none"/>
        <c:tickLblPos val="nextTo"/>
        <c:crossAx val="5503232"/>
        <c:crosses val="autoZero"/>
        <c:auto val="1"/>
        <c:lblAlgn val="ctr"/>
        <c:lblOffset val="100"/>
        <c:noMultiLvlLbl val="0"/>
      </c:catAx>
      <c:valAx>
        <c:axId val="550323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 dirty="0" smtClean="0"/>
                  <a:t>Correct answers out of 6</a:t>
                </a:r>
                <a:endParaRPr lang="en-ZA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50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Sheet3!$B$19:$B$22</c:f>
              <c:strCache>
                <c:ptCount val="4"/>
                <c:pt idx="0">
                  <c:v>Control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Sheet3!$G$19:$G$22</c:f>
              <c:numCache>
                <c:formatCode>General</c:formatCode>
                <c:ptCount val="4"/>
                <c:pt idx="0">
                  <c:v>5.7370000000000001</c:v>
                </c:pt>
                <c:pt idx="1">
                  <c:v>6.1559999999999997</c:v>
                </c:pt>
                <c:pt idx="2">
                  <c:v>6.18</c:v>
                </c:pt>
                <c:pt idx="3">
                  <c:v>5.5250000000000004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7949312"/>
        <c:axId val="7955200"/>
      </c:barChart>
      <c:catAx>
        <c:axId val="7949312"/>
        <c:scaling>
          <c:orientation val="minMax"/>
        </c:scaling>
        <c:delete val="0"/>
        <c:axPos val="l"/>
        <c:majorTickMark val="out"/>
        <c:minorTickMark val="none"/>
        <c:tickLblPos val="nextTo"/>
        <c:crossAx val="7955200"/>
        <c:crosses val="autoZero"/>
        <c:auto val="1"/>
        <c:lblAlgn val="ctr"/>
        <c:lblOffset val="100"/>
        <c:noMultiLvlLbl val="0"/>
      </c:catAx>
      <c:valAx>
        <c:axId val="79552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 dirty="0" smtClean="0"/>
                  <a:t>Score out of 11</a:t>
                </a:r>
                <a:endParaRPr lang="en-ZA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4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93B83-5D81-4278-9E68-924AF7121E8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1F51EE4-26D5-41B8-86D3-0F89301BFB74}">
      <dgm:prSet phldrT="[Text]" custT="1"/>
      <dgm:spPr/>
      <dgm:t>
        <a:bodyPr/>
        <a:lstStyle/>
        <a:p>
          <a:r>
            <a:rPr lang="en-ZA" sz="1600"/>
            <a:t>458 registered primary schools with enrolments in grades 1-4</a:t>
          </a:r>
        </a:p>
      </dgm:t>
    </dgm:pt>
    <dgm:pt modelId="{E7322E95-C50C-40D1-8828-079D2A16EFBD}" type="parTrans" cxnId="{308C4D67-27B4-4117-961F-AC4AFA4E963E}">
      <dgm:prSet/>
      <dgm:spPr/>
      <dgm:t>
        <a:bodyPr/>
        <a:lstStyle/>
        <a:p>
          <a:endParaRPr lang="en-ZA" sz="2000"/>
        </a:p>
      </dgm:t>
    </dgm:pt>
    <dgm:pt modelId="{1089E19B-05A6-4F03-9DA5-F8284B4EE7DE}" type="sibTrans" cxnId="{308C4D67-27B4-4117-961F-AC4AFA4E963E}">
      <dgm:prSet/>
      <dgm:spPr/>
      <dgm:t>
        <a:bodyPr/>
        <a:lstStyle/>
        <a:p>
          <a:endParaRPr lang="en-ZA" sz="2000"/>
        </a:p>
      </dgm:t>
    </dgm:pt>
    <dgm:pt modelId="{4BCC218E-1535-41BF-8715-EEB5C91ABC68}">
      <dgm:prSet phldrT="[Text]" custT="1"/>
      <dgm:spPr/>
      <dgm:t>
        <a:bodyPr/>
        <a:lstStyle/>
        <a:p>
          <a:r>
            <a:rPr lang="en-ZA" sz="1600"/>
            <a:t>Apply a series of exclusions</a:t>
          </a:r>
        </a:p>
      </dgm:t>
    </dgm:pt>
    <dgm:pt modelId="{D13D15B8-2433-42A5-9AEB-3C0A71D32E1F}" type="parTrans" cxnId="{98CC925C-3FBE-4E22-8248-80FA1CD5AD45}">
      <dgm:prSet/>
      <dgm:spPr/>
      <dgm:t>
        <a:bodyPr/>
        <a:lstStyle/>
        <a:p>
          <a:endParaRPr lang="en-ZA" sz="2000"/>
        </a:p>
      </dgm:t>
    </dgm:pt>
    <dgm:pt modelId="{D4B0BE01-A5CD-4C00-BE47-213572D513CB}" type="sibTrans" cxnId="{98CC925C-3FBE-4E22-8248-80FA1CD5AD45}">
      <dgm:prSet/>
      <dgm:spPr/>
      <dgm:t>
        <a:bodyPr/>
        <a:lstStyle/>
        <a:p>
          <a:endParaRPr lang="en-ZA" sz="2000"/>
        </a:p>
      </dgm:t>
    </dgm:pt>
    <dgm:pt modelId="{93F4A459-C08A-46BB-90CF-9296E5028FF7}">
      <dgm:prSet phldrT="[Text]" custT="1"/>
      <dgm:spPr/>
      <dgm:t>
        <a:bodyPr/>
        <a:lstStyle/>
        <a:p>
          <a:r>
            <a:rPr lang="en-ZA" sz="900"/>
            <a:t>Exclude schools not using Setswana as language of instruction</a:t>
          </a:r>
        </a:p>
      </dgm:t>
    </dgm:pt>
    <dgm:pt modelId="{7C8D8C09-B2C2-462B-A809-3EB757C46CFB}" type="parTrans" cxnId="{09BA07BF-E06E-4DBA-B02A-7E4BBDF8A282}">
      <dgm:prSet/>
      <dgm:spPr/>
      <dgm:t>
        <a:bodyPr/>
        <a:lstStyle/>
        <a:p>
          <a:endParaRPr lang="en-ZA" sz="2000"/>
        </a:p>
      </dgm:t>
    </dgm:pt>
    <dgm:pt modelId="{4FE34313-BC1F-4CA2-9CEE-DD2F0C6281CD}" type="sibTrans" cxnId="{09BA07BF-E06E-4DBA-B02A-7E4BBDF8A282}">
      <dgm:prSet/>
      <dgm:spPr/>
      <dgm:t>
        <a:bodyPr/>
        <a:lstStyle/>
        <a:p>
          <a:endParaRPr lang="en-ZA" sz="2000"/>
        </a:p>
      </dgm:t>
    </dgm:pt>
    <dgm:pt modelId="{F7FA4F5C-9D81-4481-B3D2-0AAABC6559E7}">
      <dgm:prSet phldrT="[Text]" custT="1"/>
      <dgm:spPr/>
      <dgm:t>
        <a:bodyPr/>
        <a:lstStyle/>
        <a:p>
          <a:r>
            <a:rPr lang="en-ZA" sz="900"/>
            <a:t>Exclude small schools and large schools</a:t>
          </a:r>
        </a:p>
      </dgm:t>
    </dgm:pt>
    <dgm:pt modelId="{20EAD0F5-0AF1-4624-BEBB-BEA73A46773A}" type="parTrans" cxnId="{A3D0A5F0-CB16-4148-8A1D-E8D846F6BA59}">
      <dgm:prSet/>
      <dgm:spPr/>
      <dgm:t>
        <a:bodyPr/>
        <a:lstStyle/>
        <a:p>
          <a:endParaRPr lang="en-ZA" sz="2000"/>
        </a:p>
      </dgm:t>
    </dgm:pt>
    <dgm:pt modelId="{9ABF2193-34BF-4EC6-B424-D7F76BA174F0}" type="sibTrans" cxnId="{A3D0A5F0-CB16-4148-8A1D-E8D846F6BA59}">
      <dgm:prSet/>
      <dgm:spPr/>
      <dgm:t>
        <a:bodyPr/>
        <a:lstStyle/>
        <a:p>
          <a:endParaRPr lang="en-ZA" sz="2000"/>
        </a:p>
      </dgm:t>
    </dgm:pt>
    <dgm:pt modelId="{6593ADC8-D28E-4DF8-A054-9E2E855E5B5E}">
      <dgm:prSet phldrT="[Text]" custT="1"/>
      <dgm:spPr/>
      <dgm:t>
        <a:bodyPr/>
        <a:lstStyle/>
        <a:p>
          <a:r>
            <a:rPr lang="en-ZA" sz="1600"/>
            <a:t>Sampling Frame of 230 schools</a:t>
          </a:r>
        </a:p>
      </dgm:t>
    </dgm:pt>
    <dgm:pt modelId="{33E1F217-8E8F-46DE-BB0C-84135E4B285E}" type="parTrans" cxnId="{6FD3EC8C-BDE9-42E9-8351-0C41E001D053}">
      <dgm:prSet/>
      <dgm:spPr/>
      <dgm:t>
        <a:bodyPr/>
        <a:lstStyle/>
        <a:p>
          <a:endParaRPr lang="en-ZA" sz="2000"/>
        </a:p>
      </dgm:t>
    </dgm:pt>
    <dgm:pt modelId="{54FF6E8E-3893-454D-BB69-376744748A62}" type="sibTrans" cxnId="{6FD3EC8C-BDE9-42E9-8351-0C41E001D053}">
      <dgm:prSet/>
      <dgm:spPr/>
      <dgm:t>
        <a:bodyPr/>
        <a:lstStyle/>
        <a:p>
          <a:endParaRPr lang="en-ZA" sz="2000"/>
        </a:p>
      </dgm:t>
    </dgm:pt>
    <dgm:pt modelId="{370A9CFB-DEE9-48EF-A47A-EA0F669DB023}">
      <dgm:prSet phldrT="[Text]" custT="1"/>
      <dgm:spPr/>
      <dgm:t>
        <a:bodyPr/>
        <a:lstStyle/>
        <a:p>
          <a:r>
            <a:rPr lang="en-ZA" sz="900"/>
            <a:t>5T1 5T2 5T3 8C</a:t>
          </a:r>
        </a:p>
      </dgm:t>
    </dgm:pt>
    <dgm:pt modelId="{83368234-6F28-44CF-9FAE-2B22398CE5AF}" type="parTrans" cxnId="{11393CAA-C7CD-48FA-AE89-69FA21B11938}">
      <dgm:prSet/>
      <dgm:spPr/>
      <dgm:t>
        <a:bodyPr/>
        <a:lstStyle/>
        <a:p>
          <a:endParaRPr lang="en-ZA" sz="2000"/>
        </a:p>
      </dgm:t>
    </dgm:pt>
    <dgm:pt modelId="{AA767F7E-22CC-4AC6-A5D2-77A207350162}" type="sibTrans" cxnId="{11393CAA-C7CD-48FA-AE89-69FA21B11938}">
      <dgm:prSet/>
      <dgm:spPr/>
      <dgm:t>
        <a:bodyPr/>
        <a:lstStyle/>
        <a:p>
          <a:endParaRPr lang="en-ZA" sz="2000"/>
        </a:p>
      </dgm:t>
    </dgm:pt>
    <dgm:pt modelId="{F9432C71-5795-4781-B0EA-0FB536243889}">
      <dgm:prSet phldrT="[Text]" custT="1"/>
      <dgm:spPr/>
      <dgm:t>
        <a:bodyPr/>
        <a:lstStyle/>
        <a:p>
          <a:r>
            <a:rPr lang="en-ZA" sz="900"/>
            <a:t>5T1 5T2 5T3 8C</a:t>
          </a:r>
        </a:p>
      </dgm:t>
    </dgm:pt>
    <dgm:pt modelId="{E0C74237-312E-4204-AFD6-31219DC6F2E3}" type="parTrans" cxnId="{79AFA41E-4D82-4D95-B6FA-6022AEE82348}">
      <dgm:prSet/>
      <dgm:spPr/>
      <dgm:t>
        <a:bodyPr/>
        <a:lstStyle/>
        <a:p>
          <a:endParaRPr lang="en-ZA" sz="2000"/>
        </a:p>
      </dgm:t>
    </dgm:pt>
    <dgm:pt modelId="{8810D152-04C1-4B97-A66A-A576E3346FBB}" type="sibTrans" cxnId="{79AFA41E-4D82-4D95-B6FA-6022AEE82348}">
      <dgm:prSet/>
      <dgm:spPr/>
      <dgm:t>
        <a:bodyPr/>
        <a:lstStyle/>
        <a:p>
          <a:endParaRPr lang="en-ZA" sz="2000"/>
        </a:p>
      </dgm:t>
    </dgm:pt>
    <dgm:pt modelId="{77EAF337-0651-47FD-A45D-C99E9866CF98}">
      <dgm:prSet custT="1"/>
      <dgm:spPr/>
      <dgm:t>
        <a:bodyPr/>
        <a:lstStyle/>
        <a:p>
          <a:r>
            <a:rPr lang="en-ZA" sz="900"/>
            <a:t>Exclude schools with missing ANA data</a:t>
          </a:r>
        </a:p>
      </dgm:t>
    </dgm:pt>
    <dgm:pt modelId="{A3A77F9A-80B1-4F30-84FF-E2ADAF31280D}" type="parTrans" cxnId="{06DC21AA-AA59-4FB3-986D-E5AEF163CD4B}">
      <dgm:prSet/>
      <dgm:spPr/>
      <dgm:t>
        <a:bodyPr/>
        <a:lstStyle/>
        <a:p>
          <a:endParaRPr lang="en-ZA" sz="2000"/>
        </a:p>
      </dgm:t>
    </dgm:pt>
    <dgm:pt modelId="{2A8B4296-06B7-40BD-958A-20576561E27C}" type="sibTrans" cxnId="{06DC21AA-AA59-4FB3-986D-E5AEF163CD4B}">
      <dgm:prSet/>
      <dgm:spPr/>
      <dgm:t>
        <a:bodyPr/>
        <a:lstStyle/>
        <a:p>
          <a:endParaRPr lang="en-ZA" sz="2000"/>
        </a:p>
      </dgm:t>
    </dgm:pt>
    <dgm:pt modelId="{C4046A2D-009E-4726-B568-FDC05DAB1028}">
      <dgm:prSet custT="1"/>
      <dgm:spPr/>
      <dgm:t>
        <a:bodyPr/>
        <a:lstStyle/>
        <a:p>
          <a:r>
            <a:rPr lang="en-ZA" sz="900"/>
            <a:t>affluent schools (quintiles 4 and 5)</a:t>
          </a:r>
        </a:p>
      </dgm:t>
    </dgm:pt>
    <dgm:pt modelId="{67825243-D652-4B9A-99E4-90712915CE55}" type="parTrans" cxnId="{5D4BCCBA-6BD8-4122-AA7D-8EB2EC47D70B}">
      <dgm:prSet/>
      <dgm:spPr/>
      <dgm:t>
        <a:bodyPr/>
        <a:lstStyle/>
        <a:p>
          <a:endParaRPr lang="en-ZA" sz="2000"/>
        </a:p>
      </dgm:t>
    </dgm:pt>
    <dgm:pt modelId="{A7A2B9AC-34F0-4090-ABB3-A0680FDD9DFF}" type="sibTrans" cxnId="{5D4BCCBA-6BD8-4122-AA7D-8EB2EC47D70B}">
      <dgm:prSet/>
      <dgm:spPr/>
      <dgm:t>
        <a:bodyPr/>
        <a:lstStyle/>
        <a:p>
          <a:endParaRPr lang="en-ZA" sz="2000"/>
        </a:p>
      </dgm:t>
    </dgm:pt>
    <dgm:pt modelId="{54B100F3-691A-41D5-B908-FFEF730088D5}">
      <dgm:prSet custT="1"/>
      <dgm:spPr/>
      <dgm:t>
        <a:bodyPr/>
        <a:lstStyle/>
        <a:p>
          <a:r>
            <a:rPr lang="en-ZA" sz="900"/>
            <a:t>exclude 8 pilot schools</a:t>
          </a:r>
        </a:p>
      </dgm:t>
    </dgm:pt>
    <dgm:pt modelId="{4C66265D-1A56-49AB-9025-319FCE91A846}" type="parTrans" cxnId="{5F8C1194-4EEB-43BE-B8D0-76343ED1825A}">
      <dgm:prSet/>
      <dgm:spPr/>
      <dgm:t>
        <a:bodyPr/>
        <a:lstStyle/>
        <a:p>
          <a:endParaRPr lang="en-ZA" sz="2000"/>
        </a:p>
      </dgm:t>
    </dgm:pt>
    <dgm:pt modelId="{3E7D1E7E-1A68-4A0C-B0C0-9C464E78E7B7}" type="sibTrans" cxnId="{5F8C1194-4EEB-43BE-B8D0-76343ED1825A}">
      <dgm:prSet/>
      <dgm:spPr/>
      <dgm:t>
        <a:bodyPr/>
        <a:lstStyle/>
        <a:p>
          <a:endParaRPr lang="en-ZA" sz="2000"/>
        </a:p>
      </dgm:t>
    </dgm:pt>
    <dgm:pt modelId="{18335911-3C00-439E-A8BB-7A0461C6C511}">
      <dgm:prSet custT="1"/>
      <dgm:spPr/>
      <dgm:t>
        <a:bodyPr/>
        <a:lstStyle/>
        <a:p>
          <a:r>
            <a:rPr lang="en-ZA" sz="900"/>
            <a:t>exclude problem schools identified by PED</a:t>
          </a:r>
        </a:p>
      </dgm:t>
    </dgm:pt>
    <dgm:pt modelId="{DDE17472-7E3B-4CF5-9096-CAAE55634D5D}" type="parTrans" cxnId="{91B55026-DE85-4743-8C34-02405B3D7203}">
      <dgm:prSet/>
      <dgm:spPr/>
      <dgm:t>
        <a:bodyPr/>
        <a:lstStyle/>
        <a:p>
          <a:endParaRPr lang="en-ZA" sz="2000"/>
        </a:p>
      </dgm:t>
    </dgm:pt>
    <dgm:pt modelId="{37C318BB-9131-47F3-87B6-60C6A99EFDEE}" type="sibTrans" cxnId="{91B55026-DE85-4743-8C34-02405B3D7203}">
      <dgm:prSet/>
      <dgm:spPr/>
      <dgm:t>
        <a:bodyPr/>
        <a:lstStyle/>
        <a:p>
          <a:endParaRPr lang="en-ZA" sz="2000"/>
        </a:p>
      </dgm:t>
    </dgm:pt>
    <dgm:pt modelId="{1D9D62D3-221F-491F-9D77-5782B7DDDE3A}">
      <dgm:prSet custT="1"/>
      <dgm:spPr/>
      <dgm:t>
        <a:bodyPr/>
        <a:lstStyle/>
        <a:p>
          <a:r>
            <a:rPr lang="en-ZA" sz="900"/>
            <a:t>exclude replacement schools</a:t>
          </a:r>
        </a:p>
      </dgm:t>
    </dgm:pt>
    <dgm:pt modelId="{6CBFD4A2-5629-4B44-BFD6-4E87FC7FF22E}" type="parTrans" cxnId="{AD51ABAB-2418-425D-B387-7F784BDDBAD3}">
      <dgm:prSet/>
      <dgm:spPr/>
      <dgm:t>
        <a:bodyPr/>
        <a:lstStyle/>
        <a:p>
          <a:endParaRPr lang="en-ZA" sz="2000"/>
        </a:p>
      </dgm:t>
    </dgm:pt>
    <dgm:pt modelId="{58C15C8F-AED6-4892-91D6-DFA2C116E14C}" type="sibTrans" cxnId="{AD51ABAB-2418-425D-B387-7F784BDDBAD3}">
      <dgm:prSet/>
      <dgm:spPr/>
      <dgm:t>
        <a:bodyPr/>
        <a:lstStyle/>
        <a:p>
          <a:endParaRPr lang="en-ZA" sz="2000"/>
        </a:p>
      </dgm:t>
    </dgm:pt>
    <dgm:pt modelId="{100CAB20-49E2-4BF5-956B-CE3C6477F44E}">
      <dgm:prSet phldrT="[Text]" custT="1"/>
      <dgm:spPr/>
      <dgm:t>
        <a:bodyPr/>
        <a:lstStyle/>
        <a:p>
          <a:r>
            <a:rPr lang="en-ZA" sz="1600"/>
            <a:t>Create 10 strata by school size, school socio-economic status and ANA performance</a:t>
          </a:r>
        </a:p>
      </dgm:t>
    </dgm:pt>
    <dgm:pt modelId="{0AF13873-DC0B-423B-851C-29BDDB67F51B}" type="parTrans" cxnId="{F020CD1D-02F1-4323-8661-EAFC0FD3AEC1}">
      <dgm:prSet/>
      <dgm:spPr/>
      <dgm:t>
        <a:bodyPr/>
        <a:lstStyle/>
        <a:p>
          <a:endParaRPr lang="en-ZA" sz="2000"/>
        </a:p>
      </dgm:t>
    </dgm:pt>
    <dgm:pt modelId="{B393619C-B8B9-4813-94E5-5CB3FD43B8BF}" type="sibTrans" cxnId="{F020CD1D-02F1-4323-8661-EAFC0FD3AEC1}">
      <dgm:prSet/>
      <dgm:spPr/>
      <dgm:t>
        <a:bodyPr/>
        <a:lstStyle/>
        <a:p>
          <a:endParaRPr lang="en-ZA" sz="2000"/>
        </a:p>
      </dgm:t>
    </dgm:pt>
    <dgm:pt modelId="{1622FA96-5D48-49ED-B96A-DBAD7DAA30BE}">
      <dgm:prSet phldrT="[Text]" custT="1"/>
      <dgm:spPr/>
      <dgm:t>
        <a:bodyPr/>
        <a:lstStyle/>
        <a:p>
          <a:r>
            <a:rPr lang="en-ZA" sz="1600"/>
            <a:t>Randomly assign schools within each stratum to T1, T2, T3 and Control</a:t>
          </a:r>
        </a:p>
      </dgm:t>
    </dgm:pt>
    <dgm:pt modelId="{CAE5D50C-EF95-4D69-86F1-3FAABC66BF07}" type="parTrans" cxnId="{C39632B6-6474-402E-AA2F-071CB99F23DB}">
      <dgm:prSet/>
      <dgm:spPr/>
      <dgm:t>
        <a:bodyPr/>
        <a:lstStyle/>
        <a:p>
          <a:endParaRPr lang="en-ZA" sz="2000"/>
        </a:p>
      </dgm:t>
    </dgm:pt>
    <dgm:pt modelId="{9ADFEDB4-7C01-459D-8AA3-E4C25909DAC8}" type="sibTrans" cxnId="{C39632B6-6474-402E-AA2F-071CB99F23DB}">
      <dgm:prSet/>
      <dgm:spPr/>
      <dgm:t>
        <a:bodyPr/>
        <a:lstStyle/>
        <a:p>
          <a:endParaRPr lang="en-ZA" sz="2000"/>
        </a:p>
      </dgm:t>
    </dgm:pt>
    <dgm:pt modelId="{0A033F1B-A26A-4D5D-8007-CB60B689315C}">
      <dgm:prSet phldrT="[Text]" custT="1"/>
      <dgm:spPr/>
      <dgm:t>
        <a:bodyPr/>
        <a:lstStyle/>
        <a:p>
          <a:r>
            <a:rPr lang="en-ZA" sz="900"/>
            <a:t>5T1 5T2 5T3 8C</a:t>
          </a:r>
        </a:p>
      </dgm:t>
    </dgm:pt>
    <dgm:pt modelId="{E2EA592C-DFBF-447B-9299-54964E548D36}" type="parTrans" cxnId="{BD843DBC-E19E-4C8C-9B02-8B9AD1176AFD}">
      <dgm:prSet/>
      <dgm:spPr/>
      <dgm:t>
        <a:bodyPr/>
        <a:lstStyle/>
        <a:p>
          <a:endParaRPr lang="en-ZA" sz="2000"/>
        </a:p>
      </dgm:t>
    </dgm:pt>
    <dgm:pt modelId="{7832AC9C-613F-478B-8C90-4D9F22FBB27E}" type="sibTrans" cxnId="{BD843DBC-E19E-4C8C-9B02-8B9AD1176AFD}">
      <dgm:prSet/>
      <dgm:spPr/>
      <dgm:t>
        <a:bodyPr/>
        <a:lstStyle/>
        <a:p>
          <a:endParaRPr lang="en-ZA" sz="2000"/>
        </a:p>
      </dgm:t>
    </dgm:pt>
    <dgm:pt modelId="{9E32A452-4F5E-46AE-AF74-FA39237D5B32}">
      <dgm:prSet phldrT="[Text]" custT="1"/>
      <dgm:spPr/>
      <dgm:t>
        <a:bodyPr/>
        <a:lstStyle/>
        <a:p>
          <a:r>
            <a:rPr lang="en-ZA" sz="900"/>
            <a:t>5T1 5T2 5T3 8C</a:t>
          </a:r>
        </a:p>
      </dgm:t>
    </dgm:pt>
    <dgm:pt modelId="{93031820-2C2A-4B95-8E1E-9E5360FB23D4}" type="parTrans" cxnId="{6B4CE710-34FC-4CFF-8B76-EF6EB4068D80}">
      <dgm:prSet/>
      <dgm:spPr/>
      <dgm:t>
        <a:bodyPr/>
        <a:lstStyle/>
        <a:p>
          <a:endParaRPr lang="en-ZA" sz="2000"/>
        </a:p>
      </dgm:t>
    </dgm:pt>
    <dgm:pt modelId="{71A2F08C-958C-44A4-A7A7-576C642B81AF}" type="sibTrans" cxnId="{6B4CE710-34FC-4CFF-8B76-EF6EB4068D80}">
      <dgm:prSet/>
      <dgm:spPr/>
      <dgm:t>
        <a:bodyPr/>
        <a:lstStyle/>
        <a:p>
          <a:endParaRPr lang="en-ZA" sz="2000"/>
        </a:p>
      </dgm:t>
    </dgm:pt>
    <dgm:pt modelId="{2814AE22-F9B9-443F-89E2-597A943A53F9}">
      <dgm:prSet phldrT="[Text]" custT="1"/>
      <dgm:spPr/>
      <dgm:t>
        <a:bodyPr/>
        <a:lstStyle/>
        <a:p>
          <a:r>
            <a:rPr lang="en-ZA" sz="900"/>
            <a:t>5T1 5T2 5T3 8C</a:t>
          </a:r>
        </a:p>
      </dgm:t>
    </dgm:pt>
    <dgm:pt modelId="{CBD172A8-CEDB-4E91-A682-CB9EE927AC55}" type="parTrans" cxnId="{0FBFFBE1-FA3F-42C2-8605-B79B6D192904}">
      <dgm:prSet/>
      <dgm:spPr/>
      <dgm:t>
        <a:bodyPr/>
        <a:lstStyle/>
        <a:p>
          <a:endParaRPr lang="en-ZA" sz="2000"/>
        </a:p>
      </dgm:t>
    </dgm:pt>
    <dgm:pt modelId="{077F27A2-C2F0-46F1-8EA0-C12CF01DCD5F}" type="sibTrans" cxnId="{0FBFFBE1-FA3F-42C2-8605-B79B6D192904}">
      <dgm:prSet/>
      <dgm:spPr/>
      <dgm:t>
        <a:bodyPr/>
        <a:lstStyle/>
        <a:p>
          <a:endParaRPr lang="en-ZA" sz="2000"/>
        </a:p>
      </dgm:t>
    </dgm:pt>
    <dgm:pt modelId="{173F1415-E8DE-4586-8CF0-2C46057530B7}">
      <dgm:prSet phldrT="[Text]" custT="1"/>
      <dgm:spPr/>
      <dgm:t>
        <a:bodyPr/>
        <a:lstStyle/>
        <a:p>
          <a:r>
            <a:rPr lang="en-ZA" sz="900"/>
            <a:t>5T1 5T2 5T3 8C</a:t>
          </a:r>
        </a:p>
      </dgm:t>
    </dgm:pt>
    <dgm:pt modelId="{476ACA82-C174-437E-86E3-03A5C9C9DEBB}" type="parTrans" cxnId="{93D3C407-9679-428A-89FE-BAA6CDFC02DA}">
      <dgm:prSet/>
      <dgm:spPr/>
      <dgm:t>
        <a:bodyPr/>
        <a:lstStyle/>
        <a:p>
          <a:endParaRPr lang="en-ZA" sz="2000"/>
        </a:p>
      </dgm:t>
    </dgm:pt>
    <dgm:pt modelId="{14A7B904-779E-4D41-A277-80DEFD0D13D6}" type="sibTrans" cxnId="{93D3C407-9679-428A-89FE-BAA6CDFC02DA}">
      <dgm:prSet/>
      <dgm:spPr/>
      <dgm:t>
        <a:bodyPr/>
        <a:lstStyle/>
        <a:p>
          <a:endParaRPr lang="en-ZA" sz="2000"/>
        </a:p>
      </dgm:t>
    </dgm:pt>
    <dgm:pt modelId="{3493DB9B-074A-4462-9DB9-95170027CBAA}">
      <dgm:prSet phldrT="[Text]" custT="1"/>
      <dgm:spPr/>
      <dgm:t>
        <a:bodyPr/>
        <a:lstStyle/>
        <a:p>
          <a:r>
            <a:rPr lang="en-ZA" sz="900"/>
            <a:t>5T1 5T2 5T3 8C</a:t>
          </a:r>
        </a:p>
      </dgm:t>
    </dgm:pt>
    <dgm:pt modelId="{D824EE96-126E-4CDE-836E-C86A6F86B7C7}" type="parTrans" cxnId="{A573B5E0-145F-4203-913B-926F046F89E9}">
      <dgm:prSet/>
      <dgm:spPr/>
      <dgm:t>
        <a:bodyPr/>
        <a:lstStyle/>
        <a:p>
          <a:endParaRPr lang="en-ZA" sz="2000"/>
        </a:p>
      </dgm:t>
    </dgm:pt>
    <dgm:pt modelId="{0F9ED643-703E-4427-A5EF-33CCDFFBA90E}" type="sibTrans" cxnId="{A573B5E0-145F-4203-913B-926F046F89E9}">
      <dgm:prSet/>
      <dgm:spPr/>
      <dgm:t>
        <a:bodyPr/>
        <a:lstStyle/>
        <a:p>
          <a:endParaRPr lang="en-ZA" sz="2000"/>
        </a:p>
      </dgm:t>
    </dgm:pt>
    <dgm:pt modelId="{E12B9243-FDD4-43BD-AD7B-19B3DEF5615F}">
      <dgm:prSet phldrT="[Text]" custT="1"/>
      <dgm:spPr/>
      <dgm:t>
        <a:bodyPr/>
        <a:lstStyle/>
        <a:p>
          <a:r>
            <a:rPr lang="en-ZA" sz="900"/>
            <a:t>5T1 5T2 5T3 8C</a:t>
          </a:r>
        </a:p>
      </dgm:t>
    </dgm:pt>
    <dgm:pt modelId="{33B6244F-CBD3-4F1B-8502-041F7C20172C}" type="parTrans" cxnId="{4AE6365B-8D34-4BAD-99CB-BDEC7FA400E6}">
      <dgm:prSet/>
      <dgm:spPr/>
      <dgm:t>
        <a:bodyPr/>
        <a:lstStyle/>
        <a:p>
          <a:endParaRPr lang="en-ZA" sz="2000"/>
        </a:p>
      </dgm:t>
    </dgm:pt>
    <dgm:pt modelId="{0863880C-CAEF-4895-8C89-DE5427F74D81}" type="sibTrans" cxnId="{4AE6365B-8D34-4BAD-99CB-BDEC7FA400E6}">
      <dgm:prSet/>
      <dgm:spPr/>
      <dgm:t>
        <a:bodyPr/>
        <a:lstStyle/>
        <a:p>
          <a:endParaRPr lang="en-ZA" sz="2000"/>
        </a:p>
      </dgm:t>
    </dgm:pt>
    <dgm:pt modelId="{2BBD9040-4BC3-41E7-BD64-629479B07F78}">
      <dgm:prSet phldrT="[Text]" custT="1"/>
      <dgm:spPr/>
      <dgm:t>
        <a:bodyPr/>
        <a:lstStyle/>
        <a:p>
          <a:r>
            <a:rPr lang="en-ZA" sz="900"/>
            <a:t>5T1 5T2 5T3 8C</a:t>
          </a:r>
        </a:p>
      </dgm:t>
    </dgm:pt>
    <dgm:pt modelId="{5E4AD864-CA0A-4A9B-92F5-2565C018EC1B}" type="parTrans" cxnId="{7E6B55BA-8FE4-432F-B325-A8B16D07E087}">
      <dgm:prSet/>
      <dgm:spPr/>
      <dgm:t>
        <a:bodyPr/>
        <a:lstStyle/>
        <a:p>
          <a:endParaRPr lang="en-ZA" sz="2000"/>
        </a:p>
      </dgm:t>
    </dgm:pt>
    <dgm:pt modelId="{2FBF6B59-B7B1-40C5-9EDC-FF163ECFB8E3}" type="sibTrans" cxnId="{7E6B55BA-8FE4-432F-B325-A8B16D07E087}">
      <dgm:prSet/>
      <dgm:spPr/>
      <dgm:t>
        <a:bodyPr/>
        <a:lstStyle/>
        <a:p>
          <a:endParaRPr lang="en-ZA" sz="2000"/>
        </a:p>
      </dgm:t>
    </dgm:pt>
    <dgm:pt modelId="{377FB0FD-7E2F-45A9-804C-99DF1026C27F}">
      <dgm:prSet phldrT="[Text]" custT="1"/>
      <dgm:spPr/>
      <dgm:t>
        <a:bodyPr/>
        <a:lstStyle/>
        <a:p>
          <a:r>
            <a:rPr lang="en-ZA" sz="900"/>
            <a:t>5T1 5T2 5T3 8C</a:t>
          </a:r>
        </a:p>
      </dgm:t>
    </dgm:pt>
    <dgm:pt modelId="{5182CB26-2E4D-4500-A711-D7C631FAA494}" type="parTrans" cxnId="{96BBCFC1-BC83-4F95-B174-3E818376BB58}">
      <dgm:prSet/>
      <dgm:spPr/>
      <dgm:t>
        <a:bodyPr/>
        <a:lstStyle/>
        <a:p>
          <a:endParaRPr lang="en-ZA" sz="2000"/>
        </a:p>
      </dgm:t>
    </dgm:pt>
    <dgm:pt modelId="{9D28A1F9-D074-4297-86A5-A36D6D43EC46}" type="sibTrans" cxnId="{96BBCFC1-BC83-4F95-B174-3E818376BB58}">
      <dgm:prSet/>
      <dgm:spPr/>
      <dgm:t>
        <a:bodyPr/>
        <a:lstStyle/>
        <a:p>
          <a:endParaRPr lang="en-ZA" sz="2000"/>
        </a:p>
      </dgm:t>
    </dgm:pt>
    <dgm:pt modelId="{C9CAF76C-9F53-4360-B020-2D791DBC1D23}">
      <dgm:prSet phldrT="[Text]" custT="1"/>
      <dgm:spPr/>
      <dgm:t>
        <a:bodyPr/>
        <a:lstStyle/>
        <a:p>
          <a:r>
            <a:rPr lang="en-ZA" sz="1600"/>
            <a:t>This yields 4 treatment groups</a:t>
          </a:r>
        </a:p>
      </dgm:t>
    </dgm:pt>
    <dgm:pt modelId="{232123FD-5B7E-44F2-9323-100D2A8E9ACB}" type="parTrans" cxnId="{03130BFC-B067-46DA-861F-810872605978}">
      <dgm:prSet/>
      <dgm:spPr/>
      <dgm:t>
        <a:bodyPr/>
        <a:lstStyle/>
        <a:p>
          <a:endParaRPr lang="en-ZA" sz="2000"/>
        </a:p>
      </dgm:t>
    </dgm:pt>
    <dgm:pt modelId="{6A06354C-42C1-44EF-A391-FC317513E2E7}" type="sibTrans" cxnId="{03130BFC-B067-46DA-861F-810872605978}">
      <dgm:prSet/>
      <dgm:spPr/>
      <dgm:t>
        <a:bodyPr/>
        <a:lstStyle/>
        <a:p>
          <a:endParaRPr lang="en-ZA" sz="2000"/>
        </a:p>
      </dgm:t>
    </dgm:pt>
    <dgm:pt modelId="{09D8805F-52C4-4A1C-8E63-823B208FCD38}">
      <dgm:prSet phldrT="[Text]" custT="1"/>
      <dgm:spPr/>
      <dgm:t>
        <a:bodyPr/>
        <a:lstStyle/>
        <a:p>
          <a:r>
            <a:rPr lang="en-ZA" sz="900"/>
            <a:t>T1: Teacher training (50 schools)</a:t>
          </a:r>
        </a:p>
      </dgm:t>
    </dgm:pt>
    <dgm:pt modelId="{D2541C08-0FDA-4C65-AC1F-EACA30A1A714}" type="parTrans" cxnId="{0A3EBC28-017E-4979-81E9-C9FBFFE62377}">
      <dgm:prSet/>
      <dgm:spPr/>
      <dgm:t>
        <a:bodyPr/>
        <a:lstStyle/>
        <a:p>
          <a:endParaRPr lang="en-ZA" sz="2000"/>
        </a:p>
      </dgm:t>
    </dgm:pt>
    <dgm:pt modelId="{330EFCE6-48C6-4319-B5D3-58326A9F42D7}" type="sibTrans" cxnId="{0A3EBC28-017E-4979-81E9-C9FBFFE62377}">
      <dgm:prSet/>
      <dgm:spPr/>
      <dgm:t>
        <a:bodyPr/>
        <a:lstStyle/>
        <a:p>
          <a:endParaRPr lang="en-ZA" sz="2000"/>
        </a:p>
      </dgm:t>
    </dgm:pt>
    <dgm:pt modelId="{2B925E4B-2A65-4A19-8AB3-2C0F0643FD31}">
      <dgm:prSet phldrT="[Text]" custT="1"/>
      <dgm:spPr/>
      <dgm:t>
        <a:bodyPr/>
        <a:lstStyle/>
        <a:p>
          <a:r>
            <a:rPr lang="en-ZA" sz="900"/>
            <a:t>T2: Coaching (50 schools)</a:t>
          </a:r>
        </a:p>
      </dgm:t>
    </dgm:pt>
    <dgm:pt modelId="{67AF3A1A-72E1-4567-AB00-DA8AAFC7BA97}" type="parTrans" cxnId="{1401C871-1E3B-425A-939C-57818359E565}">
      <dgm:prSet/>
      <dgm:spPr/>
      <dgm:t>
        <a:bodyPr/>
        <a:lstStyle/>
        <a:p>
          <a:endParaRPr lang="en-ZA" sz="2000"/>
        </a:p>
      </dgm:t>
    </dgm:pt>
    <dgm:pt modelId="{24410EA8-2C22-4C11-81E7-8BDCEEB057F7}" type="sibTrans" cxnId="{1401C871-1E3B-425A-939C-57818359E565}">
      <dgm:prSet/>
      <dgm:spPr/>
      <dgm:t>
        <a:bodyPr/>
        <a:lstStyle/>
        <a:p>
          <a:endParaRPr lang="en-ZA" sz="2000"/>
        </a:p>
      </dgm:t>
    </dgm:pt>
    <dgm:pt modelId="{14E98E04-EE99-458A-A8CE-2163E7CD15C7}">
      <dgm:prSet phldrT="[Text]" custT="1"/>
      <dgm:spPr/>
      <dgm:t>
        <a:bodyPr/>
        <a:lstStyle/>
        <a:p>
          <a:r>
            <a:rPr lang="en-ZA" sz="900"/>
            <a:t>T3: Parent involvement (50 schools)</a:t>
          </a:r>
        </a:p>
      </dgm:t>
    </dgm:pt>
    <dgm:pt modelId="{CBB1F305-8725-4D90-8729-13C8E00B38B5}" type="parTrans" cxnId="{50187117-D590-4C07-9A62-3575653AB00F}">
      <dgm:prSet/>
      <dgm:spPr/>
      <dgm:t>
        <a:bodyPr/>
        <a:lstStyle/>
        <a:p>
          <a:endParaRPr lang="en-ZA" sz="2000"/>
        </a:p>
      </dgm:t>
    </dgm:pt>
    <dgm:pt modelId="{C53E8D21-EEC0-4B9D-A3CA-8FEA3E048A30}" type="sibTrans" cxnId="{50187117-D590-4C07-9A62-3575653AB00F}">
      <dgm:prSet/>
      <dgm:spPr/>
      <dgm:t>
        <a:bodyPr/>
        <a:lstStyle/>
        <a:p>
          <a:endParaRPr lang="en-ZA" sz="2000"/>
        </a:p>
      </dgm:t>
    </dgm:pt>
    <dgm:pt modelId="{6FF31734-4CC5-4351-A253-20B6A5CFDE34}">
      <dgm:prSet phldrT="[Text]" custT="1"/>
      <dgm:spPr/>
      <dgm:t>
        <a:bodyPr/>
        <a:lstStyle/>
        <a:p>
          <a:r>
            <a:rPr lang="en-ZA" sz="900" dirty="0"/>
            <a:t>Control group (80 schools)</a:t>
          </a:r>
        </a:p>
      </dgm:t>
    </dgm:pt>
    <dgm:pt modelId="{45AB1DE6-6CD2-456D-9C3C-1DD9B9802DFC}" type="parTrans" cxnId="{5F381E2F-3BD2-42B3-BBD0-D10FFCDB20F0}">
      <dgm:prSet/>
      <dgm:spPr/>
      <dgm:t>
        <a:bodyPr/>
        <a:lstStyle/>
        <a:p>
          <a:endParaRPr lang="en-ZA" sz="2000"/>
        </a:p>
      </dgm:t>
    </dgm:pt>
    <dgm:pt modelId="{0BD6F0DE-9C27-404B-AA42-F78819F23312}" type="sibTrans" cxnId="{5F381E2F-3BD2-42B3-BBD0-D10FFCDB20F0}">
      <dgm:prSet/>
      <dgm:spPr/>
      <dgm:t>
        <a:bodyPr/>
        <a:lstStyle/>
        <a:p>
          <a:endParaRPr lang="en-ZA" sz="2000"/>
        </a:p>
      </dgm:t>
    </dgm:pt>
    <dgm:pt modelId="{DBA4F4E6-4243-4E9E-ACFB-77FF243BE8BB}" type="pres">
      <dgm:prSet presAssocID="{A4793B83-5D81-4278-9E68-924AF7121E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DA3ACF-FD53-4C87-A68E-B99035B7B38A}" type="pres">
      <dgm:prSet presAssocID="{C9CAF76C-9F53-4360-B020-2D791DBC1D23}" presName="boxAndChildren" presStyleCnt="0"/>
      <dgm:spPr/>
    </dgm:pt>
    <dgm:pt modelId="{6C7C6B63-69F8-466F-BE7B-5F86205F87B3}" type="pres">
      <dgm:prSet presAssocID="{C9CAF76C-9F53-4360-B020-2D791DBC1D23}" presName="parentTextBox" presStyleLbl="node1" presStyleIdx="0" presStyleCnt="6"/>
      <dgm:spPr/>
      <dgm:t>
        <a:bodyPr/>
        <a:lstStyle/>
        <a:p>
          <a:endParaRPr lang="en-US"/>
        </a:p>
      </dgm:t>
    </dgm:pt>
    <dgm:pt modelId="{38E2D948-222A-493D-8272-883F00C4773A}" type="pres">
      <dgm:prSet presAssocID="{C9CAF76C-9F53-4360-B020-2D791DBC1D23}" presName="entireBox" presStyleLbl="node1" presStyleIdx="0" presStyleCnt="6"/>
      <dgm:spPr/>
      <dgm:t>
        <a:bodyPr/>
        <a:lstStyle/>
        <a:p>
          <a:endParaRPr lang="en-US"/>
        </a:p>
      </dgm:t>
    </dgm:pt>
    <dgm:pt modelId="{BD7123AE-D7E2-4CA9-8255-1B3C41F5D563}" type="pres">
      <dgm:prSet presAssocID="{C9CAF76C-9F53-4360-B020-2D791DBC1D23}" presName="descendantBox" presStyleCnt="0"/>
      <dgm:spPr/>
    </dgm:pt>
    <dgm:pt modelId="{86F19B43-53BE-4059-897D-2BD877865C02}" type="pres">
      <dgm:prSet presAssocID="{09D8805F-52C4-4A1C-8E63-823B208FCD38}" presName="childTextBox" presStyleLbl="fgAccFollowNode1" presStyleIdx="0" presStyleCnt="2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477DFE6-3CC1-4063-AE62-D56A6EB0903A}" type="pres">
      <dgm:prSet presAssocID="{2B925E4B-2A65-4A19-8AB3-2C0F0643FD31}" presName="childTextBox" presStyleLbl="fgAccFollowNode1" presStyleIdx="1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1FD19-AE42-4371-9E58-C16721CFBC02}" type="pres">
      <dgm:prSet presAssocID="{14E98E04-EE99-458A-A8CE-2163E7CD15C7}" presName="childTextBox" presStyleLbl="fgAccFollowNode1" presStyleIdx="2" presStyleCnt="2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6691516-81AF-4CD7-BFF9-3849E8012EFD}" type="pres">
      <dgm:prSet presAssocID="{6FF31734-4CC5-4351-A253-20B6A5CFDE34}" presName="childTextBox" presStyleLbl="fgAccFollowNode1" presStyleIdx="3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B310B-2DDA-45BC-896A-85862FEEC3AA}" type="pres">
      <dgm:prSet presAssocID="{9ADFEDB4-7C01-459D-8AA3-E4C25909DAC8}" presName="sp" presStyleCnt="0"/>
      <dgm:spPr/>
    </dgm:pt>
    <dgm:pt modelId="{1472928D-C62B-485F-BB3D-5BD084D5C140}" type="pres">
      <dgm:prSet presAssocID="{1622FA96-5D48-49ED-B96A-DBAD7DAA30BE}" presName="arrowAndChildren" presStyleCnt="0"/>
      <dgm:spPr/>
    </dgm:pt>
    <dgm:pt modelId="{6C45F0C6-93B2-4A5F-B0E9-B795C0BC1217}" type="pres">
      <dgm:prSet presAssocID="{1622FA96-5D48-49ED-B96A-DBAD7DAA30BE}" presName="parentTextArrow" presStyleLbl="node1" presStyleIdx="0" presStyleCnt="6"/>
      <dgm:spPr/>
      <dgm:t>
        <a:bodyPr/>
        <a:lstStyle/>
        <a:p>
          <a:endParaRPr lang="en-US"/>
        </a:p>
      </dgm:t>
    </dgm:pt>
    <dgm:pt modelId="{E4F123B6-5B1F-401A-81EF-294711B5FF1C}" type="pres">
      <dgm:prSet presAssocID="{1622FA96-5D48-49ED-B96A-DBAD7DAA30BE}" presName="arrow" presStyleLbl="node1" presStyleIdx="1" presStyleCnt="6"/>
      <dgm:spPr/>
      <dgm:t>
        <a:bodyPr/>
        <a:lstStyle/>
        <a:p>
          <a:endParaRPr lang="en-US"/>
        </a:p>
      </dgm:t>
    </dgm:pt>
    <dgm:pt modelId="{E3169D22-5E7F-4789-BC22-C97E38C4E999}" type="pres">
      <dgm:prSet presAssocID="{1622FA96-5D48-49ED-B96A-DBAD7DAA30BE}" presName="descendantArrow" presStyleCnt="0"/>
      <dgm:spPr/>
    </dgm:pt>
    <dgm:pt modelId="{0A73CE6B-C84B-4A2F-B2F5-4B2FF3C402E1}" type="pres">
      <dgm:prSet presAssocID="{370A9CFB-DEE9-48EF-A47A-EA0F669DB023}" presName="childTextArrow" presStyleLbl="fgAccFollowNode1" presStyleIdx="4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6E2C3-DF3E-41C2-8437-437AE368E802}" type="pres">
      <dgm:prSet presAssocID="{F9432C71-5795-4781-B0EA-0FB536243889}" presName="childTextArrow" presStyleLbl="fgAccFollowNode1" presStyleIdx="5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3C5E2-BD7C-4AB0-B5BC-D5EEA0755B87}" type="pres">
      <dgm:prSet presAssocID="{0A033F1B-A26A-4D5D-8007-CB60B689315C}" presName="childTextArrow" presStyleLbl="fgAccFollowNode1" presStyleIdx="6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2AF75-B9C6-41A1-8EEF-8BCEB9C0F618}" type="pres">
      <dgm:prSet presAssocID="{9E32A452-4F5E-46AE-AF74-FA39237D5B32}" presName="childTextArrow" presStyleLbl="fgAccFollowNode1" presStyleIdx="7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166FF-97B8-4831-ADC6-1F3A286EDDDF}" type="pres">
      <dgm:prSet presAssocID="{2814AE22-F9B9-443F-89E2-597A943A53F9}" presName="childTextArrow" presStyleLbl="fgAccFollowNode1" presStyleIdx="8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CC3D5-EE1D-4008-B421-4F9ADE4B9827}" type="pres">
      <dgm:prSet presAssocID="{173F1415-E8DE-4586-8CF0-2C46057530B7}" presName="childTextArrow" presStyleLbl="fgAccFollowNode1" presStyleIdx="9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36439-B11F-402F-B331-405AF60DD6B0}" type="pres">
      <dgm:prSet presAssocID="{3493DB9B-074A-4462-9DB9-95170027CBAA}" presName="childTextArrow" presStyleLbl="fgAccFollowNode1" presStyleIdx="10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572D9-D6E8-4394-8CA4-C8B26F7635AA}" type="pres">
      <dgm:prSet presAssocID="{E12B9243-FDD4-43BD-AD7B-19B3DEF5615F}" presName="childTextArrow" presStyleLbl="fgAccFollowNode1" presStyleIdx="11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810D5-2308-4EEB-9306-2743FB61AA27}" type="pres">
      <dgm:prSet presAssocID="{2BBD9040-4BC3-41E7-BD64-629479B07F78}" presName="childTextArrow" presStyleLbl="fgAccFollowNode1" presStyleIdx="12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54978-0E5C-4E8A-B7EC-BFE733D414CF}" type="pres">
      <dgm:prSet presAssocID="{377FB0FD-7E2F-45A9-804C-99DF1026C27F}" presName="childTextArrow" presStyleLbl="fgAccFollowNode1" presStyleIdx="13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D4CE6-4D41-4040-B1BA-80DBAA57634B}" type="pres">
      <dgm:prSet presAssocID="{B393619C-B8B9-4813-94E5-5CB3FD43B8BF}" presName="sp" presStyleCnt="0"/>
      <dgm:spPr/>
    </dgm:pt>
    <dgm:pt modelId="{CA2A254C-CCC6-4727-A9DB-0DC18E9FB715}" type="pres">
      <dgm:prSet presAssocID="{100CAB20-49E2-4BF5-956B-CE3C6477F44E}" presName="arrowAndChildren" presStyleCnt="0"/>
      <dgm:spPr/>
    </dgm:pt>
    <dgm:pt modelId="{EDD675FC-C2A1-4568-B862-32E2862D53E5}" type="pres">
      <dgm:prSet presAssocID="{100CAB20-49E2-4BF5-956B-CE3C6477F44E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E131AF8D-C040-475C-83F6-AE3C9D0EDC7A}" type="pres">
      <dgm:prSet presAssocID="{54FF6E8E-3893-454D-BB69-376744748A62}" presName="sp" presStyleCnt="0"/>
      <dgm:spPr/>
    </dgm:pt>
    <dgm:pt modelId="{0025992D-D242-4316-B19C-3E91D0B7C644}" type="pres">
      <dgm:prSet presAssocID="{6593ADC8-D28E-4DF8-A054-9E2E855E5B5E}" presName="arrowAndChildren" presStyleCnt="0"/>
      <dgm:spPr/>
    </dgm:pt>
    <dgm:pt modelId="{31142D8E-CE1F-4312-B57E-6DC3B28C423B}" type="pres">
      <dgm:prSet presAssocID="{6593ADC8-D28E-4DF8-A054-9E2E855E5B5E}" presName="parentTextArrow" presStyleLbl="node1" presStyleIdx="3" presStyleCnt="6"/>
      <dgm:spPr/>
      <dgm:t>
        <a:bodyPr/>
        <a:lstStyle/>
        <a:p>
          <a:endParaRPr lang="en-ZA"/>
        </a:p>
      </dgm:t>
    </dgm:pt>
    <dgm:pt modelId="{5B424547-CDC1-4EE0-8FCA-B778E5DA5DB7}" type="pres">
      <dgm:prSet presAssocID="{D4B0BE01-A5CD-4C00-BE47-213572D513CB}" presName="sp" presStyleCnt="0"/>
      <dgm:spPr/>
    </dgm:pt>
    <dgm:pt modelId="{97E0B1BA-056D-4610-9813-880FD14BBECB}" type="pres">
      <dgm:prSet presAssocID="{4BCC218E-1535-41BF-8715-EEB5C91ABC68}" presName="arrowAndChildren" presStyleCnt="0"/>
      <dgm:spPr/>
    </dgm:pt>
    <dgm:pt modelId="{58CAC0E3-4339-4A90-96F3-17E40FB999FD}" type="pres">
      <dgm:prSet presAssocID="{4BCC218E-1535-41BF-8715-EEB5C91ABC68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B29DD2A5-7DDC-4BAC-9C49-131A7D8BD014}" type="pres">
      <dgm:prSet presAssocID="{4BCC218E-1535-41BF-8715-EEB5C91ABC68}" presName="arrow" presStyleLbl="node1" presStyleIdx="4" presStyleCnt="6"/>
      <dgm:spPr/>
      <dgm:t>
        <a:bodyPr/>
        <a:lstStyle/>
        <a:p>
          <a:endParaRPr lang="en-US"/>
        </a:p>
      </dgm:t>
    </dgm:pt>
    <dgm:pt modelId="{DBB1F07A-F65F-41AD-B681-0AC6BF8623AA}" type="pres">
      <dgm:prSet presAssocID="{4BCC218E-1535-41BF-8715-EEB5C91ABC68}" presName="descendantArrow" presStyleCnt="0"/>
      <dgm:spPr/>
    </dgm:pt>
    <dgm:pt modelId="{F37BBA68-641F-4F34-A1FE-556B89981377}" type="pres">
      <dgm:prSet presAssocID="{93F4A459-C08A-46BB-90CF-9296E5028FF7}" presName="childTextArrow" presStyleLbl="fgAccFollowNode1" presStyleIdx="14" presStyleCnt="2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53FD639-3CCB-49B6-A87A-89116B846072}" type="pres">
      <dgm:prSet presAssocID="{F7FA4F5C-9D81-4481-B3D2-0AAABC6559E7}" presName="childTextArrow" presStyleLbl="fgAccFollowNode1" presStyleIdx="15" presStyleCnt="2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30FDB1D-9199-406E-8DFE-C52835389F7F}" type="pres">
      <dgm:prSet presAssocID="{77EAF337-0651-47FD-A45D-C99E9866CF98}" presName="childTextArrow" presStyleLbl="fgAccFollowNode1" presStyleIdx="16" presStyleCnt="2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B7DDE4E-19A8-4DE1-8B7C-684325C1ADDA}" type="pres">
      <dgm:prSet presAssocID="{C4046A2D-009E-4726-B568-FDC05DAB1028}" presName="childTextArrow" presStyleLbl="fgAccFollowNode1" presStyleIdx="17" presStyleCnt="2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ADD602B-0E20-47DA-BDAC-B35374BC0553}" type="pres">
      <dgm:prSet presAssocID="{54B100F3-691A-41D5-B908-FFEF730088D5}" presName="childTextArrow" presStyleLbl="fgAccFollowNode1" presStyleIdx="18" presStyleCnt="2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320BADE-05C3-4806-9CC5-07E2D3087D48}" type="pres">
      <dgm:prSet presAssocID="{1D9D62D3-221F-491F-9D77-5782B7DDDE3A}" presName="childTextArrow" presStyleLbl="fgAccFollowNode1" presStyleIdx="19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CC813-F813-4038-B78A-2387229A55AA}" type="pres">
      <dgm:prSet presAssocID="{18335911-3C00-439E-A8BB-7A0461C6C511}" presName="childTextArrow" presStyleLbl="fgAccFollowNode1" presStyleIdx="20" presStyleCnt="2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4111E87-178C-46D1-B80F-A55BE6D9DCAE}" type="pres">
      <dgm:prSet presAssocID="{1089E19B-05A6-4F03-9DA5-F8284B4EE7DE}" presName="sp" presStyleCnt="0"/>
      <dgm:spPr/>
    </dgm:pt>
    <dgm:pt modelId="{2324151D-D7F3-4CF8-822D-C4DA26E5912C}" type="pres">
      <dgm:prSet presAssocID="{31F51EE4-26D5-41B8-86D3-0F89301BFB74}" presName="arrowAndChildren" presStyleCnt="0"/>
      <dgm:spPr/>
    </dgm:pt>
    <dgm:pt modelId="{11D5B718-B648-460F-852B-273D466E8012}" type="pres">
      <dgm:prSet presAssocID="{31F51EE4-26D5-41B8-86D3-0F89301BFB74}" presName="parentTextArrow" presStyleLbl="node1" presStyleIdx="5" presStyleCnt="6"/>
      <dgm:spPr/>
      <dgm:t>
        <a:bodyPr/>
        <a:lstStyle/>
        <a:p>
          <a:endParaRPr lang="en-ZA"/>
        </a:p>
      </dgm:t>
    </dgm:pt>
  </dgm:ptLst>
  <dgm:cxnLst>
    <dgm:cxn modelId="{CDD2FFAD-4D25-4A40-914C-616FE233DF04}" type="presOf" srcId="{3493DB9B-074A-4462-9DB9-95170027CBAA}" destId="{02636439-B11F-402F-B331-405AF60DD6B0}" srcOrd="0" destOrd="0" presId="urn:microsoft.com/office/officeart/2005/8/layout/process4"/>
    <dgm:cxn modelId="{31B7D3E7-4C65-409A-9916-658B59AB92AA}" type="presOf" srcId="{1D9D62D3-221F-491F-9D77-5782B7DDDE3A}" destId="{7320BADE-05C3-4806-9CC5-07E2D3087D48}" srcOrd="0" destOrd="0" presId="urn:microsoft.com/office/officeart/2005/8/layout/process4"/>
    <dgm:cxn modelId="{C5A584DF-F8E5-4FE5-AEC1-474E7482072B}" type="presOf" srcId="{93F4A459-C08A-46BB-90CF-9296E5028FF7}" destId="{F37BBA68-641F-4F34-A1FE-556B89981377}" srcOrd="0" destOrd="0" presId="urn:microsoft.com/office/officeart/2005/8/layout/process4"/>
    <dgm:cxn modelId="{A3D0A5F0-CB16-4148-8A1D-E8D846F6BA59}" srcId="{4BCC218E-1535-41BF-8715-EEB5C91ABC68}" destId="{F7FA4F5C-9D81-4481-B3D2-0AAABC6559E7}" srcOrd="1" destOrd="0" parTransId="{20EAD0F5-0AF1-4624-BEBB-BEA73A46773A}" sibTransId="{9ABF2193-34BF-4EC6-B424-D7F76BA174F0}"/>
    <dgm:cxn modelId="{50187117-D590-4C07-9A62-3575653AB00F}" srcId="{C9CAF76C-9F53-4360-B020-2D791DBC1D23}" destId="{14E98E04-EE99-458A-A8CE-2163E7CD15C7}" srcOrd="2" destOrd="0" parTransId="{CBB1F305-8725-4D90-8729-13C8E00B38B5}" sibTransId="{C53E8D21-EEC0-4B9D-A3CA-8FEA3E048A30}"/>
    <dgm:cxn modelId="{6FD3EC8C-BDE9-42E9-8351-0C41E001D053}" srcId="{A4793B83-5D81-4278-9E68-924AF7121E83}" destId="{6593ADC8-D28E-4DF8-A054-9E2E855E5B5E}" srcOrd="2" destOrd="0" parTransId="{33E1F217-8E8F-46DE-BB0C-84135E4B285E}" sibTransId="{54FF6E8E-3893-454D-BB69-376744748A62}"/>
    <dgm:cxn modelId="{03130BFC-B067-46DA-861F-810872605978}" srcId="{A4793B83-5D81-4278-9E68-924AF7121E83}" destId="{C9CAF76C-9F53-4360-B020-2D791DBC1D23}" srcOrd="5" destOrd="0" parTransId="{232123FD-5B7E-44F2-9323-100D2A8E9ACB}" sibTransId="{6A06354C-42C1-44EF-A391-FC317513E2E7}"/>
    <dgm:cxn modelId="{E93CAF34-D4D9-44E0-A235-AC4D35E2C1A9}" type="presOf" srcId="{2BBD9040-4BC3-41E7-BD64-629479B07F78}" destId="{01B810D5-2308-4EEB-9306-2743FB61AA27}" srcOrd="0" destOrd="0" presId="urn:microsoft.com/office/officeart/2005/8/layout/process4"/>
    <dgm:cxn modelId="{5F8C1194-4EEB-43BE-B8D0-76343ED1825A}" srcId="{4BCC218E-1535-41BF-8715-EEB5C91ABC68}" destId="{54B100F3-691A-41D5-B908-FFEF730088D5}" srcOrd="4" destOrd="0" parTransId="{4C66265D-1A56-49AB-9025-319FCE91A846}" sibTransId="{3E7D1E7E-1A68-4A0C-B0C0-9C464E78E7B7}"/>
    <dgm:cxn modelId="{A6262F02-22DD-4B21-9AC3-9A6FA47E0541}" type="presOf" srcId="{6FF31734-4CC5-4351-A253-20B6A5CFDE34}" destId="{66691516-81AF-4CD7-BFF9-3849E8012EFD}" srcOrd="0" destOrd="0" presId="urn:microsoft.com/office/officeart/2005/8/layout/process4"/>
    <dgm:cxn modelId="{06DBCF06-50DA-4265-BE46-B26C904EC34A}" type="presOf" srcId="{2B925E4B-2A65-4A19-8AB3-2C0F0643FD31}" destId="{7477DFE6-3CC1-4063-AE62-D56A6EB0903A}" srcOrd="0" destOrd="0" presId="urn:microsoft.com/office/officeart/2005/8/layout/process4"/>
    <dgm:cxn modelId="{AD51ABAB-2418-425D-B387-7F784BDDBAD3}" srcId="{4BCC218E-1535-41BF-8715-EEB5C91ABC68}" destId="{1D9D62D3-221F-491F-9D77-5782B7DDDE3A}" srcOrd="5" destOrd="0" parTransId="{6CBFD4A2-5629-4B44-BFD6-4E87FC7FF22E}" sibTransId="{58C15C8F-AED6-4892-91D6-DFA2C116E14C}"/>
    <dgm:cxn modelId="{4AE6365B-8D34-4BAD-99CB-BDEC7FA400E6}" srcId="{1622FA96-5D48-49ED-B96A-DBAD7DAA30BE}" destId="{E12B9243-FDD4-43BD-AD7B-19B3DEF5615F}" srcOrd="7" destOrd="0" parTransId="{33B6244F-CBD3-4F1B-8502-041F7C20172C}" sibTransId="{0863880C-CAEF-4895-8C89-DE5427F74D81}"/>
    <dgm:cxn modelId="{4D634F32-B5D3-4F38-B78B-A7E29B89319F}" type="presOf" srcId="{6593ADC8-D28E-4DF8-A054-9E2E855E5B5E}" destId="{31142D8E-CE1F-4312-B57E-6DC3B28C423B}" srcOrd="0" destOrd="0" presId="urn:microsoft.com/office/officeart/2005/8/layout/process4"/>
    <dgm:cxn modelId="{CB716442-301C-4544-9442-070F08B7F78F}" type="presOf" srcId="{100CAB20-49E2-4BF5-956B-CE3C6477F44E}" destId="{EDD675FC-C2A1-4568-B862-32E2862D53E5}" srcOrd="0" destOrd="0" presId="urn:microsoft.com/office/officeart/2005/8/layout/process4"/>
    <dgm:cxn modelId="{1401C871-1E3B-425A-939C-57818359E565}" srcId="{C9CAF76C-9F53-4360-B020-2D791DBC1D23}" destId="{2B925E4B-2A65-4A19-8AB3-2C0F0643FD31}" srcOrd="1" destOrd="0" parTransId="{67AF3A1A-72E1-4567-AB00-DA8AAFC7BA97}" sibTransId="{24410EA8-2C22-4C11-81E7-8BDCEEB057F7}"/>
    <dgm:cxn modelId="{66E35332-6433-4DE6-961D-E3B8BCDCF91A}" type="presOf" srcId="{1622FA96-5D48-49ED-B96A-DBAD7DAA30BE}" destId="{E4F123B6-5B1F-401A-81EF-294711B5FF1C}" srcOrd="1" destOrd="0" presId="urn:microsoft.com/office/officeart/2005/8/layout/process4"/>
    <dgm:cxn modelId="{33A93168-B2C2-4441-B07D-A114204BED1E}" type="presOf" srcId="{173F1415-E8DE-4586-8CF0-2C46057530B7}" destId="{A35CC3D5-EE1D-4008-B421-4F9ADE4B9827}" srcOrd="0" destOrd="0" presId="urn:microsoft.com/office/officeart/2005/8/layout/process4"/>
    <dgm:cxn modelId="{91B55026-DE85-4743-8C34-02405B3D7203}" srcId="{4BCC218E-1535-41BF-8715-EEB5C91ABC68}" destId="{18335911-3C00-439E-A8BB-7A0461C6C511}" srcOrd="6" destOrd="0" parTransId="{DDE17472-7E3B-4CF5-9096-CAAE55634D5D}" sibTransId="{37C318BB-9131-47F3-87B6-60C6A99EFDEE}"/>
    <dgm:cxn modelId="{62A71117-7E59-46BB-93D5-100D3F2F32CF}" type="presOf" srcId="{77EAF337-0651-47FD-A45D-C99E9866CF98}" destId="{C30FDB1D-9199-406E-8DFE-C52835389F7F}" srcOrd="0" destOrd="0" presId="urn:microsoft.com/office/officeart/2005/8/layout/process4"/>
    <dgm:cxn modelId="{0A3EBC28-017E-4979-81E9-C9FBFFE62377}" srcId="{C9CAF76C-9F53-4360-B020-2D791DBC1D23}" destId="{09D8805F-52C4-4A1C-8E63-823B208FCD38}" srcOrd="0" destOrd="0" parTransId="{D2541C08-0FDA-4C65-AC1F-EACA30A1A714}" sibTransId="{330EFCE6-48C6-4319-B5D3-58326A9F42D7}"/>
    <dgm:cxn modelId="{C39632B6-6474-402E-AA2F-071CB99F23DB}" srcId="{A4793B83-5D81-4278-9E68-924AF7121E83}" destId="{1622FA96-5D48-49ED-B96A-DBAD7DAA30BE}" srcOrd="4" destOrd="0" parTransId="{CAE5D50C-EF95-4D69-86F1-3FAABC66BF07}" sibTransId="{9ADFEDB4-7C01-459D-8AA3-E4C25909DAC8}"/>
    <dgm:cxn modelId="{507846B8-3767-46BA-B6A6-ED0212D65C9E}" type="presOf" srcId="{C9CAF76C-9F53-4360-B020-2D791DBC1D23}" destId="{6C7C6B63-69F8-466F-BE7B-5F86205F87B3}" srcOrd="0" destOrd="0" presId="urn:microsoft.com/office/officeart/2005/8/layout/process4"/>
    <dgm:cxn modelId="{D1FCE076-4E46-4855-A26D-8A98AEEA9385}" type="presOf" srcId="{09D8805F-52C4-4A1C-8E63-823B208FCD38}" destId="{86F19B43-53BE-4059-897D-2BD877865C02}" srcOrd="0" destOrd="0" presId="urn:microsoft.com/office/officeart/2005/8/layout/process4"/>
    <dgm:cxn modelId="{79AFA41E-4D82-4D95-B6FA-6022AEE82348}" srcId="{1622FA96-5D48-49ED-B96A-DBAD7DAA30BE}" destId="{F9432C71-5795-4781-B0EA-0FB536243889}" srcOrd="1" destOrd="0" parTransId="{E0C74237-312E-4204-AFD6-31219DC6F2E3}" sibTransId="{8810D152-04C1-4B97-A66A-A576E3346FBB}"/>
    <dgm:cxn modelId="{864B2026-90F2-410B-821A-E4CBDAC19CA1}" type="presOf" srcId="{2814AE22-F9B9-443F-89E2-597A943A53F9}" destId="{63E166FF-97B8-4831-ADC6-1F3A286EDDDF}" srcOrd="0" destOrd="0" presId="urn:microsoft.com/office/officeart/2005/8/layout/process4"/>
    <dgm:cxn modelId="{BA838A11-051A-4287-AEC0-2E54DC27F3F5}" type="presOf" srcId="{A4793B83-5D81-4278-9E68-924AF7121E83}" destId="{DBA4F4E6-4243-4E9E-ACFB-77FF243BE8BB}" srcOrd="0" destOrd="0" presId="urn:microsoft.com/office/officeart/2005/8/layout/process4"/>
    <dgm:cxn modelId="{5F381E2F-3BD2-42B3-BBD0-D10FFCDB20F0}" srcId="{C9CAF76C-9F53-4360-B020-2D791DBC1D23}" destId="{6FF31734-4CC5-4351-A253-20B6A5CFDE34}" srcOrd="3" destOrd="0" parTransId="{45AB1DE6-6CD2-456D-9C3C-1DD9B9802DFC}" sibTransId="{0BD6F0DE-9C27-404B-AA42-F78819F23312}"/>
    <dgm:cxn modelId="{8289C4A3-689B-405A-8CF5-DDB4837AB126}" type="presOf" srcId="{F9432C71-5795-4781-B0EA-0FB536243889}" destId="{1356E2C3-DF3E-41C2-8437-437AE368E802}" srcOrd="0" destOrd="0" presId="urn:microsoft.com/office/officeart/2005/8/layout/process4"/>
    <dgm:cxn modelId="{5D4BCCBA-6BD8-4122-AA7D-8EB2EC47D70B}" srcId="{4BCC218E-1535-41BF-8715-EEB5C91ABC68}" destId="{C4046A2D-009E-4726-B568-FDC05DAB1028}" srcOrd="3" destOrd="0" parTransId="{67825243-D652-4B9A-99E4-90712915CE55}" sibTransId="{A7A2B9AC-34F0-4090-ABB3-A0680FDD9DFF}"/>
    <dgm:cxn modelId="{B09D5247-7B02-4C05-941F-E0992DEDD6CE}" type="presOf" srcId="{370A9CFB-DEE9-48EF-A47A-EA0F669DB023}" destId="{0A73CE6B-C84B-4A2F-B2F5-4B2FF3C402E1}" srcOrd="0" destOrd="0" presId="urn:microsoft.com/office/officeart/2005/8/layout/process4"/>
    <dgm:cxn modelId="{2BC6DD5E-BA78-4E5E-A572-523AC9B816FA}" type="presOf" srcId="{14E98E04-EE99-458A-A8CE-2163E7CD15C7}" destId="{93F1FD19-AE42-4371-9E58-C16721CFBC02}" srcOrd="0" destOrd="0" presId="urn:microsoft.com/office/officeart/2005/8/layout/process4"/>
    <dgm:cxn modelId="{F97FF809-4227-4D17-A45C-B88C9CA0332F}" type="presOf" srcId="{0A033F1B-A26A-4D5D-8007-CB60B689315C}" destId="{7D13C5E2-BD7C-4AB0-B5BC-D5EEA0755B87}" srcOrd="0" destOrd="0" presId="urn:microsoft.com/office/officeart/2005/8/layout/process4"/>
    <dgm:cxn modelId="{CB3FD197-0AAC-4AD6-8F76-C8FB6DAF57B9}" type="presOf" srcId="{F7FA4F5C-9D81-4481-B3D2-0AAABC6559E7}" destId="{553FD639-3CCB-49B6-A87A-89116B846072}" srcOrd="0" destOrd="0" presId="urn:microsoft.com/office/officeart/2005/8/layout/process4"/>
    <dgm:cxn modelId="{BD843DBC-E19E-4C8C-9B02-8B9AD1176AFD}" srcId="{1622FA96-5D48-49ED-B96A-DBAD7DAA30BE}" destId="{0A033F1B-A26A-4D5D-8007-CB60B689315C}" srcOrd="2" destOrd="0" parTransId="{E2EA592C-DFBF-447B-9299-54964E548D36}" sibTransId="{7832AC9C-613F-478B-8C90-4D9F22FBB27E}"/>
    <dgm:cxn modelId="{D6A600CD-5205-4CF1-A77A-260D5B3553B3}" type="presOf" srcId="{C9CAF76C-9F53-4360-B020-2D791DBC1D23}" destId="{38E2D948-222A-493D-8272-883F00C4773A}" srcOrd="1" destOrd="0" presId="urn:microsoft.com/office/officeart/2005/8/layout/process4"/>
    <dgm:cxn modelId="{0FBFFBE1-FA3F-42C2-8605-B79B6D192904}" srcId="{1622FA96-5D48-49ED-B96A-DBAD7DAA30BE}" destId="{2814AE22-F9B9-443F-89E2-597A943A53F9}" srcOrd="4" destOrd="0" parTransId="{CBD172A8-CEDB-4E91-A682-CB9EE927AC55}" sibTransId="{077F27A2-C2F0-46F1-8EA0-C12CF01DCD5F}"/>
    <dgm:cxn modelId="{96BBCFC1-BC83-4F95-B174-3E818376BB58}" srcId="{1622FA96-5D48-49ED-B96A-DBAD7DAA30BE}" destId="{377FB0FD-7E2F-45A9-804C-99DF1026C27F}" srcOrd="9" destOrd="0" parTransId="{5182CB26-2E4D-4500-A711-D7C631FAA494}" sibTransId="{9D28A1F9-D074-4297-86A5-A36D6D43EC46}"/>
    <dgm:cxn modelId="{09BA07BF-E06E-4DBA-B02A-7E4BBDF8A282}" srcId="{4BCC218E-1535-41BF-8715-EEB5C91ABC68}" destId="{93F4A459-C08A-46BB-90CF-9296E5028FF7}" srcOrd="0" destOrd="0" parTransId="{7C8D8C09-B2C2-462B-A809-3EB757C46CFB}" sibTransId="{4FE34313-BC1F-4CA2-9CEE-DD2F0C6281CD}"/>
    <dgm:cxn modelId="{1ABB89F6-9EBC-4142-9B26-E18115D16166}" type="presOf" srcId="{54B100F3-691A-41D5-B908-FFEF730088D5}" destId="{1ADD602B-0E20-47DA-BDAC-B35374BC0553}" srcOrd="0" destOrd="0" presId="urn:microsoft.com/office/officeart/2005/8/layout/process4"/>
    <dgm:cxn modelId="{B190A4A7-B215-4096-9FCC-CE64CE451DCD}" type="presOf" srcId="{9E32A452-4F5E-46AE-AF74-FA39237D5B32}" destId="{8DB2AF75-B9C6-41A1-8EEF-8BCEB9C0F618}" srcOrd="0" destOrd="0" presId="urn:microsoft.com/office/officeart/2005/8/layout/process4"/>
    <dgm:cxn modelId="{8FEA37AD-5A56-486A-9350-39D465BFF7AA}" type="presOf" srcId="{4BCC218E-1535-41BF-8715-EEB5C91ABC68}" destId="{58CAC0E3-4339-4A90-96F3-17E40FB999FD}" srcOrd="0" destOrd="0" presId="urn:microsoft.com/office/officeart/2005/8/layout/process4"/>
    <dgm:cxn modelId="{EFF6BF65-C0C1-46D2-A8ED-43A935F7F340}" type="presOf" srcId="{18335911-3C00-439E-A8BB-7A0461C6C511}" destId="{FCDCC813-F813-4038-B78A-2387229A55AA}" srcOrd="0" destOrd="0" presId="urn:microsoft.com/office/officeart/2005/8/layout/process4"/>
    <dgm:cxn modelId="{6B4CE710-34FC-4CFF-8B76-EF6EB4068D80}" srcId="{1622FA96-5D48-49ED-B96A-DBAD7DAA30BE}" destId="{9E32A452-4F5E-46AE-AF74-FA39237D5B32}" srcOrd="3" destOrd="0" parTransId="{93031820-2C2A-4B95-8E1E-9E5360FB23D4}" sibTransId="{71A2F08C-958C-44A4-A7A7-576C642B81AF}"/>
    <dgm:cxn modelId="{D773782B-B000-4121-8D0D-09457EDC95EE}" type="presOf" srcId="{377FB0FD-7E2F-45A9-804C-99DF1026C27F}" destId="{EE654978-0E5C-4E8A-B7EC-BFE733D414CF}" srcOrd="0" destOrd="0" presId="urn:microsoft.com/office/officeart/2005/8/layout/process4"/>
    <dgm:cxn modelId="{98CC925C-3FBE-4E22-8248-80FA1CD5AD45}" srcId="{A4793B83-5D81-4278-9E68-924AF7121E83}" destId="{4BCC218E-1535-41BF-8715-EEB5C91ABC68}" srcOrd="1" destOrd="0" parTransId="{D13D15B8-2433-42A5-9AEB-3C0A71D32E1F}" sibTransId="{D4B0BE01-A5CD-4C00-BE47-213572D513CB}"/>
    <dgm:cxn modelId="{11393CAA-C7CD-48FA-AE89-69FA21B11938}" srcId="{1622FA96-5D48-49ED-B96A-DBAD7DAA30BE}" destId="{370A9CFB-DEE9-48EF-A47A-EA0F669DB023}" srcOrd="0" destOrd="0" parTransId="{83368234-6F28-44CF-9FAE-2B22398CE5AF}" sibTransId="{AA767F7E-22CC-4AC6-A5D2-77A207350162}"/>
    <dgm:cxn modelId="{1D731268-1E53-402C-A461-D64ADD0D5A74}" type="presOf" srcId="{31F51EE4-26D5-41B8-86D3-0F89301BFB74}" destId="{11D5B718-B648-460F-852B-273D466E8012}" srcOrd="0" destOrd="0" presId="urn:microsoft.com/office/officeart/2005/8/layout/process4"/>
    <dgm:cxn modelId="{A573B5E0-145F-4203-913B-926F046F89E9}" srcId="{1622FA96-5D48-49ED-B96A-DBAD7DAA30BE}" destId="{3493DB9B-074A-4462-9DB9-95170027CBAA}" srcOrd="6" destOrd="0" parTransId="{D824EE96-126E-4CDE-836E-C86A6F86B7C7}" sibTransId="{0F9ED643-703E-4427-A5EF-33CCDFFBA90E}"/>
    <dgm:cxn modelId="{B9A9FE6A-E09C-46CE-9A11-EB976992F0A1}" type="presOf" srcId="{C4046A2D-009E-4726-B568-FDC05DAB1028}" destId="{BB7DDE4E-19A8-4DE1-8B7C-684325C1ADDA}" srcOrd="0" destOrd="0" presId="urn:microsoft.com/office/officeart/2005/8/layout/process4"/>
    <dgm:cxn modelId="{7E6B55BA-8FE4-432F-B325-A8B16D07E087}" srcId="{1622FA96-5D48-49ED-B96A-DBAD7DAA30BE}" destId="{2BBD9040-4BC3-41E7-BD64-629479B07F78}" srcOrd="8" destOrd="0" parTransId="{5E4AD864-CA0A-4A9B-92F5-2565C018EC1B}" sibTransId="{2FBF6B59-B7B1-40C5-9EDC-FF163ECFB8E3}"/>
    <dgm:cxn modelId="{06DC21AA-AA59-4FB3-986D-E5AEF163CD4B}" srcId="{4BCC218E-1535-41BF-8715-EEB5C91ABC68}" destId="{77EAF337-0651-47FD-A45D-C99E9866CF98}" srcOrd="2" destOrd="0" parTransId="{A3A77F9A-80B1-4F30-84FF-E2ADAF31280D}" sibTransId="{2A8B4296-06B7-40BD-958A-20576561E27C}"/>
    <dgm:cxn modelId="{63D72799-76D2-40BA-8575-1BEC5F10175B}" type="presOf" srcId="{4BCC218E-1535-41BF-8715-EEB5C91ABC68}" destId="{B29DD2A5-7DDC-4BAC-9C49-131A7D8BD014}" srcOrd="1" destOrd="0" presId="urn:microsoft.com/office/officeart/2005/8/layout/process4"/>
    <dgm:cxn modelId="{308C4D67-27B4-4117-961F-AC4AFA4E963E}" srcId="{A4793B83-5D81-4278-9E68-924AF7121E83}" destId="{31F51EE4-26D5-41B8-86D3-0F89301BFB74}" srcOrd="0" destOrd="0" parTransId="{E7322E95-C50C-40D1-8828-079D2A16EFBD}" sibTransId="{1089E19B-05A6-4F03-9DA5-F8284B4EE7DE}"/>
    <dgm:cxn modelId="{797BE610-5C38-4119-B155-E2660DC60458}" type="presOf" srcId="{E12B9243-FDD4-43BD-AD7B-19B3DEF5615F}" destId="{C91572D9-D6E8-4394-8CA4-C8B26F7635AA}" srcOrd="0" destOrd="0" presId="urn:microsoft.com/office/officeart/2005/8/layout/process4"/>
    <dgm:cxn modelId="{B4FE7897-82A0-43F6-A587-F536F3D512C3}" type="presOf" srcId="{1622FA96-5D48-49ED-B96A-DBAD7DAA30BE}" destId="{6C45F0C6-93B2-4A5F-B0E9-B795C0BC1217}" srcOrd="0" destOrd="0" presId="urn:microsoft.com/office/officeart/2005/8/layout/process4"/>
    <dgm:cxn modelId="{F020CD1D-02F1-4323-8661-EAFC0FD3AEC1}" srcId="{A4793B83-5D81-4278-9E68-924AF7121E83}" destId="{100CAB20-49E2-4BF5-956B-CE3C6477F44E}" srcOrd="3" destOrd="0" parTransId="{0AF13873-DC0B-423B-851C-29BDDB67F51B}" sibTransId="{B393619C-B8B9-4813-94E5-5CB3FD43B8BF}"/>
    <dgm:cxn modelId="{93D3C407-9679-428A-89FE-BAA6CDFC02DA}" srcId="{1622FA96-5D48-49ED-B96A-DBAD7DAA30BE}" destId="{173F1415-E8DE-4586-8CF0-2C46057530B7}" srcOrd="5" destOrd="0" parTransId="{476ACA82-C174-437E-86E3-03A5C9C9DEBB}" sibTransId="{14A7B904-779E-4D41-A277-80DEFD0D13D6}"/>
    <dgm:cxn modelId="{4B9E1371-6C10-469E-BBB6-FB66ED22FD89}" type="presParOf" srcId="{DBA4F4E6-4243-4E9E-ACFB-77FF243BE8BB}" destId="{3EDA3ACF-FD53-4C87-A68E-B99035B7B38A}" srcOrd="0" destOrd="0" presId="urn:microsoft.com/office/officeart/2005/8/layout/process4"/>
    <dgm:cxn modelId="{0E4344EC-180C-4B28-A352-1FC5CD3C715B}" type="presParOf" srcId="{3EDA3ACF-FD53-4C87-A68E-B99035B7B38A}" destId="{6C7C6B63-69F8-466F-BE7B-5F86205F87B3}" srcOrd="0" destOrd="0" presId="urn:microsoft.com/office/officeart/2005/8/layout/process4"/>
    <dgm:cxn modelId="{1F39345B-C3E4-408C-BA7E-95011A39C9DF}" type="presParOf" srcId="{3EDA3ACF-FD53-4C87-A68E-B99035B7B38A}" destId="{38E2D948-222A-493D-8272-883F00C4773A}" srcOrd="1" destOrd="0" presId="urn:microsoft.com/office/officeart/2005/8/layout/process4"/>
    <dgm:cxn modelId="{DF3C1CE0-CF99-4AB1-81FB-5A700BD07540}" type="presParOf" srcId="{3EDA3ACF-FD53-4C87-A68E-B99035B7B38A}" destId="{BD7123AE-D7E2-4CA9-8255-1B3C41F5D563}" srcOrd="2" destOrd="0" presId="urn:microsoft.com/office/officeart/2005/8/layout/process4"/>
    <dgm:cxn modelId="{43246E4F-429B-4D2A-AB50-F7B3B0AF97B3}" type="presParOf" srcId="{BD7123AE-D7E2-4CA9-8255-1B3C41F5D563}" destId="{86F19B43-53BE-4059-897D-2BD877865C02}" srcOrd="0" destOrd="0" presId="urn:microsoft.com/office/officeart/2005/8/layout/process4"/>
    <dgm:cxn modelId="{DDD6738F-319B-4073-8882-DFD4A5704808}" type="presParOf" srcId="{BD7123AE-D7E2-4CA9-8255-1B3C41F5D563}" destId="{7477DFE6-3CC1-4063-AE62-D56A6EB0903A}" srcOrd="1" destOrd="0" presId="urn:microsoft.com/office/officeart/2005/8/layout/process4"/>
    <dgm:cxn modelId="{7DBD0D53-1886-4208-BB62-3FC01781E61E}" type="presParOf" srcId="{BD7123AE-D7E2-4CA9-8255-1B3C41F5D563}" destId="{93F1FD19-AE42-4371-9E58-C16721CFBC02}" srcOrd="2" destOrd="0" presId="urn:microsoft.com/office/officeart/2005/8/layout/process4"/>
    <dgm:cxn modelId="{EC46534F-3BFD-43B7-829C-DB780525829C}" type="presParOf" srcId="{BD7123AE-D7E2-4CA9-8255-1B3C41F5D563}" destId="{66691516-81AF-4CD7-BFF9-3849E8012EFD}" srcOrd="3" destOrd="0" presId="urn:microsoft.com/office/officeart/2005/8/layout/process4"/>
    <dgm:cxn modelId="{0B72BD86-9824-489A-824F-7827ECE8E9A2}" type="presParOf" srcId="{DBA4F4E6-4243-4E9E-ACFB-77FF243BE8BB}" destId="{6A7B310B-2DDA-45BC-896A-85862FEEC3AA}" srcOrd="1" destOrd="0" presId="urn:microsoft.com/office/officeart/2005/8/layout/process4"/>
    <dgm:cxn modelId="{FD5E6CB6-FCCB-4A8C-9D2F-07AF66A22F06}" type="presParOf" srcId="{DBA4F4E6-4243-4E9E-ACFB-77FF243BE8BB}" destId="{1472928D-C62B-485F-BB3D-5BD084D5C140}" srcOrd="2" destOrd="0" presId="urn:microsoft.com/office/officeart/2005/8/layout/process4"/>
    <dgm:cxn modelId="{E465CB44-BB8A-478D-81C8-E7FE80D01230}" type="presParOf" srcId="{1472928D-C62B-485F-BB3D-5BD084D5C140}" destId="{6C45F0C6-93B2-4A5F-B0E9-B795C0BC1217}" srcOrd="0" destOrd="0" presId="urn:microsoft.com/office/officeart/2005/8/layout/process4"/>
    <dgm:cxn modelId="{E027A5A8-FC86-4EDB-AE89-EA5C9B43A26F}" type="presParOf" srcId="{1472928D-C62B-485F-BB3D-5BD084D5C140}" destId="{E4F123B6-5B1F-401A-81EF-294711B5FF1C}" srcOrd="1" destOrd="0" presId="urn:microsoft.com/office/officeart/2005/8/layout/process4"/>
    <dgm:cxn modelId="{FF105CA4-00E6-4426-8D47-22FB4DA32310}" type="presParOf" srcId="{1472928D-C62B-485F-BB3D-5BD084D5C140}" destId="{E3169D22-5E7F-4789-BC22-C97E38C4E999}" srcOrd="2" destOrd="0" presId="urn:microsoft.com/office/officeart/2005/8/layout/process4"/>
    <dgm:cxn modelId="{E6D75317-9BB1-4BC7-9E9B-0ACB90D9DC4F}" type="presParOf" srcId="{E3169D22-5E7F-4789-BC22-C97E38C4E999}" destId="{0A73CE6B-C84B-4A2F-B2F5-4B2FF3C402E1}" srcOrd="0" destOrd="0" presId="urn:microsoft.com/office/officeart/2005/8/layout/process4"/>
    <dgm:cxn modelId="{F223FF09-8F1D-4F25-A1A9-9166B1FCFE69}" type="presParOf" srcId="{E3169D22-5E7F-4789-BC22-C97E38C4E999}" destId="{1356E2C3-DF3E-41C2-8437-437AE368E802}" srcOrd="1" destOrd="0" presId="urn:microsoft.com/office/officeart/2005/8/layout/process4"/>
    <dgm:cxn modelId="{06588266-BD04-4606-AD0E-D7489D6B140C}" type="presParOf" srcId="{E3169D22-5E7F-4789-BC22-C97E38C4E999}" destId="{7D13C5E2-BD7C-4AB0-B5BC-D5EEA0755B87}" srcOrd="2" destOrd="0" presId="urn:microsoft.com/office/officeart/2005/8/layout/process4"/>
    <dgm:cxn modelId="{2841C3BF-0380-4269-B2CA-28B6C9EE3FDE}" type="presParOf" srcId="{E3169D22-5E7F-4789-BC22-C97E38C4E999}" destId="{8DB2AF75-B9C6-41A1-8EEF-8BCEB9C0F618}" srcOrd="3" destOrd="0" presId="urn:microsoft.com/office/officeart/2005/8/layout/process4"/>
    <dgm:cxn modelId="{E7F886A9-76EF-4A5A-8C64-867D9A3C599A}" type="presParOf" srcId="{E3169D22-5E7F-4789-BC22-C97E38C4E999}" destId="{63E166FF-97B8-4831-ADC6-1F3A286EDDDF}" srcOrd="4" destOrd="0" presId="urn:microsoft.com/office/officeart/2005/8/layout/process4"/>
    <dgm:cxn modelId="{7CDAC303-03F6-4FB3-BF55-1ECFD2C6E266}" type="presParOf" srcId="{E3169D22-5E7F-4789-BC22-C97E38C4E999}" destId="{A35CC3D5-EE1D-4008-B421-4F9ADE4B9827}" srcOrd="5" destOrd="0" presId="urn:microsoft.com/office/officeart/2005/8/layout/process4"/>
    <dgm:cxn modelId="{D917B62F-DFC4-4114-9F8F-75BAD958FEF0}" type="presParOf" srcId="{E3169D22-5E7F-4789-BC22-C97E38C4E999}" destId="{02636439-B11F-402F-B331-405AF60DD6B0}" srcOrd="6" destOrd="0" presId="urn:microsoft.com/office/officeart/2005/8/layout/process4"/>
    <dgm:cxn modelId="{AFD56C5E-115D-4117-9CD0-7356C42EC003}" type="presParOf" srcId="{E3169D22-5E7F-4789-BC22-C97E38C4E999}" destId="{C91572D9-D6E8-4394-8CA4-C8B26F7635AA}" srcOrd="7" destOrd="0" presId="urn:microsoft.com/office/officeart/2005/8/layout/process4"/>
    <dgm:cxn modelId="{7A6DF51B-7494-4438-8C0C-82EEB16032FD}" type="presParOf" srcId="{E3169D22-5E7F-4789-BC22-C97E38C4E999}" destId="{01B810D5-2308-4EEB-9306-2743FB61AA27}" srcOrd="8" destOrd="0" presId="urn:microsoft.com/office/officeart/2005/8/layout/process4"/>
    <dgm:cxn modelId="{FEF81E8F-6A1E-40ED-9602-99B342B4A91B}" type="presParOf" srcId="{E3169D22-5E7F-4789-BC22-C97E38C4E999}" destId="{EE654978-0E5C-4E8A-B7EC-BFE733D414CF}" srcOrd="9" destOrd="0" presId="urn:microsoft.com/office/officeart/2005/8/layout/process4"/>
    <dgm:cxn modelId="{BE5234AE-63F4-41D5-AA54-19F5FB5854F2}" type="presParOf" srcId="{DBA4F4E6-4243-4E9E-ACFB-77FF243BE8BB}" destId="{8F2D4CE6-4D41-4040-B1BA-80DBAA57634B}" srcOrd="3" destOrd="0" presId="urn:microsoft.com/office/officeart/2005/8/layout/process4"/>
    <dgm:cxn modelId="{D081052A-7028-468F-8DF3-7E27EF6A45CC}" type="presParOf" srcId="{DBA4F4E6-4243-4E9E-ACFB-77FF243BE8BB}" destId="{CA2A254C-CCC6-4727-A9DB-0DC18E9FB715}" srcOrd="4" destOrd="0" presId="urn:microsoft.com/office/officeart/2005/8/layout/process4"/>
    <dgm:cxn modelId="{F1E7D4D1-62DD-4AA8-86E7-D1C40ABDF42B}" type="presParOf" srcId="{CA2A254C-CCC6-4727-A9DB-0DC18E9FB715}" destId="{EDD675FC-C2A1-4568-B862-32E2862D53E5}" srcOrd="0" destOrd="0" presId="urn:microsoft.com/office/officeart/2005/8/layout/process4"/>
    <dgm:cxn modelId="{2BC413FB-8FCA-4D31-AD47-8FD9DB99CCC2}" type="presParOf" srcId="{DBA4F4E6-4243-4E9E-ACFB-77FF243BE8BB}" destId="{E131AF8D-C040-475C-83F6-AE3C9D0EDC7A}" srcOrd="5" destOrd="0" presId="urn:microsoft.com/office/officeart/2005/8/layout/process4"/>
    <dgm:cxn modelId="{36FF7974-47D3-4327-AEF2-809370DC5E43}" type="presParOf" srcId="{DBA4F4E6-4243-4E9E-ACFB-77FF243BE8BB}" destId="{0025992D-D242-4316-B19C-3E91D0B7C644}" srcOrd="6" destOrd="0" presId="urn:microsoft.com/office/officeart/2005/8/layout/process4"/>
    <dgm:cxn modelId="{D612599B-F518-4C79-83FA-ED964D2F3309}" type="presParOf" srcId="{0025992D-D242-4316-B19C-3E91D0B7C644}" destId="{31142D8E-CE1F-4312-B57E-6DC3B28C423B}" srcOrd="0" destOrd="0" presId="urn:microsoft.com/office/officeart/2005/8/layout/process4"/>
    <dgm:cxn modelId="{A6B8E15B-59C7-44C1-BBAA-449BE598DF62}" type="presParOf" srcId="{DBA4F4E6-4243-4E9E-ACFB-77FF243BE8BB}" destId="{5B424547-CDC1-4EE0-8FCA-B778E5DA5DB7}" srcOrd="7" destOrd="0" presId="urn:microsoft.com/office/officeart/2005/8/layout/process4"/>
    <dgm:cxn modelId="{E90270DC-F5F9-43D7-859A-3A58C298AD20}" type="presParOf" srcId="{DBA4F4E6-4243-4E9E-ACFB-77FF243BE8BB}" destId="{97E0B1BA-056D-4610-9813-880FD14BBECB}" srcOrd="8" destOrd="0" presId="urn:microsoft.com/office/officeart/2005/8/layout/process4"/>
    <dgm:cxn modelId="{0F0D751E-F16B-46A7-AAAA-A3CD11C1B0B9}" type="presParOf" srcId="{97E0B1BA-056D-4610-9813-880FD14BBECB}" destId="{58CAC0E3-4339-4A90-96F3-17E40FB999FD}" srcOrd="0" destOrd="0" presId="urn:microsoft.com/office/officeart/2005/8/layout/process4"/>
    <dgm:cxn modelId="{EDCEF459-1B89-4574-96B3-504FE31C871F}" type="presParOf" srcId="{97E0B1BA-056D-4610-9813-880FD14BBECB}" destId="{B29DD2A5-7DDC-4BAC-9C49-131A7D8BD014}" srcOrd="1" destOrd="0" presId="urn:microsoft.com/office/officeart/2005/8/layout/process4"/>
    <dgm:cxn modelId="{160E48E1-8D12-42B3-8BF5-990F02BD4FC1}" type="presParOf" srcId="{97E0B1BA-056D-4610-9813-880FD14BBECB}" destId="{DBB1F07A-F65F-41AD-B681-0AC6BF8623AA}" srcOrd="2" destOrd="0" presId="urn:microsoft.com/office/officeart/2005/8/layout/process4"/>
    <dgm:cxn modelId="{52C56BAD-CA71-432E-9C78-830AC7F1926C}" type="presParOf" srcId="{DBB1F07A-F65F-41AD-B681-0AC6BF8623AA}" destId="{F37BBA68-641F-4F34-A1FE-556B89981377}" srcOrd="0" destOrd="0" presId="urn:microsoft.com/office/officeart/2005/8/layout/process4"/>
    <dgm:cxn modelId="{89F69C9F-68F7-4B67-8F8E-8D2AA9611E4C}" type="presParOf" srcId="{DBB1F07A-F65F-41AD-B681-0AC6BF8623AA}" destId="{553FD639-3CCB-49B6-A87A-89116B846072}" srcOrd="1" destOrd="0" presId="urn:microsoft.com/office/officeart/2005/8/layout/process4"/>
    <dgm:cxn modelId="{2CFE01F3-214E-4EE7-97D7-E0C04B56323F}" type="presParOf" srcId="{DBB1F07A-F65F-41AD-B681-0AC6BF8623AA}" destId="{C30FDB1D-9199-406E-8DFE-C52835389F7F}" srcOrd="2" destOrd="0" presId="urn:microsoft.com/office/officeart/2005/8/layout/process4"/>
    <dgm:cxn modelId="{DBFE71CF-68BE-43BA-9FAA-25951E7FC98C}" type="presParOf" srcId="{DBB1F07A-F65F-41AD-B681-0AC6BF8623AA}" destId="{BB7DDE4E-19A8-4DE1-8B7C-684325C1ADDA}" srcOrd="3" destOrd="0" presId="urn:microsoft.com/office/officeart/2005/8/layout/process4"/>
    <dgm:cxn modelId="{EA557E78-E99A-4306-84C4-CE1F9651F4D6}" type="presParOf" srcId="{DBB1F07A-F65F-41AD-B681-0AC6BF8623AA}" destId="{1ADD602B-0E20-47DA-BDAC-B35374BC0553}" srcOrd="4" destOrd="0" presId="urn:microsoft.com/office/officeart/2005/8/layout/process4"/>
    <dgm:cxn modelId="{B62EF234-0E7A-4925-BB6A-3C6CCBE178F6}" type="presParOf" srcId="{DBB1F07A-F65F-41AD-B681-0AC6BF8623AA}" destId="{7320BADE-05C3-4806-9CC5-07E2D3087D48}" srcOrd="5" destOrd="0" presId="urn:microsoft.com/office/officeart/2005/8/layout/process4"/>
    <dgm:cxn modelId="{933A530D-A096-4B33-AD04-83D15B7CEED8}" type="presParOf" srcId="{DBB1F07A-F65F-41AD-B681-0AC6BF8623AA}" destId="{FCDCC813-F813-4038-B78A-2387229A55AA}" srcOrd="6" destOrd="0" presId="urn:microsoft.com/office/officeart/2005/8/layout/process4"/>
    <dgm:cxn modelId="{956F03FA-C19C-4401-9E7E-486E368BF1D0}" type="presParOf" srcId="{DBA4F4E6-4243-4E9E-ACFB-77FF243BE8BB}" destId="{44111E87-178C-46D1-B80F-A55BE6D9DCAE}" srcOrd="9" destOrd="0" presId="urn:microsoft.com/office/officeart/2005/8/layout/process4"/>
    <dgm:cxn modelId="{75758CA9-0C21-4C55-9A21-977DD8235A3F}" type="presParOf" srcId="{DBA4F4E6-4243-4E9E-ACFB-77FF243BE8BB}" destId="{2324151D-D7F3-4CF8-822D-C4DA26E5912C}" srcOrd="10" destOrd="0" presId="urn:microsoft.com/office/officeart/2005/8/layout/process4"/>
    <dgm:cxn modelId="{7047D0E6-1A9C-4C38-B62A-53D9DA60A52A}" type="presParOf" srcId="{2324151D-D7F3-4CF8-822D-C4DA26E5912C}" destId="{11D5B718-B648-460F-852B-273D466E801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2D948-222A-493D-8272-883F00C4773A}">
      <dsp:nvSpPr>
        <dsp:cNvPr id="0" name=""/>
        <dsp:cNvSpPr/>
      </dsp:nvSpPr>
      <dsp:spPr>
        <a:xfrm>
          <a:off x="0" y="6059455"/>
          <a:ext cx="9144000" cy="795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/>
            <a:t>This yields 4 treatment groups</a:t>
          </a:r>
        </a:p>
      </dsp:txBody>
      <dsp:txXfrm>
        <a:off x="0" y="6059455"/>
        <a:ext cx="9144000" cy="429462"/>
      </dsp:txXfrm>
    </dsp:sp>
    <dsp:sp modelId="{86F19B43-53BE-4059-897D-2BD877865C02}">
      <dsp:nvSpPr>
        <dsp:cNvPr id="0" name=""/>
        <dsp:cNvSpPr/>
      </dsp:nvSpPr>
      <dsp:spPr>
        <a:xfrm>
          <a:off x="0" y="6473011"/>
          <a:ext cx="2286000" cy="3658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T1: Teacher training (50 schools)</a:t>
          </a:r>
        </a:p>
      </dsp:txBody>
      <dsp:txXfrm>
        <a:off x="0" y="6473011"/>
        <a:ext cx="2286000" cy="365838"/>
      </dsp:txXfrm>
    </dsp:sp>
    <dsp:sp modelId="{7477DFE6-3CC1-4063-AE62-D56A6EB0903A}">
      <dsp:nvSpPr>
        <dsp:cNvPr id="0" name=""/>
        <dsp:cNvSpPr/>
      </dsp:nvSpPr>
      <dsp:spPr>
        <a:xfrm>
          <a:off x="2286000" y="6473011"/>
          <a:ext cx="2286000" cy="3658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T2: Coaching (50 schools)</a:t>
          </a:r>
        </a:p>
      </dsp:txBody>
      <dsp:txXfrm>
        <a:off x="2286000" y="6473011"/>
        <a:ext cx="2286000" cy="365838"/>
      </dsp:txXfrm>
    </dsp:sp>
    <dsp:sp modelId="{93F1FD19-AE42-4371-9E58-C16721CFBC02}">
      <dsp:nvSpPr>
        <dsp:cNvPr id="0" name=""/>
        <dsp:cNvSpPr/>
      </dsp:nvSpPr>
      <dsp:spPr>
        <a:xfrm>
          <a:off x="4572000" y="6473011"/>
          <a:ext cx="2286000" cy="3658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T3: Parent involvement (50 schools)</a:t>
          </a:r>
        </a:p>
      </dsp:txBody>
      <dsp:txXfrm>
        <a:off x="4572000" y="6473011"/>
        <a:ext cx="2286000" cy="365838"/>
      </dsp:txXfrm>
    </dsp:sp>
    <dsp:sp modelId="{66691516-81AF-4CD7-BFF9-3849E8012EFD}">
      <dsp:nvSpPr>
        <dsp:cNvPr id="0" name=""/>
        <dsp:cNvSpPr/>
      </dsp:nvSpPr>
      <dsp:spPr>
        <a:xfrm>
          <a:off x="6858000" y="6473011"/>
          <a:ext cx="2286000" cy="3658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 dirty="0"/>
            <a:t>Control group (80 schools)</a:t>
          </a:r>
        </a:p>
      </dsp:txBody>
      <dsp:txXfrm>
        <a:off x="6858000" y="6473011"/>
        <a:ext cx="2286000" cy="365838"/>
      </dsp:txXfrm>
    </dsp:sp>
    <dsp:sp modelId="{E4F123B6-5B1F-401A-81EF-294711B5FF1C}">
      <dsp:nvSpPr>
        <dsp:cNvPr id="0" name=""/>
        <dsp:cNvSpPr/>
      </dsp:nvSpPr>
      <dsp:spPr>
        <a:xfrm rot="10800000">
          <a:off x="0" y="4848213"/>
          <a:ext cx="9144000" cy="12231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/>
            <a:t>Randomly assign schools within each stratum to T1, T2, T3 and Control</a:t>
          </a:r>
        </a:p>
      </dsp:txBody>
      <dsp:txXfrm rot="-10800000">
        <a:off x="0" y="4848213"/>
        <a:ext cx="9144000" cy="429333"/>
      </dsp:txXfrm>
    </dsp:sp>
    <dsp:sp modelId="{0A73CE6B-C84B-4A2F-B2F5-4B2FF3C402E1}">
      <dsp:nvSpPr>
        <dsp:cNvPr id="0" name=""/>
        <dsp:cNvSpPr/>
      </dsp:nvSpPr>
      <dsp:spPr>
        <a:xfrm>
          <a:off x="1116" y="5277546"/>
          <a:ext cx="914176" cy="365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5T1 5T2 5T3 8C</a:t>
          </a:r>
        </a:p>
      </dsp:txBody>
      <dsp:txXfrm>
        <a:off x="1116" y="5277546"/>
        <a:ext cx="914176" cy="365728"/>
      </dsp:txXfrm>
    </dsp:sp>
    <dsp:sp modelId="{1356E2C3-DF3E-41C2-8437-437AE368E802}">
      <dsp:nvSpPr>
        <dsp:cNvPr id="0" name=""/>
        <dsp:cNvSpPr/>
      </dsp:nvSpPr>
      <dsp:spPr>
        <a:xfrm>
          <a:off x="915292" y="5277546"/>
          <a:ext cx="914176" cy="365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5T1 5T2 5T3 8C</a:t>
          </a:r>
        </a:p>
      </dsp:txBody>
      <dsp:txXfrm>
        <a:off x="915292" y="5277546"/>
        <a:ext cx="914176" cy="365728"/>
      </dsp:txXfrm>
    </dsp:sp>
    <dsp:sp modelId="{7D13C5E2-BD7C-4AB0-B5BC-D5EEA0755B87}">
      <dsp:nvSpPr>
        <dsp:cNvPr id="0" name=""/>
        <dsp:cNvSpPr/>
      </dsp:nvSpPr>
      <dsp:spPr>
        <a:xfrm>
          <a:off x="1829469" y="5277546"/>
          <a:ext cx="914176" cy="365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5T1 5T2 5T3 8C</a:t>
          </a:r>
        </a:p>
      </dsp:txBody>
      <dsp:txXfrm>
        <a:off x="1829469" y="5277546"/>
        <a:ext cx="914176" cy="365728"/>
      </dsp:txXfrm>
    </dsp:sp>
    <dsp:sp modelId="{8DB2AF75-B9C6-41A1-8EEF-8BCEB9C0F618}">
      <dsp:nvSpPr>
        <dsp:cNvPr id="0" name=""/>
        <dsp:cNvSpPr/>
      </dsp:nvSpPr>
      <dsp:spPr>
        <a:xfrm>
          <a:off x="2743646" y="5277546"/>
          <a:ext cx="914176" cy="365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5T1 5T2 5T3 8C</a:t>
          </a:r>
        </a:p>
      </dsp:txBody>
      <dsp:txXfrm>
        <a:off x="2743646" y="5277546"/>
        <a:ext cx="914176" cy="365728"/>
      </dsp:txXfrm>
    </dsp:sp>
    <dsp:sp modelId="{63E166FF-97B8-4831-ADC6-1F3A286EDDDF}">
      <dsp:nvSpPr>
        <dsp:cNvPr id="0" name=""/>
        <dsp:cNvSpPr/>
      </dsp:nvSpPr>
      <dsp:spPr>
        <a:xfrm>
          <a:off x="3657823" y="5277546"/>
          <a:ext cx="914176" cy="365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5T1 5T2 5T3 8C</a:t>
          </a:r>
        </a:p>
      </dsp:txBody>
      <dsp:txXfrm>
        <a:off x="3657823" y="5277546"/>
        <a:ext cx="914176" cy="365728"/>
      </dsp:txXfrm>
    </dsp:sp>
    <dsp:sp modelId="{A35CC3D5-EE1D-4008-B421-4F9ADE4B9827}">
      <dsp:nvSpPr>
        <dsp:cNvPr id="0" name=""/>
        <dsp:cNvSpPr/>
      </dsp:nvSpPr>
      <dsp:spPr>
        <a:xfrm>
          <a:off x="4572000" y="5277546"/>
          <a:ext cx="914176" cy="365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5T1 5T2 5T3 8C</a:t>
          </a:r>
        </a:p>
      </dsp:txBody>
      <dsp:txXfrm>
        <a:off x="4572000" y="5277546"/>
        <a:ext cx="914176" cy="365728"/>
      </dsp:txXfrm>
    </dsp:sp>
    <dsp:sp modelId="{02636439-B11F-402F-B331-405AF60DD6B0}">
      <dsp:nvSpPr>
        <dsp:cNvPr id="0" name=""/>
        <dsp:cNvSpPr/>
      </dsp:nvSpPr>
      <dsp:spPr>
        <a:xfrm>
          <a:off x="5486176" y="5277546"/>
          <a:ext cx="914176" cy="365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5T1 5T2 5T3 8C</a:t>
          </a:r>
        </a:p>
      </dsp:txBody>
      <dsp:txXfrm>
        <a:off x="5486176" y="5277546"/>
        <a:ext cx="914176" cy="365728"/>
      </dsp:txXfrm>
    </dsp:sp>
    <dsp:sp modelId="{C91572D9-D6E8-4394-8CA4-C8B26F7635AA}">
      <dsp:nvSpPr>
        <dsp:cNvPr id="0" name=""/>
        <dsp:cNvSpPr/>
      </dsp:nvSpPr>
      <dsp:spPr>
        <a:xfrm>
          <a:off x="6400353" y="5277546"/>
          <a:ext cx="914176" cy="365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5T1 5T2 5T3 8C</a:t>
          </a:r>
        </a:p>
      </dsp:txBody>
      <dsp:txXfrm>
        <a:off x="6400353" y="5277546"/>
        <a:ext cx="914176" cy="365728"/>
      </dsp:txXfrm>
    </dsp:sp>
    <dsp:sp modelId="{01B810D5-2308-4EEB-9306-2743FB61AA27}">
      <dsp:nvSpPr>
        <dsp:cNvPr id="0" name=""/>
        <dsp:cNvSpPr/>
      </dsp:nvSpPr>
      <dsp:spPr>
        <a:xfrm>
          <a:off x="7314530" y="5277546"/>
          <a:ext cx="914176" cy="365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5T1 5T2 5T3 8C</a:t>
          </a:r>
        </a:p>
      </dsp:txBody>
      <dsp:txXfrm>
        <a:off x="7314530" y="5277546"/>
        <a:ext cx="914176" cy="365728"/>
      </dsp:txXfrm>
    </dsp:sp>
    <dsp:sp modelId="{EE654978-0E5C-4E8A-B7EC-BFE733D414CF}">
      <dsp:nvSpPr>
        <dsp:cNvPr id="0" name=""/>
        <dsp:cNvSpPr/>
      </dsp:nvSpPr>
      <dsp:spPr>
        <a:xfrm>
          <a:off x="8228707" y="5277546"/>
          <a:ext cx="914176" cy="365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5T1 5T2 5T3 8C</a:t>
          </a:r>
        </a:p>
      </dsp:txBody>
      <dsp:txXfrm>
        <a:off x="8228707" y="5277546"/>
        <a:ext cx="914176" cy="365728"/>
      </dsp:txXfrm>
    </dsp:sp>
    <dsp:sp modelId="{EDD675FC-C2A1-4568-B862-32E2862D53E5}">
      <dsp:nvSpPr>
        <dsp:cNvPr id="0" name=""/>
        <dsp:cNvSpPr/>
      </dsp:nvSpPr>
      <dsp:spPr>
        <a:xfrm rot="10800000">
          <a:off x="0" y="3636971"/>
          <a:ext cx="9144000" cy="12231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/>
            <a:t>Create 10 strata by school size, school socio-economic status and ANA performance</a:t>
          </a:r>
        </a:p>
      </dsp:txBody>
      <dsp:txXfrm rot="10800000">
        <a:off x="0" y="3636971"/>
        <a:ext cx="9144000" cy="794780"/>
      </dsp:txXfrm>
    </dsp:sp>
    <dsp:sp modelId="{31142D8E-CE1F-4312-B57E-6DC3B28C423B}">
      <dsp:nvSpPr>
        <dsp:cNvPr id="0" name=""/>
        <dsp:cNvSpPr/>
      </dsp:nvSpPr>
      <dsp:spPr>
        <a:xfrm rot="10800000">
          <a:off x="0" y="2425728"/>
          <a:ext cx="9144000" cy="12231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/>
            <a:t>Sampling Frame of 230 schools</a:t>
          </a:r>
        </a:p>
      </dsp:txBody>
      <dsp:txXfrm rot="10800000">
        <a:off x="0" y="2425728"/>
        <a:ext cx="9144000" cy="794780"/>
      </dsp:txXfrm>
    </dsp:sp>
    <dsp:sp modelId="{B29DD2A5-7DDC-4BAC-9C49-131A7D8BD014}">
      <dsp:nvSpPr>
        <dsp:cNvPr id="0" name=""/>
        <dsp:cNvSpPr/>
      </dsp:nvSpPr>
      <dsp:spPr>
        <a:xfrm rot="10800000">
          <a:off x="0" y="1214486"/>
          <a:ext cx="9144000" cy="12231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/>
            <a:t>Apply a series of exclusions</a:t>
          </a:r>
        </a:p>
      </dsp:txBody>
      <dsp:txXfrm rot="-10800000">
        <a:off x="0" y="1214486"/>
        <a:ext cx="9144000" cy="429333"/>
      </dsp:txXfrm>
    </dsp:sp>
    <dsp:sp modelId="{F37BBA68-641F-4F34-A1FE-556B89981377}">
      <dsp:nvSpPr>
        <dsp:cNvPr id="0" name=""/>
        <dsp:cNvSpPr/>
      </dsp:nvSpPr>
      <dsp:spPr>
        <a:xfrm>
          <a:off x="1116" y="1643819"/>
          <a:ext cx="1305966" cy="365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Exclude schools not using Setswana as language of instruction</a:t>
          </a:r>
        </a:p>
      </dsp:txBody>
      <dsp:txXfrm>
        <a:off x="1116" y="1643819"/>
        <a:ext cx="1305966" cy="365728"/>
      </dsp:txXfrm>
    </dsp:sp>
    <dsp:sp modelId="{553FD639-3CCB-49B6-A87A-89116B846072}">
      <dsp:nvSpPr>
        <dsp:cNvPr id="0" name=""/>
        <dsp:cNvSpPr/>
      </dsp:nvSpPr>
      <dsp:spPr>
        <a:xfrm>
          <a:off x="1307083" y="1643819"/>
          <a:ext cx="1305966" cy="365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Exclude small schools and large schools</a:t>
          </a:r>
        </a:p>
      </dsp:txBody>
      <dsp:txXfrm>
        <a:off x="1307083" y="1643819"/>
        <a:ext cx="1305966" cy="365728"/>
      </dsp:txXfrm>
    </dsp:sp>
    <dsp:sp modelId="{C30FDB1D-9199-406E-8DFE-C52835389F7F}">
      <dsp:nvSpPr>
        <dsp:cNvPr id="0" name=""/>
        <dsp:cNvSpPr/>
      </dsp:nvSpPr>
      <dsp:spPr>
        <a:xfrm>
          <a:off x="2613049" y="1643819"/>
          <a:ext cx="1305966" cy="365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Exclude schools with missing ANA data</a:t>
          </a:r>
        </a:p>
      </dsp:txBody>
      <dsp:txXfrm>
        <a:off x="2613049" y="1643819"/>
        <a:ext cx="1305966" cy="365728"/>
      </dsp:txXfrm>
    </dsp:sp>
    <dsp:sp modelId="{BB7DDE4E-19A8-4DE1-8B7C-684325C1ADDA}">
      <dsp:nvSpPr>
        <dsp:cNvPr id="0" name=""/>
        <dsp:cNvSpPr/>
      </dsp:nvSpPr>
      <dsp:spPr>
        <a:xfrm>
          <a:off x="3919016" y="1643819"/>
          <a:ext cx="1305966" cy="365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affluent schools (quintiles 4 and 5)</a:t>
          </a:r>
        </a:p>
      </dsp:txBody>
      <dsp:txXfrm>
        <a:off x="3919016" y="1643819"/>
        <a:ext cx="1305966" cy="365728"/>
      </dsp:txXfrm>
    </dsp:sp>
    <dsp:sp modelId="{1ADD602B-0E20-47DA-BDAC-B35374BC0553}">
      <dsp:nvSpPr>
        <dsp:cNvPr id="0" name=""/>
        <dsp:cNvSpPr/>
      </dsp:nvSpPr>
      <dsp:spPr>
        <a:xfrm>
          <a:off x="5224983" y="1643819"/>
          <a:ext cx="1305966" cy="365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exclude 8 pilot schools</a:t>
          </a:r>
        </a:p>
      </dsp:txBody>
      <dsp:txXfrm>
        <a:off x="5224983" y="1643819"/>
        <a:ext cx="1305966" cy="365728"/>
      </dsp:txXfrm>
    </dsp:sp>
    <dsp:sp modelId="{7320BADE-05C3-4806-9CC5-07E2D3087D48}">
      <dsp:nvSpPr>
        <dsp:cNvPr id="0" name=""/>
        <dsp:cNvSpPr/>
      </dsp:nvSpPr>
      <dsp:spPr>
        <a:xfrm>
          <a:off x="6530950" y="1643819"/>
          <a:ext cx="1305966" cy="365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exclude replacement schools</a:t>
          </a:r>
        </a:p>
      </dsp:txBody>
      <dsp:txXfrm>
        <a:off x="6530950" y="1643819"/>
        <a:ext cx="1305966" cy="365728"/>
      </dsp:txXfrm>
    </dsp:sp>
    <dsp:sp modelId="{FCDCC813-F813-4038-B78A-2387229A55AA}">
      <dsp:nvSpPr>
        <dsp:cNvPr id="0" name=""/>
        <dsp:cNvSpPr/>
      </dsp:nvSpPr>
      <dsp:spPr>
        <a:xfrm>
          <a:off x="7836916" y="1643819"/>
          <a:ext cx="1305966" cy="365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/>
            <a:t>exclude problem schools identified by PED</a:t>
          </a:r>
        </a:p>
      </dsp:txBody>
      <dsp:txXfrm>
        <a:off x="7836916" y="1643819"/>
        <a:ext cx="1305966" cy="365728"/>
      </dsp:txXfrm>
    </dsp:sp>
    <dsp:sp modelId="{11D5B718-B648-460F-852B-273D466E8012}">
      <dsp:nvSpPr>
        <dsp:cNvPr id="0" name=""/>
        <dsp:cNvSpPr/>
      </dsp:nvSpPr>
      <dsp:spPr>
        <a:xfrm rot="10800000">
          <a:off x="0" y="3243"/>
          <a:ext cx="9144000" cy="12231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/>
            <a:t>458 registered primary schools with enrolments in grades 1-4</a:t>
          </a:r>
        </a:p>
      </dsp:txBody>
      <dsp:txXfrm rot="10800000">
        <a:off x="0" y="3243"/>
        <a:ext cx="9144000" cy="794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B0195-1C66-4094-BADB-7AAACA816D4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CADD7-C3AD-4CA8-A61C-C3A1C1A6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90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03286D-1B28-4C69-BEB6-54554B7436F1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D32B0F-6D80-4DB3-B184-362820428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5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5562600"/>
            <a:ext cx="9144000" cy="1264494"/>
            <a:chOff x="0" y="5562600"/>
            <a:chExt cx="9144000" cy="1264494"/>
          </a:xfrm>
        </p:grpSpPr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/>
            <a:stretch/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7" r="12842" b="24479"/>
            <a:stretch/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5334000"/>
                <a:ext cx="8991599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077201" y="5334000"/>
                <a:ext cx="1066799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60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052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101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531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  <p:grpSp>
        <p:nvGrpSpPr>
          <p:cNvPr id="2" name="Group 1"/>
          <p:cNvGrpSpPr/>
          <p:nvPr userDrawn="1"/>
        </p:nvGrpSpPr>
        <p:grpSpPr>
          <a:xfrm>
            <a:off x="0" y="1"/>
            <a:ext cx="9144001" cy="1303651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9961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>
                  <a:lumMod val="50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838202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4" y="6268989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9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2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4" y="6268989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91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/>
          <p:cNvSpPr txBox="1"/>
          <p:nvPr userDrawn="1"/>
        </p:nvSpPr>
        <p:spPr>
          <a:xfrm>
            <a:off x="1115616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9144001" cy="1303651"/>
            <a:chOff x="0" y="1"/>
            <a:chExt cx="9144001" cy="1303651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1496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F019-4F7B-4D31-9D1A-762E4322E3E6}" type="datetimeFigureOut">
              <a:rPr lang="en-ZA" smtClean="0"/>
              <a:pPr/>
              <a:t>2016/09/19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557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237626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The Midline Evaluation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464496" cy="2592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857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9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ZA" sz="4000" b="1" dirty="0" smtClean="0"/>
              <a:t>Descriptive analysis of baseline </a:t>
            </a:r>
            <a:r>
              <a:rPr lang="en-ZA" sz="4000" b="1" dirty="0" smtClean="0"/>
              <a:t>and </a:t>
            </a:r>
            <a:r>
              <a:rPr lang="en-ZA" sz="4000" b="1" dirty="0" smtClean="0"/>
              <a:t>midline (mostly) results</a:t>
            </a:r>
            <a:endParaRPr lang="en-ZA" sz="4000" b="1" dirty="0"/>
          </a:p>
        </p:txBody>
      </p:sp>
    </p:spTree>
    <p:extLst>
      <p:ext uri="{BB962C8B-B14F-4D97-AF65-F5344CB8AC3E}">
        <p14:creationId xmlns:p14="http://schemas.microsoft.com/office/powerpoint/2010/main" val="40510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Interesting to note from baseline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An aging teacher population</a:t>
            </a:r>
          </a:p>
          <a:p>
            <a:pPr lvl="1"/>
            <a:r>
              <a:rPr lang="en-ZA" dirty="0" smtClean="0"/>
              <a:t>1 in 4 teachers were 56 or older</a:t>
            </a:r>
          </a:p>
          <a:p>
            <a:pPr lvl="1"/>
            <a:r>
              <a:rPr lang="en-ZA" dirty="0" smtClean="0"/>
              <a:t>10% younger than 40</a:t>
            </a:r>
            <a:endParaRPr lang="en-ZA" dirty="0"/>
          </a:p>
          <a:p>
            <a:r>
              <a:rPr lang="en-ZA" dirty="0" smtClean="0"/>
              <a:t>Girls substantially outperform boys at the start of school</a:t>
            </a:r>
          </a:p>
          <a:p>
            <a:r>
              <a:rPr lang="en-ZA" dirty="0" smtClean="0"/>
              <a:t>Parent characteristics predict school readiness (including taking responsibility for child’s education)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225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balance tests</a:t>
            </a:r>
            <a:endParaRPr lang="en-Z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882047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Midline test instruments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lvl="0"/>
            <a:r>
              <a:rPr lang="en-ZA" dirty="0" smtClean="0"/>
              <a:t>EGRA </a:t>
            </a:r>
            <a:r>
              <a:rPr lang="en-ZA" dirty="0"/>
              <a:t>Letter Sound Recognition</a:t>
            </a:r>
          </a:p>
          <a:p>
            <a:pPr lvl="0"/>
            <a:r>
              <a:rPr lang="en-ZA" dirty="0"/>
              <a:t>EGRA Word Recognition</a:t>
            </a:r>
          </a:p>
          <a:p>
            <a:pPr lvl="0"/>
            <a:r>
              <a:rPr lang="en-ZA" dirty="0"/>
              <a:t>EGRA Non-Word Decoding</a:t>
            </a:r>
          </a:p>
          <a:p>
            <a:pPr lvl="0"/>
            <a:r>
              <a:rPr lang="en-ZA" dirty="0"/>
              <a:t>Sentence Reading</a:t>
            </a:r>
          </a:p>
          <a:p>
            <a:pPr lvl="0"/>
            <a:r>
              <a:rPr lang="en-ZA" dirty="0"/>
              <a:t>Paragraph Reading</a:t>
            </a:r>
          </a:p>
          <a:p>
            <a:pPr lvl="0"/>
            <a:r>
              <a:rPr lang="en-ZA" dirty="0" smtClean="0"/>
              <a:t>Writing/dictation</a:t>
            </a:r>
            <a:endParaRPr lang="en-ZA" dirty="0"/>
          </a:p>
          <a:p>
            <a:pPr lvl="0"/>
            <a:r>
              <a:rPr lang="en-ZA" dirty="0" smtClean="0"/>
              <a:t>Phonological </a:t>
            </a:r>
            <a:r>
              <a:rPr lang="en-ZA" dirty="0"/>
              <a:t>Awareness.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64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92088"/>
          </a:xfrm>
        </p:spPr>
        <p:txBody>
          <a:bodyPr>
            <a:noAutofit/>
          </a:bodyPr>
          <a:lstStyle/>
          <a:p>
            <a:r>
              <a:rPr lang="en-US" sz="3200" dirty="0"/>
              <a:t>Summary statistics for each sub-test in Midline learner assessment</a:t>
            </a:r>
            <a:endParaRPr lang="en-ZA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189067"/>
              </p:ext>
            </p:extLst>
          </p:nvPr>
        </p:nvGraphicFramePr>
        <p:xfrm>
          <a:off x="395535" y="1556790"/>
          <a:ext cx="8424936" cy="432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995"/>
                <a:gridCol w="883963"/>
                <a:gridCol w="884803"/>
                <a:gridCol w="884803"/>
                <a:gridCol w="883963"/>
                <a:gridCol w="884803"/>
                <a:gridCol w="884803"/>
                <a:gridCol w="884803"/>
              </a:tblGrid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Sub-test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min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max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p10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p25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p50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p75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p90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endParaRPr lang="en-ZA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ZA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ZA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ZA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ZA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ZA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ZA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ZA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Letter recog.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54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Word recog.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Non-word decoding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Sentence reading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Paragraph reading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Comprehension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Writing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Phonological awareness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Combined score</a:t>
                      </a:r>
                      <a:endParaRPr lang="en-ZA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-0.943</a:t>
                      </a:r>
                      <a:endParaRPr lang="en-Z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3.650</a:t>
                      </a:r>
                      <a:endParaRPr lang="en-Z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-0.868</a:t>
                      </a:r>
                      <a:endParaRPr lang="en-Z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-0.718</a:t>
                      </a:r>
                      <a:endParaRPr lang="en-Z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-0.444</a:t>
                      </a:r>
                      <a:endParaRPr lang="en-Z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0.486</a:t>
                      </a:r>
                      <a:endParaRPr lang="en-Z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1.693</a:t>
                      </a:r>
                      <a:endParaRPr lang="en-Z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0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Attrition</a:t>
            </a:r>
            <a:endParaRPr lang="en-ZA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2068"/>
            <a:ext cx="3378944" cy="166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1074629"/>
            <a:ext cx="25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Reason given for attrition</a:t>
            </a:r>
            <a:endParaRPr lang="en-ZA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267743"/>
              </p:ext>
            </p:extLst>
          </p:nvPr>
        </p:nvGraphicFramePr>
        <p:xfrm>
          <a:off x="3241768" y="2204864"/>
          <a:ext cx="5794727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63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What does predict attrition?</a:t>
            </a:r>
            <a:endParaRPr lang="en-Z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320480" cy="522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6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ZA" sz="4000" b="1" dirty="0" smtClean="0"/>
              <a:t>Main Results by end of Grade 1</a:t>
            </a:r>
          </a:p>
          <a:p>
            <a:pPr marL="0" indent="0" algn="ctr">
              <a:buNone/>
            </a:pPr>
            <a:r>
              <a:rPr lang="en-ZA" sz="4000" b="1" dirty="0" smtClean="0"/>
              <a:t>(3 terms of intervention)</a:t>
            </a:r>
            <a:endParaRPr lang="en-ZA" sz="4000" b="1" dirty="0"/>
          </a:p>
        </p:txBody>
      </p:sp>
    </p:spTree>
    <p:extLst>
      <p:ext uri="{BB962C8B-B14F-4D97-AF65-F5344CB8AC3E}">
        <p14:creationId xmlns:p14="http://schemas.microsoft.com/office/powerpoint/2010/main" val="36662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Letter recognition gains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368066"/>
              </p:ext>
            </p:extLst>
          </p:nvPr>
        </p:nvGraphicFramePr>
        <p:xfrm>
          <a:off x="323528" y="1125538"/>
          <a:ext cx="8496944" cy="511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46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04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Letter recognition gains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525622"/>
              </p:ext>
            </p:extLst>
          </p:nvPr>
        </p:nvGraphicFramePr>
        <p:xfrm>
          <a:off x="323528" y="1125538"/>
          <a:ext cx="8496944" cy="511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24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Word recognition (Midline)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465439"/>
              </p:ext>
            </p:extLst>
          </p:nvPr>
        </p:nvGraphicFramePr>
        <p:xfrm>
          <a:off x="457200" y="1125538"/>
          <a:ext cx="822960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70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Non-word recognition (Midline)</a:t>
            </a: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730315"/>
              </p:ext>
            </p:extLst>
          </p:nvPr>
        </p:nvGraphicFramePr>
        <p:xfrm>
          <a:off x="457200" y="1125538"/>
          <a:ext cx="822960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1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Sentence reading (Midline)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588770"/>
              </p:ext>
            </p:extLst>
          </p:nvPr>
        </p:nvGraphicFramePr>
        <p:xfrm>
          <a:off x="457200" y="1125538"/>
          <a:ext cx="822960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91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Paragrap</a:t>
            </a:r>
            <a:r>
              <a:rPr lang="en-ZA" dirty="0"/>
              <a:t>h</a:t>
            </a:r>
            <a:r>
              <a:rPr lang="en-ZA" dirty="0" smtClean="0"/>
              <a:t> reading (Midline)</a:t>
            </a: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035615"/>
              </p:ext>
            </p:extLst>
          </p:nvPr>
        </p:nvGraphicFramePr>
        <p:xfrm>
          <a:off x="457200" y="1125538"/>
          <a:ext cx="822960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9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Comprehension (Midline)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361928"/>
              </p:ext>
            </p:extLst>
          </p:nvPr>
        </p:nvGraphicFramePr>
        <p:xfrm>
          <a:off x="457200" y="1125538"/>
          <a:ext cx="822960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87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Writing/Dictation (Midline)</a:t>
            </a: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244146"/>
              </p:ext>
            </p:extLst>
          </p:nvPr>
        </p:nvGraphicFramePr>
        <p:xfrm>
          <a:off x="457200" y="1125538"/>
          <a:ext cx="822960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Phonological awareness (Midline)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205101"/>
              </p:ext>
            </p:extLst>
          </p:nvPr>
        </p:nvGraphicFramePr>
        <p:xfrm>
          <a:off x="457200" y="1125538"/>
          <a:ext cx="822960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68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43" y="0"/>
            <a:ext cx="9197743" cy="6858000"/>
          </a:xfrm>
        </p:spPr>
      </p:pic>
    </p:spTree>
    <p:extLst>
      <p:ext uri="{BB962C8B-B14F-4D97-AF65-F5344CB8AC3E}">
        <p14:creationId xmlns:p14="http://schemas.microsoft.com/office/powerpoint/2010/main" val="23116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Model specification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Predict outcome (e.g. Combined score)</a:t>
            </a:r>
          </a:p>
          <a:p>
            <a:r>
              <a:rPr lang="en-ZA" dirty="0" smtClean="0"/>
              <a:t>Key explanatory variable is Treatment group</a:t>
            </a:r>
          </a:p>
          <a:p>
            <a:r>
              <a:rPr lang="en-ZA" dirty="0" smtClean="0"/>
              <a:t>Controls for:</a:t>
            </a:r>
          </a:p>
          <a:p>
            <a:pPr lvl="1"/>
            <a:r>
              <a:rPr lang="en-ZA" dirty="0" smtClean="0"/>
              <a:t>Baseline learner scores</a:t>
            </a:r>
          </a:p>
          <a:p>
            <a:pPr lvl="1"/>
            <a:r>
              <a:rPr lang="en-ZA" dirty="0" smtClean="0"/>
              <a:t>Learner gender</a:t>
            </a:r>
          </a:p>
          <a:p>
            <a:pPr lvl="1"/>
            <a:r>
              <a:rPr lang="en-ZA" dirty="0" smtClean="0"/>
              <a:t>Parent education</a:t>
            </a:r>
          </a:p>
          <a:p>
            <a:pPr lvl="1"/>
            <a:r>
              <a:rPr lang="en-ZA" dirty="0" smtClean="0"/>
              <a:t>School ANA performance in 2014</a:t>
            </a:r>
          </a:p>
          <a:p>
            <a:pPr lvl="1"/>
            <a:r>
              <a:rPr lang="en-ZA" dirty="0" smtClean="0"/>
              <a:t>Community poverty (from Census 2011)</a:t>
            </a:r>
          </a:p>
          <a:p>
            <a:r>
              <a:rPr lang="en-ZA" dirty="0" smtClean="0"/>
              <a:t>Rationale: Control for incidental prior differences; improve precision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759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5504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Motivation behind this project</a:t>
            </a:r>
            <a:r>
              <a:rPr lang="en-ZA" dirty="0"/>
              <a:t/>
            </a:r>
            <a:br>
              <a:rPr lang="en-ZA" dirty="0"/>
            </a:b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417E48-BE45-4C3D-B8CC-B24F6E03BD28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txBody>
          <a:bodyPr>
            <a:normAutofit/>
          </a:bodyPr>
          <a:lstStyle/>
          <a:p>
            <a:pPr algn="just"/>
            <a:r>
              <a:rPr lang="en-ZA" sz="2800" dirty="0" smtClean="0"/>
              <a:t>Reading is at the heart of the </a:t>
            </a:r>
            <a:r>
              <a:rPr lang="en-ZA" sz="2800" b="1" i="1" dirty="0" smtClean="0"/>
              <a:t>quality</a:t>
            </a:r>
            <a:r>
              <a:rPr lang="en-ZA" sz="2800" dirty="0" smtClean="0"/>
              <a:t> </a:t>
            </a:r>
            <a:r>
              <a:rPr lang="en-ZA" sz="2800" dirty="0" smtClean="0"/>
              <a:t>challenge in SA</a:t>
            </a:r>
          </a:p>
          <a:p>
            <a:pPr lvl="1" algn="just"/>
            <a:r>
              <a:rPr lang="en-ZA" dirty="0" smtClean="0"/>
              <a:t>Reading is key to this – gateway to all other learning</a:t>
            </a:r>
          </a:p>
          <a:p>
            <a:pPr lvl="1" algn="just"/>
            <a:r>
              <a:rPr lang="en-ZA" dirty="0" smtClean="0"/>
              <a:t>58% of children not learning to read by grade 4.</a:t>
            </a:r>
            <a:endParaRPr lang="en-ZA" dirty="0" smtClean="0"/>
          </a:p>
          <a:p>
            <a:pPr lvl="1" algn="just"/>
            <a:r>
              <a:rPr lang="en-ZA" dirty="0" smtClean="0"/>
              <a:t>Root cause of school dropout in grades 10-12</a:t>
            </a:r>
          </a:p>
          <a:p>
            <a:pPr algn="just"/>
            <a:r>
              <a:rPr lang="en-ZA" sz="2800" dirty="0" smtClean="0"/>
              <a:t>Early interventions are most cost-effective</a:t>
            </a:r>
          </a:p>
          <a:p>
            <a:pPr algn="just"/>
            <a:r>
              <a:rPr lang="en-US" sz="2800" dirty="0" smtClean="0"/>
              <a:t>Strategic </a:t>
            </a:r>
            <a:r>
              <a:rPr lang="en-US" sz="2800" dirty="0"/>
              <a:t>and symbolic focus on </a:t>
            </a:r>
            <a:r>
              <a:rPr lang="en-US" sz="2800" dirty="0" smtClean="0"/>
              <a:t>reading</a:t>
            </a:r>
          </a:p>
          <a:p>
            <a:pPr lvl="1" algn="just"/>
            <a:r>
              <a:rPr lang="en-US" sz="2400" dirty="0" smtClean="0"/>
              <a:t>Really a literacy intervention</a:t>
            </a:r>
            <a:endParaRPr lang="en-US" sz="2400" dirty="0"/>
          </a:p>
          <a:p>
            <a:r>
              <a:rPr lang="en-ZA" sz="2800" dirty="0" smtClean="0"/>
              <a:t>Robust impact evaluation using RCT</a:t>
            </a:r>
            <a:endParaRPr lang="en-ZA" sz="2800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87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Main regression results</a:t>
            </a:r>
            <a:endParaRPr lang="en-Z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34481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Effects on sub-tests</a:t>
            </a:r>
            <a:endParaRPr lang="en-ZA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559048" cy="261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41236"/>
            <a:ext cx="7560840" cy="249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2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68952" cy="721570"/>
          </a:xfrm>
        </p:spPr>
        <p:txBody>
          <a:bodyPr>
            <a:normAutofit fontScale="90000"/>
          </a:bodyPr>
          <a:lstStyle/>
          <a:p>
            <a:r>
              <a:rPr lang="en-ZA" dirty="0"/>
              <a:t>R</a:t>
            </a:r>
            <a:r>
              <a:rPr lang="en-ZA" dirty="0" smtClean="0"/>
              <a:t>egression results (impact on writing)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887863"/>
            <a:ext cx="7459688" cy="5421457"/>
          </a:xfrm>
        </p:spPr>
      </p:pic>
    </p:spTree>
    <p:extLst>
      <p:ext uri="{BB962C8B-B14F-4D97-AF65-F5344CB8AC3E}">
        <p14:creationId xmlns:p14="http://schemas.microsoft.com/office/powerpoint/2010/main" val="28413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ZA" dirty="0" smtClean="0"/>
          </a:p>
          <a:p>
            <a:pPr marL="0" indent="0" algn="ctr">
              <a:buNone/>
            </a:pPr>
            <a:r>
              <a:rPr lang="en-ZA" sz="4000" b="1" dirty="0" smtClean="0">
                <a:solidFill>
                  <a:schemeClr val="accent6">
                    <a:lumMod val="50000"/>
                  </a:schemeClr>
                </a:solidFill>
              </a:rPr>
              <a:t>Heterogeneous treatment effects</a:t>
            </a:r>
          </a:p>
          <a:p>
            <a:pPr marL="0" indent="0" algn="ctr">
              <a:buNone/>
            </a:pPr>
            <a:endParaRPr lang="en-ZA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ZA" sz="4000" b="1" dirty="0" smtClean="0"/>
              <a:t>aka</a:t>
            </a:r>
          </a:p>
          <a:p>
            <a:pPr marL="0" indent="0" algn="ctr">
              <a:buNone/>
            </a:pPr>
            <a:endParaRPr lang="en-ZA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ZA" sz="4000" b="1" dirty="0" smtClean="0">
                <a:solidFill>
                  <a:schemeClr val="accent6">
                    <a:lumMod val="50000"/>
                  </a:schemeClr>
                </a:solidFill>
              </a:rPr>
              <a:t>Sub-group </a:t>
            </a:r>
            <a:r>
              <a:rPr lang="en-ZA" sz="4000" b="1" dirty="0" smtClean="0">
                <a:solidFill>
                  <a:schemeClr val="accent6">
                    <a:lumMod val="50000"/>
                  </a:schemeClr>
                </a:solidFill>
              </a:rPr>
              <a:t>effects</a:t>
            </a:r>
          </a:p>
          <a:p>
            <a:pPr marL="0" indent="0" algn="ctr">
              <a:buNone/>
            </a:pPr>
            <a:endParaRPr lang="en-ZA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ZA" sz="4000" b="1" i="1" dirty="0" smtClean="0">
                <a:solidFill>
                  <a:schemeClr val="accent6">
                    <a:lumMod val="50000"/>
                  </a:schemeClr>
                </a:solidFill>
              </a:rPr>
              <a:t>(Very preliminary)</a:t>
            </a:r>
            <a:endParaRPr lang="en-ZA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Learner-level heterogeneous effects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en-ZA" dirty="0" smtClean="0"/>
              <a:t>Treatment 3 appears to have had an impact amongst the strongest learners at baseline</a:t>
            </a:r>
          </a:p>
          <a:p>
            <a:pPr lvl="1"/>
            <a:r>
              <a:rPr lang="en-ZA" dirty="0" smtClean="0"/>
              <a:t>More involved parents attended?</a:t>
            </a:r>
          </a:p>
          <a:p>
            <a:r>
              <a:rPr lang="en-ZA" dirty="0" smtClean="0"/>
              <a:t>The positive impact for Treatments 1 and 2 is clear for boys (about 0.18 SD); less clear for girls</a:t>
            </a:r>
          </a:p>
          <a:p>
            <a:pPr lvl="1"/>
            <a:r>
              <a:rPr lang="en-ZA" dirty="0" smtClean="0"/>
              <a:t>Helps boys catch up to girls</a:t>
            </a:r>
            <a:r>
              <a:rPr lang="en-ZA" dirty="0" smtClean="0"/>
              <a:t>?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8689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School-level heterogeneous effects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Large </a:t>
            </a:r>
            <a:r>
              <a:rPr lang="en-ZA" dirty="0" smtClean="0"/>
              <a:t>impact in urban schools of T1 (0.32 SD) and T2 (0.38 SD); possibly zero impact in rural schools</a:t>
            </a:r>
          </a:p>
          <a:p>
            <a:r>
              <a:rPr lang="en-ZA" dirty="0"/>
              <a:t>Large impact </a:t>
            </a:r>
            <a:r>
              <a:rPr lang="en-ZA" dirty="0" smtClean="0"/>
              <a:t>of T1 </a:t>
            </a:r>
            <a:r>
              <a:rPr lang="en-ZA" dirty="0"/>
              <a:t>and T2 </a:t>
            </a:r>
            <a:r>
              <a:rPr lang="en-ZA" dirty="0" smtClean="0"/>
              <a:t>in Quintile 2 &amp; 3 schools; </a:t>
            </a:r>
            <a:r>
              <a:rPr lang="en-ZA" dirty="0"/>
              <a:t>possibly zero impact in </a:t>
            </a:r>
            <a:r>
              <a:rPr lang="en-ZA" dirty="0" smtClean="0"/>
              <a:t>Quintile 1 schools</a:t>
            </a:r>
          </a:p>
          <a:p>
            <a:r>
              <a:rPr lang="en-ZA" dirty="0" smtClean="0"/>
              <a:t>Clear impact of T1 (0.17**) and T2 (0.16**) in monograde schools; possibly zero impact in multi-grade schools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872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Teacher-level heterogeneous effects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en-ZA" dirty="0" smtClean="0"/>
              <a:t>Teacher absenteeism: Impact of all 3 treatments higher amongst teachers less commonly absent</a:t>
            </a:r>
          </a:p>
          <a:p>
            <a:pPr lvl="1"/>
            <a:r>
              <a:rPr lang="en-ZA" dirty="0" smtClean="0"/>
              <a:t>T1 (0.21**); T2 (0.18*); T3 (0.13)</a:t>
            </a:r>
          </a:p>
          <a:p>
            <a:r>
              <a:rPr lang="en-ZA" dirty="0" smtClean="0"/>
              <a:t>Teachers who at baseline said they group children according to reading proficiency (“streaming”) benefited more from T1 and T2</a:t>
            </a:r>
          </a:p>
        </p:txBody>
      </p:sp>
    </p:spTree>
    <p:extLst>
      <p:ext uri="{BB962C8B-B14F-4D97-AF65-F5344CB8AC3E}">
        <p14:creationId xmlns:p14="http://schemas.microsoft.com/office/powerpoint/2010/main" val="17702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Impacts on intermediate outcomes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eachers </a:t>
            </a:r>
            <a:r>
              <a:rPr lang="en-US" dirty="0"/>
              <a:t>in </a:t>
            </a:r>
            <a:r>
              <a:rPr lang="en-US" dirty="0" smtClean="0"/>
              <a:t>T1 </a:t>
            </a:r>
            <a:r>
              <a:rPr lang="en-US" dirty="0"/>
              <a:t>and </a:t>
            </a:r>
            <a:r>
              <a:rPr lang="en-US" dirty="0" smtClean="0"/>
              <a:t>T2 </a:t>
            </a:r>
            <a:r>
              <a:rPr lang="en-US" dirty="0"/>
              <a:t>were more likely to “stream</a:t>
            </a:r>
            <a:r>
              <a:rPr lang="en-US" dirty="0" smtClean="0"/>
              <a:t>”, </a:t>
            </a:r>
            <a:r>
              <a:rPr lang="en-US" dirty="0"/>
              <a:t>compared to the control group</a:t>
            </a:r>
            <a:r>
              <a:rPr lang="en-US" dirty="0" smtClean="0"/>
              <a:t>.</a:t>
            </a:r>
          </a:p>
          <a:p>
            <a:r>
              <a:rPr lang="en-US" dirty="0" smtClean="0"/>
              <a:t>T2 </a:t>
            </a:r>
            <a:r>
              <a:rPr lang="en-US" dirty="0"/>
              <a:t>teachers </a:t>
            </a:r>
            <a:r>
              <a:rPr lang="en-US" dirty="0" smtClean="0"/>
              <a:t>conducted </a:t>
            </a:r>
            <a:r>
              <a:rPr lang="en-US" dirty="0"/>
              <a:t>individualized reading assessments of learners more frequently than the control </a:t>
            </a:r>
            <a:r>
              <a:rPr lang="en-US" dirty="0" smtClean="0"/>
              <a:t>group.</a:t>
            </a:r>
          </a:p>
          <a:p>
            <a:r>
              <a:rPr lang="en-US" dirty="0" smtClean="0"/>
              <a:t>Some </a:t>
            </a:r>
            <a:r>
              <a:rPr lang="en-US" dirty="0"/>
              <a:t>evidence of increased reading resources in treatment 1 and 2 classrooms, especially of Setswana </a:t>
            </a:r>
            <a:r>
              <a:rPr lang="en-US" dirty="0" smtClean="0"/>
              <a:t>posters.</a:t>
            </a:r>
          </a:p>
          <a:p>
            <a:r>
              <a:rPr lang="en-US" dirty="0" smtClean="0"/>
              <a:t>More </a:t>
            </a:r>
            <a:r>
              <a:rPr lang="en-US" dirty="0"/>
              <a:t>exercises of all types (including drawing pictures), of written exercises, and of full sentence writing exercises in both T</a:t>
            </a:r>
            <a:r>
              <a:rPr lang="en-US" dirty="0" smtClean="0"/>
              <a:t>1 </a:t>
            </a:r>
            <a:r>
              <a:rPr lang="en-US" dirty="0"/>
              <a:t>and </a:t>
            </a:r>
            <a:r>
              <a:rPr lang="en-US" dirty="0" smtClean="0"/>
              <a:t>T2.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940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Treatment 3 had low attendance, and hard to measure effect for those whose parents attended</a:t>
            </a:r>
          </a:p>
          <a:p>
            <a:r>
              <a:rPr lang="en-ZA" dirty="0" smtClean="0"/>
              <a:t>Clearest </a:t>
            </a:r>
            <a:r>
              <a:rPr lang="en-ZA" dirty="0" smtClean="0"/>
              <a:t>effects observed for Treatment 2, and to some degree Treatment 1</a:t>
            </a:r>
          </a:p>
          <a:p>
            <a:r>
              <a:rPr lang="en-ZA" dirty="0" smtClean="0"/>
              <a:t>Magnitude of the effect is debatable</a:t>
            </a:r>
          </a:p>
          <a:p>
            <a:r>
              <a:rPr lang="en-ZA" dirty="0" smtClean="0"/>
              <a:t>More </a:t>
            </a:r>
            <a:r>
              <a:rPr lang="en-ZA" dirty="0" smtClean="0"/>
              <a:t>of an effect for boys, urban schools, higher quintile schools</a:t>
            </a:r>
          </a:p>
          <a:p>
            <a:r>
              <a:rPr lang="en-ZA" dirty="0" smtClean="0"/>
              <a:t>Evidence of changed classroom practice and learner work – to be explored in qualitative </a:t>
            </a:r>
            <a:r>
              <a:rPr lang="en-ZA" dirty="0" smtClean="0"/>
              <a:t>study</a:t>
            </a:r>
          </a:p>
          <a:p>
            <a:r>
              <a:rPr lang="en-ZA" dirty="0" smtClean="0"/>
              <a:t>No big policy warrant yet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9987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Forthcoming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r>
              <a:rPr lang="en-ZA" dirty="0" err="1" smtClean="0"/>
              <a:t>Endline</a:t>
            </a:r>
            <a:r>
              <a:rPr lang="en-ZA" dirty="0" smtClean="0"/>
              <a:t> testing Oct/Nov 2016</a:t>
            </a:r>
          </a:p>
          <a:p>
            <a:r>
              <a:rPr lang="en-ZA" dirty="0" smtClean="0"/>
              <a:t>Qualitative survey (60 schools) – October</a:t>
            </a:r>
          </a:p>
          <a:p>
            <a:r>
              <a:rPr lang="en-ZA" dirty="0" smtClean="0"/>
              <a:t>Case studies</a:t>
            </a:r>
          </a:p>
          <a:p>
            <a:r>
              <a:rPr lang="en-ZA" dirty="0" smtClean="0"/>
              <a:t>Extension of Treatment 1 and/or 2 in grade 3 in 2017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03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Our</a:t>
            </a:r>
            <a:r>
              <a:rPr lang="en-ZA" dirty="0" smtClean="0"/>
              <a:t> </a:t>
            </a:r>
            <a:r>
              <a:rPr lang="en-ZA" dirty="0" smtClean="0"/>
              <a:t>research </a:t>
            </a:r>
            <a:r>
              <a:rPr lang="en-ZA" dirty="0" smtClean="0"/>
              <a:t>agenda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85000" lnSpcReduction="10000"/>
          </a:bodyPr>
          <a:lstStyle/>
          <a:p>
            <a:r>
              <a:rPr lang="en-ZA" dirty="0" smtClean="0"/>
              <a:t>What interventions </a:t>
            </a:r>
            <a:r>
              <a:rPr lang="en-ZA" dirty="0" smtClean="0"/>
              <a:t>(built on evidence from elsewhere) make an impact in the SA context?</a:t>
            </a:r>
          </a:p>
          <a:p>
            <a:r>
              <a:rPr lang="en-ZA" dirty="0" smtClean="0"/>
              <a:t>What is the cost-effectiveness of each intervention?</a:t>
            </a:r>
          </a:p>
          <a:p>
            <a:r>
              <a:rPr lang="en-ZA" dirty="0" smtClean="0"/>
              <a:t>What differences exist in the “pre-reading abilities” of children at the start of school?</a:t>
            </a:r>
          </a:p>
          <a:p>
            <a:pPr lvl="1"/>
            <a:r>
              <a:rPr lang="en-ZA" dirty="0" smtClean="0"/>
              <a:t>Girls and boys</a:t>
            </a:r>
          </a:p>
          <a:p>
            <a:pPr lvl="1"/>
            <a:r>
              <a:rPr lang="en-ZA" dirty="0" smtClean="0"/>
              <a:t>Home characteristics</a:t>
            </a:r>
          </a:p>
          <a:p>
            <a:pPr lvl="1"/>
            <a:r>
              <a:rPr lang="en-ZA" dirty="0" smtClean="0"/>
              <a:t>Urban and rural schools</a:t>
            </a:r>
          </a:p>
          <a:p>
            <a:r>
              <a:rPr lang="en-ZA" dirty="0" smtClean="0"/>
              <a:t>How do reading inequalities evolve over time?</a:t>
            </a:r>
          </a:p>
          <a:p>
            <a:r>
              <a:rPr lang="en-ZA" dirty="0" smtClean="0"/>
              <a:t>What levels of reading fluency in grades 1 and 2 are required for successful learning in later grades</a:t>
            </a:r>
            <a:r>
              <a:rPr lang="en-ZA" dirty="0" smtClean="0"/>
              <a:t>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538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EGRS 2</a:t>
            </a:r>
            <a:endParaRPr lang="en-Z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8930681" cy="137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546526"/>
            <a:ext cx="4012801" cy="12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3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Additional slides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98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64487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5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600" dirty="0" smtClean="0"/>
              <a:t>Goal: To improve the acquisition </a:t>
            </a:r>
            <a:r>
              <a:rPr lang="en-US" sz="2600" dirty="0"/>
              <a:t>of reading in home language (Setswana</a:t>
            </a:r>
            <a:r>
              <a:rPr lang="en-US" sz="2600" dirty="0" smtClean="0"/>
              <a:t>).</a:t>
            </a:r>
          </a:p>
          <a:p>
            <a:pPr algn="just"/>
            <a:r>
              <a:rPr lang="en-US" sz="2600" dirty="0"/>
              <a:t>230 </a:t>
            </a:r>
            <a:r>
              <a:rPr lang="en-US" sz="2600" dirty="0" smtClean="0"/>
              <a:t>schools in the North West province:</a:t>
            </a:r>
          </a:p>
          <a:p>
            <a:pPr lvl="1" algn="just"/>
            <a:r>
              <a:rPr lang="en-US" sz="2200" dirty="0" smtClean="0"/>
              <a:t>Districts of </a:t>
            </a:r>
            <a:r>
              <a:rPr lang="en-US" sz="2200" dirty="0" err="1" smtClean="0"/>
              <a:t>Dr</a:t>
            </a:r>
            <a:r>
              <a:rPr lang="en-US" sz="2200" dirty="0" smtClean="0"/>
              <a:t> Kenneth Kaunda and Ngaka Modiri Molema</a:t>
            </a:r>
          </a:p>
          <a:p>
            <a:pPr lvl="1" algn="just"/>
            <a:r>
              <a:rPr lang="en-US" sz="2200" dirty="0" smtClean="0"/>
              <a:t>Quintile 1-3 schools using Setswana as LOLT</a:t>
            </a:r>
            <a:endParaRPr lang="en-US" sz="2200" dirty="0"/>
          </a:p>
          <a:p>
            <a:pPr algn="just"/>
            <a:r>
              <a:rPr lang="en-US" sz="2600" dirty="0"/>
              <a:t>Project duration is 2 years: following G</a:t>
            </a:r>
            <a:r>
              <a:rPr lang="en-US" sz="2600" dirty="0" smtClean="0"/>
              <a:t>rade 1 cohort (2015) </a:t>
            </a:r>
            <a:r>
              <a:rPr lang="en-US" sz="2600" dirty="0"/>
              <a:t>into Grade </a:t>
            </a:r>
            <a:r>
              <a:rPr lang="en-US" sz="2600" dirty="0" smtClean="0"/>
              <a:t>2 (2016)</a:t>
            </a:r>
            <a:endParaRPr lang="en-US" sz="2600" dirty="0"/>
          </a:p>
          <a:p>
            <a:pPr algn="just"/>
            <a:r>
              <a:rPr lang="en-US" sz="2600" dirty="0" smtClean="0"/>
              <a:t>We </a:t>
            </a:r>
            <a:r>
              <a:rPr lang="en-US" sz="2600" dirty="0"/>
              <a:t>administer </a:t>
            </a:r>
            <a:r>
              <a:rPr lang="en-US" sz="2600" dirty="0" smtClean="0"/>
              <a:t>3 </a:t>
            </a:r>
            <a:r>
              <a:rPr lang="en-US" sz="2600" dirty="0"/>
              <a:t>interventions and evaluate their impact relative to a valid control group</a:t>
            </a:r>
          </a:p>
          <a:p>
            <a:pPr lvl="1"/>
            <a:r>
              <a:rPr lang="en-US" sz="2200" dirty="0"/>
              <a:t>Baseline </a:t>
            </a:r>
            <a:r>
              <a:rPr lang="en-US" sz="2200" dirty="0" smtClean="0"/>
              <a:t>survey </a:t>
            </a:r>
            <a:r>
              <a:rPr lang="en-US" sz="2200" dirty="0"/>
              <a:t>Jan/Feb </a:t>
            </a:r>
            <a:r>
              <a:rPr lang="en-US" sz="2200" dirty="0" smtClean="0"/>
              <a:t>2015;</a:t>
            </a:r>
          </a:p>
          <a:p>
            <a:pPr lvl="1"/>
            <a:r>
              <a:rPr lang="en-US" sz="2200" dirty="0" smtClean="0"/>
              <a:t>midline </a:t>
            </a:r>
            <a:r>
              <a:rPr lang="en-US" sz="2200" dirty="0"/>
              <a:t>Nov </a:t>
            </a:r>
            <a:r>
              <a:rPr lang="en-US" sz="2200" dirty="0" smtClean="0"/>
              <a:t>2015;</a:t>
            </a:r>
          </a:p>
          <a:p>
            <a:pPr lvl="1"/>
            <a:r>
              <a:rPr lang="en-US" sz="2200" dirty="0" err="1" smtClean="0"/>
              <a:t>endline</a:t>
            </a:r>
            <a:r>
              <a:rPr lang="en-US" sz="2200" dirty="0" smtClean="0"/>
              <a:t> </a:t>
            </a:r>
            <a:r>
              <a:rPr lang="en-US" sz="2200" dirty="0"/>
              <a:t>Nov </a:t>
            </a:r>
            <a:r>
              <a:rPr lang="en-US" sz="2200" dirty="0" smtClean="0"/>
              <a:t>2016</a:t>
            </a:r>
          </a:p>
          <a:p>
            <a:pPr lvl="1"/>
            <a:r>
              <a:rPr lang="en-US" sz="2200" dirty="0" smtClean="0"/>
              <a:t>Survey includes testing </a:t>
            </a:r>
            <a:r>
              <a:rPr lang="en-US" sz="2200" dirty="0"/>
              <a:t>learners, </a:t>
            </a:r>
            <a:r>
              <a:rPr lang="en-US" sz="2200" dirty="0" smtClean="0"/>
              <a:t>parent </a:t>
            </a:r>
            <a:r>
              <a:rPr lang="en-US" sz="2200" dirty="0"/>
              <a:t>questionnaire, teacher questionnaire, principal </a:t>
            </a:r>
            <a:r>
              <a:rPr lang="en-US" sz="2200" dirty="0" smtClean="0"/>
              <a:t>questionnaire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859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2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ic-educ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4550"/>
            <a:ext cx="2590800" cy="933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Autofit/>
          </a:bodyPr>
          <a:lstStyle/>
          <a:p>
            <a:r>
              <a:rPr lang="en-ZA" sz="4000" dirty="0" smtClean="0"/>
              <a:t>Description of Interventions</a:t>
            </a:r>
            <a:endParaRPr lang="en-ZA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417E48-BE45-4C3D-B8CC-B24F6E03BD28}" type="slidenum">
              <a:rPr lang="en-ZA" smtClean="0"/>
              <a:pPr/>
              <a:t>7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230 </a:t>
            </a:r>
            <a:r>
              <a:rPr lang="en-ZA" dirty="0" smtClean="0"/>
              <a:t>schools in North West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8182143" cy="17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9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Instructional Core</a:t>
            </a:r>
            <a:endParaRPr lang="en-Z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8" y="1700808"/>
            <a:ext cx="8747370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0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ic-educ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4550"/>
            <a:ext cx="2590800" cy="933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Autofit/>
          </a:bodyPr>
          <a:lstStyle/>
          <a:p>
            <a:r>
              <a:rPr lang="en-ZA" sz="4000" dirty="0" smtClean="0"/>
              <a:t>Description of Interventions</a:t>
            </a:r>
            <a:endParaRPr lang="en-ZA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417E48-BE45-4C3D-B8CC-B24F6E03BD28}" type="slidenum">
              <a:rPr lang="en-ZA" smtClean="0"/>
              <a:pPr/>
              <a:t>9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230 </a:t>
            </a:r>
            <a:r>
              <a:rPr lang="en-ZA" dirty="0" smtClean="0"/>
              <a:t>schools in North West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8182143" cy="17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684166"/>
            <a:ext cx="6085656" cy="243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509120"/>
            <a:ext cx="2160240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800" dirty="0" smtClean="0">
                <a:solidFill>
                  <a:schemeClr val="bg1"/>
                </a:solidFill>
              </a:rPr>
              <a:t>Per learner costs</a:t>
            </a:r>
            <a:endParaRPr lang="en-ZA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4307" y="6110568"/>
            <a:ext cx="5310101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chemeClr val="bg1"/>
                </a:solidFill>
              </a:rPr>
              <a:t>Triple cocktail: Expensive for national roll-out, but R7m – R8m for one grade in 100 priority schools.</a:t>
            </a:r>
            <a:endParaRPr lang="en-Z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8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9949</TotalTime>
  <Words>1134</Words>
  <Application>Microsoft Office PowerPoint</Application>
  <PresentationFormat>On-screen Show (4:3)</PresentationFormat>
  <Paragraphs>240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           The Midline Evaluation September 2016        </vt:lpstr>
      <vt:lpstr>PowerPoint Presentation</vt:lpstr>
      <vt:lpstr>Motivation behind this project </vt:lpstr>
      <vt:lpstr>Our research agenda</vt:lpstr>
      <vt:lpstr>Project design</vt:lpstr>
      <vt:lpstr>PowerPoint Presentation</vt:lpstr>
      <vt:lpstr>Description of Interventions</vt:lpstr>
      <vt:lpstr>Instructional Core</vt:lpstr>
      <vt:lpstr>Description of Interventions</vt:lpstr>
      <vt:lpstr>PowerPoint Presentation</vt:lpstr>
      <vt:lpstr>PowerPoint Presentation</vt:lpstr>
      <vt:lpstr>Interesting to note from baseline</vt:lpstr>
      <vt:lpstr>Baseline balance tests</vt:lpstr>
      <vt:lpstr>Midline test instruments</vt:lpstr>
      <vt:lpstr>Summary statistics for each sub-test in Midline learner assessment</vt:lpstr>
      <vt:lpstr>Attrition</vt:lpstr>
      <vt:lpstr>What does predict attrition?</vt:lpstr>
      <vt:lpstr>PowerPoint Presentation</vt:lpstr>
      <vt:lpstr>Letter recognition gains</vt:lpstr>
      <vt:lpstr>Letter recognition gains</vt:lpstr>
      <vt:lpstr>Word recognition (Midline)</vt:lpstr>
      <vt:lpstr>Non-word recognition (Midline)</vt:lpstr>
      <vt:lpstr>Sentence reading (Midline)</vt:lpstr>
      <vt:lpstr>Paragraph reading (Midline)</vt:lpstr>
      <vt:lpstr>Comprehension (Midline)</vt:lpstr>
      <vt:lpstr>Writing/Dictation (Midline)</vt:lpstr>
      <vt:lpstr>Phonological awareness (Midline)</vt:lpstr>
      <vt:lpstr>PowerPoint Presentation</vt:lpstr>
      <vt:lpstr>Model specification</vt:lpstr>
      <vt:lpstr>Main regression results</vt:lpstr>
      <vt:lpstr>Effects on sub-tests</vt:lpstr>
      <vt:lpstr>Regression results (impact on writing)</vt:lpstr>
      <vt:lpstr>PowerPoint Presentation</vt:lpstr>
      <vt:lpstr>Learner-level heterogeneous effects</vt:lpstr>
      <vt:lpstr>School-level heterogeneous effects</vt:lpstr>
      <vt:lpstr>Teacher-level heterogeneous effects</vt:lpstr>
      <vt:lpstr>Impacts on intermediate outcomes</vt:lpstr>
      <vt:lpstr>Conclusions</vt:lpstr>
      <vt:lpstr>Forthcoming</vt:lpstr>
      <vt:lpstr>EGRS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somgede.f</dc:creator>
  <cp:lastModifiedBy>taylor.s</cp:lastModifiedBy>
  <cp:revision>100</cp:revision>
  <cp:lastPrinted>2015-09-25T11:45:25Z</cp:lastPrinted>
  <dcterms:created xsi:type="dcterms:W3CDTF">2013-11-04T08:51:01Z</dcterms:created>
  <dcterms:modified xsi:type="dcterms:W3CDTF">2016-09-19T16:21:59Z</dcterms:modified>
</cp:coreProperties>
</file>