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14" r:id="rId3"/>
    <p:sldId id="266" r:id="rId4"/>
    <p:sldId id="258" r:id="rId5"/>
    <p:sldId id="313" r:id="rId6"/>
    <p:sldId id="312" r:id="rId7"/>
    <p:sldId id="311" r:id="rId8"/>
    <p:sldId id="310" r:id="rId9"/>
    <p:sldId id="281" r:id="rId10"/>
    <p:sldId id="280" r:id="rId11"/>
    <p:sldId id="298" r:id="rId12"/>
    <p:sldId id="291" r:id="rId13"/>
    <p:sldId id="292" r:id="rId14"/>
    <p:sldId id="293" r:id="rId15"/>
    <p:sldId id="294" r:id="rId16"/>
    <p:sldId id="295" r:id="rId17"/>
    <p:sldId id="296" r:id="rId18"/>
    <p:sldId id="300" r:id="rId19"/>
    <p:sldId id="301" r:id="rId20"/>
    <p:sldId id="303" r:id="rId21"/>
    <p:sldId id="304" r:id="rId22"/>
    <p:sldId id="305" r:id="rId23"/>
    <p:sldId id="307" r:id="rId24"/>
    <p:sldId id="270"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zer Lars" initials="lba" lastIdx="2" clrIdx="0"/>
  <p:cmAuthor id="1" name="Ragpot, Lara" initials="RL" lastIdx="3" clrIdx="1">
    <p:extLst>
      <p:ext uri="{19B8F6BF-5375-455C-9EA6-DF929625EA0E}">
        <p15:presenceInfo xmlns:p15="http://schemas.microsoft.com/office/powerpoint/2012/main" userId="Ragpot, Lara" providerId="None"/>
      </p:ext>
    </p:extLst>
  </p:cmAuthor>
  <p:cmAuthor id="2" name="Reviewer" initials="E" lastIdx="3" clrIdx="2">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82"/>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289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8-12T17:17:18.593" idx="1">
    <p:pos x="10" y="10"/>
    <p:text>Shall we leave this to R and Jako?</p:text>
    <p:extLst>
      <p:ext uri="{C676402C-5697-4E1C-873F-D02D1690AC5C}">
        <p15:threadingInfo xmlns:p15="http://schemas.microsoft.com/office/powerpoint/2012/main" timeZoneBias="-120"/>
      </p:ext>
    </p:extLst>
  </p:cm>
  <p:cm authorId="2" dt="2015-08-12T17:18:34.492" idx="2">
    <p:pos x="10" y="106"/>
    <p:text>I think the white b;lock does not work well.</p:text>
    <p:extLst>
      <p:ext uri="{C676402C-5697-4E1C-873F-D02D1690AC5C}">
        <p15:threadingInfo xmlns:p15="http://schemas.microsoft.com/office/powerpoint/2012/main" timeZoneBias="-120">
          <p15:parentCm authorId="2"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8-12T12:34:58.143" idx="1">
    <p:pos x="4203" y="459"/>
    <p:text>Please see what would be an appropriate heading</p:text>
    <p:extLst>
      <p:ext uri="{C676402C-5697-4E1C-873F-D02D1690AC5C}">
        <p15:threadingInfo xmlns:p15="http://schemas.microsoft.com/office/powerpoint/2012/main" timeZoneBias="-120"/>
      </p:ext>
    </p:extLst>
  </p:cm>
  <p:cm authorId="1" dt="2015-08-12T12:37:42.350" idx="2">
    <p:pos x="7137" y="2547"/>
    <p:text>I get the whole discussion here and I will talk to it</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8-12T12:39:31.286" idx="3">
    <p:pos x="7011" y="1602"/>
    <p:text>Here I will refer to previosu slide</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5-08-12T17:26:22.623" idx="3">
    <p:pos x="10" y="10"/>
    <p:text>Ccan these empty sli9des be collapsed into one? Does Lars still have ti fill them in?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A256D4-5AD3-4869-8BB1-DC3AD6FF1D5A}" type="datetimeFigureOut">
              <a:rPr lang="de-CH" smtClean="0"/>
              <a:t>19.09.2016</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9A0A65-8B6B-4689-8FE7-F0CF7C44B337}" type="slidenum">
              <a:rPr lang="de-CH" smtClean="0"/>
              <a:t>‹#›</a:t>
            </a:fld>
            <a:endParaRPr lang="de-CH"/>
          </a:p>
        </p:txBody>
      </p:sp>
    </p:spTree>
    <p:extLst>
      <p:ext uri="{BB962C8B-B14F-4D97-AF65-F5344CB8AC3E}">
        <p14:creationId xmlns:p14="http://schemas.microsoft.com/office/powerpoint/2010/main" val="108771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lvl1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1pPr>
            <a:lvl2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2pPr>
            <a:lvl3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3pPr>
            <a:lvl4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4pPr>
            <a:lvl5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5pPr>
            <a:lvl6pPr marL="2321227"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6pPr>
            <a:lvl7pPr marL="2743269"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7pPr>
            <a:lvl8pPr marL="3165310"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8pPr>
            <a:lvl9pPr marL="3587351"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9pPr>
          </a:lstStyle>
          <a:p>
            <a:pPr eaLnBrk="1" hangingPunct="1"/>
            <a:fld id="{6046DD95-44C3-48A9-96B2-62E37C454D26}" type="slidenum">
              <a:rPr lang="de-DE" altLang="de-DE" sz="1200">
                <a:solidFill>
                  <a:srgbClr val="000000"/>
                </a:solidFill>
              </a:rPr>
              <a:pPr eaLnBrk="1" hangingPunct="1"/>
              <a:t>12</a:t>
            </a:fld>
            <a:endParaRPr lang="de-DE" altLang="de-DE" sz="1200">
              <a:solidFill>
                <a:srgbClr val="000000"/>
              </a:solidFill>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xfrm>
            <a:off x="685494" y="4342939"/>
            <a:ext cx="5487013" cy="4114587"/>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p>
        </p:txBody>
      </p:sp>
    </p:spTree>
    <p:extLst>
      <p:ext uri="{BB962C8B-B14F-4D97-AF65-F5344CB8AC3E}">
        <p14:creationId xmlns:p14="http://schemas.microsoft.com/office/powerpoint/2010/main" val="273240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lvl1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1pPr>
            <a:lvl2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2pPr>
            <a:lvl3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3pPr>
            <a:lvl4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4pPr>
            <a:lvl5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5pPr>
            <a:lvl6pPr marL="2321227"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6pPr>
            <a:lvl7pPr marL="2743269"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7pPr>
            <a:lvl8pPr marL="3165310"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8pPr>
            <a:lvl9pPr marL="3587351"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9pPr>
          </a:lstStyle>
          <a:p>
            <a:pPr eaLnBrk="1" hangingPunct="1"/>
            <a:fld id="{71CDCD23-44E2-4765-88E9-C037C4D0C98B}" type="slidenum">
              <a:rPr lang="de-DE" altLang="de-DE" sz="1200">
                <a:solidFill>
                  <a:srgbClr val="000000"/>
                </a:solidFill>
              </a:rPr>
              <a:pPr eaLnBrk="1" hangingPunct="1"/>
              <a:t>13</a:t>
            </a:fld>
            <a:endParaRPr lang="de-DE" altLang="de-DE" sz="1200">
              <a:solidFill>
                <a:srgbClr val="000000"/>
              </a:solidFill>
            </a:endParaRPr>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xfrm>
            <a:off x="685494" y="4342939"/>
            <a:ext cx="5487013" cy="4114587"/>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p>
        </p:txBody>
      </p:sp>
    </p:spTree>
    <p:extLst>
      <p:ext uri="{BB962C8B-B14F-4D97-AF65-F5344CB8AC3E}">
        <p14:creationId xmlns:p14="http://schemas.microsoft.com/office/powerpoint/2010/main" val="49129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lvl1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1pPr>
            <a:lvl2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2pPr>
            <a:lvl3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3pPr>
            <a:lvl4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4pPr>
            <a:lvl5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5pPr>
            <a:lvl6pPr marL="2321227"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6pPr>
            <a:lvl7pPr marL="2743269"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7pPr>
            <a:lvl8pPr marL="3165310"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8pPr>
            <a:lvl9pPr marL="3587351"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9pPr>
          </a:lstStyle>
          <a:p>
            <a:pPr eaLnBrk="1" hangingPunct="1"/>
            <a:fld id="{DF0B5ADD-EA5B-4802-84BC-EF649D2529C8}" type="slidenum">
              <a:rPr lang="de-DE" altLang="de-DE" sz="1200">
                <a:solidFill>
                  <a:srgbClr val="000000"/>
                </a:solidFill>
              </a:rPr>
              <a:pPr eaLnBrk="1" hangingPunct="1"/>
              <a:t>14</a:t>
            </a:fld>
            <a:endParaRPr lang="de-DE" altLang="de-DE" sz="1200">
              <a:solidFill>
                <a:srgbClr val="000000"/>
              </a:solidFill>
            </a:endParaRP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xfrm>
            <a:off x="685494" y="4342939"/>
            <a:ext cx="5487013" cy="4114587"/>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p>
        </p:txBody>
      </p:sp>
    </p:spTree>
    <p:extLst>
      <p:ext uri="{BB962C8B-B14F-4D97-AF65-F5344CB8AC3E}">
        <p14:creationId xmlns:p14="http://schemas.microsoft.com/office/powerpoint/2010/main" val="266161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lvl1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1pPr>
            <a:lvl2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2pPr>
            <a:lvl3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3pPr>
            <a:lvl4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4pPr>
            <a:lvl5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5pPr>
            <a:lvl6pPr marL="2321227"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6pPr>
            <a:lvl7pPr marL="2743269"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7pPr>
            <a:lvl8pPr marL="3165310"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8pPr>
            <a:lvl9pPr marL="3587351"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9pPr>
          </a:lstStyle>
          <a:p>
            <a:pPr eaLnBrk="1" hangingPunct="1"/>
            <a:fld id="{5204E52D-2CBC-4F90-9396-6CD80E7D5EF7}" type="slidenum">
              <a:rPr lang="de-DE" altLang="de-DE" sz="1200">
                <a:solidFill>
                  <a:srgbClr val="000000"/>
                </a:solidFill>
              </a:rPr>
              <a:pPr eaLnBrk="1" hangingPunct="1"/>
              <a:t>15</a:t>
            </a:fld>
            <a:endParaRPr lang="de-DE" altLang="de-DE" sz="1200">
              <a:solidFill>
                <a:srgbClr val="000000"/>
              </a:solidFill>
            </a:endParaRPr>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xfrm>
            <a:off x="685494" y="4342939"/>
            <a:ext cx="5487013" cy="4114587"/>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p>
        </p:txBody>
      </p:sp>
    </p:spTree>
    <p:extLst>
      <p:ext uri="{BB962C8B-B14F-4D97-AF65-F5344CB8AC3E}">
        <p14:creationId xmlns:p14="http://schemas.microsoft.com/office/powerpoint/2010/main" val="127940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lvl1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1pPr>
            <a:lvl2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2pPr>
            <a:lvl3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3pPr>
            <a:lvl4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4pPr>
            <a:lvl5pPr eaLnBrk="0" hangingPunc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5pPr>
            <a:lvl6pPr marL="2321227"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6pPr>
            <a:lvl7pPr marL="2743269"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7pPr>
            <a:lvl8pPr marL="3165310"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8pPr>
            <a:lvl9pPr marL="3587351" indent="-211021" defTabSz="414715" eaLnBrk="0" fontAlgn="base" hangingPunct="0">
              <a:spcBef>
                <a:spcPct val="0"/>
              </a:spcBef>
              <a:spcAft>
                <a:spcPct val="0"/>
              </a:spcAft>
              <a:buClr>
                <a:srgbClr val="000000"/>
              </a:buClr>
              <a:buSzPct val="100000"/>
              <a:buFont typeface="Times New Roman" pitchFamily="18" charset="0"/>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sz="2200">
                <a:solidFill>
                  <a:schemeClr val="bg1"/>
                </a:solidFill>
                <a:latin typeface="Times New Roman" pitchFamily="18" charset="0"/>
              </a:defRPr>
            </a:lvl9pPr>
          </a:lstStyle>
          <a:p>
            <a:pPr eaLnBrk="1" hangingPunct="1"/>
            <a:fld id="{3ED64DC2-9736-4A25-BAB5-24E504FAC8AC}" type="slidenum">
              <a:rPr lang="de-DE" altLang="de-DE" sz="1200">
                <a:solidFill>
                  <a:srgbClr val="000000"/>
                </a:solidFill>
              </a:rPr>
              <a:pPr eaLnBrk="1" hangingPunct="1"/>
              <a:t>17</a:t>
            </a:fld>
            <a:endParaRPr lang="de-DE" altLang="de-DE" sz="1200">
              <a:solidFill>
                <a:srgbClr val="000000"/>
              </a:solidFill>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xfrm>
            <a:off x="685494" y="4342939"/>
            <a:ext cx="5487013" cy="4114587"/>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p>
        </p:txBody>
      </p:sp>
    </p:spTree>
    <p:extLst>
      <p:ext uri="{BB962C8B-B14F-4D97-AF65-F5344CB8AC3E}">
        <p14:creationId xmlns:p14="http://schemas.microsoft.com/office/powerpoint/2010/main" val="87561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635185-F419-4F17-A87F-292CF6721558}"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87A5-1862-459B-A9DC-2FF0F6509185}" type="slidenum">
              <a:rPr lang="en-US" smtClean="0"/>
              <a:t>‹#›</a:t>
            </a:fld>
            <a:endParaRPr lang="en-US"/>
          </a:p>
        </p:txBody>
      </p:sp>
    </p:spTree>
    <p:extLst>
      <p:ext uri="{BB962C8B-B14F-4D97-AF65-F5344CB8AC3E}">
        <p14:creationId xmlns:p14="http://schemas.microsoft.com/office/powerpoint/2010/main" val="324294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35185-F419-4F17-A87F-292CF6721558}"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87A5-1862-459B-A9DC-2FF0F6509185}" type="slidenum">
              <a:rPr lang="en-US" smtClean="0"/>
              <a:t>‹#›</a:t>
            </a:fld>
            <a:endParaRPr lang="en-US"/>
          </a:p>
        </p:txBody>
      </p:sp>
    </p:spTree>
    <p:extLst>
      <p:ext uri="{BB962C8B-B14F-4D97-AF65-F5344CB8AC3E}">
        <p14:creationId xmlns:p14="http://schemas.microsoft.com/office/powerpoint/2010/main" val="1474361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35185-F419-4F17-A87F-292CF6721558}"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87A5-1862-459B-A9DC-2FF0F6509185}" type="slidenum">
              <a:rPr lang="en-US" smtClean="0"/>
              <a:t>‹#›</a:t>
            </a:fld>
            <a:endParaRPr lang="en-US"/>
          </a:p>
        </p:txBody>
      </p:sp>
    </p:spTree>
    <p:extLst>
      <p:ext uri="{BB962C8B-B14F-4D97-AF65-F5344CB8AC3E}">
        <p14:creationId xmlns:p14="http://schemas.microsoft.com/office/powerpoint/2010/main" val="385264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20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35185-F419-4F17-A87F-292CF6721558}"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87A5-1862-459B-A9DC-2FF0F6509185}" type="slidenum">
              <a:rPr lang="en-US" smtClean="0"/>
              <a:t>‹#›</a:t>
            </a:fld>
            <a:endParaRPr lang="en-US"/>
          </a:p>
        </p:txBody>
      </p:sp>
    </p:spTree>
    <p:extLst>
      <p:ext uri="{BB962C8B-B14F-4D97-AF65-F5344CB8AC3E}">
        <p14:creationId xmlns:p14="http://schemas.microsoft.com/office/powerpoint/2010/main" val="73664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35185-F419-4F17-A87F-292CF6721558}"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87A5-1862-459B-A9DC-2FF0F6509185}" type="slidenum">
              <a:rPr lang="en-US" smtClean="0"/>
              <a:t>‹#›</a:t>
            </a:fld>
            <a:endParaRPr lang="en-US"/>
          </a:p>
        </p:txBody>
      </p:sp>
    </p:spTree>
    <p:extLst>
      <p:ext uri="{BB962C8B-B14F-4D97-AF65-F5344CB8AC3E}">
        <p14:creationId xmlns:p14="http://schemas.microsoft.com/office/powerpoint/2010/main" val="291092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635185-F419-4F17-A87F-292CF6721558}"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87A5-1862-459B-A9DC-2FF0F6509185}" type="slidenum">
              <a:rPr lang="en-US" smtClean="0"/>
              <a:t>‹#›</a:t>
            </a:fld>
            <a:endParaRPr lang="en-US"/>
          </a:p>
        </p:txBody>
      </p:sp>
    </p:spTree>
    <p:extLst>
      <p:ext uri="{BB962C8B-B14F-4D97-AF65-F5344CB8AC3E}">
        <p14:creationId xmlns:p14="http://schemas.microsoft.com/office/powerpoint/2010/main" val="375819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635185-F419-4F17-A87F-292CF6721558}" type="datetimeFigureOut">
              <a:rPr lang="en-US" smtClean="0"/>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087A5-1862-459B-A9DC-2FF0F6509185}" type="slidenum">
              <a:rPr lang="en-US" smtClean="0"/>
              <a:t>‹#›</a:t>
            </a:fld>
            <a:endParaRPr lang="en-US"/>
          </a:p>
        </p:txBody>
      </p:sp>
    </p:spTree>
    <p:extLst>
      <p:ext uri="{BB962C8B-B14F-4D97-AF65-F5344CB8AC3E}">
        <p14:creationId xmlns:p14="http://schemas.microsoft.com/office/powerpoint/2010/main" val="380006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635185-F419-4F17-A87F-292CF6721558}" type="datetimeFigureOut">
              <a:rPr lang="en-US" smtClean="0"/>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087A5-1862-459B-A9DC-2FF0F6509185}" type="slidenum">
              <a:rPr lang="en-US" smtClean="0"/>
              <a:t>‹#›</a:t>
            </a:fld>
            <a:endParaRPr lang="en-US"/>
          </a:p>
        </p:txBody>
      </p:sp>
    </p:spTree>
    <p:extLst>
      <p:ext uri="{BB962C8B-B14F-4D97-AF65-F5344CB8AC3E}">
        <p14:creationId xmlns:p14="http://schemas.microsoft.com/office/powerpoint/2010/main" val="385022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35185-F419-4F17-A87F-292CF6721558}" type="datetimeFigureOut">
              <a:rPr lang="en-US" smtClean="0"/>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087A5-1862-459B-A9DC-2FF0F6509185}" type="slidenum">
              <a:rPr lang="en-US" smtClean="0"/>
              <a:t>‹#›</a:t>
            </a:fld>
            <a:endParaRPr lang="en-US"/>
          </a:p>
        </p:txBody>
      </p:sp>
    </p:spTree>
    <p:extLst>
      <p:ext uri="{BB962C8B-B14F-4D97-AF65-F5344CB8AC3E}">
        <p14:creationId xmlns:p14="http://schemas.microsoft.com/office/powerpoint/2010/main" val="334845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635185-F419-4F17-A87F-292CF6721558}"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87A5-1862-459B-A9DC-2FF0F6509185}" type="slidenum">
              <a:rPr lang="en-US" smtClean="0"/>
              <a:t>‹#›</a:t>
            </a:fld>
            <a:endParaRPr lang="en-US"/>
          </a:p>
        </p:txBody>
      </p:sp>
    </p:spTree>
    <p:extLst>
      <p:ext uri="{BB962C8B-B14F-4D97-AF65-F5344CB8AC3E}">
        <p14:creationId xmlns:p14="http://schemas.microsoft.com/office/powerpoint/2010/main" val="237420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635185-F419-4F17-A87F-292CF6721558}"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87A5-1862-459B-A9DC-2FF0F6509185}" type="slidenum">
              <a:rPr lang="en-US" smtClean="0"/>
              <a:t>‹#›</a:t>
            </a:fld>
            <a:endParaRPr lang="en-US"/>
          </a:p>
        </p:txBody>
      </p:sp>
    </p:spTree>
    <p:extLst>
      <p:ext uri="{BB962C8B-B14F-4D97-AF65-F5344CB8AC3E}">
        <p14:creationId xmlns:p14="http://schemas.microsoft.com/office/powerpoint/2010/main" val="19298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35185-F419-4F17-A87F-292CF6721558}" type="datetimeFigureOut">
              <a:rPr lang="en-US" smtClean="0"/>
              <a:t>9/19/2016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87A5-1862-459B-A9DC-2FF0F6509185}" type="slidenum">
              <a:rPr lang="en-US" smtClean="0"/>
              <a:t>‹#›</a:t>
            </a:fld>
            <a:endParaRPr lang="en-US"/>
          </a:p>
        </p:txBody>
      </p:sp>
    </p:spTree>
    <p:extLst>
      <p:ext uri="{BB962C8B-B14F-4D97-AF65-F5344CB8AC3E}">
        <p14:creationId xmlns:p14="http://schemas.microsoft.com/office/powerpoint/2010/main" val="1461043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hashtag/imbes2016?src=hash" TargetMode="External"/><Relationship Id="rId2" Type="http://schemas.openxmlformats.org/officeDocument/2006/relationships/hyperlink" Target="https://twitter.com/NumCog" TargetMode="External"/><Relationship Id="rId1" Type="http://schemas.openxmlformats.org/officeDocument/2006/relationships/slideLayout" Target="../slideLayouts/slideLayout2.xml"/><Relationship Id="rId5" Type="http://schemas.openxmlformats.org/officeDocument/2006/relationships/hyperlink" Target="https://twitter.com/DHClements"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rherholdt@jet.org.za" TargetMode="External"/><Relationship Id="rId3" Type="http://schemas.openxmlformats.org/officeDocument/2006/relationships/hyperlink" Target="mailto:ehenning@uj.ac.za" TargetMode="External"/><Relationship Id="rId7" Type="http://schemas.openxmlformats.org/officeDocument/2006/relationships/hyperlink" Target="mailto:lragpot@uj.ac.za"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hyperlink" Target="mailto:evaluation@lars-balzer.info" TargetMode="External"/><Relationship Id="rId5" Type="http://schemas.openxmlformats.org/officeDocument/2006/relationships/hyperlink" Target="mailto:Fritz-Stratmann@uni-due.de" TargetMode="External"/><Relationship Id="rId4" Type="http://schemas.openxmlformats.org/officeDocument/2006/relationships/hyperlink" Target="mailto:nmotolo@uj.ac.z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search?q=chi+quiet+classmate&amp;ie=utf-8&amp;oe=utf-8&amp;client=firefox-b&amp;gfe_rd=cr&amp;ei=B6rfV4iuFeio8wfyhpToB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4438"/>
            <a:ext cx="9144000" cy="2387600"/>
          </a:xfrm>
        </p:spPr>
        <p:txBody>
          <a:bodyPr>
            <a:normAutofit fontScale="90000"/>
          </a:bodyPr>
          <a:lstStyle/>
          <a:p>
            <a:r>
              <a:rPr lang="en-ZA" b="1" dirty="0">
                <a:solidFill>
                  <a:schemeClr val="bg1"/>
                </a:solidFill>
              </a:rPr>
              <a:t>Assessing first grade children’s mathematical competence </a:t>
            </a:r>
            <a:endParaRPr lang="en-US" dirty="0">
              <a:solidFill>
                <a:schemeClr val="bg1"/>
              </a:solidFill>
            </a:endParaRPr>
          </a:p>
        </p:txBody>
      </p:sp>
      <p:sp>
        <p:nvSpPr>
          <p:cNvPr id="3" name="Subtitle 2"/>
          <p:cNvSpPr>
            <a:spLocks noGrp="1"/>
          </p:cNvSpPr>
          <p:nvPr>
            <p:ph type="subTitle" idx="1"/>
          </p:nvPr>
        </p:nvSpPr>
        <p:spPr>
          <a:xfrm>
            <a:off x="2855259" y="3602038"/>
            <a:ext cx="9144000" cy="1655762"/>
          </a:xfrm>
        </p:spPr>
        <p:txBody>
          <a:bodyPr/>
          <a:lstStyle/>
          <a:p>
            <a:r>
              <a:rPr lang="en-ZA" b="1" dirty="0">
                <a:solidFill>
                  <a:schemeClr val="bg1"/>
                </a:solidFill>
              </a:rPr>
              <a:t>Elizabeth Henning, </a:t>
            </a:r>
            <a:r>
              <a:rPr lang="en-ZA" b="1" dirty="0" err="1">
                <a:solidFill>
                  <a:schemeClr val="bg1"/>
                </a:solidFill>
              </a:rPr>
              <a:t>Nozipho</a:t>
            </a:r>
            <a:r>
              <a:rPr lang="en-ZA" b="1" dirty="0">
                <a:solidFill>
                  <a:schemeClr val="bg1"/>
                </a:solidFill>
              </a:rPr>
              <a:t> </a:t>
            </a:r>
            <a:r>
              <a:rPr lang="en-ZA" b="1" dirty="0" err="1">
                <a:solidFill>
                  <a:schemeClr val="bg1"/>
                </a:solidFill>
              </a:rPr>
              <a:t>Motolo</a:t>
            </a:r>
            <a:r>
              <a:rPr lang="en-ZA" b="1" dirty="0">
                <a:solidFill>
                  <a:schemeClr val="bg1"/>
                </a:solidFill>
              </a:rPr>
              <a:t>, Lars </a:t>
            </a:r>
            <a:r>
              <a:rPr lang="en-ZA" b="1" dirty="0" err="1">
                <a:solidFill>
                  <a:schemeClr val="bg1"/>
                </a:solidFill>
              </a:rPr>
              <a:t>Balzer</a:t>
            </a:r>
            <a:r>
              <a:rPr lang="en-ZA" b="1" dirty="0">
                <a:solidFill>
                  <a:schemeClr val="bg1"/>
                </a:solidFill>
              </a:rPr>
              <a:t>, </a:t>
            </a:r>
          </a:p>
          <a:p>
            <a:r>
              <a:rPr lang="en-ZA" b="1" dirty="0">
                <a:solidFill>
                  <a:schemeClr val="bg1"/>
                </a:solidFill>
              </a:rPr>
              <a:t>Lara </a:t>
            </a:r>
            <a:r>
              <a:rPr lang="en-ZA" b="1" dirty="0" err="1">
                <a:solidFill>
                  <a:schemeClr val="bg1"/>
                </a:solidFill>
              </a:rPr>
              <a:t>Ragpot</a:t>
            </a:r>
            <a:r>
              <a:rPr lang="en-ZA" b="1" dirty="0">
                <a:solidFill>
                  <a:schemeClr val="bg1"/>
                </a:solidFill>
              </a:rPr>
              <a:t>, Annemarie Fritz-</a:t>
            </a:r>
            <a:r>
              <a:rPr lang="en-ZA" b="1" dirty="0" err="1">
                <a:solidFill>
                  <a:schemeClr val="bg1"/>
                </a:solidFill>
              </a:rPr>
              <a:t>Stratmann</a:t>
            </a:r>
            <a:r>
              <a:rPr lang="en-ZA" b="1" dirty="0">
                <a:solidFill>
                  <a:schemeClr val="bg1"/>
                </a:solidFill>
              </a:rPr>
              <a:t> &amp; </a:t>
            </a:r>
            <a:r>
              <a:rPr lang="en-ZA" b="1" dirty="0" err="1">
                <a:solidFill>
                  <a:schemeClr val="bg1"/>
                </a:solidFill>
              </a:rPr>
              <a:t>Roelien</a:t>
            </a:r>
            <a:r>
              <a:rPr lang="en-ZA" b="1" dirty="0">
                <a:solidFill>
                  <a:schemeClr val="bg1"/>
                </a:solidFill>
              </a:rPr>
              <a:t> </a:t>
            </a:r>
            <a:r>
              <a:rPr lang="en-ZA" b="1" dirty="0" err="1">
                <a:solidFill>
                  <a:schemeClr val="bg1"/>
                </a:solidFill>
              </a:rPr>
              <a:t>Herholdt</a:t>
            </a:r>
            <a:endParaRPr lang="en-ZA" b="1" dirty="0">
              <a:solidFill>
                <a:schemeClr val="bg1"/>
              </a:solidFill>
            </a:endParaRPr>
          </a:p>
          <a:p>
            <a:r>
              <a:rPr lang="en-US" b="1" dirty="0">
                <a:solidFill>
                  <a:schemeClr val="bg1"/>
                </a:solidFill>
              </a:rPr>
              <a:t>RESEP Conference: 19 – 20 September 2016</a:t>
            </a:r>
          </a:p>
        </p:txBody>
      </p:sp>
      <p:sp>
        <p:nvSpPr>
          <p:cNvPr id="12" name="Rechteck 11"/>
          <p:cNvSpPr/>
          <p:nvPr/>
        </p:nvSpPr>
        <p:spPr>
          <a:xfrm>
            <a:off x="3154319" y="5746503"/>
            <a:ext cx="7751806" cy="1015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8079" y="5920874"/>
            <a:ext cx="2036310" cy="737825"/>
          </a:xfrm>
          <a:prstGeom prst="rect">
            <a:avLst/>
          </a:prstGeom>
        </p:spPr>
      </p:pic>
      <p:pic>
        <p:nvPicPr>
          <p:cNvPr id="14"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0046" y="5893923"/>
            <a:ext cx="1472418" cy="791725"/>
          </a:xfrm>
          <a:prstGeom prst="rect">
            <a:avLst/>
          </a:prstGeom>
        </p:spPr>
      </p:pic>
      <p:pic>
        <p:nvPicPr>
          <p:cNvPr id="15"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5834001"/>
            <a:ext cx="3123077" cy="927505"/>
          </a:xfrm>
          <a:prstGeom prst="rect">
            <a:avLst/>
          </a:prstGeom>
        </p:spPr>
      </p:pic>
      <p:pic>
        <p:nvPicPr>
          <p:cNvPr id="8" name="Picture 7" descr="unilogo_300dpi_304090.tiff"/>
          <p:cNvPicPr>
            <a:picLocks noChangeAspect="1"/>
          </p:cNvPicPr>
          <p:nvPr/>
        </p:nvPicPr>
        <p:blipFill>
          <a:blip r:embed="rId6"/>
          <a:stretch>
            <a:fillRect/>
          </a:stretch>
        </p:blipFill>
        <p:spPr>
          <a:xfrm>
            <a:off x="3249534" y="5856595"/>
            <a:ext cx="1865391" cy="829053"/>
          </a:xfrm>
          <a:prstGeom prst="rect">
            <a:avLst/>
          </a:prstGeom>
        </p:spPr>
      </p:pic>
    </p:spTree>
    <p:extLst>
      <p:ext uri="{BB962C8B-B14F-4D97-AF65-F5344CB8AC3E}">
        <p14:creationId xmlns:p14="http://schemas.microsoft.com/office/powerpoint/2010/main" val="376968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Structure</a:t>
            </a:r>
            <a:r>
              <a:rPr lang="de-DE" dirty="0"/>
              <a:t> </a:t>
            </a:r>
            <a:r>
              <a:rPr lang="de-DE" dirty="0" err="1"/>
              <a:t>of</a:t>
            </a:r>
            <a:r>
              <a:rPr lang="de-DE" dirty="0"/>
              <a:t> </a:t>
            </a:r>
            <a:r>
              <a:rPr lang="de-DE" dirty="0" err="1"/>
              <a:t>the</a:t>
            </a:r>
            <a:r>
              <a:rPr lang="de-DE" dirty="0"/>
              <a:t> MARKO-D</a:t>
            </a:r>
          </a:p>
        </p:txBody>
      </p:sp>
      <p:sp>
        <p:nvSpPr>
          <p:cNvPr id="3" name="Inhaltsplatzhalter 2"/>
          <p:cNvSpPr>
            <a:spLocks noGrp="1"/>
          </p:cNvSpPr>
          <p:nvPr>
            <p:ph idx="1"/>
          </p:nvPr>
        </p:nvSpPr>
        <p:spPr/>
        <p:txBody>
          <a:bodyPr>
            <a:normAutofit lnSpcReduction="10000"/>
          </a:bodyPr>
          <a:lstStyle/>
          <a:p>
            <a:pPr marL="0" indent="0">
              <a:buNone/>
            </a:pPr>
            <a:endParaRPr lang="en-GB" dirty="0"/>
          </a:p>
          <a:p>
            <a:pPr marL="285750" indent="-285750">
              <a:spcAft>
                <a:spcPts val="600"/>
              </a:spcAft>
            </a:pPr>
            <a:r>
              <a:rPr lang="en-GB" dirty="0"/>
              <a:t>the mathematical concepts build on each other</a:t>
            </a:r>
          </a:p>
          <a:p>
            <a:pPr marL="285750" indent="-285750">
              <a:spcAft>
                <a:spcPts val="600"/>
              </a:spcAft>
            </a:pPr>
            <a:r>
              <a:rPr lang="en-GB" dirty="0"/>
              <a:t>they build a ‘hierarchical’ structure and are stored in memory (this takes </a:t>
            </a:r>
            <a:r>
              <a:rPr lang="en-GB" b="1" dirty="0"/>
              <a:t>time and practice</a:t>
            </a:r>
            <a:r>
              <a:rPr lang="en-GB" dirty="0"/>
              <a:t>)</a:t>
            </a:r>
          </a:p>
          <a:p>
            <a:pPr marL="285750" indent="-285750">
              <a:spcAft>
                <a:spcPts val="600"/>
              </a:spcAft>
            </a:pPr>
            <a:r>
              <a:rPr lang="en-GB" dirty="0"/>
              <a:t>earlier concepts form the foundation for ’</a:t>
            </a:r>
            <a:r>
              <a:rPr lang="de-DE" dirty="0"/>
              <a:t>subsequent‘ mathematical concepts</a:t>
            </a:r>
            <a:endParaRPr lang="en-GB" dirty="0"/>
          </a:p>
          <a:p>
            <a:pPr marL="285750" indent="-285750">
              <a:spcAft>
                <a:spcPts val="600"/>
              </a:spcAft>
            </a:pPr>
            <a:r>
              <a:rPr lang="en-US" dirty="0"/>
              <a:t>children build the concepts (mostly) successively </a:t>
            </a:r>
          </a:p>
          <a:p>
            <a:pPr marL="285750" indent="-285750">
              <a:spcAft>
                <a:spcPts val="600"/>
              </a:spcAft>
            </a:pPr>
            <a:r>
              <a:rPr lang="en-US" dirty="0"/>
              <a:t>concepts cannot be retrieved from memory if they are </a:t>
            </a:r>
            <a:r>
              <a:rPr lang="en-US" b="1" dirty="0"/>
              <a:t>absent</a:t>
            </a:r>
            <a:r>
              <a:rPr lang="en-US" dirty="0"/>
              <a:t> from memory</a:t>
            </a:r>
            <a:endParaRPr lang="de-DE" dirty="0"/>
          </a:p>
          <a:p>
            <a:pPr marL="0" indent="0">
              <a:buNone/>
            </a:pPr>
            <a:endParaRPr lang="de-DE" dirty="0"/>
          </a:p>
        </p:txBody>
      </p:sp>
      <p:sp>
        <p:nvSpPr>
          <p:cNvPr id="4" name="Foliennummernplatzhalter 3"/>
          <p:cNvSpPr>
            <a:spLocks noGrp="1"/>
          </p:cNvSpPr>
          <p:nvPr>
            <p:ph type="sldNum" sz="quarter" idx="12"/>
          </p:nvPr>
        </p:nvSpPr>
        <p:spPr/>
        <p:txBody>
          <a:bodyPr/>
          <a:lstStyle/>
          <a:p>
            <a:fld id="{0CFA6E4F-2EF6-48EB-84ED-AB031DC5AAE8}" type="slidenum">
              <a:rPr lang="de-DE" smtClean="0"/>
              <a:pPr/>
              <a:t>10</a:t>
            </a:fld>
            <a:endParaRPr lang="de-DE" dirty="0"/>
          </a:p>
        </p:txBody>
      </p:sp>
    </p:spTree>
    <p:extLst>
      <p:ext uri="{BB962C8B-B14F-4D97-AF65-F5344CB8AC3E}">
        <p14:creationId xmlns:p14="http://schemas.microsoft.com/office/powerpoint/2010/main" val="342837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19151" y="587375"/>
            <a:ext cx="10748433"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608013" indent="-577850">
              <a:spcBef>
                <a:spcPts val="700"/>
              </a:spcBef>
              <a:buClrTx/>
              <a:buFontTx/>
              <a:buNone/>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endParaRPr lang="de-DE" sz="2800" b="1" dirty="0">
              <a:solidFill>
                <a:srgbClr val="000000"/>
              </a:solidFill>
              <a:latin typeface="Arial" charset="0"/>
              <a:ea typeface="ＭＳ Ｐゴシック" pitchFamily="34" charset="-128"/>
              <a:cs typeface="Arial" charset="0"/>
            </a:endParaRPr>
          </a:p>
          <a:p>
            <a:pPr marL="30163">
              <a:spcBef>
                <a:spcPts val="700"/>
              </a:spcBef>
              <a:buFont typeface="Times New Roman" pitchFamily="18" charset="0"/>
              <a:buNone/>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endParaRPr lang="de-DE" sz="2800" dirty="0">
              <a:solidFill>
                <a:schemeClr val="tx1"/>
              </a:solidFill>
              <a:latin typeface="Arial" charset="0"/>
              <a:ea typeface="ＭＳ Ｐゴシック" pitchFamily="34" charset="-128"/>
              <a:cs typeface="Arial" charset="0"/>
            </a:endParaRPr>
          </a:p>
          <a:p>
            <a:pPr marL="30163" algn="ctr">
              <a:spcBef>
                <a:spcPts val="700"/>
              </a:spcBef>
              <a:buFont typeface="Times New Roman" pitchFamily="18" charset="0"/>
              <a:buNone/>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de-DE" sz="3200" b="1" dirty="0">
                <a:solidFill>
                  <a:schemeClr val="tx1"/>
                </a:solidFill>
                <a:latin typeface="Arial" charset="0"/>
                <a:ea typeface="ＭＳ Ｐゴシック" pitchFamily="34" charset="-128"/>
                <a:cs typeface="Arial" charset="0"/>
              </a:rPr>
              <a:t>Does the theoretical model also hold empirically</a:t>
            </a:r>
          </a:p>
          <a:p>
            <a:pPr marL="30163" algn="ctr">
              <a:spcBef>
                <a:spcPts val="700"/>
              </a:spcBef>
              <a:buFont typeface="Times New Roman" pitchFamily="18" charset="0"/>
              <a:buNone/>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endParaRPr lang="de-DE" sz="3200" b="1" dirty="0">
              <a:latin typeface="Arial" charset="0"/>
              <a:ea typeface="ＭＳ Ｐゴシック" pitchFamily="34" charset="-128"/>
              <a:cs typeface="Arial" charset="0"/>
            </a:endParaRPr>
          </a:p>
          <a:p>
            <a:pPr marL="30163" algn="ctr">
              <a:spcBef>
                <a:spcPts val="700"/>
              </a:spcBef>
              <a:buFont typeface="Times New Roman" pitchFamily="18" charset="0"/>
              <a:buNone/>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de-DE" sz="5400" b="1" dirty="0">
                <a:solidFill>
                  <a:srgbClr val="FF0000"/>
                </a:solidFill>
                <a:latin typeface="Arial" charset="0"/>
                <a:ea typeface="ＭＳ Ｐゴシック" pitchFamily="34" charset="-128"/>
                <a:cs typeface="Arial" charset="0"/>
              </a:rPr>
              <a:t>?</a:t>
            </a:r>
          </a:p>
        </p:txBody>
      </p:sp>
    </p:spTree>
    <p:extLst>
      <p:ext uri="{BB962C8B-B14F-4D97-AF65-F5344CB8AC3E}">
        <p14:creationId xmlns:p14="http://schemas.microsoft.com/office/powerpoint/2010/main" val="119002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3"/>
          <p:cNvSpPr>
            <a:spLocks noChangeShapeType="1"/>
          </p:cNvSpPr>
          <p:nvPr/>
        </p:nvSpPr>
        <p:spPr bwMode="auto">
          <a:xfrm>
            <a:off x="5808133" y="1628776"/>
            <a:ext cx="0" cy="4824413"/>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99813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5808133" y="1628776"/>
            <a:ext cx="0" cy="4824413"/>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91" name="Text Box 3"/>
          <p:cNvSpPr txBox="1">
            <a:spLocks noChangeArrowheads="1"/>
          </p:cNvSpPr>
          <p:nvPr/>
        </p:nvSpPr>
        <p:spPr bwMode="auto">
          <a:xfrm>
            <a:off x="3426712" y="692150"/>
            <a:ext cx="47628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Tx/>
              <a:buSzTx/>
              <a:buFontTx/>
              <a:buNone/>
            </a:pPr>
            <a:r>
              <a:rPr lang="en-US" altLang="de-DE" sz="2800" b="1" dirty="0">
                <a:solidFill>
                  <a:srgbClr val="000000"/>
                </a:solidFill>
                <a:latin typeface="Arial" charset="0"/>
              </a:rPr>
              <a:t>mathematical achievement</a:t>
            </a:r>
          </a:p>
        </p:txBody>
      </p:sp>
      <p:sp>
        <p:nvSpPr>
          <p:cNvPr id="12292" name="Text Box 4"/>
          <p:cNvSpPr txBox="1">
            <a:spLocks noChangeArrowheads="1"/>
          </p:cNvSpPr>
          <p:nvPr/>
        </p:nvSpPr>
        <p:spPr bwMode="auto">
          <a:xfrm>
            <a:off x="5475998" y="6356351"/>
            <a:ext cx="6960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Tx/>
              <a:buSzTx/>
              <a:buFontTx/>
              <a:buNone/>
            </a:pPr>
            <a:r>
              <a:rPr lang="en-US" altLang="de-DE" sz="2400" b="1" dirty="0">
                <a:solidFill>
                  <a:schemeClr val="tx1"/>
                </a:solidFill>
                <a:latin typeface="Arial" charset="0"/>
              </a:rPr>
              <a:t>low</a:t>
            </a:r>
          </a:p>
        </p:txBody>
      </p:sp>
      <p:sp>
        <p:nvSpPr>
          <p:cNvPr id="12293" name="Text Box 5"/>
          <p:cNvSpPr txBox="1">
            <a:spLocks noChangeArrowheads="1"/>
          </p:cNvSpPr>
          <p:nvPr/>
        </p:nvSpPr>
        <p:spPr bwMode="auto">
          <a:xfrm>
            <a:off x="5251451" y="1196976"/>
            <a:ext cx="1132416"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altLang="de-DE" sz="2400" b="1" dirty="0">
                <a:solidFill>
                  <a:schemeClr val="tx1"/>
                </a:solidFill>
                <a:latin typeface="Arial" charset="0"/>
              </a:rPr>
              <a:t>high   </a:t>
            </a:r>
          </a:p>
        </p:txBody>
      </p:sp>
    </p:spTree>
    <p:extLst>
      <p:ext uri="{BB962C8B-B14F-4D97-AF65-F5344CB8AC3E}">
        <p14:creationId xmlns:p14="http://schemas.microsoft.com/office/powerpoint/2010/main" val="417303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5808133" y="1628776"/>
            <a:ext cx="0" cy="4824413"/>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 name="Text Box 3"/>
          <p:cNvSpPr txBox="1">
            <a:spLocks noChangeArrowheads="1"/>
          </p:cNvSpPr>
          <p:nvPr/>
        </p:nvSpPr>
        <p:spPr bwMode="auto">
          <a:xfrm>
            <a:off x="3426712" y="692150"/>
            <a:ext cx="47628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Tx/>
              <a:buSzTx/>
              <a:buFontTx/>
              <a:buNone/>
            </a:pPr>
            <a:r>
              <a:rPr lang="en-US" altLang="de-DE" sz="2800" b="1">
                <a:solidFill>
                  <a:srgbClr val="000000"/>
                </a:solidFill>
                <a:latin typeface="Arial" charset="0"/>
              </a:rPr>
              <a:t>mathematical achievement</a:t>
            </a:r>
          </a:p>
        </p:txBody>
      </p:sp>
      <p:sp>
        <p:nvSpPr>
          <p:cNvPr id="13316" name="Text Box 4"/>
          <p:cNvSpPr txBox="1">
            <a:spLocks noChangeArrowheads="1"/>
          </p:cNvSpPr>
          <p:nvPr/>
        </p:nvSpPr>
        <p:spPr bwMode="auto">
          <a:xfrm>
            <a:off x="5475998" y="6356351"/>
            <a:ext cx="6960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Tx/>
              <a:buSzTx/>
              <a:buFontTx/>
              <a:buNone/>
            </a:pPr>
            <a:r>
              <a:rPr lang="en-US" altLang="de-DE" sz="2400" b="1" dirty="0">
                <a:solidFill>
                  <a:schemeClr val="tx1"/>
                </a:solidFill>
                <a:latin typeface="Arial" charset="0"/>
              </a:rPr>
              <a:t>low</a:t>
            </a:r>
          </a:p>
        </p:txBody>
      </p:sp>
      <p:sp>
        <p:nvSpPr>
          <p:cNvPr id="13317" name="Text Box 5"/>
          <p:cNvSpPr txBox="1">
            <a:spLocks noChangeArrowheads="1"/>
          </p:cNvSpPr>
          <p:nvPr/>
        </p:nvSpPr>
        <p:spPr bwMode="auto">
          <a:xfrm>
            <a:off x="5251451" y="1196976"/>
            <a:ext cx="1132416"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altLang="de-DE" sz="2400" b="1" dirty="0">
                <a:solidFill>
                  <a:schemeClr val="tx1"/>
                </a:solidFill>
                <a:latin typeface="Arial" charset="0"/>
              </a:rPr>
              <a:t>high   </a:t>
            </a:r>
          </a:p>
        </p:txBody>
      </p:sp>
      <p:sp>
        <p:nvSpPr>
          <p:cNvPr id="13319" name="Text Box 5"/>
          <p:cNvSpPr txBox="1">
            <a:spLocks noChangeArrowheads="1"/>
          </p:cNvSpPr>
          <p:nvPr/>
        </p:nvSpPr>
        <p:spPr bwMode="auto">
          <a:xfrm>
            <a:off x="4751918" y="1989138"/>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20" name="Text Box 6"/>
          <p:cNvSpPr txBox="1">
            <a:spLocks noChangeArrowheads="1"/>
          </p:cNvSpPr>
          <p:nvPr/>
        </p:nvSpPr>
        <p:spPr bwMode="auto">
          <a:xfrm>
            <a:off x="5039785" y="2205039"/>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21" name="Text Box 7"/>
          <p:cNvSpPr txBox="1">
            <a:spLocks noChangeArrowheads="1"/>
          </p:cNvSpPr>
          <p:nvPr/>
        </p:nvSpPr>
        <p:spPr bwMode="auto">
          <a:xfrm>
            <a:off x="4464051" y="2420939"/>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22" name="Text Box 8"/>
          <p:cNvSpPr txBox="1">
            <a:spLocks noChangeArrowheads="1"/>
          </p:cNvSpPr>
          <p:nvPr/>
        </p:nvSpPr>
        <p:spPr bwMode="auto">
          <a:xfrm>
            <a:off x="5135033" y="2636839"/>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23" name="Text Box 9"/>
          <p:cNvSpPr txBox="1">
            <a:spLocks noChangeArrowheads="1"/>
          </p:cNvSpPr>
          <p:nvPr/>
        </p:nvSpPr>
        <p:spPr bwMode="auto">
          <a:xfrm>
            <a:off x="4751918" y="270827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24" name="Text Box 10"/>
          <p:cNvSpPr txBox="1">
            <a:spLocks noChangeArrowheads="1"/>
          </p:cNvSpPr>
          <p:nvPr/>
        </p:nvSpPr>
        <p:spPr bwMode="auto">
          <a:xfrm>
            <a:off x="4847167" y="3644900"/>
            <a:ext cx="67098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25" name="Text Box 11"/>
          <p:cNvSpPr txBox="1">
            <a:spLocks noChangeArrowheads="1"/>
          </p:cNvSpPr>
          <p:nvPr/>
        </p:nvSpPr>
        <p:spPr bwMode="auto">
          <a:xfrm>
            <a:off x="4751918" y="314166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26" name="Text Box 12"/>
          <p:cNvSpPr txBox="1">
            <a:spLocks noChangeArrowheads="1"/>
          </p:cNvSpPr>
          <p:nvPr/>
        </p:nvSpPr>
        <p:spPr bwMode="auto">
          <a:xfrm>
            <a:off x="5135033" y="3284539"/>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27" name="Text Box 13"/>
          <p:cNvSpPr txBox="1">
            <a:spLocks noChangeArrowheads="1"/>
          </p:cNvSpPr>
          <p:nvPr/>
        </p:nvSpPr>
        <p:spPr bwMode="auto">
          <a:xfrm>
            <a:off x="5039785" y="393382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28" name="Text Box 14"/>
          <p:cNvSpPr txBox="1">
            <a:spLocks noChangeArrowheads="1"/>
          </p:cNvSpPr>
          <p:nvPr/>
        </p:nvSpPr>
        <p:spPr bwMode="auto">
          <a:xfrm>
            <a:off x="3695700" y="4005263"/>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29" name="Text Box 15"/>
          <p:cNvSpPr txBox="1">
            <a:spLocks noChangeArrowheads="1"/>
          </p:cNvSpPr>
          <p:nvPr/>
        </p:nvSpPr>
        <p:spPr bwMode="auto">
          <a:xfrm>
            <a:off x="4271433" y="2924175"/>
            <a:ext cx="67098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30" name="Text Box 16"/>
          <p:cNvSpPr txBox="1">
            <a:spLocks noChangeArrowheads="1"/>
          </p:cNvSpPr>
          <p:nvPr/>
        </p:nvSpPr>
        <p:spPr bwMode="auto">
          <a:xfrm>
            <a:off x="3503085" y="3357563"/>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31" name="Text Box 17"/>
          <p:cNvSpPr txBox="1">
            <a:spLocks noChangeArrowheads="1"/>
          </p:cNvSpPr>
          <p:nvPr/>
        </p:nvSpPr>
        <p:spPr bwMode="auto">
          <a:xfrm>
            <a:off x="3888318" y="36449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32" name="Text Box 18"/>
          <p:cNvSpPr txBox="1">
            <a:spLocks noChangeArrowheads="1"/>
          </p:cNvSpPr>
          <p:nvPr/>
        </p:nvSpPr>
        <p:spPr bwMode="auto">
          <a:xfrm>
            <a:off x="5039785" y="45085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33" name="Text Box 19"/>
          <p:cNvSpPr txBox="1">
            <a:spLocks noChangeArrowheads="1"/>
          </p:cNvSpPr>
          <p:nvPr/>
        </p:nvSpPr>
        <p:spPr bwMode="auto">
          <a:xfrm>
            <a:off x="4464051" y="40767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34" name="Text Box 20"/>
          <p:cNvSpPr txBox="1">
            <a:spLocks noChangeArrowheads="1"/>
          </p:cNvSpPr>
          <p:nvPr/>
        </p:nvSpPr>
        <p:spPr bwMode="auto">
          <a:xfrm>
            <a:off x="4944533" y="4941889"/>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35" name="Text Box 21"/>
          <p:cNvSpPr txBox="1">
            <a:spLocks noChangeArrowheads="1"/>
          </p:cNvSpPr>
          <p:nvPr/>
        </p:nvSpPr>
        <p:spPr bwMode="auto">
          <a:xfrm>
            <a:off x="3983567" y="4437064"/>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36" name="Text Box 22"/>
          <p:cNvSpPr txBox="1">
            <a:spLocks noChangeArrowheads="1"/>
          </p:cNvSpPr>
          <p:nvPr/>
        </p:nvSpPr>
        <p:spPr bwMode="auto">
          <a:xfrm>
            <a:off x="4751918" y="436562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37" name="Text Box 23"/>
          <p:cNvSpPr txBox="1">
            <a:spLocks noChangeArrowheads="1"/>
          </p:cNvSpPr>
          <p:nvPr/>
        </p:nvSpPr>
        <p:spPr bwMode="auto">
          <a:xfrm>
            <a:off x="3983567" y="3357563"/>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38" name="Text Box 24"/>
          <p:cNvSpPr txBox="1">
            <a:spLocks noChangeArrowheads="1"/>
          </p:cNvSpPr>
          <p:nvPr/>
        </p:nvSpPr>
        <p:spPr bwMode="auto">
          <a:xfrm>
            <a:off x="5039785" y="5589589"/>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39" name="Text Box 25"/>
          <p:cNvSpPr txBox="1">
            <a:spLocks noChangeArrowheads="1"/>
          </p:cNvSpPr>
          <p:nvPr/>
        </p:nvSpPr>
        <p:spPr bwMode="auto">
          <a:xfrm>
            <a:off x="4368800" y="4868864"/>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40" name="Text Box 26"/>
          <p:cNvSpPr txBox="1">
            <a:spLocks noChangeArrowheads="1"/>
          </p:cNvSpPr>
          <p:nvPr/>
        </p:nvSpPr>
        <p:spPr bwMode="auto">
          <a:xfrm>
            <a:off x="4464051" y="36449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41" name="Text Box 27"/>
          <p:cNvSpPr txBox="1">
            <a:spLocks noChangeArrowheads="1"/>
          </p:cNvSpPr>
          <p:nvPr/>
        </p:nvSpPr>
        <p:spPr bwMode="auto">
          <a:xfrm>
            <a:off x="3790951" y="292417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3342" name="Text Box 28"/>
          <p:cNvSpPr txBox="1">
            <a:spLocks noChangeArrowheads="1"/>
          </p:cNvSpPr>
          <p:nvPr/>
        </p:nvSpPr>
        <p:spPr bwMode="auto">
          <a:xfrm>
            <a:off x="3215218" y="378936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34" name="Text Box 29"/>
          <p:cNvSpPr txBox="1">
            <a:spLocks noChangeArrowheads="1"/>
          </p:cNvSpPr>
          <p:nvPr/>
        </p:nvSpPr>
        <p:spPr bwMode="auto">
          <a:xfrm>
            <a:off x="612171" y="1916113"/>
            <a:ext cx="360045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dirty="0">
                <a:solidFill>
                  <a:srgbClr val="FF3300"/>
                </a:solidFill>
                <a:latin typeface="Arial" charset="0"/>
              </a:rPr>
              <a:t>X </a:t>
            </a:r>
            <a:r>
              <a:rPr lang="en-US" altLang="de-DE" sz="3200" b="1" dirty="0">
                <a:solidFill>
                  <a:schemeClr val="tx2"/>
                </a:solidFill>
                <a:latin typeface="Arial" charset="0"/>
              </a:rPr>
              <a:t>= person</a:t>
            </a:r>
          </a:p>
        </p:txBody>
      </p:sp>
      <p:sp>
        <p:nvSpPr>
          <p:cNvPr id="35" name="Text Box 37"/>
          <p:cNvSpPr txBox="1">
            <a:spLocks noChangeArrowheads="1"/>
          </p:cNvSpPr>
          <p:nvPr/>
        </p:nvSpPr>
        <p:spPr bwMode="auto">
          <a:xfrm>
            <a:off x="3741254" y="1531938"/>
            <a:ext cx="5664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en-US" altLang="de-DE" sz="2400" b="1" dirty="0">
                <a:solidFill>
                  <a:schemeClr val="tx1"/>
                </a:solidFill>
                <a:latin typeface="Arial" charset="0"/>
              </a:rPr>
              <a:t>ability</a:t>
            </a:r>
          </a:p>
        </p:txBody>
      </p:sp>
    </p:spTree>
    <p:extLst>
      <p:ext uri="{BB962C8B-B14F-4D97-AF65-F5344CB8AC3E}">
        <p14:creationId xmlns:p14="http://schemas.microsoft.com/office/powerpoint/2010/main" val="324611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5808133" y="1628776"/>
            <a:ext cx="0" cy="4824413"/>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9" name="Text Box 3"/>
          <p:cNvSpPr txBox="1">
            <a:spLocks noChangeArrowheads="1"/>
          </p:cNvSpPr>
          <p:nvPr/>
        </p:nvSpPr>
        <p:spPr bwMode="auto">
          <a:xfrm>
            <a:off x="3426712" y="692150"/>
            <a:ext cx="47628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Tx/>
              <a:buSzTx/>
              <a:buFontTx/>
              <a:buNone/>
            </a:pPr>
            <a:r>
              <a:rPr lang="en-US" altLang="de-DE" sz="2800" b="1">
                <a:solidFill>
                  <a:srgbClr val="000000"/>
                </a:solidFill>
                <a:latin typeface="Arial" charset="0"/>
              </a:rPr>
              <a:t>mathematical achievement</a:t>
            </a:r>
          </a:p>
        </p:txBody>
      </p:sp>
      <p:sp>
        <p:nvSpPr>
          <p:cNvPr id="14340" name="Text Box 4"/>
          <p:cNvSpPr txBox="1">
            <a:spLocks noChangeArrowheads="1"/>
          </p:cNvSpPr>
          <p:nvPr/>
        </p:nvSpPr>
        <p:spPr bwMode="auto">
          <a:xfrm>
            <a:off x="5475998" y="6356351"/>
            <a:ext cx="6960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Tx/>
              <a:buSzTx/>
              <a:buFontTx/>
              <a:buNone/>
            </a:pPr>
            <a:r>
              <a:rPr lang="en-US" altLang="de-DE" sz="2400" b="1" dirty="0">
                <a:solidFill>
                  <a:schemeClr val="tx1"/>
                </a:solidFill>
                <a:latin typeface="Arial" charset="0"/>
              </a:rPr>
              <a:t>low</a:t>
            </a:r>
          </a:p>
        </p:txBody>
      </p:sp>
      <p:sp>
        <p:nvSpPr>
          <p:cNvPr id="14341" name="Text Box 5"/>
          <p:cNvSpPr txBox="1">
            <a:spLocks noChangeArrowheads="1"/>
          </p:cNvSpPr>
          <p:nvPr/>
        </p:nvSpPr>
        <p:spPr bwMode="auto">
          <a:xfrm>
            <a:off x="5251451" y="1196976"/>
            <a:ext cx="1132416"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altLang="de-DE" sz="2400" b="1" dirty="0">
                <a:solidFill>
                  <a:schemeClr val="tx1"/>
                </a:solidFill>
                <a:latin typeface="Arial" charset="0"/>
              </a:rPr>
              <a:t>high   </a:t>
            </a:r>
          </a:p>
        </p:txBody>
      </p:sp>
      <p:sp>
        <p:nvSpPr>
          <p:cNvPr id="14343" name="Text Box 5"/>
          <p:cNvSpPr txBox="1">
            <a:spLocks noChangeArrowheads="1"/>
          </p:cNvSpPr>
          <p:nvPr/>
        </p:nvSpPr>
        <p:spPr bwMode="auto">
          <a:xfrm>
            <a:off x="4751918" y="1989138"/>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44" name="Text Box 6"/>
          <p:cNvSpPr txBox="1">
            <a:spLocks noChangeArrowheads="1"/>
          </p:cNvSpPr>
          <p:nvPr/>
        </p:nvSpPr>
        <p:spPr bwMode="auto">
          <a:xfrm>
            <a:off x="5039785" y="2205039"/>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45" name="Text Box 7"/>
          <p:cNvSpPr txBox="1">
            <a:spLocks noChangeArrowheads="1"/>
          </p:cNvSpPr>
          <p:nvPr/>
        </p:nvSpPr>
        <p:spPr bwMode="auto">
          <a:xfrm>
            <a:off x="4464051" y="2420939"/>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46" name="Text Box 8"/>
          <p:cNvSpPr txBox="1">
            <a:spLocks noChangeArrowheads="1"/>
          </p:cNvSpPr>
          <p:nvPr/>
        </p:nvSpPr>
        <p:spPr bwMode="auto">
          <a:xfrm>
            <a:off x="5135033" y="2636839"/>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47" name="Text Box 9"/>
          <p:cNvSpPr txBox="1">
            <a:spLocks noChangeArrowheads="1"/>
          </p:cNvSpPr>
          <p:nvPr/>
        </p:nvSpPr>
        <p:spPr bwMode="auto">
          <a:xfrm>
            <a:off x="4751918" y="270827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48" name="Text Box 10"/>
          <p:cNvSpPr txBox="1">
            <a:spLocks noChangeArrowheads="1"/>
          </p:cNvSpPr>
          <p:nvPr/>
        </p:nvSpPr>
        <p:spPr bwMode="auto">
          <a:xfrm>
            <a:off x="4847167" y="3644900"/>
            <a:ext cx="67098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49" name="Text Box 11"/>
          <p:cNvSpPr txBox="1">
            <a:spLocks noChangeArrowheads="1"/>
          </p:cNvSpPr>
          <p:nvPr/>
        </p:nvSpPr>
        <p:spPr bwMode="auto">
          <a:xfrm>
            <a:off x="4751918" y="314166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50" name="Text Box 12"/>
          <p:cNvSpPr txBox="1">
            <a:spLocks noChangeArrowheads="1"/>
          </p:cNvSpPr>
          <p:nvPr/>
        </p:nvSpPr>
        <p:spPr bwMode="auto">
          <a:xfrm>
            <a:off x="5135033" y="3284539"/>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51" name="Text Box 13"/>
          <p:cNvSpPr txBox="1">
            <a:spLocks noChangeArrowheads="1"/>
          </p:cNvSpPr>
          <p:nvPr/>
        </p:nvSpPr>
        <p:spPr bwMode="auto">
          <a:xfrm>
            <a:off x="5039785" y="393382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52" name="Text Box 14"/>
          <p:cNvSpPr txBox="1">
            <a:spLocks noChangeArrowheads="1"/>
          </p:cNvSpPr>
          <p:nvPr/>
        </p:nvSpPr>
        <p:spPr bwMode="auto">
          <a:xfrm>
            <a:off x="3695700" y="4005263"/>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53" name="Text Box 15"/>
          <p:cNvSpPr txBox="1">
            <a:spLocks noChangeArrowheads="1"/>
          </p:cNvSpPr>
          <p:nvPr/>
        </p:nvSpPr>
        <p:spPr bwMode="auto">
          <a:xfrm>
            <a:off x="4271433" y="2924175"/>
            <a:ext cx="67098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54" name="Text Box 16"/>
          <p:cNvSpPr txBox="1">
            <a:spLocks noChangeArrowheads="1"/>
          </p:cNvSpPr>
          <p:nvPr/>
        </p:nvSpPr>
        <p:spPr bwMode="auto">
          <a:xfrm>
            <a:off x="3503085" y="3357563"/>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55" name="Text Box 17"/>
          <p:cNvSpPr txBox="1">
            <a:spLocks noChangeArrowheads="1"/>
          </p:cNvSpPr>
          <p:nvPr/>
        </p:nvSpPr>
        <p:spPr bwMode="auto">
          <a:xfrm>
            <a:off x="3888318" y="36449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56" name="Text Box 18"/>
          <p:cNvSpPr txBox="1">
            <a:spLocks noChangeArrowheads="1"/>
          </p:cNvSpPr>
          <p:nvPr/>
        </p:nvSpPr>
        <p:spPr bwMode="auto">
          <a:xfrm>
            <a:off x="5039785" y="45085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57" name="Text Box 19"/>
          <p:cNvSpPr txBox="1">
            <a:spLocks noChangeArrowheads="1"/>
          </p:cNvSpPr>
          <p:nvPr/>
        </p:nvSpPr>
        <p:spPr bwMode="auto">
          <a:xfrm>
            <a:off x="4464051" y="40767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58" name="Text Box 20"/>
          <p:cNvSpPr txBox="1">
            <a:spLocks noChangeArrowheads="1"/>
          </p:cNvSpPr>
          <p:nvPr/>
        </p:nvSpPr>
        <p:spPr bwMode="auto">
          <a:xfrm>
            <a:off x="4944533" y="4941889"/>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59" name="Text Box 21"/>
          <p:cNvSpPr txBox="1">
            <a:spLocks noChangeArrowheads="1"/>
          </p:cNvSpPr>
          <p:nvPr/>
        </p:nvSpPr>
        <p:spPr bwMode="auto">
          <a:xfrm>
            <a:off x="3983567" y="4437064"/>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60" name="Text Box 22"/>
          <p:cNvSpPr txBox="1">
            <a:spLocks noChangeArrowheads="1"/>
          </p:cNvSpPr>
          <p:nvPr/>
        </p:nvSpPr>
        <p:spPr bwMode="auto">
          <a:xfrm>
            <a:off x="4751918" y="436562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61" name="Text Box 23"/>
          <p:cNvSpPr txBox="1">
            <a:spLocks noChangeArrowheads="1"/>
          </p:cNvSpPr>
          <p:nvPr/>
        </p:nvSpPr>
        <p:spPr bwMode="auto">
          <a:xfrm>
            <a:off x="3983567" y="3357563"/>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62" name="Text Box 24"/>
          <p:cNvSpPr txBox="1">
            <a:spLocks noChangeArrowheads="1"/>
          </p:cNvSpPr>
          <p:nvPr/>
        </p:nvSpPr>
        <p:spPr bwMode="auto">
          <a:xfrm>
            <a:off x="5039785" y="5589589"/>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63" name="Text Box 25"/>
          <p:cNvSpPr txBox="1">
            <a:spLocks noChangeArrowheads="1"/>
          </p:cNvSpPr>
          <p:nvPr/>
        </p:nvSpPr>
        <p:spPr bwMode="auto">
          <a:xfrm>
            <a:off x="4368800" y="4868864"/>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64" name="Text Box 26"/>
          <p:cNvSpPr txBox="1">
            <a:spLocks noChangeArrowheads="1"/>
          </p:cNvSpPr>
          <p:nvPr/>
        </p:nvSpPr>
        <p:spPr bwMode="auto">
          <a:xfrm>
            <a:off x="4464051" y="36449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65" name="Text Box 27"/>
          <p:cNvSpPr txBox="1">
            <a:spLocks noChangeArrowheads="1"/>
          </p:cNvSpPr>
          <p:nvPr/>
        </p:nvSpPr>
        <p:spPr bwMode="auto">
          <a:xfrm>
            <a:off x="3790951" y="292417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66" name="Text Box 28"/>
          <p:cNvSpPr txBox="1">
            <a:spLocks noChangeArrowheads="1"/>
          </p:cNvSpPr>
          <p:nvPr/>
        </p:nvSpPr>
        <p:spPr bwMode="auto">
          <a:xfrm>
            <a:off x="3215218" y="378936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4367" name="Text Box 29"/>
          <p:cNvSpPr txBox="1">
            <a:spLocks noChangeArrowheads="1"/>
          </p:cNvSpPr>
          <p:nvPr/>
        </p:nvSpPr>
        <p:spPr bwMode="auto">
          <a:xfrm>
            <a:off x="612171" y="1916113"/>
            <a:ext cx="360045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dirty="0">
                <a:solidFill>
                  <a:srgbClr val="FF3300"/>
                </a:solidFill>
                <a:latin typeface="Arial" charset="0"/>
              </a:rPr>
              <a:t>X </a:t>
            </a:r>
            <a:r>
              <a:rPr lang="en-US" altLang="de-DE" sz="3200" b="1" dirty="0">
                <a:solidFill>
                  <a:schemeClr val="tx2"/>
                </a:solidFill>
                <a:latin typeface="Arial" charset="0"/>
              </a:rPr>
              <a:t>= person</a:t>
            </a:r>
          </a:p>
        </p:txBody>
      </p:sp>
      <p:sp>
        <p:nvSpPr>
          <p:cNvPr id="14368" name="Text Box 37"/>
          <p:cNvSpPr txBox="1">
            <a:spLocks noChangeArrowheads="1"/>
          </p:cNvSpPr>
          <p:nvPr/>
        </p:nvSpPr>
        <p:spPr bwMode="auto">
          <a:xfrm>
            <a:off x="3741254" y="1531938"/>
            <a:ext cx="5664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en-US" altLang="de-DE" sz="2400" b="1" dirty="0">
                <a:solidFill>
                  <a:schemeClr val="tx1"/>
                </a:solidFill>
                <a:latin typeface="Arial" charset="0"/>
              </a:rPr>
              <a:t>ability                      difficulty           </a:t>
            </a:r>
          </a:p>
        </p:txBody>
      </p:sp>
      <p:sp>
        <p:nvSpPr>
          <p:cNvPr id="14369" name="Text Box 30"/>
          <p:cNvSpPr txBox="1">
            <a:spLocks noChangeArrowheads="1"/>
          </p:cNvSpPr>
          <p:nvPr/>
        </p:nvSpPr>
        <p:spPr bwMode="auto">
          <a:xfrm>
            <a:off x="6000751" y="249237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70" name="Text Box 31"/>
          <p:cNvSpPr txBox="1">
            <a:spLocks noChangeArrowheads="1"/>
          </p:cNvSpPr>
          <p:nvPr/>
        </p:nvSpPr>
        <p:spPr bwMode="auto">
          <a:xfrm>
            <a:off x="6000751" y="191611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71" name="Text Box 32"/>
          <p:cNvSpPr txBox="1">
            <a:spLocks noChangeArrowheads="1"/>
          </p:cNvSpPr>
          <p:nvPr/>
        </p:nvSpPr>
        <p:spPr bwMode="auto">
          <a:xfrm>
            <a:off x="6000751" y="36449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72" name="Text Box 33"/>
          <p:cNvSpPr txBox="1">
            <a:spLocks noChangeArrowheads="1"/>
          </p:cNvSpPr>
          <p:nvPr/>
        </p:nvSpPr>
        <p:spPr bwMode="auto">
          <a:xfrm>
            <a:off x="6000751" y="3068639"/>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73" name="Text Box 34"/>
          <p:cNvSpPr txBox="1">
            <a:spLocks noChangeArrowheads="1"/>
          </p:cNvSpPr>
          <p:nvPr/>
        </p:nvSpPr>
        <p:spPr bwMode="auto">
          <a:xfrm>
            <a:off x="6000751" y="522922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74" name="Text Box 35"/>
          <p:cNvSpPr txBox="1">
            <a:spLocks noChangeArrowheads="1"/>
          </p:cNvSpPr>
          <p:nvPr/>
        </p:nvSpPr>
        <p:spPr bwMode="auto">
          <a:xfrm>
            <a:off x="6000751" y="422116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75" name="Text Box 36"/>
          <p:cNvSpPr txBox="1">
            <a:spLocks noChangeArrowheads="1"/>
          </p:cNvSpPr>
          <p:nvPr/>
        </p:nvSpPr>
        <p:spPr bwMode="auto">
          <a:xfrm>
            <a:off x="6000751" y="47244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76" name="Text Box 37"/>
          <p:cNvSpPr txBox="1">
            <a:spLocks noChangeArrowheads="1"/>
          </p:cNvSpPr>
          <p:nvPr/>
        </p:nvSpPr>
        <p:spPr bwMode="auto">
          <a:xfrm>
            <a:off x="6576485" y="378936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77" name="Text Box 38"/>
          <p:cNvSpPr txBox="1">
            <a:spLocks noChangeArrowheads="1"/>
          </p:cNvSpPr>
          <p:nvPr/>
        </p:nvSpPr>
        <p:spPr bwMode="auto">
          <a:xfrm>
            <a:off x="6576485" y="29972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78" name="Text Box 39"/>
          <p:cNvSpPr txBox="1">
            <a:spLocks noChangeArrowheads="1"/>
          </p:cNvSpPr>
          <p:nvPr/>
        </p:nvSpPr>
        <p:spPr bwMode="auto">
          <a:xfrm>
            <a:off x="6576485" y="3357563"/>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79" name="Text Box 40"/>
          <p:cNvSpPr txBox="1">
            <a:spLocks noChangeArrowheads="1"/>
          </p:cNvSpPr>
          <p:nvPr/>
        </p:nvSpPr>
        <p:spPr bwMode="auto">
          <a:xfrm>
            <a:off x="6576485" y="45085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80" name="Text Box 41"/>
          <p:cNvSpPr txBox="1">
            <a:spLocks noChangeArrowheads="1"/>
          </p:cNvSpPr>
          <p:nvPr/>
        </p:nvSpPr>
        <p:spPr bwMode="auto">
          <a:xfrm>
            <a:off x="7152218" y="36449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81" name="Text Box 42"/>
          <p:cNvSpPr txBox="1">
            <a:spLocks noChangeArrowheads="1"/>
          </p:cNvSpPr>
          <p:nvPr/>
        </p:nvSpPr>
        <p:spPr bwMode="auto">
          <a:xfrm>
            <a:off x="6576485" y="414972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4382" name="Text Box 43"/>
          <p:cNvSpPr txBox="1">
            <a:spLocks noChangeArrowheads="1"/>
          </p:cNvSpPr>
          <p:nvPr/>
        </p:nvSpPr>
        <p:spPr bwMode="auto">
          <a:xfrm>
            <a:off x="8401051" y="1916113"/>
            <a:ext cx="355176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 </a:t>
            </a:r>
            <a:r>
              <a:rPr lang="en-US" altLang="de-DE" sz="3200" b="1">
                <a:solidFill>
                  <a:schemeClr val="tx2"/>
                </a:solidFill>
                <a:latin typeface="Arial" charset="0"/>
              </a:rPr>
              <a:t>= item</a:t>
            </a:r>
          </a:p>
        </p:txBody>
      </p:sp>
    </p:spTree>
    <p:extLst>
      <p:ext uri="{BB962C8B-B14F-4D97-AF65-F5344CB8AC3E}">
        <p14:creationId xmlns:p14="http://schemas.microsoft.com/office/powerpoint/2010/main" val="272923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634" y="193675"/>
            <a:ext cx="3426884" cy="6619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29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634" y="193675"/>
            <a:ext cx="3426884" cy="6619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Line 2"/>
          <p:cNvSpPr>
            <a:spLocks noChangeShapeType="1"/>
          </p:cNvSpPr>
          <p:nvPr/>
        </p:nvSpPr>
        <p:spPr bwMode="auto">
          <a:xfrm>
            <a:off x="5808133" y="1628776"/>
            <a:ext cx="0" cy="4824413"/>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87" name="Text Box 3"/>
          <p:cNvSpPr txBox="1">
            <a:spLocks noChangeArrowheads="1"/>
          </p:cNvSpPr>
          <p:nvPr/>
        </p:nvSpPr>
        <p:spPr bwMode="auto">
          <a:xfrm>
            <a:off x="3426712" y="692150"/>
            <a:ext cx="47628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Tx/>
              <a:buSzTx/>
              <a:buFontTx/>
              <a:buNone/>
            </a:pPr>
            <a:r>
              <a:rPr lang="en-US" altLang="de-DE" sz="2800" b="1">
                <a:solidFill>
                  <a:srgbClr val="000000"/>
                </a:solidFill>
                <a:latin typeface="Arial" charset="0"/>
              </a:rPr>
              <a:t>mathematical achievement</a:t>
            </a:r>
          </a:p>
        </p:txBody>
      </p:sp>
      <p:sp>
        <p:nvSpPr>
          <p:cNvPr id="16388" name="Text Box 4"/>
          <p:cNvSpPr txBox="1">
            <a:spLocks noChangeArrowheads="1"/>
          </p:cNvSpPr>
          <p:nvPr/>
        </p:nvSpPr>
        <p:spPr bwMode="auto">
          <a:xfrm>
            <a:off x="5475998" y="6356351"/>
            <a:ext cx="6960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Tx/>
              <a:buSzTx/>
              <a:buFontTx/>
              <a:buNone/>
            </a:pPr>
            <a:r>
              <a:rPr lang="en-US" altLang="de-DE" sz="2400" b="1" dirty="0">
                <a:solidFill>
                  <a:schemeClr val="tx1"/>
                </a:solidFill>
                <a:latin typeface="Arial" charset="0"/>
              </a:rPr>
              <a:t>low</a:t>
            </a:r>
          </a:p>
        </p:txBody>
      </p:sp>
      <p:sp>
        <p:nvSpPr>
          <p:cNvPr id="16389" name="Text Box 5"/>
          <p:cNvSpPr txBox="1">
            <a:spLocks noChangeArrowheads="1"/>
          </p:cNvSpPr>
          <p:nvPr/>
        </p:nvSpPr>
        <p:spPr bwMode="auto">
          <a:xfrm>
            <a:off x="5251451" y="1196976"/>
            <a:ext cx="1132416"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altLang="de-DE" sz="2400" b="1" dirty="0">
                <a:solidFill>
                  <a:schemeClr val="tx1"/>
                </a:solidFill>
                <a:latin typeface="Arial" charset="0"/>
              </a:rPr>
              <a:t>high   </a:t>
            </a:r>
          </a:p>
        </p:txBody>
      </p:sp>
      <p:sp>
        <p:nvSpPr>
          <p:cNvPr id="16391" name="Text Box 5"/>
          <p:cNvSpPr txBox="1">
            <a:spLocks noChangeArrowheads="1"/>
          </p:cNvSpPr>
          <p:nvPr/>
        </p:nvSpPr>
        <p:spPr bwMode="auto">
          <a:xfrm>
            <a:off x="4751918" y="1989138"/>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392" name="Text Box 6"/>
          <p:cNvSpPr txBox="1">
            <a:spLocks noChangeArrowheads="1"/>
          </p:cNvSpPr>
          <p:nvPr/>
        </p:nvSpPr>
        <p:spPr bwMode="auto">
          <a:xfrm>
            <a:off x="5039785" y="2205039"/>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393" name="Text Box 7"/>
          <p:cNvSpPr txBox="1">
            <a:spLocks noChangeArrowheads="1"/>
          </p:cNvSpPr>
          <p:nvPr/>
        </p:nvSpPr>
        <p:spPr bwMode="auto">
          <a:xfrm>
            <a:off x="4464051" y="2420939"/>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394" name="Text Box 8"/>
          <p:cNvSpPr txBox="1">
            <a:spLocks noChangeArrowheads="1"/>
          </p:cNvSpPr>
          <p:nvPr/>
        </p:nvSpPr>
        <p:spPr bwMode="auto">
          <a:xfrm>
            <a:off x="5135033" y="2636839"/>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395" name="Text Box 9"/>
          <p:cNvSpPr txBox="1">
            <a:spLocks noChangeArrowheads="1"/>
          </p:cNvSpPr>
          <p:nvPr/>
        </p:nvSpPr>
        <p:spPr bwMode="auto">
          <a:xfrm>
            <a:off x="4751918" y="270827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396" name="Text Box 10"/>
          <p:cNvSpPr txBox="1">
            <a:spLocks noChangeArrowheads="1"/>
          </p:cNvSpPr>
          <p:nvPr/>
        </p:nvSpPr>
        <p:spPr bwMode="auto">
          <a:xfrm>
            <a:off x="4847167" y="3644900"/>
            <a:ext cx="67098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397" name="Text Box 11"/>
          <p:cNvSpPr txBox="1">
            <a:spLocks noChangeArrowheads="1"/>
          </p:cNvSpPr>
          <p:nvPr/>
        </p:nvSpPr>
        <p:spPr bwMode="auto">
          <a:xfrm>
            <a:off x="4751918" y="314166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398" name="Text Box 12"/>
          <p:cNvSpPr txBox="1">
            <a:spLocks noChangeArrowheads="1"/>
          </p:cNvSpPr>
          <p:nvPr/>
        </p:nvSpPr>
        <p:spPr bwMode="auto">
          <a:xfrm>
            <a:off x="5135033" y="3284539"/>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399" name="Text Box 13"/>
          <p:cNvSpPr txBox="1">
            <a:spLocks noChangeArrowheads="1"/>
          </p:cNvSpPr>
          <p:nvPr/>
        </p:nvSpPr>
        <p:spPr bwMode="auto">
          <a:xfrm>
            <a:off x="5039785" y="393382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00" name="Text Box 14"/>
          <p:cNvSpPr txBox="1">
            <a:spLocks noChangeArrowheads="1"/>
          </p:cNvSpPr>
          <p:nvPr/>
        </p:nvSpPr>
        <p:spPr bwMode="auto">
          <a:xfrm>
            <a:off x="3695700" y="4005263"/>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01" name="Text Box 15"/>
          <p:cNvSpPr txBox="1">
            <a:spLocks noChangeArrowheads="1"/>
          </p:cNvSpPr>
          <p:nvPr/>
        </p:nvSpPr>
        <p:spPr bwMode="auto">
          <a:xfrm>
            <a:off x="4271433" y="2924175"/>
            <a:ext cx="67098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02" name="Text Box 16"/>
          <p:cNvSpPr txBox="1">
            <a:spLocks noChangeArrowheads="1"/>
          </p:cNvSpPr>
          <p:nvPr/>
        </p:nvSpPr>
        <p:spPr bwMode="auto">
          <a:xfrm>
            <a:off x="3503085" y="3357563"/>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03" name="Text Box 17"/>
          <p:cNvSpPr txBox="1">
            <a:spLocks noChangeArrowheads="1"/>
          </p:cNvSpPr>
          <p:nvPr/>
        </p:nvSpPr>
        <p:spPr bwMode="auto">
          <a:xfrm>
            <a:off x="3888318" y="36449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04" name="Text Box 18"/>
          <p:cNvSpPr txBox="1">
            <a:spLocks noChangeArrowheads="1"/>
          </p:cNvSpPr>
          <p:nvPr/>
        </p:nvSpPr>
        <p:spPr bwMode="auto">
          <a:xfrm>
            <a:off x="5039785" y="45085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05" name="Text Box 19"/>
          <p:cNvSpPr txBox="1">
            <a:spLocks noChangeArrowheads="1"/>
          </p:cNvSpPr>
          <p:nvPr/>
        </p:nvSpPr>
        <p:spPr bwMode="auto">
          <a:xfrm>
            <a:off x="4464051" y="40767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06" name="Text Box 20"/>
          <p:cNvSpPr txBox="1">
            <a:spLocks noChangeArrowheads="1"/>
          </p:cNvSpPr>
          <p:nvPr/>
        </p:nvSpPr>
        <p:spPr bwMode="auto">
          <a:xfrm>
            <a:off x="4944533" y="4941889"/>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07" name="Text Box 21"/>
          <p:cNvSpPr txBox="1">
            <a:spLocks noChangeArrowheads="1"/>
          </p:cNvSpPr>
          <p:nvPr/>
        </p:nvSpPr>
        <p:spPr bwMode="auto">
          <a:xfrm>
            <a:off x="3983567" y="4437064"/>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08" name="Text Box 22"/>
          <p:cNvSpPr txBox="1">
            <a:spLocks noChangeArrowheads="1"/>
          </p:cNvSpPr>
          <p:nvPr/>
        </p:nvSpPr>
        <p:spPr bwMode="auto">
          <a:xfrm>
            <a:off x="4751918" y="436562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09" name="Text Box 23"/>
          <p:cNvSpPr txBox="1">
            <a:spLocks noChangeArrowheads="1"/>
          </p:cNvSpPr>
          <p:nvPr/>
        </p:nvSpPr>
        <p:spPr bwMode="auto">
          <a:xfrm>
            <a:off x="3983567" y="3357563"/>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10" name="Text Box 24"/>
          <p:cNvSpPr txBox="1">
            <a:spLocks noChangeArrowheads="1"/>
          </p:cNvSpPr>
          <p:nvPr/>
        </p:nvSpPr>
        <p:spPr bwMode="auto">
          <a:xfrm>
            <a:off x="5039785" y="5589589"/>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11" name="Text Box 25"/>
          <p:cNvSpPr txBox="1">
            <a:spLocks noChangeArrowheads="1"/>
          </p:cNvSpPr>
          <p:nvPr/>
        </p:nvSpPr>
        <p:spPr bwMode="auto">
          <a:xfrm>
            <a:off x="4368800" y="4868864"/>
            <a:ext cx="67098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12" name="Text Box 26"/>
          <p:cNvSpPr txBox="1">
            <a:spLocks noChangeArrowheads="1"/>
          </p:cNvSpPr>
          <p:nvPr/>
        </p:nvSpPr>
        <p:spPr bwMode="auto">
          <a:xfrm>
            <a:off x="4464051" y="36449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13" name="Text Box 27"/>
          <p:cNvSpPr txBox="1">
            <a:spLocks noChangeArrowheads="1"/>
          </p:cNvSpPr>
          <p:nvPr/>
        </p:nvSpPr>
        <p:spPr bwMode="auto">
          <a:xfrm>
            <a:off x="3790951" y="292417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14" name="Text Box 28"/>
          <p:cNvSpPr txBox="1">
            <a:spLocks noChangeArrowheads="1"/>
          </p:cNvSpPr>
          <p:nvPr/>
        </p:nvSpPr>
        <p:spPr bwMode="auto">
          <a:xfrm>
            <a:off x="3215218" y="378936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X</a:t>
            </a:r>
          </a:p>
        </p:txBody>
      </p:sp>
      <p:sp>
        <p:nvSpPr>
          <p:cNvPr id="16417" name="Text Box 30"/>
          <p:cNvSpPr txBox="1">
            <a:spLocks noChangeArrowheads="1"/>
          </p:cNvSpPr>
          <p:nvPr/>
        </p:nvSpPr>
        <p:spPr bwMode="auto">
          <a:xfrm>
            <a:off x="6000751" y="249237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18" name="Text Box 31"/>
          <p:cNvSpPr txBox="1">
            <a:spLocks noChangeArrowheads="1"/>
          </p:cNvSpPr>
          <p:nvPr/>
        </p:nvSpPr>
        <p:spPr bwMode="auto">
          <a:xfrm>
            <a:off x="6000751" y="191611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19" name="Text Box 32"/>
          <p:cNvSpPr txBox="1">
            <a:spLocks noChangeArrowheads="1"/>
          </p:cNvSpPr>
          <p:nvPr/>
        </p:nvSpPr>
        <p:spPr bwMode="auto">
          <a:xfrm>
            <a:off x="6000751" y="36449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20" name="Text Box 33"/>
          <p:cNvSpPr txBox="1">
            <a:spLocks noChangeArrowheads="1"/>
          </p:cNvSpPr>
          <p:nvPr/>
        </p:nvSpPr>
        <p:spPr bwMode="auto">
          <a:xfrm>
            <a:off x="6000751" y="3068639"/>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21" name="Text Box 34"/>
          <p:cNvSpPr txBox="1">
            <a:spLocks noChangeArrowheads="1"/>
          </p:cNvSpPr>
          <p:nvPr/>
        </p:nvSpPr>
        <p:spPr bwMode="auto">
          <a:xfrm>
            <a:off x="6000751" y="522922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22" name="Text Box 35"/>
          <p:cNvSpPr txBox="1">
            <a:spLocks noChangeArrowheads="1"/>
          </p:cNvSpPr>
          <p:nvPr/>
        </p:nvSpPr>
        <p:spPr bwMode="auto">
          <a:xfrm>
            <a:off x="6000751" y="422116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23" name="Text Box 36"/>
          <p:cNvSpPr txBox="1">
            <a:spLocks noChangeArrowheads="1"/>
          </p:cNvSpPr>
          <p:nvPr/>
        </p:nvSpPr>
        <p:spPr bwMode="auto">
          <a:xfrm>
            <a:off x="6000751" y="47244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24" name="Text Box 37"/>
          <p:cNvSpPr txBox="1">
            <a:spLocks noChangeArrowheads="1"/>
          </p:cNvSpPr>
          <p:nvPr/>
        </p:nvSpPr>
        <p:spPr bwMode="auto">
          <a:xfrm>
            <a:off x="6576485" y="3789364"/>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25" name="Text Box 38"/>
          <p:cNvSpPr txBox="1">
            <a:spLocks noChangeArrowheads="1"/>
          </p:cNvSpPr>
          <p:nvPr/>
        </p:nvSpPr>
        <p:spPr bwMode="auto">
          <a:xfrm>
            <a:off x="6576485" y="29972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26" name="Text Box 39"/>
          <p:cNvSpPr txBox="1">
            <a:spLocks noChangeArrowheads="1"/>
          </p:cNvSpPr>
          <p:nvPr/>
        </p:nvSpPr>
        <p:spPr bwMode="auto">
          <a:xfrm>
            <a:off x="6576485" y="3357563"/>
            <a:ext cx="67098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27" name="Text Box 40"/>
          <p:cNvSpPr txBox="1">
            <a:spLocks noChangeArrowheads="1"/>
          </p:cNvSpPr>
          <p:nvPr/>
        </p:nvSpPr>
        <p:spPr bwMode="auto">
          <a:xfrm>
            <a:off x="6576485" y="45085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28" name="Text Box 41"/>
          <p:cNvSpPr txBox="1">
            <a:spLocks noChangeArrowheads="1"/>
          </p:cNvSpPr>
          <p:nvPr/>
        </p:nvSpPr>
        <p:spPr bwMode="auto">
          <a:xfrm>
            <a:off x="7152218" y="3644900"/>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29" name="Text Box 42"/>
          <p:cNvSpPr txBox="1">
            <a:spLocks noChangeArrowheads="1"/>
          </p:cNvSpPr>
          <p:nvPr/>
        </p:nvSpPr>
        <p:spPr bwMode="auto">
          <a:xfrm>
            <a:off x="6576485" y="4149725"/>
            <a:ext cx="6709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a:t>
            </a:r>
          </a:p>
        </p:txBody>
      </p:sp>
      <p:sp>
        <p:nvSpPr>
          <p:cNvPr id="16430" name="Text Box 43"/>
          <p:cNvSpPr txBox="1">
            <a:spLocks noChangeArrowheads="1"/>
          </p:cNvSpPr>
          <p:nvPr/>
        </p:nvSpPr>
        <p:spPr bwMode="auto">
          <a:xfrm>
            <a:off x="8401051" y="1916113"/>
            <a:ext cx="355176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a:solidFill>
                  <a:srgbClr val="FF3300"/>
                </a:solidFill>
                <a:latin typeface="Arial" charset="0"/>
              </a:rPr>
              <a:t>O </a:t>
            </a:r>
            <a:r>
              <a:rPr lang="en-US" altLang="de-DE" sz="3200" b="1">
                <a:solidFill>
                  <a:schemeClr val="tx2"/>
                </a:solidFill>
                <a:latin typeface="Arial" charset="0"/>
              </a:rPr>
              <a:t>= item</a:t>
            </a:r>
          </a:p>
        </p:txBody>
      </p:sp>
      <p:sp>
        <p:nvSpPr>
          <p:cNvPr id="51" name="Text Box 29"/>
          <p:cNvSpPr txBox="1">
            <a:spLocks noChangeArrowheads="1"/>
          </p:cNvSpPr>
          <p:nvPr/>
        </p:nvSpPr>
        <p:spPr bwMode="auto">
          <a:xfrm>
            <a:off x="612171" y="1916113"/>
            <a:ext cx="360045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de-DE" sz="3200" b="1" dirty="0">
                <a:solidFill>
                  <a:srgbClr val="FF3300"/>
                </a:solidFill>
                <a:latin typeface="Arial" charset="0"/>
              </a:rPr>
              <a:t>X </a:t>
            </a:r>
            <a:r>
              <a:rPr lang="en-US" altLang="de-DE" sz="3200" b="1" dirty="0">
                <a:solidFill>
                  <a:schemeClr val="tx2"/>
                </a:solidFill>
                <a:latin typeface="Arial" charset="0"/>
              </a:rPr>
              <a:t>= person</a:t>
            </a:r>
          </a:p>
        </p:txBody>
      </p:sp>
      <p:sp>
        <p:nvSpPr>
          <p:cNvPr id="52" name="Text Box 37"/>
          <p:cNvSpPr txBox="1">
            <a:spLocks noChangeArrowheads="1"/>
          </p:cNvSpPr>
          <p:nvPr/>
        </p:nvSpPr>
        <p:spPr bwMode="auto">
          <a:xfrm>
            <a:off x="3741254" y="1531938"/>
            <a:ext cx="5664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en-US" altLang="de-DE" sz="2400" b="1" dirty="0">
                <a:solidFill>
                  <a:schemeClr val="tx1"/>
                </a:solidFill>
                <a:latin typeface="Arial" charset="0"/>
              </a:rPr>
              <a:t>ability                      difficulty           </a:t>
            </a:r>
          </a:p>
        </p:txBody>
      </p:sp>
    </p:spTree>
    <p:extLst>
      <p:ext uri="{BB962C8B-B14F-4D97-AF65-F5344CB8AC3E}">
        <p14:creationId xmlns:p14="http://schemas.microsoft.com/office/powerpoint/2010/main" val="2084449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a:xfrm>
            <a:off x="334433" y="1557339"/>
            <a:ext cx="4224867" cy="287336"/>
          </a:xfrm>
        </p:spPr>
        <p:txBody>
          <a:bodyPr>
            <a:normAutofit fontScale="90000"/>
          </a:bodyPr>
          <a:lstStyle/>
          <a:p>
            <a:br>
              <a:rPr lang="de-DE" dirty="0">
                <a:latin typeface="Calibri" charset="0"/>
                <a:ea typeface="ヒラギノ角ゴ Pro W3" charset="0"/>
                <a:cs typeface="ヒラギノ角ゴ Pro W3" charset="0"/>
              </a:rPr>
            </a:br>
            <a:br>
              <a:rPr lang="de-DE" dirty="0">
                <a:latin typeface="Calibri" charset="0"/>
                <a:ea typeface="ヒラギノ角ゴ Pro W3" charset="0"/>
                <a:cs typeface="ヒラギノ角ゴ Pro W3" charset="0"/>
              </a:rPr>
            </a:br>
            <a:br>
              <a:rPr lang="de-DE" dirty="0">
                <a:latin typeface="Calibri" charset="0"/>
                <a:ea typeface="ヒラギノ角ゴ Pro W3" charset="0"/>
                <a:cs typeface="ヒラギノ角ゴ Pro W3" charset="0"/>
              </a:rPr>
            </a:br>
            <a:br>
              <a:rPr lang="de-DE" dirty="0">
                <a:latin typeface="Calibri" charset="0"/>
                <a:ea typeface="ヒラギノ角ゴ Pro W3" charset="0"/>
                <a:cs typeface="ヒラギノ角ゴ Pro W3" charset="0"/>
              </a:rPr>
            </a:br>
            <a:br>
              <a:rPr lang="de-DE" dirty="0">
                <a:latin typeface="Calibri" charset="0"/>
                <a:ea typeface="ヒラギノ角ゴ Pro W3" charset="0"/>
                <a:cs typeface="ヒラギノ角ゴ Pro W3" charset="0"/>
              </a:rPr>
            </a:br>
            <a:br>
              <a:rPr lang="de-DE" dirty="0">
                <a:latin typeface="Calibri" charset="0"/>
                <a:ea typeface="ヒラギノ角ゴ Pro W3" charset="0"/>
                <a:cs typeface="ヒラギノ角ゴ Pro W3" charset="0"/>
              </a:rPr>
            </a:br>
            <a:endParaRPr lang="de-DE" dirty="0">
              <a:latin typeface="Calibri" charset="0"/>
              <a:ea typeface="ヒラギノ角ゴ Pro W3" charset="0"/>
              <a:cs typeface="ヒラギノ角ゴ Pro W3" charset="0"/>
            </a:endParaRPr>
          </a:p>
        </p:txBody>
      </p:sp>
      <p:sp>
        <p:nvSpPr>
          <p:cNvPr id="2" name="Oval 1"/>
          <p:cNvSpPr/>
          <p:nvPr/>
        </p:nvSpPr>
        <p:spPr>
          <a:xfrm>
            <a:off x="9234765" y="3429620"/>
            <a:ext cx="1441451" cy="7191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II</a:t>
            </a:r>
          </a:p>
        </p:txBody>
      </p:sp>
      <p:sp>
        <p:nvSpPr>
          <p:cNvPr id="9" name="Oval 8"/>
          <p:cNvSpPr/>
          <p:nvPr/>
        </p:nvSpPr>
        <p:spPr>
          <a:xfrm>
            <a:off x="10752667" y="2710482"/>
            <a:ext cx="1439333" cy="7191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III</a:t>
            </a:r>
          </a:p>
        </p:txBody>
      </p:sp>
      <p:sp>
        <p:nvSpPr>
          <p:cNvPr id="10" name="Oval 9"/>
          <p:cNvSpPr/>
          <p:nvPr/>
        </p:nvSpPr>
        <p:spPr>
          <a:xfrm>
            <a:off x="9408948" y="2444114"/>
            <a:ext cx="1441451" cy="7207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IV</a:t>
            </a:r>
          </a:p>
        </p:txBody>
      </p:sp>
      <p:sp>
        <p:nvSpPr>
          <p:cNvPr id="11" name="Oval 10"/>
          <p:cNvSpPr/>
          <p:nvPr/>
        </p:nvSpPr>
        <p:spPr>
          <a:xfrm>
            <a:off x="9304508" y="1496341"/>
            <a:ext cx="1441451" cy="7207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V</a:t>
            </a:r>
          </a:p>
        </p:txBody>
      </p:sp>
      <p:sp>
        <p:nvSpPr>
          <p:cNvPr id="12" name="Oval 11"/>
          <p:cNvSpPr/>
          <p:nvPr/>
        </p:nvSpPr>
        <p:spPr>
          <a:xfrm>
            <a:off x="8901552" y="4341301"/>
            <a:ext cx="1441451" cy="7191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I</a:t>
            </a:r>
          </a:p>
        </p:txBody>
      </p:sp>
      <p:sp>
        <p:nvSpPr>
          <p:cNvPr id="3" name="Rechteck 2"/>
          <p:cNvSpPr/>
          <p:nvPr/>
        </p:nvSpPr>
        <p:spPr>
          <a:xfrm>
            <a:off x="148166" y="756339"/>
            <a:ext cx="4408335" cy="5460982"/>
          </a:xfrm>
          <a:prstGeom prst="rect">
            <a:avLst/>
          </a:prstGeom>
        </p:spPr>
        <p:txBody>
          <a:bodyPr wrap="square">
            <a:spAutoFit/>
          </a:bodyPr>
          <a:lstStyle/>
          <a:p>
            <a:pPr algn="ctr">
              <a:spcBef>
                <a:spcPct val="20000"/>
              </a:spcBef>
              <a:buClr>
                <a:schemeClr val="tx1"/>
              </a:buClr>
            </a:pPr>
            <a:r>
              <a:rPr lang="de-DE" sz="2400" b="1" dirty="0" err="1">
                <a:latin typeface="Arial" charset="0"/>
              </a:rPr>
              <a:t>Normation</a:t>
            </a:r>
            <a:r>
              <a:rPr lang="de-DE" sz="2400" b="1" dirty="0">
                <a:latin typeface="Arial" charset="0"/>
              </a:rPr>
              <a:t> </a:t>
            </a:r>
            <a:r>
              <a:rPr lang="de-DE" sz="2400" b="1" dirty="0" err="1">
                <a:latin typeface="Arial" charset="0"/>
              </a:rPr>
              <a:t>study</a:t>
            </a:r>
            <a:r>
              <a:rPr lang="de-DE" sz="2400" b="1" dirty="0">
                <a:latin typeface="Arial" charset="0"/>
              </a:rPr>
              <a:t> in Germany</a:t>
            </a:r>
          </a:p>
          <a:p>
            <a:pPr marL="177800" indent="-177800">
              <a:spcBef>
                <a:spcPct val="20000"/>
              </a:spcBef>
              <a:buClr>
                <a:schemeClr val="tx1"/>
              </a:buClr>
              <a:buFont typeface="Wingdings" charset="0"/>
              <a:buChar char="§"/>
            </a:pPr>
            <a:r>
              <a:rPr lang="de-DE" dirty="0">
                <a:latin typeface="Arial" charset="0"/>
              </a:rPr>
              <a:t>Measurement 2009-2010</a:t>
            </a:r>
          </a:p>
          <a:p>
            <a:pPr marL="177800" indent="-177800">
              <a:spcBef>
                <a:spcPct val="20000"/>
              </a:spcBef>
              <a:buClr>
                <a:schemeClr val="tx1"/>
              </a:buClr>
              <a:buFont typeface="Wingdings" charset="0"/>
              <a:buChar char="§"/>
            </a:pPr>
            <a:r>
              <a:rPr lang="en-GB" dirty="0">
                <a:latin typeface="Arial" charset="0"/>
              </a:rPr>
              <a:t>1095 pre-schoolers </a:t>
            </a:r>
            <a:br>
              <a:rPr lang="en-GB" dirty="0">
                <a:latin typeface="Arial" charset="0"/>
              </a:rPr>
            </a:br>
            <a:r>
              <a:rPr lang="en-GB" dirty="0">
                <a:latin typeface="Arial" charset="0"/>
              </a:rPr>
              <a:t>(528 girls, 567 boys),</a:t>
            </a:r>
            <a:br>
              <a:rPr lang="en-GB" dirty="0">
                <a:latin typeface="Arial" charset="0"/>
              </a:rPr>
            </a:br>
            <a:r>
              <a:rPr lang="en-GB" dirty="0">
                <a:latin typeface="Arial" charset="0"/>
              </a:rPr>
              <a:t>M(age) = 64.6 months, range from 48-87 months, SD = 7.2 months</a:t>
            </a:r>
            <a:endParaRPr lang="de-DE" dirty="0">
              <a:latin typeface="Arial" charset="0"/>
            </a:endParaRPr>
          </a:p>
          <a:p>
            <a:pPr marL="177800" indent="-177800">
              <a:spcBef>
                <a:spcPct val="20000"/>
              </a:spcBef>
              <a:buClr>
                <a:schemeClr val="tx1"/>
              </a:buClr>
              <a:buFont typeface="Wingdings" charset="0"/>
              <a:buChar char="§"/>
            </a:pPr>
            <a:r>
              <a:rPr lang="de-DE" dirty="0">
                <a:latin typeface="Arial" charset="0"/>
              </a:rPr>
              <a:t>MNSQ </a:t>
            </a:r>
            <a:r>
              <a:rPr lang="de-DE" dirty="0" err="1">
                <a:latin typeface="Arial" charset="0"/>
              </a:rPr>
              <a:t>Infit</a:t>
            </a:r>
            <a:r>
              <a:rPr lang="de-DE" dirty="0">
                <a:latin typeface="Arial" charset="0"/>
              </a:rPr>
              <a:t> </a:t>
            </a:r>
            <a:r>
              <a:rPr lang="de-DE" dirty="0" err="1">
                <a:latin typeface="Arial" charset="0"/>
              </a:rPr>
              <a:t>between</a:t>
            </a:r>
            <a:r>
              <a:rPr lang="de-DE" dirty="0">
                <a:latin typeface="Arial" charset="0"/>
              </a:rPr>
              <a:t> 1±0.3  </a:t>
            </a:r>
            <a:r>
              <a:rPr lang="de-DE" dirty="0" err="1">
                <a:latin typeface="Arial" charset="0"/>
              </a:rPr>
              <a:t>for</a:t>
            </a:r>
            <a:r>
              <a:rPr lang="de-DE" dirty="0">
                <a:latin typeface="Arial" charset="0"/>
              </a:rPr>
              <a:t> 55 Items</a:t>
            </a:r>
          </a:p>
          <a:p>
            <a:pPr marL="177800" indent="-177800">
              <a:spcBef>
                <a:spcPct val="20000"/>
              </a:spcBef>
              <a:buClr>
                <a:schemeClr val="tx1"/>
              </a:buClr>
              <a:buFont typeface="Wingdings" charset="0"/>
              <a:buChar char="§"/>
            </a:pPr>
            <a:r>
              <a:rPr lang="de-DE" dirty="0">
                <a:latin typeface="Arial" charset="0"/>
              </a:rPr>
              <a:t>MNSQ </a:t>
            </a:r>
            <a:r>
              <a:rPr lang="de-DE" dirty="0" err="1">
                <a:latin typeface="Arial" charset="0"/>
              </a:rPr>
              <a:t>Infit</a:t>
            </a:r>
            <a:r>
              <a:rPr lang="de-DE" dirty="0">
                <a:latin typeface="Arial" charset="0"/>
              </a:rPr>
              <a:t> </a:t>
            </a:r>
            <a:r>
              <a:rPr lang="de-DE" dirty="0" err="1">
                <a:latin typeface="Arial" charset="0"/>
              </a:rPr>
              <a:t>between</a:t>
            </a:r>
            <a:r>
              <a:rPr lang="de-DE" dirty="0">
                <a:latin typeface="Arial" charset="0"/>
              </a:rPr>
              <a:t> 1±0.2 </a:t>
            </a:r>
            <a:r>
              <a:rPr lang="de-DE" dirty="0" err="1">
                <a:latin typeface="Arial" charset="0"/>
              </a:rPr>
              <a:t>for</a:t>
            </a:r>
            <a:r>
              <a:rPr lang="de-DE" dirty="0">
                <a:latin typeface="Arial" charset="0"/>
              </a:rPr>
              <a:t> 53 </a:t>
            </a:r>
            <a:r>
              <a:rPr lang="de-DE" dirty="0" err="1">
                <a:latin typeface="Arial" charset="0"/>
              </a:rPr>
              <a:t>items</a:t>
            </a:r>
            <a:endParaRPr lang="de-DE" dirty="0">
              <a:latin typeface="Arial" charset="0"/>
            </a:endParaRPr>
          </a:p>
          <a:p>
            <a:pPr marL="177800" indent="-177800">
              <a:spcBef>
                <a:spcPct val="20000"/>
              </a:spcBef>
              <a:buClr>
                <a:schemeClr val="tx1"/>
              </a:buClr>
              <a:buFont typeface="Wingdings" charset="0"/>
              <a:buChar char="§"/>
            </a:pPr>
            <a:r>
              <a:rPr lang="de-DE" dirty="0">
                <a:latin typeface="Arial" charset="0"/>
              </a:rPr>
              <a:t>Separation Index = 3.26</a:t>
            </a:r>
          </a:p>
          <a:p>
            <a:pPr marL="177800" indent="-177800">
              <a:spcBef>
                <a:spcPct val="20000"/>
              </a:spcBef>
              <a:buClr>
                <a:schemeClr val="tx1"/>
              </a:buClr>
              <a:buFont typeface="Wingdings" charset="0"/>
              <a:buChar char="§"/>
            </a:pPr>
            <a:r>
              <a:rPr lang="de-DE" dirty="0">
                <a:latin typeface="Arial" charset="0"/>
              </a:rPr>
              <a:t>Person </a:t>
            </a:r>
            <a:r>
              <a:rPr lang="de-DE" dirty="0" err="1">
                <a:latin typeface="Arial" charset="0"/>
              </a:rPr>
              <a:t>reliability</a:t>
            </a:r>
            <a:r>
              <a:rPr lang="de-DE" dirty="0">
                <a:latin typeface="Arial" charset="0"/>
              </a:rPr>
              <a:t> </a:t>
            </a:r>
            <a:r>
              <a:rPr lang="de-DE" dirty="0" err="1">
                <a:latin typeface="Arial" charset="0"/>
              </a:rPr>
              <a:t>index</a:t>
            </a:r>
            <a:r>
              <a:rPr lang="de-DE" dirty="0">
                <a:latin typeface="Arial" charset="0"/>
              </a:rPr>
              <a:t> .91</a:t>
            </a:r>
          </a:p>
          <a:p>
            <a:pPr marL="177800" indent="-177800">
              <a:spcBef>
                <a:spcPts val="700"/>
              </a:spcBef>
              <a:buFont typeface="Wingdings" charset="0"/>
              <a:buChar char=""/>
              <a:tabLst>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en-GB" dirty="0">
                <a:latin typeface="Arial" charset="0"/>
              </a:rPr>
              <a:t>segments can be identified on the scale for all five levels, which each include items from (only) one particular level</a:t>
            </a:r>
          </a:p>
          <a:p>
            <a:pPr marL="177800" indent="-177800">
              <a:spcBef>
                <a:spcPts val="700"/>
              </a:spcBef>
              <a:buFont typeface="Wingdings" charset="0"/>
              <a:buChar char=""/>
              <a:tabLst>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en-GB" dirty="0">
                <a:latin typeface="Arial" charset="0"/>
              </a:rPr>
              <a:t>the sequence of these segments on the scale follows the sequence of levels in the model </a:t>
            </a:r>
            <a:endParaRPr lang="de-CH" dirty="0">
              <a:latin typeface="Arial" charset="0"/>
            </a:endParaRPr>
          </a:p>
          <a:p>
            <a:pPr marL="609600" indent="-609600">
              <a:spcBef>
                <a:spcPct val="20000"/>
              </a:spcBef>
              <a:buClr>
                <a:schemeClr val="tx1"/>
              </a:buClr>
              <a:buFont typeface="Wingdings" charset="0"/>
              <a:buChar char="§"/>
            </a:pPr>
            <a:endParaRPr lang="de-DE" dirty="0">
              <a:latin typeface="Arial" charset="0"/>
            </a:endParaRPr>
          </a:p>
        </p:txBody>
      </p:sp>
      <p:sp>
        <p:nvSpPr>
          <p:cNvPr id="13" name="Rectangle 2"/>
          <p:cNvSpPr>
            <a:spLocks noChangeArrowheads="1"/>
          </p:cNvSpPr>
          <p:nvPr/>
        </p:nvSpPr>
        <p:spPr bwMode="auto">
          <a:xfrm>
            <a:off x="7991847" y="5589738"/>
            <a:ext cx="3768355" cy="848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0163">
              <a:spcBef>
                <a:spcPts val="700"/>
              </a:spcBef>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de-DE" sz="2000" dirty="0">
                <a:solidFill>
                  <a:srgbClr val="000000"/>
                </a:solidFill>
                <a:latin typeface="Arial" pitchFamily="34" charset="0"/>
                <a:ea typeface="ＭＳ Ｐゴシック" charset="-128"/>
                <a:cs typeface="Arial" pitchFamily="34" charset="0"/>
              </a:rPr>
              <a:t>uni-dimensional </a:t>
            </a:r>
            <a:r>
              <a:rPr lang="en-GB" sz="2000" dirty="0">
                <a:solidFill>
                  <a:srgbClr val="000000"/>
                </a:solidFill>
                <a:latin typeface="Arial" pitchFamily="34" charset="0"/>
                <a:ea typeface="ＭＳ Ｐゴシック" charset="-128"/>
                <a:cs typeface="Arial" pitchFamily="34" charset="0"/>
              </a:rPr>
              <a:t>(1PL)</a:t>
            </a:r>
            <a:br>
              <a:rPr lang="en-GB" sz="2000" dirty="0">
                <a:solidFill>
                  <a:srgbClr val="000000"/>
                </a:solidFill>
                <a:latin typeface="Arial" pitchFamily="34" charset="0"/>
                <a:ea typeface="ＭＳ Ｐゴシック" charset="-128"/>
                <a:cs typeface="Arial" pitchFamily="34" charset="0"/>
              </a:rPr>
            </a:br>
            <a:r>
              <a:rPr lang="de-DE" sz="2000" dirty="0">
                <a:solidFill>
                  <a:srgbClr val="000000"/>
                </a:solidFill>
                <a:latin typeface="Arial" pitchFamily="34" charset="0"/>
                <a:ea typeface="ＭＳ Ｐゴシック" charset="-128"/>
                <a:cs typeface="Arial" pitchFamily="34" charset="0"/>
              </a:rPr>
              <a:t>Rasch-model</a:t>
            </a:r>
          </a:p>
          <a:p>
            <a:pPr marL="30163">
              <a:spcBef>
                <a:spcPts val="700"/>
              </a:spcBef>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de-DE" sz="2000" dirty="0" err="1">
                <a:solidFill>
                  <a:srgbClr val="000000"/>
                </a:solidFill>
                <a:latin typeface="Arial" pitchFamily="34" charset="0"/>
                <a:ea typeface="ＭＳ Ｐゴシック" charset="-128"/>
                <a:cs typeface="Arial" pitchFamily="34" charset="0"/>
              </a:rPr>
              <a:t>using</a:t>
            </a:r>
            <a:r>
              <a:rPr lang="de-DE" sz="2000" dirty="0">
                <a:solidFill>
                  <a:srgbClr val="000000"/>
                </a:solidFill>
                <a:latin typeface="Arial" pitchFamily="34" charset="0"/>
                <a:ea typeface="ＭＳ Ｐゴシック" charset="-128"/>
                <a:cs typeface="Arial" pitchFamily="34" charset="0"/>
              </a:rPr>
              <a:t> </a:t>
            </a:r>
            <a:r>
              <a:rPr lang="de-DE" sz="2000" dirty="0" err="1">
                <a:solidFill>
                  <a:srgbClr val="000000"/>
                </a:solidFill>
                <a:latin typeface="Arial" pitchFamily="34" charset="0"/>
                <a:ea typeface="ＭＳ Ｐゴシック" charset="-128"/>
                <a:cs typeface="Arial" pitchFamily="34" charset="0"/>
              </a:rPr>
              <a:t>Winsteps</a:t>
            </a:r>
            <a:r>
              <a:rPr lang="de-DE" sz="2000" dirty="0">
                <a:solidFill>
                  <a:srgbClr val="000000"/>
                </a:solidFill>
                <a:latin typeface="Arial" pitchFamily="34" charset="0"/>
                <a:ea typeface="ＭＳ Ｐゴシック" charset="-128"/>
                <a:cs typeface="Arial" pitchFamily="34" charset="0"/>
              </a:rPr>
              <a:t> 3.66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697" y="303134"/>
            <a:ext cx="3930297" cy="572341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85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14401" y="165463"/>
            <a:ext cx="10748433" cy="6425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0163">
              <a:spcBef>
                <a:spcPts val="700"/>
              </a:spcBef>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de-DE" sz="2800" b="1" dirty="0">
                <a:solidFill>
                  <a:srgbClr val="000000"/>
                </a:solidFill>
                <a:latin typeface="Arial" pitchFamily="34" charset="0"/>
                <a:ea typeface="ＭＳ Ｐゴシック" charset="-128"/>
                <a:cs typeface="Arial" pitchFamily="34" charset="0"/>
              </a:rPr>
              <a:t>Pilot </a:t>
            </a:r>
            <a:r>
              <a:rPr lang="de-DE" sz="2800" b="1" dirty="0" err="1">
                <a:solidFill>
                  <a:srgbClr val="000000"/>
                </a:solidFill>
                <a:latin typeface="Arial" pitchFamily="34" charset="0"/>
                <a:ea typeface="ＭＳ Ｐゴシック" charset="-128"/>
                <a:cs typeface="Arial" pitchFamily="34" charset="0"/>
              </a:rPr>
              <a:t>testing</a:t>
            </a:r>
            <a:r>
              <a:rPr lang="de-DE" sz="2800" b="1" dirty="0">
                <a:solidFill>
                  <a:srgbClr val="000000"/>
                </a:solidFill>
                <a:latin typeface="Arial" pitchFamily="34" charset="0"/>
                <a:ea typeface="ＭＳ Ｐゴシック" charset="-128"/>
                <a:cs typeface="Arial" pitchFamily="34" charset="0"/>
              </a:rPr>
              <a:t> in South </a:t>
            </a:r>
            <a:r>
              <a:rPr lang="de-DE" sz="2800" b="1" dirty="0" err="1">
                <a:solidFill>
                  <a:srgbClr val="000000"/>
                </a:solidFill>
                <a:latin typeface="Arial" pitchFamily="34" charset="0"/>
                <a:ea typeface="ＭＳ Ｐゴシック" charset="-128"/>
                <a:cs typeface="Arial" pitchFamily="34" charset="0"/>
              </a:rPr>
              <a:t>Africa</a:t>
            </a:r>
            <a:endParaRPr lang="de-DE" sz="2800" dirty="0">
              <a:solidFill>
                <a:srgbClr val="000000"/>
              </a:solidFill>
              <a:latin typeface="Arial" pitchFamily="34" charset="0"/>
              <a:ea typeface="ＭＳ Ｐゴシック" charset="-128"/>
              <a:cs typeface="Arial" pitchFamily="34" charset="0"/>
            </a:endParaRPr>
          </a:p>
          <a:p>
            <a:pPr marL="608013"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de-DE" sz="2800" dirty="0">
                <a:solidFill>
                  <a:srgbClr val="000000"/>
                </a:solidFill>
                <a:latin typeface="Arial" pitchFamily="34" charset="0"/>
                <a:ea typeface="ＭＳ Ｐゴシック" charset="-128"/>
                <a:cs typeface="Arial" pitchFamily="34" charset="0"/>
              </a:rPr>
              <a:t>isiZulu (N = 83)</a:t>
            </a: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MNSQ </a:t>
            </a:r>
            <a:r>
              <a:rPr lang="en-GB" sz="2000" dirty="0" err="1">
                <a:solidFill>
                  <a:srgbClr val="000000"/>
                </a:solidFill>
                <a:latin typeface="Arial" pitchFamily="34" charset="0"/>
                <a:ea typeface="ＭＳ Ｐゴシック" charset="-128"/>
                <a:cs typeface="Arial" pitchFamily="34" charset="0"/>
              </a:rPr>
              <a:t>infit</a:t>
            </a:r>
            <a:r>
              <a:rPr lang="en-GB" sz="2000" dirty="0">
                <a:solidFill>
                  <a:srgbClr val="000000"/>
                </a:solidFill>
                <a:latin typeface="Arial" pitchFamily="34" charset="0"/>
                <a:ea typeface="ＭＳ Ｐゴシック" charset="-128"/>
                <a:cs typeface="Arial" pitchFamily="34" charset="0"/>
              </a:rPr>
              <a:t> between 1±0.3 for 55 items</a:t>
            </a: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50 items also met the more stringent criterion of 1±0.2</a:t>
            </a: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person reliability index = .82</a:t>
            </a: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separation index = 2.11</a:t>
            </a:r>
          </a:p>
          <a:p>
            <a:pPr marL="608013"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de-DE" sz="2800" dirty="0">
                <a:solidFill>
                  <a:srgbClr val="000000"/>
                </a:solidFill>
                <a:latin typeface="Arial" pitchFamily="34" charset="0"/>
                <a:ea typeface="ＭＳ Ｐゴシック" charset="-128"/>
                <a:cs typeface="Arial" pitchFamily="34" charset="0"/>
              </a:rPr>
              <a:t>Sesotho (N = 75)</a:t>
            </a:r>
            <a:endParaRPr lang="en-GB" sz="2800" dirty="0">
              <a:solidFill>
                <a:srgbClr val="000000"/>
              </a:solidFill>
              <a:latin typeface="Arial" pitchFamily="34" charset="0"/>
              <a:ea typeface="ＭＳ Ｐゴシック" charset="-128"/>
              <a:cs typeface="Arial" pitchFamily="34" charset="0"/>
            </a:endParaRP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MNSQ </a:t>
            </a:r>
            <a:r>
              <a:rPr lang="en-GB" sz="2000" dirty="0" err="1">
                <a:solidFill>
                  <a:srgbClr val="000000"/>
                </a:solidFill>
                <a:latin typeface="Arial" pitchFamily="34" charset="0"/>
                <a:ea typeface="ＭＳ Ｐゴシック" charset="-128"/>
                <a:cs typeface="Arial" pitchFamily="34" charset="0"/>
              </a:rPr>
              <a:t>infit</a:t>
            </a:r>
            <a:r>
              <a:rPr lang="en-GB" sz="2000" dirty="0">
                <a:solidFill>
                  <a:srgbClr val="000000"/>
                </a:solidFill>
                <a:latin typeface="Arial" pitchFamily="34" charset="0"/>
                <a:ea typeface="ＭＳ Ｐゴシック" charset="-128"/>
                <a:cs typeface="Arial" pitchFamily="34" charset="0"/>
              </a:rPr>
              <a:t> between 1±0.3 for 55 items</a:t>
            </a: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47 items also met the more stringent criterion of 1±0.2</a:t>
            </a: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person reliability index = .87</a:t>
            </a: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separation index = 2.63</a:t>
            </a:r>
          </a:p>
        </p:txBody>
      </p:sp>
      <p:sp>
        <p:nvSpPr>
          <p:cNvPr id="3" name="Rectangle 2"/>
          <p:cNvSpPr/>
          <p:nvPr/>
        </p:nvSpPr>
        <p:spPr>
          <a:xfrm>
            <a:off x="1028700" y="4694912"/>
            <a:ext cx="6096000" cy="2421176"/>
          </a:xfrm>
          <a:prstGeom prst="rect">
            <a:avLst/>
          </a:prstGeom>
        </p:spPr>
        <p:txBody>
          <a:bodyPr>
            <a:spAutoFit/>
          </a:bodyPr>
          <a:lstStyle/>
          <a:p>
            <a:pPr marL="608013"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800" dirty="0">
                <a:solidFill>
                  <a:srgbClr val="000000"/>
                </a:solidFill>
                <a:latin typeface="Arial" pitchFamily="34" charset="0"/>
                <a:ea typeface="ＭＳ Ｐゴシック" charset="-128"/>
                <a:cs typeface="Arial" pitchFamily="34" charset="0"/>
              </a:rPr>
              <a:t>Afrikaans (N = 82)</a:t>
            </a: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MNSQ </a:t>
            </a:r>
            <a:r>
              <a:rPr lang="en-GB" sz="2000" dirty="0" err="1">
                <a:solidFill>
                  <a:srgbClr val="000000"/>
                </a:solidFill>
                <a:latin typeface="Arial" pitchFamily="34" charset="0"/>
                <a:ea typeface="ＭＳ Ｐゴシック" charset="-128"/>
                <a:cs typeface="Arial" pitchFamily="34" charset="0"/>
              </a:rPr>
              <a:t>infit</a:t>
            </a:r>
            <a:r>
              <a:rPr lang="en-GB" sz="2000" dirty="0">
                <a:solidFill>
                  <a:srgbClr val="000000"/>
                </a:solidFill>
                <a:latin typeface="Arial" pitchFamily="34" charset="0"/>
                <a:ea typeface="ＭＳ Ｐゴシック" charset="-128"/>
                <a:cs typeface="Arial" pitchFamily="34" charset="0"/>
              </a:rPr>
              <a:t> between 1±0.3 for 53 items</a:t>
            </a: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47 items also met the more stringent criterion of 1±0.2</a:t>
            </a: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person reliability index = .88</a:t>
            </a:r>
          </a:p>
          <a:p>
            <a:pPr marL="1350963" lvl="1" indent="-577850">
              <a:spcBef>
                <a:spcPts val="700"/>
              </a:spcBef>
              <a:buFont typeface="Wingdings" charset="2"/>
              <a:buChar cha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pPr>
            <a:r>
              <a:rPr lang="en-GB" sz="2000" dirty="0">
                <a:solidFill>
                  <a:srgbClr val="000000"/>
                </a:solidFill>
                <a:latin typeface="Arial" pitchFamily="34" charset="0"/>
                <a:ea typeface="ＭＳ Ｐゴシック" charset="-128"/>
                <a:cs typeface="Arial" pitchFamily="34" charset="0"/>
              </a:rPr>
              <a:t>separation index = 2.7</a:t>
            </a:r>
          </a:p>
        </p:txBody>
      </p:sp>
    </p:spTree>
    <p:extLst>
      <p:ext uri="{BB962C8B-B14F-4D97-AF65-F5344CB8AC3E}">
        <p14:creationId xmlns:p14="http://schemas.microsoft.com/office/powerpoint/2010/main" val="17871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70737"/>
            <a:ext cx="10982325" cy="219813"/>
          </a:xfrm>
        </p:spPr>
        <p:txBody>
          <a:bodyPr>
            <a:normAutofit fontScale="90000"/>
          </a:bodyPr>
          <a:lstStyle/>
          <a:p>
            <a:pPr lvl="0"/>
            <a:r>
              <a:rPr lang="en-US" altLang="en-US" dirty="0">
                <a:latin typeface="Arial" panose="020B0604020202020204" pitchFamily="34" charset="0"/>
              </a:rPr>
              <a:t>"</a:t>
            </a:r>
            <a:endParaRPr lang="en-ZA" dirty="0"/>
          </a:p>
        </p:txBody>
      </p:sp>
      <p:sp>
        <p:nvSpPr>
          <p:cNvPr id="3" name="Content Placeholder 2"/>
          <p:cNvSpPr>
            <a:spLocks noGrp="1"/>
          </p:cNvSpPr>
          <p:nvPr>
            <p:ph idx="1"/>
          </p:nvPr>
        </p:nvSpPr>
        <p:spPr>
          <a:xfrm flipV="1">
            <a:off x="1760838" y="8593946"/>
            <a:ext cx="10515600" cy="45719"/>
          </a:xfrm>
        </p:spPr>
        <p:txBody>
          <a:bodyPr>
            <a:normAutofit fontScale="25000" lnSpcReduction="20000"/>
          </a:bodyPr>
          <a:lstStyle/>
          <a:p>
            <a:endParaRPr lang="en-ZA" dirty="0"/>
          </a:p>
        </p:txBody>
      </p:sp>
      <p:sp>
        <p:nvSpPr>
          <p:cNvPr id="4" name="Rectangle 1"/>
          <p:cNvSpPr>
            <a:spLocks noChangeArrowheads="1"/>
          </p:cNvSpPr>
          <p:nvPr/>
        </p:nvSpPr>
        <p:spPr bwMode="auto">
          <a:xfrm>
            <a:off x="922638" y="2323756"/>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D</a:t>
            </a:r>
            <a:r>
              <a:rPr kumimoji="0" lang="en-US" altLang="en-US" sz="1800" b="1" i="0" u="none" strike="noStrike" cap="none" normalizeH="0" baseline="0" dirty="0">
                <a:ln>
                  <a:noFill/>
                </a:ln>
                <a:solidFill>
                  <a:schemeClr val="tx1"/>
                </a:solidFill>
                <a:effectLst/>
                <a:latin typeface="Arial" panose="020B0604020202020204" pitchFamily="34" charset="0"/>
                <a:hlinkClick r:id="rId2"/>
              </a:rPr>
              <a:t>aniel Ansari</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 </a:t>
            </a:r>
            <a:r>
              <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2"/>
              </a:rPr>
              <a:t>‏</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a:t>
            </a:r>
            <a:r>
              <a:rPr kumimoji="0" lang="en-US" altLang="en-US" sz="1800" b="1" i="0" u="none" strike="noStrike" cap="none" normalizeH="0" baseline="0" dirty="0" err="1">
                <a:ln>
                  <a:noFill/>
                </a:ln>
                <a:solidFill>
                  <a:schemeClr val="tx1"/>
                </a:solidFill>
                <a:effectLst/>
                <a:latin typeface="Arial" panose="020B0604020202020204" pitchFamily="34" charset="0"/>
                <a:hlinkClick r:id="rId2"/>
              </a:rPr>
              <a:t>NumCog</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742950" y="1258970"/>
            <a:ext cx="12192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hlinkClick r:id="rId3"/>
              </a:rPr>
              <a:t>#imbes2016</a:t>
            </a:r>
            <a:r>
              <a:rPr kumimoji="0" lang="en-US" altLang="en-US" sz="2400" b="1" i="0" u="none" strike="noStrike" cap="none" normalizeH="0" baseline="0" dirty="0">
                <a:ln>
                  <a:noFill/>
                </a:ln>
                <a:solidFill>
                  <a:schemeClr val="tx1"/>
                </a:solidFill>
                <a:effectLst/>
                <a:latin typeface="Arial" panose="020B0604020202020204" pitchFamily="34" charset="0"/>
              </a:rPr>
              <a:t> International Mind, Brain and Education Society</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028" name="Picture 4" descr="https://pbs.twimg.com/profile_images/515658248293081088/TyqE0txz_bigger.jpe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51" y="3526690"/>
            <a:ext cx="1752600" cy="19120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03950" y="3566024"/>
            <a:ext cx="7077075" cy="1384995"/>
          </a:xfrm>
          <a:prstGeom prst="rect">
            <a:avLst/>
          </a:prstGeom>
        </p:spPr>
        <p:txBody>
          <a:bodyPr wrap="square">
            <a:spAutoFit/>
          </a:bodyPr>
          <a:lstStyle/>
          <a:p>
            <a:pPr lvl="0" eaLnBrk="0" fontAlgn="base" hangingPunct="0">
              <a:spcBef>
                <a:spcPct val="0"/>
              </a:spcBef>
              <a:spcAft>
                <a:spcPct val="0"/>
              </a:spcAft>
            </a:pPr>
            <a:r>
              <a:rPr lang="en-US" altLang="en-US" sz="2800" dirty="0">
                <a:latin typeface="Arial" panose="020B0604020202020204" pitchFamily="34" charset="0"/>
              </a:rPr>
              <a:t>"The literature is replete with failures of older students to grasp fundamentals" </a:t>
            </a:r>
            <a:r>
              <a:rPr lang="en-US" altLang="en-US" sz="2800" dirty="0">
                <a:latin typeface="Arial" panose="020B0604020202020204" pitchFamily="34" charset="0"/>
                <a:hlinkClick r:id="rId5"/>
              </a:rPr>
              <a:t>@</a:t>
            </a:r>
            <a:r>
              <a:rPr lang="en-US" altLang="en-US" sz="2800" b="1" dirty="0" err="1">
                <a:latin typeface="Arial" panose="020B0604020202020204" pitchFamily="34" charset="0"/>
                <a:hlinkClick r:id="rId5"/>
              </a:rPr>
              <a:t>DHClements</a:t>
            </a:r>
            <a:r>
              <a:rPr lang="en-US" altLang="en-US" sz="2800" dirty="0">
                <a:latin typeface="Arial" panose="020B0604020202020204" pitchFamily="34" charset="0"/>
              </a:rPr>
              <a:t> </a:t>
            </a:r>
            <a:r>
              <a:rPr lang="en-US" altLang="en-US" sz="2800" dirty="0">
                <a:latin typeface="Arial" panose="020B0604020202020204" pitchFamily="34" charset="0"/>
                <a:hlinkClick r:id="rId3"/>
              </a:rPr>
              <a:t>#</a:t>
            </a:r>
            <a:r>
              <a:rPr lang="en-US" altLang="en-US" sz="2800" b="1" dirty="0">
                <a:latin typeface="Arial" panose="020B0604020202020204" pitchFamily="34" charset="0"/>
                <a:hlinkClick r:id="rId3"/>
              </a:rPr>
              <a:t>imbes2016</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5454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19088"/>
            <a:ext cx="2683933" cy="6432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Rectangle 2"/>
          <p:cNvSpPr>
            <a:spLocks noChangeArrowheads="1"/>
          </p:cNvSpPr>
          <p:nvPr/>
        </p:nvSpPr>
        <p:spPr bwMode="auto">
          <a:xfrm>
            <a:off x="819151" y="587375"/>
            <a:ext cx="10748433"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0163"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1pPr>
            <a:lvl2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2pPr>
            <a:lvl3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3pPr>
            <a:lvl4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4pPr>
            <a:lvl5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9pPr>
          </a:lstStyle>
          <a:p>
            <a:pPr eaLnBrk="1" hangingPunct="1">
              <a:spcBef>
                <a:spcPts val="700"/>
              </a:spcBef>
            </a:pPr>
            <a:r>
              <a:rPr lang="de-DE" altLang="de-DE" sz="2800" b="1">
                <a:solidFill>
                  <a:srgbClr val="000000"/>
                </a:solidFill>
                <a:latin typeface="Arial" charset="0"/>
                <a:ea typeface="ＭＳ Ｐゴシック" pitchFamily="34" charset="-128"/>
                <a:cs typeface="Arial" charset="0"/>
              </a:rPr>
              <a:t>isiZulu</a:t>
            </a:r>
            <a:endParaRPr lang="en-GB" altLang="de-DE" sz="2000">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646702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t="8" b="68503"/>
          <a:stretch>
            <a:fillRect/>
          </a:stretch>
        </p:blipFill>
        <p:spPr bwMode="auto">
          <a:xfrm>
            <a:off x="3124200" y="319088"/>
            <a:ext cx="8443384" cy="6372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2"/>
          <p:cNvSpPr>
            <a:spLocks noChangeArrowheads="1"/>
          </p:cNvSpPr>
          <p:nvPr/>
        </p:nvSpPr>
        <p:spPr bwMode="auto">
          <a:xfrm>
            <a:off x="819151" y="587375"/>
            <a:ext cx="10748433"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0163"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1pPr>
            <a:lvl2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2pPr>
            <a:lvl3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3pPr>
            <a:lvl4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4pPr>
            <a:lvl5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9pPr>
          </a:lstStyle>
          <a:p>
            <a:pPr eaLnBrk="1" hangingPunct="1">
              <a:spcBef>
                <a:spcPts val="700"/>
              </a:spcBef>
            </a:pPr>
            <a:r>
              <a:rPr lang="de-DE" altLang="de-DE" sz="2800" b="1">
                <a:solidFill>
                  <a:srgbClr val="000000"/>
                </a:solidFill>
                <a:latin typeface="Arial" charset="0"/>
                <a:ea typeface="ＭＳ Ｐゴシック" pitchFamily="34" charset="-128"/>
                <a:cs typeface="Arial" charset="0"/>
              </a:rPr>
              <a:t>isiZulu</a:t>
            </a:r>
            <a:endParaRPr lang="en-GB" altLang="de-DE" sz="2000">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69050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rot="7921163">
            <a:off x="9006597" y="4588817"/>
            <a:ext cx="3150152" cy="1488837"/>
            <a:chOff x="5724128" y="2303416"/>
            <a:chExt cx="3150152" cy="1106261"/>
          </a:xfrm>
        </p:grpSpPr>
        <p:sp>
          <p:nvSpPr>
            <p:cNvPr id="13" name="Ellipse 12"/>
            <p:cNvSpPr/>
            <p:nvPr/>
          </p:nvSpPr>
          <p:spPr>
            <a:xfrm>
              <a:off x="5724128" y="2303416"/>
              <a:ext cx="1934000" cy="1106261"/>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w="76200">
                  <a:solidFill>
                    <a:srgbClr val="C00000"/>
                  </a:solidFill>
                </a:ln>
              </a:endParaRPr>
            </a:p>
          </p:txBody>
        </p:sp>
        <p:sp>
          <p:nvSpPr>
            <p:cNvPr id="14" name="Trapezoid 13"/>
            <p:cNvSpPr/>
            <p:nvPr/>
          </p:nvSpPr>
          <p:spPr>
            <a:xfrm rot="16200000">
              <a:off x="7947518" y="2230050"/>
              <a:ext cx="637372" cy="1216152"/>
            </a:xfrm>
            <a:prstGeom prst="trapezoid">
              <a:avLst>
                <a:gd name="adj" fmla="val 4124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 name="Gruppieren 7"/>
          <p:cNvGrpSpPr/>
          <p:nvPr/>
        </p:nvGrpSpPr>
        <p:grpSpPr>
          <a:xfrm rot="7921163">
            <a:off x="9006597" y="1786351"/>
            <a:ext cx="3150152" cy="1488837"/>
            <a:chOff x="5724128" y="2303416"/>
            <a:chExt cx="3150152" cy="1106261"/>
          </a:xfrm>
        </p:grpSpPr>
        <p:sp>
          <p:nvSpPr>
            <p:cNvPr id="9" name="Ellipse 8"/>
            <p:cNvSpPr/>
            <p:nvPr/>
          </p:nvSpPr>
          <p:spPr>
            <a:xfrm>
              <a:off x="5724128" y="2303416"/>
              <a:ext cx="1934000" cy="1106261"/>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w="76200">
                  <a:solidFill>
                    <a:srgbClr val="C00000"/>
                  </a:solidFill>
                </a:ln>
              </a:endParaRPr>
            </a:p>
          </p:txBody>
        </p:sp>
        <p:sp>
          <p:nvSpPr>
            <p:cNvPr id="10" name="Trapezoid 9"/>
            <p:cNvSpPr/>
            <p:nvPr/>
          </p:nvSpPr>
          <p:spPr>
            <a:xfrm rot="16200000">
              <a:off x="7947518" y="2230050"/>
              <a:ext cx="637372" cy="1216152"/>
            </a:xfrm>
            <a:prstGeom prst="trapezoid">
              <a:avLst>
                <a:gd name="adj" fmla="val 4124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784" y="1125539"/>
            <a:ext cx="11425767" cy="16271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2"/>
          <p:cNvSpPr>
            <a:spLocks noChangeArrowheads="1"/>
          </p:cNvSpPr>
          <p:nvPr/>
        </p:nvSpPr>
        <p:spPr bwMode="auto">
          <a:xfrm>
            <a:off x="819151" y="587375"/>
            <a:ext cx="10748433"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0163"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1pPr>
            <a:lvl2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2pPr>
            <a:lvl3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3pPr>
            <a:lvl4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4pPr>
            <a:lvl5pPr eaLnBrk="0" hangingPunc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sz="2400">
                <a:solidFill>
                  <a:schemeClr val="bg1"/>
                </a:solidFill>
                <a:latin typeface="Times New Roman" pitchFamily="18" charset="0"/>
              </a:defRPr>
            </a:lvl9pPr>
          </a:lstStyle>
          <a:p>
            <a:pPr eaLnBrk="1" hangingPunct="1">
              <a:spcBef>
                <a:spcPts val="700"/>
              </a:spcBef>
            </a:pPr>
            <a:r>
              <a:rPr lang="de-DE" altLang="de-DE" sz="2800" b="1" dirty="0">
                <a:solidFill>
                  <a:srgbClr val="000000"/>
                </a:solidFill>
                <a:latin typeface="Arial" charset="0"/>
                <a:ea typeface="ＭＳ Ｐゴシック" pitchFamily="34" charset="-128"/>
                <a:cs typeface="Arial" charset="0"/>
              </a:rPr>
              <a:t>Sesotho</a:t>
            </a:r>
          </a:p>
          <a:p>
            <a:pPr eaLnBrk="1" hangingPunct="1">
              <a:spcBef>
                <a:spcPts val="700"/>
              </a:spcBef>
            </a:pPr>
            <a:endParaRPr lang="de-DE" altLang="de-DE" sz="2800" b="1" dirty="0">
              <a:solidFill>
                <a:srgbClr val="000000"/>
              </a:solidFill>
              <a:latin typeface="Arial" charset="0"/>
              <a:ea typeface="ＭＳ Ｐゴシック" pitchFamily="34" charset="-128"/>
              <a:cs typeface="Arial" charset="0"/>
            </a:endParaRPr>
          </a:p>
          <a:p>
            <a:pPr eaLnBrk="1" hangingPunct="1">
              <a:spcBef>
                <a:spcPts val="700"/>
              </a:spcBef>
            </a:pPr>
            <a:endParaRPr lang="de-DE" altLang="de-DE" sz="2800" b="1" dirty="0">
              <a:solidFill>
                <a:srgbClr val="000000"/>
              </a:solidFill>
              <a:latin typeface="Arial" charset="0"/>
              <a:ea typeface="ＭＳ Ｐゴシック" pitchFamily="34" charset="-128"/>
              <a:cs typeface="Arial" charset="0"/>
            </a:endParaRPr>
          </a:p>
          <a:p>
            <a:pPr eaLnBrk="1" hangingPunct="1">
              <a:spcBef>
                <a:spcPts val="700"/>
              </a:spcBef>
            </a:pPr>
            <a:endParaRPr lang="de-DE" altLang="de-DE" sz="2800" b="1" dirty="0">
              <a:solidFill>
                <a:srgbClr val="000000"/>
              </a:solidFill>
              <a:latin typeface="Arial" charset="0"/>
              <a:ea typeface="ＭＳ Ｐゴシック" pitchFamily="34" charset="-128"/>
              <a:cs typeface="Arial" charset="0"/>
            </a:endParaRPr>
          </a:p>
          <a:p>
            <a:pPr eaLnBrk="1" hangingPunct="1">
              <a:spcBef>
                <a:spcPts val="700"/>
              </a:spcBef>
            </a:pPr>
            <a:endParaRPr lang="de-DE" altLang="de-DE" sz="2800" b="1" dirty="0">
              <a:solidFill>
                <a:srgbClr val="000000"/>
              </a:solidFill>
              <a:latin typeface="Arial" charset="0"/>
              <a:ea typeface="ＭＳ Ｐゴシック" pitchFamily="34" charset="-128"/>
              <a:cs typeface="Arial" charset="0"/>
            </a:endParaRPr>
          </a:p>
          <a:p>
            <a:pPr eaLnBrk="1" hangingPunct="1">
              <a:spcBef>
                <a:spcPts val="700"/>
              </a:spcBef>
            </a:pPr>
            <a:endParaRPr lang="de-DE" altLang="de-DE" sz="2800" b="1" dirty="0">
              <a:solidFill>
                <a:srgbClr val="000000"/>
              </a:solidFill>
              <a:latin typeface="Arial" charset="0"/>
              <a:ea typeface="ＭＳ Ｐゴシック" pitchFamily="34" charset="-128"/>
              <a:cs typeface="Arial" charset="0"/>
            </a:endParaRPr>
          </a:p>
          <a:p>
            <a:pPr eaLnBrk="1" hangingPunct="1">
              <a:spcBef>
                <a:spcPts val="700"/>
              </a:spcBef>
            </a:pPr>
            <a:r>
              <a:rPr lang="de-DE" altLang="de-DE" sz="2800" b="1" dirty="0">
                <a:solidFill>
                  <a:srgbClr val="000000"/>
                </a:solidFill>
                <a:latin typeface="Arial" charset="0"/>
                <a:ea typeface="ＭＳ Ｐゴシック" pitchFamily="34" charset="-128"/>
                <a:cs typeface="Arial" charset="0"/>
              </a:rPr>
              <a:t>Afrikaans</a:t>
            </a:r>
            <a:endParaRPr lang="en-GB" altLang="de-DE" sz="2000" dirty="0">
              <a:solidFill>
                <a:srgbClr val="000000"/>
              </a:solidFill>
              <a:latin typeface="Arial" charset="0"/>
              <a:ea typeface="ＭＳ Ｐゴシック" pitchFamily="34" charset="-128"/>
              <a:cs typeface="Arial" charset="0"/>
            </a:endParaRPr>
          </a:p>
        </p:txBody>
      </p:sp>
      <p:pic>
        <p:nvPicPr>
          <p:cNvPr id="245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468" y="4149725"/>
            <a:ext cx="11281833" cy="160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38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468"/>
            <a:ext cx="10515600" cy="1325563"/>
          </a:xfrm>
        </p:spPr>
        <p:txBody>
          <a:bodyPr/>
          <a:lstStyle/>
          <a:p>
            <a:r>
              <a:rPr lang="en-ZA" b="1" dirty="0">
                <a:latin typeface="+mn-lt"/>
              </a:rPr>
              <a:t>ITEMS 50 and 51: F</a:t>
            </a:r>
            <a:r>
              <a:rPr lang="en-ZA" b="1" u="sng" dirty="0">
                <a:latin typeface="+mn-lt"/>
              </a:rPr>
              <a:t>RUIT</a:t>
            </a:r>
            <a:endParaRPr lang="en-ZA" dirty="0">
              <a:latin typeface="+mn-lt"/>
            </a:endParaRPr>
          </a:p>
        </p:txBody>
      </p:sp>
      <p:sp>
        <p:nvSpPr>
          <p:cNvPr id="3" name="Content Placeholder 2"/>
          <p:cNvSpPr>
            <a:spLocks noGrp="1"/>
          </p:cNvSpPr>
          <p:nvPr>
            <p:ph idx="1"/>
          </p:nvPr>
        </p:nvSpPr>
        <p:spPr>
          <a:xfrm>
            <a:off x="838200" y="1638755"/>
            <a:ext cx="5598887" cy="2794226"/>
          </a:xfrm>
          <a:solidFill>
            <a:schemeClr val="bg1"/>
          </a:solidFill>
        </p:spPr>
        <p:txBody>
          <a:bodyPr/>
          <a:lstStyle/>
          <a:p>
            <a:pPr marL="457200" indent="-457200"/>
            <a:r>
              <a:rPr lang="en-US" b="1" dirty="0"/>
              <a:t>English: “Can you divide the fruit (10) for </a:t>
            </a:r>
            <a:r>
              <a:rPr lang="en-US" b="1" dirty="0" err="1"/>
              <a:t>Bongani</a:t>
            </a:r>
            <a:r>
              <a:rPr lang="en-US" b="1" dirty="0"/>
              <a:t> and </a:t>
            </a:r>
            <a:r>
              <a:rPr lang="en-US" b="1" dirty="0" err="1"/>
              <a:t>Naledi</a:t>
            </a:r>
            <a:r>
              <a:rPr lang="en-US" b="1" dirty="0"/>
              <a:t> so that both have the same? Put the fruit by </a:t>
            </a:r>
            <a:r>
              <a:rPr lang="en-US" b="1" dirty="0" err="1"/>
              <a:t>Bongani</a:t>
            </a:r>
            <a:r>
              <a:rPr lang="en-US" b="1" dirty="0"/>
              <a:t> and </a:t>
            </a:r>
            <a:r>
              <a:rPr lang="en-US" b="1" dirty="0" err="1"/>
              <a:t>Naledi</a:t>
            </a:r>
            <a:r>
              <a:rPr lang="en-US" b="1" dirty="0"/>
              <a:t>.”</a:t>
            </a:r>
          </a:p>
          <a:p>
            <a:pPr marL="457200" indent="-457200"/>
            <a:r>
              <a:rPr lang="en-US" b="1" dirty="0"/>
              <a:t>Meaning of ‘fruit’ is too general</a:t>
            </a:r>
            <a:r>
              <a:rPr lang="en-ZA" b="1" i="1" dirty="0"/>
              <a:t> </a:t>
            </a:r>
            <a:endParaRPr lang="en-US" b="1" dirty="0"/>
          </a:p>
          <a:p>
            <a:pPr marL="457200" indent="-457200"/>
            <a:r>
              <a:rPr lang="en-US" b="1" dirty="0"/>
              <a:t>Apples</a:t>
            </a:r>
          </a:p>
          <a:p>
            <a:endParaRPr lang="en-ZA" dirty="0"/>
          </a:p>
        </p:txBody>
      </p:sp>
    </p:spTree>
    <p:extLst>
      <p:ext uri="{BB962C8B-B14F-4D97-AF65-F5344CB8AC3E}">
        <p14:creationId xmlns:p14="http://schemas.microsoft.com/office/powerpoint/2010/main" val="32915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b="1" dirty="0">
                <a:latin typeface="+mn-lt"/>
              </a:rPr>
              <a:t>			</a:t>
            </a:r>
            <a:r>
              <a:rPr lang="en-ZA" sz="5400" b="1" dirty="0">
                <a:solidFill>
                  <a:schemeClr val="bg1"/>
                </a:solidFill>
                <a:latin typeface="+mn-lt"/>
              </a:rPr>
              <a:t>WHERE TO FROM HERE?</a:t>
            </a:r>
            <a:endParaRPr lang="en-ZA" sz="5400" dirty="0">
              <a:solidFill>
                <a:schemeClr val="bg1"/>
              </a:solidFill>
              <a:latin typeface="+mn-lt"/>
            </a:endParaRPr>
          </a:p>
        </p:txBody>
      </p:sp>
      <p:sp>
        <p:nvSpPr>
          <p:cNvPr id="8" name="Content Placeholder 7"/>
          <p:cNvSpPr>
            <a:spLocks noGrp="1"/>
          </p:cNvSpPr>
          <p:nvPr>
            <p:ph idx="1"/>
          </p:nvPr>
        </p:nvSpPr>
        <p:spPr>
          <a:xfrm>
            <a:off x="3600451" y="1690688"/>
            <a:ext cx="7348310" cy="4567237"/>
          </a:xfrm>
        </p:spPr>
        <p:txBody>
          <a:bodyPr>
            <a:normAutofit fontScale="85000" lnSpcReduction="20000"/>
          </a:bodyPr>
          <a:lstStyle/>
          <a:p>
            <a:pPr lvl="0"/>
            <a:r>
              <a:rPr lang="en-US" sz="3600" b="1" dirty="0">
                <a:solidFill>
                  <a:schemeClr val="bg1"/>
                </a:solidFill>
              </a:rPr>
              <a:t>Test publishing and manual</a:t>
            </a:r>
            <a:endParaRPr lang="en-ZA" sz="3600" b="1" dirty="0">
              <a:solidFill>
                <a:schemeClr val="bg1"/>
              </a:solidFill>
            </a:endParaRPr>
          </a:p>
          <a:p>
            <a:pPr lvl="0"/>
            <a:r>
              <a:rPr lang="en-ZA" sz="3600" b="1" dirty="0">
                <a:solidFill>
                  <a:schemeClr val="bg1"/>
                </a:solidFill>
              </a:rPr>
              <a:t>Small pilot validity study: Marko with </a:t>
            </a:r>
            <a:r>
              <a:rPr lang="en-ZA" sz="3600" b="1" dirty="0" err="1">
                <a:solidFill>
                  <a:schemeClr val="bg1"/>
                </a:solidFill>
              </a:rPr>
              <a:t>Eng</a:t>
            </a:r>
            <a:r>
              <a:rPr lang="en-ZA" sz="3600" b="1" dirty="0">
                <a:solidFill>
                  <a:schemeClr val="bg1"/>
                </a:solidFill>
              </a:rPr>
              <a:t> FAL learners against the ANA and assessment </a:t>
            </a:r>
          </a:p>
          <a:p>
            <a:pPr lvl="0"/>
            <a:r>
              <a:rPr lang="en-ZA" sz="3600" b="1" dirty="0">
                <a:solidFill>
                  <a:schemeClr val="bg1"/>
                </a:solidFill>
              </a:rPr>
              <a:t>Question: how useful is the Marko at identifying the learners at risk  but also concurrent validity with ANA and teacher marks, and some predictive validity with end of year marks given by teachers. </a:t>
            </a:r>
          </a:p>
          <a:p>
            <a:pPr lvl="0"/>
            <a:r>
              <a:rPr lang="en-ZA" sz="3600" b="1" dirty="0">
                <a:solidFill>
                  <a:schemeClr val="bg1"/>
                </a:solidFill>
              </a:rPr>
              <a:t>If this study is successful, then we can extend it to other languages.</a:t>
            </a:r>
          </a:p>
          <a:p>
            <a:endParaRPr lang="en-ZA" dirty="0"/>
          </a:p>
        </p:txBody>
      </p:sp>
    </p:spTree>
    <p:extLst>
      <p:ext uri="{BB962C8B-B14F-4D97-AF65-F5344CB8AC3E}">
        <p14:creationId xmlns:p14="http://schemas.microsoft.com/office/powerpoint/2010/main" val="2872460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ZA" dirty="0"/>
            </a:br>
            <a:endParaRPr lang="en-US" dirty="0"/>
          </a:p>
        </p:txBody>
      </p:sp>
      <p:sp>
        <p:nvSpPr>
          <p:cNvPr id="5" name="Content Placeholder 4"/>
          <p:cNvSpPr>
            <a:spLocks noGrp="1"/>
          </p:cNvSpPr>
          <p:nvPr>
            <p:ph idx="1"/>
          </p:nvPr>
        </p:nvSpPr>
        <p:spPr>
          <a:xfrm>
            <a:off x="1084943" y="781163"/>
            <a:ext cx="10515600" cy="4351338"/>
          </a:xfrm>
        </p:spPr>
        <p:txBody>
          <a:bodyPr>
            <a:normAutofit fontScale="92500" lnSpcReduction="20000"/>
          </a:bodyPr>
          <a:lstStyle/>
          <a:p>
            <a:r>
              <a:rPr lang="en-ZA" b="1" dirty="0"/>
              <a:t>Elizabeth Henning, South Africa Research Chair (NRF) Centre for Education Practice Research, UJ, </a:t>
            </a:r>
            <a:r>
              <a:rPr lang="en-ZA" b="1" dirty="0">
                <a:hlinkClick r:id="rId3"/>
              </a:rPr>
              <a:t>ehenning@uj.ac.za</a:t>
            </a:r>
            <a:r>
              <a:rPr lang="en-ZA" b="1" dirty="0"/>
              <a:t>  </a:t>
            </a:r>
          </a:p>
          <a:p>
            <a:r>
              <a:rPr lang="en-US" b="1" dirty="0" err="1"/>
              <a:t>Nozipho</a:t>
            </a:r>
            <a:r>
              <a:rPr lang="en-US" b="1" dirty="0"/>
              <a:t> </a:t>
            </a:r>
            <a:r>
              <a:rPr lang="en-US" b="1" dirty="0" err="1"/>
              <a:t>Motolo</a:t>
            </a:r>
            <a:r>
              <a:rPr lang="en-US" b="1" dirty="0"/>
              <a:t>, administrator in </a:t>
            </a:r>
            <a:r>
              <a:rPr lang="en-US" b="1"/>
              <a:t>SA Research Chair</a:t>
            </a:r>
            <a:r>
              <a:rPr lang="en-US" b="1" dirty="0"/>
              <a:t>, UJ. </a:t>
            </a:r>
            <a:r>
              <a:rPr lang="en-US" b="1" dirty="0">
                <a:hlinkClick r:id="rId4"/>
              </a:rPr>
              <a:t>nmotolo@uj.ac.za</a:t>
            </a:r>
            <a:r>
              <a:rPr lang="en-US" b="1" dirty="0"/>
              <a:t> </a:t>
            </a:r>
          </a:p>
          <a:p>
            <a:r>
              <a:rPr lang="en-US" b="1" dirty="0"/>
              <a:t>Annemarie Fritz-</a:t>
            </a:r>
            <a:r>
              <a:rPr lang="en-US" b="1" dirty="0" err="1"/>
              <a:t>Stratmann</a:t>
            </a:r>
            <a:r>
              <a:rPr lang="en-US" b="1" dirty="0"/>
              <a:t>, University of Duisburg-Essen, </a:t>
            </a:r>
            <a:r>
              <a:rPr lang="en-US" b="1" dirty="0">
                <a:hlinkClick r:id="rId5"/>
              </a:rPr>
              <a:t>Fritz-Stratmann@uni-due.de</a:t>
            </a:r>
            <a:endParaRPr lang="en-ZA" b="1" dirty="0"/>
          </a:p>
          <a:p>
            <a:r>
              <a:rPr lang="en-ZA" b="1" dirty="0"/>
              <a:t>Lars Balzer, Swiss Federal Institute for Vocational Education and Training &amp; Centre for Education Practice Research, University of Johannesburg, </a:t>
            </a:r>
            <a:r>
              <a:rPr lang="en-ZA" b="1" u="sng" dirty="0">
                <a:hlinkClick r:id="rId6"/>
              </a:rPr>
              <a:t>evaluation@lars-balzer.info</a:t>
            </a:r>
            <a:endParaRPr lang="en-ZA" b="1" dirty="0"/>
          </a:p>
          <a:p>
            <a:r>
              <a:rPr lang="en-ZA" b="1" dirty="0"/>
              <a:t>Lara Ragpot, </a:t>
            </a:r>
            <a:r>
              <a:rPr lang="en-ZA" b="1" dirty="0" err="1"/>
              <a:t>Dept</a:t>
            </a:r>
            <a:r>
              <a:rPr lang="en-ZA" b="1" dirty="0"/>
              <a:t> Childhood Education, UJ, </a:t>
            </a:r>
            <a:r>
              <a:rPr lang="en-ZA" b="1" dirty="0">
                <a:hlinkClick r:id="rId7"/>
              </a:rPr>
              <a:t>lragpot@uj.ac.za</a:t>
            </a:r>
            <a:r>
              <a:rPr lang="en-ZA" b="1" dirty="0"/>
              <a:t>   </a:t>
            </a:r>
          </a:p>
          <a:p>
            <a:r>
              <a:rPr lang="en-ZA" b="1" dirty="0" err="1"/>
              <a:t>Roelien</a:t>
            </a:r>
            <a:r>
              <a:rPr lang="en-ZA" b="1" dirty="0"/>
              <a:t> </a:t>
            </a:r>
            <a:r>
              <a:rPr lang="en-ZA" b="1" dirty="0" err="1"/>
              <a:t>Herholdt</a:t>
            </a:r>
            <a:r>
              <a:rPr lang="en-ZA" b="1" dirty="0"/>
              <a:t>, JET Education Services – Johannesburg, </a:t>
            </a:r>
            <a:r>
              <a:rPr lang="en-ZA" b="1" dirty="0">
                <a:hlinkClick r:id="rId8"/>
              </a:rPr>
              <a:t>rherholdt@jet.org.za</a:t>
            </a:r>
            <a:r>
              <a:rPr lang="en-ZA" b="1" dirty="0"/>
              <a:t>  </a:t>
            </a:r>
          </a:p>
          <a:p>
            <a:endParaRPr lang="en-US" dirty="0"/>
          </a:p>
        </p:txBody>
      </p:sp>
    </p:spTree>
    <p:extLst>
      <p:ext uri="{BB962C8B-B14F-4D97-AF65-F5344CB8AC3E}">
        <p14:creationId xmlns:p14="http://schemas.microsoft.com/office/powerpoint/2010/main" val="196229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idx="1"/>
          </p:nvPr>
        </p:nvSpPr>
        <p:spPr/>
        <p:txBody>
          <a:bodyPr>
            <a:normAutofit fontScale="92500"/>
          </a:bodyPr>
          <a:lstStyle/>
          <a:p>
            <a:r>
              <a:rPr lang="en-US" dirty="0"/>
              <a:t>How can one assess number concept development of school beginners?</a:t>
            </a:r>
          </a:p>
          <a:p>
            <a:r>
              <a:rPr lang="en-US" dirty="0"/>
              <a:t> Bac</a:t>
            </a:r>
            <a:r>
              <a:rPr lang="en-ZA" dirty="0" err="1"/>
              <a:t>kground</a:t>
            </a:r>
            <a:r>
              <a:rPr lang="en-ZA" dirty="0"/>
              <a:t>: test development in South Africa</a:t>
            </a:r>
          </a:p>
          <a:p>
            <a:r>
              <a:rPr lang="en-US" dirty="0"/>
              <a:t>Language in South African schools</a:t>
            </a:r>
            <a:endParaRPr lang="en-ZA" dirty="0"/>
          </a:p>
          <a:p>
            <a:r>
              <a:rPr lang="en-ZA" dirty="0"/>
              <a:t>Empirically transferring MARKO-D to South Africa</a:t>
            </a:r>
          </a:p>
          <a:p>
            <a:r>
              <a:rPr lang="en-ZA" dirty="0"/>
              <a:t>Final version SA, norming data in SA </a:t>
            </a:r>
          </a:p>
          <a:p>
            <a:r>
              <a:rPr lang="en-ZA" dirty="0"/>
              <a:t>Norming, manual, test to be published  in South Africa</a:t>
            </a:r>
          </a:p>
          <a:p>
            <a:r>
              <a:rPr lang="en-US" dirty="0"/>
              <a:t>Learning support booklet: </a:t>
            </a:r>
            <a:r>
              <a:rPr lang="en-US" b="1" dirty="0"/>
              <a:t>“</a:t>
            </a:r>
            <a:r>
              <a:rPr lang="en-US" b="1" dirty="0" err="1"/>
              <a:t>Meerkat</a:t>
            </a:r>
            <a:r>
              <a:rPr lang="en-US" b="1" dirty="0"/>
              <a:t> </a:t>
            </a:r>
            <a:r>
              <a:rPr lang="en-US" b="1" dirty="0" err="1"/>
              <a:t>Maths</a:t>
            </a:r>
            <a:r>
              <a:rPr lang="en-US" b="1" dirty="0"/>
              <a:t>” </a:t>
            </a:r>
            <a:r>
              <a:rPr lang="en-US" dirty="0"/>
              <a:t>(Pilot with  15 Gr classes completed)</a:t>
            </a:r>
          </a:p>
          <a:p>
            <a:r>
              <a:rPr lang="en-US" dirty="0"/>
              <a:t>Grade 1 booklet after evaluation in 2017</a:t>
            </a:r>
            <a:endParaRPr lang="en-ZA" dirty="0"/>
          </a:p>
          <a:p>
            <a:endParaRPr lang="en-US" dirty="0"/>
          </a:p>
        </p:txBody>
      </p:sp>
    </p:spTree>
    <p:extLst>
      <p:ext uri="{BB962C8B-B14F-4D97-AF65-F5344CB8AC3E}">
        <p14:creationId xmlns:p14="http://schemas.microsoft.com/office/powerpoint/2010/main" val="62912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374776" y="1992219"/>
            <a:ext cx="5430406" cy="2179731"/>
          </a:xfrm>
        </p:spPr>
        <p:txBody>
          <a:bodyPr>
            <a:normAutofit fontScale="90000"/>
          </a:bodyPr>
          <a:lstStyle/>
          <a:p>
            <a:r>
              <a:rPr lang="en-ZA" b="1" u="sng" dirty="0">
                <a:latin typeface="+mn-lt"/>
              </a:rPr>
              <a:t>Semiotic</a:t>
            </a:r>
            <a:r>
              <a:rPr lang="en-ZA" b="1" dirty="0">
                <a:latin typeface="+mn-lt"/>
              </a:rPr>
              <a:t> challenges of using an assessment tool across language- and cultural borders</a:t>
            </a:r>
            <a:endParaRPr lang="en-ZA" dirty="0">
              <a:latin typeface="+mn-lt"/>
            </a:endParaRPr>
          </a:p>
        </p:txBody>
      </p:sp>
    </p:spTree>
    <p:extLst>
      <p:ext uri="{BB962C8B-B14F-4D97-AF65-F5344CB8AC3E}">
        <p14:creationId xmlns:p14="http://schemas.microsoft.com/office/powerpoint/2010/main" val="385945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8" y="342900"/>
            <a:ext cx="3932237" cy="2533650"/>
          </a:xfrm>
        </p:spPr>
        <p:txBody>
          <a:bodyPr>
            <a:normAutofit fontScale="90000"/>
          </a:bodyPr>
          <a:lstStyle/>
          <a:p>
            <a:r>
              <a:rPr lang="en-US" dirty="0"/>
              <a:t>How do languages from different linguistic origins, with semiotic systems that differ, serve as medium to test the same construct?</a:t>
            </a:r>
            <a:endParaRPr lang="en-ZA"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7812" b="27812"/>
          <a:stretch>
            <a:fillRect/>
          </a:stretch>
        </p:blipFill>
        <p:spPr/>
      </p:pic>
      <p:sp>
        <p:nvSpPr>
          <p:cNvPr id="4" name="Text Placeholder 3"/>
          <p:cNvSpPr>
            <a:spLocks noGrp="1"/>
          </p:cNvSpPr>
          <p:nvPr>
            <p:ph type="body" sz="half" idx="2"/>
          </p:nvPr>
        </p:nvSpPr>
        <p:spPr>
          <a:xfrm>
            <a:off x="839788" y="3019424"/>
            <a:ext cx="3932237" cy="2849563"/>
          </a:xfrm>
        </p:spPr>
        <p:txBody>
          <a:bodyPr>
            <a:normAutofit fontScale="92500" lnSpcReduction="10000"/>
          </a:bodyPr>
          <a:lstStyle/>
          <a:p>
            <a:r>
              <a:rPr lang="en-US" sz="2800" dirty="0"/>
              <a:t>One  has to test the linguistic  migration empirically…</a:t>
            </a:r>
          </a:p>
          <a:p>
            <a:r>
              <a:rPr lang="en-US" sz="2800" dirty="0"/>
              <a:t>With a sizable sample…..</a:t>
            </a:r>
          </a:p>
          <a:p>
            <a:r>
              <a:rPr lang="en-US" sz="2800" dirty="0"/>
              <a:t>That is representative of an identified population…..</a:t>
            </a:r>
          </a:p>
          <a:p>
            <a:r>
              <a:rPr lang="en-US" sz="2800" dirty="0"/>
              <a:t>To get some idea?</a:t>
            </a:r>
            <a:endParaRPr lang="en-ZA" sz="2800" dirty="0"/>
          </a:p>
        </p:txBody>
      </p:sp>
    </p:spTree>
    <p:extLst>
      <p:ext uri="{BB962C8B-B14F-4D97-AF65-F5344CB8AC3E}">
        <p14:creationId xmlns:p14="http://schemas.microsoft.com/office/powerpoint/2010/main" val="404746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Talking of language……</a:t>
            </a:r>
            <a:endParaRPr lang="en-ZA" b="1" dirty="0"/>
          </a:p>
        </p:txBody>
      </p:sp>
      <p:sp>
        <p:nvSpPr>
          <p:cNvPr id="5" name="Content Placeholder 4"/>
          <p:cNvSpPr>
            <a:spLocks noGrp="1"/>
          </p:cNvSpPr>
          <p:nvPr>
            <p:ph idx="1"/>
          </p:nvPr>
        </p:nvSpPr>
        <p:spPr/>
        <p:txBody>
          <a:bodyPr>
            <a:normAutofit lnSpcReduction="10000"/>
          </a:bodyPr>
          <a:lstStyle/>
          <a:p>
            <a:r>
              <a:rPr lang="en-US" b="1" dirty="0"/>
              <a:t>12 Official school languages (11 and sign language)</a:t>
            </a:r>
          </a:p>
          <a:p>
            <a:r>
              <a:rPr lang="en-US" b="1" dirty="0"/>
              <a:t>Reality: </a:t>
            </a:r>
            <a:r>
              <a:rPr lang="en-ZA" b="1" dirty="0"/>
              <a:t>18 different languages with significant representation in the population of Grade 1 Gauteng. </a:t>
            </a:r>
          </a:p>
          <a:p>
            <a:r>
              <a:rPr lang="en-US" b="1" dirty="0"/>
              <a:t>Difference between English Home Language (HL) and English First Additional Language (FAL) as medium of instruction</a:t>
            </a:r>
            <a:endParaRPr lang="en-ZA" b="1" dirty="0"/>
          </a:p>
          <a:p>
            <a:r>
              <a:rPr lang="en-ZA" dirty="0"/>
              <a:t>More difficult to learn English (a </a:t>
            </a:r>
            <a:r>
              <a:rPr lang="en-ZA" b="1" dirty="0"/>
              <a:t>non-transparent language</a:t>
            </a:r>
            <a:r>
              <a:rPr lang="en-ZA" dirty="0"/>
              <a:t>) and learn </a:t>
            </a:r>
            <a:r>
              <a:rPr lang="en-ZA" b="1" dirty="0"/>
              <a:t>in</a:t>
            </a:r>
            <a:r>
              <a:rPr lang="en-ZA" dirty="0"/>
              <a:t> English at the same time </a:t>
            </a:r>
          </a:p>
          <a:p>
            <a:r>
              <a:rPr lang="en-US" dirty="0"/>
              <a:t>Children have only heard English a few weeks when we tested</a:t>
            </a:r>
          </a:p>
          <a:p>
            <a:r>
              <a:rPr lang="en-ZA" b="1" dirty="0"/>
              <a:t>How many teachers are actually proficient in English in ‘English medium’ schools</a:t>
            </a:r>
            <a:r>
              <a:rPr lang="en-ZA" dirty="0"/>
              <a:t>. </a:t>
            </a:r>
          </a:p>
        </p:txBody>
      </p:sp>
    </p:spTree>
    <p:extLst>
      <p:ext uri="{BB962C8B-B14F-4D97-AF65-F5344CB8AC3E}">
        <p14:creationId xmlns:p14="http://schemas.microsoft.com/office/powerpoint/2010/main" val="78546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Development of the MARKO-D</a:t>
            </a:r>
            <a:br>
              <a:rPr lang="en-US" b="1" dirty="0">
                <a:latin typeface="+mn-lt"/>
              </a:rPr>
            </a:br>
            <a:r>
              <a:rPr lang="en-US" b="1" dirty="0">
                <a:latin typeface="+mn-lt"/>
              </a:rPr>
              <a:t> in South Africa</a:t>
            </a:r>
            <a:endParaRPr lang="en-US" dirty="0">
              <a:latin typeface="+mn-lt"/>
            </a:endParaRPr>
          </a:p>
        </p:txBody>
      </p:sp>
      <p:sp>
        <p:nvSpPr>
          <p:cNvPr id="3" name="Content Placeholder 2"/>
          <p:cNvSpPr>
            <a:spLocks noGrp="1"/>
          </p:cNvSpPr>
          <p:nvPr>
            <p:ph idx="1"/>
          </p:nvPr>
        </p:nvSpPr>
        <p:spPr/>
        <p:txBody>
          <a:bodyPr>
            <a:normAutofit/>
          </a:bodyPr>
          <a:lstStyle/>
          <a:p>
            <a:r>
              <a:rPr lang="en-US" b="1" dirty="0"/>
              <a:t>MARKO test translated into 4 languages</a:t>
            </a:r>
          </a:p>
          <a:p>
            <a:r>
              <a:rPr lang="en-US" b="1" dirty="0"/>
              <a:t>Why English HL and English FAL split – not just difference in delivery but also do not represent the same category in population</a:t>
            </a:r>
          </a:p>
          <a:p>
            <a:r>
              <a:rPr lang="en-ZA" b="1" dirty="0"/>
              <a:t>Variety of schools &amp; socio-economic backgrounds</a:t>
            </a:r>
            <a:endParaRPr lang="en-US" b="1" dirty="0"/>
          </a:p>
          <a:p>
            <a:pPr lvl="0"/>
            <a:r>
              <a:rPr lang="en-ZA" dirty="0"/>
              <a:t>The fee/no fee numbers in the population - language also represents </a:t>
            </a:r>
            <a:r>
              <a:rPr lang="en-ZA" b="1" dirty="0"/>
              <a:t>on average </a:t>
            </a:r>
            <a:r>
              <a:rPr lang="en-ZA" dirty="0"/>
              <a:t>broad socio-economic classes. </a:t>
            </a:r>
          </a:p>
          <a:p>
            <a:r>
              <a:rPr lang="en-US" b="1" dirty="0"/>
              <a:t>Progression of translation process: test went through 14 iterations of translation; </a:t>
            </a:r>
            <a:r>
              <a:rPr lang="en-ZA" b="1" dirty="0"/>
              <a:t>Pilots 2012- 2014 (n=3000+) </a:t>
            </a:r>
          </a:p>
          <a:p>
            <a:endParaRPr lang="en-ZA" b="1" dirty="0"/>
          </a:p>
          <a:p>
            <a:endParaRPr lang="en-US" dirty="0"/>
          </a:p>
        </p:txBody>
      </p:sp>
      <p:pic>
        <p:nvPicPr>
          <p:cNvPr id="4" name="Picture 3" descr="G:\FP Focus Group\DSC02646.JPG"/>
          <p:cNvPicPr/>
          <p:nvPr/>
        </p:nvPicPr>
        <p:blipFill>
          <a:blip r:embed="rId2" cstate="print"/>
          <a:srcRect l="7864" t="6672"/>
          <a:stretch>
            <a:fillRect/>
          </a:stretch>
        </p:blipFill>
        <p:spPr bwMode="auto">
          <a:xfrm>
            <a:off x="9644063" y="365125"/>
            <a:ext cx="2071506" cy="1225550"/>
          </a:xfrm>
          <a:prstGeom prst="rect">
            <a:avLst/>
          </a:prstGeom>
          <a:noFill/>
        </p:spPr>
      </p:pic>
    </p:spTree>
    <p:extLst>
      <p:ext uri="{BB962C8B-B14F-4D97-AF65-F5344CB8AC3E}">
        <p14:creationId xmlns:p14="http://schemas.microsoft.com/office/powerpoint/2010/main" val="141993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HL and FAL and EFAL – acronyms make light of …… dense phenomena</a:t>
            </a:r>
          </a:p>
        </p:txBody>
      </p:sp>
      <p:sp>
        <p:nvSpPr>
          <p:cNvPr id="3" name="Content Placeholder 2"/>
          <p:cNvSpPr>
            <a:spLocks noGrp="1"/>
          </p:cNvSpPr>
          <p:nvPr>
            <p:ph idx="1"/>
          </p:nvPr>
        </p:nvSpPr>
        <p:spPr/>
        <p:txBody>
          <a:bodyPr>
            <a:normAutofit/>
          </a:bodyPr>
          <a:lstStyle/>
          <a:p>
            <a:r>
              <a:rPr lang="en-ZA" dirty="0"/>
              <a:t>Need good tests catering for English Home Language (HL); </a:t>
            </a:r>
            <a:r>
              <a:rPr lang="en-ZA" b="1" dirty="0"/>
              <a:t>English</a:t>
            </a:r>
            <a:r>
              <a:rPr lang="en-ZA" dirty="0"/>
              <a:t> First Additional language (</a:t>
            </a:r>
            <a:r>
              <a:rPr lang="en-ZA" b="1" dirty="0"/>
              <a:t>FAL) and the African languages</a:t>
            </a:r>
            <a:r>
              <a:rPr lang="en-ZA" dirty="0"/>
              <a:t> as well as Afrikaans</a:t>
            </a:r>
            <a:endParaRPr lang="en-US" dirty="0"/>
          </a:p>
          <a:p>
            <a:pPr lvl="0"/>
            <a:r>
              <a:rPr lang="en-ZA" dirty="0"/>
              <a:t>Why we split the English Home language (HL) and First Additional Language (FAL) groups?  - don’t represent same category in population </a:t>
            </a:r>
          </a:p>
          <a:p>
            <a:pPr lvl="0"/>
            <a:r>
              <a:rPr lang="en-ZA" dirty="0"/>
              <a:t>The fee/no fee numbers in the population - language also represent </a:t>
            </a:r>
            <a:r>
              <a:rPr lang="en-ZA" b="1" dirty="0"/>
              <a:t>on average </a:t>
            </a:r>
            <a:r>
              <a:rPr lang="en-ZA" dirty="0"/>
              <a:t>broad socio-economic classes. </a:t>
            </a:r>
          </a:p>
        </p:txBody>
      </p:sp>
    </p:spTree>
    <p:extLst>
      <p:ext uri="{BB962C8B-B14F-4D97-AF65-F5344CB8AC3E}">
        <p14:creationId xmlns:p14="http://schemas.microsoft.com/office/powerpoint/2010/main" val="143572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3187" y="68417"/>
            <a:ext cx="11131761" cy="1562126"/>
          </a:xfrm>
        </p:spPr>
        <p:txBody>
          <a:bodyPr>
            <a:normAutofit fontScale="90000"/>
          </a:bodyPr>
          <a:lstStyle/>
          <a:p>
            <a:r>
              <a:rPr lang="de-DE" sz="4000" dirty="0"/>
              <a:t>MARKO-D  theoretical model -  </a:t>
            </a:r>
            <a:r>
              <a:rPr lang="de-DE" sz="4000" b="1" dirty="0"/>
              <a:t>stuck on the ‘numberline‘?</a:t>
            </a:r>
            <a:br>
              <a:rPr lang="de-DE" b="1" dirty="0"/>
            </a:br>
            <a:br>
              <a:rPr lang="de-DE" sz="1300" b="1" dirty="0"/>
            </a:br>
            <a:r>
              <a:rPr lang="de-DE" sz="1300" b="1" dirty="0">
                <a:hlinkClick r:id="rId2"/>
              </a:rPr>
              <a:t>https://www.google.com/search?q=chi+quiet+classmate&amp;ie=utf-8&amp;oe=utf-8&amp;client=firefox-b&amp;gfe_rd=cr&amp;ei=B6rfV4iuFeio8wfyhpToBg</a:t>
            </a:r>
            <a:br>
              <a:rPr lang="de-DE" sz="1300" b="1" dirty="0"/>
            </a:br>
            <a:r>
              <a:rPr lang="de-CH" sz="2000" dirty="0"/>
              <a:t>Ricken, G., Fritz, A. &amp; Balzer, L. (2013). </a:t>
            </a:r>
            <a:br>
              <a:rPr lang="de-CH" sz="2000" dirty="0"/>
            </a:br>
            <a:r>
              <a:rPr lang="de-CH" sz="2000" dirty="0"/>
              <a:t>MARKO-D: Mathematik- und Rechenkonzepte im Vorschulalter - Diagnose (</a:t>
            </a:r>
            <a:r>
              <a:rPr lang="de-CH" sz="2000" dirty="0" err="1"/>
              <a:t>Hogrefe</a:t>
            </a:r>
            <a:r>
              <a:rPr lang="de-CH" sz="2000" dirty="0"/>
              <a:t> Vorschultests). Göttingen: </a:t>
            </a:r>
            <a:r>
              <a:rPr lang="de-CH" sz="2000" dirty="0" err="1"/>
              <a:t>Hogrefe</a:t>
            </a:r>
            <a:r>
              <a:rPr lang="de-CH" sz="2000" dirty="0"/>
              <a:t>.</a:t>
            </a:r>
            <a:endParaRPr lang="de-DE" sz="2000" dirty="0"/>
          </a:p>
        </p:txBody>
      </p:sp>
      <p:sp>
        <p:nvSpPr>
          <p:cNvPr id="5" name="Textfeld 4"/>
          <p:cNvSpPr txBox="1"/>
          <p:nvPr/>
        </p:nvSpPr>
        <p:spPr>
          <a:xfrm>
            <a:off x="738058" y="6084004"/>
            <a:ext cx="4512501" cy="369332"/>
          </a:xfrm>
          <a:prstGeom prst="rect">
            <a:avLst/>
          </a:prstGeom>
          <a:noFill/>
        </p:spPr>
        <p:txBody>
          <a:bodyPr wrap="square" rtlCol="0">
            <a:spAutoFit/>
          </a:bodyPr>
          <a:lstStyle/>
          <a:p>
            <a:r>
              <a:rPr lang="de-DE" dirty="0"/>
              <a:t>Level I: </a:t>
            </a:r>
            <a:r>
              <a:rPr lang="en-US" dirty="0"/>
              <a:t>Counting  number </a:t>
            </a:r>
            <a:endParaRPr lang="de-DE" dirty="0"/>
          </a:p>
        </p:txBody>
      </p:sp>
      <p:sp>
        <p:nvSpPr>
          <p:cNvPr id="6" name="Textfeld 5"/>
          <p:cNvSpPr txBox="1"/>
          <p:nvPr/>
        </p:nvSpPr>
        <p:spPr>
          <a:xfrm>
            <a:off x="738057" y="5085184"/>
            <a:ext cx="6133504" cy="369332"/>
          </a:xfrm>
          <a:prstGeom prst="rect">
            <a:avLst/>
          </a:prstGeom>
          <a:noFill/>
        </p:spPr>
        <p:txBody>
          <a:bodyPr wrap="square" rtlCol="0">
            <a:spAutoFit/>
          </a:bodyPr>
          <a:lstStyle/>
          <a:p>
            <a:r>
              <a:rPr lang="de-DE" dirty="0"/>
              <a:t>Level II: </a:t>
            </a:r>
            <a:r>
              <a:rPr lang="en-US" dirty="0"/>
              <a:t>Ordinal number concept</a:t>
            </a:r>
            <a:endParaRPr lang="de-DE" dirty="0"/>
          </a:p>
        </p:txBody>
      </p:sp>
      <p:sp>
        <p:nvSpPr>
          <p:cNvPr id="7" name="Textfeld 6"/>
          <p:cNvSpPr txBox="1"/>
          <p:nvPr/>
        </p:nvSpPr>
        <p:spPr>
          <a:xfrm>
            <a:off x="721493" y="4005064"/>
            <a:ext cx="6133504" cy="369332"/>
          </a:xfrm>
          <a:prstGeom prst="rect">
            <a:avLst/>
          </a:prstGeom>
          <a:noFill/>
        </p:spPr>
        <p:txBody>
          <a:bodyPr wrap="square" rtlCol="0">
            <a:spAutoFit/>
          </a:bodyPr>
          <a:lstStyle/>
          <a:p>
            <a:r>
              <a:rPr lang="de-DE" dirty="0"/>
              <a:t>Level III: </a:t>
            </a:r>
            <a:r>
              <a:rPr lang="en-US" dirty="0"/>
              <a:t>Cardinal number concept</a:t>
            </a:r>
            <a:endParaRPr lang="de-DE" dirty="0"/>
          </a:p>
        </p:txBody>
      </p:sp>
      <p:sp>
        <p:nvSpPr>
          <p:cNvPr id="8" name="Textfeld 7"/>
          <p:cNvSpPr txBox="1"/>
          <p:nvPr/>
        </p:nvSpPr>
        <p:spPr>
          <a:xfrm>
            <a:off x="717264" y="3140968"/>
            <a:ext cx="5543509" cy="369332"/>
          </a:xfrm>
          <a:prstGeom prst="rect">
            <a:avLst/>
          </a:prstGeom>
          <a:noFill/>
        </p:spPr>
        <p:txBody>
          <a:bodyPr wrap="square" rtlCol="0">
            <a:spAutoFit/>
          </a:bodyPr>
          <a:lstStyle/>
          <a:p>
            <a:r>
              <a:rPr lang="de-DE" dirty="0"/>
              <a:t>Level IV: </a:t>
            </a:r>
            <a:r>
              <a:rPr lang="en-US" dirty="0"/>
              <a:t>Part-part-whole concept</a:t>
            </a:r>
            <a:endParaRPr lang="de-DE" dirty="0"/>
          </a:p>
        </p:txBody>
      </p:sp>
      <p:sp>
        <p:nvSpPr>
          <p:cNvPr id="9" name="Textfeld 8"/>
          <p:cNvSpPr txBox="1"/>
          <p:nvPr/>
        </p:nvSpPr>
        <p:spPr>
          <a:xfrm>
            <a:off x="738057" y="2062590"/>
            <a:ext cx="4357307" cy="646331"/>
          </a:xfrm>
          <a:prstGeom prst="rect">
            <a:avLst/>
          </a:prstGeom>
          <a:noFill/>
        </p:spPr>
        <p:txBody>
          <a:bodyPr wrap="square" rtlCol="0">
            <a:spAutoFit/>
          </a:bodyPr>
          <a:lstStyle/>
          <a:p>
            <a:r>
              <a:rPr lang="de-DE" dirty="0"/>
              <a:t>Level V: </a:t>
            </a:r>
            <a:r>
              <a:rPr lang="en-US" dirty="0"/>
              <a:t>Relational number                       </a:t>
            </a:r>
            <a:br>
              <a:rPr lang="en-US" dirty="0"/>
            </a:br>
            <a:r>
              <a:rPr lang="en-US" dirty="0"/>
              <a:t>              concept</a:t>
            </a:r>
            <a:endParaRPr lang="de-DE" dirty="0"/>
          </a:p>
        </p:txBody>
      </p:sp>
      <p:pic>
        <p:nvPicPr>
          <p:cNvPr id="1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14" t="40747" r="27184" b="26706"/>
          <a:stretch/>
        </p:blipFill>
        <p:spPr bwMode="auto">
          <a:xfrm>
            <a:off x="6499098" y="1885023"/>
            <a:ext cx="3654860" cy="86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uppieren 11"/>
          <p:cNvGrpSpPr/>
          <p:nvPr/>
        </p:nvGrpSpPr>
        <p:grpSpPr>
          <a:xfrm>
            <a:off x="6497754" y="2780928"/>
            <a:ext cx="1920213" cy="1048078"/>
            <a:chOff x="6228184" y="2996952"/>
            <a:chExt cx="1512168" cy="1182802"/>
          </a:xfrm>
          <a:solidFill>
            <a:schemeClr val="tx2">
              <a:lumMod val="50000"/>
            </a:schemeClr>
          </a:solidFill>
        </p:grpSpPr>
        <p:sp>
          <p:nvSpPr>
            <p:cNvPr id="13" name="Rechteck 12"/>
            <p:cNvSpPr/>
            <p:nvPr/>
          </p:nvSpPr>
          <p:spPr>
            <a:xfrm>
              <a:off x="6228184" y="2996952"/>
              <a:ext cx="1512168" cy="59140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p:cNvSpPr txBox="1"/>
            <p:nvPr/>
          </p:nvSpPr>
          <p:spPr>
            <a:xfrm>
              <a:off x="6858840" y="3131676"/>
              <a:ext cx="432048" cy="416807"/>
            </a:xfrm>
            <a:prstGeom prst="rect">
              <a:avLst/>
            </a:prstGeom>
            <a:grpFill/>
            <a:ln>
              <a:noFill/>
            </a:ln>
          </p:spPr>
          <p:txBody>
            <a:bodyPr wrap="square" rtlCol="0">
              <a:spAutoFit/>
            </a:bodyPr>
            <a:lstStyle/>
            <a:p>
              <a:r>
                <a:rPr lang="de-DE" b="1" dirty="0">
                  <a:solidFill>
                    <a:schemeClr val="bg1"/>
                  </a:solidFill>
                </a:rPr>
                <a:t>7</a:t>
              </a:r>
            </a:p>
          </p:txBody>
        </p:sp>
        <p:sp>
          <p:nvSpPr>
            <p:cNvPr id="15" name="Rechteck 14"/>
            <p:cNvSpPr/>
            <p:nvPr/>
          </p:nvSpPr>
          <p:spPr>
            <a:xfrm>
              <a:off x="6228184" y="3573697"/>
              <a:ext cx="864096" cy="60605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p:cNvSpPr/>
            <p:nvPr/>
          </p:nvSpPr>
          <p:spPr>
            <a:xfrm>
              <a:off x="6984268" y="3573016"/>
              <a:ext cx="756084" cy="60673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p:cNvSpPr txBox="1"/>
            <p:nvPr/>
          </p:nvSpPr>
          <p:spPr>
            <a:xfrm>
              <a:off x="7236296" y="3707741"/>
              <a:ext cx="432048" cy="416807"/>
            </a:xfrm>
            <a:prstGeom prst="rect">
              <a:avLst/>
            </a:prstGeom>
            <a:grpFill/>
            <a:ln>
              <a:noFill/>
            </a:ln>
          </p:spPr>
          <p:txBody>
            <a:bodyPr wrap="square" rtlCol="0">
              <a:spAutoFit/>
            </a:bodyPr>
            <a:lstStyle/>
            <a:p>
              <a:r>
                <a:rPr lang="de-DE" b="1" dirty="0">
                  <a:solidFill>
                    <a:schemeClr val="bg1"/>
                  </a:solidFill>
                </a:rPr>
                <a:t>5</a:t>
              </a:r>
            </a:p>
          </p:txBody>
        </p:sp>
        <p:sp>
          <p:nvSpPr>
            <p:cNvPr id="18" name="Textfeld 17"/>
            <p:cNvSpPr txBox="1"/>
            <p:nvPr/>
          </p:nvSpPr>
          <p:spPr>
            <a:xfrm>
              <a:off x="6428279" y="3707741"/>
              <a:ext cx="432048" cy="416807"/>
            </a:xfrm>
            <a:prstGeom prst="rect">
              <a:avLst/>
            </a:prstGeom>
            <a:grpFill/>
            <a:ln>
              <a:noFill/>
            </a:ln>
          </p:spPr>
          <p:txBody>
            <a:bodyPr wrap="square" rtlCol="0">
              <a:spAutoFit/>
            </a:bodyPr>
            <a:lstStyle/>
            <a:p>
              <a:r>
                <a:rPr lang="de-DE" b="1" dirty="0">
                  <a:solidFill>
                    <a:schemeClr val="bg1"/>
                  </a:solidFill>
                </a:rPr>
                <a:t>2</a:t>
              </a:r>
            </a:p>
          </p:txBody>
        </p:sp>
      </p:grpSp>
      <p:pic>
        <p:nvPicPr>
          <p:cNvPr id="1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7206" t="38524" r="33321" b="25215"/>
          <a:stretch/>
        </p:blipFill>
        <p:spPr bwMode="auto">
          <a:xfrm>
            <a:off x="6514397" y="4617598"/>
            <a:ext cx="4478147" cy="133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7206" t="56654" r="33321" b="25215"/>
          <a:stretch/>
        </p:blipFill>
        <p:spPr bwMode="auto">
          <a:xfrm>
            <a:off x="6505836" y="3861049"/>
            <a:ext cx="4478147" cy="66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Ellipse 20"/>
          <p:cNvSpPr/>
          <p:nvPr/>
        </p:nvSpPr>
        <p:spPr>
          <a:xfrm>
            <a:off x="6806964" y="4009742"/>
            <a:ext cx="1573197" cy="5978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p:cNvSpPr/>
          <p:nvPr/>
        </p:nvSpPr>
        <p:spPr>
          <a:xfrm rot="16200000">
            <a:off x="2918184" y="3809187"/>
            <a:ext cx="5168767" cy="479571"/>
          </a:xfrm>
          <a:prstGeom prst="rightArrow">
            <a:avLst>
              <a:gd name="adj1" fmla="val 50000"/>
              <a:gd name="adj2" fmla="val 125888"/>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6288021" y="5949280"/>
            <a:ext cx="5472608" cy="323165"/>
          </a:xfrm>
          <a:prstGeom prst="rect">
            <a:avLst/>
          </a:prstGeom>
        </p:spPr>
        <p:txBody>
          <a:bodyPr wrap="square">
            <a:spAutoFit/>
          </a:bodyPr>
          <a:lstStyle/>
          <a:p>
            <a:r>
              <a:rPr lang="de-DE" sz="1500" dirty="0"/>
              <a:t>(</a:t>
            </a:r>
            <a:r>
              <a:rPr lang="de-DE" sz="1500" i="1" dirty="0"/>
              <a:t>Fritz &amp; Ricken, 2008; </a:t>
            </a:r>
            <a:r>
              <a:rPr lang="de-DE" sz="1500" i="1" dirty="0" err="1"/>
              <a:t>model</a:t>
            </a:r>
            <a:r>
              <a:rPr lang="de-DE" sz="1500" i="1" dirty="0"/>
              <a:t> </a:t>
            </a:r>
            <a:r>
              <a:rPr lang="de-DE" sz="1500" i="1" dirty="0" err="1"/>
              <a:t>extension</a:t>
            </a:r>
            <a:r>
              <a:rPr lang="de-DE" sz="1500" i="1" dirty="0"/>
              <a:t>: Fritz, Ehlert &amp; Balzer, 2013)</a:t>
            </a:r>
            <a:endParaRPr lang="de-DE" sz="1500" dirty="0"/>
          </a:p>
        </p:txBody>
      </p:sp>
      <p:sp>
        <p:nvSpPr>
          <p:cNvPr id="25" name="Foliennummernplatzhalter 24"/>
          <p:cNvSpPr>
            <a:spLocks noGrp="1"/>
          </p:cNvSpPr>
          <p:nvPr>
            <p:ph type="sldNum" sz="quarter" idx="12"/>
          </p:nvPr>
        </p:nvSpPr>
        <p:spPr/>
        <p:txBody>
          <a:bodyPr/>
          <a:lstStyle/>
          <a:p>
            <a:fld id="{0CFA6E4F-2EF6-48EB-84ED-AB031DC5AAE8}" type="slidenum">
              <a:rPr lang="de-DE" smtClean="0"/>
              <a:pPr/>
              <a:t>9</a:t>
            </a:fld>
            <a:endParaRPr lang="de-DE"/>
          </a:p>
        </p:txBody>
      </p:sp>
    </p:spTree>
    <p:extLst>
      <p:ext uri="{BB962C8B-B14F-4D97-AF65-F5344CB8AC3E}">
        <p14:creationId xmlns:p14="http://schemas.microsoft.com/office/powerpoint/2010/main" val="24177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1742</TotalTime>
  <Words>957</Words>
  <Application>Microsoft Office PowerPoint</Application>
  <PresentationFormat>Widescreen</PresentationFormat>
  <Paragraphs>246</Paragraphs>
  <Slides>25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Calibri Light</vt:lpstr>
      <vt:lpstr>Times New Roman</vt:lpstr>
      <vt:lpstr>Wingdings</vt:lpstr>
      <vt:lpstr>ヒラギノ角ゴ Pro W3</vt:lpstr>
      <vt:lpstr>Office Theme</vt:lpstr>
      <vt:lpstr>Assessing first grade children’s mathematical competence </vt:lpstr>
      <vt:lpstr>"</vt:lpstr>
      <vt:lpstr>OUTLINE</vt:lpstr>
      <vt:lpstr>Semiotic challenges of using an assessment tool across language- and cultural borders</vt:lpstr>
      <vt:lpstr>How do languages from different linguistic origins, with semiotic systems that differ, serve as medium to test the same construct?</vt:lpstr>
      <vt:lpstr>Talking of language……</vt:lpstr>
      <vt:lpstr>Development of the MARKO-D  in South Africa</vt:lpstr>
      <vt:lpstr>HL and FAL and EFAL – acronyms make light of …… dense phenomena</vt:lpstr>
      <vt:lpstr>MARKO-D  theoretical model -  stuck on the ‘numberline‘?  https://www.google.com/search?q=chi+quiet+classmate&amp;ie=utf-8&amp;oe=utf-8&amp;client=firefox-b&amp;gfe_rd=cr&amp;ei=B6rfV4iuFeio8wfyhpToBg Ricken, G., Fritz, A. &amp; Balzer, L. (2013).  MARKO-D: Mathematik- und Rechenkonzepte im Vorschulalter - Diagnose (Hogrefe Vorschultests). Göttingen: Hogrefe.</vt:lpstr>
      <vt:lpstr>Structure of the MARKO-D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ITEMS 50 and 51: FRUIT</vt:lpstr>
      <vt:lpstr>   WHERE TO FROM HERE?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J-Kühne</dc:creator>
  <cp:lastModifiedBy>Reviewer</cp:lastModifiedBy>
  <cp:revision>59</cp:revision>
  <dcterms:created xsi:type="dcterms:W3CDTF">2015-08-10T10:42:48Z</dcterms:created>
  <dcterms:modified xsi:type="dcterms:W3CDTF">2016-09-19T09:11:19Z</dcterms:modified>
</cp:coreProperties>
</file>