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61" r:id="rId4"/>
    <p:sldId id="262" r:id="rId5"/>
    <p:sldId id="263" r:id="rId6"/>
    <p:sldId id="270" r:id="rId7"/>
    <p:sldId id="266" r:id="rId8"/>
    <p:sldId id="271" r:id="rId9"/>
    <p:sldId id="281" r:id="rId10"/>
    <p:sldId id="277" r:id="rId11"/>
    <p:sldId id="272" r:id="rId12"/>
    <p:sldId id="273" r:id="rId13"/>
    <p:sldId id="274" r:id="rId14"/>
    <p:sldId id="275" r:id="rId15"/>
    <p:sldId id="279"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A11F"/>
    <a:srgbClr val="EFB63B"/>
    <a:srgbClr val="FFD630"/>
    <a:srgbClr val="FDAD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2016/09/20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35896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2016/09/20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422867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2016/09/20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106188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4CF785-C58C-4A61-B27B-673DCD72512C}" type="datetimeFigureOut">
              <a:rPr lang="en-ZA" smtClean="0"/>
              <a:t>2016/09/20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422359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CF785-C58C-4A61-B27B-673DCD72512C}" type="datetimeFigureOut">
              <a:rPr lang="en-ZA" smtClean="0"/>
              <a:t>2016/09/20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76006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8D4CF785-C58C-4A61-B27B-673DCD72512C}" type="datetimeFigureOut">
              <a:rPr lang="en-ZA" smtClean="0"/>
              <a:t>2016/09/20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405215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D4CF785-C58C-4A61-B27B-673DCD72512C}" type="datetimeFigureOut">
              <a:rPr lang="en-ZA" smtClean="0"/>
              <a:t>2016/09/20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402588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D4CF785-C58C-4A61-B27B-673DCD72512C}" type="datetimeFigureOut">
              <a:rPr lang="en-ZA" smtClean="0"/>
              <a:t>2016/09/20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256037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CF785-C58C-4A61-B27B-673DCD72512C}" type="datetimeFigureOut">
              <a:rPr lang="en-ZA" smtClean="0"/>
              <a:t>2016/09/20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286999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CF785-C58C-4A61-B27B-673DCD72512C}" type="datetimeFigureOut">
              <a:rPr lang="en-ZA" smtClean="0"/>
              <a:t>2016/09/20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326756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CF785-C58C-4A61-B27B-673DCD72512C}" type="datetimeFigureOut">
              <a:rPr lang="en-ZA" smtClean="0"/>
              <a:t>2016/09/20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0FCE2DD-161A-431E-A111-53936FD37F43}" type="slidenum">
              <a:rPr lang="en-ZA" smtClean="0"/>
              <a:t>‹#›</a:t>
            </a:fld>
            <a:endParaRPr lang="en-ZA"/>
          </a:p>
        </p:txBody>
      </p:sp>
    </p:spTree>
    <p:extLst>
      <p:ext uri="{BB962C8B-B14F-4D97-AF65-F5344CB8AC3E}">
        <p14:creationId xmlns:p14="http://schemas.microsoft.com/office/powerpoint/2010/main" val="26608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CF785-C58C-4A61-B27B-673DCD72512C}" type="datetimeFigureOut">
              <a:rPr lang="en-ZA" smtClean="0"/>
              <a:t>2016/09/20</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CE2DD-161A-431E-A111-53936FD37F43}" type="slidenum">
              <a:rPr lang="en-ZA" smtClean="0"/>
              <a:t>‹#›</a:t>
            </a:fld>
            <a:endParaRPr lang="en-ZA"/>
          </a:p>
        </p:txBody>
      </p:sp>
    </p:spTree>
    <p:extLst>
      <p:ext uri="{BB962C8B-B14F-4D97-AF65-F5344CB8AC3E}">
        <p14:creationId xmlns:p14="http://schemas.microsoft.com/office/powerpoint/2010/main" val="2759424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412776"/>
            <a:ext cx="3527376" cy="5472608"/>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p:cNvSpPr/>
          <p:nvPr/>
        </p:nvSpPr>
        <p:spPr>
          <a:xfrm>
            <a:off x="1403648" y="0"/>
            <a:ext cx="7740352" cy="35730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TextBox 3"/>
          <p:cNvSpPr txBox="1"/>
          <p:nvPr/>
        </p:nvSpPr>
        <p:spPr>
          <a:xfrm>
            <a:off x="3635896" y="3861048"/>
            <a:ext cx="5256584" cy="1785104"/>
          </a:xfrm>
          <a:prstGeom prst="rect">
            <a:avLst/>
          </a:prstGeom>
          <a:noFill/>
        </p:spPr>
        <p:txBody>
          <a:bodyPr wrap="square" rtlCol="0">
            <a:spAutoFit/>
          </a:bodyPr>
          <a:lstStyle/>
          <a:p>
            <a:pPr algn="ctr"/>
            <a:r>
              <a:rPr lang="en-ZA" b="1" dirty="0"/>
              <a:t>Social </a:t>
            </a:r>
            <a:r>
              <a:rPr lang="en-ZA" b="1" dirty="0" smtClean="0"/>
              <a:t>Interaction </a:t>
            </a:r>
            <a:r>
              <a:rPr lang="en-ZA" b="1" dirty="0"/>
              <a:t>D</a:t>
            </a:r>
            <a:r>
              <a:rPr lang="en-ZA" b="1" dirty="0" smtClean="0"/>
              <a:t>eterminants </a:t>
            </a:r>
            <a:r>
              <a:rPr lang="en-ZA" b="1" dirty="0"/>
              <a:t>of South African Reading Literacy Achievement: </a:t>
            </a:r>
            <a:endParaRPr lang="en-ZA" b="1" dirty="0" smtClean="0"/>
          </a:p>
          <a:p>
            <a:pPr algn="ctr"/>
            <a:r>
              <a:rPr lang="en-ZA" b="1" dirty="0" smtClean="0"/>
              <a:t>Evidence </a:t>
            </a:r>
            <a:r>
              <a:rPr lang="en-ZA" b="1" dirty="0"/>
              <a:t>from </a:t>
            </a:r>
            <a:r>
              <a:rPr lang="en-ZA" b="1" dirty="0" err="1"/>
              <a:t>prePIRLS</a:t>
            </a:r>
            <a:r>
              <a:rPr lang="en-ZA" b="1" dirty="0"/>
              <a:t> 2011 </a:t>
            </a:r>
            <a:endParaRPr lang="en-ZA" b="1" dirty="0" smtClean="0"/>
          </a:p>
          <a:p>
            <a:endParaRPr lang="en-ZA" sz="1400" b="1" dirty="0"/>
          </a:p>
          <a:p>
            <a:pPr algn="r"/>
            <a:r>
              <a:rPr lang="en-ZA" sz="1400" b="1"/>
              <a:t>Surette van Staden, University of Pretoria</a:t>
            </a:r>
          </a:p>
          <a:p>
            <a:pPr algn="r"/>
            <a:r>
              <a:rPr lang="en-ZA" sz="1400" b="1" smtClean="0"/>
              <a:t>Annika </a:t>
            </a:r>
            <a:r>
              <a:rPr lang="en-ZA" sz="1400" b="1" dirty="0" err="1" smtClean="0"/>
              <a:t>Bergbauer</a:t>
            </a:r>
            <a:r>
              <a:rPr lang="en-ZA" sz="1400" b="1" dirty="0" smtClean="0"/>
              <a:t>, </a:t>
            </a:r>
            <a:r>
              <a:rPr lang="en-ZA" sz="1400" b="1" dirty="0" err="1" smtClean="0"/>
              <a:t>Ifo</a:t>
            </a:r>
            <a:r>
              <a:rPr lang="en-ZA" sz="1400" b="1" dirty="0" smtClean="0"/>
              <a:t> Institute, University of Munich</a:t>
            </a:r>
          </a:p>
          <a:p>
            <a:pPr algn="r"/>
            <a:r>
              <a:rPr lang="en-ZA" sz="1400" b="1" i="1" dirty="0" smtClean="0"/>
              <a:t>Quantitative Methods Conference, Stellenbosch, 20 September 2016</a:t>
            </a:r>
            <a:endParaRPr lang="en-ZA" sz="1400" i="1" dirty="0"/>
          </a:p>
        </p:txBody>
      </p:sp>
      <p:sp>
        <p:nvSpPr>
          <p:cNvPr id="7" name="Rectangle 6"/>
          <p:cNvSpPr/>
          <p:nvPr/>
        </p:nvSpPr>
        <p:spPr>
          <a:xfrm>
            <a:off x="3635896" y="3121223"/>
            <a:ext cx="4572000" cy="307777"/>
          </a:xfrm>
          <a:prstGeom prst="rect">
            <a:avLst/>
          </a:prstGeom>
        </p:spPr>
        <p:txBody>
          <a:bodyPr>
            <a:spAutoFit/>
          </a:bodyPr>
          <a:lstStyle/>
          <a:p>
            <a:pPr fontAlgn="ctr"/>
            <a:r>
              <a:rPr lang="en-GB" sz="1400" b="1" dirty="0" smtClean="0"/>
              <a:t>Faculty of Education</a:t>
            </a:r>
            <a:endParaRPr lang="en-ZA" sz="1400" dirty="0"/>
          </a:p>
        </p:txBody>
      </p:sp>
      <p:sp>
        <p:nvSpPr>
          <p:cNvPr id="8" name="Rectangle 7"/>
          <p:cNvSpPr/>
          <p:nvPr/>
        </p:nvSpPr>
        <p:spPr>
          <a:xfrm>
            <a:off x="1403648" y="1412776"/>
            <a:ext cx="2123728" cy="2160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9" name="Picture 2" descr="I:\Double Option 2015 R\UP\PowerPoint Editable\UP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755959"/>
            <a:ext cx="1513185" cy="1577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807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8"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dirty="0" smtClean="0"/>
              <a:t>Descriptive Results: </a:t>
            </a:r>
          </a:p>
          <a:p>
            <a:r>
              <a:rPr lang="en-ZA" dirty="0" smtClean="0"/>
              <a:t>How did we limit possible bias?</a:t>
            </a:r>
            <a:endParaRPr lang="en-ZA" dirty="0"/>
          </a:p>
        </p:txBody>
      </p:sp>
      <p:sp>
        <p:nvSpPr>
          <p:cNvPr id="3" name="Rectangle 2"/>
          <p:cNvSpPr/>
          <p:nvPr/>
        </p:nvSpPr>
        <p:spPr>
          <a:xfrm>
            <a:off x="755576" y="1095897"/>
            <a:ext cx="7164796" cy="4985980"/>
          </a:xfrm>
          <a:prstGeom prst="rect">
            <a:avLst/>
          </a:prstGeom>
        </p:spPr>
        <p:txBody>
          <a:bodyPr wrap="square">
            <a:spAutoFit/>
          </a:bodyPr>
          <a:lstStyle/>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dirty="0" smtClean="0"/>
              <a:t>Learners of </a:t>
            </a:r>
            <a:r>
              <a:rPr lang="en-US" dirty="0"/>
              <a:t>higher socio-economic status are suspected to self-select into higher-quality schools in search for higher learning outcomes, while more apt </a:t>
            </a:r>
            <a:r>
              <a:rPr lang="en-US" dirty="0" smtClean="0"/>
              <a:t>learners </a:t>
            </a:r>
            <a:r>
              <a:rPr lang="en-US" dirty="0"/>
              <a:t>may opt for higher-quality schools. Both endogeneities violate OLS assumptions and may lead to biased coefficients of school quality. </a:t>
            </a:r>
            <a:endParaRPr lang="en-US" dirty="0" smtClean="0"/>
          </a:p>
          <a:p>
            <a:pPr marL="342900" indent="-342900">
              <a:buFont typeface="Arial" panose="020B0604020202020204" pitchFamily="34" charset="0"/>
              <a:buChar char="•"/>
            </a:pPr>
            <a:r>
              <a:rPr lang="en-US" dirty="0" smtClean="0"/>
              <a:t>We </a:t>
            </a:r>
            <a:r>
              <a:rPr lang="en-US" dirty="0"/>
              <a:t>control for school quality by including average school test scores as explanatory variable.</a:t>
            </a:r>
            <a:endParaRPr lang="en-ZA" dirty="0"/>
          </a:p>
          <a:p>
            <a:pPr marL="342900" indent="-342900">
              <a:buFont typeface="Arial" panose="020B0604020202020204" pitchFamily="34" charset="0"/>
              <a:buChar char="•"/>
            </a:pPr>
            <a:r>
              <a:rPr lang="en-US" dirty="0" smtClean="0"/>
              <a:t>While </a:t>
            </a:r>
            <a:r>
              <a:rPr lang="en-US" dirty="0"/>
              <a:t>there could still be unobserved factors that are not mentioned here, the inclusion of these </a:t>
            </a:r>
            <a:r>
              <a:rPr lang="en-US" dirty="0" smtClean="0"/>
              <a:t>characteristics limits </a:t>
            </a:r>
            <a:r>
              <a:rPr lang="en-US" dirty="0"/>
              <a:t>the risk of bias substantially</a:t>
            </a:r>
            <a:r>
              <a:rPr lang="en-US" dirty="0" smtClean="0"/>
              <a:t>.</a:t>
            </a:r>
          </a:p>
          <a:p>
            <a:pPr marL="342900" indent="-342900">
              <a:buFont typeface="Arial" panose="020B0604020202020204" pitchFamily="34" charset="0"/>
              <a:buChar char="•"/>
            </a:pPr>
            <a:r>
              <a:rPr lang="en-US" dirty="0"/>
              <a:t>Non-random school choice is more likely in rural areas, where fewer schools are situated and </a:t>
            </a:r>
            <a:r>
              <a:rPr lang="en-US" dirty="0" smtClean="0"/>
              <a:t>learners </a:t>
            </a:r>
            <a:r>
              <a:rPr lang="en-US" dirty="0"/>
              <a:t>often have to attend the closest institution. </a:t>
            </a:r>
            <a:endParaRPr lang="en-US" dirty="0" smtClean="0"/>
          </a:p>
          <a:p>
            <a:pPr marL="342900" indent="-342900">
              <a:buFont typeface="Arial" panose="020B0604020202020204" pitchFamily="34" charset="0"/>
              <a:buChar char="•"/>
            </a:pPr>
            <a:r>
              <a:rPr lang="en-US" dirty="0" smtClean="0"/>
              <a:t>For </a:t>
            </a:r>
            <a:r>
              <a:rPr lang="en-US" dirty="0"/>
              <a:t>robustness checks, we limit the </a:t>
            </a:r>
            <a:r>
              <a:rPr lang="en-US" dirty="0" smtClean="0"/>
              <a:t>learner </a:t>
            </a:r>
            <a:r>
              <a:rPr lang="en-US" dirty="0"/>
              <a:t>demographic to remote rural location </a:t>
            </a:r>
            <a:r>
              <a:rPr lang="en-US" dirty="0" smtClean="0"/>
              <a:t>totaling, resulting in similar estimates as for the whole sample</a:t>
            </a:r>
            <a:r>
              <a:rPr lang="en-US" sz="2400" dirty="0" smtClean="0"/>
              <a:t>. </a:t>
            </a:r>
            <a:endParaRPr lang="en-ZA" sz="2400" dirty="0"/>
          </a:p>
        </p:txBody>
      </p:sp>
    </p:spTree>
    <p:extLst>
      <p:ext uri="{BB962C8B-B14F-4D97-AF65-F5344CB8AC3E}">
        <p14:creationId xmlns:p14="http://schemas.microsoft.com/office/powerpoint/2010/main" val="3665568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8"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mtClean="0"/>
              <a:t>Descriptive Results</a:t>
            </a:r>
            <a:endParaRPr lang="en-ZA" dirty="0"/>
          </a:p>
        </p:txBody>
      </p:sp>
      <p:sp>
        <p:nvSpPr>
          <p:cNvPr id="10" name="Content Placeholder 2"/>
          <p:cNvSpPr txBox="1">
            <a:spLocks/>
          </p:cNvSpPr>
          <p:nvPr/>
        </p:nvSpPr>
        <p:spPr>
          <a:xfrm>
            <a:off x="483900" y="1268760"/>
            <a:ext cx="8229600"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dirty="0" smtClean="0">
                <a:solidFill>
                  <a:schemeClr val="tx1"/>
                </a:solidFill>
              </a:rPr>
              <a:t>We observe differences across the </a:t>
            </a:r>
            <a:r>
              <a:rPr lang="en-US" b="1" dirty="0" smtClean="0">
                <a:solidFill>
                  <a:schemeClr val="tx1"/>
                </a:solidFill>
              </a:rPr>
              <a:t>school quality </a:t>
            </a:r>
            <a:r>
              <a:rPr lang="en-US" dirty="0" smtClean="0">
                <a:solidFill>
                  <a:schemeClr val="tx1"/>
                </a:solidFill>
              </a:rPr>
              <a:t>spectrum when applying frequency weights. </a:t>
            </a:r>
          </a:p>
          <a:p>
            <a:pPr marL="914400" lvl="1" indent="-457200" algn="l">
              <a:buFont typeface="Arial" panose="020B0604020202020204" pitchFamily="34" charset="0"/>
              <a:buChar char="•"/>
            </a:pPr>
            <a:r>
              <a:rPr lang="en-US" dirty="0" smtClean="0">
                <a:solidFill>
                  <a:schemeClr val="tx1"/>
                </a:solidFill>
              </a:rPr>
              <a:t>Literacy test scores expose a relatively large gap between the two test languages (English and African languages as a group) and school quality tiers. </a:t>
            </a:r>
            <a:endParaRPr lang="en-ZA" dirty="0" smtClean="0">
              <a:solidFill>
                <a:schemeClr val="tx1"/>
              </a:solidFill>
            </a:endParaRPr>
          </a:p>
          <a:p>
            <a:pPr marL="914400" lvl="1" indent="-457200" algn="l">
              <a:buFont typeface="Arial" panose="020B0604020202020204" pitchFamily="34" charset="0"/>
              <a:buChar char="•"/>
            </a:pPr>
            <a:r>
              <a:rPr lang="en-US" dirty="0" smtClean="0">
                <a:solidFill>
                  <a:schemeClr val="tx1"/>
                </a:solidFill>
              </a:rPr>
              <a:t>English-tested learners scored on average 531 points. African-tested learners score on average 425.73 points.</a:t>
            </a:r>
            <a:endParaRPr lang="en-ZA" dirty="0" smtClean="0">
              <a:solidFill>
                <a:schemeClr val="tx1"/>
              </a:solidFill>
            </a:endParaRPr>
          </a:p>
          <a:p>
            <a:pPr marL="914400" lvl="1" indent="-457200" algn="l">
              <a:buFont typeface="Arial" panose="020B0604020202020204" pitchFamily="34" charset="0"/>
              <a:buChar char="•"/>
            </a:pPr>
            <a:r>
              <a:rPr lang="en-US" dirty="0" smtClean="0">
                <a:solidFill>
                  <a:schemeClr val="tx1"/>
                </a:solidFill>
              </a:rPr>
              <a:t>This literacy score gap across test languages may be attributable to socio-economic status intertwined with school quality. </a:t>
            </a:r>
            <a:endParaRPr lang="en-ZA" dirty="0" smtClean="0">
              <a:solidFill>
                <a:schemeClr val="tx1"/>
              </a:solidFill>
            </a:endParaRPr>
          </a:p>
          <a:p>
            <a:endParaRPr lang="en-ZA" dirty="0" smtClean="0"/>
          </a:p>
          <a:p>
            <a:endParaRPr lang="en-ZA" dirty="0"/>
          </a:p>
        </p:txBody>
      </p:sp>
    </p:spTree>
    <p:extLst>
      <p:ext uri="{BB962C8B-B14F-4D97-AF65-F5344CB8AC3E}">
        <p14:creationId xmlns:p14="http://schemas.microsoft.com/office/powerpoint/2010/main" val="337843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8"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mtClean="0"/>
              <a:t>Descriptive Results</a:t>
            </a:r>
            <a:endParaRPr lang="en-ZA" dirty="0"/>
          </a:p>
        </p:txBody>
      </p:sp>
      <p:sp>
        <p:nvSpPr>
          <p:cNvPr id="7" name="Content Placeholder 2"/>
          <p:cNvSpPr txBox="1">
            <a:spLocks/>
          </p:cNvSpPr>
          <p:nvPr/>
        </p:nvSpPr>
        <p:spPr>
          <a:xfrm>
            <a:off x="539552" y="1340768"/>
            <a:ext cx="8229600" cy="4525963"/>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dirty="0" smtClean="0">
                <a:solidFill>
                  <a:schemeClr val="tx1"/>
                </a:solidFill>
              </a:rPr>
              <a:t>Conventional controls:</a:t>
            </a:r>
          </a:p>
          <a:p>
            <a:pPr marL="914400" lvl="1" indent="-457200" algn="l">
              <a:buFont typeface="Arial" panose="020B0604020202020204" pitchFamily="34" charset="0"/>
              <a:buChar char="•"/>
            </a:pPr>
            <a:r>
              <a:rPr lang="en-US" dirty="0">
                <a:solidFill>
                  <a:schemeClr val="tx1"/>
                </a:solidFill>
              </a:rPr>
              <a:t>L</a:t>
            </a:r>
            <a:r>
              <a:rPr lang="en-US" dirty="0" smtClean="0">
                <a:solidFill>
                  <a:schemeClr val="tx1"/>
                </a:solidFill>
              </a:rPr>
              <a:t>earner sex appear relatively similar across test languages. </a:t>
            </a:r>
          </a:p>
          <a:p>
            <a:pPr marL="914400" lvl="1" indent="-457200" algn="l">
              <a:buFont typeface="Arial" panose="020B0604020202020204" pitchFamily="34" charset="0"/>
              <a:buChar char="•"/>
            </a:pPr>
            <a:r>
              <a:rPr lang="en-US" dirty="0" smtClean="0">
                <a:solidFill>
                  <a:schemeClr val="tx1"/>
                </a:solidFill>
              </a:rPr>
              <a:t>Learner age hints at slightly older African-tested students (10.61 years) opposed to English-tested students (10.33 years). </a:t>
            </a:r>
            <a:endParaRPr lang="en-ZA" dirty="0">
              <a:solidFill>
                <a:schemeClr val="tx1"/>
              </a:solidFill>
            </a:endParaRPr>
          </a:p>
          <a:p>
            <a:pPr marL="914400" lvl="1" indent="-457200" algn="l">
              <a:buFont typeface="Arial" panose="020B0604020202020204" pitchFamily="34" charset="0"/>
              <a:buChar char="•"/>
            </a:pPr>
            <a:r>
              <a:rPr lang="en-US" dirty="0" smtClean="0">
                <a:solidFill>
                  <a:schemeClr val="tx1"/>
                </a:solidFill>
              </a:rPr>
              <a:t>Variables of socio-economic status appear higher for the English-tested tier. </a:t>
            </a:r>
          </a:p>
          <a:p>
            <a:pPr marL="914400" lvl="1" indent="-457200" algn="l">
              <a:buFont typeface="Arial" panose="020B0604020202020204" pitchFamily="34" charset="0"/>
              <a:buChar char="•"/>
            </a:pPr>
            <a:r>
              <a:rPr lang="en-US" dirty="0" smtClean="0">
                <a:solidFill>
                  <a:schemeClr val="tx1"/>
                </a:solidFill>
              </a:rPr>
              <a:t>On average, English-tested learners have an asset index of 0.84, opposed to African language-tested learners with an asset index of -0.49. </a:t>
            </a:r>
          </a:p>
          <a:p>
            <a:pPr marL="914400" lvl="1" indent="-457200" algn="l">
              <a:buFont typeface="Arial" panose="020B0604020202020204" pitchFamily="34" charset="0"/>
              <a:buChar char="•"/>
            </a:pPr>
            <a:r>
              <a:rPr lang="en-US" dirty="0" smtClean="0">
                <a:solidFill>
                  <a:schemeClr val="tx1"/>
                </a:solidFill>
              </a:rPr>
              <a:t>Mean school assets reflect this pattern too. </a:t>
            </a:r>
          </a:p>
          <a:p>
            <a:endParaRPr lang="en-ZA" dirty="0" smtClean="0"/>
          </a:p>
          <a:p>
            <a:endParaRPr lang="en-ZA" dirty="0" smtClean="0"/>
          </a:p>
          <a:p>
            <a:endParaRPr lang="en-ZA" dirty="0"/>
          </a:p>
        </p:txBody>
      </p:sp>
    </p:spTree>
    <p:extLst>
      <p:ext uri="{BB962C8B-B14F-4D97-AF65-F5344CB8AC3E}">
        <p14:creationId xmlns:p14="http://schemas.microsoft.com/office/powerpoint/2010/main" val="2515859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8"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mtClean="0"/>
              <a:t>Descriptive Results</a:t>
            </a:r>
            <a:endParaRPr lang="en-ZA" dirty="0"/>
          </a:p>
        </p:txBody>
      </p:sp>
      <p:sp>
        <p:nvSpPr>
          <p:cNvPr id="9" name="Content Placeholder 2"/>
          <p:cNvSpPr txBox="1">
            <a:spLocks/>
          </p:cNvSpPr>
          <p:nvPr/>
        </p:nvSpPr>
        <p:spPr>
          <a:xfrm>
            <a:off x="457200" y="1196752"/>
            <a:ext cx="8229600" cy="4525963"/>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US" dirty="0">
                <a:solidFill>
                  <a:schemeClr val="tx1"/>
                </a:solidFill>
              </a:rPr>
              <a:t>P</a:t>
            </a:r>
            <a:r>
              <a:rPr lang="en-US" dirty="0" smtClean="0">
                <a:solidFill>
                  <a:schemeClr val="tx1"/>
                </a:solidFill>
              </a:rPr>
              <a:t>arental attributes:</a:t>
            </a:r>
          </a:p>
          <a:p>
            <a:pPr marL="914400" lvl="1" indent="-457200" algn="l">
              <a:buFont typeface="Arial" panose="020B0604020202020204" pitchFamily="34" charset="0"/>
              <a:buChar char="•"/>
            </a:pPr>
            <a:r>
              <a:rPr lang="en-US" dirty="0">
                <a:solidFill>
                  <a:schemeClr val="tx1"/>
                </a:solidFill>
              </a:rPr>
              <a:t>P</a:t>
            </a:r>
            <a:r>
              <a:rPr lang="en-US" dirty="0" smtClean="0">
                <a:solidFill>
                  <a:schemeClr val="tx1"/>
                </a:solidFill>
              </a:rPr>
              <a:t>arents who have employment as a professional, English-tested learners expose an average score of 0.26, opposed to African-tested learners with an average of 0.03.</a:t>
            </a:r>
          </a:p>
          <a:p>
            <a:pPr marL="914400" lvl="1" indent="-457200" algn="l">
              <a:buFont typeface="Arial" panose="020B0604020202020204" pitchFamily="34" charset="0"/>
              <a:buChar char="•"/>
            </a:pPr>
            <a:r>
              <a:rPr lang="en-US" dirty="0">
                <a:solidFill>
                  <a:schemeClr val="tx1"/>
                </a:solidFill>
              </a:rPr>
              <a:t>P</a:t>
            </a:r>
            <a:r>
              <a:rPr lang="en-US" dirty="0" smtClean="0">
                <a:solidFill>
                  <a:schemeClr val="tx1"/>
                </a:solidFill>
              </a:rPr>
              <a:t>arental university attendance reaches an average of 0.35 for English-tested learners, opposed to 0.08 for African language-tested learners. </a:t>
            </a:r>
          </a:p>
          <a:p>
            <a:pPr marL="457200" indent="-457200" algn="l">
              <a:buFont typeface="Arial" panose="020B0604020202020204" pitchFamily="34" charset="0"/>
              <a:buChar char="•"/>
            </a:pPr>
            <a:r>
              <a:rPr lang="en-US" dirty="0" smtClean="0">
                <a:solidFill>
                  <a:schemeClr val="tx1"/>
                </a:solidFill>
              </a:rPr>
              <a:t>Key teacher variables, such as educational qualification, are relatively similar across the tiers. </a:t>
            </a:r>
          </a:p>
          <a:p>
            <a:pPr marL="457200" indent="-457200" algn="l">
              <a:buFont typeface="Arial" panose="020B0604020202020204" pitchFamily="34" charset="0"/>
              <a:buChar char="•"/>
            </a:pPr>
            <a:r>
              <a:rPr lang="en-US" dirty="0" smtClean="0">
                <a:solidFill>
                  <a:schemeClr val="tx1"/>
                </a:solidFill>
              </a:rPr>
              <a:t>Conventional indicators of school quality, class size, suggests a gap: on average, 36 learners attended English-tested classes, 43 learners attended African-tested classes.  </a:t>
            </a:r>
            <a:endParaRPr lang="en-ZA" dirty="0" smtClean="0">
              <a:solidFill>
                <a:schemeClr val="tx1"/>
              </a:solidFill>
            </a:endParaRPr>
          </a:p>
          <a:p>
            <a:endParaRPr lang="en-ZA" dirty="0"/>
          </a:p>
        </p:txBody>
      </p:sp>
    </p:spTree>
    <p:extLst>
      <p:ext uri="{BB962C8B-B14F-4D97-AF65-F5344CB8AC3E}">
        <p14:creationId xmlns:p14="http://schemas.microsoft.com/office/powerpoint/2010/main" val="2734243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8"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mtClean="0"/>
              <a:t>Descriptive Results</a:t>
            </a:r>
            <a:endParaRPr lang="en-ZA" dirty="0"/>
          </a:p>
        </p:txBody>
      </p:sp>
      <p:sp>
        <p:nvSpPr>
          <p:cNvPr id="3" name="Rectangle 2"/>
          <p:cNvSpPr/>
          <p:nvPr/>
        </p:nvSpPr>
        <p:spPr>
          <a:xfrm>
            <a:off x="611560" y="1268760"/>
            <a:ext cx="7164796" cy="3801041"/>
          </a:xfrm>
          <a:prstGeom prst="rect">
            <a:avLst/>
          </a:prstGeom>
        </p:spPr>
        <p:txBody>
          <a:bodyPr wrap="square">
            <a:spAutoFit/>
          </a:bodyPr>
          <a:lstStyle/>
          <a:p>
            <a:pPr marL="342900" indent="-342900">
              <a:spcAft>
                <a:spcPts val="1000"/>
              </a:spcAft>
              <a:buFont typeface="Arial" panose="020B0604020202020204" pitchFamily="34" charset="0"/>
              <a:buChar char="•"/>
            </a:pPr>
            <a:r>
              <a:rPr lang="en-US" sz="2400" dirty="0"/>
              <a:t>We observe differences across the </a:t>
            </a:r>
            <a:r>
              <a:rPr lang="en-US" sz="2400" b="1" dirty="0" smtClean="0"/>
              <a:t>higher cognitive skills when starting school</a:t>
            </a:r>
            <a:r>
              <a:rPr lang="en-US" sz="2400" dirty="0" smtClean="0"/>
              <a:t> </a:t>
            </a:r>
            <a:r>
              <a:rPr lang="en-US" sz="2400" dirty="0"/>
              <a:t>when applying frequency weights. </a:t>
            </a:r>
          </a:p>
          <a:p>
            <a:pPr marL="800100" lvl="1" indent="-342900">
              <a:spcAft>
                <a:spcPts val="1000"/>
              </a:spcAft>
              <a:buFont typeface="Arial" panose="020B0604020202020204" pitchFamily="34" charset="0"/>
              <a:buChar char="•"/>
            </a:pPr>
            <a:r>
              <a:rPr lang="en-US" sz="2400" dirty="0" smtClean="0">
                <a:ea typeface="Calibri" panose="020F0502020204030204" pitchFamily="34" charset="0"/>
                <a:cs typeface="Times New Roman" panose="02020603050405020304" pitchFamily="18" charset="0"/>
              </a:rPr>
              <a:t>Knowledge </a:t>
            </a:r>
            <a:r>
              <a:rPr lang="en-US" sz="2400" dirty="0">
                <a:ea typeface="Calibri" panose="020F0502020204030204" pitchFamily="34" charset="0"/>
                <a:cs typeface="Times New Roman" panose="02020603050405020304" pitchFamily="18" charset="0"/>
              </a:rPr>
              <a:t>of the test language before starting </a:t>
            </a:r>
            <a:r>
              <a:rPr lang="en-US" sz="2400" dirty="0" smtClean="0">
                <a:ea typeface="Calibri" panose="020F0502020204030204" pitchFamily="34" charset="0"/>
                <a:cs typeface="Times New Roman" panose="02020603050405020304" pitchFamily="18" charset="0"/>
              </a:rPr>
              <a:t>school = </a:t>
            </a:r>
            <a:r>
              <a:rPr lang="en-US" sz="2400" dirty="0">
                <a:ea typeface="Calibri" panose="020F0502020204030204" pitchFamily="34" charset="0"/>
                <a:cs typeface="Times New Roman" panose="02020603050405020304" pitchFamily="18" charset="0"/>
              </a:rPr>
              <a:t>25 points </a:t>
            </a:r>
            <a:r>
              <a:rPr lang="en-US" sz="2400" dirty="0" smtClean="0">
                <a:ea typeface="Calibri" panose="020F0502020204030204" pitchFamily="34" charset="0"/>
                <a:cs typeface="Times New Roman" panose="02020603050405020304" pitchFamily="18" charset="0"/>
              </a:rPr>
              <a:t>higher. </a:t>
            </a:r>
          </a:p>
          <a:p>
            <a:pPr marL="800100" lvl="1" indent="-342900">
              <a:spcAft>
                <a:spcPts val="1000"/>
              </a:spcAft>
              <a:buFont typeface="Arial" panose="020B0604020202020204" pitchFamily="34" charset="0"/>
              <a:buChar char="•"/>
            </a:pPr>
            <a:r>
              <a:rPr lang="en-US" sz="2400" dirty="0" smtClean="0">
                <a:ea typeface="Calibri" panose="020F0502020204030204" pitchFamily="34" charset="0"/>
                <a:cs typeface="Times New Roman" panose="02020603050405020304" pitchFamily="18" charset="0"/>
              </a:rPr>
              <a:t>More frequent book reading before school = 15 points higher.</a:t>
            </a:r>
          </a:p>
          <a:p>
            <a:pPr marL="800100" lvl="1" indent="-342900">
              <a:spcAft>
                <a:spcPts val="1000"/>
              </a:spcAft>
              <a:buFont typeface="Arial" panose="020B0604020202020204" pitchFamily="34" charset="0"/>
              <a:buChar char="•"/>
            </a:pPr>
            <a:r>
              <a:rPr lang="en-US" sz="2400" dirty="0"/>
              <a:t>Early literacy skills (not formal pre-school) seems to translate into higher </a:t>
            </a:r>
            <a:r>
              <a:rPr lang="en-US" sz="2400" dirty="0" smtClean="0"/>
              <a:t>Grade 4 </a:t>
            </a:r>
            <a:r>
              <a:rPr lang="en-US" sz="2400" dirty="0"/>
              <a:t>literacy skills. </a:t>
            </a:r>
            <a:endParaRPr lang="en-ZA" sz="2400" dirty="0"/>
          </a:p>
        </p:txBody>
      </p:sp>
    </p:spTree>
    <p:extLst>
      <p:ext uri="{BB962C8B-B14F-4D97-AF65-F5344CB8AC3E}">
        <p14:creationId xmlns:p14="http://schemas.microsoft.com/office/powerpoint/2010/main" val="3996649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8" name="Title 1"/>
          <p:cNvSpPr txBox="1">
            <a:spLocks/>
          </p:cNvSpPr>
          <p:nvPr/>
        </p:nvSpPr>
        <p:spPr>
          <a:xfrm>
            <a:off x="457200" y="12732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dirty="0" smtClean="0"/>
              <a:t>Regression Results</a:t>
            </a:r>
            <a:endParaRPr lang="en-ZA" dirty="0"/>
          </a:p>
        </p:txBody>
      </p:sp>
      <p:graphicFrame>
        <p:nvGraphicFramePr>
          <p:cNvPr id="3" name="Table 2"/>
          <p:cNvGraphicFramePr>
            <a:graphicFrameLocks noGrp="1"/>
          </p:cNvGraphicFramePr>
          <p:nvPr>
            <p:extLst>
              <p:ext uri="{D42A27DB-BD31-4B8C-83A1-F6EECF244321}">
                <p14:modId xmlns:p14="http://schemas.microsoft.com/office/powerpoint/2010/main" val="916825730"/>
              </p:ext>
            </p:extLst>
          </p:nvPr>
        </p:nvGraphicFramePr>
        <p:xfrm>
          <a:off x="3263387" y="1052736"/>
          <a:ext cx="2617225" cy="4942332"/>
        </p:xfrm>
        <a:graphic>
          <a:graphicData uri="http://schemas.openxmlformats.org/drawingml/2006/table">
            <a:tbl>
              <a:tblPr>
                <a:tableStyleId>{5C22544A-7EE6-4342-B048-85BDC9FD1C3A}</a:tableStyleId>
              </a:tblPr>
              <a:tblGrid>
                <a:gridCol w="828306"/>
                <a:gridCol w="355610"/>
                <a:gridCol w="538849"/>
                <a:gridCol w="447230"/>
                <a:gridCol w="447230"/>
              </a:tblGrid>
              <a:tr h="102863">
                <a:tc>
                  <a:txBody>
                    <a:bodyPr/>
                    <a:lstStyle/>
                    <a:p>
                      <a:pP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(1)</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(2)</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(3)</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(4)</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VARIABLES</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testscore</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testscore</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testscore</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testscore</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308588">
                <a:tc>
                  <a:txBody>
                    <a:bodyPr/>
                    <a:lstStyle/>
                    <a:p>
                      <a:pPr>
                        <a:lnSpc>
                          <a:spcPct val="115000"/>
                        </a:lnSpc>
                        <a:spcAft>
                          <a:spcPts val="0"/>
                        </a:spcAft>
                      </a:pPr>
                      <a:r>
                        <a:rPr lang="en-ZA" sz="600" dirty="0" smtClean="0">
                          <a:effectLst/>
                        </a:rPr>
                        <a:t>2.Learners </a:t>
                      </a:r>
                      <a:r>
                        <a:rPr lang="en-ZA" sz="600" dirty="0">
                          <a:effectLst/>
                        </a:rPr>
                        <a:t>know what teacher expects: Agree a little</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-11.68***</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endParaRPr lang="en-ZA" sz="600" dirty="0" smtClean="0">
                        <a:effectLst/>
                      </a:endParaRPr>
                    </a:p>
                    <a:p>
                      <a:pPr algn="ctr">
                        <a:lnSpc>
                          <a:spcPct val="115000"/>
                        </a:lnSpc>
                        <a:spcAft>
                          <a:spcPts val="0"/>
                        </a:spcAft>
                      </a:pPr>
                      <a:r>
                        <a:rPr lang="en-ZA" sz="600" dirty="0" smtClean="0">
                          <a:effectLst/>
                        </a:rPr>
                        <a:t>-</a:t>
                      </a:r>
                      <a:r>
                        <a:rPr lang="en-ZA" sz="600" dirty="0">
                          <a:effectLst/>
                        </a:rPr>
                        <a:t>12.82***</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a:effectLst/>
                        </a:rPr>
                        <a:t> </a:t>
                      </a:r>
                      <a:endParaRPr lang="en-ZA" sz="500">
                        <a:effectLst/>
                      </a:endParaRPr>
                    </a:p>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nSpc>
                          <a:spcPct val="115000"/>
                        </a:lnSpc>
                        <a:spcAft>
                          <a:spcPts val="0"/>
                        </a:spcAft>
                      </a:pPr>
                      <a:r>
                        <a:rPr lang="en-ZA" sz="600" dirty="0">
                          <a:effectLst/>
                        </a:rPr>
                        <a:t>(2.717)</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(2.698)</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308588">
                <a:tc>
                  <a:txBody>
                    <a:bodyPr/>
                    <a:lstStyle/>
                    <a:p>
                      <a:pPr>
                        <a:lnSpc>
                          <a:spcPct val="115000"/>
                        </a:lnSpc>
                        <a:spcAft>
                          <a:spcPts val="0"/>
                        </a:spcAft>
                      </a:pPr>
                      <a:r>
                        <a:rPr lang="en-ZA" sz="600" dirty="0" smtClean="0">
                          <a:effectLst/>
                        </a:rPr>
                        <a:t>3.LEarners </a:t>
                      </a:r>
                      <a:r>
                        <a:rPr lang="en-ZA" sz="600" dirty="0">
                          <a:effectLst/>
                        </a:rPr>
                        <a:t>know what teachers expect: Disagree a little</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-21.20***</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endParaRPr lang="en-ZA" sz="600" dirty="0" smtClean="0">
                        <a:effectLst/>
                      </a:endParaRPr>
                    </a:p>
                    <a:p>
                      <a:pPr algn="ctr">
                        <a:lnSpc>
                          <a:spcPct val="115000"/>
                        </a:lnSpc>
                        <a:spcAft>
                          <a:spcPts val="0"/>
                        </a:spcAft>
                      </a:pPr>
                      <a:r>
                        <a:rPr lang="en-ZA" sz="600" dirty="0" smtClean="0">
                          <a:effectLst/>
                        </a:rPr>
                        <a:t>-</a:t>
                      </a:r>
                      <a:r>
                        <a:rPr lang="en-ZA" sz="600" dirty="0">
                          <a:effectLst/>
                        </a:rPr>
                        <a:t>23.94***</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a:effectLst/>
                        </a:rPr>
                        <a:t> </a:t>
                      </a:r>
                      <a:endParaRPr lang="en-ZA" sz="500">
                        <a:effectLst/>
                      </a:endParaRPr>
                    </a:p>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(3.501)</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(3.507)</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308588">
                <a:tc>
                  <a:txBody>
                    <a:bodyPr/>
                    <a:lstStyle/>
                    <a:p>
                      <a:pPr>
                        <a:lnSpc>
                          <a:spcPct val="115000"/>
                        </a:lnSpc>
                        <a:spcAft>
                          <a:spcPts val="0"/>
                        </a:spcAft>
                      </a:pPr>
                      <a:r>
                        <a:rPr lang="en-ZA" sz="600" dirty="0" smtClean="0">
                          <a:effectLst/>
                        </a:rPr>
                        <a:t>4. Learners </a:t>
                      </a:r>
                      <a:r>
                        <a:rPr lang="en-ZA" sz="600" dirty="0">
                          <a:effectLst/>
                        </a:rPr>
                        <a:t>know what teachers expect: Disagree a lot</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endParaRPr lang="en-ZA" sz="600" dirty="0" smtClean="0">
                        <a:effectLst/>
                      </a:endParaRPr>
                    </a:p>
                    <a:p>
                      <a:pPr algn="ctr">
                        <a:lnSpc>
                          <a:spcPct val="115000"/>
                        </a:lnSpc>
                        <a:spcAft>
                          <a:spcPts val="0"/>
                        </a:spcAft>
                      </a:pPr>
                      <a:r>
                        <a:rPr lang="en-ZA" sz="600" dirty="0" smtClean="0">
                          <a:effectLst/>
                        </a:rPr>
                        <a:t>-</a:t>
                      </a:r>
                      <a:r>
                        <a:rPr lang="en-ZA" sz="600" dirty="0">
                          <a:effectLst/>
                        </a:rPr>
                        <a:t>6.955*</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endParaRPr lang="en-ZA" sz="600" dirty="0" smtClean="0">
                        <a:effectLst/>
                      </a:endParaRPr>
                    </a:p>
                    <a:p>
                      <a:pPr algn="ctr">
                        <a:lnSpc>
                          <a:spcPct val="115000"/>
                        </a:lnSpc>
                        <a:spcAft>
                          <a:spcPts val="0"/>
                        </a:spcAft>
                      </a:pPr>
                      <a:r>
                        <a:rPr lang="en-ZA" sz="600" dirty="0" smtClean="0">
                          <a:effectLst/>
                        </a:rPr>
                        <a:t>-</a:t>
                      </a:r>
                      <a:r>
                        <a:rPr lang="en-ZA" sz="600" dirty="0">
                          <a:effectLst/>
                        </a:rPr>
                        <a:t>8.403**</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(3.804)</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dirty="0">
                          <a:effectLst/>
                        </a:rPr>
                        <a:t>(3.773)</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dirty="0" smtClean="0">
                          <a:effectLst/>
                        </a:rPr>
                        <a:t>2.Teacher implementation of curriculum</a:t>
                      </a:r>
                      <a:r>
                        <a:rPr lang="en-ZA" sz="600" dirty="0">
                          <a:effectLst/>
                        </a:rPr>
                        <a:t>: Medium</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smtClean="0">
                          <a:effectLst/>
                        </a:rPr>
                        <a:t>26.20</a:t>
                      </a:r>
                      <a:r>
                        <a:rPr lang="en-ZA" sz="600" dirty="0">
                          <a:effectLst/>
                        </a:rPr>
                        <a:t>***</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-25.30***</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a:effectLst/>
                        </a:rPr>
                        <a:t> </a:t>
                      </a:r>
                      <a:endParaRPr lang="en-ZA" sz="500">
                        <a:effectLst/>
                      </a:endParaRPr>
                    </a:p>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(7.260)</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(7.161)</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dirty="0" smtClean="0">
                          <a:effectLst/>
                        </a:rPr>
                        <a:t>3.Teacher implementation of curriculum</a:t>
                      </a:r>
                      <a:r>
                        <a:rPr lang="en-ZA" sz="600" dirty="0">
                          <a:effectLst/>
                        </a:rPr>
                        <a:t>: Low</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-11.83</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-10.76</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a:effectLst/>
                        </a:rPr>
                        <a:t> </a:t>
                      </a:r>
                      <a:endParaRPr lang="en-ZA" sz="500">
                        <a:effectLst/>
                      </a:endParaRPr>
                    </a:p>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(11.41)</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(13.05)</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dirty="0" smtClean="0">
                          <a:effectLst/>
                        </a:rPr>
                        <a:t>4.Teacher implementation of curriculum</a:t>
                      </a:r>
                      <a:r>
                        <a:rPr lang="en-ZA" sz="600" dirty="0">
                          <a:effectLst/>
                        </a:rPr>
                        <a:t>: Very low</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smtClean="0">
                          <a:effectLst/>
                        </a:rPr>
                        <a:t>111.7</a:t>
                      </a:r>
                      <a:r>
                        <a:rPr lang="en-ZA" sz="600" dirty="0">
                          <a:effectLst/>
                        </a:rPr>
                        <a:t>***</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-96.41***</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a:effectLst/>
                        </a:rPr>
                        <a:t> </a:t>
                      </a:r>
                      <a:endParaRPr lang="en-ZA" sz="500">
                        <a:effectLst/>
                      </a:endParaRPr>
                    </a:p>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(22.44)</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(23.64)</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205726">
                <a:tc>
                  <a:txBody>
                    <a:bodyPr/>
                    <a:lstStyle/>
                    <a:p>
                      <a:pPr>
                        <a:lnSpc>
                          <a:spcPct val="115000"/>
                        </a:lnSpc>
                        <a:spcAft>
                          <a:spcPts val="0"/>
                        </a:spcAft>
                      </a:pPr>
                      <a:r>
                        <a:rPr lang="en-ZA" sz="600">
                          <a:effectLst/>
                        </a:rPr>
                        <a:t>1.Parents talk about school</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13.63***</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14.02***</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(3.696)</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(3.303)</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411451">
                <a:tc>
                  <a:txBody>
                    <a:bodyPr/>
                    <a:lstStyle/>
                    <a:p>
                      <a:pPr>
                        <a:lnSpc>
                          <a:spcPct val="115000"/>
                        </a:lnSpc>
                        <a:spcAft>
                          <a:spcPts val="0"/>
                        </a:spcAft>
                      </a:pPr>
                      <a:r>
                        <a:rPr lang="en-ZA" sz="600">
                          <a:effectLst/>
                        </a:rPr>
                        <a:t> </a:t>
                      </a:r>
                      <a:endParaRPr lang="en-ZA" sz="500">
                        <a:effectLst/>
                      </a:endParaRPr>
                    </a:p>
                    <a:p>
                      <a:pPr>
                        <a:lnSpc>
                          <a:spcPct val="115000"/>
                        </a:lnSpc>
                        <a:spcAft>
                          <a:spcPts val="0"/>
                        </a:spcAft>
                      </a:pPr>
                      <a:r>
                        <a:rPr lang="en-ZA" sz="600">
                          <a:effectLst/>
                        </a:rPr>
                        <a:t>2.Parents check homework: Every day or almost every day</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 </a:t>
                      </a:r>
                      <a:endParaRPr lang="en-ZA" sz="500" dirty="0">
                        <a:effectLst/>
                      </a:endParaRPr>
                    </a:p>
                    <a:p>
                      <a:pPr algn="ctr">
                        <a:lnSpc>
                          <a:spcPct val="115000"/>
                        </a:lnSpc>
                        <a:spcAft>
                          <a:spcPts val="0"/>
                        </a:spcAft>
                      </a:pPr>
                      <a:r>
                        <a:rPr lang="en-ZA" sz="600" dirty="0">
                          <a:effectLst/>
                        </a:rPr>
                        <a:t>18.13***</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endParaRPr>
                    </a:p>
                    <a:p>
                      <a:pPr algn="ctr">
                        <a:lnSpc>
                          <a:spcPct val="115000"/>
                        </a:lnSpc>
                        <a:spcAft>
                          <a:spcPts val="0"/>
                        </a:spcAft>
                      </a:pPr>
                      <a:r>
                        <a:rPr lang="en-ZA" sz="600">
                          <a:effectLst/>
                        </a:rPr>
                        <a:t>21.62***</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nSpc>
                          <a:spcPct val="115000"/>
                        </a:lnSpc>
                        <a:spcAft>
                          <a:spcPts val="0"/>
                        </a:spcAft>
                      </a:pPr>
                      <a:r>
                        <a:rPr lang="en-ZA" sz="600" dirty="0">
                          <a:effectLst/>
                        </a:rPr>
                        <a:t>(2.825)</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solidFill>
                      <a:schemeClr val="accent6">
                        <a:lumMod val="20000"/>
                        <a:lumOff val="80000"/>
                      </a:schemeClr>
                    </a:solidFill>
                  </a:tcPr>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(2.409)</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 </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Constant</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487.9***</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498.2***</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471.3***</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462.3***</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(52.89)</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(52.91)</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(60.95)</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(46.05)</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 </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Observations</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7,803</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8,070</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8,944</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9,258</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r h="102863">
                <a:tc>
                  <a:txBody>
                    <a:bodyPr/>
                    <a:lstStyle/>
                    <a:p>
                      <a:pPr>
                        <a:lnSpc>
                          <a:spcPct val="115000"/>
                        </a:lnSpc>
                        <a:spcAft>
                          <a:spcPts val="0"/>
                        </a:spcAft>
                      </a:pPr>
                      <a:r>
                        <a:rPr lang="en-ZA" sz="600">
                          <a:effectLst/>
                        </a:rPr>
                        <a:t>R-squared</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0.651</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0.645</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a:effectLst/>
                        </a:rPr>
                        <a:t>0.643</a:t>
                      </a:r>
                      <a:endParaRPr lang="en-ZA" sz="50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c>
                  <a:txBody>
                    <a:bodyPr/>
                    <a:lstStyle/>
                    <a:p>
                      <a:pPr algn="ctr">
                        <a:lnSpc>
                          <a:spcPct val="115000"/>
                        </a:lnSpc>
                        <a:spcAft>
                          <a:spcPts val="0"/>
                        </a:spcAft>
                      </a:pPr>
                      <a:r>
                        <a:rPr lang="en-ZA" sz="600" dirty="0">
                          <a:effectLst/>
                        </a:rPr>
                        <a:t>0.648</a:t>
                      </a:r>
                      <a:endParaRPr lang="en-ZA" sz="500" dirty="0">
                        <a:effectLst/>
                        <a:latin typeface="Calibri" panose="020F0502020204030204" pitchFamily="34" charset="0"/>
                        <a:ea typeface="Calibri" panose="020F0502020204030204" pitchFamily="34" charset="0"/>
                        <a:cs typeface="Times New Roman" panose="02020603050405020304" pitchFamily="18" charset="0"/>
                      </a:endParaRPr>
                    </a:p>
                  </a:txBody>
                  <a:tcPr marL="23293" marR="23293" marT="0" marB="0"/>
                </a:tc>
              </a:tr>
            </a:tbl>
          </a:graphicData>
        </a:graphic>
      </p:graphicFrame>
    </p:spTree>
    <p:extLst>
      <p:ext uri="{BB962C8B-B14F-4D97-AF65-F5344CB8AC3E}">
        <p14:creationId xmlns:p14="http://schemas.microsoft.com/office/powerpoint/2010/main" val="1616125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8"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dirty="0" smtClean="0"/>
              <a:t>Discussion</a:t>
            </a:r>
            <a:endParaRPr lang="en-ZA" dirty="0"/>
          </a:p>
        </p:txBody>
      </p:sp>
      <p:sp>
        <p:nvSpPr>
          <p:cNvPr id="6" name="Rectangle 5"/>
          <p:cNvSpPr/>
          <p:nvPr/>
        </p:nvSpPr>
        <p:spPr>
          <a:xfrm>
            <a:off x="1475656" y="1232989"/>
            <a:ext cx="6120680" cy="4082656"/>
          </a:xfrm>
          <a:prstGeom prst="rect">
            <a:avLst/>
          </a:prstGeom>
        </p:spPr>
        <p:txBody>
          <a:bodyPr wrap="square">
            <a:spAutoFit/>
          </a:bodyPr>
          <a:lstStyle/>
          <a:p>
            <a:pPr marL="171450" indent="-171450">
              <a:lnSpc>
                <a:spcPct val="115000"/>
              </a:lnSpc>
              <a:spcAft>
                <a:spcPts val="1000"/>
              </a:spcAft>
              <a:buFont typeface="Arial" panose="020B0604020202020204" pitchFamily="34" charset="0"/>
              <a:buChar char="•"/>
            </a:pPr>
            <a:r>
              <a:rPr lang="en-ZA" sz="1400" dirty="0">
                <a:ea typeface="Calibri" panose="020F0502020204030204" pitchFamily="34" charset="0"/>
                <a:cs typeface="Times New Roman" panose="02020603050405020304" pitchFamily="18" charset="0"/>
              </a:rPr>
              <a:t>Findings from the current study provides evidence for the significant social dimension of parents and teachers (when controlling for background factors) in predicting increased reading literacy achievement scores. </a:t>
            </a:r>
          </a:p>
          <a:p>
            <a:pPr marL="171450" indent="-171450">
              <a:lnSpc>
                <a:spcPct val="115000"/>
              </a:lnSpc>
              <a:spcAft>
                <a:spcPts val="1000"/>
              </a:spcAft>
              <a:buFont typeface="Arial" panose="020B0604020202020204" pitchFamily="34" charset="0"/>
              <a:buChar char="•"/>
            </a:pPr>
            <a:r>
              <a:rPr lang="en-ZA" sz="1400" dirty="0" smtClean="0">
                <a:ea typeface="Calibri" panose="020F0502020204030204" pitchFamily="34" charset="0"/>
                <a:cs typeface="Times New Roman" panose="02020603050405020304" pitchFamily="18" charset="0"/>
              </a:rPr>
              <a:t>Results </a:t>
            </a:r>
            <a:r>
              <a:rPr lang="en-ZA" sz="1400" dirty="0">
                <a:ea typeface="Calibri" panose="020F0502020204030204" pitchFamily="34" charset="0"/>
                <a:cs typeface="Times New Roman" panose="02020603050405020304" pitchFamily="18" charset="0"/>
              </a:rPr>
              <a:t>of large-scale assessment programmes c</a:t>
            </a:r>
            <a:r>
              <a:rPr lang="en-ZA" sz="1400" dirty="0" smtClean="0">
                <a:ea typeface="Calibri" panose="020F0502020204030204" pitchFamily="34" charset="0"/>
                <a:cs typeface="Times New Roman" panose="02020603050405020304" pitchFamily="18" charset="0"/>
              </a:rPr>
              <a:t>ould </a:t>
            </a:r>
            <a:r>
              <a:rPr lang="en-ZA" sz="1400" dirty="0">
                <a:ea typeface="Calibri" panose="020F0502020204030204" pitchFamily="34" charset="0"/>
                <a:cs typeface="Times New Roman" panose="02020603050405020304" pitchFamily="18" charset="0"/>
              </a:rPr>
              <a:t>be interpreted applying the lens of social interaction theory in terms of consideration to the local context, the purpose of the test and the policy context in which the testing took place</a:t>
            </a:r>
            <a:r>
              <a:rPr lang="en-ZA" sz="1400" dirty="0" smtClean="0">
                <a:ea typeface="Calibri" panose="020F0502020204030204" pitchFamily="34" charset="0"/>
                <a:cs typeface="Times New Roman" panose="02020603050405020304" pitchFamily="18" charset="0"/>
              </a:rPr>
              <a:t>.</a:t>
            </a:r>
          </a:p>
          <a:p>
            <a:pPr marL="171450" indent="-171450">
              <a:lnSpc>
                <a:spcPct val="115000"/>
              </a:lnSpc>
              <a:spcAft>
                <a:spcPts val="1000"/>
              </a:spcAft>
              <a:buFont typeface="Arial" panose="020B0604020202020204" pitchFamily="34" charset="0"/>
              <a:buChar char="•"/>
            </a:pPr>
            <a:r>
              <a:rPr lang="en-ZA" sz="1400" dirty="0" smtClean="0">
                <a:ea typeface="Calibri" panose="020F0502020204030204" pitchFamily="34" charset="0"/>
                <a:cs typeface="Times New Roman" panose="02020603050405020304" pitchFamily="18" charset="0"/>
              </a:rPr>
              <a:t>Currently, no policy guides parental involvement or parent-teacher interactions, yet growing evidence of projects aimed at involving parents:</a:t>
            </a:r>
          </a:p>
          <a:p>
            <a:pPr marL="628650" lvl="1" indent="-171450">
              <a:lnSpc>
                <a:spcPct val="115000"/>
              </a:lnSpc>
              <a:spcAft>
                <a:spcPts val="1000"/>
              </a:spcAft>
              <a:buFont typeface="Arial" panose="020B0604020202020204" pitchFamily="34" charset="0"/>
              <a:buChar char="•"/>
            </a:pPr>
            <a:r>
              <a:rPr lang="en-ZA" sz="1400" dirty="0" err="1" smtClean="0">
                <a:effectLst/>
                <a:ea typeface="Calibri" panose="020F0502020204030204" pitchFamily="34" charset="0"/>
                <a:cs typeface="Times New Roman" panose="02020603050405020304" pitchFamily="18" charset="0"/>
              </a:rPr>
              <a:t>Nalibali</a:t>
            </a:r>
            <a:endParaRPr lang="en-ZA" sz="1400" dirty="0" smtClean="0">
              <a:effectLst/>
              <a:ea typeface="Calibri" panose="020F0502020204030204" pitchFamily="34" charset="0"/>
              <a:cs typeface="Times New Roman" panose="02020603050405020304" pitchFamily="18" charset="0"/>
            </a:endParaRPr>
          </a:p>
          <a:p>
            <a:pPr marL="628650" lvl="1" indent="-171450">
              <a:lnSpc>
                <a:spcPct val="115000"/>
              </a:lnSpc>
              <a:spcAft>
                <a:spcPts val="1000"/>
              </a:spcAft>
              <a:buFont typeface="Arial" panose="020B0604020202020204" pitchFamily="34" charset="0"/>
              <a:buChar char="•"/>
            </a:pPr>
            <a:r>
              <a:rPr lang="en-ZA" sz="1400" smtClean="0">
                <a:ea typeface="Calibri" panose="020F0502020204030204" pitchFamily="34" charset="0"/>
                <a:cs typeface="Times New Roman" panose="02020603050405020304" pitchFamily="18" charset="0"/>
              </a:rPr>
              <a:t>Tshwane Municipality </a:t>
            </a:r>
            <a:r>
              <a:rPr lang="en-ZA" sz="1400" dirty="0" smtClean="0">
                <a:ea typeface="Calibri" panose="020F0502020204030204" pitchFamily="34" charset="0"/>
                <a:cs typeface="Times New Roman" panose="02020603050405020304" pitchFamily="18" charset="0"/>
              </a:rPr>
              <a:t>project</a:t>
            </a:r>
          </a:p>
          <a:p>
            <a:pPr marL="628650" lvl="1" indent="-171450">
              <a:lnSpc>
                <a:spcPct val="115000"/>
              </a:lnSpc>
              <a:spcAft>
                <a:spcPts val="1000"/>
              </a:spcAft>
              <a:buFont typeface="Arial" panose="020B0604020202020204" pitchFamily="34" charset="0"/>
              <a:buChar char="•"/>
            </a:pPr>
            <a:r>
              <a:rPr lang="en-ZA" sz="1400" dirty="0" smtClean="0">
                <a:effectLst/>
                <a:ea typeface="Calibri" panose="020F0502020204030204" pitchFamily="34" charset="0"/>
                <a:cs typeface="Times New Roman" panose="02020603050405020304" pitchFamily="18" charset="0"/>
              </a:rPr>
              <a:t>Matthew </a:t>
            </a:r>
            <a:r>
              <a:rPr lang="en-ZA" sz="1400" dirty="0" err="1" smtClean="0">
                <a:effectLst/>
                <a:ea typeface="Calibri" panose="020F0502020204030204" pitchFamily="34" charset="0"/>
                <a:cs typeface="Times New Roman" panose="02020603050405020304" pitchFamily="18" charset="0"/>
              </a:rPr>
              <a:t>Goniwe</a:t>
            </a:r>
            <a:r>
              <a:rPr lang="en-ZA" sz="1400" dirty="0" smtClean="0">
                <a:effectLst/>
                <a:ea typeface="Calibri" panose="020F0502020204030204" pitchFamily="34" charset="0"/>
                <a:cs typeface="Times New Roman" panose="02020603050405020304" pitchFamily="18" charset="0"/>
              </a:rPr>
              <a:t> School of Leadership</a:t>
            </a:r>
          </a:p>
          <a:p>
            <a:pPr marL="628650" lvl="1" indent="-171450">
              <a:lnSpc>
                <a:spcPct val="115000"/>
              </a:lnSpc>
              <a:spcAft>
                <a:spcPts val="1000"/>
              </a:spcAft>
              <a:buFont typeface="Arial" panose="020B0604020202020204" pitchFamily="34" charset="0"/>
              <a:buChar char="•"/>
            </a:pPr>
            <a:r>
              <a:rPr lang="en-ZA" sz="1400" dirty="0" smtClean="0">
                <a:ea typeface="Calibri" panose="020F0502020204030204" pitchFamily="34" charset="0"/>
                <a:cs typeface="Times New Roman" panose="02020603050405020304" pitchFamily="18" charset="0"/>
              </a:rPr>
              <a:t>Family mathematics and family science project in the Free State</a:t>
            </a:r>
            <a:endParaRPr lang="en-ZA"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6486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2" name="Title 1"/>
          <p:cNvSpPr>
            <a:spLocks noGrp="1"/>
          </p:cNvSpPr>
          <p:nvPr>
            <p:ph type="title"/>
          </p:nvPr>
        </p:nvSpPr>
        <p:spPr/>
        <p:txBody>
          <a:bodyPr/>
          <a:lstStyle/>
          <a:p>
            <a:r>
              <a:rPr lang="en-ZA" dirty="0" smtClean="0"/>
              <a:t>Structure of the presentation</a:t>
            </a:r>
            <a:endParaRPr lang="en-ZA" dirty="0"/>
          </a:p>
        </p:txBody>
      </p:sp>
      <p:sp>
        <p:nvSpPr>
          <p:cNvPr id="3" name="Content Placeholder 2"/>
          <p:cNvSpPr>
            <a:spLocks noGrp="1"/>
          </p:cNvSpPr>
          <p:nvPr>
            <p:ph idx="1"/>
          </p:nvPr>
        </p:nvSpPr>
        <p:spPr/>
        <p:txBody>
          <a:bodyPr/>
          <a:lstStyle/>
          <a:p>
            <a:r>
              <a:rPr lang="en-ZA" dirty="0" smtClean="0"/>
              <a:t>Theoretical background</a:t>
            </a:r>
          </a:p>
          <a:p>
            <a:r>
              <a:rPr lang="en-ZA" dirty="0" smtClean="0"/>
              <a:t>Method and analyses</a:t>
            </a:r>
          </a:p>
          <a:p>
            <a:r>
              <a:rPr lang="en-ZA" dirty="0" smtClean="0"/>
              <a:t>Descriptive results</a:t>
            </a:r>
          </a:p>
          <a:p>
            <a:r>
              <a:rPr lang="en-ZA" dirty="0" smtClean="0"/>
              <a:t>OLS results</a:t>
            </a:r>
          </a:p>
          <a:p>
            <a:r>
              <a:rPr lang="en-ZA" dirty="0" smtClean="0"/>
              <a:t>Discussion</a:t>
            </a:r>
            <a:endParaRPr lang="en-ZA" dirty="0"/>
          </a:p>
        </p:txBody>
      </p:sp>
    </p:spTree>
    <p:extLst>
      <p:ext uri="{BB962C8B-B14F-4D97-AF65-F5344CB8AC3E}">
        <p14:creationId xmlns:p14="http://schemas.microsoft.com/office/powerpoint/2010/main" val="1444965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2" name="Title 1"/>
          <p:cNvSpPr>
            <a:spLocks noGrp="1"/>
          </p:cNvSpPr>
          <p:nvPr>
            <p:ph type="ctrTitle"/>
          </p:nvPr>
        </p:nvSpPr>
        <p:spPr>
          <a:xfrm>
            <a:off x="755576" y="620688"/>
            <a:ext cx="7772400" cy="1470025"/>
          </a:xfrm>
        </p:spPr>
        <p:txBody>
          <a:bodyPr>
            <a:normAutofit/>
          </a:bodyPr>
          <a:lstStyle/>
          <a:p>
            <a:r>
              <a:rPr lang="en-ZA" dirty="0" smtClean="0"/>
              <a:t>Theoretical Background: </a:t>
            </a:r>
            <a:br>
              <a:rPr lang="en-ZA" dirty="0" smtClean="0"/>
            </a:br>
            <a:r>
              <a:rPr lang="en-ZA" sz="3100" dirty="0" smtClean="0"/>
              <a:t>Vygotsky’s Social Interaction Theory</a:t>
            </a:r>
            <a:endParaRPr lang="en-ZA" sz="3100" dirty="0"/>
          </a:p>
        </p:txBody>
      </p:sp>
      <p:sp>
        <p:nvSpPr>
          <p:cNvPr id="6" name="Subtitle 5"/>
          <p:cNvSpPr>
            <a:spLocks noGrp="1"/>
          </p:cNvSpPr>
          <p:nvPr>
            <p:ph type="subTitle" idx="1"/>
          </p:nvPr>
        </p:nvSpPr>
        <p:spPr>
          <a:xfrm>
            <a:off x="1371600" y="1988840"/>
            <a:ext cx="6400800" cy="3649960"/>
          </a:xfrm>
        </p:spPr>
        <p:txBody>
          <a:bodyPr/>
          <a:lstStyle/>
          <a:p>
            <a:r>
              <a:rPr lang="en-ZA" dirty="0" smtClean="0"/>
              <a:t>Cultural Context</a:t>
            </a:r>
            <a:endParaRPr lang="en-ZA" dirty="0"/>
          </a:p>
        </p:txBody>
      </p:sp>
      <p:sp>
        <p:nvSpPr>
          <p:cNvPr id="7" name="Rectangle 6"/>
          <p:cNvSpPr/>
          <p:nvPr/>
        </p:nvSpPr>
        <p:spPr>
          <a:xfrm>
            <a:off x="1619672" y="3140968"/>
            <a:ext cx="151216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Social Interactions</a:t>
            </a:r>
            <a:endParaRPr lang="en-ZA" dirty="0"/>
          </a:p>
        </p:txBody>
      </p:sp>
      <p:sp>
        <p:nvSpPr>
          <p:cNvPr id="11" name="Rectangle 10"/>
          <p:cNvSpPr/>
          <p:nvPr/>
        </p:nvSpPr>
        <p:spPr>
          <a:xfrm>
            <a:off x="6012160" y="3140968"/>
            <a:ext cx="144016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Cognitive Development</a:t>
            </a:r>
            <a:endParaRPr lang="en-ZA" dirty="0"/>
          </a:p>
        </p:txBody>
      </p:sp>
      <p:sp>
        <p:nvSpPr>
          <p:cNvPr id="12" name="Oval 11"/>
          <p:cNvSpPr/>
          <p:nvPr/>
        </p:nvSpPr>
        <p:spPr>
          <a:xfrm>
            <a:off x="3779912" y="3212976"/>
            <a:ext cx="158417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Language	</a:t>
            </a:r>
            <a:endParaRPr lang="en-ZA" dirty="0"/>
          </a:p>
        </p:txBody>
      </p:sp>
      <p:cxnSp>
        <p:nvCxnSpPr>
          <p:cNvPr id="14" name="Straight Arrow Connector 13"/>
          <p:cNvCxnSpPr>
            <a:stCxn id="7" idx="3"/>
          </p:cNvCxnSpPr>
          <p:nvPr/>
        </p:nvCxnSpPr>
        <p:spPr>
          <a:xfrm>
            <a:off x="3131840" y="3717032"/>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1"/>
          </p:cNvCxnSpPr>
          <p:nvPr/>
        </p:nvCxnSpPr>
        <p:spPr>
          <a:xfrm flipH="1">
            <a:off x="5436096" y="3717032"/>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131840" y="3213740"/>
            <a:ext cx="28803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131840" y="4221088"/>
            <a:ext cx="28803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21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2" name="Title 1"/>
          <p:cNvSpPr>
            <a:spLocks noGrp="1"/>
          </p:cNvSpPr>
          <p:nvPr>
            <p:ph type="ctrTitle"/>
          </p:nvPr>
        </p:nvSpPr>
        <p:spPr>
          <a:xfrm>
            <a:off x="755576" y="620688"/>
            <a:ext cx="7772400" cy="1470025"/>
          </a:xfrm>
        </p:spPr>
        <p:txBody>
          <a:bodyPr/>
          <a:lstStyle/>
          <a:p>
            <a:r>
              <a:rPr lang="en-ZA" dirty="0" smtClean="0"/>
              <a:t>Theoretical Background</a:t>
            </a:r>
            <a:endParaRPr lang="en-ZA" dirty="0"/>
          </a:p>
        </p:txBody>
      </p:sp>
      <p:sp>
        <p:nvSpPr>
          <p:cNvPr id="3" name="Subtitle 2"/>
          <p:cNvSpPr>
            <a:spLocks noGrp="1"/>
          </p:cNvSpPr>
          <p:nvPr>
            <p:ph type="subTitle" idx="1"/>
          </p:nvPr>
        </p:nvSpPr>
        <p:spPr>
          <a:xfrm>
            <a:off x="1259632" y="2073180"/>
            <a:ext cx="6400800" cy="3084011"/>
          </a:xfrm>
        </p:spPr>
        <p:txBody>
          <a:bodyPr>
            <a:normAutofit fontScale="47500" lnSpcReduction="20000"/>
          </a:bodyPr>
          <a:lstStyle/>
          <a:p>
            <a:pPr marL="457200" indent="-457200" algn="l">
              <a:buFont typeface="Arial" panose="020B0604020202020204" pitchFamily="34" charset="0"/>
              <a:buChar char="•"/>
            </a:pPr>
            <a:r>
              <a:rPr lang="en-ZA" dirty="0" smtClean="0">
                <a:solidFill>
                  <a:schemeClr val="tx1"/>
                </a:solidFill>
              </a:rPr>
              <a:t>Vygotsky’s view: </a:t>
            </a:r>
            <a:r>
              <a:rPr lang="en-ZA" dirty="0">
                <a:solidFill>
                  <a:schemeClr val="tx1"/>
                </a:solidFill>
              </a:rPr>
              <a:t>children’s sociocultural environment as a variety of tasks and demands. </a:t>
            </a:r>
            <a:endParaRPr lang="en-ZA" dirty="0" smtClean="0">
              <a:solidFill>
                <a:schemeClr val="tx1"/>
              </a:solidFill>
            </a:endParaRPr>
          </a:p>
          <a:p>
            <a:pPr marL="457200" indent="-457200" algn="l">
              <a:buFont typeface="Arial" panose="020B0604020202020204" pitchFamily="34" charset="0"/>
              <a:buChar char="•"/>
            </a:pPr>
            <a:r>
              <a:rPr lang="en-ZA" dirty="0" smtClean="0">
                <a:solidFill>
                  <a:schemeClr val="tx1"/>
                </a:solidFill>
              </a:rPr>
              <a:t>In </a:t>
            </a:r>
            <a:r>
              <a:rPr lang="en-ZA" dirty="0">
                <a:solidFill>
                  <a:schemeClr val="tx1"/>
                </a:solidFill>
              </a:rPr>
              <a:t>completing these, the child is dependent on other people, in many cases the parents, who introduce them to what to do, how to do it and what not to do. </a:t>
            </a:r>
            <a:endParaRPr lang="en-ZA" dirty="0" smtClean="0">
              <a:solidFill>
                <a:schemeClr val="tx1"/>
              </a:solidFill>
            </a:endParaRPr>
          </a:p>
          <a:p>
            <a:pPr marL="457200" indent="-457200" algn="l">
              <a:buFont typeface="Arial" panose="020B0604020202020204" pitchFamily="34" charset="0"/>
              <a:buChar char="•"/>
            </a:pPr>
            <a:r>
              <a:rPr lang="en-ZA" dirty="0" smtClean="0">
                <a:solidFill>
                  <a:schemeClr val="tx1"/>
                </a:solidFill>
              </a:rPr>
              <a:t>Parents </a:t>
            </a:r>
            <a:r>
              <a:rPr lang="en-ZA" dirty="0">
                <a:solidFill>
                  <a:schemeClr val="tx1"/>
                </a:solidFill>
              </a:rPr>
              <a:t>act as a conduit through which the cultural conditions pass to the child and actualise their instructions through language. </a:t>
            </a:r>
            <a:endParaRPr lang="en-ZA" dirty="0" smtClean="0">
              <a:solidFill>
                <a:schemeClr val="tx1"/>
              </a:solidFill>
            </a:endParaRPr>
          </a:p>
          <a:p>
            <a:pPr marL="457200" indent="-457200" algn="l">
              <a:buFont typeface="Arial" panose="020B0604020202020204" pitchFamily="34" charset="0"/>
              <a:buChar char="•"/>
            </a:pPr>
            <a:r>
              <a:rPr lang="en-ZA" dirty="0" smtClean="0">
                <a:solidFill>
                  <a:schemeClr val="tx1"/>
                </a:solidFill>
              </a:rPr>
              <a:t>Thus</a:t>
            </a:r>
            <a:r>
              <a:rPr lang="en-ZA" dirty="0">
                <a:solidFill>
                  <a:schemeClr val="tx1"/>
                </a:solidFill>
              </a:rPr>
              <a:t>, as stated by </a:t>
            </a:r>
            <a:r>
              <a:rPr lang="en-ZA" dirty="0" err="1">
                <a:solidFill>
                  <a:schemeClr val="tx1"/>
                </a:solidFill>
              </a:rPr>
              <a:t>Mahn</a:t>
            </a:r>
            <a:r>
              <a:rPr lang="en-ZA" dirty="0">
                <a:solidFill>
                  <a:schemeClr val="tx1"/>
                </a:solidFill>
              </a:rPr>
              <a:t> (1999</a:t>
            </a:r>
            <a:r>
              <a:rPr lang="en-ZA" dirty="0" smtClean="0">
                <a:solidFill>
                  <a:schemeClr val="tx1"/>
                </a:solidFill>
              </a:rPr>
              <a:t>), </a:t>
            </a:r>
            <a:r>
              <a:rPr lang="en-ZA" dirty="0">
                <a:solidFill>
                  <a:schemeClr val="tx1"/>
                </a:solidFill>
              </a:rPr>
              <a:t>the child co-constructs meaning through social interaction while language plays a role in the development of thinking. </a:t>
            </a:r>
          </a:p>
          <a:p>
            <a:pPr marL="457200" indent="-457200" algn="l">
              <a:buFont typeface="Arial" panose="020B0604020202020204" pitchFamily="34" charset="0"/>
              <a:buChar char="•"/>
            </a:pPr>
            <a:r>
              <a:rPr lang="en-ZA" dirty="0">
                <a:solidFill>
                  <a:schemeClr val="tx1"/>
                </a:solidFill>
              </a:rPr>
              <a:t>A central principle in sociocultural theory: individual and social processes are interdependent in the co-construction of knowledge.</a:t>
            </a:r>
          </a:p>
          <a:p>
            <a:endParaRPr lang="en-ZA" dirty="0"/>
          </a:p>
        </p:txBody>
      </p:sp>
    </p:spTree>
    <p:extLst>
      <p:ext uri="{BB962C8B-B14F-4D97-AF65-F5344CB8AC3E}">
        <p14:creationId xmlns:p14="http://schemas.microsoft.com/office/powerpoint/2010/main" val="3737246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2" name="Title 1"/>
          <p:cNvSpPr>
            <a:spLocks noGrp="1"/>
          </p:cNvSpPr>
          <p:nvPr>
            <p:ph type="ctrTitle"/>
          </p:nvPr>
        </p:nvSpPr>
        <p:spPr>
          <a:xfrm>
            <a:off x="755576" y="620688"/>
            <a:ext cx="7772400" cy="1470025"/>
          </a:xfrm>
        </p:spPr>
        <p:txBody>
          <a:bodyPr/>
          <a:lstStyle/>
          <a:p>
            <a:r>
              <a:rPr lang="en-ZA" dirty="0" smtClean="0"/>
              <a:t>Theoretical Background</a:t>
            </a:r>
            <a:endParaRPr lang="en-ZA" dirty="0"/>
          </a:p>
        </p:txBody>
      </p:sp>
      <p:sp>
        <p:nvSpPr>
          <p:cNvPr id="3" name="Subtitle 2"/>
          <p:cNvSpPr>
            <a:spLocks noGrp="1"/>
          </p:cNvSpPr>
          <p:nvPr>
            <p:ph type="subTitle" idx="1"/>
          </p:nvPr>
        </p:nvSpPr>
        <p:spPr>
          <a:xfrm>
            <a:off x="1259632" y="2073180"/>
            <a:ext cx="6400800" cy="3084011"/>
          </a:xfrm>
        </p:spPr>
        <p:txBody>
          <a:bodyPr>
            <a:normAutofit fontScale="55000" lnSpcReduction="20000"/>
          </a:bodyPr>
          <a:lstStyle/>
          <a:p>
            <a:pPr marL="457200" indent="-457200" algn="l">
              <a:buFont typeface="Arial" panose="020B0604020202020204" pitchFamily="34" charset="0"/>
              <a:buChar char="•"/>
            </a:pPr>
            <a:r>
              <a:rPr lang="en-ZA" dirty="0">
                <a:solidFill>
                  <a:schemeClr val="tx1"/>
                </a:solidFill>
              </a:rPr>
              <a:t>The role of language is further elaborated by Mercer and Howe (2012) citing Vygotsky (1962, 1978); that the acquisition and use of language transforms a child’s thinking. </a:t>
            </a:r>
            <a:endParaRPr lang="en-ZA" dirty="0" smtClean="0">
              <a:solidFill>
                <a:schemeClr val="tx1"/>
              </a:solidFill>
            </a:endParaRPr>
          </a:p>
          <a:p>
            <a:pPr marL="457200" indent="-457200" algn="l">
              <a:buFont typeface="Arial" panose="020B0604020202020204" pitchFamily="34" charset="0"/>
              <a:buChar char="•"/>
            </a:pPr>
            <a:r>
              <a:rPr lang="en-ZA" dirty="0" smtClean="0">
                <a:solidFill>
                  <a:schemeClr val="tx1"/>
                </a:solidFill>
              </a:rPr>
              <a:t>Language </a:t>
            </a:r>
            <a:r>
              <a:rPr lang="en-ZA" dirty="0">
                <a:solidFill>
                  <a:schemeClr val="tx1"/>
                </a:solidFill>
              </a:rPr>
              <a:t>becomes a cultural tool (in terms of the ability the child now has to share knowledge among members of the community) and as a psychological tool that structures the processes and content of individual thought. </a:t>
            </a:r>
            <a:endParaRPr lang="en-ZA" dirty="0" smtClean="0">
              <a:solidFill>
                <a:schemeClr val="tx1"/>
              </a:solidFill>
            </a:endParaRPr>
          </a:p>
          <a:p>
            <a:pPr marL="457200" indent="-457200" algn="l">
              <a:buFont typeface="Arial" panose="020B0604020202020204" pitchFamily="34" charset="0"/>
              <a:buChar char="•"/>
            </a:pPr>
            <a:r>
              <a:rPr lang="en-ZA" dirty="0" smtClean="0">
                <a:solidFill>
                  <a:schemeClr val="tx1"/>
                </a:solidFill>
              </a:rPr>
              <a:t>Mercer </a:t>
            </a:r>
            <a:r>
              <a:rPr lang="en-ZA" dirty="0">
                <a:solidFill>
                  <a:schemeClr val="tx1"/>
                </a:solidFill>
              </a:rPr>
              <a:t>and Howe (2012) argue that language acquisition therefore has a profound effect on collective and individual thinking. </a:t>
            </a:r>
          </a:p>
          <a:p>
            <a:endParaRPr lang="en-ZA" dirty="0"/>
          </a:p>
        </p:txBody>
      </p:sp>
    </p:spTree>
    <p:extLst>
      <p:ext uri="{BB962C8B-B14F-4D97-AF65-F5344CB8AC3E}">
        <p14:creationId xmlns:p14="http://schemas.microsoft.com/office/powerpoint/2010/main" val="2038782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2" name="Title 1"/>
          <p:cNvSpPr>
            <a:spLocks noGrp="1"/>
          </p:cNvSpPr>
          <p:nvPr>
            <p:ph type="ctrTitle"/>
          </p:nvPr>
        </p:nvSpPr>
        <p:spPr>
          <a:xfrm>
            <a:off x="755576" y="620688"/>
            <a:ext cx="7772400" cy="1470025"/>
          </a:xfrm>
        </p:spPr>
        <p:txBody>
          <a:bodyPr/>
          <a:lstStyle/>
          <a:p>
            <a:r>
              <a:rPr lang="en-ZA" dirty="0"/>
              <a:t>Method and Data Source</a:t>
            </a:r>
          </a:p>
        </p:txBody>
      </p:sp>
      <p:sp>
        <p:nvSpPr>
          <p:cNvPr id="7" name="Content Placeholder 2"/>
          <p:cNvSpPr>
            <a:spLocks noGrp="1"/>
          </p:cNvSpPr>
          <p:nvPr>
            <p:ph type="subTitle" idx="1"/>
          </p:nvPr>
        </p:nvSpPr>
        <p:spPr>
          <a:xfrm>
            <a:off x="1258888" y="2073275"/>
            <a:ext cx="6400800" cy="3084513"/>
          </a:xfrm>
        </p:spPr>
        <p:txBody>
          <a:bodyPr>
            <a:normAutofit fontScale="70000" lnSpcReduction="20000"/>
          </a:bodyPr>
          <a:lstStyle/>
          <a:p>
            <a:pPr marL="457200" indent="-457200" algn="l">
              <a:buFont typeface="Arial" panose="020B0604020202020204" pitchFamily="34" charset="0"/>
              <a:buChar char="•"/>
            </a:pPr>
            <a:r>
              <a:rPr lang="en-ZA" dirty="0" err="1" smtClean="0">
                <a:solidFill>
                  <a:schemeClr val="tx1"/>
                </a:solidFill>
              </a:rPr>
              <a:t>prePIRLS</a:t>
            </a:r>
            <a:r>
              <a:rPr lang="en-ZA" dirty="0" smtClean="0">
                <a:solidFill>
                  <a:schemeClr val="tx1"/>
                </a:solidFill>
              </a:rPr>
              <a:t> 2011: A </a:t>
            </a:r>
            <a:r>
              <a:rPr lang="en-ZA" dirty="0">
                <a:solidFill>
                  <a:schemeClr val="tx1"/>
                </a:solidFill>
              </a:rPr>
              <a:t>nationally representative sample of 15 744 Grade 4 </a:t>
            </a:r>
            <a:r>
              <a:rPr lang="en-ZA" dirty="0" smtClean="0">
                <a:solidFill>
                  <a:schemeClr val="tx1"/>
                </a:solidFill>
              </a:rPr>
              <a:t>learners </a:t>
            </a:r>
            <a:r>
              <a:rPr lang="en-ZA" dirty="0">
                <a:solidFill>
                  <a:schemeClr val="tx1"/>
                </a:solidFill>
              </a:rPr>
              <a:t>from </a:t>
            </a:r>
            <a:r>
              <a:rPr lang="en-ZA" dirty="0" smtClean="0">
                <a:solidFill>
                  <a:schemeClr val="tx1"/>
                </a:solidFill>
              </a:rPr>
              <a:t>342 schools that provided achievement data. </a:t>
            </a:r>
          </a:p>
          <a:p>
            <a:pPr marL="457200" indent="-457200" algn="l">
              <a:buFont typeface="Arial" panose="020B0604020202020204" pitchFamily="34" charset="0"/>
              <a:buChar char="•"/>
            </a:pPr>
            <a:r>
              <a:rPr lang="en-ZA" dirty="0" smtClean="0">
                <a:solidFill>
                  <a:schemeClr val="tx1"/>
                </a:solidFill>
              </a:rPr>
              <a:t>Learners </a:t>
            </a:r>
            <a:r>
              <a:rPr lang="en-ZA" dirty="0">
                <a:solidFill>
                  <a:schemeClr val="tx1"/>
                </a:solidFill>
              </a:rPr>
              <a:t>were assessed across all 11 official languages and were assessed in the Language of Learning and Teaching (</a:t>
            </a:r>
            <a:r>
              <a:rPr lang="en-ZA" dirty="0" err="1">
                <a:solidFill>
                  <a:schemeClr val="tx1"/>
                </a:solidFill>
              </a:rPr>
              <a:t>LoLT</a:t>
            </a:r>
            <a:r>
              <a:rPr lang="en-ZA" dirty="0">
                <a:solidFill>
                  <a:schemeClr val="tx1"/>
                </a:solidFill>
              </a:rPr>
              <a:t>) to which they were exposed in Foundation Phase. </a:t>
            </a:r>
            <a:endParaRPr lang="en-ZA" dirty="0" smtClean="0">
              <a:solidFill>
                <a:schemeClr val="tx1"/>
              </a:solidFill>
            </a:endParaRPr>
          </a:p>
          <a:p>
            <a:pPr marL="457200" indent="-457200" algn="l">
              <a:buFont typeface="Arial" panose="020B0604020202020204" pitchFamily="34" charset="0"/>
              <a:buChar char="•"/>
            </a:pPr>
            <a:r>
              <a:rPr lang="en-ZA" dirty="0" smtClean="0">
                <a:solidFill>
                  <a:schemeClr val="tx1"/>
                </a:solidFill>
              </a:rPr>
              <a:t>Background questionnaires to Grade 4 learners, teachers, principals and parents of Grade 4 learners.</a:t>
            </a:r>
          </a:p>
          <a:p>
            <a:endParaRPr lang="en-ZA" dirty="0"/>
          </a:p>
        </p:txBody>
      </p:sp>
    </p:spTree>
    <p:extLst>
      <p:ext uri="{BB962C8B-B14F-4D97-AF65-F5344CB8AC3E}">
        <p14:creationId xmlns:p14="http://schemas.microsoft.com/office/powerpoint/2010/main" val="2147883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noAutofit/>
          </a:bodyPr>
          <a:lstStyle/>
          <a:p>
            <a:r>
              <a:rPr lang="en-ZA" sz="2800" b="1" dirty="0"/>
              <a:t>Selected </a:t>
            </a:r>
            <a:r>
              <a:rPr lang="en-ZA" sz="2800" b="1" dirty="0" smtClean="0"/>
              <a:t>variables for the current analyses:</a:t>
            </a:r>
            <a:br>
              <a:rPr lang="en-ZA" sz="2800" b="1" dirty="0" smtClean="0"/>
            </a:br>
            <a:r>
              <a:rPr lang="en-ZA" sz="2800" b="1" dirty="0" err="1" smtClean="0"/>
              <a:t>prePIRLS</a:t>
            </a:r>
            <a:r>
              <a:rPr lang="en-ZA" sz="2800" b="1" dirty="0" smtClean="0"/>
              <a:t> </a:t>
            </a:r>
            <a:r>
              <a:rPr lang="en-ZA" sz="2800" b="1" dirty="0"/>
              <a:t>2011 </a:t>
            </a:r>
            <a:r>
              <a:rPr lang="en-ZA" sz="2800" b="1" dirty="0" smtClean="0"/>
              <a:t>learner </a:t>
            </a:r>
            <a:r>
              <a:rPr lang="en-ZA" sz="2800" b="1" dirty="0"/>
              <a:t>and teacher </a:t>
            </a:r>
            <a:r>
              <a:rPr lang="en-ZA" sz="2800" b="1" dirty="0" smtClean="0"/>
              <a:t>questionnaire data</a:t>
            </a:r>
            <a:r>
              <a:rPr lang="en-ZA" sz="2800" b="1" dirty="0"/>
              <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672724"/>
              </p:ext>
            </p:extLst>
          </p:nvPr>
        </p:nvGraphicFramePr>
        <p:xfrm>
          <a:off x="1862772" y="1695892"/>
          <a:ext cx="5418455" cy="4849569"/>
        </p:xfrm>
        <a:graphic>
          <a:graphicData uri="http://schemas.openxmlformats.org/drawingml/2006/table">
            <a:tbl>
              <a:tblPr firstRow="1" firstCol="1" bandRow="1">
                <a:tableStyleId>{5C22544A-7EE6-4342-B048-85BDC9FD1C3A}</a:tableStyleId>
              </a:tblPr>
              <a:tblGrid>
                <a:gridCol w="1059180"/>
                <a:gridCol w="4359275"/>
              </a:tblGrid>
              <a:tr h="1123389">
                <a:tc>
                  <a:txBody>
                    <a:bodyPr/>
                    <a:lstStyle/>
                    <a:p>
                      <a:pPr algn="l">
                        <a:lnSpc>
                          <a:spcPct val="150000"/>
                        </a:lnSpc>
                        <a:spcAft>
                          <a:spcPts val="0"/>
                        </a:spcAft>
                      </a:pPr>
                      <a:r>
                        <a:rPr lang="en-ZA" sz="1200" dirty="0">
                          <a:effectLst/>
                        </a:rPr>
                        <a:t>Parents check homework</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200" b="0" dirty="0">
                          <a:solidFill>
                            <a:schemeClr val="tx1"/>
                          </a:solidFill>
                          <a:effectLst/>
                        </a:rPr>
                        <a:t>Grade 4 </a:t>
                      </a:r>
                      <a:r>
                        <a:rPr lang="en-ZA" sz="1200" b="0" dirty="0" smtClean="0">
                          <a:solidFill>
                            <a:schemeClr val="tx1"/>
                          </a:solidFill>
                          <a:effectLst/>
                        </a:rPr>
                        <a:t>learners </a:t>
                      </a:r>
                      <a:r>
                        <a:rPr lang="en-ZA" sz="1200" b="0" dirty="0">
                          <a:solidFill>
                            <a:schemeClr val="tx1"/>
                          </a:solidFill>
                          <a:effectLst/>
                        </a:rPr>
                        <a:t>were asked the frequency with which their parents checked their homework (variable ASBG07D). </a:t>
                      </a:r>
                      <a:endParaRPr lang="en-ZA" sz="1200" b="0" dirty="0" smtClean="0">
                        <a:solidFill>
                          <a:schemeClr val="tx1"/>
                        </a:solidFill>
                        <a:effectLst/>
                      </a:endParaRPr>
                    </a:p>
                    <a:p>
                      <a:pPr algn="just">
                        <a:lnSpc>
                          <a:spcPct val="150000"/>
                        </a:lnSpc>
                        <a:spcAft>
                          <a:spcPts val="0"/>
                        </a:spcAft>
                      </a:pPr>
                      <a:r>
                        <a:rPr lang="en-ZA" sz="1200" b="0" dirty="0" smtClean="0">
                          <a:solidFill>
                            <a:schemeClr val="tx1"/>
                          </a:solidFill>
                          <a:effectLst/>
                        </a:rPr>
                        <a:t>Response options:</a:t>
                      </a:r>
                      <a:r>
                        <a:rPr lang="en-ZA" sz="1200" b="0" baseline="0" dirty="0" smtClean="0">
                          <a:solidFill>
                            <a:schemeClr val="tx1"/>
                          </a:solidFill>
                          <a:effectLst/>
                        </a:rPr>
                        <a:t> </a:t>
                      </a:r>
                      <a:r>
                        <a:rPr lang="en-ZA" sz="1200" b="0" dirty="0" smtClean="0">
                          <a:solidFill>
                            <a:schemeClr val="tx1"/>
                          </a:solidFill>
                          <a:effectLst/>
                        </a:rPr>
                        <a:t>every </a:t>
                      </a:r>
                      <a:r>
                        <a:rPr lang="en-ZA" sz="1200" b="0" dirty="0">
                          <a:solidFill>
                            <a:schemeClr val="tx1"/>
                          </a:solidFill>
                          <a:effectLst/>
                        </a:rPr>
                        <a:t>day or almost every day, once or twice a week, once or twice a month and never or almost never.</a:t>
                      </a:r>
                      <a:endParaRPr lang="en-ZA"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r>
              <a:tr h="0">
                <a:tc>
                  <a:txBody>
                    <a:bodyPr/>
                    <a:lstStyle/>
                    <a:p>
                      <a:pPr algn="l">
                        <a:lnSpc>
                          <a:spcPct val="150000"/>
                        </a:lnSpc>
                        <a:spcAft>
                          <a:spcPts val="0"/>
                        </a:spcAft>
                      </a:pPr>
                      <a:r>
                        <a:rPr lang="en-ZA" sz="1100" dirty="0" smtClean="0">
                          <a:effectLst/>
                          <a:latin typeface="Calibri" panose="020F0502020204030204" pitchFamily="34" charset="0"/>
                          <a:ea typeface="Calibri" panose="020F0502020204030204" pitchFamily="34" charset="0"/>
                          <a:cs typeface="Times New Roman" panose="02020603050405020304" pitchFamily="18" charset="0"/>
                        </a:rPr>
                        <a:t>Parent talk about school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100" dirty="0" smtClean="0">
                          <a:effectLst/>
                        </a:rPr>
                        <a:t>Grade 4 learners were asked the frequency with which their parents talked to them about school (</a:t>
                      </a:r>
                      <a:r>
                        <a:rPr lang="en-ZA" sz="1100" dirty="0" smtClean="0">
                          <a:solidFill>
                            <a:schemeClr val="tx1"/>
                          </a:solidFill>
                          <a:effectLst/>
                        </a:rPr>
                        <a:t>variable ASBG07B</a:t>
                      </a:r>
                      <a:r>
                        <a:rPr lang="en-ZA" sz="1100" dirty="0" smtClean="0">
                          <a:effectLst/>
                        </a:rPr>
                        <a:t>). </a:t>
                      </a:r>
                    </a:p>
                    <a:p>
                      <a:pPr algn="just">
                        <a:lnSpc>
                          <a:spcPct val="150000"/>
                        </a:lnSpc>
                        <a:spcAft>
                          <a:spcPts val="0"/>
                        </a:spcAft>
                      </a:pPr>
                      <a:r>
                        <a:rPr lang="en-ZA" sz="1100" dirty="0" smtClean="0">
                          <a:effectLst/>
                        </a:rPr>
                        <a:t>Response options:</a:t>
                      </a:r>
                      <a:r>
                        <a:rPr lang="en-ZA" sz="1100" baseline="0" dirty="0" smtClean="0">
                          <a:effectLst/>
                        </a:rPr>
                        <a:t> </a:t>
                      </a:r>
                      <a:r>
                        <a:rPr lang="en-ZA" sz="1100" dirty="0" smtClean="0">
                          <a:effectLst/>
                        </a:rPr>
                        <a:t>every day or almost every day, once or twice a week, once or twice a month and never or almost never.</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l">
                        <a:lnSpc>
                          <a:spcPct val="150000"/>
                        </a:lnSpc>
                        <a:spcAft>
                          <a:spcPts val="0"/>
                        </a:spcAft>
                      </a:pPr>
                      <a:r>
                        <a:rPr lang="en-ZA" sz="1200" dirty="0" smtClean="0">
                          <a:effectLst/>
                        </a:rPr>
                        <a:t>Teachers’ emphasis </a:t>
                      </a:r>
                      <a:r>
                        <a:rPr lang="en-ZA" sz="1200" dirty="0">
                          <a:effectLst/>
                        </a:rPr>
                        <a:t>on the curriculum</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200" dirty="0">
                          <a:effectLst/>
                        </a:rPr>
                        <a:t>Teachers were asked the extent to which they characterised the degree of success in implementing the school’s curriculum (variable ATBG06C). </a:t>
                      </a:r>
                      <a:endParaRPr lang="en-ZA" sz="1200" dirty="0" smtClean="0">
                        <a:effectLst/>
                      </a:endParaRPr>
                    </a:p>
                    <a:p>
                      <a:pPr algn="just">
                        <a:lnSpc>
                          <a:spcPct val="150000"/>
                        </a:lnSpc>
                        <a:spcAft>
                          <a:spcPts val="0"/>
                        </a:spcAft>
                      </a:pPr>
                      <a:r>
                        <a:rPr lang="en-ZA" sz="1200" dirty="0" smtClean="0">
                          <a:effectLst/>
                        </a:rPr>
                        <a:t>Response options: </a:t>
                      </a:r>
                      <a:r>
                        <a:rPr lang="en-ZA" sz="1200" dirty="0">
                          <a:effectLst/>
                        </a:rPr>
                        <a:t>very high, high, medium, low and very low.</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l">
                        <a:lnSpc>
                          <a:spcPct val="150000"/>
                        </a:lnSpc>
                        <a:spcAft>
                          <a:spcPts val="0"/>
                        </a:spcAft>
                      </a:pPr>
                      <a:r>
                        <a:rPr lang="en-ZA" sz="1200" dirty="0" smtClean="0">
                          <a:effectLst/>
                        </a:rPr>
                        <a:t>Learners </a:t>
                      </a:r>
                      <a:r>
                        <a:rPr lang="en-ZA" sz="1200" dirty="0">
                          <a:effectLst/>
                        </a:rPr>
                        <a:t>know what their teachers expect of them</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ZA" sz="1200" dirty="0" smtClean="0">
                          <a:effectLst/>
                        </a:rPr>
                        <a:t>Learners </a:t>
                      </a:r>
                      <a:r>
                        <a:rPr lang="en-ZA" sz="1200" dirty="0">
                          <a:effectLst/>
                        </a:rPr>
                        <a:t>were asked their agreement in terms of knowing what their teachers expected of them (variable ASBR05C). </a:t>
                      </a:r>
                      <a:endParaRPr lang="en-ZA" sz="1200" dirty="0" smtClean="0">
                        <a:effectLst/>
                      </a:endParaRPr>
                    </a:p>
                    <a:p>
                      <a:pPr algn="just">
                        <a:lnSpc>
                          <a:spcPct val="150000"/>
                        </a:lnSpc>
                        <a:spcAft>
                          <a:spcPts val="0"/>
                        </a:spcAft>
                      </a:pPr>
                      <a:r>
                        <a:rPr lang="en-ZA" sz="1200" dirty="0" smtClean="0">
                          <a:effectLst/>
                        </a:rPr>
                        <a:t>Response</a:t>
                      </a:r>
                      <a:r>
                        <a:rPr lang="en-ZA" sz="1200" baseline="0" dirty="0" smtClean="0">
                          <a:effectLst/>
                        </a:rPr>
                        <a:t> options:</a:t>
                      </a:r>
                      <a:r>
                        <a:rPr lang="en-ZA" sz="1200" dirty="0" smtClean="0">
                          <a:effectLst/>
                        </a:rPr>
                        <a:t> </a:t>
                      </a:r>
                      <a:r>
                        <a:rPr lang="en-ZA" sz="1200" dirty="0">
                          <a:effectLst/>
                        </a:rPr>
                        <a:t>agree a lot, agree a little, disagree a little and disagree a lot.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271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1027"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90" y="6567155"/>
            <a:ext cx="2903522" cy="246221"/>
          </a:xfrm>
          <a:prstGeom prst="rect">
            <a:avLst/>
          </a:prstGeom>
          <a:noFill/>
        </p:spPr>
        <p:txBody>
          <a:bodyPr wrap="square" rtlCol="0">
            <a:spAutoFit/>
          </a:bodyPr>
          <a:lstStyle/>
          <a:p>
            <a:r>
              <a:rPr lang="en-ZA" sz="1000" dirty="0" smtClean="0">
                <a:solidFill>
                  <a:schemeClr val="bg1"/>
                </a:solidFill>
              </a:rPr>
              <a:t>Faculty of Education</a:t>
            </a:r>
            <a:endParaRPr lang="en-ZA" sz="1000" dirty="0">
              <a:solidFill>
                <a:schemeClr val="bg1"/>
              </a:solidFill>
            </a:endParaRPr>
          </a:p>
        </p:txBody>
      </p:sp>
      <p:sp>
        <p:nvSpPr>
          <p:cNvPr id="2" name="Title 1"/>
          <p:cNvSpPr>
            <a:spLocks noGrp="1"/>
          </p:cNvSpPr>
          <p:nvPr>
            <p:ph type="ctrTitle"/>
          </p:nvPr>
        </p:nvSpPr>
        <p:spPr>
          <a:xfrm>
            <a:off x="827584" y="424195"/>
            <a:ext cx="7772400" cy="1470025"/>
          </a:xfrm>
        </p:spPr>
        <p:txBody>
          <a:bodyPr/>
          <a:lstStyle/>
          <a:p>
            <a:r>
              <a:rPr lang="en-ZA" dirty="0"/>
              <a:t>Method and Data Source</a:t>
            </a:r>
          </a:p>
        </p:txBody>
      </p:sp>
      <p:sp>
        <p:nvSpPr>
          <p:cNvPr id="9"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ZA" dirty="0">
                <a:solidFill>
                  <a:schemeClr val="tx1"/>
                </a:solidFill>
              </a:rPr>
              <a:t>T</a:t>
            </a:r>
            <a:r>
              <a:rPr lang="en-ZA" dirty="0" smtClean="0">
                <a:solidFill>
                  <a:schemeClr val="tx1"/>
                </a:solidFill>
              </a:rPr>
              <a:t>he International Database Analyser (IDB) was used to generate descriptive statistics. </a:t>
            </a:r>
          </a:p>
          <a:p>
            <a:pPr marL="457200" indent="-457200" algn="l">
              <a:buFont typeface="Arial" panose="020B0604020202020204" pitchFamily="34" charset="0"/>
              <a:buChar char="•"/>
            </a:pPr>
            <a:r>
              <a:rPr lang="en-ZA" dirty="0" smtClean="0">
                <a:solidFill>
                  <a:schemeClr val="tx1"/>
                </a:solidFill>
              </a:rPr>
              <a:t>To control for learner characteristics, a learner asset scale and a school asset scale, learner age, sex and test language were used as controls for the regression analysis using Stata version 13.0 software.</a:t>
            </a:r>
          </a:p>
          <a:p>
            <a:endParaRPr lang="en-ZA" dirty="0"/>
          </a:p>
        </p:txBody>
      </p:sp>
    </p:spTree>
    <p:extLst>
      <p:ext uri="{BB962C8B-B14F-4D97-AF65-F5344CB8AC3E}">
        <p14:creationId xmlns:p14="http://schemas.microsoft.com/office/powerpoint/2010/main" val="47447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en-ZA" dirty="0" smtClean="0"/>
              <a:t>Populating Vygotsky’s Social Interaction Theory with </a:t>
            </a:r>
            <a:r>
              <a:rPr lang="en-ZA" dirty="0" err="1" smtClean="0"/>
              <a:t>prePIRLS</a:t>
            </a:r>
            <a:r>
              <a:rPr lang="en-ZA" dirty="0" smtClean="0"/>
              <a:t> 2011 variables</a:t>
            </a:r>
            <a:endParaRPr lang="en-ZA" dirty="0"/>
          </a:p>
        </p:txBody>
      </p:sp>
      <p:sp>
        <p:nvSpPr>
          <p:cNvPr id="5" name="Rectangle 3"/>
          <p:cNvSpPr>
            <a:spLocks noChangeArrowheads="1"/>
          </p:cNvSpPr>
          <p:nvPr/>
        </p:nvSpPr>
        <p:spPr bwMode="auto">
          <a:xfrm>
            <a:off x="1403648" y="2696120"/>
            <a:ext cx="1638300" cy="28590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ZA" altLang="en-US" sz="1100" b="1" i="0" u="none" strike="noStrike" cap="none" normalizeH="0" baseline="0" dirty="0" smtClean="0">
                <a:ln>
                  <a:noFill/>
                </a:ln>
                <a:solidFill>
                  <a:schemeClr val="tx1"/>
                </a:solidFill>
                <a:effectLst/>
                <a:latin typeface="Calibri" panose="020F0502020204030204" pitchFamily="34" charset="0"/>
              </a:rPr>
              <a:t>Social interactions as measured by:</a:t>
            </a:r>
            <a:endParaRPr kumimoji="0" lang="en-ZA" altLang="en-US" sz="1100" b="1"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ZA" altLang="en-US" sz="1000" b="0" i="0" u="none" strike="noStrike" cap="none" normalizeH="0" baseline="0" dirty="0" smtClean="0">
                <a:ln>
                  <a:noFill/>
                </a:ln>
                <a:solidFill>
                  <a:schemeClr val="tx1"/>
                </a:solidFill>
                <a:effectLst/>
                <a:latin typeface="Arial" panose="020B0604020202020204" pitchFamily="34" charset="0"/>
              </a:rPr>
              <a:t>Learners talking to parents about school Parents assisting </a:t>
            </a:r>
            <a:r>
              <a:rPr lang="en-ZA" altLang="en-US" sz="1000" dirty="0" smtClean="0">
                <a:latin typeface="Arial" panose="020B0604020202020204" pitchFamily="34" charset="0"/>
              </a:rPr>
              <a:t>learner</a:t>
            </a:r>
            <a:r>
              <a:rPr kumimoji="0" lang="en-ZA" altLang="en-US" sz="1000" b="0" i="0" u="none" strike="noStrike" cap="none" normalizeH="0" baseline="0" dirty="0" smtClean="0">
                <a:ln>
                  <a:noFill/>
                </a:ln>
                <a:solidFill>
                  <a:schemeClr val="tx1"/>
                </a:solidFill>
                <a:effectLst/>
                <a:latin typeface="Arial" panose="020B0604020202020204" pitchFamily="34" charset="0"/>
              </a:rPr>
              <a:t>s with homework</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ZA" altLang="en-US" sz="1000" b="0" i="0" u="none" strike="noStrike" cap="none" normalizeH="0" baseline="0" dirty="0" smtClean="0">
                <a:ln>
                  <a:noFill/>
                </a:ln>
                <a:solidFill>
                  <a:schemeClr val="tx1"/>
                </a:solidFill>
                <a:effectLst/>
                <a:latin typeface="Arial" panose="020B0604020202020204" pitchFamily="34" charset="0"/>
              </a:rPr>
              <a:t>Teachers’ degree of</a:t>
            </a:r>
            <a:r>
              <a:rPr kumimoji="0" lang="en-ZA" altLang="en-US" sz="1200" b="0" i="0" u="none" strike="noStrike" cap="none" normalizeH="0" baseline="0" dirty="0" smtClean="0">
                <a:ln>
                  <a:noFill/>
                </a:ln>
                <a:solidFill>
                  <a:schemeClr val="tx1"/>
                </a:solidFill>
                <a:effectLst/>
                <a:latin typeface="Arial" panose="020B0604020202020204" pitchFamily="34" charset="0"/>
              </a:rPr>
              <a:t> </a:t>
            </a:r>
            <a:r>
              <a:rPr kumimoji="0" lang="en-ZA" altLang="en-US" sz="1000" b="0" i="0" u="none" strike="noStrike" cap="none" normalizeH="0" baseline="0" dirty="0" smtClean="0">
                <a:ln>
                  <a:noFill/>
                </a:ln>
                <a:solidFill>
                  <a:schemeClr val="tx1"/>
                </a:solidFill>
                <a:effectLst/>
                <a:latin typeface="Arial" panose="020B0604020202020204" pitchFamily="34" charset="0"/>
              </a:rPr>
              <a:t>success in implementing the curriculum </a:t>
            </a:r>
          </a:p>
          <a:p>
            <a:pPr marL="0" marR="0" lvl="0" indent="0" algn="l" defTabSz="914400" rtl="0" eaLnBrk="0" fontAlgn="base" latinLnBrk="0" hangingPunct="0">
              <a:lnSpc>
                <a:spcPct val="100000"/>
              </a:lnSpc>
              <a:spcBef>
                <a:spcPct val="0"/>
              </a:spcBef>
              <a:spcAft>
                <a:spcPts val="800"/>
              </a:spcAft>
              <a:buClrTx/>
              <a:buSzTx/>
              <a:buFontTx/>
              <a:buNone/>
              <a:tabLst/>
            </a:pPr>
            <a:r>
              <a:rPr lang="en-ZA" altLang="en-US" sz="1000" dirty="0">
                <a:latin typeface="Arial" panose="020B0604020202020204" pitchFamily="34" charset="0"/>
              </a:rPr>
              <a:t>T</a:t>
            </a:r>
            <a:r>
              <a:rPr kumimoji="0" lang="en-ZA" altLang="en-US" sz="1000" b="0" i="0" u="none" strike="noStrike" cap="none" normalizeH="0" baseline="0" dirty="0" smtClean="0">
                <a:ln>
                  <a:noFill/>
                </a:ln>
                <a:solidFill>
                  <a:schemeClr val="tx1"/>
                </a:solidFill>
                <a:effectLst/>
                <a:latin typeface="Arial" panose="020B0604020202020204" pitchFamily="34" charset="0"/>
              </a:rPr>
              <a:t>he</a:t>
            </a:r>
            <a:r>
              <a:rPr kumimoji="0" lang="en-ZA" altLang="en-US" sz="1200" b="0" i="0" u="none" strike="noStrike" cap="none" normalizeH="0" baseline="0" dirty="0" smtClean="0">
                <a:ln>
                  <a:noFill/>
                </a:ln>
                <a:solidFill>
                  <a:schemeClr val="tx1"/>
                </a:solidFill>
                <a:effectLst/>
                <a:latin typeface="Arial" panose="020B0604020202020204" pitchFamily="34" charset="0"/>
              </a:rPr>
              <a:t> </a:t>
            </a:r>
            <a:r>
              <a:rPr kumimoji="0" lang="en-ZA" altLang="en-US" sz="1000" b="0" i="0" u="none" strike="noStrike" cap="none" normalizeH="0" baseline="0" dirty="0" smtClean="0">
                <a:ln>
                  <a:noFill/>
                </a:ln>
                <a:solidFill>
                  <a:schemeClr val="tx1"/>
                </a:solidFill>
                <a:effectLst/>
                <a:latin typeface="Arial" panose="020B0604020202020204" pitchFamily="34" charset="0"/>
              </a:rPr>
              <a:t>extent to which</a:t>
            </a:r>
            <a:r>
              <a:rPr kumimoji="0" lang="en-ZA" altLang="en-US" sz="1200" b="0" i="0" u="none" strike="noStrike" cap="none" normalizeH="0" baseline="0" dirty="0" smtClean="0">
                <a:ln>
                  <a:noFill/>
                </a:ln>
                <a:solidFill>
                  <a:schemeClr val="tx1"/>
                </a:solidFill>
                <a:effectLst/>
                <a:latin typeface="Arial" panose="020B0604020202020204" pitchFamily="34" charset="0"/>
              </a:rPr>
              <a:t> </a:t>
            </a:r>
            <a:r>
              <a:rPr kumimoji="0" lang="en-ZA" altLang="en-US" sz="1000" b="0" i="0" u="none" strike="noStrike" cap="none" normalizeH="0" baseline="0" dirty="0" smtClean="0">
                <a:ln>
                  <a:noFill/>
                </a:ln>
                <a:solidFill>
                  <a:schemeClr val="tx1"/>
                </a:solidFill>
                <a:effectLst/>
                <a:latin typeface="Arial" panose="020B0604020202020204" pitchFamily="34" charset="0"/>
              </a:rPr>
              <a:t>learners know what their teachers expect of them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Oval 4"/>
          <p:cNvSpPr>
            <a:spLocks noChangeArrowheads="1"/>
          </p:cNvSpPr>
          <p:nvPr/>
        </p:nvSpPr>
        <p:spPr bwMode="auto">
          <a:xfrm>
            <a:off x="3779912" y="2996952"/>
            <a:ext cx="1828800" cy="22574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ZA" altLang="en-US" sz="1100" b="1" i="0" u="none" strike="noStrike" cap="none" normalizeH="0" baseline="0" dirty="0" smtClean="0">
                <a:ln>
                  <a:noFill/>
                </a:ln>
                <a:solidFill>
                  <a:schemeClr val="tx1"/>
                </a:solidFill>
                <a:effectLst/>
                <a:latin typeface="Calibri" panose="020F0502020204030204" pitchFamily="34" charset="0"/>
              </a:rPr>
              <a:t>Language</a:t>
            </a:r>
            <a:endParaRPr kumimoji="0" lang="en-ZA" altLang="en-US" sz="1100" b="1" i="0" u="none" strike="noStrike" cap="none" normalizeH="0" baseline="0" dirty="0" smtClean="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n-ZA" altLang="en-US" sz="1100" b="0" i="0" u="none" strike="noStrike" cap="none" normalizeH="0" baseline="0" dirty="0" smtClean="0">
                <a:ln>
                  <a:noFill/>
                </a:ln>
                <a:solidFill>
                  <a:schemeClr val="tx1"/>
                </a:solidFill>
                <a:effectLst/>
                <a:latin typeface="Calibri" panose="020F0502020204030204" pitchFamily="34" charset="0"/>
              </a:rPr>
              <a:t>As evidenced by overall </a:t>
            </a:r>
            <a:r>
              <a:rPr kumimoji="0" lang="en-ZA" altLang="en-US" sz="1100" b="0" i="0" u="none" strike="noStrike" cap="none" normalizeH="0" baseline="0" dirty="0" err="1" smtClean="0">
                <a:ln>
                  <a:noFill/>
                </a:ln>
                <a:solidFill>
                  <a:schemeClr val="tx1"/>
                </a:solidFill>
                <a:effectLst/>
                <a:latin typeface="Calibri" panose="020F0502020204030204" pitchFamily="34" charset="0"/>
              </a:rPr>
              <a:t>prePIRLS</a:t>
            </a:r>
            <a:r>
              <a:rPr kumimoji="0" lang="en-ZA" altLang="en-US" sz="1100" b="0" i="0" u="none" strike="noStrike" cap="none" normalizeH="0" baseline="0" dirty="0" smtClean="0">
                <a:ln>
                  <a:noFill/>
                </a:ln>
                <a:solidFill>
                  <a:schemeClr val="tx1"/>
                </a:solidFill>
                <a:effectLst/>
                <a:latin typeface="Calibri" panose="020F0502020204030204" pitchFamily="34" charset="0"/>
              </a:rPr>
              <a:t> 2011 reading literacy achievement scores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5"/>
          <p:cNvSpPr>
            <a:spLocks noChangeArrowheads="1"/>
          </p:cNvSpPr>
          <p:nvPr/>
        </p:nvSpPr>
        <p:spPr bwMode="auto">
          <a:xfrm>
            <a:off x="6444208" y="2696119"/>
            <a:ext cx="1504950" cy="28590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ZA" altLang="en-US" sz="1100" b="1" i="0" u="none" strike="noStrike" cap="none" normalizeH="0" baseline="0" dirty="0" smtClean="0">
                <a:ln>
                  <a:noFill/>
                </a:ln>
                <a:solidFill>
                  <a:schemeClr val="tx1"/>
                </a:solidFill>
                <a:effectLst/>
                <a:latin typeface="Calibri" panose="020F0502020204030204" pitchFamily="34" charset="0"/>
              </a:rPr>
              <a:t>Cognitive development</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ZA" altLang="en-US" sz="1200" b="0" i="0" u="none" strike="noStrike" cap="none" normalizeH="0" baseline="0" dirty="0" smtClean="0">
                <a:ln>
                  <a:noFill/>
                </a:ln>
                <a:solidFill>
                  <a:schemeClr val="tx1"/>
                </a:solidFill>
                <a:effectLst/>
                <a:latin typeface="Calibri" panose="020F0502020204030204" pitchFamily="34" charset="0"/>
              </a:rPr>
              <a:t>Knowing the language of testing before school</a:t>
            </a:r>
          </a:p>
          <a:p>
            <a:pPr marL="0" marR="0" lvl="0" indent="0" algn="ctr" defTabSz="914400" rtl="0" eaLnBrk="0" fontAlgn="base" latinLnBrk="0" hangingPunct="0">
              <a:lnSpc>
                <a:spcPct val="100000"/>
              </a:lnSpc>
              <a:spcBef>
                <a:spcPct val="0"/>
              </a:spcBef>
              <a:spcAft>
                <a:spcPts val="800"/>
              </a:spcAft>
              <a:buClrTx/>
              <a:buSzTx/>
              <a:buFontTx/>
              <a:buNone/>
              <a:tabLst/>
            </a:pPr>
            <a:r>
              <a:rPr lang="en-ZA" altLang="en-US" sz="1200" dirty="0" smtClean="0">
                <a:latin typeface="Calibri" panose="020F0502020204030204" pitchFamily="34" charset="0"/>
              </a:rPr>
              <a:t>Having books read to them before school</a:t>
            </a:r>
          </a:p>
          <a:p>
            <a:pPr marL="0" marR="0" lvl="0" indent="0" algn="ctr" defTabSz="914400" rtl="0" eaLnBrk="0" fontAlgn="base" latinLnBrk="0" hangingPunct="0">
              <a:lnSpc>
                <a:spcPct val="100000"/>
              </a:lnSpc>
              <a:spcBef>
                <a:spcPct val="0"/>
              </a:spcBef>
              <a:spcAft>
                <a:spcPts val="800"/>
              </a:spcAft>
              <a:buClrTx/>
              <a:buSzTx/>
              <a:buFontTx/>
              <a:buNone/>
              <a:tabLst/>
            </a:pPr>
            <a:r>
              <a:rPr kumimoji="0" lang="en-ZA" altLang="en-US" sz="1200" b="0" i="0" u="none" strike="noStrike" cap="none" normalizeH="0" baseline="0" dirty="0" smtClean="0">
                <a:ln>
                  <a:noFill/>
                </a:ln>
                <a:solidFill>
                  <a:schemeClr val="tx1"/>
                </a:solidFill>
                <a:effectLst/>
                <a:latin typeface="Calibri" panose="020F0502020204030204" pitchFamily="34" charset="0"/>
              </a:rPr>
              <a:t>Early</a:t>
            </a:r>
            <a:r>
              <a:rPr kumimoji="0" lang="en-ZA" altLang="en-US" sz="1200" b="0" i="0" u="none" strike="noStrike" cap="none" normalizeH="0" dirty="0" smtClean="0">
                <a:ln>
                  <a:noFill/>
                </a:ln>
                <a:solidFill>
                  <a:schemeClr val="tx1"/>
                </a:solidFill>
                <a:effectLst/>
                <a:latin typeface="Calibri" panose="020F0502020204030204" pitchFamily="34" charset="0"/>
              </a:rPr>
              <a:t> literacy skills</a:t>
            </a:r>
            <a:endParaRPr kumimoji="0" lang="en-ZA" altLang="en-US" sz="12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flipV="1">
            <a:off x="0" y="5978084"/>
            <a:ext cx="9144000" cy="879916"/>
          </a:xfrm>
          <a:prstGeom prst="rect">
            <a:avLst/>
          </a:prstGeom>
          <a:solidFill>
            <a:srgbClr val="DBA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FFC000"/>
              </a:solidFill>
            </a:endParaRPr>
          </a:p>
        </p:txBody>
      </p:sp>
      <p:pic>
        <p:nvPicPr>
          <p:cNvPr id="9" name="Picture 3" descr="I:\Double Option 2015 R\UP\New look\new look\UP LOGO\UP_Logo_Portrait\JPG\UP_Logo_Portrait_RGB_High_Res_07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0" y="5961665"/>
            <a:ext cx="895306" cy="895306"/>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a:stCxn id="5" idx="3"/>
            <a:endCxn id="6" idx="2"/>
          </p:cNvCxnSpPr>
          <p:nvPr/>
        </p:nvCxnSpPr>
        <p:spPr>
          <a:xfrm>
            <a:off x="3041948" y="4125664"/>
            <a:ext cx="73796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a:endCxn id="6" idx="6"/>
          </p:cNvCxnSpPr>
          <p:nvPr/>
        </p:nvCxnSpPr>
        <p:spPr>
          <a:xfrm flipH="1">
            <a:off x="5608712" y="4125663"/>
            <a:ext cx="835496"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041948" y="2924944"/>
            <a:ext cx="34022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041948" y="5301208"/>
            <a:ext cx="333025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902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1470</Words>
  <Application>Microsoft Office PowerPoint</Application>
  <PresentationFormat>On-screen Show (4:3)</PresentationFormat>
  <Paragraphs>255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Structure of the presentation</vt:lpstr>
      <vt:lpstr>Theoretical Background:  Vygotsky’s Social Interaction Theory</vt:lpstr>
      <vt:lpstr>Theoretical Background</vt:lpstr>
      <vt:lpstr>Theoretical Background</vt:lpstr>
      <vt:lpstr>Method and Data Source</vt:lpstr>
      <vt:lpstr>Selected variables for the current analyses: prePIRLS 2011 learner and teacher questionnaire data </vt:lpstr>
      <vt:lpstr>Method and Data Source</vt:lpstr>
      <vt:lpstr>Populating Vygotsky’s Social Interaction Theory with prePIRLS 2011 variables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FoxProjects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Ruaan</dc:creator>
  <cp:lastModifiedBy>Mouton, Mmouton, Ms &lt;fellow@sun.ac.za&gt;</cp:lastModifiedBy>
  <cp:revision>35</cp:revision>
  <dcterms:created xsi:type="dcterms:W3CDTF">2015-01-21T11:02:23Z</dcterms:created>
  <dcterms:modified xsi:type="dcterms:W3CDTF">2016-09-20T13:09:43Z</dcterms:modified>
</cp:coreProperties>
</file>