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9" r:id="rId1"/>
  </p:sldMasterIdLst>
  <p:notesMasterIdLst>
    <p:notesMasterId r:id="rId24"/>
  </p:notesMasterIdLst>
  <p:sldIdLst>
    <p:sldId id="256" r:id="rId2"/>
    <p:sldId id="257" r:id="rId3"/>
    <p:sldId id="258" r:id="rId4"/>
    <p:sldId id="259" r:id="rId5"/>
    <p:sldId id="260" r:id="rId6"/>
    <p:sldId id="261" r:id="rId7"/>
    <p:sldId id="262" r:id="rId8"/>
    <p:sldId id="282" r:id="rId9"/>
    <p:sldId id="263" r:id="rId10"/>
    <p:sldId id="264" r:id="rId11"/>
    <p:sldId id="265" r:id="rId12"/>
    <p:sldId id="266" r:id="rId13"/>
    <p:sldId id="267" r:id="rId14"/>
    <p:sldId id="268" r:id="rId15"/>
    <p:sldId id="269" r:id="rId16"/>
    <p:sldId id="279" r:id="rId17"/>
    <p:sldId id="280" r:id="rId18"/>
    <p:sldId id="281" r:id="rId19"/>
    <p:sldId id="283" r:id="rId20"/>
    <p:sldId id="284"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3040" autoAdjust="0"/>
  </p:normalViewPr>
  <p:slideViewPr>
    <p:cSldViewPr>
      <p:cViewPr varScale="1">
        <p:scale>
          <a:sx n="74" d="100"/>
          <a:sy n="74" d="100"/>
        </p:scale>
        <p:origin x="11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D7D003-CE04-4D77-A6E2-8E7156F82626}" type="doc">
      <dgm:prSet loTypeId="urn:microsoft.com/office/officeart/2005/8/layout/process1" loCatId="process" qsTypeId="urn:microsoft.com/office/officeart/2005/8/quickstyle/simple1" qsCatId="simple" csTypeId="urn:microsoft.com/office/officeart/2005/8/colors/accent2_2" csCatId="accent2" phldr="1"/>
      <dgm:spPr/>
      <dgm:t>
        <a:bodyPr/>
        <a:lstStyle/>
        <a:p>
          <a:endParaRPr lang="en-US"/>
        </a:p>
      </dgm:t>
    </dgm:pt>
    <dgm:pt modelId="{59F2CF4E-3785-4F01-A68A-5EA80E6CD119}">
      <dgm:prSet phldrT="[Text]"/>
      <dgm:spPr/>
      <dgm:t>
        <a:bodyPr/>
        <a:lstStyle/>
        <a:p>
          <a:r>
            <a:rPr lang="en-US" b="1" dirty="0" smtClean="0"/>
            <a:t>T</a:t>
          </a:r>
          <a:endParaRPr lang="en-US" b="1" dirty="0"/>
        </a:p>
      </dgm:t>
    </dgm:pt>
    <dgm:pt modelId="{26F8A64D-12F2-4ABB-8A44-3ADB1E6BB422}" type="parTrans" cxnId="{4A0E4DB6-8B20-4511-9310-67A3538A86E3}">
      <dgm:prSet/>
      <dgm:spPr/>
      <dgm:t>
        <a:bodyPr/>
        <a:lstStyle/>
        <a:p>
          <a:endParaRPr lang="en-US"/>
        </a:p>
      </dgm:t>
    </dgm:pt>
    <dgm:pt modelId="{2C69401A-11AF-45B8-B58B-3648148252E8}" type="sibTrans" cxnId="{4A0E4DB6-8B20-4511-9310-67A3538A86E3}">
      <dgm:prSet/>
      <dgm:spPr/>
      <dgm:t>
        <a:bodyPr/>
        <a:lstStyle/>
        <a:p>
          <a:endParaRPr lang="en-US"/>
        </a:p>
      </dgm:t>
    </dgm:pt>
    <dgm:pt modelId="{FA96B105-90FD-4EFA-918A-A3A6C24716C0}">
      <dgm:prSet phldrT="[Text]"/>
      <dgm:spPr/>
      <dgm:t>
        <a:bodyPr/>
        <a:lstStyle/>
        <a:p>
          <a:r>
            <a:rPr lang="en-US" b="1" dirty="0" smtClean="0"/>
            <a:t>M</a:t>
          </a:r>
          <a:endParaRPr lang="en-US" b="1" dirty="0"/>
        </a:p>
      </dgm:t>
    </dgm:pt>
    <dgm:pt modelId="{C56A88B3-B72C-4607-9C45-C390EE1E7EB5}" type="parTrans" cxnId="{797C79E5-15A1-4E1F-BCC2-F6137BFD76E9}">
      <dgm:prSet/>
      <dgm:spPr/>
      <dgm:t>
        <a:bodyPr/>
        <a:lstStyle/>
        <a:p>
          <a:endParaRPr lang="en-US"/>
        </a:p>
      </dgm:t>
    </dgm:pt>
    <dgm:pt modelId="{A01206DD-7853-49AB-B522-2CCF41C73359}" type="sibTrans" cxnId="{797C79E5-15A1-4E1F-BCC2-F6137BFD76E9}">
      <dgm:prSet/>
      <dgm:spPr/>
      <dgm:t>
        <a:bodyPr/>
        <a:lstStyle/>
        <a:p>
          <a:endParaRPr lang="en-US" dirty="0"/>
        </a:p>
      </dgm:t>
    </dgm:pt>
    <dgm:pt modelId="{D581EA02-2E09-4084-9AB6-255CAD8C0856}">
      <dgm:prSet phldrT="[Text]"/>
      <dgm:spPr/>
      <dgm:t>
        <a:bodyPr/>
        <a:lstStyle/>
        <a:p>
          <a:r>
            <a:rPr lang="en-US" b="1" dirty="0" smtClean="0"/>
            <a:t>Y</a:t>
          </a:r>
          <a:endParaRPr lang="en-US" b="1" dirty="0"/>
        </a:p>
      </dgm:t>
    </dgm:pt>
    <dgm:pt modelId="{0F4FFBA0-1378-4F97-AC0D-3BD73601FC83}" type="parTrans" cxnId="{F1D5D56E-8FEA-4F04-A6F8-E65F36AE20EA}">
      <dgm:prSet/>
      <dgm:spPr/>
      <dgm:t>
        <a:bodyPr/>
        <a:lstStyle/>
        <a:p>
          <a:endParaRPr lang="en-US"/>
        </a:p>
      </dgm:t>
    </dgm:pt>
    <dgm:pt modelId="{740187F4-7A70-4CBD-B355-943D0BEC829B}" type="sibTrans" cxnId="{F1D5D56E-8FEA-4F04-A6F8-E65F36AE20EA}">
      <dgm:prSet/>
      <dgm:spPr/>
      <dgm:t>
        <a:bodyPr/>
        <a:lstStyle/>
        <a:p>
          <a:endParaRPr lang="en-US"/>
        </a:p>
      </dgm:t>
    </dgm:pt>
    <dgm:pt modelId="{2CC810E9-DE12-47FE-9382-02ED564FF74F}" type="pres">
      <dgm:prSet presAssocID="{EED7D003-CE04-4D77-A6E2-8E7156F82626}" presName="Name0" presStyleCnt="0">
        <dgm:presLayoutVars>
          <dgm:dir/>
          <dgm:resizeHandles val="exact"/>
        </dgm:presLayoutVars>
      </dgm:prSet>
      <dgm:spPr/>
      <dgm:t>
        <a:bodyPr/>
        <a:lstStyle/>
        <a:p>
          <a:endParaRPr lang="en-US"/>
        </a:p>
      </dgm:t>
    </dgm:pt>
    <dgm:pt modelId="{E6DE6EB0-088D-40A3-9AAA-F0628D54E025}" type="pres">
      <dgm:prSet presAssocID="{59F2CF4E-3785-4F01-A68A-5EA80E6CD119}" presName="node" presStyleLbl="node1" presStyleIdx="0" presStyleCnt="3" custLinFactNeighborX="-812" custLinFactNeighborY="80689">
        <dgm:presLayoutVars>
          <dgm:bulletEnabled val="1"/>
        </dgm:presLayoutVars>
      </dgm:prSet>
      <dgm:spPr/>
      <dgm:t>
        <a:bodyPr/>
        <a:lstStyle/>
        <a:p>
          <a:endParaRPr lang="en-US"/>
        </a:p>
      </dgm:t>
    </dgm:pt>
    <dgm:pt modelId="{6AC9123C-F9A3-46D7-8D0E-2DC6CB12BD8A}" type="pres">
      <dgm:prSet presAssocID="{2C69401A-11AF-45B8-B58B-3648148252E8}" presName="sibTrans" presStyleLbl="sibTrans2D1" presStyleIdx="0" presStyleCnt="2"/>
      <dgm:spPr/>
      <dgm:t>
        <a:bodyPr/>
        <a:lstStyle/>
        <a:p>
          <a:endParaRPr lang="en-US"/>
        </a:p>
      </dgm:t>
    </dgm:pt>
    <dgm:pt modelId="{2591CEB4-D1FB-4537-BACF-17431724D766}" type="pres">
      <dgm:prSet presAssocID="{2C69401A-11AF-45B8-B58B-3648148252E8}" presName="connectorText" presStyleLbl="sibTrans2D1" presStyleIdx="0" presStyleCnt="2"/>
      <dgm:spPr/>
      <dgm:t>
        <a:bodyPr/>
        <a:lstStyle/>
        <a:p>
          <a:endParaRPr lang="en-US"/>
        </a:p>
      </dgm:t>
    </dgm:pt>
    <dgm:pt modelId="{D060A012-DD96-439C-A072-E6093CDA9B49}" type="pres">
      <dgm:prSet presAssocID="{FA96B105-90FD-4EFA-918A-A3A6C24716C0}" presName="node" presStyleLbl="node1" presStyleIdx="1" presStyleCnt="3" custLinFactNeighborX="-8568" custLinFactNeighborY="-15714">
        <dgm:presLayoutVars>
          <dgm:bulletEnabled val="1"/>
        </dgm:presLayoutVars>
      </dgm:prSet>
      <dgm:spPr/>
      <dgm:t>
        <a:bodyPr/>
        <a:lstStyle/>
        <a:p>
          <a:endParaRPr lang="en-US"/>
        </a:p>
      </dgm:t>
    </dgm:pt>
    <dgm:pt modelId="{19B93046-29F3-4800-A7A9-5BE80C49DF2D}" type="pres">
      <dgm:prSet presAssocID="{A01206DD-7853-49AB-B522-2CCF41C73359}" presName="sibTrans" presStyleLbl="sibTrans2D1" presStyleIdx="1" presStyleCnt="2"/>
      <dgm:spPr/>
      <dgm:t>
        <a:bodyPr/>
        <a:lstStyle/>
        <a:p>
          <a:endParaRPr lang="en-US"/>
        </a:p>
      </dgm:t>
    </dgm:pt>
    <dgm:pt modelId="{8069892A-50B3-4BF2-B002-18ABC33891D9}" type="pres">
      <dgm:prSet presAssocID="{A01206DD-7853-49AB-B522-2CCF41C73359}" presName="connectorText" presStyleLbl="sibTrans2D1" presStyleIdx="1" presStyleCnt="2"/>
      <dgm:spPr/>
      <dgm:t>
        <a:bodyPr/>
        <a:lstStyle/>
        <a:p>
          <a:endParaRPr lang="en-US"/>
        </a:p>
      </dgm:t>
    </dgm:pt>
    <dgm:pt modelId="{047FB615-E415-44F2-8095-33B862B58D02}" type="pres">
      <dgm:prSet presAssocID="{D581EA02-2E09-4084-9AB6-255CAD8C0856}" presName="node" presStyleLbl="node1" presStyleIdx="2" presStyleCnt="3" custLinFactNeighborX="-18881" custLinFactNeighborY="80689">
        <dgm:presLayoutVars>
          <dgm:bulletEnabled val="1"/>
        </dgm:presLayoutVars>
      </dgm:prSet>
      <dgm:spPr/>
      <dgm:t>
        <a:bodyPr/>
        <a:lstStyle/>
        <a:p>
          <a:endParaRPr lang="en-US"/>
        </a:p>
      </dgm:t>
    </dgm:pt>
  </dgm:ptLst>
  <dgm:cxnLst>
    <dgm:cxn modelId="{4A0E4DB6-8B20-4511-9310-67A3538A86E3}" srcId="{EED7D003-CE04-4D77-A6E2-8E7156F82626}" destId="{59F2CF4E-3785-4F01-A68A-5EA80E6CD119}" srcOrd="0" destOrd="0" parTransId="{26F8A64D-12F2-4ABB-8A44-3ADB1E6BB422}" sibTransId="{2C69401A-11AF-45B8-B58B-3648148252E8}"/>
    <dgm:cxn modelId="{E3813ADC-682C-4144-8BA9-9082AC120F88}" type="presOf" srcId="{2C69401A-11AF-45B8-B58B-3648148252E8}" destId="{2591CEB4-D1FB-4537-BACF-17431724D766}" srcOrd="1" destOrd="0" presId="urn:microsoft.com/office/officeart/2005/8/layout/process1"/>
    <dgm:cxn modelId="{D48F6E99-8239-4B76-8761-FFEBE11F8E2B}" type="presOf" srcId="{A01206DD-7853-49AB-B522-2CCF41C73359}" destId="{8069892A-50B3-4BF2-B002-18ABC33891D9}" srcOrd="1" destOrd="0" presId="urn:microsoft.com/office/officeart/2005/8/layout/process1"/>
    <dgm:cxn modelId="{79F59A33-A308-47B0-B895-97C5D43A2290}" type="presOf" srcId="{EED7D003-CE04-4D77-A6E2-8E7156F82626}" destId="{2CC810E9-DE12-47FE-9382-02ED564FF74F}" srcOrd="0" destOrd="0" presId="urn:microsoft.com/office/officeart/2005/8/layout/process1"/>
    <dgm:cxn modelId="{309D3A16-5E90-4EEC-9D5D-9D14EDB5CF83}" type="presOf" srcId="{59F2CF4E-3785-4F01-A68A-5EA80E6CD119}" destId="{E6DE6EB0-088D-40A3-9AAA-F0628D54E025}" srcOrd="0" destOrd="0" presId="urn:microsoft.com/office/officeart/2005/8/layout/process1"/>
    <dgm:cxn modelId="{F1D5D56E-8FEA-4F04-A6F8-E65F36AE20EA}" srcId="{EED7D003-CE04-4D77-A6E2-8E7156F82626}" destId="{D581EA02-2E09-4084-9AB6-255CAD8C0856}" srcOrd="2" destOrd="0" parTransId="{0F4FFBA0-1378-4F97-AC0D-3BD73601FC83}" sibTransId="{740187F4-7A70-4CBD-B355-943D0BEC829B}"/>
    <dgm:cxn modelId="{BBA6CC97-730E-4FB0-A2B5-9A69CC275D27}" type="presOf" srcId="{A01206DD-7853-49AB-B522-2CCF41C73359}" destId="{19B93046-29F3-4800-A7A9-5BE80C49DF2D}" srcOrd="0" destOrd="0" presId="urn:microsoft.com/office/officeart/2005/8/layout/process1"/>
    <dgm:cxn modelId="{797C79E5-15A1-4E1F-BCC2-F6137BFD76E9}" srcId="{EED7D003-CE04-4D77-A6E2-8E7156F82626}" destId="{FA96B105-90FD-4EFA-918A-A3A6C24716C0}" srcOrd="1" destOrd="0" parTransId="{C56A88B3-B72C-4607-9C45-C390EE1E7EB5}" sibTransId="{A01206DD-7853-49AB-B522-2CCF41C73359}"/>
    <dgm:cxn modelId="{B3DB380C-3D9B-44F1-8DEC-400135AD6763}" type="presOf" srcId="{FA96B105-90FD-4EFA-918A-A3A6C24716C0}" destId="{D060A012-DD96-439C-A072-E6093CDA9B49}" srcOrd="0" destOrd="0" presId="urn:microsoft.com/office/officeart/2005/8/layout/process1"/>
    <dgm:cxn modelId="{299EE768-8769-4D62-9D98-CE927F7B2BE1}" type="presOf" srcId="{D581EA02-2E09-4084-9AB6-255CAD8C0856}" destId="{047FB615-E415-44F2-8095-33B862B58D02}" srcOrd="0" destOrd="0" presId="urn:microsoft.com/office/officeart/2005/8/layout/process1"/>
    <dgm:cxn modelId="{9D5B1823-1CF4-4B53-86A4-30B2E8DEA3C3}" type="presOf" srcId="{2C69401A-11AF-45B8-B58B-3648148252E8}" destId="{6AC9123C-F9A3-46D7-8D0E-2DC6CB12BD8A}" srcOrd="0" destOrd="0" presId="urn:microsoft.com/office/officeart/2005/8/layout/process1"/>
    <dgm:cxn modelId="{44117475-C581-4081-85F7-01FDA6CB37D5}" type="presParOf" srcId="{2CC810E9-DE12-47FE-9382-02ED564FF74F}" destId="{E6DE6EB0-088D-40A3-9AAA-F0628D54E025}" srcOrd="0" destOrd="0" presId="urn:microsoft.com/office/officeart/2005/8/layout/process1"/>
    <dgm:cxn modelId="{065C4CC2-E732-4B8D-A8AD-CBF5FA16CB77}" type="presParOf" srcId="{2CC810E9-DE12-47FE-9382-02ED564FF74F}" destId="{6AC9123C-F9A3-46D7-8D0E-2DC6CB12BD8A}" srcOrd="1" destOrd="0" presId="urn:microsoft.com/office/officeart/2005/8/layout/process1"/>
    <dgm:cxn modelId="{EBA84371-0EBF-4598-A32B-5DD2FC0D6049}" type="presParOf" srcId="{6AC9123C-F9A3-46D7-8D0E-2DC6CB12BD8A}" destId="{2591CEB4-D1FB-4537-BACF-17431724D766}" srcOrd="0" destOrd="0" presId="urn:microsoft.com/office/officeart/2005/8/layout/process1"/>
    <dgm:cxn modelId="{A8E9A3BD-F3E4-4589-95B5-9C209C69BA07}" type="presParOf" srcId="{2CC810E9-DE12-47FE-9382-02ED564FF74F}" destId="{D060A012-DD96-439C-A072-E6093CDA9B49}" srcOrd="2" destOrd="0" presId="urn:microsoft.com/office/officeart/2005/8/layout/process1"/>
    <dgm:cxn modelId="{F4056BFD-667A-46E9-83D2-810BFB2CB28F}" type="presParOf" srcId="{2CC810E9-DE12-47FE-9382-02ED564FF74F}" destId="{19B93046-29F3-4800-A7A9-5BE80C49DF2D}" srcOrd="3" destOrd="0" presId="urn:microsoft.com/office/officeart/2005/8/layout/process1"/>
    <dgm:cxn modelId="{A25449C4-D4B4-4835-A699-2BA9965193F1}" type="presParOf" srcId="{19B93046-29F3-4800-A7A9-5BE80C49DF2D}" destId="{8069892A-50B3-4BF2-B002-18ABC33891D9}" srcOrd="0" destOrd="0" presId="urn:microsoft.com/office/officeart/2005/8/layout/process1"/>
    <dgm:cxn modelId="{7120077E-6520-4203-A2B4-45A4E7F0FFE0}" type="presParOf" srcId="{2CC810E9-DE12-47FE-9382-02ED564FF74F}" destId="{047FB615-E415-44F2-8095-33B862B58D0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DE6EB0-088D-40A3-9AAA-F0628D54E025}">
      <dsp:nvSpPr>
        <dsp:cNvPr id="0" name=""/>
        <dsp:cNvSpPr/>
      </dsp:nvSpPr>
      <dsp:spPr>
        <a:xfrm>
          <a:off x="193" y="2376264"/>
          <a:ext cx="1981720" cy="118903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a:lnSpc>
              <a:spcPct val="90000"/>
            </a:lnSpc>
            <a:spcBef>
              <a:spcPct val="0"/>
            </a:spcBef>
            <a:spcAft>
              <a:spcPct val="35000"/>
            </a:spcAft>
          </a:pPr>
          <a:r>
            <a:rPr lang="en-US" sz="5100" b="1" kern="1200" dirty="0" smtClean="0"/>
            <a:t>T</a:t>
          </a:r>
          <a:endParaRPr lang="en-US" sz="5100" b="1" kern="1200" dirty="0"/>
        </a:p>
      </dsp:txBody>
      <dsp:txXfrm>
        <a:off x="35019" y="2411090"/>
        <a:ext cx="1912068" cy="1119380"/>
      </dsp:txXfrm>
    </dsp:sp>
    <dsp:sp modelId="{6AC9123C-F9A3-46D7-8D0E-2DC6CB12BD8A}">
      <dsp:nvSpPr>
        <dsp:cNvPr id="0" name=""/>
        <dsp:cNvSpPr/>
      </dsp:nvSpPr>
      <dsp:spPr>
        <a:xfrm rot="20225702">
          <a:off x="2148130" y="2147281"/>
          <a:ext cx="420712" cy="49146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2153106" y="2270135"/>
        <a:ext cx="294498" cy="294880"/>
      </dsp:txXfrm>
    </dsp:sp>
    <dsp:sp modelId="{D060A012-DD96-439C-A072-E6093CDA9B49}">
      <dsp:nvSpPr>
        <dsp:cNvPr id="0" name=""/>
        <dsp:cNvSpPr/>
      </dsp:nvSpPr>
      <dsp:spPr>
        <a:xfrm>
          <a:off x="2713122" y="1230001"/>
          <a:ext cx="1981720" cy="118903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a:lnSpc>
              <a:spcPct val="90000"/>
            </a:lnSpc>
            <a:spcBef>
              <a:spcPct val="0"/>
            </a:spcBef>
            <a:spcAft>
              <a:spcPct val="35000"/>
            </a:spcAft>
          </a:pPr>
          <a:r>
            <a:rPr lang="en-US" sz="5100" b="1" kern="1200" dirty="0" smtClean="0"/>
            <a:t>M</a:t>
          </a:r>
          <a:endParaRPr lang="en-US" sz="5100" b="1" kern="1200" dirty="0"/>
        </a:p>
      </dsp:txBody>
      <dsp:txXfrm>
        <a:off x="2747948" y="1264827"/>
        <a:ext cx="1912068" cy="1119380"/>
      </dsp:txXfrm>
    </dsp:sp>
    <dsp:sp modelId="{19B93046-29F3-4800-A7A9-5BE80C49DF2D}">
      <dsp:nvSpPr>
        <dsp:cNvPr id="0" name=""/>
        <dsp:cNvSpPr/>
      </dsp:nvSpPr>
      <dsp:spPr>
        <a:xfrm rot="1383565">
          <a:off x="4856217" y="2156455"/>
          <a:ext cx="409518" cy="49146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a:off x="4861125" y="2230688"/>
        <a:ext cx="286663" cy="294880"/>
      </dsp:txXfrm>
    </dsp:sp>
    <dsp:sp modelId="{047FB615-E415-44F2-8095-33B862B58D02}">
      <dsp:nvSpPr>
        <dsp:cNvPr id="0" name=""/>
        <dsp:cNvSpPr/>
      </dsp:nvSpPr>
      <dsp:spPr>
        <a:xfrm>
          <a:off x="5405781" y="2376264"/>
          <a:ext cx="1981720" cy="118903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a:lnSpc>
              <a:spcPct val="90000"/>
            </a:lnSpc>
            <a:spcBef>
              <a:spcPct val="0"/>
            </a:spcBef>
            <a:spcAft>
              <a:spcPct val="35000"/>
            </a:spcAft>
          </a:pPr>
          <a:r>
            <a:rPr lang="en-US" sz="5100" b="1" kern="1200" dirty="0" smtClean="0"/>
            <a:t>Y</a:t>
          </a:r>
          <a:endParaRPr lang="en-US" sz="5100" b="1" kern="1200" dirty="0"/>
        </a:p>
      </dsp:txBody>
      <dsp:txXfrm>
        <a:off x="5440607" y="2411090"/>
        <a:ext cx="1912068" cy="111938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883ED9-A4DF-4541-8E9D-1145939FF60A}" type="datetimeFigureOut">
              <a:rPr lang="en-US" smtClean="0"/>
              <a:t>9/20/2016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BF98EA-C6AD-40CB-AB9D-EC85AFE8AFD6}" type="slidenum">
              <a:rPr lang="en-US" smtClean="0"/>
              <a:t>‹#›</a:t>
            </a:fld>
            <a:endParaRPr lang="en-US"/>
          </a:p>
        </p:txBody>
      </p:sp>
    </p:spTree>
    <p:extLst>
      <p:ext uri="{BB962C8B-B14F-4D97-AF65-F5344CB8AC3E}">
        <p14:creationId xmlns:p14="http://schemas.microsoft.com/office/powerpoint/2010/main" val="1949285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BF98EA-C6AD-40CB-AB9D-EC85AFE8AFD6}" type="slidenum">
              <a:rPr lang="en-US" smtClean="0"/>
              <a:t>12</a:t>
            </a:fld>
            <a:endParaRPr lang="en-US"/>
          </a:p>
        </p:txBody>
      </p:sp>
    </p:spTree>
    <p:extLst>
      <p:ext uri="{BB962C8B-B14F-4D97-AF65-F5344CB8AC3E}">
        <p14:creationId xmlns:p14="http://schemas.microsoft.com/office/powerpoint/2010/main" val="892884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0B596F-DE95-4953-A6A7-E5DB350E0B74}"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238E8-43BC-4049-A863-B45115E1E54A}"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3583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0B596F-DE95-4953-A6A7-E5DB350E0B74}"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238E8-43BC-4049-A863-B45115E1E54A}" type="slidenum">
              <a:rPr lang="en-US" smtClean="0"/>
              <a:pPr/>
              <a:t>‹#›</a:t>
            </a:fld>
            <a:endParaRPr lang="en-US"/>
          </a:p>
        </p:txBody>
      </p:sp>
    </p:spTree>
    <p:extLst>
      <p:ext uri="{BB962C8B-B14F-4D97-AF65-F5344CB8AC3E}">
        <p14:creationId xmlns:p14="http://schemas.microsoft.com/office/powerpoint/2010/main" val="182794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0B596F-DE95-4953-A6A7-E5DB350E0B74}"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238E8-43BC-4049-A863-B45115E1E54A}" type="slidenum">
              <a:rPr lang="en-US" smtClean="0"/>
              <a:pPr/>
              <a:t>‹#›</a:t>
            </a:fld>
            <a:endParaRPr lang="en-US"/>
          </a:p>
        </p:txBody>
      </p:sp>
    </p:spTree>
    <p:extLst>
      <p:ext uri="{BB962C8B-B14F-4D97-AF65-F5344CB8AC3E}">
        <p14:creationId xmlns:p14="http://schemas.microsoft.com/office/powerpoint/2010/main" val="4012616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0B596F-DE95-4953-A6A7-E5DB350E0B74}"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238E8-43BC-4049-A863-B45115E1E54A}" type="slidenum">
              <a:rPr lang="en-US" smtClean="0"/>
              <a:pPr/>
              <a:t>‹#›</a:t>
            </a:fld>
            <a:endParaRPr lang="en-US"/>
          </a:p>
        </p:txBody>
      </p:sp>
    </p:spTree>
    <p:extLst>
      <p:ext uri="{BB962C8B-B14F-4D97-AF65-F5344CB8AC3E}">
        <p14:creationId xmlns:p14="http://schemas.microsoft.com/office/powerpoint/2010/main" val="577055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0B596F-DE95-4953-A6A7-E5DB350E0B74}"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238E8-43BC-4049-A863-B45115E1E54A}"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364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0B596F-DE95-4953-A6A7-E5DB350E0B74}" type="datetimeFigureOut">
              <a:rPr lang="en-US" smtClean="0"/>
              <a:pPr/>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238E8-43BC-4049-A863-B45115E1E54A}" type="slidenum">
              <a:rPr lang="en-US" smtClean="0"/>
              <a:pPr/>
              <a:t>‹#›</a:t>
            </a:fld>
            <a:endParaRPr lang="en-US"/>
          </a:p>
        </p:txBody>
      </p:sp>
    </p:spTree>
    <p:extLst>
      <p:ext uri="{BB962C8B-B14F-4D97-AF65-F5344CB8AC3E}">
        <p14:creationId xmlns:p14="http://schemas.microsoft.com/office/powerpoint/2010/main" val="1761049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0B596F-DE95-4953-A6A7-E5DB350E0B74}" type="datetimeFigureOut">
              <a:rPr lang="en-US" smtClean="0"/>
              <a:pPr/>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6238E8-43BC-4049-A863-B45115E1E54A}" type="slidenum">
              <a:rPr lang="en-US" smtClean="0"/>
              <a:pPr/>
              <a:t>‹#›</a:t>
            </a:fld>
            <a:endParaRPr lang="en-US"/>
          </a:p>
        </p:txBody>
      </p:sp>
    </p:spTree>
    <p:extLst>
      <p:ext uri="{BB962C8B-B14F-4D97-AF65-F5344CB8AC3E}">
        <p14:creationId xmlns:p14="http://schemas.microsoft.com/office/powerpoint/2010/main" val="204078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0B596F-DE95-4953-A6A7-E5DB350E0B74}" type="datetimeFigureOut">
              <a:rPr lang="en-US" smtClean="0"/>
              <a:pPr/>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6238E8-43BC-4049-A863-B45115E1E54A}" type="slidenum">
              <a:rPr lang="en-US" smtClean="0"/>
              <a:pPr/>
              <a:t>‹#›</a:t>
            </a:fld>
            <a:endParaRPr lang="en-US"/>
          </a:p>
        </p:txBody>
      </p:sp>
    </p:spTree>
    <p:extLst>
      <p:ext uri="{BB962C8B-B14F-4D97-AF65-F5344CB8AC3E}">
        <p14:creationId xmlns:p14="http://schemas.microsoft.com/office/powerpoint/2010/main" val="2819536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90B596F-DE95-4953-A6A7-E5DB350E0B74}" type="datetimeFigureOut">
              <a:rPr lang="en-US" smtClean="0"/>
              <a:pPr/>
              <a:t>9/20/2016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56238E8-43BC-4049-A863-B45115E1E54A}" type="slidenum">
              <a:rPr lang="en-US" smtClean="0"/>
              <a:pPr/>
              <a:t>‹#›</a:t>
            </a:fld>
            <a:endParaRPr lang="en-US"/>
          </a:p>
        </p:txBody>
      </p:sp>
    </p:spTree>
    <p:extLst>
      <p:ext uri="{BB962C8B-B14F-4D97-AF65-F5344CB8AC3E}">
        <p14:creationId xmlns:p14="http://schemas.microsoft.com/office/powerpoint/2010/main" val="155825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90B596F-DE95-4953-A6A7-E5DB350E0B74}" type="datetimeFigureOut">
              <a:rPr lang="en-US" smtClean="0"/>
              <a:pPr/>
              <a:t>9/20/2016</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56238E8-43BC-4049-A863-B45115E1E54A}" type="slidenum">
              <a:rPr lang="en-US" smtClean="0"/>
              <a:pPr/>
              <a:t>‹#›</a:t>
            </a:fld>
            <a:endParaRPr lang="en-US"/>
          </a:p>
        </p:txBody>
      </p:sp>
    </p:spTree>
    <p:extLst>
      <p:ext uri="{BB962C8B-B14F-4D97-AF65-F5344CB8AC3E}">
        <p14:creationId xmlns:p14="http://schemas.microsoft.com/office/powerpoint/2010/main" val="2757336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0B596F-DE95-4953-A6A7-E5DB350E0B74}" type="datetimeFigureOut">
              <a:rPr lang="en-US" smtClean="0"/>
              <a:pPr/>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238E8-43BC-4049-A863-B45115E1E54A}" type="slidenum">
              <a:rPr lang="en-US" smtClean="0"/>
              <a:pPr/>
              <a:t>‹#›</a:t>
            </a:fld>
            <a:endParaRPr lang="en-US"/>
          </a:p>
        </p:txBody>
      </p:sp>
    </p:spTree>
    <p:extLst>
      <p:ext uri="{BB962C8B-B14F-4D97-AF65-F5344CB8AC3E}">
        <p14:creationId xmlns:p14="http://schemas.microsoft.com/office/powerpoint/2010/main" val="3188606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90B596F-DE95-4953-A6A7-E5DB350E0B74}" type="datetimeFigureOut">
              <a:rPr lang="en-US" smtClean="0"/>
              <a:pPr/>
              <a:t>9/20/2016</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56238E8-43BC-4049-A863-B45115E1E54A}"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46904"/>
      </p:ext>
    </p:extLst>
  </p:cSld>
  <p:clrMap bg1="lt1" tx1="dk1" bg2="lt2" tx2="dk2" accent1="accent1" accent2="accent2" accent3="accent3" accent4="accent4" accent5="accent5" accent6="accent6" hlink="hlink" folHlink="folHlink"/>
  <p:sldLayoutIdLst>
    <p:sldLayoutId id="2147484300" r:id="rId1"/>
    <p:sldLayoutId id="2147484301" r:id="rId2"/>
    <p:sldLayoutId id="2147484302" r:id="rId3"/>
    <p:sldLayoutId id="2147484303" r:id="rId4"/>
    <p:sldLayoutId id="2147484304" r:id="rId5"/>
    <p:sldLayoutId id="2147484305" r:id="rId6"/>
    <p:sldLayoutId id="2147484306" r:id="rId7"/>
    <p:sldLayoutId id="2147484307" r:id="rId8"/>
    <p:sldLayoutId id="2147484308" r:id="rId9"/>
    <p:sldLayoutId id="2147484309" r:id="rId10"/>
    <p:sldLayoutId id="214748431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769" y="2996952"/>
            <a:ext cx="7054338" cy="1206624"/>
          </a:xfrm>
        </p:spPr>
        <p:txBody>
          <a:bodyPr>
            <a:noAutofit/>
          </a:bodyPr>
          <a:lstStyle/>
          <a:p>
            <a:pPr algn="ctr"/>
            <a:r>
              <a:rPr lang="en-US" sz="3200" dirty="0" smtClean="0"/>
              <a:t/>
            </a:r>
            <a:br>
              <a:rPr lang="en-US" sz="3200" dirty="0" smtClean="0"/>
            </a:br>
            <a:r>
              <a:rPr lang="en-US" sz="3200" dirty="0" smtClean="0"/>
              <a:t>STUDENT ENGAGEMENT AND READING </a:t>
            </a:r>
            <a:br>
              <a:rPr lang="en-US" sz="3200" dirty="0" smtClean="0"/>
            </a:br>
            <a:r>
              <a:rPr lang="en-US" sz="3200" dirty="0" smtClean="0"/>
              <a:t>SCORES IN SOUTH </a:t>
            </a:r>
            <a:r>
              <a:rPr lang="en-US" sz="3200" dirty="0" smtClean="0"/>
              <a:t>AFRICA</a:t>
            </a:r>
            <a:endParaRPr lang="en-US" sz="3200" dirty="0">
              <a:latin typeface="Berlin Sans FB" panose="020E0602020502020306" pitchFamily="34" charset="0"/>
            </a:endParaRPr>
          </a:p>
        </p:txBody>
      </p:sp>
      <p:sp>
        <p:nvSpPr>
          <p:cNvPr id="3" name="Subtitle 2"/>
          <p:cNvSpPr>
            <a:spLocks noGrp="1"/>
          </p:cNvSpPr>
          <p:nvPr>
            <p:ph type="subTitle" idx="1"/>
          </p:nvPr>
        </p:nvSpPr>
        <p:spPr>
          <a:xfrm>
            <a:off x="825038" y="4455620"/>
            <a:ext cx="7543800" cy="1637675"/>
          </a:xfrm>
        </p:spPr>
        <p:txBody>
          <a:bodyPr>
            <a:normAutofit/>
          </a:bodyPr>
          <a:lstStyle/>
          <a:p>
            <a:pPr algn="ctr"/>
            <a:r>
              <a:rPr lang="en-ZA" sz="3200" dirty="0" smtClean="0">
                <a:solidFill>
                  <a:schemeClr val="tx1"/>
                </a:solidFill>
              </a:rPr>
              <a:t>A Mediation Analysis</a:t>
            </a:r>
          </a:p>
          <a:p>
            <a:pPr algn="ctr"/>
            <a:endParaRPr lang="en-ZA" dirty="0" smtClean="0">
              <a:solidFill>
                <a:schemeClr val="tx1"/>
              </a:solidFill>
            </a:endParaRPr>
          </a:p>
          <a:p>
            <a:pPr algn="ctr"/>
            <a:r>
              <a:rPr lang="en-ZA" dirty="0" smtClean="0">
                <a:solidFill>
                  <a:schemeClr val="tx1"/>
                </a:solidFill>
              </a:rPr>
              <a:t>Kerwin Fortune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chemeClr val="tx1"/>
                </a:solidFill>
              </a:rPr>
              <a:t>3. THE MODEL</a:t>
            </a:r>
            <a:endParaRPr lang="en-US" b="1" dirty="0">
              <a:solidFill>
                <a:schemeClr val="tx1"/>
              </a:solidFill>
            </a:endParaRPr>
          </a:p>
        </p:txBody>
      </p:sp>
      <p:sp>
        <p:nvSpPr>
          <p:cNvPr id="3" name="Content Placeholder 2"/>
          <p:cNvSpPr>
            <a:spLocks noGrp="1"/>
          </p:cNvSpPr>
          <p:nvPr>
            <p:ph idx="1"/>
          </p:nvPr>
        </p:nvSpPr>
        <p:spPr/>
        <p:txBody>
          <a:bodyPr>
            <a:normAutofit fontScale="92500"/>
          </a:bodyPr>
          <a:lstStyle/>
          <a:p>
            <a:pPr>
              <a:lnSpc>
                <a:spcPts val="2800"/>
              </a:lnSpc>
              <a:spcAft>
                <a:spcPts val="1200"/>
              </a:spcAft>
            </a:pPr>
            <a:r>
              <a:rPr lang="en-ZA" dirty="0" smtClean="0">
                <a:solidFill>
                  <a:schemeClr val="tx1"/>
                </a:solidFill>
                <a:latin typeface="Century Gothic" pitchFamily="34" charset="0"/>
              </a:rPr>
              <a:t>Engagement index constructed based on the degree of agreement with seven key statements:</a:t>
            </a:r>
            <a:endParaRPr lang="en-GB" sz="2400" dirty="0" smtClean="0">
              <a:solidFill>
                <a:schemeClr val="tx1"/>
              </a:solidFill>
              <a:latin typeface="Century Gothic" pitchFamily="34" charset="0"/>
            </a:endParaRPr>
          </a:p>
          <a:p>
            <a:pPr marL="788670" lvl="1" indent="-514350" algn="just">
              <a:lnSpc>
                <a:spcPts val="2500"/>
              </a:lnSpc>
              <a:buAutoNum type="arabicPeriod"/>
            </a:pPr>
            <a:r>
              <a:rPr lang="en-GB" sz="2400" dirty="0" smtClean="0">
                <a:solidFill>
                  <a:schemeClr val="tx1"/>
                </a:solidFill>
                <a:latin typeface="Century Gothic" pitchFamily="34" charset="0"/>
              </a:rPr>
              <a:t>I like what I read about in school </a:t>
            </a:r>
          </a:p>
          <a:p>
            <a:pPr marL="788670" lvl="1" indent="-514350" algn="just">
              <a:lnSpc>
                <a:spcPts val="2500"/>
              </a:lnSpc>
              <a:buAutoNum type="arabicPeriod"/>
            </a:pPr>
            <a:r>
              <a:rPr lang="en-GB" sz="2400" dirty="0" smtClean="0">
                <a:solidFill>
                  <a:schemeClr val="tx1"/>
                </a:solidFill>
                <a:latin typeface="Century Gothic" pitchFamily="34" charset="0"/>
              </a:rPr>
              <a:t>My teacher gives me interesting things to read </a:t>
            </a:r>
          </a:p>
          <a:p>
            <a:pPr marL="788670" lvl="1" indent="-514350" algn="just">
              <a:lnSpc>
                <a:spcPts val="2500"/>
              </a:lnSpc>
              <a:buAutoNum type="arabicPeriod"/>
            </a:pPr>
            <a:r>
              <a:rPr lang="en-GB" sz="2400" dirty="0" smtClean="0">
                <a:solidFill>
                  <a:schemeClr val="tx1"/>
                </a:solidFill>
                <a:latin typeface="Century Gothic" pitchFamily="34" charset="0"/>
              </a:rPr>
              <a:t>I know what my teacher expects me to do </a:t>
            </a:r>
          </a:p>
          <a:p>
            <a:pPr marL="788670" lvl="1" indent="-514350" algn="just">
              <a:lnSpc>
                <a:spcPts val="2500"/>
              </a:lnSpc>
              <a:buAutoNum type="arabicPeriod"/>
            </a:pPr>
            <a:r>
              <a:rPr lang="en-GB" sz="2400" dirty="0" smtClean="0">
                <a:solidFill>
                  <a:schemeClr val="tx1"/>
                </a:solidFill>
                <a:latin typeface="Century Gothic" pitchFamily="34" charset="0"/>
              </a:rPr>
              <a:t>I think of things not related to the lesson </a:t>
            </a:r>
          </a:p>
          <a:p>
            <a:pPr marL="788670" lvl="1" indent="-514350" algn="just">
              <a:lnSpc>
                <a:spcPts val="2500"/>
              </a:lnSpc>
              <a:buAutoNum type="arabicPeriod"/>
            </a:pPr>
            <a:r>
              <a:rPr lang="en-GB" sz="2400" dirty="0" smtClean="0">
                <a:solidFill>
                  <a:schemeClr val="tx1"/>
                </a:solidFill>
                <a:latin typeface="Century Gothic" pitchFamily="34" charset="0"/>
              </a:rPr>
              <a:t>My teacher is easy to understand </a:t>
            </a:r>
          </a:p>
          <a:p>
            <a:pPr marL="788670" lvl="1" indent="-514350" algn="just">
              <a:lnSpc>
                <a:spcPts val="2500"/>
              </a:lnSpc>
              <a:buAutoNum type="arabicPeriod"/>
            </a:pPr>
            <a:r>
              <a:rPr lang="en-GB" sz="2400" dirty="0" smtClean="0">
                <a:solidFill>
                  <a:schemeClr val="tx1"/>
                </a:solidFill>
                <a:latin typeface="Century Gothic" pitchFamily="34" charset="0"/>
              </a:rPr>
              <a:t>I am interested in what my teacher says; and </a:t>
            </a:r>
          </a:p>
          <a:p>
            <a:pPr marL="788670" lvl="1" indent="-514350" algn="just">
              <a:lnSpc>
                <a:spcPts val="2500"/>
              </a:lnSpc>
              <a:buAutoNum type="arabicPeriod"/>
            </a:pPr>
            <a:r>
              <a:rPr lang="en-GB" sz="2400" dirty="0" smtClean="0">
                <a:solidFill>
                  <a:schemeClr val="tx1"/>
                </a:solidFill>
                <a:latin typeface="Century Gothic" pitchFamily="34" charset="0"/>
              </a:rPr>
              <a:t>My teacher gives me interesting things to do</a:t>
            </a:r>
          </a:p>
          <a:p>
            <a:pPr marL="514350" indent="-514350">
              <a:buAutoNum type="arabicPeriod"/>
            </a:pPr>
            <a:endParaRPr lang="en-GB" i="1" dirty="0" smtClean="0">
              <a:solidFill>
                <a:schemeClr val="tx1"/>
              </a:solidFill>
            </a:endParaRPr>
          </a:p>
          <a:p>
            <a:pPr marL="514350" indent="-514350">
              <a:buAutoNum type="arabicPeriod"/>
            </a:pPr>
            <a:endParaRPr lang="en-GB" i="1" dirty="0" smtClean="0">
              <a:solidFill>
                <a:schemeClr val="tx1"/>
              </a:solidFill>
            </a:endParaRPr>
          </a:p>
          <a:p>
            <a:pPr marL="514350" indent="-514350">
              <a:buAutoNum type="arabicPeriod"/>
            </a:pPr>
            <a:endParaRPr lang="en-GB" i="1" dirty="0" smtClean="0">
              <a:solidFill>
                <a:schemeClr val="tx1"/>
              </a:solidFill>
            </a:endParaRPr>
          </a:p>
          <a:p>
            <a:pPr marL="514350" indent="-514350">
              <a:buAutoNum type="arabicPeriod"/>
            </a:pPr>
            <a:endParaRPr lang="en-GB" i="1" dirty="0" smtClean="0">
              <a:solidFill>
                <a:schemeClr val="tx1"/>
              </a:solidFill>
            </a:endParaRPr>
          </a:p>
          <a:p>
            <a:pPr>
              <a:lnSpc>
                <a:spcPct val="150000"/>
              </a:lnSpc>
              <a:buNone/>
            </a:pPr>
            <a:endParaRPr lang="en-GB" i="1" dirty="0" smtClean="0">
              <a:solidFill>
                <a:schemeClr val="tx1"/>
              </a:solidFill>
            </a:endParaRPr>
          </a:p>
          <a:p>
            <a:endParaRPr lang="en-ZA" dirty="0" smtClean="0">
              <a:solidFill>
                <a:schemeClr val="tx1"/>
              </a:solidFill>
              <a:latin typeface="Century Gothic" pitchFamily="34" charset="0"/>
            </a:endParaRPr>
          </a:p>
        </p:txBody>
      </p:sp>
      <p:sp>
        <p:nvSpPr>
          <p:cNvPr id="4" name="TextBox 3"/>
          <p:cNvSpPr txBox="1"/>
          <p:nvPr/>
        </p:nvSpPr>
        <p:spPr>
          <a:xfrm>
            <a:off x="6084168" y="5793358"/>
            <a:ext cx="2808312" cy="368218"/>
          </a:xfrm>
          <a:prstGeom prst="rect">
            <a:avLst/>
          </a:prstGeom>
          <a:noFill/>
        </p:spPr>
        <p:txBody>
          <a:bodyPr wrap="square" rtlCol="0">
            <a:spAutoFit/>
          </a:bodyPr>
          <a:lstStyle/>
          <a:p>
            <a:r>
              <a:rPr lang="en-US" b="1" dirty="0" smtClean="0"/>
              <a:t>Source: </a:t>
            </a:r>
            <a:r>
              <a:rPr lang="en-US" dirty="0" smtClean="0"/>
              <a:t>PRE-PIRLS (2011)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fade">
                                      <p:cBhvr>
                                        <p:cTn id="3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METHODOLOGY – </a:t>
            </a:r>
            <a:br>
              <a:rPr lang="en-ZA" b="1" dirty="0" smtClean="0"/>
            </a:br>
            <a:r>
              <a:rPr lang="en-ZA" b="1" dirty="0" smtClean="0"/>
              <a:t>CAUSAL MEDIATION ANALYSIS </a:t>
            </a:r>
            <a:endParaRPr lang="en-US" b="1" dirty="0"/>
          </a:p>
        </p:txBody>
      </p:sp>
      <p:sp>
        <p:nvSpPr>
          <p:cNvPr id="3" name="Content Placeholder 2"/>
          <p:cNvSpPr>
            <a:spLocks noGrp="1"/>
          </p:cNvSpPr>
          <p:nvPr>
            <p:ph idx="1"/>
          </p:nvPr>
        </p:nvSpPr>
        <p:spPr/>
        <p:txBody>
          <a:bodyPr>
            <a:normAutofit/>
          </a:bodyPr>
          <a:lstStyle/>
          <a:p>
            <a:pPr algn="just">
              <a:lnSpc>
                <a:spcPct val="150000"/>
              </a:lnSpc>
            </a:pPr>
            <a:r>
              <a:rPr lang="en-GB" dirty="0" smtClean="0">
                <a:latin typeface="Century Gothic" pitchFamily="34" charset="0"/>
              </a:rPr>
              <a:t>The goal of such an analysis is to investigate alternative causal mechanisms by examining the roles of intermediate variables that lie in the causal paths between the treatment and outcome variables.</a:t>
            </a:r>
          </a:p>
          <a:p>
            <a:pPr>
              <a:lnSpc>
                <a:spcPct val="150000"/>
              </a:lnSpc>
            </a:pPr>
            <a:endParaRPr lang="en-GB" dirty="0" smtClean="0">
              <a:latin typeface="Century Gothic"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111" y="255349"/>
            <a:ext cx="7543800" cy="1450757"/>
          </a:xfrm>
        </p:spPr>
        <p:txBody>
          <a:bodyPr>
            <a:normAutofit/>
          </a:bodyPr>
          <a:lstStyle/>
          <a:p>
            <a:r>
              <a:rPr lang="en-ZA" b="1" dirty="0" smtClean="0"/>
              <a:t>CAUSAL MEDIATION ANALYSIS </a:t>
            </a:r>
            <a:endParaRPr lang="en-US" dirty="0"/>
          </a:p>
        </p:txBody>
      </p:sp>
      <p:sp>
        <p:nvSpPr>
          <p:cNvPr id="5" name="Rectangle 4"/>
          <p:cNvSpPr/>
          <p:nvPr/>
        </p:nvSpPr>
        <p:spPr>
          <a:xfrm>
            <a:off x="822960" y="1124744"/>
            <a:ext cx="7781488" cy="2123658"/>
          </a:xfrm>
          <a:prstGeom prst="rect">
            <a:avLst/>
          </a:prstGeom>
        </p:spPr>
        <p:txBody>
          <a:bodyPr wrap="square">
            <a:spAutoFit/>
          </a:bodyPr>
          <a:lstStyle/>
          <a:p>
            <a:pPr>
              <a:lnSpc>
                <a:spcPct val="150000"/>
              </a:lnSpc>
            </a:pPr>
            <a:endParaRPr lang="en-ZA" sz="2400" dirty="0" smtClean="0">
              <a:solidFill>
                <a:schemeClr val="tx1">
                  <a:lumMod val="85000"/>
                  <a:lumOff val="15000"/>
                </a:schemeClr>
              </a:solidFill>
              <a:latin typeface="Century Gothic" pitchFamily="34" charset="0"/>
            </a:endParaRPr>
          </a:p>
          <a:p>
            <a:endParaRPr lang="en-ZA" sz="1100" dirty="0" smtClean="0">
              <a:solidFill>
                <a:schemeClr val="tx1">
                  <a:lumMod val="85000"/>
                  <a:lumOff val="15000"/>
                </a:schemeClr>
              </a:solidFill>
              <a:latin typeface="Century Gothic" pitchFamily="34" charset="0"/>
            </a:endParaRPr>
          </a:p>
          <a:p>
            <a:pPr algn="just">
              <a:lnSpc>
                <a:spcPts val="3400"/>
              </a:lnSpc>
            </a:pPr>
            <a:r>
              <a:rPr lang="en-ZA" sz="2400" dirty="0" smtClean="0">
                <a:solidFill>
                  <a:schemeClr val="tx1">
                    <a:lumMod val="85000"/>
                    <a:lumOff val="15000"/>
                  </a:schemeClr>
                </a:solidFill>
                <a:latin typeface="Century Gothic" pitchFamily="34" charset="0"/>
              </a:rPr>
              <a:t>The aim is to understand</a:t>
            </a:r>
            <a:r>
              <a:rPr lang="en-ZA" sz="2400" i="1" dirty="0" smtClean="0">
                <a:solidFill>
                  <a:schemeClr val="tx1">
                    <a:lumMod val="85000"/>
                    <a:lumOff val="15000"/>
                  </a:schemeClr>
                </a:solidFill>
                <a:latin typeface="Century Gothic" pitchFamily="34" charset="0"/>
              </a:rPr>
              <a:t> if </a:t>
            </a:r>
            <a:r>
              <a:rPr lang="en-ZA" sz="2400" dirty="0" smtClean="0">
                <a:solidFill>
                  <a:schemeClr val="tx1">
                    <a:lumMod val="85000"/>
                    <a:lumOff val="15000"/>
                  </a:schemeClr>
                </a:solidFill>
                <a:latin typeface="Century Gothic" pitchFamily="34" charset="0"/>
              </a:rPr>
              <a:t>and </a:t>
            </a:r>
            <a:r>
              <a:rPr lang="en-ZA" sz="2400" i="1" dirty="0" smtClean="0">
                <a:solidFill>
                  <a:schemeClr val="tx1">
                    <a:lumMod val="85000"/>
                    <a:lumOff val="15000"/>
                  </a:schemeClr>
                </a:solidFill>
                <a:latin typeface="Century Gothic" pitchFamily="34" charset="0"/>
              </a:rPr>
              <a:t>to what extent </a:t>
            </a:r>
            <a:r>
              <a:rPr lang="en-ZA" sz="2400" dirty="0" smtClean="0">
                <a:solidFill>
                  <a:schemeClr val="tx1">
                    <a:lumMod val="85000"/>
                    <a:lumOff val="15000"/>
                  </a:schemeClr>
                </a:solidFill>
                <a:latin typeface="Century Gothic" pitchFamily="34" charset="0"/>
              </a:rPr>
              <a:t>the effect of a treatment variable </a:t>
            </a:r>
            <a:r>
              <a:rPr lang="en-ZA" sz="2400" b="1" i="1" dirty="0" smtClean="0">
                <a:solidFill>
                  <a:schemeClr val="tx1">
                    <a:lumMod val="85000"/>
                    <a:lumOff val="15000"/>
                  </a:schemeClr>
                </a:solidFill>
                <a:latin typeface="Century Gothic" pitchFamily="34" charset="0"/>
              </a:rPr>
              <a:t>T</a:t>
            </a:r>
            <a:r>
              <a:rPr lang="en-ZA" sz="2400" i="1" dirty="0" smtClean="0">
                <a:solidFill>
                  <a:schemeClr val="tx1">
                    <a:lumMod val="85000"/>
                    <a:lumOff val="15000"/>
                  </a:schemeClr>
                </a:solidFill>
                <a:latin typeface="Century Gothic" pitchFamily="34" charset="0"/>
              </a:rPr>
              <a:t>,</a:t>
            </a:r>
            <a:r>
              <a:rPr lang="en-ZA" sz="2400" dirty="0" smtClean="0">
                <a:solidFill>
                  <a:schemeClr val="tx1">
                    <a:lumMod val="85000"/>
                    <a:lumOff val="15000"/>
                  </a:schemeClr>
                </a:solidFill>
                <a:latin typeface="Century Gothic" pitchFamily="34" charset="0"/>
              </a:rPr>
              <a:t> on an outcome variable </a:t>
            </a:r>
            <a:r>
              <a:rPr lang="en-ZA" sz="2400" b="1" i="1" dirty="0" smtClean="0">
                <a:solidFill>
                  <a:schemeClr val="tx1">
                    <a:lumMod val="85000"/>
                    <a:lumOff val="15000"/>
                  </a:schemeClr>
                </a:solidFill>
                <a:latin typeface="Century Gothic" pitchFamily="34" charset="0"/>
              </a:rPr>
              <a:t>Y</a:t>
            </a:r>
            <a:r>
              <a:rPr lang="en-ZA" sz="2400" i="1" dirty="0" smtClean="0">
                <a:solidFill>
                  <a:schemeClr val="tx1">
                    <a:lumMod val="85000"/>
                    <a:lumOff val="15000"/>
                  </a:schemeClr>
                </a:solidFill>
                <a:latin typeface="Century Gothic" pitchFamily="34" charset="0"/>
              </a:rPr>
              <a:t>,</a:t>
            </a:r>
            <a:r>
              <a:rPr lang="en-ZA" sz="2400" dirty="0" smtClean="0">
                <a:solidFill>
                  <a:schemeClr val="tx1">
                    <a:lumMod val="85000"/>
                    <a:lumOff val="15000"/>
                  </a:schemeClr>
                </a:solidFill>
                <a:latin typeface="Century Gothic" pitchFamily="34" charset="0"/>
              </a:rPr>
              <a:t> is mediated through a third variable </a:t>
            </a:r>
            <a:r>
              <a:rPr lang="en-ZA" sz="2400" b="1" i="1" dirty="0" smtClean="0">
                <a:solidFill>
                  <a:schemeClr val="tx1">
                    <a:lumMod val="85000"/>
                    <a:lumOff val="15000"/>
                  </a:schemeClr>
                </a:solidFill>
                <a:latin typeface="Century Gothic" pitchFamily="34" charset="0"/>
              </a:rPr>
              <a:t>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8754464"/>
              </p:ext>
            </p:extLst>
          </p:nvPr>
        </p:nvGraphicFramePr>
        <p:xfrm>
          <a:off x="971409" y="2132856"/>
          <a:ext cx="7543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p:cNvSpPr/>
          <p:nvPr/>
        </p:nvSpPr>
        <p:spPr>
          <a:xfrm>
            <a:off x="3307236" y="5085184"/>
            <a:ext cx="2736304" cy="576064"/>
          </a:xfrm>
          <a:prstGeom prst="rightArrow">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30972" y="5877272"/>
            <a:ext cx="4752528" cy="338554"/>
          </a:xfrm>
          <a:prstGeom prst="rect">
            <a:avLst/>
          </a:prstGeom>
          <a:noFill/>
        </p:spPr>
        <p:txBody>
          <a:bodyPr wrap="square" rtlCol="0">
            <a:spAutoFit/>
          </a:bodyPr>
          <a:lstStyle/>
          <a:p>
            <a:r>
              <a:rPr lang="en-US" sz="1600" b="1" dirty="0" smtClean="0"/>
              <a:t>Source: </a:t>
            </a:r>
            <a:r>
              <a:rPr lang="en-US" sz="1600" dirty="0" smtClean="0"/>
              <a:t>Grotta &amp; Bellocco (2013)</a:t>
            </a:r>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CMA: Key Assumptions</a:t>
            </a:r>
            <a:endParaRPr lang="en-US" b="1" dirty="0"/>
          </a:p>
        </p:txBody>
      </p:sp>
      <p:pic>
        <p:nvPicPr>
          <p:cNvPr id="4" name="Picture 3"/>
          <p:cNvPicPr>
            <a:picLocks noChangeAspect="1"/>
          </p:cNvPicPr>
          <p:nvPr/>
        </p:nvPicPr>
        <p:blipFill>
          <a:blip r:embed="rId2"/>
          <a:stretch>
            <a:fillRect/>
          </a:stretch>
        </p:blipFill>
        <p:spPr>
          <a:xfrm>
            <a:off x="1403648" y="1844823"/>
            <a:ext cx="6191111" cy="4412671"/>
          </a:xfrm>
          <a:prstGeom prst="rect">
            <a:avLst/>
          </a:prstGeom>
        </p:spPr>
      </p:pic>
      <p:cxnSp>
        <p:nvCxnSpPr>
          <p:cNvPr id="6" name="AutoShape 38"/>
          <p:cNvCxnSpPr>
            <a:cxnSpLocks noChangeShapeType="1"/>
          </p:cNvCxnSpPr>
          <p:nvPr/>
        </p:nvCxnSpPr>
        <p:spPr bwMode="auto">
          <a:xfrm>
            <a:off x="3851920" y="4293096"/>
            <a:ext cx="1152128" cy="864096"/>
          </a:xfrm>
          <a:prstGeom prst="straightConnector1">
            <a:avLst/>
          </a:prstGeom>
          <a:noFill/>
          <a:ln w="127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8398" dir="3806097" algn="ctr" rotWithShape="0">
                    <a:schemeClr val="accent2">
                      <a:lumMod val="50000"/>
                      <a:lumOff val="0"/>
                    </a:schemeClr>
                  </a:outerShdw>
                </a:effectLst>
              </a14:hiddenEffects>
            </a:ext>
          </a:ex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lum contrast="37000"/>
          </a:blip>
          <a:srcRect/>
          <a:stretch>
            <a:fillRect/>
          </a:stretch>
        </p:blipFill>
        <p:spPr bwMode="auto">
          <a:xfrm>
            <a:off x="777240" y="2765498"/>
            <a:ext cx="7272808" cy="648071"/>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ZA" b="1" dirty="0" smtClean="0"/>
              <a:t>CMA: Hicks and </a:t>
            </a:r>
            <a:r>
              <a:rPr lang="en-ZA" b="1" dirty="0" err="1" smtClean="0"/>
              <a:t>Tingley</a:t>
            </a:r>
            <a:r>
              <a:rPr lang="en-ZA" b="1" dirty="0" smtClean="0"/>
              <a:t> (2011)</a:t>
            </a:r>
            <a:endParaRPr lang="en-US" b="1" dirty="0"/>
          </a:p>
        </p:txBody>
      </p:sp>
      <p:sp>
        <p:nvSpPr>
          <p:cNvPr id="3" name="Content Placeholder 2"/>
          <p:cNvSpPr>
            <a:spLocks noGrp="1"/>
          </p:cNvSpPr>
          <p:nvPr>
            <p:ph idx="1"/>
          </p:nvPr>
        </p:nvSpPr>
        <p:spPr/>
        <p:txBody>
          <a:bodyPr/>
          <a:lstStyle/>
          <a:p>
            <a:r>
              <a:rPr lang="en-ZA" dirty="0" smtClean="0">
                <a:latin typeface="Century Gothic" pitchFamily="34" charset="0"/>
              </a:rPr>
              <a:t>2 stage regression analysis</a:t>
            </a:r>
          </a:p>
          <a:p>
            <a:pPr marL="514350" indent="-514350">
              <a:buNone/>
            </a:pPr>
            <a:endParaRPr lang="en-US" dirty="0">
              <a:latin typeface="Century Gothic" pitchFamily="34" charset="0"/>
            </a:endParaRPr>
          </a:p>
        </p:txBody>
      </p:sp>
      <p:pic>
        <p:nvPicPr>
          <p:cNvPr id="3075" name="Picture 3"/>
          <p:cNvPicPr>
            <a:picLocks noChangeAspect="1" noChangeArrowheads="1"/>
          </p:cNvPicPr>
          <p:nvPr/>
        </p:nvPicPr>
        <p:blipFill>
          <a:blip r:embed="rId3" cstate="print">
            <a:lum contrast="35000"/>
          </a:blip>
          <a:srcRect/>
          <a:stretch>
            <a:fillRect/>
          </a:stretch>
        </p:blipFill>
        <p:spPr bwMode="auto">
          <a:xfrm>
            <a:off x="1024261" y="2286673"/>
            <a:ext cx="7095478" cy="627750"/>
          </a:xfrm>
          <a:prstGeom prst="rect">
            <a:avLst/>
          </a:prstGeom>
          <a:noFill/>
          <a:ln w="9525">
            <a:noFill/>
            <a:miter lim="800000"/>
            <a:headEnd/>
            <a:tailEnd/>
          </a:ln>
        </p:spPr>
      </p:pic>
      <p:sp>
        <p:nvSpPr>
          <p:cNvPr id="7" name="Rectangle 6"/>
          <p:cNvSpPr/>
          <p:nvPr/>
        </p:nvSpPr>
        <p:spPr>
          <a:xfrm>
            <a:off x="755576" y="3356992"/>
            <a:ext cx="7920880" cy="2862322"/>
          </a:xfrm>
          <a:prstGeom prst="rect">
            <a:avLst/>
          </a:prstGeom>
        </p:spPr>
        <p:txBody>
          <a:bodyPr wrap="square">
            <a:spAutoFit/>
          </a:bodyPr>
          <a:lstStyle/>
          <a:p>
            <a:pPr algn="just">
              <a:lnSpc>
                <a:spcPct val="150000"/>
              </a:lnSpc>
            </a:pPr>
            <a:r>
              <a:rPr lang="en-GB" sz="2400" dirty="0" smtClean="0">
                <a:latin typeface="Century Gothic" pitchFamily="34" charset="0"/>
              </a:rPr>
              <a:t>The </a:t>
            </a:r>
            <a:r>
              <a:rPr lang="en-GB" sz="2400" dirty="0">
                <a:latin typeface="Century Gothic" pitchFamily="34" charset="0"/>
              </a:rPr>
              <a:t>product of the coefficient on the treatment variable in the first </a:t>
            </a:r>
            <a:r>
              <a:rPr lang="en-GB" sz="2400" dirty="0" smtClean="0">
                <a:latin typeface="Century Gothic" pitchFamily="34" charset="0"/>
              </a:rPr>
              <a:t>specification and </a:t>
            </a:r>
            <a:r>
              <a:rPr lang="en-GB" sz="2400" dirty="0">
                <a:latin typeface="Century Gothic" pitchFamily="34" charset="0"/>
              </a:rPr>
              <a:t>the coefficient on the </a:t>
            </a:r>
            <a:r>
              <a:rPr lang="en-GB" sz="2400" dirty="0" smtClean="0">
                <a:latin typeface="Century Gothic" pitchFamily="34" charset="0"/>
              </a:rPr>
              <a:t>mediator </a:t>
            </a:r>
            <a:r>
              <a:rPr lang="en-GB" sz="2400" dirty="0">
                <a:latin typeface="Century Gothic" pitchFamily="34" charset="0"/>
              </a:rPr>
              <a:t>in the second specification </a:t>
            </a:r>
            <a:r>
              <a:rPr lang="en-GB" sz="2400" dirty="0" smtClean="0">
                <a:latin typeface="Century Gothic" pitchFamily="34" charset="0"/>
              </a:rPr>
              <a:t>produce </a:t>
            </a:r>
            <a:r>
              <a:rPr lang="en-GB" sz="2400" dirty="0">
                <a:latin typeface="Century Gothic" pitchFamily="34" charset="0"/>
              </a:rPr>
              <a:t>the </a:t>
            </a:r>
            <a:r>
              <a:rPr lang="en-GB" sz="2400" i="1" dirty="0">
                <a:latin typeface="Century Gothic" pitchFamily="34" charset="0"/>
              </a:rPr>
              <a:t>average causal mediated effect </a:t>
            </a:r>
            <a:r>
              <a:rPr lang="en-GB" sz="2400" dirty="0">
                <a:latin typeface="Century Gothic" pitchFamily="34" charset="0"/>
              </a:rPr>
              <a:t>(ACME</a:t>
            </a:r>
            <a:r>
              <a:rPr lang="en-GB" sz="2400" dirty="0" smtClean="0">
                <a:latin typeface="Century Gothic" pitchFamily="34" charset="0"/>
              </a:rPr>
              <a:t>)</a:t>
            </a:r>
            <a:endParaRPr lang="en-US" sz="2400" dirty="0">
              <a:latin typeface="Century Gothic" pitchFamily="34" charset="0"/>
            </a:endParaRPr>
          </a:p>
        </p:txBody>
      </p:sp>
      <p:sp>
        <p:nvSpPr>
          <p:cNvPr id="30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STUDENT ENGAGEMENT AND READING SCORES</a:t>
            </a:r>
            <a:endParaRPr lang="en-US" b="1" dirty="0"/>
          </a:p>
        </p:txBody>
      </p:sp>
      <p:sp>
        <p:nvSpPr>
          <p:cNvPr id="3" name="Content Placeholder 2"/>
          <p:cNvSpPr>
            <a:spLocks noGrp="1"/>
          </p:cNvSpPr>
          <p:nvPr>
            <p:ph idx="1"/>
          </p:nvPr>
        </p:nvSpPr>
        <p:spPr/>
        <p:txBody>
          <a:bodyPr/>
          <a:lstStyle/>
          <a:p>
            <a:pPr>
              <a:lnSpc>
                <a:spcPct val="150000"/>
              </a:lnSpc>
            </a:pPr>
            <a:r>
              <a:rPr lang="en-ZA" b="1" dirty="0" smtClean="0">
                <a:latin typeface="Century Gothic" pitchFamily="34" charset="0"/>
              </a:rPr>
              <a:t>Treatment(s) 	</a:t>
            </a:r>
            <a:r>
              <a:rPr lang="en-ZA" dirty="0" smtClean="0">
                <a:latin typeface="Century Gothic" pitchFamily="34" charset="0"/>
              </a:rPr>
              <a:t>– 	Safety and Belonging </a:t>
            </a:r>
            <a:endParaRPr lang="en-ZA" i="1" dirty="0" smtClean="0">
              <a:latin typeface="Century Gothic" pitchFamily="34" charset="0"/>
            </a:endParaRPr>
          </a:p>
          <a:p>
            <a:pPr>
              <a:lnSpc>
                <a:spcPct val="150000"/>
              </a:lnSpc>
            </a:pPr>
            <a:r>
              <a:rPr lang="en-ZA" b="1" dirty="0" smtClean="0">
                <a:latin typeface="Century Gothic" pitchFamily="34" charset="0"/>
              </a:rPr>
              <a:t>Mediator 	</a:t>
            </a:r>
            <a:r>
              <a:rPr lang="en-ZA" dirty="0" smtClean="0">
                <a:latin typeface="Century Gothic" pitchFamily="34" charset="0"/>
              </a:rPr>
              <a:t>– 	Student Engagement</a:t>
            </a:r>
          </a:p>
          <a:p>
            <a:pPr>
              <a:lnSpc>
                <a:spcPct val="150000"/>
              </a:lnSpc>
            </a:pPr>
            <a:r>
              <a:rPr lang="en-ZA" b="1" dirty="0" smtClean="0">
                <a:latin typeface="Century Gothic" pitchFamily="34" charset="0"/>
              </a:rPr>
              <a:t>Outcome 	</a:t>
            </a:r>
            <a:r>
              <a:rPr lang="en-ZA" dirty="0" smtClean="0">
                <a:latin typeface="Century Gothic" pitchFamily="34" charset="0"/>
              </a:rPr>
              <a:t>–</a:t>
            </a:r>
            <a:r>
              <a:rPr lang="en-ZA" dirty="0">
                <a:latin typeface="Century Gothic" pitchFamily="34" charset="0"/>
              </a:rPr>
              <a:t>	</a:t>
            </a:r>
            <a:r>
              <a:rPr lang="en-ZA" dirty="0" smtClean="0">
                <a:latin typeface="Century Gothic" pitchFamily="34" charset="0"/>
              </a:rPr>
              <a:t>Reading Score </a:t>
            </a:r>
          </a:p>
          <a:p>
            <a:pPr>
              <a:lnSpc>
                <a:spcPct val="150000"/>
              </a:lnSpc>
            </a:pPr>
            <a:endParaRPr lang="en-ZA" dirty="0" smtClean="0">
              <a:latin typeface="Century Gothic" pitchFamily="34" charset="0"/>
            </a:endParaRPr>
          </a:p>
          <a:p>
            <a:pPr>
              <a:lnSpc>
                <a:spcPct val="150000"/>
              </a:lnSpc>
            </a:pPr>
            <a:r>
              <a:rPr lang="en-ZA" dirty="0" smtClean="0">
                <a:latin typeface="Century Gothic" pitchFamily="34" charset="0"/>
              </a:rPr>
              <a:t>Limitations   </a:t>
            </a:r>
            <a:endParaRPr lang="en-ZA" b="1" dirty="0" smtClean="0">
              <a:latin typeface="Century Gothic"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RESULTS – Safety </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6474372"/>
              </p:ext>
            </p:extLst>
          </p:nvPr>
        </p:nvGraphicFramePr>
        <p:xfrm>
          <a:off x="1043608" y="1844824"/>
          <a:ext cx="7200800" cy="4320482"/>
        </p:xfrm>
        <a:graphic>
          <a:graphicData uri="http://schemas.openxmlformats.org/drawingml/2006/table">
            <a:tbl>
              <a:tblPr firstRow="1" firstCol="1" bandRow="1">
                <a:tableStyleId>{2D5ABB26-0587-4C30-8999-92F81FD0307C}</a:tableStyleId>
              </a:tblPr>
              <a:tblGrid>
                <a:gridCol w="2188308"/>
                <a:gridCol w="1358775"/>
                <a:gridCol w="1219997"/>
                <a:gridCol w="1216860"/>
                <a:gridCol w="1216860"/>
              </a:tblGrid>
              <a:tr h="694569">
                <a:tc>
                  <a:txBody>
                    <a:bodyPr/>
                    <a:lstStyle/>
                    <a:p>
                      <a:pPr marL="0" marR="0">
                        <a:lnSpc>
                          <a:spcPct val="115000"/>
                        </a:lnSpc>
                        <a:spcBef>
                          <a:spcPts val="0"/>
                        </a:spcBef>
                        <a:spcAft>
                          <a:spcPts val="0"/>
                        </a:spcAft>
                      </a:pPr>
                      <a:r>
                        <a:rPr lang="en-US" sz="1100" dirty="0">
                          <a:effectLst/>
                        </a:rPr>
                        <a:t>Dependent Variable: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(1)</a:t>
                      </a:r>
                    </a:p>
                    <a:p>
                      <a:pPr marL="0" marR="0" algn="ctr">
                        <a:lnSpc>
                          <a:spcPct val="115000"/>
                        </a:lnSpc>
                        <a:spcBef>
                          <a:spcPts val="0"/>
                        </a:spcBef>
                        <a:spcAft>
                          <a:spcPts val="0"/>
                        </a:spcAft>
                      </a:pPr>
                      <a:r>
                        <a:rPr lang="en-US" sz="1100" dirty="0">
                          <a:effectLst/>
                        </a:rPr>
                        <a:t>Student </a:t>
                      </a:r>
                      <a:endParaRPr lang="en-US" sz="1100" dirty="0" smtClean="0">
                        <a:effectLst/>
                      </a:endParaRPr>
                    </a:p>
                    <a:p>
                      <a:pPr marL="0" marR="0" algn="ctr">
                        <a:lnSpc>
                          <a:spcPct val="115000"/>
                        </a:lnSpc>
                        <a:spcBef>
                          <a:spcPts val="0"/>
                        </a:spcBef>
                        <a:spcAft>
                          <a:spcPts val="0"/>
                        </a:spcAft>
                      </a:pPr>
                      <a:r>
                        <a:rPr lang="en-US" sz="1100" dirty="0" smtClean="0">
                          <a:effectLst/>
                        </a:rPr>
                        <a:t>Engagement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(2)</a:t>
                      </a:r>
                    </a:p>
                    <a:p>
                      <a:pPr marL="0" marR="0" algn="ctr">
                        <a:lnSpc>
                          <a:spcPct val="115000"/>
                        </a:lnSpc>
                        <a:spcBef>
                          <a:spcPts val="0"/>
                        </a:spcBef>
                        <a:spcAft>
                          <a:spcPts val="0"/>
                        </a:spcAft>
                      </a:pPr>
                      <a:r>
                        <a:rPr lang="en-US" sz="1100" dirty="0">
                          <a:effectLst/>
                        </a:rPr>
                        <a:t>Reading </a:t>
                      </a:r>
                      <a:endParaRPr lang="en-US" sz="1100" dirty="0" smtClean="0">
                        <a:effectLst/>
                      </a:endParaRPr>
                    </a:p>
                    <a:p>
                      <a:pPr marL="0" marR="0" algn="ctr">
                        <a:lnSpc>
                          <a:spcPct val="115000"/>
                        </a:lnSpc>
                        <a:spcBef>
                          <a:spcPts val="0"/>
                        </a:spcBef>
                        <a:spcAft>
                          <a:spcPts val="0"/>
                        </a:spcAft>
                      </a:pPr>
                      <a:r>
                        <a:rPr lang="en-US" sz="1100" dirty="0" smtClean="0">
                          <a:effectLst/>
                        </a:rPr>
                        <a:t>Test </a:t>
                      </a:r>
                      <a:r>
                        <a:rPr lang="en-US" sz="1100" dirty="0">
                          <a:effectLst/>
                        </a:rPr>
                        <a:t>Score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(3)</a:t>
                      </a:r>
                    </a:p>
                    <a:p>
                      <a:pPr marL="0" marR="0" algn="ctr">
                        <a:lnSpc>
                          <a:spcPct val="115000"/>
                        </a:lnSpc>
                        <a:spcBef>
                          <a:spcPts val="0"/>
                        </a:spcBef>
                        <a:spcAft>
                          <a:spcPts val="0"/>
                        </a:spcAft>
                      </a:pPr>
                      <a:r>
                        <a:rPr lang="en-US" sz="1100">
                          <a:effectLst/>
                        </a:rPr>
                        <a:t>Student Engagement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(4)</a:t>
                      </a:r>
                    </a:p>
                    <a:p>
                      <a:pPr marL="0" marR="0" algn="ctr">
                        <a:lnSpc>
                          <a:spcPct val="115000"/>
                        </a:lnSpc>
                        <a:spcBef>
                          <a:spcPts val="0"/>
                        </a:spcBef>
                        <a:spcAft>
                          <a:spcPts val="0"/>
                        </a:spcAft>
                      </a:pPr>
                      <a:r>
                        <a:rPr lang="en-US" sz="1100" dirty="0">
                          <a:effectLst/>
                        </a:rPr>
                        <a:t>Reading </a:t>
                      </a:r>
                      <a:endParaRPr lang="en-US" sz="1100" dirty="0" smtClean="0">
                        <a:effectLst/>
                      </a:endParaRPr>
                    </a:p>
                    <a:p>
                      <a:pPr marL="0" marR="0" algn="ctr">
                        <a:lnSpc>
                          <a:spcPct val="115000"/>
                        </a:lnSpc>
                        <a:spcBef>
                          <a:spcPts val="0"/>
                        </a:spcBef>
                        <a:spcAft>
                          <a:spcPts val="0"/>
                        </a:spcAft>
                      </a:pPr>
                      <a:r>
                        <a:rPr lang="en-US" sz="1100" dirty="0" smtClean="0">
                          <a:effectLst/>
                        </a:rPr>
                        <a:t>Test </a:t>
                      </a:r>
                      <a:r>
                        <a:rPr lang="en-US" sz="1100" dirty="0">
                          <a:effectLst/>
                        </a:rPr>
                        <a:t>Score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8431">
                <a:tc>
                  <a:txBody>
                    <a:bodyPr/>
                    <a:lstStyle/>
                    <a:p>
                      <a:pPr marL="0" marR="0">
                        <a:lnSpc>
                          <a:spcPct val="115000"/>
                        </a:lnSpc>
                        <a:spcBef>
                          <a:spcPts val="0"/>
                        </a:spcBef>
                        <a:spcAft>
                          <a:spcPts val="0"/>
                        </a:spcAft>
                      </a:pPr>
                      <a:r>
                        <a:rPr lang="en-US" sz="1100">
                          <a:effectLst/>
                        </a:rPr>
                        <a:t>Student Engagement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1212"/>
                    </a:solidFill>
                  </a:tcPr>
                </a:tc>
                <a:tc>
                  <a:txBody>
                    <a:bodyPr/>
                    <a:lstStyle/>
                    <a:p>
                      <a:pPr marL="0" marR="0" algn="ctr">
                        <a:lnSpc>
                          <a:spcPct val="115000"/>
                        </a:lnSpc>
                        <a:spcBef>
                          <a:spcPts val="0"/>
                        </a:spcBef>
                        <a:spcAft>
                          <a:spcPts val="0"/>
                        </a:spcAft>
                      </a:pPr>
                      <a:r>
                        <a:rPr lang="en-US" sz="1100">
                          <a:effectLst/>
                        </a:rPr>
                        <a:t>0.302***</a:t>
                      </a:r>
                    </a:p>
                    <a:p>
                      <a:pPr marL="0" marR="0" algn="ctr">
                        <a:lnSpc>
                          <a:spcPct val="115000"/>
                        </a:lnSpc>
                        <a:spcBef>
                          <a:spcPts val="0"/>
                        </a:spcBef>
                        <a:spcAft>
                          <a:spcPts val="0"/>
                        </a:spcAft>
                      </a:pPr>
                      <a:r>
                        <a:rPr lang="en-US" sz="1100">
                          <a:effectLst/>
                        </a:rPr>
                        <a:t>(0.027)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1212"/>
                    </a:solidFill>
                  </a:tcPr>
                </a:tc>
                <a:tc>
                  <a:txBody>
                    <a:bodyPr/>
                    <a:lstStyle/>
                    <a:p>
                      <a:pPr marL="0" marR="0" algn="ctr">
                        <a:lnSpc>
                          <a:spcPct val="115000"/>
                        </a:lnSpc>
                        <a:spcBef>
                          <a:spcPts val="0"/>
                        </a:spcBef>
                        <a:spcAft>
                          <a:spcPts val="0"/>
                        </a:spcAft>
                      </a:pPr>
                      <a:r>
                        <a:rPr lang="en-US" sz="1100">
                          <a:effectLst/>
                        </a:rPr>
                        <a:t>0.154***</a:t>
                      </a:r>
                    </a:p>
                    <a:p>
                      <a:pPr marL="0" marR="0" algn="ctr">
                        <a:lnSpc>
                          <a:spcPct val="115000"/>
                        </a:lnSpc>
                        <a:spcBef>
                          <a:spcPts val="0"/>
                        </a:spcBef>
                        <a:spcAft>
                          <a:spcPts val="0"/>
                        </a:spcAft>
                      </a:pPr>
                      <a:r>
                        <a:rPr lang="en-US" sz="1100">
                          <a:effectLst/>
                        </a:rPr>
                        <a:t>(0.018)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8431">
                <a:tc>
                  <a:txBody>
                    <a:bodyPr/>
                    <a:lstStyle/>
                    <a:p>
                      <a:pPr marL="0" marR="0">
                        <a:lnSpc>
                          <a:spcPct val="115000"/>
                        </a:lnSpc>
                        <a:spcBef>
                          <a:spcPts val="0"/>
                        </a:spcBef>
                        <a:spcAft>
                          <a:spcPts val="0"/>
                        </a:spcAft>
                      </a:pPr>
                      <a:r>
                        <a:rPr lang="en-US" sz="1100" dirty="0">
                          <a:effectLst/>
                        </a:rPr>
                        <a:t>High Sense of Safety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0.790***</a:t>
                      </a:r>
                    </a:p>
                    <a:p>
                      <a:pPr marL="0" marR="0" algn="ctr">
                        <a:lnSpc>
                          <a:spcPct val="115000"/>
                        </a:lnSpc>
                        <a:spcBef>
                          <a:spcPts val="0"/>
                        </a:spcBef>
                        <a:spcAft>
                          <a:spcPts val="0"/>
                        </a:spcAft>
                      </a:pPr>
                      <a:r>
                        <a:rPr lang="en-US" sz="1100">
                          <a:effectLst/>
                        </a:rPr>
                        <a:t>(0.052)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0.332***</a:t>
                      </a:r>
                    </a:p>
                    <a:p>
                      <a:pPr marL="0" marR="0" algn="ctr">
                        <a:lnSpc>
                          <a:spcPct val="115000"/>
                        </a:lnSpc>
                        <a:spcBef>
                          <a:spcPts val="0"/>
                        </a:spcBef>
                        <a:spcAft>
                          <a:spcPts val="0"/>
                        </a:spcAft>
                      </a:pPr>
                      <a:r>
                        <a:rPr lang="en-US" sz="1100">
                          <a:effectLst/>
                        </a:rPr>
                        <a:t>(0.043)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0.702***</a:t>
                      </a:r>
                    </a:p>
                    <a:p>
                      <a:pPr marL="0" marR="0" algn="ctr">
                        <a:lnSpc>
                          <a:spcPct val="115000"/>
                        </a:lnSpc>
                        <a:spcBef>
                          <a:spcPts val="0"/>
                        </a:spcBef>
                        <a:spcAft>
                          <a:spcPts val="0"/>
                        </a:spcAft>
                      </a:pPr>
                      <a:r>
                        <a:rPr lang="en-US" sz="1100">
                          <a:effectLst/>
                        </a:rPr>
                        <a:t>(0.496)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0.206***</a:t>
                      </a:r>
                    </a:p>
                    <a:p>
                      <a:pPr marL="0" marR="0" algn="ctr">
                        <a:lnSpc>
                          <a:spcPct val="115000"/>
                        </a:lnSpc>
                        <a:spcBef>
                          <a:spcPts val="0"/>
                        </a:spcBef>
                        <a:spcAft>
                          <a:spcPts val="0"/>
                        </a:spcAft>
                      </a:pPr>
                      <a:r>
                        <a:rPr lang="en-US" sz="1100">
                          <a:effectLst/>
                        </a:rPr>
                        <a:t>(0.032)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8431">
                <a:tc>
                  <a:txBody>
                    <a:bodyPr/>
                    <a:lstStyle/>
                    <a:p>
                      <a:pPr marL="0" marR="0">
                        <a:lnSpc>
                          <a:spcPct val="115000"/>
                        </a:lnSpc>
                        <a:spcBef>
                          <a:spcPts val="0"/>
                        </a:spcBef>
                        <a:spcAft>
                          <a:spcPts val="0"/>
                        </a:spcAft>
                      </a:pPr>
                      <a:r>
                        <a:rPr lang="en-US" sz="1100">
                          <a:effectLst/>
                        </a:rPr>
                        <a:t>ACME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100">
                          <a:effectLst/>
                        </a:rPr>
                        <a:t>0.239***</a:t>
                      </a:r>
                    </a:p>
                    <a:p>
                      <a:pPr marL="0" marR="0" algn="ctr">
                        <a:lnSpc>
                          <a:spcPct val="115000"/>
                        </a:lnSpc>
                        <a:spcBef>
                          <a:spcPts val="0"/>
                        </a:spcBef>
                        <a:spcAft>
                          <a:spcPts val="0"/>
                        </a:spcAft>
                      </a:pPr>
                      <a:r>
                        <a:rPr lang="en-US" sz="1100">
                          <a:effectLst/>
                        </a:rPr>
                        <a:t>(0.027)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a:effectLst/>
                        </a:rPr>
                        <a:t>0.108***</a:t>
                      </a:r>
                    </a:p>
                    <a:p>
                      <a:pPr marL="0" marR="0" algn="ctr">
                        <a:lnSpc>
                          <a:spcPct val="115000"/>
                        </a:lnSpc>
                        <a:spcBef>
                          <a:spcPts val="0"/>
                        </a:spcBef>
                        <a:spcAft>
                          <a:spcPts val="0"/>
                        </a:spcAft>
                      </a:pPr>
                      <a:r>
                        <a:rPr lang="en-US" sz="1100">
                          <a:effectLst/>
                        </a:rPr>
                        <a:t>(0.014)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458431">
                <a:tc>
                  <a:txBody>
                    <a:bodyPr/>
                    <a:lstStyle/>
                    <a:p>
                      <a:pPr marL="0" marR="0">
                        <a:lnSpc>
                          <a:spcPct val="115000"/>
                        </a:lnSpc>
                        <a:spcBef>
                          <a:spcPts val="0"/>
                        </a:spcBef>
                        <a:spcAft>
                          <a:spcPts val="0"/>
                        </a:spcAft>
                      </a:pPr>
                      <a:r>
                        <a:rPr lang="en-US" sz="1100">
                          <a:effectLst/>
                        </a:rPr>
                        <a:t>Direct Effect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100">
                          <a:effectLst/>
                        </a:rPr>
                        <a:t>0.332***</a:t>
                      </a:r>
                    </a:p>
                    <a:p>
                      <a:pPr marL="0" marR="0" algn="ctr">
                        <a:lnSpc>
                          <a:spcPct val="115000"/>
                        </a:lnSpc>
                        <a:spcBef>
                          <a:spcPts val="0"/>
                        </a:spcBef>
                        <a:spcAft>
                          <a:spcPts val="0"/>
                        </a:spcAft>
                      </a:pPr>
                      <a:r>
                        <a:rPr lang="en-US" sz="1100">
                          <a:effectLst/>
                        </a:rPr>
                        <a:t>(0.045)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a:effectLst/>
                        </a:rPr>
                        <a:t>0.206***</a:t>
                      </a:r>
                    </a:p>
                    <a:p>
                      <a:pPr marL="0" marR="0" algn="ctr">
                        <a:lnSpc>
                          <a:spcPct val="115000"/>
                        </a:lnSpc>
                        <a:spcBef>
                          <a:spcPts val="0"/>
                        </a:spcBef>
                        <a:spcAft>
                          <a:spcPts val="0"/>
                        </a:spcAft>
                      </a:pPr>
                      <a:r>
                        <a:rPr lang="en-US" sz="1100">
                          <a:effectLst/>
                        </a:rPr>
                        <a:t>(0.031)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458431">
                <a:tc>
                  <a:txBody>
                    <a:bodyPr/>
                    <a:lstStyle/>
                    <a:p>
                      <a:pPr marL="0" marR="0">
                        <a:lnSpc>
                          <a:spcPct val="115000"/>
                        </a:lnSpc>
                        <a:spcBef>
                          <a:spcPts val="0"/>
                        </a:spcBef>
                        <a:spcAft>
                          <a:spcPts val="0"/>
                        </a:spcAft>
                      </a:pPr>
                      <a:r>
                        <a:rPr lang="en-US" sz="1100" dirty="0">
                          <a:effectLst/>
                        </a:rPr>
                        <a:t>Total Effect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100">
                          <a:effectLst/>
                        </a:rPr>
                        <a:t>0.571***</a:t>
                      </a:r>
                    </a:p>
                    <a:p>
                      <a:pPr marL="0" marR="0" algn="ctr">
                        <a:lnSpc>
                          <a:spcPct val="115000"/>
                        </a:lnSpc>
                        <a:spcBef>
                          <a:spcPts val="0"/>
                        </a:spcBef>
                        <a:spcAft>
                          <a:spcPts val="0"/>
                        </a:spcAft>
                      </a:pPr>
                      <a:r>
                        <a:rPr lang="en-US" sz="1100">
                          <a:effectLst/>
                        </a:rPr>
                        <a:t>(0.052)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a:effectLst/>
                        </a:rPr>
                        <a:t>0.314***</a:t>
                      </a:r>
                    </a:p>
                    <a:p>
                      <a:pPr marL="0" marR="0" algn="ctr">
                        <a:lnSpc>
                          <a:spcPct val="115000"/>
                        </a:lnSpc>
                        <a:spcBef>
                          <a:spcPts val="0"/>
                        </a:spcBef>
                        <a:spcAft>
                          <a:spcPts val="0"/>
                        </a:spcAft>
                      </a:pPr>
                      <a:r>
                        <a:rPr lang="en-US" sz="1100">
                          <a:effectLst/>
                        </a:rPr>
                        <a:t>(0.035)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22293">
                <a:tc>
                  <a:txBody>
                    <a:bodyPr/>
                    <a:lstStyle/>
                    <a:p>
                      <a:pPr marL="0" marR="0">
                        <a:lnSpc>
                          <a:spcPct val="115000"/>
                        </a:lnSpc>
                        <a:spcBef>
                          <a:spcPts val="0"/>
                        </a:spcBef>
                        <a:spcAft>
                          <a:spcPts val="0"/>
                        </a:spcAft>
                      </a:pPr>
                      <a:r>
                        <a:rPr lang="en-US" sz="1100" dirty="0">
                          <a:effectLst/>
                        </a:rPr>
                        <a:t>% of Total Effect Mediated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100">
                          <a:effectLst/>
                        </a:rPr>
                        <a:t>41.9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dirty="0">
                          <a:effectLst/>
                        </a:rPr>
                        <a:t>34.8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22293">
                <a:tc gridSpan="5">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2293">
                <a:tc>
                  <a:txBody>
                    <a:bodyPr/>
                    <a:lstStyle/>
                    <a:p>
                      <a:pPr marL="0" marR="0">
                        <a:lnSpc>
                          <a:spcPct val="115000"/>
                        </a:lnSpc>
                        <a:spcBef>
                          <a:spcPts val="0"/>
                        </a:spcBef>
                        <a:spcAft>
                          <a:spcPts val="0"/>
                        </a:spcAft>
                      </a:pPr>
                      <a:r>
                        <a:rPr lang="en-US" sz="1100" dirty="0">
                          <a:effectLst/>
                        </a:rPr>
                        <a:t>Controls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293">
                <a:tc>
                  <a:txBody>
                    <a:bodyPr/>
                    <a:lstStyle/>
                    <a:p>
                      <a:pPr marL="0" marR="0">
                        <a:lnSpc>
                          <a:spcPct val="115000"/>
                        </a:lnSpc>
                        <a:spcBef>
                          <a:spcPts val="0"/>
                        </a:spcBef>
                        <a:spcAft>
                          <a:spcPts val="0"/>
                        </a:spcAft>
                      </a:pPr>
                      <a:r>
                        <a:rPr lang="en-US" sz="1100">
                          <a:effectLst/>
                        </a:rPr>
                        <a:t>Constant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-0.499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-0.063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-0.644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-0.335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293">
                <a:tc>
                  <a:txBody>
                    <a:bodyPr/>
                    <a:lstStyle/>
                    <a:p>
                      <a:pPr marL="0" marR="0">
                        <a:lnSpc>
                          <a:spcPct val="115000"/>
                        </a:lnSpc>
                        <a:spcBef>
                          <a:spcPts val="0"/>
                        </a:spcBef>
                        <a:spcAft>
                          <a:spcPts val="0"/>
                        </a:spcAft>
                      </a:pPr>
                      <a:r>
                        <a:rPr lang="en-US" sz="1100" dirty="0">
                          <a:effectLst/>
                        </a:rPr>
                        <a:t>Observations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12851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12851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12851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12851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293">
                <a:tc>
                  <a:txBody>
                    <a:bodyPr/>
                    <a:lstStyle/>
                    <a:p>
                      <a:pPr marL="0" marR="0">
                        <a:lnSpc>
                          <a:spcPct val="115000"/>
                        </a:lnSpc>
                        <a:spcBef>
                          <a:spcPts val="0"/>
                        </a:spcBef>
                        <a:spcAft>
                          <a:spcPts val="0"/>
                        </a:spcAft>
                      </a:pPr>
                      <a:r>
                        <a:rPr lang="en-US" sz="1100" dirty="0">
                          <a:effectLst/>
                        </a:rPr>
                        <a:t>R-squared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0.141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0.123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0.1992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0.497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92588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RESULTS – </a:t>
            </a:r>
            <a:r>
              <a:rPr lang="en-US" sz="4000" b="1" dirty="0" smtClean="0"/>
              <a:t>Safety by test language  </a:t>
            </a:r>
            <a:endParaRPr 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0345200"/>
              </p:ext>
            </p:extLst>
          </p:nvPr>
        </p:nvGraphicFramePr>
        <p:xfrm>
          <a:off x="1187625" y="1833373"/>
          <a:ext cx="6912767" cy="4415351"/>
        </p:xfrm>
        <a:graphic>
          <a:graphicData uri="http://schemas.openxmlformats.org/drawingml/2006/table">
            <a:tbl>
              <a:tblPr firstRow="1" firstCol="1" bandRow="1">
                <a:tableStyleId>{2D5ABB26-0587-4C30-8999-92F81FD0307C}</a:tableStyleId>
              </a:tblPr>
              <a:tblGrid>
                <a:gridCol w="2103035"/>
                <a:gridCol w="1303671"/>
                <a:gridCol w="1171197"/>
                <a:gridCol w="1167432"/>
                <a:gridCol w="1167432"/>
              </a:tblGrid>
              <a:tr h="419423">
                <a:tc>
                  <a:txBody>
                    <a:bodyPr/>
                    <a:lstStyle/>
                    <a:p>
                      <a:pPr marL="0" marR="0">
                        <a:lnSpc>
                          <a:spcPct val="115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200" dirty="0">
                          <a:effectLst/>
                        </a:rPr>
                        <a:t>African Language Schools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dirty="0">
                          <a:effectLst/>
                        </a:rPr>
                        <a:t>English/Afrikaans Language Schools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629134">
                <a:tc>
                  <a:txBody>
                    <a:bodyPr/>
                    <a:lstStyle/>
                    <a:p>
                      <a:pPr marL="0" marR="0">
                        <a:lnSpc>
                          <a:spcPct val="115000"/>
                        </a:lnSpc>
                        <a:spcBef>
                          <a:spcPts val="0"/>
                        </a:spcBef>
                        <a:spcAft>
                          <a:spcPts val="0"/>
                        </a:spcAft>
                      </a:pPr>
                      <a:r>
                        <a:rPr lang="en-US" sz="1200">
                          <a:effectLst/>
                        </a:rPr>
                        <a:t> </a:t>
                      </a:r>
                    </a:p>
                    <a:p>
                      <a:pPr marL="0" marR="0">
                        <a:lnSpc>
                          <a:spcPct val="115000"/>
                        </a:lnSpc>
                        <a:spcBef>
                          <a:spcPts val="0"/>
                        </a:spcBef>
                        <a:spcAft>
                          <a:spcPts val="0"/>
                        </a:spcAft>
                      </a:pPr>
                      <a:r>
                        <a:rPr lang="en-US" sz="1200">
                          <a:effectLst/>
                        </a:rPr>
                        <a:t>Dependent Variable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(1)</a:t>
                      </a:r>
                    </a:p>
                    <a:p>
                      <a:pPr marL="0" marR="0" algn="ctr">
                        <a:lnSpc>
                          <a:spcPct val="115000"/>
                        </a:lnSpc>
                        <a:spcBef>
                          <a:spcPts val="0"/>
                        </a:spcBef>
                        <a:spcAft>
                          <a:spcPts val="0"/>
                        </a:spcAft>
                      </a:pPr>
                      <a:r>
                        <a:rPr lang="en-US" sz="1200" dirty="0">
                          <a:effectLst/>
                        </a:rPr>
                        <a:t>Student Engagement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(2)</a:t>
                      </a:r>
                    </a:p>
                    <a:p>
                      <a:pPr marL="0" marR="0" algn="ctr">
                        <a:lnSpc>
                          <a:spcPct val="115000"/>
                        </a:lnSpc>
                        <a:spcBef>
                          <a:spcPts val="0"/>
                        </a:spcBef>
                        <a:spcAft>
                          <a:spcPts val="0"/>
                        </a:spcAft>
                      </a:pPr>
                      <a:r>
                        <a:rPr lang="en-US" sz="1200" dirty="0">
                          <a:effectLst/>
                        </a:rPr>
                        <a:t>Reading Test Score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(3)</a:t>
                      </a:r>
                    </a:p>
                    <a:p>
                      <a:pPr marL="0" marR="0" algn="ctr">
                        <a:lnSpc>
                          <a:spcPct val="115000"/>
                        </a:lnSpc>
                        <a:spcBef>
                          <a:spcPts val="0"/>
                        </a:spcBef>
                        <a:spcAft>
                          <a:spcPts val="0"/>
                        </a:spcAft>
                      </a:pPr>
                      <a:r>
                        <a:rPr lang="en-US" sz="1200" dirty="0">
                          <a:effectLst/>
                        </a:rPr>
                        <a:t>Student Engagement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(4)</a:t>
                      </a:r>
                    </a:p>
                    <a:p>
                      <a:pPr marL="0" marR="0" algn="ctr">
                        <a:lnSpc>
                          <a:spcPct val="115000"/>
                        </a:lnSpc>
                        <a:spcBef>
                          <a:spcPts val="0"/>
                        </a:spcBef>
                        <a:spcAft>
                          <a:spcPts val="0"/>
                        </a:spcAft>
                      </a:pPr>
                      <a:r>
                        <a:rPr lang="en-US" sz="1200">
                          <a:effectLst/>
                        </a:rPr>
                        <a:t>Reading Test Score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423">
                <a:tc>
                  <a:txBody>
                    <a:bodyPr/>
                    <a:lstStyle/>
                    <a:p>
                      <a:pPr marL="0" marR="0">
                        <a:lnSpc>
                          <a:spcPct val="115000"/>
                        </a:lnSpc>
                        <a:spcBef>
                          <a:spcPts val="0"/>
                        </a:spcBef>
                        <a:spcAft>
                          <a:spcPts val="0"/>
                        </a:spcAft>
                      </a:pPr>
                      <a:r>
                        <a:rPr lang="en-US" sz="1200">
                          <a:effectLst/>
                        </a:rPr>
                        <a:t>Student Engagement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1212"/>
                    </a:solidFill>
                  </a:tcPr>
                </a:tc>
                <a:tc>
                  <a:txBody>
                    <a:bodyPr/>
                    <a:lstStyle/>
                    <a:p>
                      <a:pPr marL="0" marR="0" algn="ctr">
                        <a:lnSpc>
                          <a:spcPct val="115000"/>
                        </a:lnSpc>
                        <a:spcBef>
                          <a:spcPts val="0"/>
                        </a:spcBef>
                        <a:spcAft>
                          <a:spcPts val="0"/>
                        </a:spcAft>
                      </a:pPr>
                      <a:r>
                        <a:rPr lang="en-US" sz="1200">
                          <a:effectLst/>
                        </a:rPr>
                        <a:t>0.143***</a:t>
                      </a:r>
                    </a:p>
                    <a:p>
                      <a:pPr marL="0" marR="0" algn="ctr">
                        <a:lnSpc>
                          <a:spcPct val="115000"/>
                        </a:lnSpc>
                        <a:spcBef>
                          <a:spcPts val="0"/>
                        </a:spcBef>
                        <a:spcAft>
                          <a:spcPts val="0"/>
                        </a:spcAft>
                      </a:pPr>
                      <a:r>
                        <a:rPr lang="en-US" sz="1200">
                          <a:effectLst/>
                        </a:rPr>
                        <a:t>(0.019)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1212"/>
                    </a:solidFill>
                  </a:tcPr>
                </a:tc>
                <a:tc>
                  <a:txBody>
                    <a:bodyPr/>
                    <a:lstStyle/>
                    <a:p>
                      <a:pPr marL="0" marR="0" algn="ctr">
                        <a:lnSpc>
                          <a:spcPct val="115000"/>
                        </a:lnSpc>
                        <a:spcBef>
                          <a:spcPts val="0"/>
                        </a:spcBef>
                        <a:spcAft>
                          <a:spcPts val="0"/>
                        </a:spcAft>
                      </a:pPr>
                      <a:r>
                        <a:rPr lang="en-US" sz="1200">
                          <a:effectLst/>
                        </a:rPr>
                        <a:t>0.228***</a:t>
                      </a:r>
                    </a:p>
                    <a:p>
                      <a:pPr marL="0" marR="0" algn="ctr">
                        <a:lnSpc>
                          <a:spcPct val="115000"/>
                        </a:lnSpc>
                        <a:spcBef>
                          <a:spcPts val="0"/>
                        </a:spcBef>
                        <a:spcAft>
                          <a:spcPts val="0"/>
                        </a:spcAft>
                      </a:pPr>
                      <a:r>
                        <a:rPr lang="en-US" sz="1200">
                          <a:effectLst/>
                        </a:rPr>
                        <a:t>(0.034)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423">
                <a:tc>
                  <a:txBody>
                    <a:bodyPr/>
                    <a:lstStyle/>
                    <a:p>
                      <a:pPr marL="0" marR="0">
                        <a:lnSpc>
                          <a:spcPct val="115000"/>
                        </a:lnSpc>
                        <a:spcBef>
                          <a:spcPts val="0"/>
                        </a:spcBef>
                        <a:spcAft>
                          <a:spcPts val="0"/>
                        </a:spcAft>
                      </a:pPr>
                      <a:r>
                        <a:rPr lang="en-US" sz="1200">
                          <a:effectLst/>
                        </a:rPr>
                        <a:t>High Sense of Safety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0.735***</a:t>
                      </a:r>
                    </a:p>
                    <a:p>
                      <a:pPr marL="0" marR="0" algn="ctr">
                        <a:lnSpc>
                          <a:spcPct val="115000"/>
                        </a:lnSpc>
                        <a:spcBef>
                          <a:spcPts val="0"/>
                        </a:spcBef>
                        <a:spcAft>
                          <a:spcPts val="0"/>
                        </a:spcAft>
                      </a:pPr>
                      <a:r>
                        <a:rPr lang="en-US" sz="1200">
                          <a:effectLst/>
                        </a:rPr>
                        <a:t>(0.559)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0.267***</a:t>
                      </a:r>
                    </a:p>
                    <a:p>
                      <a:pPr marL="0" marR="0" algn="ctr">
                        <a:lnSpc>
                          <a:spcPct val="115000"/>
                        </a:lnSpc>
                        <a:spcBef>
                          <a:spcPts val="0"/>
                        </a:spcBef>
                        <a:spcAft>
                          <a:spcPts val="0"/>
                        </a:spcAft>
                      </a:pPr>
                      <a:r>
                        <a:rPr lang="en-US" sz="1200">
                          <a:effectLst/>
                        </a:rPr>
                        <a:t>(0.358)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0.540***</a:t>
                      </a:r>
                    </a:p>
                    <a:p>
                      <a:pPr marL="0" marR="0" algn="ctr">
                        <a:lnSpc>
                          <a:spcPct val="115000"/>
                        </a:lnSpc>
                        <a:spcBef>
                          <a:spcPts val="0"/>
                        </a:spcBef>
                        <a:spcAft>
                          <a:spcPts val="0"/>
                        </a:spcAft>
                      </a:pPr>
                      <a:r>
                        <a:rPr lang="en-US" sz="1200" dirty="0">
                          <a:effectLst/>
                        </a:rPr>
                        <a:t>(0.075)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0.135***</a:t>
                      </a:r>
                    </a:p>
                    <a:p>
                      <a:pPr marL="0" marR="0" algn="ctr">
                        <a:lnSpc>
                          <a:spcPct val="115000"/>
                        </a:lnSpc>
                        <a:spcBef>
                          <a:spcPts val="0"/>
                        </a:spcBef>
                        <a:spcAft>
                          <a:spcPts val="0"/>
                        </a:spcAft>
                      </a:pPr>
                      <a:r>
                        <a:rPr lang="en-US" sz="1200">
                          <a:effectLst/>
                        </a:rPr>
                        <a:t>(0.049)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423">
                <a:tc>
                  <a:txBody>
                    <a:bodyPr/>
                    <a:lstStyle/>
                    <a:p>
                      <a:pPr marL="0" marR="0">
                        <a:lnSpc>
                          <a:spcPct val="115000"/>
                        </a:lnSpc>
                        <a:spcBef>
                          <a:spcPts val="0"/>
                        </a:spcBef>
                        <a:spcAft>
                          <a:spcPts val="0"/>
                        </a:spcAft>
                      </a:pPr>
                      <a:r>
                        <a:rPr lang="en-US" sz="1200">
                          <a:effectLst/>
                        </a:rPr>
                        <a:t>ACME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200">
                          <a:effectLst/>
                        </a:rPr>
                        <a:t>0.105***</a:t>
                      </a:r>
                    </a:p>
                    <a:p>
                      <a:pPr marL="0" marR="0" algn="ctr">
                        <a:lnSpc>
                          <a:spcPct val="115000"/>
                        </a:lnSpc>
                        <a:spcBef>
                          <a:spcPts val="0"/>
                        </a:spcBef>
                        <a:spcAft>
                          <a:spcPts val="0"/>
                        </a:spcAft>
                      </a:pPr>
                      <a:r>
                        <a:rPr lang="en-US" sz="1200">
                          <a:effectLst/>
                        </a:rPr>
                        <a:t>(0.016)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dirty="0">
                          <a:effectLst/>
                        </a:rPr>
                        <a:t>0.124***</a:t>
                      </a:r>
                    </a:p>
                    <a:p>
                      <a:pPr marL="0" marR="0" algn="ctr">
                        <a:lnSpc>
                          <a:spcPct val="115000"/>
                        </a:lnSpc>
                        <a:spcBef>
                          <a:spcPts val="0"/>
                        </a:spcBef>
                        <a:spcAft>
                          <a:spcPts val="0"/>
                        </a:spcAft>
                      </a:pPr>
                      <a:r>
                        <a:rPr lang="en-US" sz="1200" dirty="0">
                          <a:effectLst/>
                        </a:rPr>
                        <a:t>(0.024)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419423">
                <a:tc>
                  <a:txBody>
                    <a:bodyPr/>
                    <a:lstStyle/>
                    <a:p>
                      <a:pPr marL="0" marR="0">
                        <a:lnSpc>
                          <a:spcPct val="115000"/>
                        </a:lnSpc>
                        <a:spcBef>
                          <a:spcPts val="0"/>
                        </a:spcBef>
                        <a:spcAft>
                          <a:spcPts val="0"/>
                        </a:spcAft>
                      </a:pPr>
                      <a:r>
                        <a:rPr lang="en-US" sz="1200">
                          <a:effectLst/>
                        </a:rPr>
                        <a:t>Direct Effect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200">
                          <a:effectLst/>
                        </a:rPr>
                        <a:t>0.267***</a:t>
                      </a:r>
                    </a:p>
                    <a:p>
                      <a:pPr marL="0" marR="0" algn="ctr">
                        <a:lnSpc>
                          <a:spcPct val="115000"/>
                        </a:lnSpc>
                        <a:spcBef>
                          <a:spcPts val="0"/>
                        </a:spcBef>
                        <a:spcAft>
                          <a:spcPts val="0"/>
                        </a:spcAft>
                      </a:pPr>
                      <a:r>
                        <a:rPr lang="en-US" sz="1200">
                          <a:effectLst/>
                        </a:rPr>
                        <a:t>(0.035)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dirty="0">
                          <a:effectLst/>
                        </a:rPr>
                        <a:t>0.138***</a:t>
                      </a:r>
                    </a:p>
                    <a:p>
                      <a:pPr marL="0" marR="0" algn="ctr">
                        <a:lnSpc>
                          <a:spcPct val="115000"/>
                        </a:lnSpc>
                        <a:spcBef>
                          <a:spcPts val="0"/>
                        </a:spcBef>
                        <a:spcAft>
                          <a:spcPts val="0"/>
                        </a:spcAft>
                      </a:pPr>
                      <a:r>
                        <a:rPr lang="en-US" sz="1200" dirty="0">
                          <a:effectLst/>
                        </a:rPr>
                        <a:t>(0.048)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419423">
                <a:tc>
                  <a:txBody>
                    <a:bodyPr/>
                    <a:lstStyle/>
                    <a:p>
                      <a:pPr marL="0" marR="0">
                        <a:lnSpc>
                          <a:spcPct val="115000"/>
                        </a:lnSpc>
                        <a:spcBef>
                          <a:spcPts val="0"/>
                        </a:spcBef>
                        <a:spcAft>
                          <a:spcPts val="0"/>
                        </a:spcAft>
                      </a:pPr>
                      <a:r>
                        <a:rPr lang="en-US" sz="1200">
                          <a:effectLst/>
                        </a:rPr>
                        <a:t>Total Effect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200">
                          <a:effectLst/>
                        </a:rPr>
                        <a:t>0.372***</a:t>
                      </a:r>
                    </a:p>
                    <a:p>
                      <a:pPr marL="0" marR="0" algn="ctr">
                        <a:lnSpc>
                          <a:spcPct val="115000"/>
                        </a:lnSpc>
                        <a:spcBef>
                          <a:spcPts val="0"/>
                        </a:spcBef>
                        <a:spcAft>
                          <a:spcPts val="0"/>
                        </a:spcAft>
                      </a:pPr>
                      <a:r>
                        <a:rPr lang="en-US" sz="1200">
                          <a:effectLst/>
                        </a:rPr>
                        <a:t>(0.039)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a:effectLst/>
                        </a:rPr>
                        <a:t>0.262***</a:t>
                      </a:r>
                    </a:p>
                    <a:p>
                      <a:pPr marL="0" marR="0" algn="ctr">
                        <a:lnSpc>
                          <a:spcPct val="115000"/>
                        </a:lnSpc>
                        <a:spcBef>
                          <a:spcPts val="0"/>
                        </a:spcBef>
                        <a:spcAft>
                          <a:spcPts val="0"/>
                        </a:spcAft>
                      </a:pPr>
                      <a:r>
                        <a:rPr lang="en-US" sz="1200">
                          <a:effectLst/>
                        </a:rPr>
                        <a:t>(0.054)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09711">
                <a:tc>
                  <a:txBody>
                    <a:bodyPr/>
                    <a:lstStyle/>
                    <a:p>
                      <a:pPr marL="0" marR="0">
                        <a:lnSpc>
                          <a:spcPct val="115000"/>
                        </a:lnSpc>
                        <a:spcBef>
                          <a:spcPts val="0"/>
                        </a:spcBef>
                        <a:spcAft>
                          <a:spcPts val="0"/>
                        </a:spcAft>
                      </a:pPr>
                      <a:r>
                        <a:rPr lang="en-US" sz="1200">
                          <a:effectLst/>
                        </a:rPr>
                        <a:t>% of Total Effect Mediated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200">
                          <a:effectLst/>
                        </a:rPr>
                        <a:t>28.3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a:effectLst/>
                        </a:rPr>
                        <a:t>47.2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09711">
                <a:tc gridSpan="5">
                  <a:txBody>
                    <a:bodyPr/>
                    <a:lstStyle/>
                    <a:p>
                      <a:pPr marL="0" marR="0" algn="ctr">
                        <a:lnSpc>
                          <a:spcPct val="115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711">
                <a:tc>
                  <a:txBody>
                    <a:bodyPr/>
                    <a:lstStyle/>
                    <a:p>
                      <a:pPr marL="0" marR="0">
                        <a:lnSpc>
                          <a:spcPct val="115000"/>
                        </a:lnSpc>
                        <a:spcBef>
                          <a:spcPts val="0"/>
                        </a:spcBef>
                        <a:spcAft>
                          <a:spcPts val="0"/>
                        </a:spcAft>
                      </a:pPr>
                      <a:r>
                        <a:rPr lang="en-US" sz="1200">
                          <a:effectLst/>
                        </a:rPr>
                        <a:t>Controls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Yes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Yes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Yes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Yes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711">
                <a:tc>
                  <a:txBody>
                    <a:bodyPr/>
                    <a:lstStyle/>
                    <a:p>
                      <a:pPr marL="0" marR="0">
                        <a:lnSpc>
                          <a:spcPct val="115000"/>
                        </a:lnSpc>
                        <a:spcBef>
                          <a:spcPts val="0"/>
                        </a:spcBef>
                        <a:spcAft>
                          <a:spcPts val="0"/>
                        </a:spcAft>
                      </a:pPr>
                      <a:r>
                        <a:rPr lang="en-US" sz="1200">
                          <a:effectLst/>
                        </a:rPr>
                        <a:t>Constant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-0.699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-0.521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-0.644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0.000306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711">
                <a:tc>
                  <a:txBody>
                    <a:bodyPr/>
                    <a:lstStyle/>
                    <a:p>
                      <a:pPr marL="0" marR="0">
                        <a:lnSpc>
                          <a:spcPct val="115000"/>
                        </a:lnSpc>
                        <a:spcBef>
                          <a:spcPts val="0"/>
                        </a:spcBef>
                        <a:spcAft>
                          <a:spcPts val="0"/>
                        </a:spcAft>
                      </a:pPr>
                      <a:r>
                        <a:rPr lang="en-US" sz="1200">
                          <a:effectLst/>
                        </a:rPr>
                        <a:t>Observations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11160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11160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1691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1691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711">
                <a:tc>
                  <a:txBody>
                    <a:bodyPr/>
                    <a:lstStyle/>
                    <a:p>
                      <a:pPr marL="0" marR="0">
                        <a:lnSpc>
                          <a:spcPct val="115000"/>
                        </a:lnSpc>
                        <a:spcBef>
                          <a:spcPts val="0"/>
                        </a:spcBef>
                        <a:spcAft>
                          <a:spcPts val="0"/>
                        </a:spcAft>
                      </a:pPr>
                      <a:r>
                        <a:rPr lang="en-US" sz="1200">
                          <a:effectLst/>
                        </a:rPr>
                        <a:t>R-squared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0.196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0.252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rPr>
                        <a:t>0.201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0.574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143" marR="681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92009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 – Sense of belonging</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5305063"/>
              </p:ext>
            </p:extLst>
          </p:nvPr>
        </p:nvGraphicFramePr>
        <p:xfrm>
          <a:off x="1043608" y="1844824"/>
          <a:ext cx="7128794" cy="4392489"/>
        </p:xfrm>
        <a:graphic>
          <a:graphicData uri="http://schemas.openxmlformats.org/drawingml/2006/table">
            <a:tbl>
              <a:tblPr firstRow="1" firstCol="1" bandRow="1">
                <a:tableStyleId>{2D5ABB26-0587-4C30-8999-92F81FD0307C}</a:tableStyleId>
              </a:tblPr>
              <a:tblGrid>
                <a:gridCol w="1429331"/>
                <a:gridCol w="996066"/>
                <a:gridCol w="958844"/>
                <a:gridCol w="1041477"/>
                <a:gridCol w="881421"/>
                <a:gridCol w="996066"/>
                <a:gridCol w="825589"/>
              </a:tblGrid>
              <a:tr h="669551">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(1)</a:t>
                      </a:r>
                    </a:p>
                    <a:p>
                      <a:pPr marL="0" marR="0" algn="ctr">
                        <a:lnSpc>
                          <a:spcPct val="115000"/>
                        </a:lnSpc>
                        <a:spcBef>
                          <a:spcPts val="0"/>
                        </a:spcBef>
                        <a:spcAft>
                          <a:spcPts val="0"/>
                        </a:spcAft>
                      </a:pPr>
                      <a:r>
                        <a:rPr lang="en-US" sz="1100" dirty="0" smtClean="0">
                          <a:effectLst/>
                        </a:rPr>
                        <a:t>Student Engagement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(2)</a:t>
                      </a:r>
                    </a:p>
                    <a:p>
                      <a:pPr marL="0" marR="0" algn="ctr">
                        <a:lnSpc>
                          <a:spcPct val="115000"/>
                        </a:lnSpc>
                        <a:spcBef>
                          <a:spcPts val="0"/>
                        </a:spcBef>
                        <a:spcAft>
                          <a:spcPts val="0"/>
                        </a:spcAft>
                      </a:pPr>
                      <a:r>
                        <a:rPr lang="en-US" sz="1100" dirty="0" smtClean="0">
                          <a:effectLst/>
                        </a:rPr>
                        <a:t>Reading Test Score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(3)</a:t>
                      </a:r>
                    </a:p>
                    <a:p>
                      <a:pPr marL="0" marR="0" algn="ctr">
                        <a:lnSpc>
                          <a:spcPct val="115000"/>
                        </a:lnSpc>
                        <a:spcBef>
                          <a:spcPts val="0"/>
                        </a:spcBef>
                        <a:spcAft>
                          <a:spcPts val="0"/>
                        </a:spcAft>
                      </a:pPr>
                      <a:r>
                        <a:rPr lang="en-US" sz="1100" dirty="0" smtClean="0">
                          <a:effectLst/>
                        </a:rPr>
                        <a:t>Student Engagement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(4)</a:t>
                      </a:r>
                    </a:p>
                    <a:p>
                      <a:pPr marL="0" marR="0" algn="ctr">
                        <a:lnSpc>
                          <a:spcPct val="115000"/>
                        </a:lnSpc>
                        <a:spcBef>
                          <a:spcPts val="0"/>
                        </a:spcBef>
                        <a:spcAft>
                          <a:spcPts val="0"/>
                        </a:spcAft>
                      </a:pPr>
                      <a:r>
                        <a:rPr lang="en-US" sz="1100" dirty="0" smtClean="0">
                          <a:effectLst/>
                        </a:rPr>
                        <a:t>Reading Test Score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(5)</a:t>
                      </a:r>
                    </a:p>
                    <a:p>
                      <a:pPr marL="0" marR="0" algn="ctr">
                        <a:lnSpc>
                          <a:spcPct val="115000"/>
                        </a:lnSpc>
                        <a:spcBef>
                          <a:spcPts val="0"/>
                        </a:spcBef>
                        <a:spcAft>
                          <a:spcPts val="0"/>
                        </a:spcAft>
                      </a:pPr>
                      <a:r>
                        <a:rPr lang="en-US" sz="1100" dirty="0" smtClean="0">
                          <a:effectLst/>
                        </a:rPr>
                        <a:t>Student Engagement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(6)</a:t>
                      </a:r>
                    </a:p>
                    <a:p>
                      <a:pPr marL="0" marR="0" algn="ctr">
                        <a:lnSpc>
                          <a:spcPct val="115000"/>
                        </a:lnSpc>
                        <a:spcBef>
                          <a:spcPts val="0"/>
                        </a:spcBef>
                        <a:spcAft>
                          <a:spcPts val="0"/>
                        </a:spcAft>
                      </a:pPr>
                      <a:r>
                        <a:rPr lang="en-US" sz="1100" dirty="0" smtClean="0">
                          <a:effectLst/>
                        </a:rPr>
                        <a:t>Reading Test Score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918">
                <a:tc>
                  <a:txBody>
                    <a:bodyPr/>
                    <a:lstStyle/>
                    <a:p>
                      <a:pPr marL="0" marR="0">
                        <a:lnSpc>
                          <a:spcPct val="115000"/>
                        </a:lnSpc>
                        <a:spcBef>
                          <a:spcPts val="0"/>
                        </a:spcBef>
                        <a:spcAft>
                          <a:spcPts val="0"/>
                        </a:spcAft>
                      </a:pPr>
                      <a:r>
                        <a:rPr lang="en-US" sz="1100" dirty="0" smtClean="0">
                          <a:effectLst/>
                        </a:rPr>
                        <a:t>Student Engagement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1212"/>
                    </a:solidFill>
                  </a:tcPr>
                </a:tc>
                <a:tc>
                  <a:txBody>
                    <a:bodyPr/>
                    <a:lstStyle/>
                    <a:p>
                      <a:pPr marL="0" marR="0" algn="ctr">
                        <a:lnSpc>
                          <a:spcPct val="115000"/>
                        </a:lnSpc>
                        <a:spcBef>
                          <a:spcPts val="0"/>
                        </a:spcBef>
                        <a:spcAft>
                          <a:spcPts val="0"/>
                        </a:spcAft>
                      </a:pPr>
                      <a:r>
                        <a:rPr lang="en-US" sz="1100">
                          <a:effectLst/>
                        </a:rPr>
                        <a:t>0.299***</a:t>
                      </a:r>
                    </a:p>
                    <a:p>
                      <a:pPr marL="0" marR="0" algn="ctr">
                        <a:lnSpc>
                          <a:spcPct val="115000"/>
                        </a:lnSpc>
                        <a:spcBef>
                          <a:spcPts val="0"/>
                        </a:spcBef>
                        <a:spcAft>
                          <a:spcPts val="0"/>
                        </a:spcAft>
                      </a:pPr>
                      <a:r>
                        <a:rPr lang="en-US" sz="1100">
                          <a:effectLst/>
                        </a:rPr>
                        <a:t>(0.027)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1212"/>
                    </a:solidFill>
                  </a:tcPr>
                </a:tc>
                <a:tc>
                  <a:txBody>
                    <a:bodyPr/>
                    <a:lstStyle/>
                    <a:p>
                      <a:pPr marL="0" marR="0" algn="ctr">
                        <a:lnSpc>
                          <a:spcPct val="115000"/>
                        </a:lnSpc>
                        <a:spcBef>
                          <a:spcPts val="0"/>
                        </a:spcBef>
                        <a:spcAft>
                          <a:spcPts val="0"/>
                        </a:spcAft>
                      </a:pPr>
                      <a:r>
                        <a:rPr lang="en-US" sz="1100">
                          <a:effectLst/>
                        </a:rPr>
                        <a:t>0.163***</a:t>
                      </a:r>
                    </a:p>
                    <a:p>
                      <a:pPr marL="0" marR="0" algn="ctr">
                        <a:lnSpc>
                          <a:spcPct val="115000"/>
                        </a:lnSpc>
                        <a:spcBef>
                          <a:spcPts val="0"/>
                        </a:spcBef>
                        <a:spcAft>
                          <a:spcPts val="0"/>
                        </a:spcAft>
                      </a:pPr>
                      <a:r>
                        <a:rPr lang="en-US" sz="1100">
                          <a:effectLst/>
                        </a:rPr>
                        <a:t>(0.018)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1212"/>
                    </a:solidFill>
                  </a:tcPr>
                </a:tc>
                <a:tc>
                  <a:txBody>
                    <a:bodyPr/>
                    <a:lstStyle/>
                    <a:p>
                      <a:pPr marL="0" marR="0" algn="ctr">
                        <a:lnSpc>
                          <a:spcPct val="115000"/>
                        </a:lnSpc>
                        <a:spcBef>
                          <a:spcPts val="0"/>
                        </a:spcBef>
                        <a:spcAft>
                          <a:spcPts val="0"/>
                        </a:spcAft>
                      </a:pPr>
                      <a:r>
                        <a:rPr lang="en-US" sz="1100">
                          <a:effectLst/>
                        </a:rPr>
                        <a:t>0.146***</a:t>
                      </a:r>
                    </a:p>
                    <a:p>
                      <a:pPr marL="0" marR="0" algn="ctr">
                        <a:lnSpc>
                          <a:spcPct val="115000"/>
                        </a:lnSpc>
                        <a:spcBef>
                          <a:spcPts val="0"/>
                        </a:spcBef>
                        <a:spcAft>
                          <a:spcPts val="0"/>
                        </a:spcAft>
                      </a:pPr>
                      <a:r>
                        <a:rPr lang="en-US" sz="1100">
                          <a:effectLst/>
                        </a:rPr>
                        <a:t>(0.018)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918">
                <a:tc>
                  <a:txBody>
                    <a:bodyPr/>
                    <a:lstStyle/>
                    <a:p>
                      <a:pPr marL="0" marR="0">
                        <a:lnSpc>
                          <a:spcPct val="115000"/>
                        </a:lnSpc>
                        <a:spcBef>
                          <a:spcPts val="0"/>
                        </a:spcBef>
                        <a:spcAft>
                          <a:spcPts val="0"/>
                        </a:spcAft>
                      </a:pPr>
                      <a:r>
                        <a:rPr lang="en-US" sz="1100" dirty="0" smtClean="0">
                          <a:effectLst/>
                        </a:rPr>
                        <a:t>Strong Sense </a:t>
                      </a:r>
                      <a:r>
                        <a:rPr lang="en-US" sz="1100" dirty="0">
                          <a:effectLst/>
                        </a:rPr>
                        <a:t>of </a:t>
                      </a:r>
                      <a:r>
                        <a:rPr lang="en-US" sz="1100" dirty="0" smtClean="0">
                          <a:effectLst/>
                        </a:rPr>
                        <a:t>Belonging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0.718***</a:t>
                      </a:r>
                    </a:p>
                    <a:p>
                      <a:pPr marL="0" marR="0" algn="ctr">
                        <a:lnSpc>
                          <a:spcPct val="115000"/>
                        </a:lnSpc>
                        <a:spcBef>
                          <a:spcPts val="0"/>
                        </a:spcBef>
                        <a:spcAft>
                          <a:spcPts val="0"/>
                        </a:spcAft>
                      </a:pPr>
                      <a:r>
                        <a:rPr lang="en-US" sz="1100">
                          <a:effectLst/>
                        </a:rPr>
                        <a:t>(0.052)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0.362***</a:t>
                      </a:r>
                    </a:p>
                    <a:p>
                      <a:pPr marL="0" marR="0" algn="ctr">
                        <a:lnSpc>
                          <a:spcPct val="115000"/>
                        </a:lnSpc>
                        <a:spcBef>
                          <a:spcPts val="0"/>
                        </a:spcBef>
                        <a:spcAft>
                          <a:spcPts val="0"/>
                        </a:spcAft>
                      </a:pPr>
                      <a:r>
                        <a:rPr lang="en-US" sz="1100">
                          <a:effectLst/>
                        </a:rPr>
                        <a:t>(0.041)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0.613***</a:t>
                      </a:r>
                    </a:p>
                    <a:p>
                      <a:pPr marL="0" marR="0" algn="ctr">
                        <a:lnSpc>
                          <a:spcPct val="115000"/>
                        </a:lnSpc>
                        <a:spcBef>
                          <a:spcPts val="0"/>
                        </a:spcBef>
                        <a:spcAft>
                          <a:spcPts val="0"/>
                        </a:spcAft>
                      </a:pPr>
                      <a:r>
                        <a:rPr lang="en-US" sz="1100">
                          <a:effectLst/>
                        </a:rPr>
                        <a:t>(0.047)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0.162***</a:t>
                      </a:r>
                    </a:p>
                    <a:p>
                      <a:pPr marL="0" marR="0" algn="ctr">
                        <a:lnSpc>
                          <a:spcPct val="115000"/>
                        </a:lnSpc>
                        <a:spcBef>
                          <a:spcPts val="0"/>
                        </a:spcBef>
                        <a:spcAft>
                          <a:spcPts val="0"/>
                        </a:spcAft>
                      </a:pPr>
                      <a:r>
                        <a:rPr lang="en-US" sz="1100">
                          <a:effectLst/>
                        </a:rPr>
                        <a:t>(0.029)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0.382***</a:t>
                      </a:r>
                    </a:p>
                    <a:p>
                      <a:pPr marL="0" marR="0" algn="ctr">
                        <a:lnSpc>
                          <a:spcPct val="115000"/>
                        </a:lnSpc>
                        <a:spcBef>
                          <a:spcPts val="0"/>
                        </a:spcBef>
                        <a:spcAft>
                          <a:spcPts val="0"/>
                        </a:spcAft>
                      </a:pPr>
                      <a:r>
                        <a:rPr lang="en-US" sz="1100">
                          <a:effectLst/>
                        </a:rPr>
                        <a:t>(0.034)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0.106***</a:t>
                      </a:r>
                    </a:p>
                    <a:p>
                      <a:pPr marL="0" marR="0" algn="ctr">
                        <a:lnSpc>
                          <a:spcPct val="115000"/>
                        </a:lnSpc>
                        <a:spcBef>
                          <a:spcPts val="0"/>
                        </a:spcBef>
                        <a:spcAft>
                          <a:spcPts val="0"/>
                        </a:spcAft>
                      </a:pPr>
                      <a:r>
                        <a:rPr lang="en-US" sz="1100">
                          <a:effectLst/>
                        </a:rPr>
                        <a:t>(0.028)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1918">
                <a:tc>
                  <a:txBody>
                    <a:bodyPr/>
                    <a:lstStyle/>
                    <a:p>
                      <a:pPr marL="0" marR="0">
                        <a:lnSpc>
                          <a:spcPct val="115000"/>
                        </a:lnSpc>
                        <a:spcBef>
                          <a:spcPts val="0"/>
                        </a:spcBef>
                        <a:spcAft>
                          <a:spcPts val="0"/>
                        </a:spcAft>
                      </a:pPr>
                      <a:r>
                        <a:rPr lang="en-US" sz="1100" dirty="0">
                          <a:effectLst/>
                        </a:rPr>
                        <a:t>ACME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100">
                          <a:effectLst/>
                        </a:rPr>
                        <a:t>0.215***</a:t>
                      </a:r>
                    </a:p>
                    <a:p>
                      <a:pPr marL="0" marR="0" algn="ctr">
                        <a:lnSpc>
                          <a:spcPct val="115000"/>
                        </a:lnSpc>
                        <a:spcBef>
                          <a:spcPts val="0"/>
                        </a:spcBef>
                        <a:spcAft>
                          <a:spcPts val="0"/>
                        </a:spcAft>
                      </a:pPr>
                      <a:r>
                        <a:rPr lang="en-US" sz="1100">
                          <a:effectLst/>
                        </a:rPr>
                        <a:t>(0.024)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a:effectLst/>
                        </a:rPr>
                        <a:t>0.100***</a:t>
                      </a:r>
                    </a:p>
                    <a:p>
                      <a:pPr marL="0" marR="0" algn="ctr">
                        <a:lnSpc>
                          <a:spcPct val="115000"/>
                        </a:lnSpc>
                        <a:spcBef>
                          <a:spcPts val="0"/>
                        </a:spcBef>
                        <a:spcAft>
                          <a:spcPts val="0"/>
                        </a:spcAft>
                      </a:pPr>
                      <a:r>
                        <a:rPr lang="en-US" sz="1100">
                          <a:effectLst/>
                        </a:rPr>
                        <a:t>(0.015)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a:effectLst/>
                        </a:rPr>
                        <a:t>0.055***</a:t>
                      </a:r>
                    </a:p>
                    <a:p>
                      <a:pPr marL="0" marR="0" algn="ctr">
                        <a:lnSpc>
                          <a:spcPct val="115000"/>
                        </a:lnSpc>
                        <a:spcBef>
                          <a:spcPts val="0"/>
                        </a:spcBef>
                        <a:spcAft>
                          <a:spcPts val="0"/>
                        </a:spcAft>
                      </a:pPr>
                      <a:r>
                        <a:rPr lang="en-US" sz="1100">
                          <a:effectLst/>
                        </a:rPr>
                        <a:t>(0.009)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441918">
                <a:tc>
                  <a:txBody>
                    <a:bodyPr/>
                    <a:lstStyle/>
                    <a:p>
                      <a:pPr marL="0" marR="0">
                        <a:lnSpc>
                          <a:spcPct val="115000"/>
                        </a:lnSpc>
                        <a:spcBef>
                          <a:spcPts val="0"/>
                        </a:spcBef>
                        <a:spcAft>
                          <a:spcPts val="0"/>
                        </a:spcAft>
                      </a:pPr>
                      <a:r>
                        <a:rPr lang="en-US" sz="1100" dirty="0">
                          <a:effectLst/>
                        </a:rPr>
                        <a:t>Direct Effect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100">
                          <a:effectLst/>
                        </a:rPr>
                        <a:t>0.361***</a:t>
                      </a:r>
                    </a:p>
                    <a:p>
                      <a:pPr marL="0" marR="0" algn="ctr">
                        <a:lnSpc>
                          <a:spcPct val="115000"/>
                        </a:lnSpc>
                        <a:spcBef>
                          <a:spcPts val="0"/>
                        </a:spcBef>
                        <a:spcAft>
                          <a:spcPts val="0"/>
                        </a:spcAft>
                      </a:pPr>
                      <a:r>
                        <a:rPr lang="en-US" sz="1100">
                          <a:effectLst/>
                        </a:rPr>
                        <a:t>(0.042)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a:effectLst/>
                        </a:rPr>
                        <a:t>0.162***</a:t>
                      </a:r>
                    </a:p>
                    <a:p>
                      <a:pPr marL="0" marR="0" algn="ctr">
                        <a:lnSpc>
                          <a:spcPct val="115000"/>
                        </a:lnSpc>
                        <a:spcBef>
                          <a:spcPts val="0"/>
                        </a:spcBef>
                        <a:spcAft>
                          <a:spcPts val="0"/>
                        </a:spcAft>
                      </a:pPr>
                      <a:r>
                        <a:rPr lang="en-US" sz="1100">
                          <a:effectLst/>
                        </a:rPr>
                        <a:t>(0.029)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a:effectLst/>
                        </a:rPr>
                        <a:t>0.107***</a:t>
                      </a:r>
                    </a:p>
                    <a:p>
                      <a:pPr marL="0" marR="0" algn="ctr">
                        <a:lnSpc>
                          <a:spcPct val="115000"/>
                        </a:lnSpc>
                        <a:spcBef>
                          <a:spcPts val="0"/>
                        </a:spcBef>
                        <a:spcAft>
                          <a:spcPts val="0"/>
                        </a:spcAft>
                      </a:pPr>
                      <a:r>
                        <a:rPr lang="en-US" sz="1100">
                          <a:effectLst/>
                        </a:rPr>
                        <a:t>(0.026)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441918">
                <a:tc>
                  <a:txBody>
                    <a:bodyPr/>
                    <a:lstStyle/>
                    <a:p>
                      <a:pPr marL="0" marR="0">
                        <a:lnSpc>
                          <a:spcPct val="115000"/>
                        </a:lnSpc>
                        <a:spcBef>
                          <a:spcPts val="0"/>
                        </a:spcBef>
                        <a:spcAft>
                          <a:spcPts val="0"/>
                        </a:spcAft>
                      </a:pPr>
                      <a:r>
                        <a:rPr lang="en-US" sz="1100" dirty="0">
                          <a:effectLst/>
                        </a:rPr>
                        <a:t>Total Effect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100">
                          <a:effectLst/>
                        </a:rPr>
                        <a:t>0.577***</a:t>
                      </a:r>
                    </a:p>
                    <a:p>
                      <a:pPr marL="0" marR="0" algn="ctr">
                        <a:lnSpc>
                          <a:spcPct val="115000"/>
                        </a:lnSpc>
                        <a:spcBef>
                          <a:spcPts val="0"/>
                        </a:spcBef>
                        <a:spcAft>
                          <a:spcPts val="0"/>
                        </a:spcAft>
                      </a:pPr>
                      <a:r>
                        <a:rPr lang="en-US" sz="1100">
                          <a:effectLst/>
                        </a:rPr>
                        <a:t>(0.051)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a:effectLst/>
                        </a:rPr>
                        <a:t>0.262***</a:t>
                      </a:r>
                    </a:p>
                    <a:p>
                      <a:pPr marL="0" marR="0" algn="ctr">
                        <a:lnSpc>
                          <a:spcPct val="115000"/>
                        </a:lnSpc>
                        <a:spcBef>
                          <a:spcPts val="0"/>
                        </a:spcBef>
                        <a:spcAft>
                          <a:spcPts val="0"/>
                        </a:spcAft>
                      </a:pPr>
                      <a:r>
                        <a:rPr lang="en-US" sz="1100">
                          <a:effectLst/>
                        </a:rPr>
                        <a:t>(0.033)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a:effectLst/>
                        </a:rPr>
                        <a:t>0.163***</a:t>
                      </a:r>
                    </a:p>
                    <a:p>
                      <a:pPr marL="0" marR="0" algn="ctr">
                        <a:lnSpc>
                          <a:spcPct val="115000"/>
                        </a:lnSpc>
                        <a:spcBef>
                          <a:spcPts val="0"/>
                        </a:spcBef>
                        <a:spcAft>
                          <a:spcPts val="0"/>
                        </a:spcAft>
                      </a:pPr>
                      <a:r>
                        <a:rPr lang="en-US" sz="1100">
                          <a:effectLst/>
                        </a:rPr>
                        <a:t>(0.030)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441918">
                <a:tc>
                  <a:txBody>
                    <a:bodyPr/>
                    <a:lstStyle/>
                    <a:p>
                      <a:pPr marL="0" marR="0">
                        <a:lnSpc>
                          <a:spcPct val="115000"/>
                        </a:lnSpc>
                        <a:spcBef>
                          <a:spcPts val="0"/>
                        </a:spcBef>
                        <a:spcAft>
                          <a:spcPts val="0"/>
                        </a:spcAft>
                      </a:pPr>
                      <a:r>
                        <a:rPr lang="en-US" sz="1100">
                          <a:effectLst/>
                        </a:rPr>
                        <a:t>% of Total Effect Mediated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100">
                          <a:effectLst/>
                        </a:rPr>
                        <a:t>37.4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a:effectLst/>
                        </a:rPr>
                        <a:t>38.3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a:effectLst/>
                        </a:rPr>
                        <a:t>34.1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14286">
                <a:tc gridSpan="7">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4286">
                <a:tc>
                  <a:txBody>
                    <a:bodyPr/>
                    <a:lstStyle/>
                    <a:p>
                      <a:pPr marL="0" marR="0">
                        <a:lnSpc>
                          <a:spcPct val="115000"/>
                        </a:lnSpc>
                        <a:spcBef>
                          <a:spcPts val="0"/>
                        </a:spcBef>
                        <a:spcAft>
                          <a:spcPts val="0"/>
                        </a:spcAft>
                      </a:pPr>
                      <a:r>
                        <a:rPr lang="en-US" sz="1100">
                          <a:effectLst/>
                        </a:rPr>
                        <a:t>Controls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4286">
                <a:tc>
                  <a:txBody>
                    <a:bodyPr/>
                    <a:lstStyle/>
                    <a:p>
                      <a:pPr marL="0" marR="0">
                        <a:lnSpc>
                          <a:spcPct val="115000"/>
                        </a:lnSpc>
                        <a:spcBef>
                          <a:spcPts val="0"/>
                        </a:spcBef>
                        <a:spcAft>
                          <a:spcPts val="0"/>
                        </a:spcAft>
                      </a:pPr>
                      <a:r>
                        <a:rPr lang="en-US" sz="1100">
                          <a:effectLst/>
                        </a:rPr>
                        <a:t>Constant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-0.408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-0.058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-0.528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-0.290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-0.714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-0.356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4286">
                <a:tc>
                  <a:txBody>
                    <a:bodyPr/>
                    <a:lstStyle/>
                    <a:p>
                      <a:pPr marL="0" marR="0">
                        <a:lnSpc>
                          <a:spcPct val="115000"/>
                        </a:lnSpc>
                        <a:spcBef>
                          <a:spcPts val="0"/>
                        </a:spcBef>
                        <a:spcAft>
                          <a:spcPts val="0"/>
                        </a:spcAft>
                      </a:pPr>
                      <a:r>
                        <a:rPr lang="en-US" sz="1100" dirty="0">
                          <a:effectLst/>
                        </a:rPr>
                        <a:t>Observations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12851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12851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12851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12851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12851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12851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4286">
                <a:tc>
                  <a:txBody>
                    <a:bodyPr/>
                    <a:lstStyle/>
                    <a:p>
                      <a:pPr marL="0" marR="0">
                        <a:lnSpc>
                          <a:spcPct val="115000"/>
                        </a:lnSpc>
                        <a:spcBef>
                          <a:spcPts val="0"/>
                        </a:spcBef>
                        <a:spcAft>
                          <a:spcPts val="0"/>
                        </a:spcAft>
                      </a:pPr>
                      <a:r>
                        <a:rPr lang="en-US" sz="1100">
                          <a:effectLst/>
                        </a:rPr>
                        <a:t>R-squared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0.123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0.128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0.176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0.494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rPr>
                        <a:t>0.226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0.498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02232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5. Sensitivity Analysis</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ZA" sz="2400" i="1" dirty="0" smtClean="0"/>
              <a:t>“[…] addresses </a:t>
            </a:r>
            <a:r>
              <a:rPr lang="en-US" sz="2400" i="1" dirty="0"/>
              <a:t>the related problem of estimating direct and indirect effects when the causal effect of the </a:t>
            </a:r>
            <a:r>
              <a:rPr lang="en-US" sz="2400" i="1" dirty="0" smtClean="0"/>
              <a:t>treatment (T) </a:t>
            </a:r>
            <a:r>
              <a:rPr lang="en-US" sz="2400" i="1" dirty="0"/>
              <a:t>on an </a:t>
            </a:r>
            <a:r>
              <a:rPr lang="en-US" sz="2400" i="1" dirty="0" smtClean="0"/>
              <a:t>outcome (Y) </a:t>
            </a:r>
            <a:r>
              <a:rPr lang="en-US" sz="2400" i="1" dirty="0"/>
              <a:t>is mediated by intermediate </a:t>
            </a:r>
            <a:r>
              <a:rPr lang="en-US" sz="2400" i="1" dirty="0" smtClean="0"/>
              <a:t>variables (M), </a:t>
            </a:r>
            <a:r>
              <a:rPr lang="en-US" sz="2400" i="1" dirty="0"/>
              <a:t>and in particular when </a:t>
            </a:r>
            <a:r>
              <a:rPr lang="en-US" sz="2400" i="1" dirty="0" smtClean="0"/>
              <a:t>confounders (U) </a:t>
            </a:r>
            <a:r>
              <a:rPr lang="en-US" sz="2400" i="1" dirty="0"/>
              <a:t>of the mediator–outcome relationships are themselves affected by the treatment”</a:t>
            </a:r>
            <a:r>
              <a:rPr lang="en-ZA" sz="2400" i="1" dirty="0"/>
              <a:t> (Daniel, et al., 2011: 480)</a:t>
            </a:r>
            <a:r>
              <a:rPr lang="en-US" sz="2400" i="1" dirty="0"/>
              <a:t>.</a:t>
            </a:r>
          </a:p>
        </p:txBody>
      </p:sp>
    </p:spTree>
    <p:extLst>
      <p:ext uri="{BB962C8B-B14F-4D97-AF65-F5344CB8AC3E}">
        <p14:creationId xmlns:p14="http://schemas.microsoft.com/office/powerpoint/2010/main" val="765913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ORDER OF PRESENTATION</a:t>
            </a:r>
            <a:endParaRPr lang="en-US" b="1" dirty="0"/>
          </a:p>
        </p:txBody>
      </p:sp>
      <p:sp>
        <p:nvSpPr>
          <p:cNvPr id="3" name="Content Placeholder 2"/>
          <p:cNvSpPr>
            <a:spLocks noGrp="1"/>
          </p:cNvSpPr>
          <p:nvPr>
            <p:ph idx="1"/>
          </p:nvPr>
        </p:nvSpPr>
        <p:spPr/>
        <p:txBody>
          <a:bodyPr>
            <a:normAutofit fontScale="92500" lnSpcReduction="10000"/>
          </a:bodyPr>
          <a:lstStyle/>
          <a:p>
            <a:pPr marL="514350" indent="-514350">
              <a:lnSpc>
                <a:spcPct val="170000"/>
              </a:lnSpc>
              <a:buFont typeface="+mj-lt"/>
              <a:buAutoNum type="arabicPeriod"/>
            </a:pPr>
            <a:r>
              <a:rPr lang="en-ZA" sz="2800" dirty="0" smtClean="0">
                <a:latin typeface="Century Gothic" pitchFamily="34" charset="0"/>
              </a:rPr>
              <a:t>Background</a:t>
            </a:r>
          </a:p>
          <a:p>
            <a:pPr marL="514350" indent="-514350">
              <a:lnSpc>
                <a:spcPct val="170000"/>
              </a:lnSpc>
              <a:buFont typeface="+mj-lt"/>
              <a:buAutoNum type="arabicPeriod"/>
            </a:pPr>
            <a:r>
              <a:rPr lang="en-ZA" sz="2800" dirty="0" smtClean="0">
                <a:latin typeface="Century Gothic" pitchFamily="34" charset="0"/>
              </a:rPr>
              <a:t>What is Engagement?</a:t>
            </a:r>
          </a:p>
          <a:p>
            <a:pPr marL="514350" indent="-514350">
              <a:lnSpc>
                <a:spcPct val="170000"/>
              </a:lnSpc>
              <a:buFont typeface="+mj-lt"/>
              <a:buAutoNum type="arabicPeriod"/>
            </a:pPr>
            <a:r>
              <a:rPr lang="en-ZA" sz="2800" dirty="0" smtClean="0">
                <a:latin typeface="Century Gothic" pitchFamily="34" charset="0"/>
              </a:rPr>
              <a:t>The Model</a:t>
            </a:r>
          </a:p>
          <a:p>
            <a:pPr marL="514350" indent="-514350">
              <a:lnSpc>
                <a:spcPct val="170000"/>
              </a:lnSpc>
              <a:buFont typeface="+mj-lt"/>
              <a:buAutoNum type="arabicPeriod"/>
            </a:pPr>
            <a:r>
              <a:rPr lang="en-ZA" sz="2800" dirty="0" smtClean="0">
                <a:latin typeface="Century Gothic" pitchFamily="34" charset="0"/>
              </a:rPr>
              <a:t>Results </a:t>
            </a:r>
          </a:p>
          <a:p>
            <a:pPr marL="514350" indent="-514350">
              <a:lnSpc>
                <a:spcPct val="170000"/>
              </a:lnSpc>
              <a:buFont typeface="+mj-lt"/>
              <a:buAutoNum type="arabicPeriod"/>
            </a:pPr>
            <a:r>
              <a:rPr lang="en-ZA" sz="2800" dirty="0" smtClean="0">
                <a:latin typeface="Century Gothic" pitchFamily="34" charset="0"/>
              </a:rPr>
              <a:t>Conclusion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Sensitivity Analysis</a:t>
            </a:r>
            <a:endParaRPr lang="en-US" dirty="0"/>
          </a:p>
        </p:txBody>
      </p:sp>
      <p:pic>
        <p:nvPicPr>
          <p:cNvPr id="29" name="Picture 28"/>
          <p:cNvPicPr>
            <a:picLocks noChangeAspect="1"/>
          </p:cNvPicPr>
          <p:nvPr/>
        </p:nvPicPr>
        <p:blipFill>
          <a:blip r:embed="rId2"/>
          <a:stretch>
            <a:fillRect/>
          </a:stretch>
        </p:blipFill>
        <p:spPr>
          <a:xfrm>
            <a:off x="1344732" y="1844824"/>
            <a:ext cx="6500256" cy="4282685"/>
          </a:xfrm>
          <a:prstGeom prst="rect">
            <a:avLst/>
          </a:prstGeom>
        </p:spPr>
      </p:pic>
    </p:spTree>
    <p:extLst>
      <p:ext uri="{BB962C8B-B14F-4D97-AF65-F5344CB8AC3E}">
        <p14:creationId xmlns:p14="http://schemas.microsoft.com/office/powerpoint/2010/main" val="31131731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Sensitivity Analysis: g-Formula</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4330920"/>
              </p:ext>
            </p:extLst>
          </p:nvPr>
        </p:nvGraphicFramePr>
        <p:xfrm>
          <a:off x="822961" y="1988839"/>
          <a:ext cx="7637472" cy="3960440"/>
        </p:xfrm>
        <a:graphic>
          <a:graphicData uri="http://schemas.openxmlformats.org/drawingml/2006/table">
            <a:tbl>
              <a:tblPr firstRow="1" firstCol="1" bandRow="1">
                <a:tableStyleId>{2D5ABB26-0587-4C30-8999-92F81FD0307C}</a:tableStyleId>
              </a:tblPr>
              <a:tblGrid>
                <a:gridCol w="2528278"/>
                <a:gridCol w="2572941"/>
                <a:gridCol w="2536253"/>
              </a:tblGrid>
              <a:tr h="844915">
                <a:tc>
                  <a:txBody>
                    <a:bodyPr/>
                    <a:lstStyle/>
                    <a:p>
                      <a:pPr marL="0" marR="0">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(1)</a:t>
                      </a:r>
                    </a:p>
                    <a:p>
                      <a:pPr marL="0" marR="0" algn="ctr">
                        <a:lnSpc>
                          <a:spcPct val="115000"/>
                        </a:lnSpc>
                        <a:spcBef>
                          <a:spcPts val="0"/>
                        </a:spcBef>
                        <a:spcAft>
                          <a:spcPts val="0"/>
                        </a:spcAft>
                      </a:pPr>
                      <a:r>
                        <a:rPr lang="en-US" sz="1600" dirty="0">
                          <a:effectLst/>
                        </a:rPr>
                        <a:t>g-Formula Computation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effectLst/>
                        </a:rPr>
                        <a:t>(</a:t>
                      </a:r>
                      <a:r>
                        <a:rPr lang="en-US" sz="1600" dirty="0">
                          <a:effectLst/>
                        </a:rPr>
                        <a:t>2)</a:t>
                      </a:r>
                    </a:p>
                    <a:p>
                      <a:pPr marL="0" marR="0" algn="ctr">
                        <a:lnSpc>
                          <a:spcPct val="115000"/>
                        </a:lnSpc>
                        <a:spcBef>
                          <a:spcPts val="0"/>
                        </a:spcBef>
                        <a:spcAft>
                          <a:spcPts val="0"/>
                        </a:spcAft>
                      </a:pPr>
                      <a:r>
                        <a:rPr lang="en-US" sz="1600" dirty="0">
                          <a:effectLst/>
                        </a:rPr>
                        <a:t>ACME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0828">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Dependent</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Variable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High</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Sense of </a:t>
                      </a: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Safety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High</a:t>
                      </a:r>
                      <a:r>
                        <a:rPr lang="en-US" sz="1600" baseline="0" dirty="0" smtClean="0">
                          <a:effectLst/>
                          <a:latin typeface="Calibri" panose="020F0502020204030204" pitchFamily="34" charset="0"/>
                          <a:ea typeface="Calibri" panose="020F0502020204030204" pitchFamily="34" charset="0"/>
                          <a:cs typeface="Times New Roman" panose="02020603050405020304" pitchFamily="18" charset="0"/>
                        </a:rPr>
                        <a:t> Sense of </a:t>
                      </a: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Safety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0828">
                <a:tc>
                  <a:txBody>
                    <a:bodyPr/>
                    <a:lstStyle/>
                    <a:p>
                      <a:pPr marL="0" marR="0">
                        <a:lnSpc>
                          <a:spcPct val="115000"/>
                        </a:lnSpc>
                        <a:spcBef>
                          <a:spcPts val="0"/>
                        </a:spcBef>
                        <a:spcAft>
                          <a:spcPts val="0"/>
                        </a:spcAft>
                      </a:pPr>
                      <a:r>
                        <a:rPr lang="en-US" sz="1600" dirty="0">
                          <a:effectLst/>
                        </a:rPr>
                        <a:t>Total Causal Effect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0.207***</a:t>
                      </a:r>
                    </a:p>
                    <a:p>
                      <a:pPr marL="0" marR="0" algn="ctr">
                        <a:lnSpc>
                          <a:spcPct val="115000"/>
                        </a:lnSpc>
                        <a:spcBef>
                          <a:spcPts val="0"/>
                        </a:spcBef>
                        <a:spcAft>
                          <a:spcPts val="0"/>
                        </a:spcAft>
                      </a:pPr>
                      <a:r>
                        <a:rPr lang="en-US" sz="1600" dirty="0">
                          <a:effectLst/>
                        </a:rPr>
                        <a:t>(0.011)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0.314***</a:t>
                      </a:r>
                    </a:p>
                    <a:p>
                      <a:pPr marL="0" marR="0" algn="ctr">
                        <a:lnSpc>
                          <a:spcPct val="115000"/>
                        </a:lnSpc>
                        <a:spcBef>
                          <a:spcPts val="0"/>
                        </a:spcBef>
                        <a:spcAft>
                          <a:spcPts val="0"/>
                        </a:spcAft>
                      </a:pPr>
                      <a:r>
                        <a:rPr lang="en-US" sz="1600" dirty="0">
                          <a:effectLst/>
                        </a:rPr>
                        <a:t>(0.035)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2085">
                <a:tc>
                  <a:txBody>
                    <a:bodyPr/>
                    <a:lstStyle/>
                    <a:p>
                      <a:pPr marL="0" marR="0">
                        <a:lnSpc>
                          <a:spcPct val="115000"/>
                        </a:lnSpc>
                        <a:spcBef>
                          <a:spcPts val="0"/>
                        </a:spcBef>
                        <a:spcAft>
                          <a:spcPts val="0"/>
                        </a:spcAft>
                      </a:pPr>
                      <a:r>
                        <a:rPr lang="en-US" sz="1600" dirty="0">
                          <a:effectLst/>
                        </a:rPr>
                        <a:t>Natural Direct </a:t>
                      </a:r>
                      <a:r>
                        <a:rPr lang="en-US" sz="1600" dirty="0" smtClean="0">
                          <a:effectLst/>
                        </a:rPr>
                        <a:t>Effect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rPr>
                        <a:t>0.159***</a:t>
                      </a:r>
                    </a:p>
                    <a:p>
                      <a:pPr marL="0" marR="0" algn="ctr">
                        <a:lnSpc>
                          <a:spcPct val="115000"/>
                        </a:lnSpc>
                        <a:spcBef>
                          <a:spcPts val="0"/>
                        </a:spcBef>
                        <a:spcAft>
                          <a:spcPts val="0"/>
                        </a:spcAft>
                      </a:pPr>
                      <a:r>
                        <a:rPr lang="en-US" sz="1600">
                          <a:effectLst/>
                        </a:rPr>
                        <a:t>(0.011)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0.206***</a:t>
                      </a:r>
                    </a:p>
                    <a:p>
                      <a:pPr marL="0" marR="0" algn="ctr">
                        <a:lnSpc>
                          <a:spcPct val="115000"/>
                        </a:lnSpc>
                        <a:spcBef>
                          <a:spcPts val="0"/>
                        </a:spcBef>
                        <a:spcAft>
                          <a:spcPts val="0"/>
                        </a:spcAft>
                      </a:pPr>
                      <a:r>
                        <a:rPr lang="en-US" sz="1600" dirty="0">
                          <a:effectLst/>
                        </a:rPr>
                        <a:t>(0.031)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2085">
                <a:tc>
                  <a:txBody>
                    <a:bodyPr/>
                    <a:lstStyle/>
                    <a:p>
                      <a:pPr marL="0" marR="0">
                        <a:lnSpc>
                          <a:spcPct val="115000"/>
                        </a:lnSpc>
                        <a:spcBef>
                          <a:spcPts val="0"/>
                        </a:spcBef>
                        <a:spcAft>
                          <a:spcPts val="0"/>
                        </a:spcAft>
                      </a:pPr>
                      <a:r>
                        <a:rPr lang="en-US" sz="1600" dirty="0">
                          <a:effectLst/>
                        </a:rPr>
                        <a:t>Natural Indirect </a:t>
                      </a:r>
                      <a:r>
                        <a:rPr lang="en-US" sz="1600" dirty="0" smtClean="0">
                          <a:effectLst/>
                        </a:rPr>
                        <a:t>Effect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rPr>
                        <a:t>0.049***</a:t>
                      </a:r>
                    </a:p>
                    <a:p>
                      <a:pPr marL="0" marR="0" algn="ctr">
                        <a:lnSpc>
                          <a:spcPct val="115000"/>
                        </a:lnSpc>
                        <a:spcBef>
                          <a:spcPts val="0"/>
                        </a:spcBef>
                        <a:spcAft>
                          <a:spcPts val="0"/>
                        </a:spcAft>
                      </a:pPr>
                      <a:r>
                        <a:rPr lang="en-US" sz="1600">
                          <a:effectLst/>
                        </a:rPr>
                        <a:t>(0.003)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0.108***</a:t>
                      </a:r>
                    </a:p>
                    <a:p>
                      <a:pPr marL="0" marR="0" algn="ctr">
                        <a:lnSpc>
                          <a:spcPct val="115000"/>
                        </a:lnSpc>
                        <a:spcBef>
                          <a:spcPts val="0"/>
                        </a:spcBef>
                        <a:spcAft>
                          <a:spcPts val="0"/>
                        </a:spcAft>
                      </a:pPr>
                      <a:r>
                        <a:rPr lang="en-US" sz="1600" dirty="0">
                          <a:effectLst/>
                        </a:rPr>
                        <a:t>(0.014)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9699">
                <a:tc>
                  <a:txBody>
                    <a:bodyPr/>
                    <a:lstStyle/>
                    <a:p>
                      <a:pPr marL="0" marR="0">
                        <a:lnSpc>
                          <a:spcPct val="115000"/>
                        </a:lnSpc>
                        <a:spcBef>
                          <a:spcPts val="0"/>
                        </a:spcBef>
                        <a:spcAft>
                          <a:spcPts val="0"/>
                        </a:spcAft>
                      </a:pPr>
                      <a:r>
                        <a:rPr lang="en-US" sz="1600">
                          <a:effectLst/>
                        </a:rPr>
                        <a:t>% of Total effect mediated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rPr>
                        <a:t>23.7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34.4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5. Conclusion </a:t>
            </a:r>
            <a:endParaRPr lang="en-US" b="1" dirty="0"/>
          </a:p>
        </p:txBody>
      </p:sp>
      <p:sp>
        <p:nvSpPr>
          <p:cNvPr id="3" name="Content Placeholder 2"/>
          <p:cNvSpPr>
            <a:spLocks noGrp="1"/>
          </p:cNvSpPr>
          <p:nvPr>
            <p:ph idx="1"/>
          </p:nvPr>
        </p:nvSpPr>
        <p:spPr/>
        <p:txBody>
          <a:bodyPr>
            <a:normAutofit/>
          </a:bodyPr>
          <a:lstStyle/>
          <a:p>
            <a:pPr>
              <a:lnSpc>
                <a:spcPct val="150000"/>
              </a:lnSpc>
            </a:pPr>
            <a:r>
              <a:rPr lang="en-ZA" dirty="0" smtClean="0">
                <a:latin typeface="Century Gothic" pitchFamily="34" charset="0"/>
              </a:rPr>
              <a:t>The results show that engagement does indeed have both a direct and indirect effect on 4</a:t>
            </a:r>
            <a:r>
              <a:rPr lang="en-ZA" baseline="30000" dirty="0" smtClean="0">
                <a:latin typeface="Century Gothic" pitchFamily="34" charset="0"/>
              </a:rPr>
              <a:t>th</a:t>
            </a:r>
            <a:r>
              <a:rPr lang="en-ZA" dirty="0" smtClean="0">
                <a:latin typeface="Century Gothic" pitchFamily="34" charset="0"/>
              </a:rPr>
              <a:t> Grade reading scores in SA with the magnitudes differing by treatment </a:t>
            </a:r>
          </a:p>
          <a:p>
            <a:pPr>
              <a:lnSpc>
                <a:spcPct val="150000"/>
              </a:lnSpc>
            </a:pPr>
            <a:r>
              <a:rPr lang="en-ZA" dirty="0" smtClean="0">
                <a:latin typeface="Century Gothic" pitchFamily="34" charset="0"/>
              </a:rPr>
              <a:t>Further research: </a:t>
            </a:r>
          </a:p>
          <a:p>
            <a:pPr lvl="1">
              <a:lnSpc>
                <a:spcPct val="150000"/>
              </a:lnSpc>
            </a:pPr>
            <a:r>
              <a:rPr lang="en-ZA" dirty="0" smtClean="0">
                <a:latin typeface="Century Gothic" pitchFamily="34" charset="0"/>
              </a:rPr>
              <a:t>Try and find data that captures teacher reported engagement </a:t>
            </a:r>
          </a:p>
          <a:p>
            <a:pPr lvl="1">
              <a:lnSpc>
                <a:spcPct val="150000"/>
              </a:lnSpc>
            </a:pPr>
            <a:r>
              <a:rPr lang="en-ZA" dirty="0" smtClean="0">
                <a:latin typeface="Century Gothic" pitchFamily="34" charset="0"/>
              </a:rPr>
              <a:t>Explore further with teacher/school level variables as they are important from a policy perspective </a:t>
            </a:r>
            <a:endParaRPr lang="en-US" dirty="0">
              <a:latin typeface="Century Gothic"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1. BACKGROUND</a:t>
            </a:r>
            <a:r>
              <a:rPr lang="en-ZA" dirty="0" smtClean="0"/>
              <a:t> </a:t>
            </a:r>
            <a:endParaRPr lang="en-US" dirty="0"/>
          </a:p>
        </p:txBody>
      </p:sp>
      <p:sp>
        <p:nvSpPr>
          <p:cNvPr id="3" name="Content Placeholder 2"/>
          <p:cNvSpPr>
            <a:spLocks noGrp="1"/>
          </p:cNvSpPr>
          <p:nvPr>
            <p:ph idx="1"/>
          </p:nvPr>
        </p:nvSpPr>
        <p:spPr/>
        <p:txBody>
          <a:bodyPr>
            <a:normAutofit/>
          </a:bodyPr>
          <a:lstStyle/>
          <a:p>
            <a:pPr>
              <a:lnSpc>
                <a:spcPct val="150000"/>
              </a:lnSpc>
            </a:pPr>
            <a:r>
              <a:rPr lang="en-ZA" dirty="0" smtClean="0">
                <a:latin typeface="Century Gothic" pitchFamily="34" charset="0"/>
              </a:rPr>
              <a:t>Educational psychologists suggest that highly engaged students will perform better on test scores, have higher attendance rates and be less at risk of dropping out prematurely.</a:t>
            </a:r>
          </a:p>
          <a:p>
            <a:pPr>
              <a:lnSpc>
                <a:spcPct val="150000"/>
              </a:lnSpc>
            </a:pPr>
            <a:r>
              <a:rPr lang="en-ZA" dirty="0" smtClean="0">
                <a:latin typeface="Century Gothic" pitchFamily="34" charset="0"/>
              </a:rPr>
              <a:t>This study aims to test the validity of these hypotheses by applying data and exploring the effect of engagement on 4</a:t>
            </a:r>
            <a:r>
              <a:rPr lang="en-ZA" baseline="30000" dirty="0" smtClean="0">
                <a:latin typeface="Century Gothic" pitchFamily="34" charset="0"/>
              </a:rPr>
              <a:t>th</a:t>
            </a:r>
            <a:r>
              <a:rPr lang="en-ZA" dirty="0" smtClean="0">
                <a:latin typeface="Century Gothic" pitchFamily="34" charset="0"/>
              </a:rPr>
              <a:t> grade reading scores in South Africa.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2. WHAT IS ENGAGEMENT?</a:t>
            </a:r>
            <a:endParaRPr lang="en-US" b="1" dirty="0"/>
          </a:p>
        </p:txBody>
      </p:sp>
      <p:sp>
        <p:nvSpPr>
          <p:cNvPr id="3" name="Content Placeholder 2"/>
          <p:cNvSpPr>
            <a:spLocks noGrp="1"/>
          </p:cNvSpPr>
          <p:nvPr>
            <p:ph idx="1"/>
          </p:nvPr>
        </p:nvSpPr>
        <p:spPr/>
        <p:txBody>
          <a:bodyPr>
            <a:normAutofit/>
          </a:bodyPr>
          <a:lstStyle/>
          <a:p>
            <a:pPr>
              <a:lnSpc>
                <a:spcPct val="150000"/>
              </a:lnSpc>
            </a:pPr>
            <a:r>
              <a:rPr lang="en-GB" sz="2400" dirty="0" smtClean="0">
                <a:latin typeface="Century Gothic" pitchFamily="34" charset="0"/>
              </a:rPr>
              <a:t>The American Heritage College Dictionary defines </a:t>
            </a:r>
            <a:r>
              <a:rPr lang="en-GB" sz="2400" i="1" dirty="0" smtClean="0">
                <a:latin typeface="Century Gothic" pitchFamily="34" charset="0"/>
              </a:rPr>
              <a:t>engagement </a:t>
            </a:r>
            <a:r>
              <a:rPr lang="en-GB" sz="2400" dirty="0" smtClean="0">
                <a:latin typeface="Century Gothic" pitchFamily="34" charset="0"/>
              </a:rPr>
              <a:t>as “[being] actively committed”; to be engaged is “to involve oneself or become occupied; to participate” (a definition based on behaviour).</a:t>
            </a:r>
          </a:p>
          <a:p>
            <a:pPr>
              <a:lnSpc>
                <a:spcPct val="150000"/>
              </a:lnSpc>
            </a:pPr>
            <a:endParaRPr lang="en-ZA" sz="2400" dirty="0" smtClean="0">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2. WHAT IS ENGAGEMENT? </a:t>
            </a:r>
            <a:endParaRPr lang="en-US" b="1" dirty="0"/>
          </a:p>
        </p:txBody>
      </p:sp>
      <p:sp>
        <p:nvSpPr>
          <p:cNvPr id="3" name="Content Placeholder 2"/>
          <p:cNvSpPr>
            <a:spLocks noGrp="1"/>
          </p:cNvSpPr>
          <p:nvPr>
            <p:ph idx="1"/>
          </p:nvPr>
        </p:nvSpPr>
        <p:spPr/>
        <p:txBody>
          <a:bodyPr>
            <a:normAutofit/>
          </a:bodyPr>
          <a:lstStyle/>
          <a:p>
            <a:pPr>
              <a:lnSpc>
                <a:spcPct val="150000"/>
              </a:lnSpc>
            </a:pPr>
            <a:r>
              <a:rPr lang="en-ZA" sz="2400" dirty="0" smtClean="0">
                <a:solidFill>
                  <a:schemeClr val="tx1">
                    <a:lumMod val="95000"/>
                    <a:lumOff val="5000"/>
                  </a:schemeClr>
                </a:solidFill>
                <a:latin typeface="Century Gothic" pitchFamily="34" charset="0"/>
              </a:rPr>
              <a:t>The educational psychology literature suggests there are three </a:t>
            </a:r>
            <a:r>
              <a:rPr lang="en-ZA" sz="2400" dirty="0" smtClean="0">
                <a:solidFill>
                  <a:schemeClr val="tx1">
                    <a:lumMod val="95000"/>
                    <a:lumOff val="5000"/>
                  </a:schemeClr>
                </a:solidFill>
                <a:latin typeface="Century Gothic" pitchFamily="34" charset="0"/>
              </a:rPr>
              <a:t>broad classes </a:t>
            </a:r>
            <a:r>
              <a:rPr lang="en-ZA" sz="2400" dirty="0" smtClean="0">
                <a:solidFill>
                  <a:schemeClr val="tx1">
                    <a:lumMod val="95000"/>
                    <a:lumOff val="5000"/>
                  </a:schemeClr>
                </a:solidFill>
                <a:latin typeface="Century Gothic" pitchFamily="34" charset="0"/>
              </a:rPr>
              <a:t>of engagement, namely:</a:t>
            </a:r>
          </a:p>
          <a:p>
            <a:pPr marL="731520" lvl="1" indent="-457200">
              <a:lnSpc>
                <a:spcPct val="150000"/>
              </a:lnSpc>
              <a:buFont typeface="+mj-lt"/>
              <a:buAutoNum type="arabicPeriod"/>
            </a:pPr>
            <a:r>
              <a:rPr lang="en-ZA" sz="2400" dirty="0" smtClean="0">
                <a:solidFill>
                  <a:schemeClr val="tx1">
                    <a:lumMod val="95000"/>
                    <a:lumOff val="5000"/>
                  </a:schemeClr>
                </a:solidFill>
                <a:latin typeface="Century Gothic" pitchFamily="34" charset="0"/>
              </a:rPr>
              <a:t>Behavioural Engagement</a:t>
            </a:r>
          </a:p>
          <a:p>
            <a:pPr marL="731520" lvl="1" indent="-457200">
              <a:lnSpc>
                <a:spcPct val="150000"/>
              </a:lnSpc>
              <a:buFont typeface="+mj-lt"/>
              <a:buAutoNum type="arabicPeriod"/>
            </a:pPr>
            <a:r>
              <a:rPr lang="en-ZA" sz="2400" dirty="0" smtClean="0">
                <a:solidFill>
                  <a:schemeClr val="tx1">
                    <a:lumMod val="95000"/>
                    <a:lumOff val="5000"/>
                  </a:schemeClr>
                </a:solidFill>
                <a:latin typeface="Century Gothic" pitchFamily="34" charset="0"/>
              </a:rPr>
              <a:t>Emotional Engagement</a:t>
            </a:r>
          </a:p>
          <a:p>
            <a:pPr marL="731520" lvl="1" indent="-457200">
              <a:lnSpc>
                <a:spcPct val="150000"/>
              </a:lnSpc>
              <a:buFont typeface="+mj-lt"/>
              <a:buAutoNum type="arabicPeriod"/>
            </a:pPr>
            <a:r>
              <a:rPr lang="en-ZA" sz="2400" dirty="0" smtClean="0">
                <a:solidFill>
                  <a:schemeClr val="tx1">
                    <a:lumMod val="95000"/>
                    <a:lumOff val="5000"/>
                  </a:schemeClr>
                </a:solidFill>
                <a:latin typeface="Century Gothic" pitchFamily="34" charset="0"/>
              </a:rPr>
              <a:t>Cognitive Engagement </a:t>
            </a:r>
            <a:endParaRPr lang="en-US" sz="2400" dirty="0" smtClean="0">
              <a:solidFill>
                <a:schemeClr val="tx1">
                  <a:lumMod val="95000"/>
                  <a:lumOff val="5000"/>
                </a:schemeClr>
              </a:solidFill>
              <a:latin typeface="Century Gothic" pitchFamily="34" charset="0"/>
            </a:endParaRPr>
          </a:p>
          <a:p>
            <a:endParaRPr lang="en-US"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2.1. Behavioural Engagement</a:t>
            </a:r>
            <a:endParaRPr lang="en-US" b="1" dirty="0"/>
          </a:p>
        </p:txBody>
      </p:sp>
      <p:sp>
        <p:nvSpPr>
          <p:cNvPr id="3" name="Content Placeholder 2"/>
          <p:cNvSpPr>
            <a:spLocks noGrp="1"/>
          </p:cNvSpPr>
          <p:nvPr>
            <p:ph idx="1"/>
          </p:nvPr>
        </p:nvSpPr>
        <p:spPr/>
        <p:txBody>
          <a:bodyPr>
            <a:normAutofit fontScale="85000" lnSpcReduction="20000"/>
          </a:bodyPr>
          <a:lstStyle/>
          <a:p>
            <a:r>
              <a:rPr lang="en-ZA" sz="2500" dirty="0" smtClean="0">
                <a:latin typeface="Century Gothic" pitchFamily="34" charset="0"/>
              </a:rPr>
              <a:t>In terms of involvement - </a:t>
            </a:r>
            <a:r>
              <a:rPr lang="en-ZA" sz="2500" dirty="0" err="1" smtClean="0">
                <a:latin typeface="Century Gothic" pitchFamily="34" charset="0"/>
              </a:rPr>
              <a:t>Klem</a:t>
            </a:r>
            <a:r>
              <a:rPr lang="en-ZA" sz="2500" dirty="0" smtClean="0">
                <a:latin typeface="Century Gothic" pitchFamily="34" charset="0"/>
              </a:rPr>
              <a:t> and Connell (2004)</a:t>
            </a:r>
          </a:p>
          <a:p>
            <a:pPr lvl="1"/>
            <a:r>
              <a:rPr lang="en-ZA" sz="2200" dirty="0" smtClean="0">
                <a:latin typeface="Century Gothic" pitchFamily="34" charset="0"/>
              </a:rPr>
              <a:t>Intensity of concentration of students</a:t>
            </a:r>
          </a:p>
          <a:p>
            <a:pPr lvl="1">
              <a:lnSpc>
                <a:spcPct val="110000"/>
              </a:lnSpc>
            </a:pPr>
            <a:r>
              <a:rPr lang="en-ZA" sz="2200" dirty="0" smtClean="0">
                <a:latin typeface="Century Gothic" pitchFamily="34" charset="0"/>
              </a:rPr>
              <a:t>Time spent on work assigned</a:t>
            </a:r>
          </a:p>
          <a:p>
            <a:pPr lvl="1">
              <a:lnSpc>
                <a:spcPct val="110000"/>
              </a:lnSpc>
            </a:pPr>
            <a:r>
              <a:rPr lang="en-ZA" sz="2200" dirty="0" smtClean="0">
                <a:latin typeface="Century Gothic" pitchFamily="34" charset="0"/>
              </a:rPr>
              <a:t>Ability of the student to stay on task</a:t>
            </a:r>
            <a:endParaRPr lang="en-ZA" dirty="0" smtClean="0">
              <a:latin typeface="Century Gothic" pitchFamily="34" charset="0"/>
            </a:endParaRPr>
          </a:p>
          <a:p>
            <a:pPr>
              <a:lnSpc>
                <a:spcPct val="150000"/>
              </a:lnSpc>
            </a:pPr>
            <a:r>
              <a:rPr lang="en-ZA" sz="2500" dirty="0" smtClean="0">
                <a:latin typeface="Century Gothic" pitchFamily="34" charset="0"/>
              </a:rPr>
              <a:t>Positive conduct – Fredericks, et al (2004)</a:t>
            </a:r>
          </a:p>
          <a:p>
            <a:pPr lvl="1"/>
            <a:r>
              <a:rPr lang="en-ZA" sz="2200" dirty="0" smtClean="0">
                <a:latin typeface="Century Gothic" pitchFamily="34" charset="0"/>
              </a:rPr>
              <a:t>Following the rules</a:t>
            </a:r>
          </a:p>
          <a:p>
            <a:pPr lvl="1">
              <a:lnSpc>
                <a:spcPct val="110000"/>
              </a:lnSpc>
            </a:pPr>
            <a:r>
              <a:rPr lang="en-ZA" sz="2200" dirty="0" smtClean="0">
                <a:latin typeface="Century Gothic" pitchFamily="34" charset="0"/>
              </a:rPr>
              <a:t>Respecting teachers </a:t>
            </a:r>
          </a:p>
          <a:p>
            <a:pPr lvl="1">
              <a:lnSpc>
                <a:spcPct val="110000"/>
              </a:lnSpc>
            </a:pPr>
            <a:r>
              <a:rPr lang="en-ZA" sz="2200" dirty="0" smtClean="0">
                <a:latin typeface="Century Gothic" pitchFamily="34" charset="0"/>
              </a:rPr>
              <a:t>Not cutting class and/or disrupting other learners</a:t>
            </a:r>
          </a:p>
          <a:p>
            <a:pPr>
              <a:lnSpc>
                <a:spcPct val="150000"/>
              </a:lnSpc>
            </a:pPr>
            <a:r>
              <a:rPr lang="en-ZA" sz="2500" dirty="0" smtClean="0">
                <a:latin typeface="Century Gothic" pitchFamily="34" charset="0"/>
              </a:rPr>
              <a:t>Student Participation – Finn (2003)</a:t>
            </a:r>
          </a:p>
          <a:p>
            <a:pPr lvl="1"/>
            <a:r>
              <a:rPr lang="en-ZA" sz="2200" dirty="0" smtClean="0">
                <a:latin typeface="Century Gothic" pitchFamily="34" charset="0"/>
              </a:rPr>
              <a:t>In school-related activities i.e. sports, societies, school governance etc.</a:t>
            </a:r>
          </a:p>
          <a:p>
            <a:endParaRPr lang="en-ZA" sz="2500" dirty="0" smtClean="0">
              <a:latin typeface="Century Gothic" pitchFamily="34" charset="0"/>
            </a:endParaRPr>
          </a:p>
          <a:p>
            <a:pPr lvl="1"/>
            <a:endParaRPr lang="en-ZA" dirty="0" smtClean="0">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down)">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2.2. Emotional Engagement</a:t>
            </a:r>
            <a:endParaRPr lang="en-US" b="1"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ZA" dirty="0" smtClean="0">
                <a:latin typeface="Century Gothic" pitchFamily="34" charset="0"/>
              </a:rPr>
              <a:t>Refers to </a:t>
            </a:r>
            <a:r>
              <a:rPr lang="en-ZA" dirty="0">
                <a:latin typeface="Century Gothic" pitchFamily="34" charset="0"/>
              </a:rPr>
              <a:t>s</a:t>
            </a:r>
            <a:r>
              <a:rPr lang="en-ZA" dirty="0" smtClean="0">
                <a:latin typeface="Century Gothic" pitchFamily="34" charset="0"/>
              </a:rPr>
              <a:t>tudent’s </a:t>
            </a:r>
            <a:r>
              <a:rPr lang="en-ZA" dirty="0" smtClean="0">
                <a:latin typeface="Century Gothic" pitchFamily="34" charset="0"/>
              </a:rPr>
              <a:t>non-cognitive reactions in the classroom. Influenced by:</a:t>
            </a:r>
          </a:p>
          <a:p>
            <a:pPr marL="0" indent="0">
              <a:lnSpc>
                <a:spcPct val="150000"/>
              </a:lnSpc>
              <a:buNone/>
            </a:pPr>
            <a:r>
              <a:rPr lang="en-ZA" dirty="0" smtClean="0">
                <a:latin typeface="Century Gothic" pitchFamily="34" charset="0"/>
              </a:rPr>
              <a:t>Fredericks, et al (2014)</a:t>
            </a:r>
          </a:p>
          <a:p>
            <a:pPr lvl="1">
              <a:lnSpc>
                <a:spcPct val="110000"/>
              </a:lnSpc>
            </a:pPr>
            <a:r>
              <a:rPr lang="en-ZA" sz="2100" dirty="0" smtClean="0">
                <a:latin typeface="Century Gothic" pitchFamily="34" charset="0"/>
              </a:rPr>
              <a:t>Enthusiasm </a:t>
            </a:r>
          </a:p>
          <a:p>
            <a:pPr lvl="1">
              <a:lnSpc>
                <a:spcPct val="110000"/>
              </a:lnSpc>
            </a:pPr>
            <a:r>
              <a:rPr lang="en-ZA" sz="2100" dirty="0" smtClean="0">
                <a:latin typeface="Century Gothic" pitchFamily="34" charset="0"/>
              </a:rPr>
              <a:t>Curiosity</a:t>
            </a:r>
          </a:p>
          <a:p>
            <a:pPr lvl="1">
              <a:lnSpc>
                <a:spcPct val="110000"/>
              </a:lnSpc>
            </a:pPr>
            <a:r>
              <a:rPr lang="en-ZA" sz="2100" dirty="0" smtClean="0">
                <a:latin typeface="Century Gothic" pitchFamily="34" charset="0"/>
              </a:rPr>
              <a:t>Optimism towards school work</a:t>
            </a:r>
          </a:p>
          <a:p>
            <a:pPr>
              <a:lnSpc>
                <a:spcPct val="150000"/>
              </a:lnSpc>
            </a:pPr>
            <a:r>
              <a:rPr lang="en-ZA" dirty="0" smtClean="0">
                <a:latin typeface="Century Gothic" pitchFamily="34" charset="0"/>
              </a:rPr>
              <a:t>Finn and </a:t>
            </a:r>
            <a:r>
              <a:rPr lang="en-ZA" dirty="0" err="1" smtClean="0">
                <a:latin typeface="Century Gothic" pitchFamily="34" charset="0"/>
              </a:rPr>
              <a:t>Voekl</a:t>
            </a:r>
            <a:r>
              <a:rPr lang="en-ZA" dirty="0" smtClean="0">
                <a:latin typeface="Century Gothic" pitchFamily="34" charset="0"/>
              </a:rPr>
              <a:t> (1993)</a:t>
            </a:r>
          </a:p>
          <a:p>
            <a:pPr lvl="1">
              <a:lnSpc>
                <a:spcPct val="110000"/>
              </a:lnSpc>
            </a:pPr>
            <a:r>
              <a:rPr lang="en-ZA" dirty="0" smtClean="0">
                <a:latin typeface="Century Gothic" pitchFamily="34" charset="0"/>
              </a:rPr>
              <a:t>How students identify with the school – i.e. do students feel like they belong. Do they feel their presence adds value</a:t>
            </a:r>
          </a:p>
          <a:p>
            <a:pPr marL="201168" lvl="1" indent="0">
              <a:lnSpc>
                <a:spcPct val="110000"/>
              </a:lnSpc>
              <a:buNone/>
            </a:pPr>
            <a:endParaRPr lang="en-ZA" dirty="0" smtClean="0">
              <a:latin typeface="Century Gothic" pitchFamily="34" charset="0"/>
            </a:endParaRPr>
          </a:p>
          <a:p>
            <a:pPr lvl="1"/>
            <a:endParaRPr lang="en-ZA" dirty="0" smtClean="0">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 Emotional Engagement</a:t>
            </a:r>
            <a:endParaRPr lang="en-US" dirty="0"/>
          </a:p>
        </p:txBody>
      </p:sp>
      <p:sp>
        <p:nvSpPr>
          <p:cNvPr id="3" name="Content Placeholder 2"/>
          <p:cNvSpPr>
            <a:spLocks noGrp="1"/>
          </p:cNvSpPr>
          <p:nvPr>
            <p:ph idx="1"/>
          </p:nvPr>
        </p:nvSpPr>
        <p:spPr/>
        <p:txBody>
          <a:bodyPr>
            <a:normAutofit/>
          </a:bodyPr>
          <a:lstStyle/>
          <a:p>
            <a:pPr>
              <a:lnSpc>
                <a:spcPct val="150000"/>
              </a:lnSpc>
            </a:pPr>
            <a:r>
              <a:rPr lang="en-US" sz="2100" dirty="0" err="1" smtClean="0">
                <a:latin typeface="Century Gothic" panose="020B0502020202020204" pitchFamily="34" charset="0"/>
              </a:rPr>
              <a:t>Klem</a:t>
            </a:r>
            <a:r>
              <a:rPr lang="en-US" sz="2100" dirty="0" smtClean="0">
                <a:latin typeface="Century Gothic" panose="020B0502020202020204" pitchFamily="34" charset="0"/>
              </a:rPr>
              <a:t> &amp; Connell (2004)</a:t>
            </a:r>
          </a:p>
          <a:p>
            <a:pPr lvl="1">
              <a:lnSpc>
                <a:spcPct val="150000"/>
              </a:lnSpc>
            </a:pPr>
            <a:r>
              <a:rPr lang="en-US" sz="1900" dirty="0" smtClean="0">
                <a:latin typeface="Century Gothic" panose="020B0502020202020204" pitchFamily="34" charset="0"/>
              </a:rPr>
              <a:t>Clear linkages to the “reaction to challenge” concept</a:t>
            </a:r>
          </a:p>
          <a:p>
            <a:pPr lvl="1">
              <a:lnSpc>
                <a:spcPct val="150000"/>
              </a:lnSpc>
            </a:pPr>
            <a:r>
              <a:rPr lang="en-US" sz="1900" dirty="0" smtClean="0">
                <a:latin typeface="Century Gothic" panose="020B0502020202020204" pitchFamily="34" charset="0"/>
              </a:rPr>
              <a:t>How do students respond to unexpected challenges faced on a daily basis?</a:t>
            </a:r>
          </a:p>
          <a:p>
            <a:pPr lvl="1"/>
            <a:endParaRPr lang="en-US" sz="1900" dirty="0">
              <a:latin typeface="Century Gothic" panose="020B0502020202020204" pitchFamily="34" charset="0"/>
            </a:endParaRPr>
          </a:p>
        </p:txBody>
      </p:sp>
    </p:spTree>
    <p:extLst>
      <p:ext uri="{BB962C8B-B14F-4D97-AF65-F5344CB8AC3E}">
        <p14:creationId xmlns:p14="http://schemas.microsoft.com/office/powerpoint/2010/main" val="3183755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2.3. Cognitive Engagement</a:t>
            </a:r>
            <a:endParaRPr lang="en-US" b="1" dirty="0"/>
          </a:p>
        </p:txBody>
      </p:sp>
      <p:sp>
        <p:nvSpPr>
          <p:cNvPr id="3" name="Content Placeholder 2"/>
          <p:cNvSpPr>
            <a:spLocks noGrp="1"/>
          </p:cNvSpPr>
          <p:nvPr>
            <p:ph idx="1"/>
          </p:nvPr>
        </p:nvSpPr>
        <p:spPr/>
        <p:txBody>
          <a:bodyPr>
            <a:normAutofit/>
          </a:bodyPr>
          <a:lstStyle/>
          <a:p>
            <a:r>
              <a:rPr lang="en-ZA" dirty="0" smtClean="0">
                <a:latin typeface="Century Gothic" pitchFamily="34" charset="0"/>
              </a:rPr>
              <a:t>Fredericks, et al (2014)</a:t>
            </a:r>
          </a:p>
          <a:p>
            <a:pPr lvl="1">
              <a:lnSpc>
                <a:spcPct val="150000"/>
              </a:lnSpc>
            </a:pPr>
            <a:r>
              <a:rPr lang="en-ZA" dirty="0" smtClean="0">
                <a:latin typeface="Century Gothic" pitchFamily="34" charset="0"/>
              </a:rPr>
              <a:t>Draws on the idea of investment; incorporates thoughtfulness and willingness to exert the effort necessary  → </a:t>
            </a:r>
            <a:r>
              <a:rPr lang="en-ZA" b="1" i="1" dirty="0" smtClean="0">
                <a:latin typeface="Century Gothic" pitchFamily="34" charset="0"/>
              </a:rPr>
              <a:t>psychological investment in learning</a:t>
            </a:r>
          </a:p>
          <a:p>
            <a:pPr lvl="1">
              <a:lnSpc>
                <a:spcPct val="150000"/>
              </a:lnSpc>
            </a:pPr>
            <a:r>
              <a:rPr lang="en-ZA" dirty="0" smtClean="0">
                <a:latin typeface="Century Gothic" pitchFamily="34" charset="0"/>
              </a:rPr>
              <a:t>How do students set goals, plan and organise study efforts? Do they seek help if needed? Do they actively monitor their comprehension? → </a:t>
            </a:r>
            <a:r>
              <a:rPr lang="en-ZA" b="1" i="1" dirty="0" smtClean="0">
                <a:latin typeface="Century Gothic" pitchFamily="34" charset="0"/>
              </a:rPr>
              <a:t>strategic (self-regulating) learning </a:t>
            </a:r>
            <a:endParaRPr lang="en-ZA" dirty="0" smtClean="0">
              <a:latin typeface="Century Gothic" pitchFamily="34" charset="0"/>
            </a:endParaRPr>
          </a:p>
          <a:p>
            <a:pPr lvl="1">
              <a:lnSpc>
                <a:spcPct val="150000"/>
              </a:lnSpc>
            </a:pPr>
            <a:r>
              <a:rPr lang="en-ZA" dirty="0" smtClean="0">
                <a:latin typeface="Century Gothic" pitchFamily="34" charset="0"/>
              </a:rPr>
              <a:t>Difficult to measure [cognition]</a:t>
            </a:r>
            <a:endParaRPr lang="en-US" dirty="0">
              <a:latin typeface="Century Gothic"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4342</TotalTime>
  <Words>1241</Words>
  <Application>Microsoft Office PowerPoint</Application>
  <PresentationFormat>On-screen Show (4:3)</PresentationFormat>
  <Paragraphs>346</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Berlin Sans FB</vt:lpstr>
      <vt:lpstr>Calibri</vt:lpstr>
      <vt:lpstr>Calibri Light</vt:lpstr>
      <vt:lpstr>Century Gothic</vt:lpstr>
      <vt:lpstr>Times New Roman</vt:lpstr>
      <vt:lpstr>Retrospect</vt:lpstr>
      <vt:lpstr> STUDENT ENGAGEMENT AND READING  SCORES IN SOUTH AFRICA</vt:lpstr>
      <vt:lpstr>ORDER OF PRESENTATION</vt:lpstr>
      <vt:lpstr>1. BACKGROUND </vt:lpstr>
      <vt:lpstr>2. WHAT IS ENGAGEMENT?</vt:lpstr>
      <vt:lpstr>2. WHAT IS ENGAGEMENT? </vt:lpstr>
      <vt:lpstr>2.1. Behavioural Engagement</vt:lpstr>
      <vt:lpstr>2.2. Emotional Engagement</vt:lpstr>
      <vt:lpstr>2.2 Emotional Engagement</vt:lpstr>
      <vt:lpstr>2.3. Cognitive Engagement</vt:lpstr>
      <vt:lpstr>3. THE MODEL</vt:lpstr>
      <vt:lpstr>METHODOLOGY –  CAUSAL MEDIATION ANALYSIS </vt:lpstr>
      <vt:lpstr>CAUSAL MEDIATION ANALYSIS </vt:lpstr>
      <vt:lpstr>CMA: Key Assumptions</vt:lpstr>
      <vt:lpstr>CMA: Hicks and Tingley (2011)</vt:lpstr>
      <vt:lpstr>STUDENT ENGAGEMENT AND READING SCORES</vt:lpstr>
      <vt:lpstr>4. RESULTS – Safety </vt:lpstr>
      <vt:lpstr>RESULTS – Safety by test language  </vt:lpstr>
      <vt:lpstr>RESULTS – Sense of belonging</vt:lpstr>
      <vt:lpstr>5. Sensitivity Analysis</vt:lpstr>
      <vt:lpstr>Sensitivity Analysis</vt:lpstr>
      <vt:lpstr>Sensitivity Analysis: g-Formula</vt:lpstr>
      <vt:lpstr>5. Conclusion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 relationship between Student Engagement and Reading Scores in South Africa</dc:title>
  <dc:creator>Kerwin</dc:creator>
  <cp:lastModifiedBy>Kerwin Fortune</cp:lastModifiedBy>
  <cp:revision>67</cp:revision>
  <dcterms:created xsi:type="dcterms:W3CDTF">2015-10-28T13:28:34Z</dcterms:created>
  <dcterms:modified xsi:type="dcterms:W3CDTF">2016-09-20T06:45:03Z</dcterms:modified>
</cp:coreProperties>
</file>