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drawings/drawing3.xml" ContentType="application/vnd.openxmlformats-officedocument.drawingml.chartshapes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ppt/drawings/drawing4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62" r:id="rId3"/>
    <p:sldId id="261" r:id="rId4"/>
    <p:sldId id="257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openxmlformats.org/officeDocument/2006/relationships/image" Target="../media/image5.png"/><Relationship Id="rId1" Type="http://schemas.openxmlformats.org/officeDocument/2006/relationships/image" Target="../media/image4.png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C:\Documents%20and%20Settings\svdb\Local%20Settings\Temporary%20Internet%20Files\Content.Outlook\Y9VCIXR7\conditional%20wage%20and%20employment.xls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3.xml"/><Relationship Id="rId1" Type="http://schemas.openxmlformats.org/officeDocument/2006/relationships/oleObject" Target="Book1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C:\Documents%20and%20Settings\svdb\Local%20Settings\Temporary%20Internet%20Files\Content.Outlook\Y9VCIXR7\conditional%20wage%20and%20employment.xls" TargetMode="External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7300524934383203"/>
          <c:y val="5.0925925925925923E-2"/>
          <c:w val="0.48920319335083112"/>
          <c:h val="0.83309419655876349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Sheet2!$A$20:$A$25</c:f>
              <c:strCache>
                <c:ptCount val="6"/>
                <c:pt idx="0">
                  <c:v>Start school</c:v>
                </c:pt>
                <c:pt idx="1">
                  <c:v>Write matric</c:v>
                </c:pt>
                <c:pt idx="2">
                  <c:v>Pass matric</c:v>
                </c:pt>
                <c:pt idx="3">
                  <c:v>Go to university</c:v>
                </c:pt>
                <c:pt idx="4">
                  <c:v>Get some kind of university qualification within 6 years of matric</c:v>
                </c:pt>
                <c:pt idx="5">
                  <c:v>Get a degree within six years of matric</c:v>
                </c:pt>
              </c:strCache>
            </c:strRef>
          </c:cat>
          <c:val>
            <c:numRef>
              <c:f>Sheet2!$B$20:$B$25</c:f>
              <c:numCache>
                <c:formatCode>General</c:formatCode>
                <c:ptCount val="6"/>
                <c:pt idx="0">
                  <c:v>100</c:v>
                </c:pt>
                <c:pt idx="1">
                  <c:v>60</c:v>
                </c:pt>
                <c:pt idx="2">
                  <c:v>37</c:v>
                </c:pt>
                <c:pt idx="3">
                  <c:v>14</c:v>
                </c:pt>
                <c:pt idx="4">
                  <c:v>4.5</c:v>
                </c:pt>
                <c:pt idx="5">
                  <c:v>3</c:v>
                </c:pt>
              </c:numCache>
            </c:numRef>
          </c:val>
        </c:ser>
        <c:ser>
          <c:idx val="1"/>
          <c:order val="1"/>
          <c:spPr>
            <a:solidFill>
              <a:schemeClr val="tx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c:spPr>
          <c:invertIfNegative val="0"/>
          <c:dPt>
            <c:idx val="1"/>
            <c:invertIfNegative val="0"/>
            <c:bubble3D val="0"/>
            <c:spPr>
              <a:noFill/>
              <a:ln>
                <a:solidFill>
                  <a:schemeClr val="tx1"/>
                </a:solidFill>
              </a:ln>
            </c:spPr>
          </c:dPt>
          <c:dPt>
            <c:idx val="2"/>
            <c:invertIfNegative val="0"/>
            <c:bubble3D val="0"/>
            <c:spPr>
              <a:blipFill>
                <a:blip xmlns:r="http://schemas.openxmlformats.org/officeDocument/2006/relationships" r:embed="rId1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c:spPr>
          </c:dPt>
          <c:dPt>
            <c:idx val="3"/>
            <c:invertIfNegative val="0"/>
            <c:bubble3D val="0"/>
            <c:spPr>
              <a:blipFill>
                <a:blip xmlns:r="http://schemas.openxmlformats.org/officeDocument/2006/relationships" r:embed="rId2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c:spPr>
          </c:dPt>
          <c:dPt>
            <c:idx val="4"/>
            <c:invertIfNegative val="0"/>
            <c:bubble3D val="0"/>
            <c:spPr>
              <a:noFill/>
              <a:ln>
                <a:solidFill>
                  <a:schemeClr val="tx1"/>
                </a:solidFill>
              </a:ln>
            </c:spPr>
          </c:dPt>
          <c:dPt>
            <c:idx val="5"/>
            <c:invertIfNegative val="0"/>
            <c:bubble3D val="0"/>
            <c:spPr>
              <a:noFill/>
              <a:ln>
                <a:solidFill>
                  <a:schemeClr val="tx1"/>
                </a:solidFill>
              </a:ln>
            </c:spPr>
          </c:dPt>
          <c:cat>
            <c:strRef>
              <c:f>Sheet2!$A$20:$A$25</c:f>
              <c:strCache>
                <c:ptCount val="6"/>
                <c:pt idx="0">
                  <c:v>Start school</c:v>
                </c:pt>
                <c:pt idx="1">
                  <c:v>Write matric</c:v>
                </c:pt>
                <c:pt idx="2">
                  <c:v>Pass matric</c:v>
                </c:pt>
                <c:pt idx="3">
                  <c:v>Go to university</c:v>
                </c:pt>
                <c:pt idx="4">
                  <c:v>Get some kind of university qualification within 6 years of matric</c:v>
                </c:pt>
                <c:pt idx="5">
                  <c:v>Get a degree within six years of matric</c:v>
                </c:pt>
              </c:strCache>
            </c:strRef>
          </c:cat>
          <c:val>
            <c:numRef>
              <c:f>Sheet2!$C$20:$C$25</c:f>
              <c:numCache>
                <c:formatCode>General</c:formatCode>
                <c:ptCount val="6"/>
                <c:pt idx="0">
                  <c:v>0</c:v>
                </c:pt>
                <c:pt idx="1">
                  <c:v>40</c:v>
                </c:pt>
                <c:pt idx="2">
                  <c:v>63</c:v>
                </c:pt>
                <c:pt idx="3">
                  <c:v>86</c:v>
                </c:pt>
                <c:pt idx="4">
                  <c:v>95.5</c:v>
                </c:pt>
                <c:pt idx="5">
                  <c:v>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86614144"/>
        <c:axId val="186615680"/>
      </c:barChart>
      <c:catAx>
        <c:axId val="18661414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86615680"/>
        <c:crosses val="autoZero"/>
        <c:auto val="1"/>
        <c:lblAlgn val="ctr"/>
        <c:lblOffset val="100"/>
        <c:noMultiLvlLbl val="0"/>
      </c:catAx>
      <c:valAx>
        <c:axId val="186615680"/>
        <c:scaling>
          <c:orientation val="minMax"/>
          <c:max val="1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86614144"/>
        <c:crosses val="autoZero"/>
        <c:crossBetween val="between"/>
      </c:valAx>
    </c:plotArea>
    <c:plotVisOnly val="1"/>
    <c:dispBlanksAs val="gap"/>
    <c:showDLblsOverMax val="0"/>
  </c:chart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843669072615923"/>
          <c:y val="3.9590533516456833E-2"/>
          <c:w val="0.80868864829396325"/>
          <c:h val="0.75553384766892917"/>
        </c:manualLayout>
      </c:layout>
      <c:lineChart>
        <c:grouping val="standard"/>
        <c:varyColors val="0"/>
        <c:ser>
          <c:idx val="0"/>
          <c:order val="0"/>
          <c:tx>
            <c:v>2005</c:v>
          </c:tx>
          <c:dPt>
            <c:idx val="9"/>
            <c:marker>
              <c:spPr>
                <a:solidFill>
                  <a:sysClr val="windowText" lastClr="000000"/>
                </a:solidFill>
              </c:spPr>
            </c:marker>
            <c:bubble3D val="0"/>
          </c:dPt>
          <c:dPt>
            <c:idx val="12"/>
            <c:marker>
              <c:spPr>
                <a:solidFill>
                  <a:sysClr val="windowText" lastClr="000000"/>
                </a:solidFill>
              </c:spPr>
            </c:marker>
            <c:bubble3D val="0"/>
          </c:dPt>
          <c:dPt>
            <c:idx val="15"/>
            <c:marker>
              <c:spPr>
                <a:solidFill>
                  <a:sysClr val="windowText" lastClr="000000"/>
                </a:solidFill>
              </c:spPr>
            </c:marker>
            <c:bubble3D val="0"/>
          </c:dPt>
          <c:cat>
            <c:numRef>
              <c:f>Sheet1!$A$2:$A$17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1.2532514999999962</c:v>
                </c:pt>
                <c:pt idx="1">
                  <c:v>1.2646710999999962</c:v>
                </c:pt>
                <c:pt idx="2">
                  <c:v>1.3568647999999952</c:v>
                </c:pt>
                <c:pt idx="3">
                  <c:v>1.4221596999999957</c:v>
                </c:pt>
                <c:pt idx="4">
                  <c:v>1.4820873999999997</c:v>
                </c:pt>
                <c:pt idx="5">
                  <c:v>1.4896142999999926</c:v>
                </c:pt>
                <c:pt idx="6">
                  <c:v>1.5754271999999998</c:v>
                </c:pt>
                <c:pt idx="7">
                  <c:v>1.6214493999999962</c:v>
                </c:pt>
                <c:pt idx="8">
                  <c:v>1.759060099999997</c:v>
                </c:pt>
                <c:pt idx="9">
                  <c:v>1.7912224999999973</c:v>
                </c:pt>
                <c:pt idx="10">
                  <c:v>1.9776381999999988</c:v>
                </c:pt>
                <c:pt idx="11">
                  <c:v>2.1958632999999987</c:v>
                </c:pt>
                <c:pt idx="12">
                  <c:v>2.4671875000000081</c:v>
                </c:pt>
                <c:pt idx="13">
                  <c:v>3.1839474999999995</c:v>
                </c:pt>
                <c:pt idx="14">
                  <c:v>3.3808169999999977</c:v>
                </c:pt>
                <c:pt idx="15">
                  <c:v>3.5776864999999987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6955264"/>
        <c:axId val="186957184"/>
      </c:lineChart>
      <c:catAx>
        <c:axId val="18695526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ZA"/>
                  <a:t>Education (years)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86957184"/>
        <c:crosses val="autoZero"/>
        <c:auto val="1"/>
        <c:lblAlgn val="ctr"/>
        <c:lblOffset val="100"/>
        <c:tickLblSkip val="1"/>
        <c:tickMarkSkip val="3"/>
        <c:noMultiLvlLbl val="0"/>
      </c:catAx>
      <c:valAx>
        <c:axId val="186957184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ZA"/>
                  <a:t>Log of wage per hour </a:t>
                </a:r>
              </a:p>
              <a:p>
                <a:pPr>
                  <a:defRPr/>
                </a:pPr>
                <a:r>
                  <a:rPr lang="en-ZA"/>
                  <a:t>(conditional)</a:t>
                </a:r>
              </a:p>
            </c:rich>
          </c:tx>
          <c:layout/>
          <c:overlay val="0"/>
        </c:title>
        <c:numFmt formatCode="#,##0.0" sourceLinked="0"/>
        <c:majorTickMark val="out"/>
        <c:minorTickMark val="none"/>
        <c:tickLblPos val="nextTo"/>
        <c:crossAx val="186955264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solidFill>
        <a:srgbClr val="7030A0"/>
      </a:solidFill>
    </a:ln>
  </c:spPr>
  <c:txPr>
    <a:bodyPr/>
    <a:lstStyle/>
    <a:p>
      <a:pPr>
        <a:defRPr sz="2400">
          <a:latin typeface="Calibri" panose="020F0502020204030204" pitchFamily="34" charset="0"/>
        </a:defRPr>
      </a:pPr>
      <a:endParaRPr lang="en-US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47300524934383203"/>
          <c:y val="5.0925925925925923E-2"/>
          <c:w val="0.48920319335083112"/>
          <c:h val="0.83309419655876349"/>
        </c:manualLayout>
      </c:layout>
      <c:barChart>
        <c:barDir val="bar"/>
        <c:grouping val="stacked"/>
        <c:varyColors val="0"/>
        <c:ser>
          <c:idx val="0"/>
          <c:order val="0"/>
          <c:spPr>
            <a:solidFill>
              <a:srgbClr val="0070C0"/>
            </a:solidFill>
            <a:ln>
              <a:solidFill>
                <a:schemeClr val="tx1"/>
              </a:solidFill>
            </a:ln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2.20125786163522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800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Sheet2!$A$20:$A$25</c:f>
              <c:strCache>
                <c:ptCount val="6"/>
                <c:pt idx="0">
                  <c:v>Start school</c:v>
                </c:pt>
                <c:pt idx="1">
                  <c:v>Write matric</c:v>
                </c:pt>
                <c:pt idx="2">
                  <c:v>Pass matric</c:v>
                </c:pt>
                <c:pt idx="3">
                  <c:v>Go to university</c:v>
                </c:pt>
                <c:pt idx="4">
                  <c:v>Get some kind of university qualification within 6 years of matric</c:v>
                </c:pt>
                <c:pt idx="5">
                  <c:v>Get a degree within six years of matric</c:v>
                </c:pt>
              </c:strCache>
            </c:strRef>
          </c:cat>
          <c:val>
            <c:numRef>
              <c:f>Sheet2!$B$20:$B$25</c:f>
              <c:numCache>
                <c:formatCode>General</c:formatCode>
                <c:ptCount val="6"/>
                <c:pt idx="0">
                  <c:v>100</c:v>
                </c:pt>
                <c:pt idx="1">
                  <c:v>60</c:v>
                </c:pt>
                <c:pt idx="2">
                  <c:v>37</c:v>
                </c:pt>
                <c:pt idx="3">
                  <c:v>14</c:v>
                </c:pt>
                <c:pt idx="4">
                  <c:v>4.5</c:v>
                </c:pt>
                <c:pt idx="5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00"/>
        <c:axId val="187263616"/>
        <c:axId val="187269504"/>
      </c:barChart>
      <c:catAx>
        <c:axId val="18726361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87269504"/>
        <c:crosses val="autoZero"/>
        <c:auto val="1"/>
        <c:lblAlgn val="ctr"/>
        <c:lblOffset val="100"/>
        <c:noMultiLvlLbl val="0"/>
      </c:catAx>
      <c:valAx>
        <c:axId val="187269504"/>
        <c:scaling>
          <c:orientation val="minMax"/>
          <c:max val="1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en-US"/>
          </a:p>
        </c:txPr>
        <c:crossAx val="187263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A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24891249442876245"/>
          <c:y val="3.9590533516456833E-2"/>
          <c:w val="0.69396474025652455"/>
          <c:h val="0.75553384766892917"/>
        </c:manualLayout>
      </c:layout>
      <c:lineChart>
        <c:grouping val="standard"/>
        <c:varyColors val="0"/>
        <c:ser>
          <c:idx val="0"/>
          <c:order val="0"/>
          <c:tx>
            <c:v>2005</c:v>
          </c:tx>
          <c:dPt>
            <c:idx val="9"/>
            <c:marker>
              <c:spPr>
                <a:solidFill>
                  <a:sysClr val="windowText" lastClr="000000"/>
                </a:solidFill>
              </c:spPr>
            </c:marker>
            <c:bubble3D val="0"/>
          </c:dPt>
          <c:dPt>
            <c:idx val="12"/>
            <c:marker>
              <c:spPr>
                <a:solidFill>
                  <a:sysClr val="windowText" lastClr="000000"/>
                </a:solidFill>
              </c:spPr>
            </c:marker>
            <c:bubble3D val="0"/>
          </c:dPt>
          <c:dPt>
            <c:idx val="15"/>
            <c:marker>
              <c:spPr>
                <a:solidFill>
                  <a:sysClr val="windowText" lastClr="000000"/>
                </a:solidFill>
              </c:spPr>
            </c:marker>
            <c:bubble3D val="0"/>
          </c:dPt>
          <c:cat>
            <c:numRef>
              <c:f>Sheet1!$A$2:$A$17</c:f>
              <c:numCache>
                <c:formatCode>General</c:formatCode>
                <c:ptCount val="1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1.2532514999999962</c:v>
                </c:pt>
                <c:pt idx="1">
                  <c:v>1.2646710999999962</c:v>
                </c:pt>
                <c:pt idx="2">
                  <c:v>1.3568647999999952</c:v>
                </c:pt>
                <c:pt idx="3">
                  <c:v>1.4221596999999957</c:v>
                </c:pt>
                <c:pt idx="4">
                  <c:v>1.4820873999999997</c:v>
                </c:pt>
                <c:pt idx="5">
                  <c:v>1.4896142999999926</c:v>
                </c:pt>
                <c:pt idx="6">
                  <c:v>1.5754271999999998</c:v>
                </c:pt>
                <c:pt idx="7">
                  <c:v>1.6214493999999962</c:v>
                </c:pt>
                <c:pt idx="8">
                  <c:v>1.759060099999997</c:v>
                </c:pt>
                <c:pt idx="9">
                  <c:v>1.7912224999999973</c:v>
                </c:pt>
                <c:pt idx="10">
                  <c:v>1.9776381999999988</c:v>
                </c:pt>
                <c:pt idx="11">
                  <c:v>2.1958632999999987</c:v>
                </c:pt>
                <c:pt idx="12">
                  <c:v>2.4671875000000081</c:v>
                </c:pt>
                <c:pt idx="13">
                  <c:v>3.1839474999999995</c:v>
                </c:pt>
                <c:pt idx="14">
                  <c:v>3.3808169999999977</c:v>
                </c:pt>
                <c:pt idx="15">
                  <c:v>3.5776864999999987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311616"/>
        <c:axId val="187313536"/>
      </c:lineChart>
      <c:catAx>
        <c:axId val="18731161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ZA"/>
                  <a:t>Education (years)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en-US"/>
          </a:p>
        </c:txPr>
        <c:crossAx val="187313536"/>
        <c:crosses val="autoZero"/>
        <c:auto val="1"/>
        <c:lblAlgn val="ctr"/>
        <c:lblOffset val="100"/>
        <c:tickLblSkip val="3"/>
        <c:tickMarkSkip val="3"/>
        <c:noMultiLvlLbl val="0"/>
      </c:catAx>
      <c:valAx>
        <c:axId val="187313536"/>
        <c:scaling>
          <c:orientation val="minMax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2000"/>
                </a:pPr>
                <a:r>
                  <a:rPr lang="en-ZA" sz="2000" dirty="0"/>
                  <a:t>Log of </a:t>
                </a:r>
                <a:r>
                  <a:rPr lang="en-ZA" sz="2000" dirty="0" smtClean="0"/>
                  <a:t>wage/hour </a:t>
                </a:r>
                <a:endParaRPr lang="en-ZA" sz="2000" dirty="0"/>
              </a:p>
              <a:p>
                <a:pPr>
                  <a:defRPr sz="2000"/>
                </a:pPr>
                <a:r>
                  <a:rPr lang="en-ZA" sz="2000" dirty="0"/>
                  <a:t>(conditional)</a:t>
                </a:r>
              </a:p>
            </c:rich>
          </c:tx>
          <c:layout>
            <c:manualLayout>
              <c:xMode val="edge"/>
              <c:yMode val="edge"/>
              <c:x val="0"/>
              <c:y val="0.3740348739041835"/>
            </c:manualLayout>
          </c:layout>
          <c:overlay val="0"/>
        </c:title>
        <c:numFmt formatCode="#,##0.0" sourceLinked="0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187311616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spPr>
    <a:ln>
      <a:solidFill>
        <a:srgbClr val="7030A0"/>
      </a:solidFill>
    </a:ln>
  </c:spPr>
  <c:txPr>
    <a:bodyPr/>
    <a:lstStyle/>
    <a:p>
      <a:pPr>
        <a:defRPr sz="2400">
          <a:latin typeface="Calibri" panose="020F0502020204030204" pitchFamily="34" charset="0"/>
        </a:defRPr>
      </a:pPr>
      <a:endParaRPr lang="en-US"/>
    </a:p>
  </c:txPr>
  <c:externalData r:id="rId2">
    <c:autoUpdate val="0"/>
  </c:externalData>
  <c:userShapes r:id="rId3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0.57813</cdr:x>
      <cdr:y>0.47049</cdr:y>
    </cdr:from>
    <cdr:to>
      <cdr:x>0.91354</cdr:x>
      <cdr:y>0.5434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3188" y="1290638"/>
          <a:ext cx="1533525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ZA" sz="1100"/>
        </a:p>
      </cdr:txBody>
    </cdr:sp>
  </cdr:relSizeAnchor>
  <cdr:relSizeAnchor xmlns:cdr="http://schemas.openxmlformats.org/drawingml/2006/chartDrawing">
    <cdr:from>
      <cdr:x>0.63125</cdr:x>
      <cdr:y>0.10178</cdr:y>
    </cdr:from>
    <cdr:to>
      <cdr:x>0.74236</cdr:x>
      <cdr:y>0.30381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194920" y="4606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ZA" sz="11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0.69687</cdr:x>
      <cdr:y>0.05084</cdr:y>
    </cdr:from>
    <cdr:to>
      <cdr:x>0.79687</cdr:x>
      <cdr:y>0.21237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372200" y="28780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ZA" sz="1100" dirty="0"/>
        </a:p>
      </cdr:txBody>
    </cdr:sp>
  </cdr:relSizeAnchor>
  <cdr:relSizeAnchor xmlns:cdr="http://schemas.openxmlformats.org/drawingml/2006/chartDrawing">
    <cdr:from>
      <cdr:x>0.64175</cdr:x>
      <cdr:y>0.45788</cdr:y>
    </cdr:from>
    <cdr:to>
      <cdr:x>0.73625</cdr:x>
      <cdr:y>0.54692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868144" y="2592065"/>
          <a:ext cx="86409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ZA" sz="2400" b="1" dirty="0" smtClean="0">
              <a:latin typeface="Calibri" panose="020F0502020204030204" pitchFamily="34" charset="0"/>
            </a:rPr>
            <a:t>R6</a:t>
          </a:r>
        </a:p>
      </cdr:txBody>
    </cdr:sp>
  </cdr:relSizeAnchor>
  <cdr:relSizeAnchor xmlns:cdr="http://schemas.openxmlformats.org/drawingml/2006/chartDrawing">
    <cdr:from>
      <cdr:x>0.9055</cdr:x>
      <cdr:y>0.03812</cdr:y>
    </cdr:from>
    <cdr:to>
      <cdr:x>1</cdr:x>
      <cdr:y>0.12716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8279904" y="215801"/>
          <a:ext cx="86409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ZA" sz="2400" b="1" dirty="0" smtClean="0"/>
            <a:t>R36</a:t>
          </a:r>
        </a:p>
      </cdr:txBody>
    </cdr:sp>
  </cdr:relSizeAnchor>
  <cdr:relSizeAnchor xmlns:cdr="http://schemas.openxmlformats.org/drawingml/2006/chartDrawing">
    <cdr:from>
      <cdr:x>0.80712</cdr:x>
      <cdr:y>0.31796</cdr:y>
    </cdr:from>
    <cdr:to>
      <cdr:x>0.90162</cdr:x>
      <cdr:y>0.407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380312" y="1799977"/>
          <a:ext cx="864096" cy="5040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ZA" sz="2400" b="1" dirty="0" smtClean="0">
              <a:latin typeface="Calibri" panose="020F0502020204030204" pitchFamily="34" charset="0"/>
            </a:rPr>
            <a:t>R12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0.57813</cdr:x>
      <cdr:y>0.47049</cdr:y>
    </cdr:from>
    <cdr:to>
      <cdr:x>0.91354</cdr:x>
      <cdr:y>0.5434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643188" y="1290638"/>
          <a:ext cx="1533525" cy="2000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ZA" sz="1100"/>
        </a:p>
      </cdr:txBody>
    </cdr:sp>
  </cdr:relSizeAnchor>
  <cdr:relSizeAnchor xmlns:cdr="http://schemas.openxmlformats.org/drawingml/2006/chartDrawing">
    <cdr:from>
      <cdr:x>0.63125</cdr:x>
      <cdr:y>0.10178</cdr:y>
    </cdr:from>
    <cdr:to>
      <cdr:x>0.74236</cdr:x>
      <cdr:y>0.30381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194920" y="46064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ZA" sz="1100" dirty="0"/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0.69687</cdr:x>
      <cdr:y>0.05084</cdr:y>
    </cdr:from>
    <cdr:to>
      <cdr:x>0.79687</cdr:x>
      <cdr:y>0.21237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372200" y="287809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ZA" sz="1100" dirty="0"/>
        </a:p>
      </cdr:txBody>
    </cdr:sp>
  </cdr:relSizeAnchor>
  <cdr:relSizeAnchor xmlns:cdr="http://schemas.openxmlformats.org/drawingml/2006/chartDrawing">
    <cdr:from>
      <cdr:x>0.64175</cdr:x>
      <cdr:y>0.45788</cdr:y>
    </cdr:from>
    <cdr:to>
      <cdr:x>0.78348</cdr:x>
      <cdr:y>0.57908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591772" y="2072348"/>
          <a:ext cx="572388" cy="5485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ZA" sz="2400" b="1" dirty="0" smtClean="0">
              <a:latin typeface="Calibri" panose="020F0502020204030204" pitchFamily="34" charset="0"/>
            </a:rPr>
            <a:t>R6</a:t>
          </a:r>
        </a:p>
      </cdr:txBody>
    </cdr:sp>
  </cdr:relSizeAnchor>
  <cdr:relSizeAnchor xmlns:cdr="http://schemas.openxmlformats.org/drawingml/2006/chartDrawing">
    <cdr:from>
      <cdr:x>0.80131</cdr:x>
      <cdr:y>0.03812</cdr:y>
    </cdr:from>
    <cdr:to>
      <cdr:x>1</cdr:x>
      <cdr:y>0.12716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3236168" y="172530"/>
          <a:ext cx="802432" cy="4029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ZA" sz="2400" b="1" dirty="0" smtClean="0"/>
            <a:t>R36</a:t>
          </a:r>
        </a:p>
      </cdr:txBody>
    </cdr:sp>
  </cdr:relSizeAnchor>
  <cdr:relSizeAnchor xmlns:cdr="http://schemas.openxmlformats.org/drawingml/2006/chartDrawing">
    <cdr:from>
      <cdr:x>0.80712</cdr:x>
      <cdr:y>0.31796</cdr:y>
    </cdr:from>
    <cdr:to>
      <cdr:x>0.99744</cdr:x>
      <cdr:y>0.43589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3259634" y="1439074"/>
          <a:ext cx="768622" cy="53374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ZA" sz="2400" b="1" dirty="0" smtClean="0">
              <a:latin typeface="Calibri" panose="020F0502020204030204" pitchFamily="34" charset="0"/>
            </a:rPr>
            <a:t>R12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DA5755-B4AE-4FDB-86DB-7EA5CCA6CA47}" type="datetimeFigureOut">
              <a:rPr lang="en-ZA" smtClean="0"/>
              <a:t>2016/09/21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6BF540-6537-4A01-89DE-EE8CB959A76A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861317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D4761D1-90BF-4F1E-B703-810326E71D66}" type="slidenum">
              <a:rPr lang="en-ZA" smtClean="0"/>
              <a:pPr/>
              <a:t>1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72607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C85B79-66EA-4852-9D6C-F1A413279F73}" type="slidenum">
              <a:rPr lang="en-ZA" smtClean="0"/>
              <a:t>4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66921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ABA0-A638-4E39-83F0-B6BEE4CE0416}" type="datetimeFigureOut">
              <a:rPr lang="en-ZA" smtClean="0"/>
              <a:t>2016/09/21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ACAC5-3472-4ACC-86BB-D43AF6ACC13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579526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ABA0-A638-4E39-83F0-B6BEE4CE0416}" type="datetimeFigureOut">
              <a:rPr lang="en-ZA" smtClean="0"/>
              <a:t>2016/09/21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ACAC5-3472-4ACC-86BB-D43AF6ACC13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0994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ABA0-A638-4E39-83F0-B6BEE4CE0416}" type="datetimeFigureOut">
              <a:rPr lang="en-ZA" smtClean="0"/>
              <a:t>2016/09/21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ACAC5-3472-4ACC-86BB-D43AF6ACC13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7739529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ABA0-A638-4E39-83F0-B6BEE4CE0416}" type="datetimeFigureOut">
              <a:rPr lang="en-ZA" smtClean="0"/>
              <a:t>2016/09/21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ACAC5-3472-4ACC-86BB-D43AF6ACC13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26276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ABA0-A638-4E39-83F0-B6BEE4CE0416}" type="datetimeFigureOut">
              <a:rPr lang="en-ZA" smtClean="0"/>
              <a:t>2016/09/21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ACAC5-3472-4ACC-86BB-D43AF6ACC13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41557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ABA0-A638-4E39-83F0-B6BEE4CE0416}" type="datetimeFigureOut">
              <a:rPr lang="en-ZA" smtClean="0"/>
              <a:t>2016/09/21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ACAC5-3472-4ACC-86BB-D43AF6ACC13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86780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ABA0-A638-4E39-83F0-B6BEE4CE0416}" type="datetimeFigureOut">
              <a:rPr lang="en-ZA" smtClean="0"/>
              <a:t>2016/09/21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ACAC5-3472-4ACC-86BB-D43AF6ACC13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849348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ABA0-A638-4E39-83F0-B6BEE4CE0416}" type="datetimeFigureOut">
              <a:rPr lang="en-ZA" smtClean="0"/>
              <a:t>2016/09/21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ACAC5-3472-4ACC-86BB-D43AF6ACC13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37415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ABA0-A638-4E39-83F0-B6BEE4CE0416}" type="datetimeFigureOut">
              <a:rPr lang="en-ZA" smtClean="0"/>
              <a:t>2016/09/21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ACAC5-3472-4ACC-86BB-D43AF6ACC13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60236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ABA0-A638-4E39-83F0-B6BEE4CE0416}" type="datetimeFigureOut">
              <a:rPr lang="en-ZA" smtClean="0"/>
              <a:t>2016/09/21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ACAC5-3472-4ACC-86BB-D43AF6ACC13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058452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Z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E9ABA0-A638-4E39-83F0-B6BEE4CE0416}" type="datetimeFigureOut">
              <a:rPr lang="en-ZA" smtClean="0"/>
              <a:t>2016/09/21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0ACAC5-3472-4ACC-86BB-D43AF6ACC13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11414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Z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E9ABA0-A638-4E39-83F0-B6BEE4CE0416}" type="datetimeFigureOut">
              <a:rPr lang="en-ZA" smtClean="0"/>
              <a:t>2016/09/21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0ACAC5-3472-4ACC-86BB-D43AF6ACC13F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532788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Powerpoint1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54824" y="0"/>
            <a:ext cx="6040192" cy="2743200"/>
          </a:xfrm>
          <a:noFill/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en-ZA" sz="3600" b="1" dirty="0">
                <a:solidFill>
                  <a:srgbClr val="002060"/>
                </a:solidFill>
                <a:latin typeface="+mn-lt"/>
                <a:ea typeface="+mn-ea"/>
                <a:cs typeface="Calibri" pitchFamily="34" charset="0"/>
              </a:rPr>
              <a:t>Education and inequality</a:t>
            </a:r>
            <a:endParaRPr lang="af-ZA" sz="3600" b="1" dirty="0">
              <a:solidFill>
                <a:srgbClr val="002060"/>
              </a:solidFill>
              <a:latin typeface="+mn-lt"/>
              <a:ea typeface="+mn-ea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70323" y="2873829"/>
            <a:ext cx="6638397" cy="2764971"/>
          </a:xfrm>
          <a:noFill/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ZA" sz="3000" b="1" dirty="0" smtClean="0">
                <a:solidFill>
                  <a:srgbClr val="FF0000"/>
                </a:solidFill>
                <a:latin typeface="+mn-lt"/>
                <a:cs typeface="Calibri" pitchFamily="34" charset="0"/>
              </a:rPr>
              <a:t>Servaas </a:t>
            </a:r>
            <a:r>
              <a:rPr lang="en-ZA" sz="3000" b="1" dirty="0">
                <a:solidFill>
                  <a:srgbClr val="FF0000"/>
                </a:solidFill>
                <a:latin typeface="+mn-lt"/>
                <a:cs typeface="Calibri" pitchFamily="34" charset="0"/>
              </a:rPr>
              <a:t>van der </a:t>
            </a:r>
            <a:r>
              <a:rPr lang="en-ZA" sz="3000" b="1" dirty="0" smtClean="0">
                <a:solidFill>
                  <a:srgbClr val="FF0000"/>
                </a:solidFill>
                <a:latin typeface="+mn-lt"/>
                <a:cs typeface="Calibri" pitchFamily="34" charset="0"/>
              </a:rPr>
              <a:t>Berg</a:t>
            </a:r>
            <a:endParaRPr lang="en-ZA" sz="3000" b="1" dirty="0">
              <a:solidFill>
                <a:srgbClr val="FF0000"/>
              </a:solidFill>
              <a:latin typeface="+mn-lt"/>
              <a:cs typeface="Calibri" pitchFamily="34" charset="0"/>
            </a:endParaRPr>
          </a:p>
          <a:p>
            <a:pPr>
              <a:lnSpc>
                <a:spcPct val="80000"/>
              </a:lnSpc>
            </a:pPr>
            <a:endParaRPr lang="en-ZA" sz="2400" b="1" dirty="0" smtClean="0">
              <a:solidFill>
                <a:srgbClr val="002060"/>
              </a:solidFill>
              <a:latin typeface="+mn-lt"/>
              <a:cs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ZA" sz="2400" b="1" dirty="0" smtClean="0">
                <a:solidFill>
                  <a:srgbClr val="002060"/>
                </a:solidFill>
                <a:latin typeface="+mn-lt"/>
                <a:cs typeface="Calibri" pitchFamily="34" charset="0"/>
              </a:rPr>
              <a:t>ReSEP,</a:t>
            </a:r>
            <a:endParaRPr lang="en-ZA" sz="2400" b="1" dirty="0">
              <a:solidFill>
                <a:srgbClr val="002060"/>
              </a:solidFill>
              <a:latin typeface="+mn-lt"/>
              <a:cs typeface="Calibri" pitchFamily="34" charset="0"/>
            </a:endParaRPr>
          </a:p>
          <a:p>
            <a:pPr>
              <a:lnSpc>
                <a:spcPct val="80000"/>
              </a:lnSpc>
            </a:pPr>
            <a:r>
              <a:rPr lang="en-ZA" sz="2400" b="1" dirty="0" smtClean="0">
                <a:solidFill>
                  <a:srgbClr val="002060"/>
                </a:solidFill>
                <a:latin typeface="+mn-lt"/>
                <a:cs typeface="Calibri" pitchFamily="34" charset="0"/>
              </a:rPr>
              <a:t>Department of Economics, </a:t>
            </a:r>
          </a:p>
          <a:p>
            <a:pPr>
              <a:lnSpc>
                <a:spcPct val="80000"/>
              </a:lnSpc>
            </a:pPr>
            <a:r>
              <a:rPr lang="en-ZA" sz="2400" b="1" dirty="0" smtClean="0">
                <a:solidFill>
                  <a:srgbClr val="002060"/>
                </a:solidFill>
                <a:latin typeface="+mn-lt"/>
                <a:cs typeface="Calibri" pitchFamily="34" charset="0"/>
              </a:rPr>
              <a:t>University </a:t>
            </a:r>
            <a:r>
              <a:rPr lang="en-ZA" sz="2400" b="1" dirty="0">
                <a:solidFill>
                  <a:srgbClr val="002060"/>
                </a:solidFill>
                <a:latin typeface="+mn-lt"/>
                <a:cs typeface="Calibri" pitchFamily="34" charset="0"/>
              </a:rPr>
              <a:t>of </a:t>
            </a:r>
            <a:r>
              <a:rPr lang="en-ZA" sz="2400" b="1" dirty="0" smtClean="0">
                <a:solidFill>
                  <a:srgbClr val="002060"/>
                </a:solidFill>
                <a:latin typeface="+mn-lt"/>
                <a:cs typeface="Calibri" pitchFamily="34" charset="0"/>
              </a:rPr>
              <a:t>Stellenbosch</a:t>
            </a:r>
          </a:p>
          <a:p>
            <a:pPr>
              <a:lnSpc>
                <a:spcPct val="80000"/>
              </a:lnSpc>
            </a:pPr>
            <a:endParaRPr lang="en-ZA" sz="2400" b="1" dirty="0" smtClean="0">
              <a:solidFill>
                <a:srgbClr val="002060"/>
              </a:solidFill>
              <a:latin typeface="+mn-lt"/>
              <a:cs typeface="Calibri" pitchFamily="34" charset="0"/>
            </a:endParaRPr>
          </a:p>
          <a:p>
            <a:pPr algn="r">
              <a:lnSpc>
                <a:spcPct val="80000"/>
              </a:lnSpc>
            </a:pPr>
            <a:r>
              <a:rPr lang="en-US" sz="2400" b="1" dirty="0" smtClean="0">
                <a:solidFill>
                  <a:srgbClr val="002060"/>
                </a:solidFill>
                <a:cs typeface="Calibri" pitchFamily="34" charset="0"/>
              </a:rPr>
              <a:t>19 September 2016</a:t>
            </a:r>
            <a:endParaRPr lang="en-GB" sz="2400" b="1" dirty="0">
              <a:solidFill>
                <a:srgbClr val="002060"/>
              </a:solidFill>
              <a:latin typeface="+mn-lt"/>
              <a:cs typeface="Calibr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63887" y="5877272"/>
            <a:ext cx="2090553" cy="648072"/>
          </a:xfrm>
          <a:prstGeom prst="rect">
            <a:avLst/>
          </a:prstGeom>
        </p:spPr>
      </p:pic>
      <p:pic>
        <p:nvPicPr>
          <p:cNvPr id="7" name="Picture 6" descr="logostackleft300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44208" y="5877272"/>
            <a:ext cx="1872208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5461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b="1" dirty="0" smtClean="0"/>
              <a:t>Has our education system turned the corner?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ZA" dirty="0" smtClean="0"/>
              <a:t>SACMEQ data almost certainly over-optimistic, thus that offers little evidence</a:t>
            </a:r>
          </a:p>
          <a:p>
            <a:r>
              <a:rPr lang="en-ZA" dirty="0" smtClean="0"/>
              <a:t>TIMSS 2011 showed some improvement, especially amongst poorer students</a:t>
            </a:r>
          </a:p>
          <a:p>
            <a:r>
              <a:rPr lang="en-ZA" dirty="0" smtClean="0"/>
              <a:t>Gustafsson found strong improvement in performance of black matriculants against a reference group</a:t>
            </a:r>
          </a:p>
          <a:p>
            <a:r>
              <a:rPr lang="en-ZA" dirty="0" smtClean="0"/>
              <a:t>The new TIMSS and PIRLS may provide further evidence of improvement</a:t>
            </a:r>
          </a:p>
          <a:p>
            <a:r>
              <a:rPr lang="en-ZA" dirty="0" smtClean="0"/>
              <a:t>Yet Kotzé can find few well-performing poor schools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59980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b="1" dirty="0" smtClean="0"/>
              <a:t>Research data needs</a:t>
            </a:r>
            <a:endParaRPr lang="en-ZA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ZA" dirty="0" smtClean="0"/>
              <a:t>Assessment </a:t>
            </a:r>
            <a:r>
              <a:rPr lang="en-ZA" dirty="0"/>
              <a:t>of children before they enter school or at school entry, preferably then also tracking them through school</a:t>
            </a:r>
            <a:r>
              <a:rPr lang="en-ZA" dirty="0" smtClean="0"/>
              <a:t>.</a:t>
            </a:r>
          </a:p>
          <a:p>
            <a:pPr lvl="0"/>
            <a:r>
              <a:rPr lang="en-ZA" dirty="0" smtClean="0"/>
              <a:t>LURITS </a:t>
            </a:r>
            <a:r>
              <a:rPr lang="en-ZA" dirty="0"/>
              <a:t>system (individual tracking of children through school) </a:t>
            </a:r>
            <a:r>
              <a:rPr lang="en-ZA" dirty="0" smtClean="0"/>
              <a:t>should function </a:t>
            </a:r>
            <a:r>
              <a:rPr lang="en-ZA" dirty="0"/>
              <a:t>properly and </a:t>
            </a:r>
            <a:r>
              <a:rPr lang="en-ZA" dirty="0" smtClean="0"/>
              <a:t>be </a:t>
            </a:r>
            <a:r>
              <a:rPr lang="en-ZA" dirty="0"/>
              <a:t>properly </a:t>
            </a:r>
            <a:r>
              <a:rPr lang="en-ZA" dirty="0" smtClean="0"/>
              <a:t>analysed</a:t>
            </a:r>
          </a:p>
          <a:p>
            <a:pPr lvl="0"/>
            <a:r>
              <a:rPr lang="en-ZA" dirty="0" smtClean="0"/>
              <a:t>Link </a:t>
            </a:r>
            <a:r>
              <a:rPr lang="en-ZA" dirty="0"/>
              <a:t>the two major educational management information systems, EMIS (in schools) and HEMIS (in universities</a:t>
            </a:r>
            <a:r>
              <a:rPr lang="en-ZA" dirty="0" smtClean="0"/>
              <a:t>)</a:t>
            </a:r>
          </a:p>
          <a:p>
            <a:pPr lvl="0"/>
            <a:r>
              <a:rPr lang="en-ZA" dirty="0" smtClean="0"/>
              <a:t>Ask matriculants more background questions when they register for the matric exam, to allow better analysis</a:t>
            </a:r>
          </a:p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229348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ZA" b="1" dirty="0" smtClean="0"/>
              <a:t>The qualifications hierarchy</a:t>
            </a:r>
            <a:endParaRPr lang="en-ZA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4025638"/>
              </p:ext>
            </p:extLst>
          </p:nvPr>
        </p:nvGraphicFramePr>
        <p:xfrm>
          <a:off x="395536" y="1268760"/>
          <a:ext cx="8229600" cy="48574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403648" y="6228020"/>
            <a:ext cx="6048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b="1" dirty="0" smtClean="0"/>
              <a:t>Source: Van Broekhuizen, Van der Berg &amp; Hofmeyr 2016</a:t>
            </a:r>
            <a:endParaRPr lang="en-ZA" b="1" dirty="0"/>
          </a:p>
        </p:txBody>
      </p:sp>
    </p:spTree>
    <p:extLst>
      <p:ext uri="{BB962C8B-B14F-4D97-AF65-F5344CB8AC3E}">
        <p14:creationId xmlns:p14="http://schemas.microsoft.com/office/powerpoint/2010/main" val="3417233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-609"/>
            <a:ext cx="8229600" cy="1143000"/>
          </a:xfrm>
        </p:spPr>
        <p:txBody>
          <a:bodyPr/>
          <a:lstStyle/>
          <a:p>
            <a:r>
              <a:rPr lang="en-ZA" b="1" dirty="0" smtClean="0">
                <a:latin typeface="Calibri" panose="020F0502020204030204" pitchFamily="34" charset="0"/>
              </a:rPr>
              <a:t>Education and wages</a:t>
            </a:r>
            <a:endParaRPr lang="en-ZA" b="1" dirty="0">
              <a:latin typeface="Calibri" panose="020F050202020403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6C3853-8028-4783-9C4E-C7B6BDD3195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21842522"/>
              </p:ext>
            </p:extLst>
          </p:nvPr>
        </p:nvGraphicFramePr>
        <p:xfrm>
          <a:off x="0" y="1196975"/>
          <a:ext cx="9144000" cy="5661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65134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60648"/>
            <a:ext cx="3826768" cy="1143000"/>
          </a:xfrm>
        </p:spPr>
        <p:txBody>
          <a:bodyPr>
            <a:noAutofit/>
          </a:bodyPr>
          <a:lstStyle/>
          <a:p>
            <a:r>
              <a:rPr lang="en-ZA" sz="3600" b="1" dirty="0" smtClean="0"/>
              <a:t>The qualifications hierarchy</a:t>
            </a:r>
            <a:endParaRPr lang="en-ZA" sz="3600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04791707"/>
              </p:ext>
            </p:extLst>
          </p:nvPr>
        </p:nvGraphicFramePr>
        <p:xfrm>
          <a:off x="395536" y="1556792"/>
          <a:ext cx="4176464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ontent Placeholder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2021143802"/>
              </p:ext>
            </p:extLst>
          </p:nvPr>
        </p:nvGraphicFramePr>
        <p:xfrm>
          <a:off x="4648200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itle 3"/>
          <p:cNvSpPr txBox="1">
            <a:spLocks/>
          </p:cNvSpPr>
          <p:nvPr/>
        </p:nvSpPr>
        <p:spPr>
          <a:xfrm>
            <a:off x="4716016" y="260648"/>
            <a:ext cx="3826768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A" sz="3600" b="1" dirty="0" smtClean="0"/>
              <a:t>Education and wages</a:t>
            </a:r>
            <a:endParaRPr lang="en-ZA" sz="3600" dirty="0"/>
          </a:p>
        </p:txBody>
      </p:sp>
    </p:spTree>
    <p:extLst>
      <p:ext uri="{BB962C8B-B14F-4D97-AF65-F5344CB8AC3E}">
        <p14:creationId xmlns:p14="http://schemas.microsoft.com/office/powerpoint/2010/main" val="393824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Graphic spid="7" grpId="0">
        <p:bldAsOne/>
      </p:bldGraphic>
      <p:bldGraphic spid="8" grpId="0">
        <p:bldAsOne/>
      </p:bldGraphic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850</TotalTime>
  <Words>223</Words>
  <Application>Microsoft Office PowerPoint</Application>
  <PresentationFormat>On-screen Show (4:3)</PresentationFormat>
  <Paragraphs>51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Education and inequality</vt:lpstr>
      <vt:lpstr>Has our education system turned the corner?</vt:lpstr>
      <vt:lpstr>Research data needs</vt:lpstr>
      <vt:lpstr>The qualifications hierarchy</vt:lpstr>
      <vt:lpstr>Education and wages</vt:lpstr>
      <vt:lpstr>The qualifications hierarchy</vt:lpstr>
    </vt:vector>
  </TitlesOfParts>
  <Company>Stellenbosch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SvdB</dc:creator>
  <cp:lastModifiedBy>Rothkegel van Velden, SM, Mej &lt;silker@sun.ac.za&gt;</cp:lastModifiedBy>
  <cp:revision>10</cp:revision>
  <dcterms:created xsi:type="dcterms:W3CDTF">2016-09-18T20:34:22Z</dcterms:created>
  <dcterms:modified xsi:type="dcterms:W3CDTF">2016-09-21T10:24:43Z</dcterms:modified>
</cp:coreProperties>
</file>