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62" r:id="rId2"/>
    <p:sldMasterId id="2147483689" r:id="rId3"/>
  </p:sldMasterIdLst>
  <p:notesMasterIdLst>
    <p:notesMasterId r:id="rId22"/>
  </p:notesMasterIdLst>
  <p:sldIdLst>
    <p:sldId id="256" r:id="rId4"/>
    <p:sldId id="293" r:id="rId5"/>
    <p:sldId id="475" r:id="rId6"/>
    <p:sldId id="684" r:id="rId7"/>
    <p:sldId id="690" r:id="rId8"/>
    <p:sldId id="476" r:id="rId9"/>
    <p:sldId id="477" r:id="rId10"/>
    <p:sldId id="478" r:id="rId11"/>
    <p:sldId id="481" r:id="rId12"/>
    <p:sldId id="482" r:id="rId13"/>
    <p:sldId id="691" r:id="rId14"/>
    <p:sldId id="480" r:id="rId15"/>
    <p:sldId id="692" r:id="rId16"/>
    <p:sldId id="473" r:id="rId17"/>
    <p:sldId id="682" r:id="rId18"/>
    <p:sldId id="274" r:id="rId19"/>
    <p:sldId id="687" r:id="rId20"/>
    <p:sldId id="688" r:id="rId21"/>
  </p:sldIdLst>
  <p:sldSz cx="12192000" cy="6858000"/>
  <p:notesSz cx="6858000"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96"/>
    <a:srgbClr val="3333CC"/>
    <a:srgbClr val="CD29B6"/>
    <a:srgbClr val="CCECFF"/>
    <a:srgbClr val="8F2941"/>
    <a:srgbClr val="8F1D7F"/>
    <a:srgbClr val="FF99FF"/>
    <a:srgbClr val="FADBD3"/>
    <a:srgbClr val="6666FF"/>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73678" autoAdjust="0"/>
  </p:normalViewPr>
  <p:slideViewPr>
    <p:cSldViewPr snapToGrid="0">
      <p:cViewPr varScale="1">
        <p:scale>
          <a:sx n="73" d="100"/>
          <a:sy n="73" d="100"/>
        </p:scale>
        <p:origin x="1374" y="60"/>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 Real</a:t>
            </a:r>
            <a:r>
              <a:rPr lang="en-US" baseline="0"/>
              <a:t> Education Spending and as a % of GDP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'ED Funct calcs LT'!$A$82</c:f>
              <c:strCache>
                <c:ptCount val="1"/>
                <c:pt idx="0">
                  <c:v>Education: Function Expenditure Real Billion</c:v>
                </c:pt>
              </c:strCache>
            </c:strRef>
          </c:tx>
          <c:spPr>
            <a:solidFill>
              <a:schemeClr val="accent1"/>
            </a:solidFill>
            <a:ln>
              <a:noFill/>
            </a:ln>
            <a:effectLst/>
          </c:spPr>
          <c:invertIfNegative val="0"/>
          <c:dPt>
            <c:idx val="19"/>
            <c:invertIfNegative val="0"/>
            <c:bubble3D val="0"/>
            <c:spPr>
              <a:pattFill prst="pct30">
                <a:fgClr>
                  <a:schemeClr val="accent1"/>
                </a:fgClr>
                <a:bgClr>
                  <a:schemeClr val="bg1"/>
                </a:bgClr>
              </a:pattFill>
              <a:ln>
                <a:noFill/>
              </a:ln>
              <a:effectLst/>
            </c:spPr>
            <c:extLst>
              <c:ext xmlns:c16="http://schemas.microsoft.com/office/drawing/2014/chart" uri="{C3380CC4-5D6E-409C-BE32-E72D297353CC}">
                <c16:uniqueId val="{00000001-ADA6-4C90-8A4A-41DC7CA15A8D}"/>
              </c:ext>
            </c:extLst>
          </c:dPt>
          <c:dPt>
            <c:idx val="20"/>
            <c:invertIfNegative val="0"/>
            <c:bubble3D val="0"/>
            <c:spPr>
              <a:pattFill prst="pct30">
                <a:fgClr>
                  <a:schemeClr val="accent1"/>
                </a:fgClr>
                <a:bgClr>
                  <a:schemeClr val="bg1"/>
                </a:bgClr>
              </a:pattFill>
              <a:ln>
                <a:noFill/>
              </a:ln>
              <a:effectLst/>
            </c:spPr>
            <c:extLst>
              <c:ext xmlns:c16="http://schemas.microsoft.com/office/drawing/2014/chart" uri="{C3380CC4-5D6E-409C-BE32-E72D297353CC}">
                <c16:uniqueId val="{00000003-ADA6-4C90-8A4A-41DC7CA15A8D}"/>
              </c:ext>
            </c:extLst>
          </c:dPt>
          <c:dPt>
            <c:idx val="21"/>
            <c:invertIfNegative val="0"/>
            <c:bubble3D val="0"/>
            <c:spPr>
              <a:pattFill prst="pct30">
                <a:fgClr>
                  <a:schemeClr val="accent1"/>
                </a:fgClr>
                <a:bgClr>
                  <a:schemeClr val="bg1"/>
                </a:bgClr>
              </a:pattFill>
              <a:ln>
                <a:noFill/>
              </a:ln>
              <a:effectLst/>
            </c:spPr>
            <c:extLst>
              <c:ext xmlns:c16="http://schemas.microsoft.com/office/drawing/2014/chart" uri="{C3380CC4-5D6E-409C-BE32-E72D297353CC}">
                <c16:uniqueId val="{00000005-ADA6-4C90-8A4A-41DC7CA15A8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DA6-4C90-8A4A-41DC7CA15A8D}"/>
                </c:ext>
              </c:extLst>
            </c:dLbl>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DA6-4C90-8A4A-41DC7CA15A8D}"/>
                </c:ext>
              </c:extLst>
            </c:dLbl>
            <c:dLbl>
              <c:idx val="2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DA6-4C90-8A4A-41DC7CA15A8D}"/>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 Funct calcs LT'!$B$81:$AH$81</c:f>
              <c:strCache>
                <c:ptCount val="22"/>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pt idx="12">
                  <c:v>2017/18</c:v>
                </c:pt>
                <c:pt idx="13">
                  <c:v>2018/19</c:v>
                </c:pt>
                <c:pt idx="14">
                  <c:v>2019/20</c:v>
                </c:pt>
                <c:pt idx="15">
                  <c:v>2020/21</c:v>
                </c:pt>
                <c:pt idx="16">
                  <c:v>2021/22</c:v>
                </c:pt>
                <c:pt idx="17">
                  <c:v>2022/23</c:v>
                </c:pt>
                <c:pt idx="18">
                  <c:v>2023/24</c:v>
                </c:pt>
                <c:pt idx="19">
                  <c:v>2024/25</c:v>
                </c:pt>
                <c:pt idx="20">
                  <c:v>2025/26</c:v>
                </c:pt>
                <c:pt idx="21">
                  <c:v>2026/27</c:v>
                </c:pt>
              </c:strCache>
            </c:strRef>
          </c:cat>
          <c:val>
            <c:numRef>
              <c:f>'ED Funct calcs LT'!$B$82:$AH$82</c:f>
              <c:numCache>
                <c:formatCode>###,###,###,###</c:formatCode>
                <c:ptCount val="22"/>
                <c:pt idx="0">
                  <c:v>241.90915884862898</c:v>
                </c:pt>
                <c:pt idx="1">
                  <c:v>252.87424535230335</c:v>
                </c:pt>
                <c:pt idx="2">
                  <c:v>273.90356486708214</c:v>
                </c:pt>
                <c:pt idx="3">
                  <c:v>300.35138643657501</c:v>
                </c:pt>
                <c:pt idx="4">
                  <c:v>326.88941379490421</c:v>
                </c:pt>
                <c:pt idx="5">
                  <c:v>348.07564005942675</c:v>
                </c:pt>
                <c:pt idx="6">
                  <c:v>381.49546452259062</c:v>
                </c:pt>
                <c:pt idx="7">
                  <c:v>392.93658372714839</c:v>
                </c:pt>
                <c:pt idx="8">
                  <c:v>398.3663909956615</c:v>
                </c:pt>
                <c:pt idx="9">
                  <c:v>407.41424011707466</c:v>
                </c:pt>
                <c:pt idx="10">
                  <c:v>414.59393956953033</c:v>
                </c:pt>
                <c:pt idx="11">
                  <c:v>421.94999446566976</c:v>
                </c:pt>
                <c:pt idx="12">
                  <c:v>433.28523511005159</c:v>
                </c:pt>
                <c:pt idx="13">
                  <c:v>460.47786818642953</c:v>
                </c:pt>
                <c:pt idx="14">
                  <c:v>480.22566873151777</c:v>
                </c:pt>
                <c:pt idx="15">
                  <c:v>469.5271135499363</c:v>
                </c:pt>
                <c:pt idx="16">
                  <c:v>481.97796763775841</c:v>
                </c:pt>
                <c:pt idx="17">
                  <c:v>479.90466046737117</c:v>
                </c:pt>
                <c:pt idx="18">
                  <c:v>483.94044174639839</c:v>
                </c:pt>
                <c:pt idx="19">
                  <c:v>474.86669065811986</c:v>
                </c:pt>
                <c:pt idx="20">
                  <c:v>472.23489012052937</c:v>
                </c:pt>
                <c:pt idx="21">
                  <c:v>475.98979931435224</c:v>
                </c:pt>
              </c:numCache>
            </c:numRef>
          </c:val>
          <c:extLst>
            <c:ext xmlns:c16="http://schemas.microsoft.com/office/drawing/2014/chart" uri="{C3380CC4-5D6E-409C-BE32-E72D297353CC}">
              <c16:uniqueId val="{00000008-ADA6-4C90-8A4A-41DC7CA15A8D}"/>
            </c:ext>
          </c:extLst>
        </c:ser>
        <c:dLbls>
          <c:showLegendKey val="0"/>
          <c:showVal val="0"/>
          <c:showCatName val="0"/>
          <c:showSerName val="0"/>
          <c:showPercent val="0"/>
          <c:showBubbleSize val="0"/>
        </c:dLbls>
        <c:gapWidth val="150"/>
        <c:axId val="116422928"/>
        <c:axId val="116422448"/>
      </c:barChart>
      <c:lineChart>
        <c:grouping val="standard"/>
        <c:varyColors val="0"/>
        <c:ser>
          <c:idx val="1"/>
          <c:order val="1"/>
          <c:tx>
            <c:strRef>
              <c:f>'ED Funct calcs LT'!$A$83</c:f>
              <c:strCache>
                <c:ptCount val="1"/>
                <c:pt idx="0">
                  <c:v>Education: Function Expenditure % of GDP</c:v>
                </c:pt>
              </c:strCache>
            </c:strRef>
          </c:tx>
          <c:spPr>
            <a:ln w="28575" cap="rnd">
              <a:solidFill>
                <a:schemeClr val="accent2"/>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DA6-4C90-8A4A-41DC7CA15A8D}"/>
                </c:ext>
              </c:extLst>
            </c:dLbl>
            <c:dLbl>
              <c:idx val="1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DA6-4C90-8A4A-41DC7CA15A8D}"/>
                </c:ext>
              </c:extLst>
            </c:dLbl>
            <c:dLbl>
              <c:idx val="1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DA6-4C90-8A4A-41DC7CA15A8D}"/>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 Funct calcs LT'!$B$81:$AH$81</c:f>
              <c:strCache>
                <c:ptCount val="22"/>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pt idx="12">
                  <c:v>2017/18</c:v>
                </c:pt>
                <c:pt idx="13">
                  <c:v>2018/19</c:v>
                </c:pt>
                <c:pt idx="14">
                  <c:v>2019/20</c:v>
                </c:pt>
                <c:pt idx="15">
                  <c:v>2020/21</c:v>
                </c:pt>
                <c:pt idx="16">
                  <c:v>2021/22</c:v>
                </c:pt>
                <c:pt idx="17">
                  <c:v>2022/23</c:v>
                </c:pt>
                <c:pt idx="18">
                  <c:v>2023/24</c:v>
                </c:pt>
                <c:pt idx="19">
                  <c:v>2024/25</c:v>
                </c:pt>
                <c:pt idx="20">
                  <c:v>2025/26</c:v>
                </c:pt>
                <c:pt idx="21">
                  <c:v>2026/27</c:v>
                </c:pt>
              </c:strCache>
            </c:strRef>
          </c:cat>
          <c:val>
            <c:numRef>
              <c:f>'ED Funct calcs LT'!$B$83:$AH$83</c:f>
              <c:numCache>
                <c:formatCode>0.0%</c:formatCode>
                <c:ptCount val="22"/>
                <c:pt idx="0">
                  <c:v>4.5573263201156768E-2</c:v>
                </c:pt>
                <c:pt idx="1">
                  <c:v>4.4247515824757083E-2</c:v>
                </c:pt>
                <c:pt idx="2">
                  <c:v>4.5948719317223323E-2</c:v>
                </c:pt>
                <c:pt idx="3">
                  <c:v>5.018281594858523E-2</c:v>
                </c:pt>
                <c:pt idx="4">
                  <c:v>5.4388844827483782E-2</c:v>
                </c:pt>
                <c:pt idx="5">
                  <c:v>5.4699939623955786E-2</c:v>
                </c:pt>
                <c:pt idx="6">
                  <c:v>5.8292614948940003E-2</c:v>
                </c:pt>
                <c:pt idx="7">
                  <c:v>5.9144526379318926E-2</c:v>
                </c:pt>
                <c:pt idx="8">
                  <c:v>5.8423269496308765E-2</c:v>
                </c:pt>
                <c:pt idx="9">
                  <c:v>5.9294226270187066E-2</c:v>
                </c:pt>
                <c:pt idx="10">
                  <c:v>5.9253191147702236E-2</c:v>
                </c:pt>
                <c:pt idx="11">
                  <c:v>5.9688754281332447E-2</c:v>
                </c:pt>
                <c:pt idx="12">
                  <c:v>6.0341377786436425E-2</c:v>
                </c:pt>
                <c:pt idx="13">
                  <c:v>6.355766415365352E-2</c:v>
                </c:pt>
                <c:pt idx="14">
                  <c:v>6.5590623213640398E-2</c:v>
                </c:pt>
                <c:pt idx="15">
                  <c:v>6.714419981716617E-2</c:v>
                </c:pt>
                <c:pt idx="16">
                  <c:v>6.4531858647301543E-2</c:v>
                </c:pt>
                <c:pt idx="17">
                  <c:v>6.4662800356737798E-2</c:v>
                </c:pt>
                <c:pt idx="18">
                  <c:v>6.5591272258867794E-2</c:v>
                </c:pt>
                <c:pt idx="19">
                  <c:v>6.3721554317866774E-2</c:v>
                </c:pt>
                <c:pt idx="20">
                  <c:v>6.2453661983672894E-2</c:v>
                </c:pt>
                <c:pt idx="21">
                  <c:v>6.1828344863216783E-2</c:v>
                </c:pt>
              </c:numCache>
            </c:numRef>
          </c:val>
          <c:smooth val="0"/>
          <c:extLst>
            <c:ext xmlns:c16="http://schemas.microsoft.com/office/drawing/2014/chart" uri="{C3380CC4-5D6E-409C-BE32-E72D297353CC}">
              <c16:uniqueId val="{0000000C-ADA6-4C90-8A4A-41DC7CA15A8D}"/>
            </c:ext>
          </c:extLst>
        </c:ser>
        <c:dLbls>
          <c:showLegendKey val="0"/>
          <c:showVal val="0"/>
          <c:showCatName val="0"/>
          <c:showSerName val="0"/>
          <c:showPercent val="0"/>
          <c:showBubbleSize val="0"/>
        </c:dLbls>
        <c:marker val="1"/>
        <c:smooth val="0"/>
        <c:axId val="116424368"/>
        <c:axId val="116423888"/>
      </c:lineChart>
      <c:catAx>
        <c:axId val="116422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6422448"/>
        <c:crosses val="autoZero"/>
        <c:auto val="1"/>
        <c:lblAlgn val="ctr"/>
        <c:lblOffset val="100"/>
        <c:noMultiLvlLbl val="0"/>
      </c:catAx>
      <c:valAx>
        <c:axId val="116422448"/>
        <c:scaling>
          <c:orientation val="minMax"/>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 billion (Real2024/25)</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6422928"/>
        <c:crosses val="autoZero"/>
        <c:crossBetween val="between"/>
      </c:valAx>
      <c:valAx>
        <c:axId val="116423888"/>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6424368"/>
        <c:crosses val="max"/>
        <c:crossBetween val="between"/>
      </c:valAx>
      <c:catAx>
        <c:axId val="116424368"/>
        <c:scaling>
          <c:orientation val="minMax"/>
        </c:scaling>
        <c:delete val="1"/>
        <c:axPos val="b"/>
        <c:numFmt formatCode="General" sourceLinked="1"/>
        <c:majorTickMark val="none"/>
        <c:minorTickMark val="none"/>
        <c:tickLblPos val="nextTo"/>
        <c:crossAx val="1164238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 Real Per</a:t>
            </a:r>
            <a:r>
              <a:rPr lang="en-US" baseline="0"/>
              <a:t> Capita Education Spend  (0-22 year olds)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'ED Funct calcs LT'!$A$86:$L$86</c:f>
              <c:strCache>
                <c:ptCount val="12"/>
                <c:pt idx="0">
                  <c:v>Education: Function Expenditure Real R per capita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19"/>
            <c:marker>
              <c:symbol val="circle"/>
              <c:size val="5"/>
              <c:spPr>
                <a:solidFill>
                  <a:schemeClr val="accent1"/>
                </a:solidFill>
                <a:ln w="9525">
                  <a:solidFill>
                    <a:schemeClr val="accent1"/>
                  </a:solidFill>
                  <a:prstDash val="sysDash"/>
                </a:ln>
                <a:effectLst/>
              </c:spPr>
            </c:marker>
            <c:bubble3D val="0"/>
            <c:spPr>
              <a:ln w="28575" cap="rnd">
                <a:solidFill>
                  <a:schemeClr val="accent1"/>
                </a:solidFill>
                <a:prstDash val="sysDash"/>
                <a:round/>
              </a:ln>
              <a:effectLst/>
            </c:spPr>
            <c:extLst>
              <c:ext xmlns:c16="http://schemas.microsoft.com/office/drawing/2014/chart" uri="{C3380CC4-5D6E-409C-BE32-E72D297353CC}">
                <c16:uniqueId val="{00000001-DA2B-4584-98D5-FB4FAB353FEC}"/>
              </c:ext>
            </c:extLst>
          </c:dPt>
          <c:dPt>
            <c:idx val="20"/>
            <c:marker>
              <c:symbol val="circle"/>
              <c:size val="5"/>
              <c:spPr>
                <a:solidFill>
                  <a:schemeClr val="accent1"/>
                </a:solidFill>
                <a:ln w="9525">
                  <a:solidFill>
                    <a:schemeClr val="accent1"/>
                  </a:solidFill>
                  <a:prstDash val="sysDash"/>
                </a:ln>
                <a:effectLst/>
              </c:spPr>
            </c:marker>
            <c:bubble3D val="0"/>
            <c:spPr>
              <a:ln w="28575" cap="rnd">
                <a:solidFill>
                  <a:schemeClr val="accent1"/>
                </a:solidFill>
                <a:prstDash val="sysDash"/>
                <a:round/>
              </a:ln>
              <a:effectLst/>
            </c:spPr>
            <c:extLst>
              <c:ext xmlns:c16="http://schemas.microsoft.com/office/drawing/2014/chart" uri="{C3380CC4-5D6E-409C-BE32-E72D297353CC}">
                <c16:uniqueId val="{00000003-DA2B-4584-98D5-FB4FAB353FEC}"/>
              </c:ext>
            </c:extLst>
          </c:dPt>
          <c:dPt>
            <c:idx val="21"/>
            <c:marker>
              <c:symbol val="circle"/>
              <c:size val="5"/>
              <c:spPr>
                <a:solidFill>
                  <a:schemeClr val="accent1"/>
                </a:solidFill>
                <a:ln w="9525">
                  <a:solidFill>
                    <a:schemeClr val="accent1"/>
                  </a:solidFill>
                  <a:prstDash val="sysDash"/>
                </a:ln>
                <a:effectLst/>
              </c:spPr>
            </c:marker>
            <c:bubble3D val="0"/>
            <c:spPr>
              <a:ln w="28575" cap="rnd">
                <a:solidFill>
                  <a:schemeClr val="accent1"/>
                </a:solidFill>
                <a:prstDash val="sysDash"/>
                <a:round/>
              </a:ln>
              <a:effectLst/>
            </c:spPr>
            <c:extLst>
              <c:ext xmlns:c16="http://schemas.microsoft.com/office/drawing/2014/chart" uri="{C3380CC4-5D6E-409C-BE32-E72D297353CC}">
                <c16:uniqueId val="{00000005-DA2B-4584-98D5-FB4FAB353FEC}"/>
              </c:ext>
            </c:extLst>
          </c:dPt>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2B-4584-98D5-FB4FAB353FEC}"/>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2B-4584-98D5-FB4FAB353FEC}"/>
                </c:ext>
              </c:extLst>
            </c:dLbl>
            <c:dLbl>
              <c:idx val="2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2B-4584-98D5-FB4FAB353FEC}"/>
                </c:ext>
              </c:extLst>
            </c:dLbl>
            <c:numFmt formatCode="###\ ###\ ###" sourceLinked="0"/>
            <c:spPr>
              <a:solidFill>
                <a:schemeClr val="bg2"/>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 Funct calcs LT'!$M$85:$AH$85</c:f>
              <c:strCache>
                <c:ptCount val="22"/>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pt idx="12">
                  <c:v>2017/18</c:v>
                </c:pt>
                <c:pt idx="13">
                  <c:v>2018/19</c:v>
                </c:pt>
                <c:pt idx="14">
                  <c:v>2019/20</c:v>
                </c:pt>
                <c:pt idx="15">
                  <c:v>2020/21</c:v>
                </c:pt>
                <c:pt idx="16">
                  <c:v>2021/22</c:v>
                </c:pt>
                <c:pt idx="17">
                  <c:v>2022/23</c:v>
                </c:pt>
                <c:pt idx="18">
                  <c:v>2023/24</c:v>
                </c:pt>
                <c:pt idx="19">
                  <c:v>2024/25</c:v>
                </c:pt>
                <c:pt idx="20">
                  <c:v>2025/26</c:v>
                </c:pt>
                <c:pt idx="21">
                  <c:v>2026/27</c:v>
                </c:pt>
              </c:strCache>
            </c:strRef>
          </c:cat>
          <c:val>
            <c:numRef>
              <c:f>'ED Funct calcs LT'!$M$86:$AH$86</c:f>
              <c:numCache>
                <c:formatCode>###,###,###,###</c:formatCode>
                <c:ptCount val="22"/>
                <c:pt idx="0">
                  <c:v>10833.088637066598</c:v>
                </c:pt>
                <c:pt idx="1">
                  <c:v>11301.513486367387</c:v>
                </c:pt>
                <c:pt idx="2">
                  <c:v>12174.468597121802</c:v>
                </c:pt>
                <c:pt idx="3">
                  <c:v>13277.996260037633</c:v>
                </c:pt>
                <c:pt idx="4">
                  <c:v>14392.93659128455</c:v>
                </c:pt>
                <c:pt idx="5">
                  <c:v>15276.46653172327</c:v>
                </c:pt>
                <c:pt idx="6">
                  <c:v>16677.61113581324</c:v>
                </c:pt>
                <c:pt idx="7">
                  <c:v>17113.807369760128</c:v>
                </c:pt>
                <c:pt idx="8">
                  <c:v>17263.593071691172</c:v>
                </c:pt>
                <c:pt idx="9">
                  <c:v>17552.279711891486</c:v>
                </c:pt>
                <c:pt idx="10">
                  <c:v>17752.125647498033</c:v>
                </c:pt>
                <c:pt idx="11">
                  <c:v>17955.066702049</c:v>
                </c:pt>
                <c:pt idx="12">
                  <c:v>18338.223670806186</c:v>
                </c:pt>
                <c:pt idx="13">
                  <c:v>19371.959983436573</c:v>
                </c:pt>
                <c:pt idx="14">
                  <c:v>20062.172890361842</c:v>
                </c:pt>
                <c:pt idx="15">
                  <c:v>19489.9651746446</c:v>
                </c:pt>
                <c:pt idx="16">
                  <c:v>19883.760117425161</c:v>
                </c:pt>
                <c:pt idx="17">
                  <c:v>19664.299988121355</c:v>
                </c:pt>
                <c:pt idx="18">
                  <c:v>19674.003328637915</c:v>
                </c:pt>
                <c:pt idx="19">
                  <c:v>19154.646591057179</c:v>
                </c:pt>
                <c:pt idx="20">
                  <c:v>18911.035252835329</c:v>
                </c:pt>
                <c:pt idx="21">
                  <c:v>18921.256369040915</c:v>
                </c:pt>
              </c:numCache>
            </c:numRef>
          </c:val>
          <c:smooth val="0"/>
          <c:extLst>
            <c:ext xmlns:c16="http://schemas.microsoft.com/office/drawing/2014/chart" uri="{C3380CC4-5D6E-409C-BE32-E72D297353CC}">
              <c16:uniqueId val="{00000008-DA2B-4584-98D5-FB4FAB353FEC}"/>
            </c:ext>
          </c:extLst>
        </c:ser>
        <c:dLbls>
          <c:showLegendKey val="0"/>
          <c:showVal val="0"/>
          <c:showCatName val="0"/>
          <c:showSerName val="0"/>
          <c:showPercent val="0"/>
          <c:showBubbleSize val="0"/>
        </c:dLbls>
        <c:marker val="1"/>
        <c:smooth val="0"/>
        <c:axId val="1733000976"/>
        <c:axId val="1732975056"/>
      </c:lineChart>
      <c:catAx>
        <c:axId val="1733000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32975056"/>
        <c:crosses val="autoZero"/>
        <c:auto val="1"/>
        <c:lblAlgn val="ctr"/>
        <c:lblOffset val="100"/>
        <c:noMultiLvlLbl val="0"/>
      </c:catAx>
      <c:valAx>
        <c:axId val="1732975056"/>
        <c:scaling>
          <c:orientation val="minMax"/>
          <c:min val="1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Rand (Real 2024/25)</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33000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'Report 2'!$A$160</c:f>
              <c:strCache>
                <c:ptCount val="1"/>
                <c:pt idx="0">
                  <c:v>Post-School Education</c:v>
                </c:pt>
              </c:strCache>
            </c:strRef>
          </c:tx>
          <c:spPr>
            <a:solidFill>
              <a:schemeClr val="accent1">
                <a:lumMod val="20000"/>
                <a:lumOff val="8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2570-4537-9EC2-66917302E1A3}"/>
                </c:ext>
              </c:extLst>
            </c:dLbl>
            <c:dLbl>
              <c:idx val="2"/>
              <c:delete val="1"/>
              <c:extLst>
                <c:ext xmlns:c15="http://schemas.microsoft.com/office/drawing/2012/chart" uri="{CE6537A1-D6FC-4f65-9D91-7224C49458BB}"/>
                <c:ext xmlns:c16="http://schemas.microsoft.com/office/drawing/2014/chart" uri="{C3380CC4-5D6E-409C-BE32-E72D297353CC}">
                  <c16:uniqueId val="{00000001-2570-4537-9EC2-66917302E1A3}"/>
                </c:ext>
              </c:extLst>
            </c:dLbl>
            <c:dLbl>
              <c:idx val="3"/>
              <c:delete val="1"/>
              <c:extLst>
                <c:ext xmlns:c15="http://schemas.microsoft.com/office/drawing/2012/chart" uri="{CE6537A1-D6FC-4f65-9D91-7224C49458BB}"/>
                <c:ext xmlns:c16="http://schemas.microsoft.com/office/drawing/2014/chart" uri="{C3380CC4-5D6E-409C-BE32-E72D297353CC}">
                  <c16:uniqueId val="{00000002-2570-4537-9EC2-66917302E1A3}"/>
                </c:ext>
              </c:extLst>
            </c:dLbl>
            <c:dLbl>
              <c:idx val="4"/>
              <c:delete val="1"/>
              <c:extLst>
                <c:ext xmlns:c15="http://schemas.microsoft.com/office/drawing/2012/chart" uri="{CE6537A1-D6FC-4f65-9D91-7224C49458BB}"/>
                <c:ext xmlns:c16="http://schemas.microsoft.com/office/drawing/2014/chart" uri="{C3380CC4-5D6E-409C-BE32-E72D297353CC}">
                  <c16:uniqueId val="{00000003-2570-4537-9EC2-66917302E1A3}"/>
                </c:ext>
              </c:extLst>
            </c:dLbl>
            <c:dLbl>
              <c:idx val="5"/>
              <c:delete val="1"/>
              <c:extLst>
                <c:ext xmlns:c15="http://schemas.microsoft.com/office/drawing/2012/chart" uri="{CE6537A1-D6FC-4f65-9D91-7224C49458BB}"/>
                <c:ext xmlns:c16="http://schemas.microsoft.com/office/drawing/2014/chart" uri="{C3380CC4-5D6E-409C-BE32-E72D297353CC}">
                  <c16:uniqueId val="{00000004-2570-4537-9EC2-66917302E1A3}"/>
                </c:ext>
              </c:extLst>
            </c:dLbl>
            <c:dLbl>
              <c:idx val="6"/>
              <c:delete val="1"/>
              <c:extLst>
                <c:ext xmlns:c15="http://schemas.microsoft.com/office/drawing/2012/chart" uri="{CE6537A1-D6FC-4f65-9D91-7224C49458BB}"/>
                <c:ext xmlns:c16="http://schemas.microsoft.com/office/drawing/2014/chart" uri="{C3380CC4-5D6E-409C-BE32-E72D297353CC}">
                  <c16:uniqueId val="{00000005-2570-4537-9EC2-66917302E1A3}"/>
                </c:ext>
              </c:extLst>
            </c:dLbl>
            <c:dLbl>
              <c:idx val="7"/>
              <c:delete val="1"/>
              <c:extLst>
                <c:ext xmlns:c15="http://schemas.microsoft.com/office/drawing/2012/chart" uri="{CE6537A1-D6FC-4f65-9D91-7224C49458BB}"/>
                <c:ext xmlns:c16="http://schemas.microsoft.com/office/drawing/2014/chart" uri="{C3380CC4-5D6E-409C-BE32-E72D297353CC}">
                  <c16:uniqueId val="{00000006-2570-4537-9EC2-66917302E1A3}"/>
                </c:ext>
              </c:extLst>
            </c:dLbl>
            <c:dLbl>
              <c:idx val="8"/>
              <c:delete val="1"/>
              <c:extLst>
                <c:ext xmlns:c15="http://schemas.microsoft.com/office/drawing/2012/chart" uri="{CE6537A1-D6FC-4f65-9D91-7224C49458BB}"/>
                <c:ext xmlns:c16="http://schemas.microsoft.com/office/drawing/2014/chart" uri="{C3380CC4-5D6E-409C-BE32-E72D297353CC}">
                  <c16:uniqueId val="{00000007-2570-4537-9EC2-66917302E1A3}"/>
                </c:ext>
              </c:extLst>
            </c:dLbl>
            <c:dLbl>
              <c:idx val="9"/>
              <c:delete val="1"/>
              <c:extLst>
                <c:ext xmlns:c15="http://schemas.microsoft.com/office/drawing/2012/chart" uri="{CE6537A1-D6FC-4f65-9D91-7224C49458BB}"/>
                <c:ext xmlns:c16="http://schemas.microsoft.com/office/drawing/2014/chart" uri="{C3380CC4-5D6E-409C-BE32-E72D297353CC}">
                  <c16:uniqueId val="{00000008-2570-4537-9EC2-66917302E1A3}"/>
                </c:ext>
              </c:extLst>
            </c:dLbl>
            <c:dLbl>
              <c:idx val="10"/>
              <c:delete val="1"/>
              <c:extLst>
                <c:ext xmlns:c15="http://schemas.microsoft.com/office/drawing/2012/chart" uri="{CE6537A1-D6FC-4f65-9D91-7224C49458BB}"/>
                <c:ext xmlns:c16="http://schemas.microsoft.com/office/drawing/2014/chart" uri="{C3380CC4-5D6E-409C-BE32-E72D297353CC}">
                  <c16:uniqueId val="{00000009-2570-4537-9EC2-66917302E1A3}"/>
                </c:ext>
              </c:extLst>
            </c:dLbl>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 2'!$B$159:$M$159</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'Report 2'!$B$160:$M$160</c:f>
              <c:numCache>
                <c:formatCode>0.0%</c:formatCode>
                <c:ptCount val="12"/>
                <c:pt idx="0">
                  <c:v>0.15198595536439879</c:v>
                </c:pt>
                <c:pt idx="1">
                  <c:v>0.16306838921306577</c:v>
                </c:pt>
                <c:pt idx="2">
                  <c:v>0.16256530657633114</c:v>
                </c:pt>
                <c:pt idx="3">
                  <c:v>0.20388398451178552</c:v>
                </c:pt>
                <c:pt idx="4">
                  <c:v>0.22671090767394059</c:v>
                </c:pt>
                <c:pt idx="5">
                  <c:v>0.23500853427983215</c:v>
                </c:pt>
                <c:pt idx="6">
                  <c:v>0.22732956452845504</c:v>
                </c:pt>
                <c:pt idx="7">
                  <c:v>0.23987226461678954</c:v>
                </c:pt>
                <c:pt idx="8">
                  <c:v>0.2273611006870816</c:v>
                </c:pt>
                <c:pt idx="9">
                  <c:v>0.23148974396152991</c:v>
                </c:pt>
                <c:pt idx="10">
                  <c:v>0.22901220088297031</c:v>
                </c:pt>
                <c:pt idx="11">
                  <c:v>0.22905182665468979</c:v>
                </c:pt>
              </c:numCache>
            </c:numRef>
          </c:val>
          <c:extLst>
            <c:ext xmlns:c16="http://schemas.microsoft.com/office/drawing/2014/chart" uri="{C3380CC4-5D6E-409C-BE32-E72D297353CC}">
              <c16:uniqueId val="{0000000A-2570-4537-9EC2-66917302E1A3}"/>
            </c:ext>
          </c:extLst>
        </c:ser>
        <c:ser>
          <c:idx val="1"/>
          <c:order val="1"/>
          <c:tx>
            <c:strRef>
              <c:f>'Report 2'!$A$161</c:f>
              <c:strCache>
                <c:ptCount val="1"/>
                <c:pt idx="0">
                  <c:v>Skills Training</c:v>
                </c:pt>
              </c:strCache>
            </c:strRef>
          </c:tx>
          <c:spPr>
            <a:solidFill>
              <a:schemeClr val="accent2"/>
            </a:solidFill>
            <a:ln>
              <a:noFill/>
            </a:ln>
            <a:effectLst/>
          </c:spPr>
          <c:invertIfNegative val="0"/>
          <c:dLbls>
            <c:dLbl>
              <c:idx val="0"/>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B-2570-4537-9EC2-66917302E1A3}"/>
                </c:ext>
              </c:extLst>
            </c:dLbl>
            <c:dLbl>
              <c:idx val="1"/>
              <c:delete val="1"/>
              <c:extLst>
                <c:ext xmlns:c15="http://schemas.microsoft.com/office/drawing/2012/chart" uri="{CE6537A1-D6FC-4f65-9D91-7224C49458BB}"/>
                <c:ext xmlns:c16="http://schemas.microsoft.com/office/drawing/2014/chart" uri="{C3380CC4-5D6E-409C-BE32-E72D297353CC}">
                  <c16:uniqueId val="{0000000C-2570-4537-9EC2-66917302E1A3}"/>
                </c:ext>
              </c:extLst>
            </c:dLbl>
            <c:dLbl>
              <c:idx val="2"/>
              <c:delete val="1"/>
              <c:extLst>
                <c:ext xmlns:c15="http://schemas.microsoft.com/office/drawing/2012/chart" uri="{CE6537A1-D6FC-4f65-9D91-7224C49458BB}"/>
                <c:ext xmlns:c16="http://schemas.microsoft.com/office/drawing/2014/chart" uri="{C3380CC4-5D6E-409C-BE32-E72D297353CC}">
                  <c16:uniqueId val="{0000000D-2570-4537-9EC2-66917302E1A3}"/>
                </c:ext>
              </c:extLst>
            </c:dLbl>
            <c:dLbl>
              <c:idx val="3"/>
              <c:delete val="1"/>
              <c:extLst>
                <c:ext xmlns:c15="http://schemas.microsoft.com/office/drawing/2012/chart" uri="{CE6537A1-D6FC-4f65-9D91-7224C49458BB}"/>
                <c:ext xmlns:c16="http://schemas.microsoft.com/office/drawing/2014/chart" uri="{C3380CC4-5D6E-409C-BE32-E72D297353CC}">
                  <c16:uniqueId val="{0000000E-2570-4537-9EC2-66917302E1A3}"/>
                </c:ext>
              </c:extLst>
            </c:dLbl>
            <c:dLbl>
              <c:idx val="4"/>
              <c:delete val="1"/>
              <c:extLst>
                <c:ext xmlns:c15="http://schemas.microsoft.com/office/drawing/2012/chart" uri="{CE6537A1-D6FC-4f65-9D91-7224C49458BB}"/>
                <c:ext xmlns:c16="http://schemas.microsoft.com/office/drawing/2014/chart" uri="{C3380CC4-5D6E-409C-BE32-E72D297353CC}">
                  <c16:uniqueId val="{0000000F-2570-4537-9EC2-66917302E1A3}"/>
                </c:ext>
              </c:extLst>
            </c:dLbl>
            <c:dLbl>
              <c:idx val="5"/>
              <c:delete val="1"/>
              <c:extLst>
                <c:ext xmlns:c15="http://schemas.microsoft.com/office/drawing/2012/chart" uri="{CE6537A1-D6FC-4f65-9D91-7224C49458BB}"/>
                <c:ext xmlns:c16="http://schemas.microsoft.com/office/drawing/2014/chart" uri="{C3380CC4-5D6E-409C-BE32-E72D297353CC}">
                  <c16:uniqueId val="{00000010-2570-4537-9EC2-66917302E1A3}"/>
                </c:ext>
              </c:extLst>
            </c:dLbl>
            <c:dLbl>
              <c:idx val="6"/>
              <c:delete val="1"/>
              <c:extLst>
                <c:ext xmlns:c15="http://schemas.microsoft.com/office/drawing/2012/chart" uri="{CE6537A1-D6FC-4f65-9D91-7224C49458BB}"/>
                <c:ext xmlns:c16="http://schemas.microsoft.com/office/drawing/2014/chart" uri="{C3380CC4-5D6E-409C-BE32-E72D297353CC}">
                  <c16:uniqueId val="{00000011-2570-4537-9EC2-66917302E1A3}"/>
                </c:ext>
              </c:extLst>
            </c:dLbl>
            <c:dLbl>
              <c:idx val="7"/>
              <c:delete val="1"/>
              <c:extLst>
                <c:ext xmlns:c15="http://schemas.microsoft.com/office/drawing/2012/chart" uri="{CE6537A1-D6FC-4f65-9D91-7224C49458BB}"/>
                <c:ext xmlns:c16="http://schemas.microsoft.com/office/drawing/2014/chart" uri="{C3380CC4-5D6E-409C-BE32-E72D297353CC}">
                  <c16:uniqueId val="{00000012-2570-4537-9EC2-66917302E1A3}"/>
                </c:ext>
              </c:extLst>
            </c:dLbl>
            <c:dLbl>
              <c:idx val="8"/>
              <c:delete val="1"/>
              <c:extLst>
                <c:ext xmlns:c15="http://schemas.microsoft.com/office/drawing/2012/chart" uri="{CE6537A1-D6FC-4f65-9D91-7224C49458BB}"/>
                <c:ext xmlns:c16="http://schemas.microsoft.com/office/drawing/2014/chart" uri="{C3380CC4-5D6E-409C-BE32-E72D297353CC}">
                  <c16:uniqueId val="{00000013-2570-4537-9EC2-66917302E1A3}"/>
                </c:ext>
              </c:extLst>
            </c:dLbl>
            <c:dLbl>
              <c:idx val="9"/>
              <c:delete val="1"/>
              <c:extLst>
                <c:ext xmlns:c15="http://schemas.microsoft.com/office/drawing/2012/chart" uri="{CE6537A1-D6FC-4f65-9D91-7224C49458BB}"/>
                <c:ext xmlns:c16="http://schemas.microsoft.com/office/drawing/2014/chart" uri="{C3380CC4-5D6E-409C-BE32-E72D297353CC}">
                  <c16:uniqueId val="{00000014-2570-4537-9EC2-66917302E1A3}"/>
                </c:ext>
              </c:extLst>
            </c:dLbl>
            <c:dLbl>
              <c:idx val="10"/>
              <c:delete val="1"/>
              <c:extLst>
                <c:ext xmlns:c15="http://schemas.microsoft.com/office/drawing/2012/chart" uri="{CE6537A1-D6FC-4f65-9D91-7224C49458BB}"/>
                <c:ext xmlns:c16="http://schemas.microsoft.com/office/drawing/2014/chart" uri="{C3380CC4-5D6E-409C-BE32-E72D297353CC}">
                  <c16:uniqueId val="{00000015-2570-4537-9EC2-66917302E1A3}"/>
                </c:ext>
              </c:extLst>
            </c:dLbl>
            <c:dLbl>
              <c:idx val="11"/>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16-2570-4537-9EC2-66917302E1A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 2'!$B$159:$M$159</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'Report 2'!$B$161:$M$161</c:f>
              <c:numCache>
                <c:formatCode>0.0%</c:formatCode>
                <c:ptCount val="12"/>
                <c:pt idx="0">
                  <c:v>5.3636954841192817E-2</c:v>
                </c:pt>
                <c:pt idx="1">
                  <c:v>5.1340601892427513E-2</c:v>
                </c:pt>
                <c:pt idx="2">
                  <c:v>5.1681778664840146E-2</c:v>
                </c:pt>
                <c:pt idx="3">
                  <c:v>4.9813863956121494E-2</c:v>
                </c:pt>
                <c:pt idx="4">
                  <c:v>4.7587798590970565E-2</c:v>
                </c:pt>
                <c:pt idx="5">
                  <c:v>3.1913595286290938E-2</c:v>
                </c:pt>
                <c:pt idx="6">
                  <c:v>4.5463706690787746E-2</c:v>
                </c:pt>
                <c:pt idx="7">
                  <c:v>4.6743112729681728E-2</c:v>
                </c:pt>
                <c:pt idx="8">
                  <c:v>4.8645092689709304E-2</c:v>
                </c:pt>
                <c:pt idx="9">
                  <c:v>5.1016597536798811E-2</c:v>
                </c:pt>
                <c:pt idx="10">
                  <c:v>5.2938345505614048E-2</c:v>
                </c:pt>
                <c:pt idx="11">
                  <c:v>5.4689078878884426E-2</c:v>
                </c:pt>
              </c:numCache>
            </c:numRef>
          </c:val>
          <c:extLst>
            <c:ext xmlns:c16="http://schemas.microsoft.com/office/drawing/2014/chart" uri="{C3380CC4-5D6E-409C-BE32-E72D297353CC}">
              <c16:uniqueId val="{00000017-2570-4537-9EC2-66917302E1A3}"/>
            </c:ext>
          </c:extLst>
        </c:ser>
        <c:ser>
          <c:idx val="2"/>
          <c:order val="2"/>
          <c:tx>
            <c:strRef>
              <c:f>'Report 2'!$A$162</c:f>
              <c:strCache>
                <c:ptCount val="1"/>
                <c:pt idx="0">
                  <c:v>School Education</c:v>
                </c:pt>
              </c:strCache>
            </c:strRef>
          </c:tx>
          <c:spPr>
            <a:solidFill>
              <a:schemeClr val="accent3"/>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8-2570-4537-9EC2-66917302E1A3}"/>
                </c:ext>
              </c:extLst>
            </c:dLbl>
            <c:dLbl>
              <c:idx val="2"/>
              <c:delete val="1"/>
              <c:extLst>
                <c:ext xmlns:c15="http://schemas.microsoft.com/office/drawing/2012/chart" uri="{CE6537A1-D6FC-4f65-9D91-7224C49458BB}"/>
                <c:ext xmlns:c16="http://schemas.microsoft.com/office/drawing/2014/chart" uri="{C3380CC4-5D6E-409C-BE32-E72D297353CC}">
                  <c16:uniqueId val="{00000019-2570-4537-9EC2-66917302E1A3}"/>
                </c:ext>
              </c:extLst>
            </c:dLbl>
            <c:dLbl>
              <c:idx val="3"/>
              <c:delete val="1"/>
              <c:extLst>
                <c:ext xmlns:c15="http://schemas.microsoft.com/office/drawing/2012/chart" uri="{CE6537A1-D6FC-4f65-9D91-7224C49458BB}"/>
                <c:ext xmlns:c16="http://schemas.microsoft.com/office/drawing/2014/chart" uri="{C3380CC4-5D6E-409C-BE32-E72D297353CC}">
                  <c16:uniqueId val="{0000001A-2570-4537-9EC2-66917302E1A3}"/>
                </c:ext>
              </c:extLst>
            </c:dLbl>
            <c:dLbl>
              <c:idx val="4"/>
              <c:delete val="1"/>
              <c:extLst>
                <c:ext xmlns:c15="http://schemas.microsoft.com/office/drawing/2012/chart" uri="{CE6537A1-D6FC-4f65-9D91-7224C49458BB}"/>
                <c:ext xmlns:c16="http://schemas.microsoft.com/office/drawing/2014/chart" uri="{C3380CC4-5D6E-409C-BE32-E72D297353CC}">
                  <c16:uniqueId val="{0000001B-2570-4537-9EC2-66917302E1A3}"/>
                </c:ext>
              </c:extLst>
            </c:dLbl>
            <c:dLbl>
              <c:idx val="5"/>
              <c:delete val="1"/>
              <c:extLst>
                <c:ext xmlns:c15="http://schemas.microsoft.com/office/drawing/2012/chart" uri="{CE6537A1-D6FC-4f65-9D91-7224C49458BB}"/>
                <c:ext xmlns:c16="http://schemas.microsoft.com/office/drawing/2014/chart" uri="{C3380CC4-5D6E-409C-BE32-E72D297353CC}">
                  <c16:uniqueId val="{0000001C-2570-4537-9EC2-66917302E1A3}"/>
                </c:ext>
              </c:extLst>
            </c:dLbl>
            <c:dLbl>
              <c:idx val="6"/>
              <c:delete val="1"/>
              <c:extLst>
                <c:ext xmlns:c15="http://schemas.microsoft.com/office/drawing/2012/chart" uri="{CE6537A1-D6FC-4f65-9D91-7224C49458BB}"/>
                <c:ext xmlns:c16="http://schemas.microsoft.com/office/drawing/2014/chart" uri="{C3380CC4-5D6E-409C-BE32-E72D297353CC}">
                  <c16:uniqueId val="{0000001D-2570-4537-9EC2-66917302E1A3}"/>
                </c:ext>
              </c:extLst>
            </c:dLbl>
            <c:dLbl>
              <c:idx val="7"/>
              <c:delete val="1"/>
              <c:extLst>
                <c:ext xmlns:c15="http://schemas.microsoft.com/office/drawing/2012/chart" uri="{CE6537A1-D6FC-4f65-9D91-7224C49458BB}"/>
                <c:ext xmlns:c16="http://schemas.microsoft.com/office/drawing/2014/chart" uri="{C3380CC4-5D6E-409C-BE32-E72D297353CC}">
                  <c16:uniqueId val="{0000001E-2570-4537-9EC2-66917302E1A3}"/>
                </c:ext>
              </c:extLst>
            </c:dLbl>
            <c:dLbl>
              <c:idx val="8"/>
              <c:delete val="1"/>
              <c:extLst>
                <c:ext xmlns:c15="http://schemas.microsoft.com/office/drawing/2012/chart" uri="{CE6537A1-D6FC-4f65-9D91-7224C49458BB}"/>
                <c:ext xmlns:c16="http://schemas.microsoft.com/office/drawing/2014/chart" uri="{C3380CC4-5D6E-409C-BE32-E72D297353CC}">
                  <c16:uniqueId val="{0000001F-2570-4537-9EC2-66917302E1A3}"/>
                </c:ext>
              </c:extLst>
            </c:dLbl>
            <c:dLbl>
              <c:idx val="9"/>
              <c:delete val="1"/>
              <c:extLst>
                <c:ext xmlns:c15="http://schemas.microsoft.com/office/drawing/2012/chart" uri="{CE6537A1-D6FC-4f65-9D91-7224C49458BB}"/>
                <c:ext xmlns:c16="http://schemas.microsoft.com/office/drawing/2014/chart" uri="{C3380CC4-5D6E-409C-BE32-E72D297353CC}">
                  <c16:uniqueId val="{00000020-2570-4537-9EC2-66917302E1A3}"/>
                </c:ext>
              </c:extLst>
            </c:dLbl>
            <c:dLbl>
              <c:idx val="10"/>
              <c:delete val="1"/>
              <c:extLst>
                <c:ext xmlns:c15="http://schemas.microsoft.com/office/drawing/2012/chart" uri="{CE6537A1-D6FC-4f65-9D91-7224C49458BB}"/>
                <c:ext xmlns:c16="http://schemas.microsoft.com/office/drawing/2014/chart" uri="{C3380CC4-5D6E-409C-BE32-E72D297353CC}">
                  <c16:uniqueId val="{00000021-2570-4537-9EC2-66917302E1A3}"/>
                </c:ext>
              </c:extLst>
            </c:dLbl>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 2'!$B$159:$M$159</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'Report 2'!$B$162:$M$162</c:f>
              <c:numCache>
                <c:formatCode>0.0%</c:formatCode>
                <c:ptCount val="12"/>
                <c:pt idx="0">
                  <c:v>0.77309892381045908</c:v>
                </c:pt>
                <c:pt idx="1">
                  <c:v>0.76374598089964252</c:v>
                </c:pt>
                <c:pt idx="2">
                  <c:v>0.76422728123080241</c:v>
                </c:pt>
                <c:pt idx="3">
                  <c:v>0.72541235450595087</c:v>
                </c:pt>
                <c:pt idx="4">
                  <c:v>0.70492293601873846</c:v>
                </c:pt>
                <c:pt idx="5">
                  <c:v>0.71128253019195486</c:v>
                </c:pt>
                <c:pt idx="6">
                  <c:v>0.70565305464436667</c:v>
                </c:pt>
                <c:pt idx="7">
                  <c:v>0.6925304841290999</c:v>
                </c:pt>
                <c:pt idx="8">
                  <c:v>0.70190484114426699</c:v>
                </c:pt>
                <c:pt idx="9">
                  <c:v>0.69388238777827271</c:v>
                </c:pt>
                <c:pt idx="10">
                  <c:v>0.69419202040215566</c:v>
                </c:pt>
                <c:pt idx="11">
                  <c:v>0.69243255848806085</c:v>
                </c:pt>
              </c:numCache>
            </c:numRef>
          </c:val>
          <c:extLst>
            <c:ext xmlns:c16="http://schemas.microsoft.com/office/drawing/2014/chart" uri="{C3380CC4-5D6E-409C-BE32-E72D297353CC}">
              <c16:uniqueId val="{00000022-2570-4537-9EC2-66917302E1A3}"/>
            </c:ext>
          </c:extLst>
        </c:ser>
        <c:ser>
          <c:idx val="3"/>
          <c:order val="3"/>
          <c:tx>
            <c:strRef>
              <c:f>'Report 2'!$A$163</c:f>
              <c:strCache>
                <c:ptCount val="1"/>
                <c:pt idx="0">
                  <c:v>Early Childhod Care and Education (incl. GrR)</c:v>
                </c:pt>
              </c:strCache>
            </c:strRef>
          </c:tx>
          <c:spPr>
            <a:solidFill>
              <a:srgbClr val="FF0000"/>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23-2570-4537-9EC2-66917302E1A3}"/>
                </c:ext>
              </c:extLst>
            </c:dLbl>
            <c:dLbl>
              <c:idx val="2"/>
              <c:delete val="1"/>
              <c:extLst>
                <c:ext xmlns:c15="http://schemas.microsoft.com/office/drawing/2012/chart" uri="{CE6537A1-D6FC-4f65-9D91-7224C49458BB}"/>
                <c:ext xmlns:c16="http://schemas.microsoft.com/office/drawing/2014/chart" uri="{C3380CC4-5D6E-409C-BE32-E72D297353CC}">
                  <c16:uniqueId val="{00000024-2570-4537-9EC2-66917302E1A3}"/>
                </c:ext>
              </c:extLst>
            </c:dLbl>
            <c:dLbl>
              <c:idx val="3"/>
              <c:delete val="1"/>
              <c:extLst>
                <c:ext xmlns:c15="http://schemas.microsoft.com/office/drawing/2012/chart" uri="{CE6537A1-D6FC-4f65-9D91-7224C49458BB}"/>
                <c:ext xmlns:c16="http://schemas.microsoft.com/office/drawing/2014/chart" uri="{C3380CC4-5D6E-409C-BE32-E72D297353CC}">
                  <c16:uniqueId val="{00000025-2570-4537-9EC2-66917302E1A3}"/>
                </c:ext>
              </c:extLst>
            </c:dLbl>
            <c:dLbl>
              <c:idx val="4"/>
              <c:delete val="1"/>
              <c:extLst>
                <c:ext xmlns:c15="http://schemas.microsoft.com/office/drawing/2012/chart" uri="{CE6537A1-D6FC-4f65-9D91-7224C49458BB}"/>
                <c:ext xmlns:c16="http://schemas.microsoft.com/office/drawing/2014/chart" uri="{C3380CC4-5D6E-409C-BE32-E72D297353CC}">
                  <c16:uniqueId val="{00000026-2570-4537-9EC2-66917302E1A3}"/>
                </c:ext>
              </c:extLst>
            </c:dLbl>
            <c:dLbl>
              <c:idx val="5"/>
              <c:delete val="1"/>
              <c:extLst>
                <c:ext xmlns:c15="http://schemas.microsoft.com/office/drawing/2012/chart" uri="{CE6537A1-D6FC-4f65-9D91-7224C49458BB}"/>
                <c:ext xmlns:c16="http://schemas.microsoft.com/office/drawing/2014/chart" uri="{C3380CC4-5D6E-409C-BE32-E72D297353CC}">
                  <c16:uniqueId val="{00000027-2570-4537-9EC2-66917302E1A3}"/>
                </c:ext>
              </c:extLst>
            </c:dLbl>
            <c:dLbl>
              <c:idx val="6"/>
              <c:delete val="1"/>
              <c:extLst>
                <c:ext xmlns:c15="http://schemas.microsoft.com/office/drawing/2012/chart" uri="{CE6537A1-D6FC-4f65-9D91-7224C49458BB}"/>
                <c:ext xmlns:c16="http://schemas.microsoft.com/office/drawing/2014/chart" uri="{C3380CC4-5D6E-409C-BE32-E72D297353CC}">
                  <c16:uniqueId val="{00000028-2570-4537-9EC2-66917302E1A3}"/>
                </c:ext>
              </c:extLst>
            </c:dLbl>
            <c:dLbl>
              <c:idx val="7"/>
              <c:delete val="1"/>
              <c:extLst>
                <c:ext xmlns:c15="http://schemas.microsoft.com/office/drawing/2012/chart" uri="{CE6537A1-D6FC-4f65-9D91-7224C49458BB}"/>
                <c:ext xmlns:c16="http://schemas.microsoft.com/office/drawing/2014/chart" uri="{C3380CC4-5D6E-409C-BE32-E72D297353CC}">
                  <c16:uniqueId val="{00000029-2570-4537-9EC2-66917302E1A3}"/>
                </c:ext>
              </c:extLst>
            </c:dLbl>
            <c:dLbl>
              <c:idx val="8"/>
              <c:delete val="1"/>
              <c:extLst>
                <c:ext xmlns:c15="http://schemas.microsoft.com/office/drawing/2012/chart" uri="{CE6537A1-D6FC-4f65-9D91-7224C49458BB}"/>
                <c:ext xmlns:c16="http://schemas.microsoft.com/office/drawing/2014/chart" uri="{C3380CC4-5D6E-409C-BE32-E72D297353CC}">
                  <c16:uniqueId val="{0000002A-2570-4537-9EC2-66917302E1A3}"/>
                </c:ext>
              </c:extLst>
            </c:dLbl>
            <c:dLbl>
              <c:idx val="9"/>
              <c:delete val="1"/>
              <c:extLst>
                <c:ext xmlns:c15="http://schemas.microsoft.com/office/drawing/2012/chart" uri="{CE6537A1-D6FC-4f65-9D91-7224C49458BB}"/>
                <c:ext xmlns:c16="http://schemas.microsoft.com/office/drawing/2014/chart" uri="{C3380CC4-5D6E-409C-BE32-E72D297353CC}">
                  <c16:uniqueId val="{0000002B-2570-4537-9EC2-66917302E1A3}"/>
                </c:ext>
              </c:extLst>
            </c:dLbl>
            <c:dLbl>
              <c:idx val="10"/>
              <c:delete val="1"/>
              <c:extLst>
                <c:ext xmlns:c15="http://schemas.microsoft.com/office/drawing/2012/chart" uri="{CE6537A1-D6FC-4f65-9D91-7224C49458BB}"/>
                <c:ext xmlns:c16="http://schemas.microsoft.com/office/drawing/2014/chart" uri="{C3380CC4-5D6E-409C-BE32-E72D297353CC}">
                  <c16:uniqueId val="{0000002C-2570-4537-9EC2-66917302E1A3}"/>
                </c:ext>
              </c:extLst>
            </c:dLbl>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 2'!$B$159:$M$159</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'Report 2'!$B$163:$M$163</c:f>
              <c:numCache>
                <c:formatCode>0.0%</c:formatCode>
                <c:ptCount val="12"/>
                <c:pt idx="0">
                  <c:v>2.1278165983949326E-2</c:v>
                </c:pt>
                <c:pt idx="1">
                  <c:v>2.184502799486417E-2</c:v>
                </c:pt>
                <c:pt idx="2">
                  <c:v>2.1525633528026288E-2</c:v>
                </c:pt>
                <c:pt idx="3">
                  <c:v>2.0889797026142097E-2</c:v>
                </c:pt>
                <c:pt idx="4">
                  <c:v>2.0778357716350438E-2</c:v>
                </c:pt>
                <c:pt idx="5">
                  <c:v>2.1795340241922045E-2</c:v>
                </c:pt>
                <c:pt idx="6">
                  <c:v>2.1553674136390484E-2</c:v>
                </c:pt>
                <c:pt idx="7">
                  <c:v>2.0854138524428866E-2</c:v>
                </c:pt>
                <c:pt idx="8">
                  <c:v>2.2088965478942138E-2</c:v>
                </c:pt>
                <c:pt idx="9">
                  <c:v>2.3611270723398588E-2</c:v>
                </c:pt>
                <c:pt idx="10">
                  <c:v>2.3857433209259982E-2</c:v>
                </c:pt>
                <c:pt idx="11">
                  <c:v>2.3826535978364961E-2</c:v>
                </c:pt>
              </c:numCache>
            </c:numRef>
          </c:val>
          <c:extLst>
            <c:ext xmlns:c16="http://schemas.microsoft.com/office/drawing/2014/chart" uri="{C3380CC4-5D6E-409C-BE32-E72D297353CC}">
              <c16:uniqueId val="{0000002D-2570-4537-9EC2-66917302E1A3}"/>
            </c:ext>
          </c:extLst>
        </c:ser>
        <c:dLbls>
          <c:showLegendKey val="0"/>
          <c:showVal val="0"/>
          <c:showCatName val="0"/>
          <c:showSerName val="0"/>
          <c:showPercent val="0"/>
          <c:showBubbleSize val="0"/>
        </c:dLbls>
        <c:gapWidth val="150"/>
        <c:overlap val="100"/>
        <c:axId val="116365808"/>
        <c:axId val="116391248"/>
      </c:barChart>
      <c:catAx>
        <c:axId val="11636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6391248"/>
        <c:crosses val="autoZero"/>
        <c:auto val="1"/>
        <c:lblAlgn val="ctr"/>
        <c:lblOffset val="100"/>
        <c:noMultiLvlLbl val="0"/>
      </c:catAx>
      <c:valAx>
        <c:axId val="11639124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63658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'Report 2'!$A$78</c:f>
              <c:strCache>
                <c:ptCount val="1"/>
                <c:pt idx="0">
                  <c:v>Post-School Education</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Pt>
            <c:idx val="9"/>
            <c:marker>
              <c:symbol val="diamond"/>
              <c:size val="6"/>
              <c:spPr>
                <a:solidFill>
                  <a:schemeClr val="accent1"/>
                </a:solidFill>
                <a:ln w="9525">
                  <a:solidFill>
                    <a:schemeClr val="accent1"/>
                  </a:solidFill>
                  <a:prstDash val="sysDash"/>
                  <a:round/>
                </a:ln>
                <a:effectLst/>
              </c:spPr>
            </c:marker>
            <c:bubble3D val="0"/>
            <c:spPr>
              <a:ln w="22225" cap="rnd">
                <a:solidFill>
                  <a:schemeClr val="accent1"/>
                </a:solidFill>
                <a:prstDash val="sysDash"/>
                <a:round/>
              </a:ln>
              <a:effectLst/>
            </c:spPr>
            <c:extLst>
              <c:ext xmlns:c16="http://schemas.microsoft.com/office/drawing/2014/chart" uri="{C3380CC4-5D6E-409C-BE32-E72D297353CC}">
                <c16:uniqueId val="{00000007-85DB-4CCD-8450-E7B4DC032F82}"/>
              </c:ext>
            </c:extLst>
          </c:dPt>
          <c:dPt>
            <c:idx val="10"/>
            <c:marker>
              <c:symbol val="diamond"/>
              <c:size val="6"/>
              <c:spPr>
                <a:solidFill>
                  <a:schemeClr val="accent1"/>
                </a:solidFill>
                <a:ln w="9525">
                  <a:solidFill>
                    <a:schemeClr val="accent1"/>
                  </a:solidFill>
                  <a:prstDash val="sysDash"/>
                  <a:round/>
                </a:ln>
                <a:effectLst/>
              </c:spPr>
            </c:marker>
            <c:bubble3D val="0"/>
            <c:spPr>
              <a:ln w="22225" cap="rnd">
                <a:solidFill>
                  <a:schemeClr val="accent1"/>
                </a:solidFill>
                <a:prstDash val="sysDash"/>
                <a:round/>
              </a:ln>
              <a:effectLst/>
            </c:spPr>
            <c:extLst>
              <c:ext xmlns:c16="http://schemas.microsoft.com/office/drawing/2014/chart" uri="{C3380CC4-5D6E-409C-BE32-E72D297353CC}">
                <c16:uniqueId val="{00000008-85DB-4CCD-8450-E7B4DC032F82}"/>
              </c:ext>
            </c:extLst>
          </c:dPt>
          <c:dPt>
            <c:idx val="11"/>
            <c:marker>
              <c:symbol val="diamond"/>
              <c:size val="6"/>
              <c:spPr>
                <a:solidFill>
                  <a:schemeClr val="accent1"/>
                </a:solidFill>
                <a:ln w="9525">
                  <a:solidFill>
                    <a:schemeClr val="accent1"/>
                  </a:solidFill>
                  <a:prstDash val="sysDash"/>
                  <a:round/>
                </a:ln>
                <a:effectLst/>
              </c:spPr>
            </c:marker>
            <c:bubble3D val="0"/>
            <c:spPr>
              <a:ln w="22225" cap="rnd">
                <a:solidFill>
                  <a:schemeClr val="accent1"/>
                </a:solidFill>
                <a:prstDash val="sysDash"/>
                <a:round/>
              </a:ln>
              <a:effectLst/>
            </c:spPr>
            <c:extLst>
              <c:ext xmlns:c16="http://schemas.microsoft.com/office/drawing/2014/chart" uri="{C3380CC4-5D6E-409C-BE32-E72D297353CC}">
                <c16:uniqueId val="{00000002-FE75-42E0-BDA0-E18C6A668DC5}"/>
              </c:ext>
            </c:extLst>
          </c:dPt>
          <c:dLbls>
            <c:dLbl>
              <c:idx val="1"/>
              <c:delete val="1"/>
              <c:extLst>
                <c:ext xmlns:c15="http://schemas.microsoft.com/office/drawing/2012/chart" uri="{CE6537A1-D6FC-4f65-9D91-7224C49458BB}"/>
                <c:ext xmlns:c16="http://schemas.microsoft.com/office/drawing/2014/chart" uri="{C3380CC4-5D6E-409C-BE32-E72D297353CC}">
                  <c16:uniqueId val="{00000000-85DB-4CCD-8450-E7B4DC032F82}"/>
                </c:ext>
              </c:extLst>
            </c:dLbl>
            <c:dLbl>
              <c:idx val="2"/>
              <c:delete val="1"/>
              <c:extLst>
                <c:ext xmlns:c15="http://schemas.microsoft.com/office/drawing/2012/chart" uri="{CE6537A1-D6FC-4f65-9D91-7224C49458BB}"/>
                <c:ext xmlns:c16="http://schemas.microsoft.com/office/drawing/2014/chart" uri="{C3380CC4-5D6E-409C-BE32-E72D297353CC}">
                  <c16:uniqueId val="{00000001-85DB-4CCD-8450-E7B4DC032F82}"/>
                </c:ext>
              </c:extLst>
            </c:dLbl>
            <c:dLbl>
              <c:idx val="3"/>
              <c:delete val="1"/>
              <c:extLst>
                <c:ext xmlns:c15="http://schemas.microsoft.com/office/drawing/2012/chart" uri="{CE6537A1-D6FC-4f65-9D91-7224C49458BB}"/>
                <c:ext xmlns:c16="http://schemas.microsoft.com/office/drawing/2014/chart" uri="{C3380CC4-5D6E-409C-BE32-E72D297353CC}">
                  <c16:uniqueId val="{00000002-85DB-4CCD-8450-E7B4DC032F82}"/>
                </c:ext>
              </c:extLst>
            </c:dLbl>
            <c:dLbl>
              <c:idx val="4"/>
              <c:delete val="1"/>
              <c:extLst>
                <c:ext xmlns:c15="http://schemas.microsoft.com/office/drawing/2012/chart" uri="{CE6537A1-D6FC-4f65-9D91-7224C49458BB}"/>
                <c:ext xmlns:c16="http://schemas.microsoft.com/office/drawing/2014/chart" uri="{C3380CC4-5D6E-409C-BE32-E72D297353CC}">
                  <c16:uniqueId val="{00000003-85DB-4CCD-8450-E7B4DC032F82}"/>
                </c:ext>
              </c:extLst>
            </c:dLbl>
            <c:dLbl>
              <c:idx val="6"/>
              <c:delete val="1"/>
              <c:extLst>
                <c:ext xmlns:c15="http://schemas.microsoft.com/office/drawing/2012/chart" uri="{CE6537A1-D6FC-4f65-9D91-7224C49458BB}"/>
                <c:ext xmlns:c16="http://schemas.microsoft.com/office/drawing/2014/chart" uri="{C3380CC4-5D6E-409C-BE32-E72D297353CC}">
                  <c16:uniqueId val="{00000004-85DB-4CCD-8450-E7B4DC032F82}"/>
                </c:ext>
              </c:extLst>
            </c:dLbl>
            <c:dLbl>
              <c:idx val="7"/>
              <c:delete val="1"/>
              <c:extLst>
                <c:ext xmlns:c15="http://schemas.microsoft.com/office/drawing/2012/chart" uri="{CE6537A1-D6FC-4f65-9D91-7224C49458BB}"/>
                <c:ext xmlns:c16="http://schemas.microsoft.com/office/drawing/2014/chart" uri="{C3380CC4-5D6E-409C-BE32-E72D297353CC}">
                  <c16:uniqueId val="{00000005-85DB-4CCD-8450-E7B4DC032F82}"/>
                </c:ext>
              </c:extLst>
            </c:dLbl>
            <c:dLbl>
              <c:idx val="8"/>
              <c:delete val="1"/>
              <c:extLst>
                <c:ext xmlns:c15="http://schemas.microsoft.com/office/drawing/2012/chart" uri="{CE6537A1-D6FC-4f65-9D91-7224C49458BB}"/>
                <c:ext xmlns:c16="http://schemas.microsoft.com/office/drawing/2014/chart" uri="{C3380CC4-5D6E-409C-BE32-E72D297353CC}">
                  <c16:uniqueId val="{00000006-85DB-4CCD-8450-E7B4DC032F82}"/>
                </c:ext>
              </c:extLst>
            </c:dLbl>
            <c:dLbl>
              <c:idx val="9"/>
              <c:delete val="1"/>
              <c:extLst>
                <c:ext xmlns:c15="http://schemas.microsoft.com/office/drawing/2012/chart" uri="{CE6537A1-D6FC-4f65-9D91-7224C49458BB}"/>
                <c:ext xmlns:c16="http://schemas.microsoft.com/office/drawing/2014/chart" uri="{C3380CC4-5D6E-409C-BE32-E72D297353CC}">
                  <c16:uniqueId val="{00000007-85DB-4CCD-8450-E7B4DC032F82}"/>
                </c:ext>
              </c:extLst>
            </c:dLbl>
            <c:dLbl>
              <c:idx val="10"/>
              <c:delete val="1"/>
              <c:extLst>
                <c:ext xmlns:c15="http://schemas.microsoft.com/office/drawing/2012/chart" uri="{CE6537A1-D6FC-4f65-9D91-7224C49458BB}"/>
                <c:ext xmlns:c16="http://schemas.microsoft.com/office/drawing/2014/chart" uri="{C3380CC4-5D6E-409C-BE32-E72D297353CC}">
                  <c16:uniqueId val="{00000008-85DB-4CCD-8450-E7B4DC032F82}"/>
                </c:ext>
              </c:extLst>
            </c:dLbl>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'Report 2'!$B$75:$M$77</c:f>
              <c:strCache>
                <c:ptCount val="12"/>
                <c:pt idx="0">
                  <c:v>15/16</c:v>
                </c:pt>
                <c:pt idx="1">
                  <c:v>16/17</c:v>
                </c:pt>
                <c:pt idx="2">
                  <c:v>17/18</c:v>
                </c:pt>
                <c:pt idx="3">
                  <c:v>18/19</c:v>
                </c:pt>
                <c:pt idx="4">
                  <c:v>19/20</c:v>
                </c:pt>
                <c:pt idx="5">
                  <c:v>20/21</c:v>
                </c:pt>
                <c:pt idx="6">
                  <c:v>21/22</c:v>
                </c:pt>
                <c:pt idx="7">
                  <c:v>22/23</c:v>
                </c:pt>
                <c:pt idx="8">
                  <c:v>23/24</c:v>
                </c:pt>
                <c:pt idx="9">
                  <c:v>24/25</c:v>
                </c:pt>
                <c:pt idx="10">
                  <c:v>25/26</c:v>
                </c:pt>
                <c:pt idx="11">
                  <c:v>26/27</c:v>
                </c:pt>
              </c:strCache>
            </c:strRef>
          </c:cat>
          <c:val>
            <c:numRef>
              <c:f>'Report 2'!$B$78:$M$78</c:f>
              <c:numCache>
                <c:formatCode>0.00%</c:formatCode>
                <c:ptCount val="12"/>
                <c:pt idx="0">
                  <c:v>9.3812088873003567E-3</c:v>
                </c:pt>
                <c:pt idx="1">
                  <c:v>1.0133489995551833E-2</c:v>
                </c:pt>
                <c:pt idx="2">
                  <c:v>1.0122647325786511E-2</c:v>
                </c:pt>
                <c:pt idx="3">
                  <c:v>1.338263910955728E-2</c:v>
                </c:pt>
                <c:pt idx="4">
                  <c:v>1.5490687632185458E-2</c:v>
                </c:pt>
                <c:pt idx="5">
                  <c:v>1.6635478735234206E-2</c:v>
                </c:pt>
                <c:pt idx="6">
                  <c:v>1.5371285188345565E-2</c:v>
                </c:pt>
                <c:pt idx="7">
                  <c:v>1.61964796369993E-2</c:v>
                </c:pt>
                <c:pt idx="8">
                  <c:v>1.5255513209640845E-2</c:v>
                </c:pt>
                <c:pt idx="9">
                  <c:v>1.512063576444618E-2</c:v>
                </c:pt>
                <c:pt idx="10">
                  <c:v>1.4644676801689998E-2</c:v>
                </c:pt>
                <c:pt idx="11">
                  <c:v>1.4396324552441287E-2</c:v>
                </c:pt>
              </c:numCache>
            </c:numRef>
          </c:val>
          <c:smooth val="0"/>
          <c:extLst>
            <c:ext xmlns:c16="http://schemas.microsoft.com/office/drawing/2014/chart" uri="{C3380CC4-5D6E-409C-BE32-E72D297353CC}">
              <c16:uniqueId val="{00000009-85DB-4CCD-8450-E7B4DC032F82}"/>
            </c:ext>
          </c:extLst>
        </c:ser>
        <c:ser>
          <c:idx val="1"/>
          <c:order val="1"/>
          <c:tx>
            <c:strRef>
              <c:f>'Report 2'!$A$79</c:f>
              <c:strCache>
                <c:ptCount val="1"/>
                <c:pt idx="0">
                  <c:v>Skills Training</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Pt>
            <c:idx val="9"/>
            <c:marker>
              <c:symbol val="square"/>
              <c:size val="6"/>
              <c:spPr>
                <a:solidFill>
                  <a:schemeClr val="accent2"/>
                </a:solidFill>
                <a:ln w="9525">
                  <a:solidFill>
                    <a:schemeClr val="accent2"/>
                  </a:solidFill>
                  <a:prstDash val="sysDash"/>
                  <a:round/>
                </a:ln>
                <a:effectLst/>
              </c:spPr>
            </c:marker>
            <c:bubble3D val="0"/>
            <c:spPr>
              <a:ln w="22225" cap="rnd">
                <a:solidFill>
                  <a:schemeClr val="accent2"/>
                </a:solidFill>
                <a:prstDash val="sysDash"/>
                <a:round/>
              </a:ln>
              <a:effectLst/>
            </c:spPr>
            <c:extLst>
              <c:ext xmlns:c16="http://schemas.microsoft.com/office/drawing/2014/chart" uri="{C3380CC4-5D6E-409C-BE32-E72D297353CC}">
                <c16:uniqueId val="{00000011-85DB-4CCD-8450-E7B4DC032F82}"/>
              </c:ext>
            </c:extLst>
          </c:dPt>
          <c:dPt>
            <c:idx val="10"/>
            <c:marker>
              <c:symbol val="square"/>
              <c:size val="6"/>
              <c:spPr>
                <a:solidFill>
                  <a:schemeClr val="accent2"/>
                </a:solidFill>
                <a:ln w="9525">
                  <a:solidFill>
                    <a:schemeClr val="accent2"/>
                  </a:solidFill>
                  <a:prstDash val="sysDash"/>
                  <a:round/>
                </a:ln>
                <a:effectLst/>
              </c:spPr>
            </c:marker>
            <c:bubble3D val="0"/>
            <c:spPr>
              <a:ln w="22225" cap="rnd">
                <a:solidFill>
                  <a:schemeClr val="accent2"/>
                </a:solidFill>
                <a:prstDash val="sysDash"/>
                <a:round/>
              </a:ln>
              <a:effectLst/>
            </c:spPr>
            <c:extLst>
              <c:ext xmlns:c16="http://schemas.microsoft.com/office/drawing/2014/chart" uri="{C3380CC4-5D6E-409C-BE32-E72D297353CC}">
                <c16:uniqueId val="{00000012-85DB-4CCD-8450-E7B4DC032F82}"/>
              </c:ext>
            </c:extLst>
          </c:dPt>
          <c:dPt>
            <c:idx val="11"/>
            <c:marker>
              <c:symbol val="square"/>
              <c:size val="6"/>
              <c:spPr>
                <a:solidFill>
                  <a:schemeClr val="accent2"/>
                </a:solidFill>
                <a:ln w="9525">
                  <a:solidFill>
                    <a:schemeClr val="accent2"/>
                  </a:solidFill>
                  <a:prstDash val="sysDash"/>
                  <a:round/>
                </a:ln>
                <a:effectLst/>
              </c:spPr>
            </c:marker>
            <c:bubble3D val="0"/>
            <c:spPr>
              <a:ln w="22225" cap="rnd">
                <a:solidFill>
                  <a:schemeClr val="accent2"/>
                </a:solidFill>
                <a:prstDash val="sysDash"/>
                <a:round/>
              </a:ln>
              <a:effectLst/>
            </c:spPr>
            <c:extLst>
              <c:ext xmlns:c16="http://schemas.microsoft.com/office/drawing/2014/chart" uri="{C3380CC4-5D6E-409C-BE32-E72D297353CC}">
                <c16:uniqueId val="{00000003-FE75-42E0-BDA0-E18C6A668DC5}"/>
              </c:ext>
            </c:extLst>
          </c:dPt>
          <c:dLbls>
            <c:dLbl>
              <c:idx val="1"/>
              <c:delete val="1"/>
              <c:extLst>
                <c:ext xmlns:c15="http://schemas.microsoft.com/office/drawing/2012/chart" uri="{CE6537A1-D6FC-4f65-9D91-7224C49458BB}"/>
                <c:ext xmlns:c16="http://schemas.microsoft.com/office/drawing/2014/chart" uri="{C3380CC4-5D6E-409C-BE32-E72D297353CC}">
                  <c16:uniqueId val="{0000000A-85DB-4CCD-8450-E7B4DC032F82}"/>
                </c:ext>
              </c:extLst>
            </c:dLbl>
            <c:dLbl>
              <c:idx val="2"/>
              <c:delete val="1"/>
              <c:extLst>
                <c:ext xmlns:c15="http://schemas.microsoft.com/office/drawing/2012/chart" uri="{CE6537A1-D6FC-4f65-9D91-7224C49458BB}"/>
                <c:ext xmlns:c16="http://schemas.microsoft.com/office/drawing/2014/chart" uri="{C3380CC4-5D6E-409C-BE32-E72D297353CC}">
                  <c16:uniqueId val="{0000000B-85DB-4CCD-8450-E7B4DC032F82}"/>
                </c:ext>
              </c:extLst>
            </c:dLbl>
            <c:dLbl>
              <c:idx val="3"/>
              <c:delete val="1"/>
              <c:extLst>
                <c:ext xmlns:c15="http://schemas.microsoft.com/office/drawing/2012/chart" uri="{CE6537A1-D6FC-4f65-9D91-7224C49458BB}"/>
                <c:ext xmlns:c16="http://schemas.microsoft.com/office/drawing/2014/chart" uri="{C3380CC4-5D6E-409C-BE32-E72D297353CC}">
                  <c16:uniqueId val="{0000000C-85DB-4CCD-8450-E7B4DC032F82}"/>
                </c:ext>
              </c:extLst>
            </c:dLbl>
            <c:dLbl>
              <c:idx val="4"/>
              <c:delete val="1"/>
              <c:extLst>
                <c:ext xmlns:c15="http://schemas.microsoft.com/office/drawing/2012/chart" uri="{CE6537A1-D6FC-4f65-9D91-7224C49458BB}"/>
                <c:ext xmlns:c16="http://schemas.microsoft.com/office/drawing/2014/chart" uri="{C3380CC4-5D6E-409C-BE32-E72D297353CC}">
                  <c16:uniqueId val="{0000000D-85DB-4CCD-8450-E7B4DC032F82}"/>
                </c:ext>
              </c:extLst>
            </c:dLbl>
            <c:dLbl>
              <c:idx val="6"/>
              <c:delete val="1"/>
              <c:extLst>
                <c:ext xmlns:c15="http://schemas.microsoft.com/office/drawing/2012/chart" uri="{CE6537A1-D6FC-4f65-9D91-7224C49458BB}"/>
                <c:ext xmlns:c16="http://schemas.microsoft.com/office/drawing/2014/chart" uri="{C3380CC4-5D6E-409C-BE32-E72D297353CC}">
                  <c16:uniqueId val="{0000000E-85DB-4CCD-8450-E7B4DC032F82}"/>
                </c:ext>
              </c:extLst>
            </c:dLbl>
            <c:dLbl>
              <c:idx val="7"/>
              <c:delete val="1"/>
              <c:extLst>
                <c:ext xmlns:c15="http://schemas.microsoft.com/office/drawing/2012/chart" uri="{CE6537A1-D6FC-4f65-9D91-7224C49458BB}"/>
                <c:ext xmlns:c16="http://schemas.microsoft.com/office/drawing/2014/chart" uri="{C3380CC4-5D6E-409C-BE32-E72D297353CC}">
                  <c16:uniqueId val="{0000000F-85DB-4CCD-8450-E7B4DC032F82}"/>
                </c:ext>
              </c:extLst>
            </c:dLbl>
            <c:dLbl>
              <c:idx val="8"/>
              <c:delete val="1"/>
              <c:extLst>
                <c:ext xmlns:c15="http://schemas.microsoft.com/office/drawing/2012/chart" uri="{CE6537A1-D6FC-4f65-9D91-7224C49458BB}"/>
                <c:ext xmlns:c16="http://schemas.microsoft.com/office/drawing/2014/chart" uri="{C3380CC4-5D6E-409C-BE32-E72D297353CC}">
                  <c16:uniqueId val="{00000010-85DB-4CCD-8450-E7B4DC032F82}"/>
                </c:ext>
              </c:extLst>
            </c:dLbl>
            <c:dLbl>
              <c:idx val="9"/>
              <c:delete val="1"/>
              <c:extLst>
                <c:ext xmlns:c15="http://schemas.microsoft.com/office/drawing/2012/chart" uri="{CE6537A1-D6FC-4f65-9D91-7224C49458BB}"/>
                <c:ext xmlns:c16="http://schemas.microsoft.com/office/drawing/2014/chart" uri="{C3380CC4-5D6E-409C-BE32-E72D297353CC}">
                  <c16:uniqueId val="{00000011-85DB-4CCD-8450-E7B4DC032F82}"/>
                </c:ext>
              </c:extLst>
            </c:dLbl>
            <c:dLbl>
              <c:idx val="10"/>
              <c:delete val="1"/>
              <c:extLst>
                <c:ext xmlns:c15="http://schemas.microsoft.com/office/drawing/2012/chart" uri="{CE6537A1-D6FC-4f65-9D91-7224C49458BB}"/>
                <c:ext xmlns:c16="http://schemas.microsoft.com/office/drawing/2014/chart" uri="{C3380CC4-5D6E-409C-BE32-E72D297353CC}">
                  <c16:uniqueId val="{00000012-85DB-4CCD-8450-E7B4DC032F82}"/>
                </c:ext>
              </c:extLst>
            </c:dLbl>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'Report 2'!$B$75:$M$77</c:f>
              <c:strCache>
                <c:ptCount val="12"/>
                <c:pt idx="0">
                  <c:v>15/16</c:v>
                </c:pt>
                <c:pt idx="1">
                  <c:v>16/17</c:v>
                </c:pt>
                <c:pt idx="2">
                  <c:v>17/18</c:v>
                </c:pt>
                <c:pt idx="3">
                  <c:v>18/19</c:v>
                </c:pt>
                <c:pt idx="4">
                  <c:v>19/20</c:v>
                </c:pt>
                <c:pt idx="5">
                  <c:v>20/21</c:v>
                </c:pt>
                <c:pt idx="6">
                  <c:v>21/22</c:v>
                </c:pt>
                <c:pt idx="7">
                  <c:v>22/23</c:v>
                </c:pt>
                <c:pt idx="8">
                  <c:v>23/24</c:v>
                </c:pt>
                <c:pt idx="9">
                  <c:v>24/25</c:v>
                </c:pt>
                <c:pt idx="10">
                  <c:v>25/26</c:v>
                </c:pt>
                <c:pt idx="11">
                  <c:v>26/27</c:v>
                </c:pt>
              </c:strCache>
            </c:strRef>
          </c:cat>
          <c:val>
            <c:numRef>
              <c:f>'Report 2'!$B$79:$M$79</c:f>
              <c:numCache>
                <c:formatCode>0.00%</c:formatCode>
                <c:ptCount val="12"/>
                <c:pt idx="0">
                  <c:v>3.3106972038140759E-3</c:v>
                </c:pt>
                <c:pt idx="1">
                  <c:v>3.1904373260396336E-3</c:v>
                </c:pt>
                <c:pt idx="2">
                  <c:v>3.2181307907040474E-3</c:v>
                </c:pt>
                <c:pt idx="3">
                  <c:v>3.2697073562382825E-3</c:v>
                </c:pt>
                <c:pt idx="4">
                  <c:v>3.2515758974256646E-3</c:v>
                </c:pt>
                <c:pt idx="5">
                  <c:v>2.2590581119824624E-3</c:v>
                </c:pt>
                <c:pt idx="6">
                  <c:v>3.0741078605986552E-3</c:v>
                </c:pt>
                <c:pt idx="7">
                  <c:v>3.1561542753003324E-3</c:v>
                </c:pt>
                <c:pt idx="8">
                  <c:v>3.263996575796966E-3</c:v>
                </c:pt>
                <c:pt idx="9">
                  <c:v>3.3323436973668802E-3</c:v>
                </c:pt>
                <c:pt idx="10">
                  <c:v>3.3852561451173145E-3</c:v>
                </c:pt>
                <c:pt idx="11">
                  <c:v>3.4373082306888552E-3</c:v>
                </c:pt>
              </c:numCache>
            </c:numRef>
          </c:val>
          <c:smooth val="0"/>
          <c:extLst>
            <c:ext xmlns:c16="http://schemas.microsoft.com/office/drawing/2014/chart" uri="{C3380CC4-5D6E-409C-BE32-E72D297353CC}">
              <c16:uniqueId val="{00000013-85DB-4CCD-8450-E7B4DC032F82}"/>
            </c:ext>
          </c:extLst>
        </c:ser>
        <c:ser>
          <c:idx val="2"/>
          <c:order val="2"/>
          <c:tx>
            <c:strRef>
              <c:f>'Report 2'!$A$80</c:f>
              <c:strCache>
                <c:ptCount val="1"/>
                <c:pt idx="0">
                  <c:v>School Education (Including Grade R)</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Pt>
            <c:idx val="9"/>
            <c:marker>
              <c:symbol val="triangle"/>
              <c:size val="6"/>
              <c:spPr>
                <a:solidFill>
                  <a:schemeClr val="accent3"/>
                </a:solidFill>
                <a:ln w="9525">
                  <a:solidFill>
                    <a:schemeClr val="accent3"/>
                  </a:solidFill>
                  <a:prstDash val="sysDash"/>
                  <a:round/>
                </a:ln>
                <a:effectLst/>
              </c:spPr>
            </c:marker>
            <c:bubble3D val="0"/>
            <c:spPr>
              <a:ln w="22225" cap="rnd">
                <a:solidFill>
                  <a:schemeClr val="accent3"/>
                </a:solidFill>
                <a:prstDash val="sysDash"/>
                <a:round/>
              </a:ln>
              <a:effectLst/>
            </c:spPr>
            <c:extLst>
              <c:ext xmlns:c16="http://schemas.microsoft.com/office/drawing/2014/chart" uri="{C3380CC4-5D6E-409C-BE32-E72D297353CC}">
                <c16:uniqueId val="{0000001B-85DB-4CCD-8450-E7B4DC032F82}"/>
              </c:ext>
            </c:extLst>
          </c:dPt>
          <c:dPt>
            <c:idx val="10"/>
            <c:marker>
              <c:symbol val="triangle"/>
              <c:size val="6"/>
              <c:spPr>
                <a:solidFill>
                  <a:schemeClr val="accent3"/>
                </a:solidFill>
                <a:ln w="9525">
                  <a:solidFill>
                    <a:schemeClr val="accent3"/>
                  </a:solidFill>
                  <a:prstDash val="sysDash"/>
                  <a:round/>
                </a:ln>
                <a:effectLst/>
              </c:spPr>
            </c:marker>
            <c:bubble3D val="0"/>
            <c:spPr>
              <a:ln w="22225" cap="rnd">
                <a:solidFill>
                  <a:schemeClr val="accent3"/>
                </a:solidFill>
                <a:prstDash val="sysDash"/>
                <a:round/>
              </a:ln>
              <a:effectLst/>
            </c:spPr>
            <c:extLst>
              <c:ext xmlns:c16="http://schemas.microsoft.com/office/drawing/2014/chart" uri="{C3380CC4-5D6E-409C-BE32-E72D297353CC}">
                <c16:uniqueId val="{0000001C-85DB-4CCD-8450-E7B4DC032F82}"/>
              </c:ext>
            </c:extLst>
          </c:dPt>
          <c:dPt>
            <c:idx val="11"/>
            <c:marker>
              <c:symbol val="triangle"/>
              <c:size val="6"/>
              <c:spPr>
                <a:solidFill>
                  <a:schemeClr val="accent3"/>
                </a:solidFill>
                <a:ln w="9525">
                  <a:solidFill>
                    <a:schemeClr val="accent3"/>
                  </a:solidFill>
                  <a:prstDash val="sysDash"/>
                  <a:round/>
                </a:ln>
                <a:effectLst/>
              </c:spPr>
            </c:marker>
            <c:bubble3D val="0"/>
            <c:spPr>
              <a:ln w="22225" cap="rnd">
                <a:solidFill>
                  <a:schemeClr val="accent3"/>
                </a:solidFill>
                <a:prstDash val="sysDash"/>
                <a:round/>
              </a:ln>
              <a:effectLst/>
            </c:spPr>
            <c:extLst>
              <c:ext xmlns:c16="http://schemas.microsoft.com/office/drawing/2014/chart" uri="{C3380CC4-5D6E-409C-BE32-E72D297353CC}">
                <c16:uniqueId val="{00000001-FE75-42E0-BDA0-E18C6A668DC5}"/>
              </c:ext>
            </c:extLst>
          </c:dPt>
          <c:dLbls>
            <c:dLbl>
              <c:idx val="1"/>
              <c:delete val="1"/>
              <c:extLst>
                <c:ext xmlns:c15="http://schemas.microsoft.com/office/drawing/2012/chart" uri="{CE6537A1-D6FC-4f65-9D91-7224C49458BB}"/>
                <c:ext xmlns:c16="http://schemas.microsoft.com/office/drawing/2014/chart" uri="{C3380CC4-5D6E-409C-BE32-E72D297353CC}">
                  <c16:uniqueId val="{00000014-85DB-4CCD-8450-E7B4DC032F82}"/>
                </c:ext>
              </c:extLst>
            </c:dLbl>
            <c:dLbl>
              <c:idx val="2"/>
              <c:delete val="1"/>
              <c:extLst>
                <c:ext xmlns:c15="http://schemas.microsoft.com/office/drawing/2012/chart" uri="{CE6537A1-D6FC-4f65-9D91-7224C49458BB}"/>
                <c:ext xmlns:c16="http://schemas.microsoft.com/office/drawing/2014/chart" uri="{C3380CC4-5D6E-409C-BE32-E72D297353CC}">
                  <c16:uniqueId val="{00000015-85DB-4CCD-8450-E7B4DC032F82}"/>
                </c:ext>
              </c:extLst>
            </c:dLbl>
            <c:dLbl>
              <c:idx val="3"/>
              <c:delete val="1"/>
              <c:extLst>
                <c:ext xmlns:c15="http://schemas.microsoft.com/office/drawing/2012/chart" uri="{CE6537A1-D6FC-4f65-9D91-7224C49458BB}"/>
                <c:ext xmlns:c16="http://schemas.microsoft.com/office/drawing/2014/chart" uri="{C3380CC4-5D6E-409C-BE32-E72D297353CC}">
                  <c16:uniqueId val="{00000016-85DB-4CCD-8450-E7B4DC032F82}"/>
                </c:ext>
              </c:extLst>
            </c:dLbl>
            <c:dLbl>
              <c:idx val="4"/>
              <c:delete val="1"/>
              <c:extLst>
                <c:ext xmlns:c15="http://schemas.microsoft.com/office/drawing/2012/chart" uri="{CE6537A1-D6FC-4f65-9D91-7224C49458BB}"/>
                <c:ext xmlns:c16="http://schemas.microsoft.com/office/drawing/2014/chart" uri="{C3380CC4-5D6E-409C-BE32-E72D297353CC}">
                  <c16:uniqueId val="{00000017-85DB-4CCD-8450-E7B4DC032F82}"/>
                </c:ext>
              </c:extLst>
            </c:dLbl>
            <c:dLbl>
              <c:idx val="6"/>
              <c:delete val="1"/>
              <c:extLst>
                <c:ext xmlns:c15="http://schemas.microsoft.com/office/drawing/2012/chart" uri="{CE6537A1-D6FC-4f65-9D91-7224C49458BB}"/>
                <c:ext xmlns:c16="http://schemas.microsoft.com/office/drawing/2014/chart" uri="{C3380CC4-5D6E-409C-BE32-E72D297353CC}">
                  <c16:uniqueId val="{00000018-85DB-4CCD-8450-E7B4DC032F82}"/>
                </c:ext>
              </c:extLst>
            </c:dLbl>
            <c:dLbl>
              <c:idx val="7"/>
              <c:delete val="1"/>
              <c:extLst>
                <c:ext xmlns:c15="http://schemas.microsoft.com/office/drawing/2012/chart" uri="{CE6537A1-D6FC-4f65-9D91-7224C49458BB}"/>
                <c:ext xmlns:c16="http://schemas.microsoft.com/office/drawing/2014/chart" uri="{C3380CC4-5D6E-409C-BE32-E72D297353CC}">
                  <c16:uniqueId val="{00000019-85DB-4CCD-8450-E7B4DC032F82}"/>
                </c:ext>
              </c:extLst>
            </c:dLbl>
            <c:dLbl>
              <c:idx val="8"/>
              <c:delete val="1"/>
              <c:extLst>
                <c:ext xmlns:c15="http://schemas.microsoft.com/office/drawing/2012/chart" uri="{CE6537A1-D6FC-4f65-9D91-7224C49458BB}"/>
                <c:ext xmlns:c16="http://schemas.microsoft.com/office/drawing/2014/chart" uri="{C3380CC4-5D6E-409C-BE32-E72D297353CC}">
                  <c16:uniqueId val="{0000001A-85DB-4CCD-8450-E7B4DC032F82}"/>
                </c:ext>
              </c:extLst>
            </c:dLbl>
            <c:dLbl>
              <c:idx val="9"/>
              <c:delete val="1"/>
              <c:extLst>
                <c:ext xmlns:c15="http://schemas.microsoft.com/office/drawing/2012/chart" uri="{CE6537A1-D6FC-4f65-9D91-7224C49458BB}"/>
                <c:ext xmlns:c16="http://schemas.microsoft.com/office/drawing/2014/chart" uri="{C3380CC4-5D6E-409C-BE32-E72D297353CC}">
                  <c16:uniqueId val="{0000001B-85DB-4CCD-8450-E7B4DC032F82}"/>
                </c:ext>
              </c:extLst>
            </c:dLbl>
            <c:dLbl>
              <c:idx val="10"/>
              <c:delete val="1"/>
              <c:extLst>
                <c:ext xmlns:c15="http://schemas.microsoft.com/office/drawing/2012/chart" uri="{CE6537A1-D6FC-4f65-9D91-7224C49458BB}"/>
                <c:ext xmlns:c16="http://schemas.microsoft.com/office/drawing/2014/chart" uri="{C3380CC4-5D6E-409C-BE32-E72D297353CC}">
                  <c16:uniqueId val="{0000001C-85DB-4CCD-8450-E7B4DC032F82}"/>
                </c:ext>
              </c:extLst>
            </c:dLbl>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'Report 2'!$B$75:$M$77</c:f>
              <c:strCache>
                <c:ptCount val="12"/>
                <c:pt idx="0">
                  <c:v>15/16</c:v>
                </c:pt>
                <c:pt idx="1">
                  <c:v>16/17</c:v>
                </c:pt>
                <c:pt idx="2">
                  <c:v>17/18</c:v>
                </c:pt>
                <c:pt idx="3">
                  <c:v>18/19</c:v>
                </c:pt>
                <c:pt idx="4">
                  <c:v>19/20</c:v>
                </c:pt>
                <c:pt idx="5">
                  <c:v>20/21</c:v>
                </c:pt>
                <c:pt idx="6">
                  <c:v>21/22</c:v>
                </c:pt>
                <c:pt idx="7">
                  <c:v>22/23</c:v>
                </c:pt>
                <c:pt idx="8">
                  <c:v>23/24</c:v>
                </c:pt>
                <c:pt idx="9">
                  <c:v>24/25</c:v>
                </c:pt>
                <c:pt idx="10">
                  <c:v>25/26</c:v>
                </c:pt>
                <c:pt idx="11">
                  <c:v>26/27</c:v>
                </c:pt>
              </c:strCache>
            </c:strRef>
          </c:cat>
          <c:val>
            <c:numRef>
              <c:f>'Report 2'!$B$80:$M$80</c:f>
              <c:numCache>
                <c:formatCode>0.00%</c:formatCode>
                <c:ptCount val="12"/>
                <c:pt idx="0">
                  <c:v>4.7718899272135455E-2</c:v>
                </c:pt>
                <c:pt idx="1">
                  <c:v>4.7461143719750028E-2</c:v>
                </c:pt>
                <c:pt idx="2">
                  <c:v>4.7587049214659491E-2</c:v>
                </c:pt>
                <c:pt idx="3">
                  <c:v>4.7614979515010418E-2</c:v>
                </c:pt>
                <c:pt idx="4">
                  <c:v>4.8165926900766001E-2</c:v>
                </c:pt>
                <c:pt idx="5">
                  <c:v>5.0349343448363802E-2</c:v>
                </c:pt>
                <c:pt idx="6">
                  <c:v>4.7713962631587475E-2</c:v>
                </c:pt>
                <c:pt idx="7">
                  <c:v>4.6760536913750157E-2</c:v>
                </c:pt>
                <c:pt idx="8">
                  <c:v>4.70965285777913E-2</c:v>
                </c:pt>
                <c:pt idx="9">
                  <c:v>4.5323575331713467E-2</c:v>
                </c:pt>
                <c:pt idx="10">
                  <c:v>4.4391598953703322E-2</c:v>
                </c:pt>
                <c:pt idx="11">
                  <c:v>4.3520647655430109E-2</c:v>
                </c:pt>
              </c:numCache>
            </c:numRef>
          </c:val>
          <c:smooth val="0"/>
          <c:extLst>
            <c:ext xmlns:c16="http://schemas.microsoft.com/office/drawing/2014/chart" uri="{C3380CC4-5D6E-409C-BE32-E72D297353CC}">
              <c16:uniqueId val="{0000001D-85DB-4CCD-8450-E7B4DC032F82}"/>
            </c:ext>
          </c:extLst>
        </c:ser>
        <c:ser>
          <c:idx val="3"/>
          <c:order val="3"/>
          <c:tx>
            <c:strRef>
              <c:f>'Report 2'!$A$81</c:f>
              <c:strCache>
                <c:ptCount val="1"/>
                <c:pt idx="0">
                  <c:v>Early Childhod Care and Education (including GrR)</c:v>
                </c:pt>
              </c:strCache>
            </c:strRef>
          </c:tx>
          <c:spPr>
            <a:ln w="22225" cap="rnd">
              <a:solidFill>
                <a:schemeClr val="accent4"/>
              </a:solidFill>
              <a:round/>
            </a:ln>
            <a:effectLst/>
          </c:spPr>
          <c:marker>
            <c:symbol val="x"/>
            <c:size val="6"/>
            <c:spPr>
              <a:noFill/>
              <a:ln w="9525">
                <a:solidFill>
                  <a:schemeClr val="accent4"/>
                </a:solidFill>
                <a:round/>
              </a:ln>
              <a:effectLst/>
            </c:spPr>
          </c:marker>
          <c:dPt>
            <c:idx val="0"/>
            <c:marker>
              <c:symbol val="x"/>
              <c:size val="6"/>
              <c:spPr>
                <a:noFill/>
                <a:ln w="9525">
                  <a:solidFill>
                    <a:schemeClr val="accent4"/>
                  </a:solidFill>
                  <a:prstDash val="lgDashDotDot"/>
                  <a:round/>
                </a:ln>
                <a:effectLst/>
              </c:spPr>
            </c:marker>
            <c:bubble3D val="0"/>
            <c:spPr>
              <a:ln w="22225" cap="rnd">
                <a:solidFill>
                  <a:schemeClr val="accent4"/>
                </a:solidFill>
                <a:prstDash val="lgDashDotDot"/>
                <a:round/>
              </a:ln>
              <a:effectLst/>
            </c:spPr>
            <c:extLst>
              <c:ext xmlns:c16="http://schemas.microsoft.com/office/drawing/2014/chart" uri="{C3380CC4-5D6E-409C-BE32-E72D297353CC}">
                <c16:uniqueId val="{0000001E-85DB-4CCD-8450-E7B4DC032F82}"/>
              </c:ext>
            </c:extLst>
          </c:dPt>
          <c:dPt>
            <c:idx val="9"/>
            <c:marker>
              <c:symbol val="x"/>
              <c:size val="6"/>
              <c:spPr>
                <a:noFill/>
                <a:ln w="9525">
                  <a:solidFill>
                    <a:schemeClr val="accent4"/>
                  </a:solidFill>
                  <a:prstDash val="sysDash"/>
                  <a:round/>
                </a:ln>
                <a:effectLst/>
              </c:spPr>
            </c:marker>
            <c:bubble3D val="0"/>
            <c:spPr>
              <a:ln w="22225" cap="rnd">
                <a:solidFill>
                  <a:schemeClr val="accent4"/>
                </a:solidFill>
                <a:prstDash val="sysDash"/>
                <a:round/>
              </a:ln>
              <a:effectLst/>
            </c:spPr>
            <c:extLst>
              <c:ext xmlns:c16="http://schemas.microsoft.com/office/drawing/2014/chart" uri="{C3380CC4-5D6E-409C-BE32-E72D297353CC}">
                <c16:uniqueId val="{00000027-85DB-4CCD-8450-E7B4DC032F82}"/>
              </c:ext>
            </c:extLst>
          </c:dPt>
          <c:dPt>
            <c:idx val="10"/>
            <c:marker>
              <c:symbol val="x"/>
              <c:size val="6"/>
              <c:spPr>
                <a:noFill/>
                <a:ln w="9525">
                  <a:solidFill>
                    <a:schemeClr val="accent4"/>
                  </a:solidFill>
                  <a:prstDash val="sysDash"/>
                  <a:round/>
                </a:ln>
                <a:effectLst/>
              </c:spPr>
            </c:marker>
            <c:bubble3D val="0"/>
            <c:spPr>
              <a:ln w="22225" cap="rnd">
                <a:solidFill>
                  <a:schemeClr val="accent4"/>
                </a:solidFill>
                <a:prstDash val="sysDash"/>
                <a:round/>
              </a:ln>
              <a:effectLst/>
            </c:spPr>
            <c:extLst>
              <c:ext xmlns:c16="http://schemas.microsoft.com/office/drawing/2014/chart" uri="{C3380CC4-5D6E-409C-BE32-E72D297353CC}">
                <c16:uniqueId val="{00000028-85DB-4CCD-8450-E7B4DC032F82}"/>
              </c:ext>
            </c:extLst>
          </c:dPt>
          <c:dPt>
            <c:idx val="11"/>
            <c:marker>
              <c:symbol val="x"/>
              <c:size val="6"/>
              <c:spPr>
                <a:noFill/>
                <a:ln w="9525">
                  <a:solidFill>
                    <a:schemeClr val="accent4"/>
                  </a:solidFill>
                  <a:prstDash val="sysDash"/>
                  <a:round/>
                </a:ln>
                <a:effectLst/>
              </c:spPr>
            </c:marker>
            <c:bubble3D val="0"/>
            <c:spPr>
              <a:ln w="22225" cap="rnd">
                <a:solidFill>
                  <a:schemeClr val="accent4"/>
                </a:solidFill>
                <a:prstDash val="sysDash"/>
                <a:round/>
              </a:ln>
              <a:effectLst/>
            </c:spPr>
            <c:extLst>
              <c:ext xmlns:c16="http://schemas.microsoft.com/office/drawing/2014/chart" uri="{C3380CC4-5D6E-409C-BE32-E72D297353CC}">
                <c16:uniqueId val="{00000004-FE75-42E0-BDA0-E18C6A668DC5}"/>
              </c:ext>
            </c:extLst>
          </c:dPt>
          <c:dLbls>
            <c:dLbl>
              <c:idx val="1"/>
              <c:delete val="1"/>
              <c:extLst>
                <c:ext xmlns:c15="http://schemas.microsoft.com/office/drawing/2012/chart" uri="{CE6537A1-D6FC-4f65-9D91-7224C49458BB}"/>
                <c:ext xmlns:c16="http://schemas.microsoft.com/office/drawing/2014/chart" uri="{C3380CC4-5D6E-409C-BE32-E72D297353CC}">
                  <c16:uniqueId val="{0000001F-85DB-4CCD-8450-E7B4DC032F82}"/>
                </c:ext>
              </c:extLst>
            </c:dLbl>
            <c:dLbl>
              <c:idx val="2"/>
              <c:delete val="1"/>
              <c:extLst>
                <c:ext xmlns:c15="http://schemas.microsoft.com/office/drawing/2012/chart" uri="{CE6537A1-D6FC-4f65-9D91-7224C49458BB}"/>
                <c:ext xmlns:c16="http://schemas.microsoft.com/office/drawing/2014/chart" uri="{C3380CC4-5D6E-409C-BE32-E72D297353CC}">
                  <c16:uniqueId val="{00000020-85DB-4CCD-8450-E7B4DC032F82}"/>
                </c:ext>
              </c:extLst>
            </c:dLbl>
            <c:dLbl>
              <c:idx val="3"/>
              <c:delete val="1"/>
              <c:extLst>
                <c:ext xmlns:c15="http://schemas.microsoft.com/office/drawing/2012/chart" uri="{CE6537A1-D6FC-4f65-9D91-7224C49458BB}"/>
                <c:ext xmlns:c16="http://schemas.microsoft.com/office/drawing/2014/chart" uri="{C3380CC4-5D6E-409C-BE32-E72D297353CC}">
                  <c16:uniqueId val="{00000021-85DB-4CCD-8450-E7B4DC032F82}"/>
                </c:ext>
              </c:extLst>
            </c:dLbl>
            <c:dLbl>
              <c:idx val="4"/>
              <c:delete val="1"/>
              <c:extLst>
                <c:ext xmlns:c15="http://schemas.microsoft.com/office/drawing/2012/chart" uri="{CE6537A1-D6FC-4f65-9D91-7224C49458BB}"/>
                <c:ext xmlns:c16="http://schemas.microsoft.com/office/drawing/2014/chart" uri="{C3380CC4-5D6E-409C-BE32-E72D297353CC}">
                  <c16:uniqueId val="{00000022-85DB-4CCD-8450-E7B4DC032F82}"/>
                </c:ext>
              </c:extLst>
            </c:dLbl>
            <c:dLbl>
              <c:idx val="5"/>
              <c:delete val="1"/>
              <c:extLst>
                <c:ext xmlns:c15="http://schemas.microsoft.com/office/drawing/2012/chart" uri="{CE6537A1-D6FC-4f65-9D91-7224C49458BB}"/>
                <c:ext xmlns:c16="http://schemas.microsoft.com/office/drawing/2014/chart" uri="{C3380CC4-5D6E-409C-BE32-E72D297353CC}">
                  <c16:uniqueId val="{00000023-85DB-4CCD-8450-E7B4DC032F82}"/>
                </c:ext>
              </c:extLst>
            </c:dLbl>
            <c:dLbl>
              <c:idx val="6"/>
              <c:delete val="1"/>
              <c:extLst>
                <c:ext xmlns:c15="http://schemas.microsoft.com/office/drawing/2012/chart" uri="{CE6537A1-D6FC-4f65-9D91-7224C49458BB}"/>
                <c:ext xmlns:c16="http://schemas.microsoft.com/office/drawing/2014/chart" uri="{C3380CC4-5D6E-409C-BE32-E72D297353CC}">
                  <c16:uniqueId val="{00000024-85DB-4CCD-8450-E7B4DC032F82}"/>
                </c:ext>
              </c:extLst>
            </c:dLbl>
            <c:dLbl>
              <c:idx val="7"/>
              <c:delete val="1"/>
              <c:extLst>
                <c:ext xmlns:c15="http://schemas.microsoft.com/office/drawing/2012/chart" uri="{CE6537A1-D6FC-4f65-9D91-7224C49458BB}"/>
                <c:ext xmlns:c16="http://schemas.microsoft.com/office/drawing/2014/chart" uri="{C3380CC4-5D6E-409C-BE32-E72D297353CC}">
                  <c16:uniqueId val="{00000025-85DB-4CCD-8450-E7B4DC032F82}"/>
                </c:ext>
              </c:extLst>
            </c:dLbl>
            <c:dLbl>
              <c:idx val="8"/>
              <c:delete val="1"/>
              <c:extLst>
                <c:ext xmlns:c15="http://schemas.microsoft.com/office/drawing/2012/chart" uri="{CE6537A1-D6FC-4f65-9D91-7224C49458BB}"/>
                <c:ext xmlns:c16="http://schemas.microsoft.com/office/drawing/2014/chart" uri="{C3380CC4-5D6E-409C-BE32-E72D297353CC}">
                  <c16:uniqueId val="{00000026-85DB-4CCD-8450-E7B4DC032F82}"/>
                </c:ext>
              </c:extLst>
            </c:dLbl>
            <c:dLbl>
              <c:idx val="9"/>
              <c:delete val="1"/>
              <c:extLst>
                <c:ext xmlns:c15="http://schemas.microsoft.com/office/drawing/2012/chart" uri="{CE6537A1-D6FC-4f65-9D91-7224C49458BB}"/>
                <c:ext xmlns:c16="http://schemas.microsoft.com/office/drawing/2014/chart" uri="{C3380CC4-5D6E-409C-BE32-E72D297353CC}">
                  <c16:uniqueId val="{00000027-85DB-4CCD-8450-E7B4DC032F82}"/>
                </c:ext>
              </c:extLst>
            </c:dLbl>
            <c:dLbl>
              <c:idx val="10"/>
              <c:delete val="1"/>
              <c:extLst>
                <c:ext xmlns:c15="http://schemas.microsoft.com/office/drawing/2012/chart" uri="{CE6537A1-D6FC-4f65-9D91-7224C49458BB}"/>
                <c:ext xmlns:c16="http://schemas.microsoft.com/office/drawing/2014/chart" uri="{C3380CC4-5D6E-409C-BE32-E72D297353CC}">
                  <c16:uniqueId val="{00000028-85DB-4CCD-8450-E7B4DC032F82}"/>
                </c:ext>
              </c:extLst>
            </c:dLbl>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prstDash val="sysDash"/>
                    </a:ln>
                    <a:effectLst/>
                  </c:spPr>
                </c15:leaderLines>
              </c:ext>
            </c:extLst>
          </c:dLbls>
          <c:cat>
            <c:strRef>
              <c:f>'Report 2'!$B$75:$M$77</c:f>
              <c:strCache>
                <c:ptCount val="12"/>
                <c:pt idx="0">
                  <c:v>15/16</c:v>
                </c:pt>
                <c:pt idx="1">
                  <c:v>16/17</c:v>
                </c:pt>
                <c:pt idx="2">
                  <c:v>17/18</c:v>
                </c:pt>
                <c:pt idx="3">
                  <c:v>18/19</c:v>
                </c:pt>
                <c:pt idx="4">
                  <c:v>19/20</c:v>
                </c:pt>
                <c:pt idx="5">
                  <c:v>20/21</c:v>
                </c:pt>
                <c:pt idx="6">
                  <c:v>21/22</c:v>
                </c:pt>
                <c:pt idx="7">
                  <c:v>22/23</c:v>
                </c:pt>
                <c:pt idx="8">
                  <c:v>23/24</c:v>
                </c:pt>
                <c:pt idx="9">
                  <c:v>24/25</c:v>
                </c:pt>
                <c:pt idx="10">
                  <c:v>25/26</c:v>
                </c:pt>
                <c:pt idx="11">
                  <c:v>26/27</c:v>
                </c:pt>
              </c:strCache>
            </c:strRef>
          </c:cat>
          <c:val>
            <c:numRef>
              <c:f>'Report 2'!$B$81:$M$81</c:f>
              <c:numCache>
                <c:formatCode>0.00%</c:formatCode>
                <c:ptCount val="12"/>
                <c:pt idx="0">
                  <c:v>1.3133774061918054E-3</c:v>
                </c:pt>
                <c:pt idx="1">
                  <c:v>1.3575063426257781E-3</c:v>
                </c:pt>
                <c:pt idx="2">
                  <c:v>1.3403622289238225E-3</c:v>
                </c:pt>
                <c:pt idx="3">
                  <c:v>1.3711749617910894E-3</c:v>
                </c:pt>
                <c:pt idx="4">
                  <c:v>1.4197422267688831E-3</c:v>
                </c:pt>
                <c:pt idx="5">
                  <c:v>1.5428202223922549E-3</c:v>
                </c:pt>
                <c:pt idx="6">
                  <c:v>1.4573892871978641E-3</c:v>
                </c:pt>
                <c:pt idx="7">
                  <c:v>1.408097891174174E-3</c:v>
                </c:pt>
                <c:pt idx="8">
                  <c:v>1.4821291049038677E-3</c:v>
                </c:pt>
                <c:pt idx="9">
                  <c:v>1.5422602247275913E-3</c:v>
                </c:pt>
                <c:pt idx="10">
                  <c:v>1.5256147808738823E-3</c:v>
                </c:pt>
                <c:pt idx="11">
                  <c:v>1.497541189322526E-3</c:v>
                </c:pt>
              </c:numCache>
            </c:numRef>
          </c:val>
          <c:smooth val="0"/>
          <c:extLst>
            <c:ext xmlns:c16="http://schemas.microsoft.com/office/drawing/2014/chart" uri="{C3380CC4-5D6E-409C-BE32-E72D297353CC}">
              <c16:uniqueId val="{00000029-85DB-4CCD-8450-E7B4DC032F82}"/>
            </c:ext>
          </c:extLst>
        </c:ser>
        <c:ser>
          <c:idx val="4"/>
          <c:order val="4"/>
          <c:tx>
            <c:strRef>
              <c:f>'Report 2'!$A$82</c:f>
              <c:strCache>
                <c:ptCount val="1"/>
                <c:pt idx="0">
                  <c:v>Total Education (Higher, School and ECCE)</c:v>
                </c:pt>
              </c:strCache>
            </c:strRef>
          </c:tx>
          <c:spPr>
            <a:ln w="22225" cap="rnd">
              <a:solidFill>
                <a:schemeClr val="accent5"/>
              </a:solidFill>
              <a:round/>
            </a:ln>
            <a:effectLst/>
          </c:spPr>
          <c:marker>
            <c:symbol val="star"/>
            <c:size val="6"/>
            <c:spPr>
              <a:noFill/>
              <a:ln w="9525">
                <a:solidFill>
                  <a:schemeClr val="accent5"/>
                </a:solidFill>
                <a:round/>
              </a:ln>
              <a:effectLst/>
            </c:spPr>
          </c:marker>
          <c:dPt>
            <c:idx val="0"/>
            <c:marker>
              <c:symbol val="star"/>
              <c:size val="6"/>
              <c:spPr>
                <a:noFill/>
                <a:ln w="9525">
                  <a:solidFill>
                    <a:schemeClr val="accent5"/>
                  </a:solidFill>
                  <a:prstDash val="sysDash"/>
                  <a:round/>
                </a:ln>
                <a:effectLst/>
              </c:spPr>
            </c:marker>
            <c:bubble3D val="0"/>
            <c:spPr>
              <a:ln w="22225" cap="rnd">
                <a:solidFill>
                  <a:schemeClr val="accent5"/>
                </a:solidFill>
                <a:prstDash val="sysDash"/>
                <a:round/>
              </a:ln>
              <a:effectLst/>
            </c:spPr>
            <c:extLst>
              <c:ext xmlns:c16="http://schemas.microsoft.com/office/drawing/2014/chart" uri="{C3380CC4-5D6E-409C-BE32-E72D297353CC}">
                <c16:uniqueId val="{00000000-FE75-42E0-BDA0-E18C6A668DC5}"/>
              </c:ext>
            </c:extLst>
          </c:dPt>
          <c:dPt>
            <c:idx val="9"/>
            <c:marker>
              <c:symbol val="star"/>
              <c:size val="6"/>
              <c:spPr>
                <a:noFill/>
                <a:ln w="9525">
                  <a:solidFill>
                    <a:schemeClr val="accent5"/>
                  </a:solidFill>
                  <a:prstDash val="sysDash"/>
                  <a:round/>
                </a:ln>
                <a:effectLst/>
              </c:spPr>
            </c:marker>
            <c:bubble3D val="0"/>
            <c:spPr>
              <a:ln w="22225" cap="rnd">
                <a:solidFill>
                  <a:schemeClr val="accent5"/>
                </a:solidFill>
                <a:prstDash val="sysDash"/>
                <a:round/>
              </a:ln>
              <a:effectLst/>
            </c:spPr>
            <c:extLst>
              <c:ext xmlns:c16="http://schemas.microsoft.com/office/drawing/2014/chart" uri="{C3380CC4-5D6E-409C-BE32-E72D297353CC}">
                <c16:uniqueId val="{00000031-85DB-4CCD-8450-E7B4DC032F82}"/>
              </c:ext>
            </c:extLst>
          </c:dPt>
          <c:dPt>
            <c:idx val="10"/>
            <c:marker>
              <c:symbol val="star"/>
              <c:size val="6"/>
              <c:spPr>
                <a:noFill/>
                <a:ln w="9525">
                  <a:solidFill>
                    <a:schemeClr val="accent5"/>
                  </a:solidFill>
                  <a:prstDash val="sysDash"/>
                  <a:round/>
                </a:ln>
                <a:effectLst/>
              </c:spPr>
            </c:marker>
            <c:bubble3D val="0"/>
            <c:spPr>
              <a:ln w="22225" cap="rnd">
                <a:solidFill>
                  <a:schemeClr val="accent5"/>
                </a:solidFill>
                <a:prstDash val="sysDash"/>
                <a:round/>
              </a:ln>
              <a:effectLst/>
            </c:spPr>
            <c:extLst>
              <c:ext xmlns:c16="http://schemas.microsoft.com/office/drawing/2014/chart" uri="{C3380CC4-5D6E-409C-BE32-E72D297353CC}">
                <c16:uniqueId val="{00000032-85DB-4CCD-8450-E7B4DC032F82}"/>
              </c:ext>
            </c:extLst>
          </c:dPt>
          <c:dPt>
            <c:idx val="11"/>
            <c:marker>
              <c:symbol val="star"/>
              <c:size val="6"/>
              <c:spPr>
                <a:noFill/>
                <a:ln w="9525">
                  <a:solidFill>
                    <a:schemeClr val="accent5"/>
                  </a:solidFill>
                  <a:prstDash val="sysDash"/>
                  <a:round/>
                </a:ln>
                <a:effectLst/>
              </c:spPr>
            </c:marker>
            <c:bubble3D val="0"/>
            <c:spPr>
              <a:ln w="22225" cap="rnd">
                <a:solidFill>
                  <a:schemeClr val="accent5"/>
                </a:solidFill>
                <a:prstDash val="sysDash"/>
                <a:round/>
              </a:ln>
              <a:effectLst/>
            </c:spPr>
            <c:extLst>
              <c:ext xmlns:c16="http://schemas.microsoft.com/office/drawing/2014/chart" uri="{C3380CC4-5D6E-409C-BE32-E72D297353CC}">
                <c16:uniqueId val="{00000005-FE75-42E0-BDA0-E18C6A668DC5}"/>
              </c:ext>
            </c:extLst>
          </c:dPt>
          <c:dLbls>
            <c:dLbl>
              <c:idx val="1"/>
              <c:delete val="1"/>
              <c:extLst>
                <c:ext xmlns:c15="http://schemas.microsoft.com/office/drawing/2012/chart" uri="{CE6537A1-D6FC-4f65-9D91-7224C49458BB}"/>
                <c:ext xmlns:c16="http://schemas.microsoft.com/office/drawing/2014/chart" uri="{C3380CC4-5D6E-409C-BE32-E72D297353CC}">
                  <c16:uniqueId val="{0000002A-85DB-4CCD-8450-E7B4DC032F82}"/>
                </c:ext>
              </c:extLst>
            </c:dLbl>
            <c:dLbl>
              <c:idx val="2"/>
              <c:delete val="1"/>
              <c:extLst>
                <c:ext xmlns:c15="http://schemas.microsoft.com/office/drawing/2012/chart" uri="{CE6537A1-D6FC-4f65-9D91-7224C49458BB}"/>
                <c:ext xmlns:c16="http://schemas.microsoft.com/office/drawing/2014/chart" uri="{C3380CC4-5D6E-409C-BE32-E72D297353CC}">
                  <c16:uniqueId val="{0000002B-85DB-4CCD-8450-E7B4DC032F82}"/>
                </c:ext>
              </c:extLst>
            </c:dLbl>
            <c:dLbl>
              <c:idx val="3"/>
              <c:delete val="1"/>
              <c:extLst>
                <c:ext xmlns:c15="http://schemas.microsoft.com/office/drawing/2012/chart" uri="{CE6537A1-D6FC-4f65-9D91-7224C49458BB}"/>
                <c:ext xmlns:c16="http://schemas.microsoft.com/office/drawing/2014/chart" uri="{C3380CC4-5D6E-409C-BE32-E72D297353CC}">
                  <c16:uniqueId val="{0000002C-85DB-4CCD-8450-E7B4DC032F82}"/>
                </c:ext>
              </c:extLst>
            </c:dLbl>
            <c:dLbl>
              <c:idx val="4"/>
              <c:delete val="1"/>
              <c:extLst>
                <c:ext xmlns:c15="http://schemas.microsoft.com/office/drawing/2012/chart" uri="{CE6537A1-D6FC-4f65-9D91-7224C49458BB}"/>
                <c:ext xmlns:c16="http://schemas.microsoft.com/office/drawing/2014/chart" uri="{C3380CC4-5D6E-409C-BE32-E72D297353CC}">
                  <c16:uniqueId val="{0000002D-85DB-4CCD-8450-E7B4DC032F82}"/>
                </c:ext>
              </c:extLst>
            </c:dLbl>
            <c:dLbl>
              <c:idx val="6"/>
              <c:delete val="1"/>
              <c:extLst>
                <c:ext xmlns:c15="http://schemas.microsoft.com/office/drawing/2012/chart" uri="{CE6537A1-D6FC-4f65-9D91-7224C49458BB}"/>
                <c:ext xmlns:c16="http://schemas.microsoft.com/office/drawing/2014/chart" uri="{C3380CC4-5D6E-409C-BE32-E72D297353CC}">
                  <c16:uniqueId val="{0000002E-85DB-4CCD-8450-E7B4DC032F82}"/>
                </c:ext>
              </c:extLst>
            </c:dLbl>
            <c:dLbl>
              <c:idx val="7"/>
              <c:delete val="1"/>
              <c:extLst>
                <c:ext xmlns:c15="http://schemas.microsoft.com/office/drawing/2012/chart" uri="{CE6537A1-D6FC-4f65-9D91-7224C49458BB}"/>
                <c:ext xmlns:c16="http://schemas.microsoft.com/office/drawing/2014/chart" uri="{C3380CC4-5D6E-409C-BE32-E72D297353CC}">
                  <c16:uniqueId val="{0000002F-85DB-4CCD-8450-E7B4DC032F82}"/>
                </c:ext>
              </c:extLst>
            </c:dLbl>
            <c:dLbl>
              <c:idx val="8"/>
              <c:delete val="1"/>
              <c:extLst>
                <c:ext xmlns:c15="http://schemas.microsoft.com/office/drawing/2012/chart" uri="{CE6537A1-D6FC-4f65-9D91-7224C49458BB}"/>
                <c:ext xmlns:c16="http://schemas.microsoft.com/office/drawing/2014/chart" uri="{C3380CC4-5D6E-409C-BE32-E72D297353CC}">
                  <c16:uniqueId val="{00000030-85DB-4CCD-8450-E7B4DC032F82}"/>
                </c:ext>
              </c:extLst>
            </c:dLbl>
            <c:dLbl>
              <c:idx val="9"/>
              <c:delete val="1"/>
              <c:extLst>
                <c:ext xmlns:c15="http://schemas.microsoft.com/office/drawing/2012/chart" uri="{CE6537A1-D6FC-4f65-9D91-7224C49458BB}"/>
                <c:ext xmlns:c16="http://schemas.microsoft.com/office/drawing/2014/chart" uri="{C3380CC4-5D6E-409C-BE32-E72D297353CC}">
                  <c16:uniqueId val="{00000031-85DB-4CCD-8450-E7B4DC032F82}"/>
                </c:ext>
              </c:extLst>
            </c:dLbl>
            <c:dLbl>
              <c:idx val="10"/>
              <c:delete val="1"/>
              <c:extLst>
                <c:ext xmlns:c15="http://schemas.microsoft.com/office/drawing/2012/chart" uri="{CE6537A1-D6FC-4f65-9D91-7224C49458BB}"/>
                <c:ext xmlns:c16="http://schemas.microsoft.com/office/drawing/2014/chart" uri="{C3380CC4-5D6E-409C-BE32-E72D297353CC}">
                  <c16:uniqueId val="{00000032-85DB-4CCD-8450-E7B4DC032F82}"/>
                </c:ext>
              </c:extLst>
            </c:dLbl>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'Report 2'!$B$75:$M$77</c:f>
              <c:strCache>
                <c:ptCount val="12"/>
                <c:pt idx="0">
                  <c:v>15/16</c:v>
                </c:pt>
                <c:pt idx="1">
                  <c:v>16/17</c:v>
                </c:pt>
                <c:pt idx="2">
                  <c:v>17/18</c:v>
                </c:pt>
                <c:pt idx="3">
                  <c:v>18/19</c:v>
                </c:pt>
                <c:pt idx="4">
                  <c:v>19/20</c:v>
                </c:pt>
                <c:pt idx="5">
                  <c:v>20/21</c:v>
                </c:pt>
                <c:pt idx="6">
                  <c:v>21/22</c:v>
                </c:pt>
                <c:pt idx="7">
                  <c:v>22/23</c:v>
                </c:pt>
                <c:pt idx="8">
                  <c:v>23/24</c:v>
                </c:pt>
                <c:pt idx="9">
                  <c:v>24/25</c:v>
                </c:pt>
                <c:pt idx="10">
                  <c:v>25/26</c:v>
                </c:pt>
                <c:pt idx="11">
                  <c:v>26/27</c:v>
                </c:pt>
              </c:strCache>
            </c:strRef>
          </c:cat>
          <c:val>
            <c:numRef>
              <c:f>'Report 2'!$B$82:$M$82</c:f>
              <c:numCache>
                <c:formatCode>0.0%</c:formatCode>
                <c:ptCount val="12"/>
                <c:pt idx="0">
                  <c:v>6.1724182769441693E-2</c:v>
                </c:pt>
                <c:pt idx="1">
                  <c:v>6.2142577383967272E-2</c:v>
                </c:pt>
                <c:pt idx="2">
                  <c:v>6.2268189560073871E-2</c:v>
                </c:pt>
                <c:pt idx="3">
                  <c:v>6.5638500942597072E-2</c:v>
                </c:pt>
                <c:pt idx="4">
                  <c:v>6.8327932657146012E-2</c:v>
                </c:pt>
                <c:pt idx="5">
                  <c:v>7.0786700517972728E-2</c:v>
                </c:pt>
                <c:pt idx="6">
                  <c:v>6.7616744967729556E-2</c:v>
                </c:pt>
                <c:pt idx="7">
                  <c:v>6.7521268717223956E-2</c:v>
                </c:pt>
                <c:pt idx="8">
                  <c:v>6.7098167468132977E-2</c:v>
                </c:pt>
                <c:pt idx="9">
                  <c:v>6.5318815018254123E-2</c:v>
                </c:pt>
                <c:pt idx="10">
                  <c:v>6.3947146681384515E-2</c:v>
                </c:pt>
                <c:pt idx="11">
                  <c:v>6.2851821627882776E-2</c:v>
                </c:pt>
              </c:numCache>
            </c:numRef>
          </c:val>
          <c:smooth val="0"/>
          <c:extLst>
            <c:ext xmlns:c16="http://schemas.microsoft.com/office/drawing/2014/chart" uri="{C3380CC4-5D6E-409C-BE32-E72D297353CC}">
              <c16:uniqueId val="{00000033-85DB-4CCD-8450-E7B4DC032F82}"/>
            </c:ext>
          </c:extLst>
        </c:ser>
        <c:dLbls>
          <c:showLegendKey val="0"/>
          <c:showVal val="0"/>
          <c:showCatName val="0"/>
          <c:showSerName val="0"/>
          <c:showPercent val="0"/>
          <c:showBubbleSize val="0"/>
        </c:dLbls>
        <c:marker val="1"/>
        <c:smooth val="0"/>
        <c:axId val="472982848"/>
        <c:axId val="472968928"/>
      </c:lineChart>
      <c:catAx>
        <c:axId val="4729828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en-US"/>
          </a:p>
        </c:txPr>
        <c:crossAx val="472968928"/>
        <c:crosses val="autoZero"/>
        <c:auto val="1"/>
        <c:lblAlgn val="ctr"/>
        <c:lblOffset val="100"/>
        <c:noMultiLvlLbl val="0"/>
      </c:catAx>
      <c:valAx>
        <c:axId val="472968928"/>
        <c:scaling>
          <c:orientation val="minMax"/>
        </c:scaling>
        <c:delete val="0"/>
        <c:axPos val="l"/>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72982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'Per capita'!$A$5</c:f>
              <c:strCache>
                <c:ptCount val="1"/>
                <c:pt idx="0">
                  <c:v>Post-School Education &amp; training</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'Per capita'!$B$2:$M$4</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'Per capita'!$B$5:$M$5</c:f>
            </c:numRef>
          </c:val>
          <c:smooth val="0"/>
          <c:extLst>
            <c:ext xmlns:c16="http://schemas.microsoft.com/office/drawing/2014/chart" uri="{C3380CC4-5D6E-409C-BE32-E72D297353CC}">
              <c16:uniqueId val="{00000000-A310-444C-9FCF-F4192288BD85}"/>
            </c:ext>
          </c:extLst>
        </c:ser>
        <c:ser>
          <c:idx val="1"/>
          <c:order val="1"/>
          <c:tx>
            <c:strRef>
              <c:f>'Per capita'!$A$6</c:f>
              <c:strCache>
                <c:ptCount val="1"/>
                <c:pt idx="0">
                  <c:v>  University Subsidies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9"/>
            <c:marker>
              <c:symbol val="circle"/>
              <c:size val="5"/>
              <c:spPr>
                <a:solidFill>
                  <a:schemeClr val="accent2"/>
                </a:solidFill>
                <a:ln w="9525">
                  <a:solidFill>
                    <a:schemeClr val="accent2"/>
                  </a:solidFill>
                  <a:prstDash val="sysDash"/>
                </a:ln>
                <a:effectLst/>
              </c:spPr>
            </c:marker>
            <c:bubble3D val="0"/>
            <c:spPr>
              <a:ln w="28575" cap="rnd">
                <a:solidFill>
                  <a:schemeClr val="accent2"/>
                </a:solidFill>
                <a:prstDash val="sysDash"/>
                <a:round/>
              </a:ln>
              <a:effectLst/>
            </c:spPr>
            <c:extLst>
              <c:ext xmlns:c16="http://schemas.microsoft.com/office/drawing/2014/chart" uri="{C3380CC4-5D6E-409C-BE32-E72D297353CC}">
                <c16:uniqueId val="{00000002-A310-444C-9FCF-F4192288BD85}"/>
              </c:ext>
            </c:extLst>
          </c:dPt>
          <c:dPt>
            <c:idx val="10"/>
            <c:marker>
              <c:symbol val="circle"/>
              <c:size val="5"/>
              <c:spPr>
                <a:solidFill>
                  <a:schemeClr val="accent2"/>
                </a:solidFill>
                <a:ln w="9525">
                  <a:solidFill>
                    <a:schemeClr val="accent2"/>
                  </a:solidFill>
                  <a:prstDash val="sysDash"/>
                </a:ln>
                <a:effectLst/>
              </c:spPr>
            </c:marker>
            <c:bubble3D val="0"/>
            <c:spPr>
              <a:ln w="28575" cap="rnd">
                <a:solidFill>
                  <a:schemeClr val="accent2"/>
                </a:solidFill>
                <a:prstDash val="sysDash"/>
                <a:round/>
              </a:ln>
              <a:effectLst/>
            </c:spPr>
            <c:extLst>
              <c:ext xmlns:c16="http://schemas.microsoft.com/office/drawing/2014/chart" uri="{C3380CC4-5D6E-409C-BE32-E72D297353CC}">
                <c16:uniqueId val="{00000004-A310-444C-9FCF-F4192288BD85}"/>
              </c:ext>
            </c:extLst>
          </c:dPt>
          <c:dPt>
            <c:idx val="11"/>
            <c:marker>
              <c:symbol val="circle"/>
              <c:size val="5"/>
              <c:spPr>
                <a:solidFill>
                  <a:schemeClr val="accent2"/>
                </a:solidFill>
                <a:ln w="9525">
                  <a:solidFill>
                    <a:schemeClr val="accent2"/>
                  </a:solidFill>
                  <a:prstDash val="sysDash"/>
                </a:ln>
                <a:effectLst/>
              </c:spPr>
            </c:marker>
            <c:bubble3D val="0"/>
            <c:spPr>
              <a:ln w="28575" cap="rnd">
                <a:solidFill>
                  <a:schemeClr val="accent2"/>
                </a:solidFill>
                <a:prstDash val="sysDash"/>
                <a:round/>
              </a:ln>
              <a:effectLst/>
            </c:spPr>
            <c:extLst>
              <c:ext xmlns:c16="http://schemas.microsoft.com/office/drawing/2014/chart" uri="{C3380CC4-5D6E-409C-BE32-E72D297353CC}">
                <c16:uniqueId val="{00000006-A310-444C-9FCF-F4192288BD85}"/>
              </c:ext>
            </c:extLst>
          </c:dPt>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10-444C-9FCF-F4192288BD85}"/>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310-444C-9FCF-F4192288BD85}"/>
                </c:ext>
              </c:extLst>
            </c:dLbl>
            <c:dLbl>
              <c:idx val="1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310-444C-9FCF-F4192288BD85}"/>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 capita'!$B$2:$M$4</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'Per capita'!$B$6:$M$6</c:f>
              <c:numCache>
                <c:formatCode>###\ ###\ ###\ ###\ ###</c:formatCode>
                <c:ptCount val="12"/>
                <c:pt idx="0">
                  <c:v>41512.725601299964</c:v>
                </c:pt>
                <c:pt idx="1">
                  <c:v>41931.85481700227</c:v>
                </c:pt>
                <c:pt idx="2">
                  <c:v>37856.817665948001</c:v>
                </c:pt>
                <c:pt idx="3">
                  <c:v>40717.457636645515</c:v>
                </c:pt>
                <c:pt idx="4">
                  <c:v>45693.710072626498</c:v>
                </c:pt>
                <c:pt idx="5">
                  <c:v>46752.737981193612</c:v>
                </c:pt>
                <c:pt idx="6">
                  <c:v>44620.242709378253</c:v>
                </c:pt>
                <c:pt idx="7">
                  <c:v>44287.490713619409</c:v>
                </c:pt>
                <c:pt idx="8">
                  <c:v>41452.049216583415</c:v>
                </c:pt>
                <c:pt idx="9">
                  <c:v>39345.12024756852</c:v>
                </c:pt>
                <c:pt idx="10">
                  <c:v>39607.337381550678</c:v>
                </c:pt>
                <c:pt idx="11">
                  <c:v>38879.041313557158</c:v>
                </c:pt>
              </c:numCache>
            </c:numRef>
          </c:val>
          <c:smooth val="0"/>
          <c:extLst>
            <c:ext xmlns:c16="http://schemas.microsoft.com/office/drawing/2014/chart" uri="{C3380CC4-5D6E-409C-BE32-E72D297353CC}">
              <c16:uniqueId val="{00000009-A310-444C-9FCF-F4192288BD85}"/>
            </c:ext>
          </c:extLst>
        </c:ser>
        <c:ser>
          <c:idx val="2"/>
          <c:order val="2"/>
          <c:tx>
            <c:strRef>
              <c:f>'Per capita'!$A$7</c:f>
              <c:strCache>
                <c:ptCount val="1"/>
                <c:pt idx="0">
                  <c:v>  TVET Colleges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9"/>
            <c:marker>
              <c:symbol val="circle"/>
              <c:size val="5"/>
              <c:spPr>
                <a:solidFill>
                  <a:schemeClr val="accent3"/>
                </a:solidFill>
                <a:ln w="9525">
                  <a:solidFill>
                    <a:schemeClr val="accent3"/>
                  </a:solidFill>
                  <a:prstDash val="sysDash"/>
                </a:ln>
                <a:effectLst/>
              </c:spPr>
            </c:marker>
            <c:bubble3D val="0"/>
            <c:spPr>
              <a:ln w="28575" cap="rnd">
                <a:solidFill>
                  <a:schemeClr val="accent3"/>
                </a:solidFill>
                <a:prstDash val="sysDash"/>
                <a:round/>
              </a:ln>
              <a:effectLst/>
            </c:spPr>
            <c:extLst>
              <c:ext xmlns:c16="http://schemas.microsoft.com/office/drawing/2014/chart" uri="{C3380CC4-5D6E-409C-BE32-E72D297353CC}">
                <c16:uniqueId val="{0000000B-A310-444C-9FCF-F4192288BD85}"/>
              </c:ext>
            </c:extLst>
          </c:dPt>
          <c:dPt>
            <c:idx val="10"/>
            <c:marker>
              <c:symbol val="circle"/>
              <c:size val="5"/>
              <c:spPr>
                <a:solidFill>
                  <a:schemeClr val="accent3"/>
                </a:solidFill>
                <a:ln w="9525">
                  <a:solidFill>
                    <a:schemeClr val="accent3"/>
                  </a:solidFill>
                  <a:prstDash val="sysDash"/>
                </a:ln>
                <a:effectLst/>
              </c:spPr>
            </c:marker>
            <c:bubble3D val="0"/>
            <c:spPr>
              <a:ln w="28575" cap="rnd">
                <a:solidFill>
                  <a:schemeClr val="accent3"/>
                </a:solidFill>
                <a:prstDash val="sysDash"/>
                <a:round/>
              </a:ln>
              <a:effectLst/>
            </c:spPr>
            <c:extLst>
              <c:ext xmlns:c16="http://schemas.microsoft.com/office/drawing/2014/chart" uri="{C3380CC4-5D6E-409C-BE32-E72D297353CC}">
                <c16:uniqueId val="{0000000D-A310-444C-9FCF-F4192288BD85}"/>
              </c:ext>
            </c:extLst>
          </c:dPt>
          <c:dPt>
            <c:idx val="11"/>
            <c:marker>
              <c:symbol val="circle"/>
              <c:size val="5"/>
              <c:spPr>
                <a:solidFill>
                  <a:schemeClr val="accent3"/>
                </a:solidFill>
                <a:ln w="9525">
                  <a:solidFill>
                    <a:schemeClr val="accent3"/>
                  </a:solidFill>
                  <a:prstDash val="sysDash"/>
                </a:ln>
                <a:effectLst/>
              </c:spPr>
            </c:marker>
            <c:bubble3D val="0"/>
            <c:spPr>
              <a:ln w="28575" cap="rnd">
                <a:solidFill>
                  <a:schemeClr val="accent3"/>
                </a:solidFill>
                <a:prstDash val="sysDash"/>
                <a:round/>
              </a:ln>
              <a:effectLst/>
            </c:spPr>
            <c:extLst>
              <c:ext xmlns:c16="http://schemas.microsoft.com/office/drawing/2014/chart" uri="{C3380CC4-5D6E-409C-BE32-E72D297353CC}">
                <c16:uniqueId val="{0000000F-A310-444C-9FCF-F4192288BD85}"/>
              </c:ext>
            </c:extLst>
          </c:dPt>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310-444C-9FCF-F4192288BD85}"/>
                </c:ext>
              </c:extLst>
            </c:dLbl>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310-444C-9FCF-F4192288BD85}"/>
                </c:ext>
              </c:extLst>
            </c:dLbl>
            <c:dLbl>
              <c:idx val="1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310-444C-9FCF-F4192288BD85}"/>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 capita'!$B$2:$M$4</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'Per capita'!$B$7:$M$7</c:f>
              <c:numCache>
                <c:formatCode>###\ ###\ ###\ ###\ ###</c:formatCode>
                <c:ptCount val="12"/>
                <c:pt idx="0">
                  <c:v>13452.31505278539</c:v>
                </c:pt>
                <c:pt idx="1">
                  <c:v>14221.847326781124</c:v>
                </c:pt>
                <c:pt idx="2">
                  <c:v>15271.274203015979</c:v>
                </c:pt>
                <c:pt idx="3">
                  <c:v>19119.865853807765</c:v>
                </c:pt>
                <c:pt idx="4">
                  <c:v>21027.580140238068</c:v>
                </c:pt>
                <c:pt idx="5">
                  <c:v>21903.353313816668</c:v>
                </c:pt>
                <c:pt idx="6">
                  <c:v>30555.323895720256</c:v>
                </c:pt>
                <c:pt idx="7">
                  <c:v>22283.863187248586</c:v>
                </c:pt>
                <c:pt idx="8">
                  <c:v>24594.382238191174</c:v>
                </c:pt>
                <c:pt idx="9">
                  <c:v>20738.325806451612</c:v>
                </c:pt>
                <c:pt idx="10">
                  <c:v>20127.545365302118</c:v>
                </c:pt>
                <c:pt idx="11">
                  <c:v>19666.954334342794</c:v>
                </c:pt>
              </c:numCache>
            </c:numRef>
          </c:val>
          <c:smooth val="0"/>
          <c:extLst>
            <c:ext xmlns:c16="http://schemas.microsoft.com/office/drawing/2014/chart" uri="{C3380CC4-5D6E-409C-BE32-E72D297353CC}">
              <c16:uniqueId val="{00000012-A310-444C-9FCF-F4192288BD85}"/>
            </c:ext>
          </c:extLst>
        </c:ser>
        <c:ser>
          <c:idx val="3"/>
          <c:order val="3"/>
          <c:tx>
            <c:strRef>
              <c:f>'Per capita'!$A$8</c:f>
              <c:strCache>
                <c:ptCount val="1"/>
                <c:pt idx="0">
                  <c:v>  NSFAS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Pt>
            <c:idx val="9"/>
            <c:marker>
              <c:symbol val="circle"/>
              <c:size val="5"/>
              <c:spPr>
                <a:solidFill>
                  <a:schemeClr val="accent4"/>
                </a:solidFill>
                <a:ln w="9525">
                  <a:solidFill>
                    <a:schemeClr val="accent4"/>
                  </a:solidFill>
                  <a:prstDash val="sysDash"/>
                </a:ln>
                <a:effectLst/>
              </c:spPr>
            </c:marker>
            <c:bubble3D val="0"/>
            <c:spPr>
              <a:ln w="28575" cap="rnd">
                <a:solidFill>
                  <a:schemeClr val="accent4"/>
                </a:solidFill>
                <a:prstDash val="sysDash"/>
                <a:round/>
              </a:ln>
              <a:effectLst/>
            </c:spPr>
            <c:extLst>
              <c:ext xmlns:c16="http://schemas.microsoft.com/office/drawing/2014/chart" uri="{C3380CC4-5D6E-409C-BE32-E72D297353CC}">
                <c16:uniqueId val="{00000014-A310-444C-9FCF-F4192288BD85}"/>
              </c:ext>
            </c:extLst>
          </c:dPt>
          <c:dPt>
            <c:idx val="10"/>
            <c:marker>
              <c:symbol val="circle"/>
              <c:size val="5"/>
              <c:spPr>
                <a:solidFill>
                  <a:schemeClr val="accent4"/>
                </a:solidFill>
                <a:ln w="9525">
                  <a:solidFill>
                    <a:schemeClr val="accent4"/>
                  </a:solidFill>
                  <a:prstDash val="sysDash"/>
                </a:ln>
                <a:effectLst/>
              </c:spPr>
            </c:marker>
            <c:bubble3D val="0"/>
            <c:spPr>
              <a:ln w="28575" cap="rnd">
                <a:solidFill>
                  <a:schemeClr val="accent4"/>
                </a:solidFill>
                <a:prstDash val="sysDash"/>
                <a:round/>
              </a:ln>
              <a:effectLst/>
            </c:spPr>
            <c:extLst>
              <c:ext xmlns:c16="http://schemas.microsoft.com/office/drawing/2014/chart" uri="{C3380CC4-5D6E-409C-BE32-E72D297353CC}">
                <c16:uniqueId val="{00000016-A310-444C-9FCF-F4192288BD85}"/>
              </c:ext>
            </c:extLst>
          </c:dPt>
          <c:dPt>
            <c:idx val="11"/>
            <c:marker>
              <c:symbol val="circle"/>
              <c:size val="5"/>
              <c:spPr>
                <a:solidFill>
                  <a:schemeClr val="accent4"/>
                </a:solidFill>
                <a:ln w="9525">
                  <a:solidFill>
                    <a:schemeClr val="accent4"/>
                  </a:solidFill>
                  <a:prstDash val="sysDash"/>
                </a:ln>
                <a:effectLst/>
              </c:spPr>
            </c:marker>
            <c:bubble3D val="0"/>
            <c:spPr>
              <a:ln w="28575" cap="rnd">
                <a:solidFill>
                  <a:schemeClr val="accent4"/>
                </a:solidFill>
                <a:prstDash val="sysDash"/>
                <a:round/>
              </a:ln>
              <a:effectLst/>
            </c:spPr>
            <c:extLst>
              <c:ext xmlns:c16="http://schemas.microsoft.com/office/drawing/2014/chart" uri="{C3380CC4-5D6E-409C-BE32-E72D297353CC}">
                <c16:uniqueId val="{00000018-A310-444C-9FCF-F4192288BD85}"/>
              </c:ext>
            </c:extLst>
          </c:dPt>
          <c:dLbls>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310-444C-9FCF-F4192288BD85}"/>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A310-444C-9FCF-F4192288BD85}"/>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 capita'!$B$2:$M$4</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'Per capita'!$B$8:$M$8</c:f>
              <c:numCache>
                <c:formatCode>General</c:formatCode>
                <c:ptCount val="12"/>
                <c:pt idx="5" formatCode="###\ ###\ ###\ ###\ ###">
                  <c:v>64037.887419397986</c:v>
                </c:pt>
                <c:pt idx="6" formatCode="###\ ###\ ###\ ###\ ###">
                  <c:v>59426.939616300311</c:v>
                </c:pt>
                <c:pt idx="7" formatCode="###\ ###\ ###\ ###\ ###">
                  <c:v>61460.852395976268</c:v>
                </c:pt>
                <c:pt idx="8" formatCode="###\ ###\ ###\ ###\ ###">
                  <c:v>61193.444533805836</c:v>
                </c:pt>
                <c:pt idx="9" formatCode="###\ ###\ ###\ ###\ ###">
                  <c:v>55271.091764705881</c:v>
                </c:pt>
                <c:pt idx="10" formatCode="###\ ###\ ###\ ###\ ###">
                  <c:v>47553.575752460391</c:v>
                </c:pt>
                <c:pt idx="11" formatCode="###\ ###\ ###\ ###\ ###">
                  <c:v>42136.30383519172</c:v>
                </c:pt>
              </c:numCache>
            </c:numRef>
          </c:val>
          <c:smooth val="0"/>
          <c:extLst>
            <c:ext xmlns:c16="http://schemas.microsoft.com/office/drawing/2014/chart" uri="{C3380CC4-5D6E-409C-BE32-E72D297353CC}">
              <c16:uniqueId val="{0000001A-A310-444C-9FCF-F4192288BD85}"/>
            </c:ext>
          </c:extLst>
        </c:ser>
        <c:dLbls>
          <c:showLegendKey val="0"/>
          <c:showVal val="0"/>
          <c:showCatName val="0"/>
          <c:showSerName val="0"/>
          <c:showPercent val="0"/>
          <c:showBubbleSize val="0"/>
        </c:dLbls>
        <c:marker val="1"/>
        <c:smooth val="0"/>
        <c:axId val="1768262863"/>
        <c:axId val="1768259503"/>
      </c:lineChart>
      <c:catAx>
        <c:axId val="1768262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8259503"/>
        <c:crosses val="autoZero"/>
        <c:auto val="1"/>
        <c:lblAlgn val="ctr"/>
        <c:lblOffset val="100"/>
        <c:noMultiLvlLbl val="0"/>
      </c:catAx>
      <c:valAx>
        <c:axId val="17682595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Rand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 ###\ ###\ ###\ ###"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68262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Expenditure!$A$58</c:f>
              <c:strCache>
                <c:ptCount val="1"/>
                <c:pt idx="0">
                  <c:v>Post-School Education &amp; training</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Expenditure!$B$54:$M$56</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Expenditure!$B$58:$M$58</c:f>
            </c:numRef>
          </c:val>
          <c:smooth val="0"/>
          <c:extLst>
            <c:ext xmlns:c16="http://schemas.microsoft.com/office/drawing/2014/chart" uri="{C3380CC4-5D6E-409C-BE32-E72D297353CC}">
              <c16:uniqueId val="{00000000-AA7A-401B-B51F-0B17F5431FF9}"/>
            </c:ext>
          </c:extLst>
        </c:ser>
        <c:ser>
          <c:idx val="1"/>
          <c:order val="1"/>
          <c:tx>
            <c:strRef>
              <c:f>Expenditure!$A$59</c:f>
              <c:strCache>
                <c:ptCount val="1"/>
                <c:pt idx="0">
                  <c:v>  University Subsidies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9"/>
            <c:marker>
              <c:symbol val="circle"/>
              <c:size val="5"/>
              <c:spPr>
                <a:solidFill>
                  <a:schemeClr val="accent2"/>
                </a:solidFill>
                <a:ln w="9525">
                  <a:solidFill>
                    <a:schemeClr val="accent2"/>
                  </a:solidFill>
                  <a:prstDash val="sysDash"/>
                </a:ln>
                <a:effectLst/>
              </c:spPr>
            </c:marker>
            <c:bubble3D val="0"/>
            <c:spPr>
              <a:ln w="28575" cap="rnd">
                <a:solidFill>
                  <a:schemeClr val="accent2"/>
                </a:solidFill>
                <a:prstDash val="sysDash"/>
                <a:round/>
              </a:ln>
              <a:effectLst/>
            </c:spPr>
            <c:extLst>
              <c:ext xmlns:c16="http://schemas.microsoft.com/office/drawing/2014/chart" uri="{C3380CC4-5D6E-409C-BE32-E72D297353CC}">
                <c16:uniqueId val="{00000002-AA7A-401B-B51F-0B17F5431FF9}"/>
              </c:ext>
            </c:extLst>
          </c:dPt>
          <c:dPt>
            <c:idx val="10"/>
            <c:marker>
              <c:symbol val="circle"/>
              <c:size val="5"/>
              <c:spPr>
                <a:solidFill>
                  <a:schemeClr val="accent2"/>
                </a:solidFill>
                <a:ln w="9525">
                  <a:solidFill>
                    <a:schemeClr val="accent2"/>
                  </a:solidFill>
                  <a:prstDash val="sysDash"/>
                </a:ln>
                <a:effectLst/>
              </c:spPr>
            </c:marker>
            <c:bubble3D val="0"/>
            <c:spPr>
              <a:ln w="28575" cap="rnd">
                <a:solidFill>
                  <a:schemeClr val="accent2"/>
                </a:solidFill>
                <a:prstDash val="sysDash"/>
                <a:round/>
              </a:ln>
              <a:effectLst/>
            </c:spPr>
            <c:extLst>
              <c:ext xmlns:c16="http://schemas.microsoft.com/office/drawing/2014/chart" uri="{C3380CC4-5D6E-409C-BE32-E72D297353CC}">
                <c16:uniqueId val="{00000004-AA7A-401B-B51F-0B17F5431FF9}"/>
              </c:ext>
            </c:extLst>
          </c:dPt>
          <c:dPt>
            <c:idx val="11"/>
            <c:marker>
              <c:symbol val="circle"/>
              <c:size val="5"/>
              <c:spPr>
                <a:solidFill>
                  <a:schemeClr val="accent2"/>
                </a:solidFill>
                <a:ln w="9525">
                  <a:solidFill>
                    <a:schemeClr val="accent2"/>
                  </a:solidFill>
                  <a:prstDash val="sysDash"/>
                </a:ln>
                <a:effectLst/>
              </c:spPr>
            </c:marker>
            <c:bubble3D val="0"/>
            <c:spPr>
              <a:ln w="28575" cap="rnd">
                <a:solidFill>
                  <a:schemeClr val="accent2"/>
                </a:solidFill>
                <a:prstDash val="sysDash"/>
                <a:round/>
              </a:ln>
              <a:effectLst/>
            </c:spPr>
            <c:extLst>
              <c:ext xmlns:c16="http://schemas.microsoft.com/office/drawing/2014/chart" uri="{C3380CC4-5D6E-409C-BE32-E72D297353CC}">
                <c16:uniqueId val="{00000006-AA7A-401B-B51F-0B17F5431FF9}"/>
              </c:ext>
            </c:extLst>
          </c:dPt>
          <c:dLbls>
            <c:dLbl>
              <c:idx val="1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A7A-401B-B51F-0B17F5431FF9}"/>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Expenditure!$B$54:$M$56</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Expenditure!$B$59:$M$59</c:f>
              <c:numCache>
                <c:formatCode>#,##0.0</c:formatCode>
                <c:ptCount val="12"/>
                <c:pt idx="0">
                  <c:v>40.898835415107939</c:v>
                </c:pt>
                <c:pt idx="1">
                  <c:v>40.918655409059028</c:v>
                </c:pt>
                <c:pt idx="2">
                  <c:v>39.256914210505393</c:v>
                </c:pt>
                <c:pt idx="3">
                  <c:v>44.201569051697987</c:v>
                </c:pt>
                <c:pt idx="4">
                  <c:v>49.116717281587086</c:v>
                </c:pt>
                <c:pt idx="5">
                  <c:v>50.255079088840787</c:v>
                </c:pt>
                <c:pt idx="6">
                  <c:v>48.850598680168986</c:v>
                </c:pt>
                <c:pt idx="7">
                  <c:v>47.301077306718348</c:v>
                </c:pt>
                <c:pt idx="8">
                  <c:v>46.011774630407594</c:v>
                </c:pt>
                <c:pt idx="9">
                  <c:v>44.499330999999998</c:v>
                </c:pt>
                <c:pt idx="10">
                  <c:v>44.909333992794579</c:v>
                </c:pt>
                <c:pt idx="11">
                  <c:v>44.804907032486916</c:v>
                </c:pt>
              </c:numCache>
            </c:numRef>
          </c:val>
          <c:smooth val="0"/>
          <c:extLst>
            <c:ext xmlns:c16="http://schemas.microsoft.com/office/drawing/2014/chart" uri="{C3380CC4-5D6E-409C-BE32-E72D297353CC}">
              <c16:uniqueId val="{00000007-AA7A-401B-B51F-0B17F5431FF9}"/>
            </c:ext>
          </c:extLst>
        </c:ser>
        <c:ser>
          <c:idx val="2"/>
          <c:order val="2"/>
          <c:tx>
            <c:strRef>
              <c:f>Expenditure!$A$60</c:f>
              <c:strCache>
                <c:ptCount val="1"/>
                <c:pt idx="0">
                  <c:v>  TVET Colleges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9"/>
            <c:marker>
              <c:symbol val="circle"/>
              <c:size val="5"/>
              <c:spPr>
                <a:solidFill>
                  <a:schemeClr val="accent3"/>
                </a:solidFill>
                <a:ln w="9525">
                  <a:solidFill>
                    <a:schemeClr val="accent3"/>
                  </a:solidFill>
                  <a:prstDash val="sysDash"/>
                </a:ln>
                <a:effectLst/>
              </c:spPr>
            </c:marker>
            <c:bubble3D val="0"/>
            <c:spPr>
              <a:ln w="28575" cap="rnd">
                <a:solidFill>
                  <a:schemeClr val="accent3"/>
                </a:solidFill>
                <a:prstDash val="sysDash"/>
                <a:round/>
              </a:ln>
              <a:effectLst/>
            </c:spPr>
            <c:extLst>
              <c:ext xmlns:c16="http://schemas.microsoft.com/office/drawing/2014/chart" uri="{C3380CC4-5D6E-409C-BE32-E72D297353CC}">
                <c16:uniqueId val="{00000009-AA7A-401B-B51F-0B17F5431FF9}"/>
              </c:ext>
            </c:extLst>
          </c:dPt>
          <c:dPt>
            <c:idx val="10"/>
            <c:marker>
              <c:symbol val="circle"/>
              <c:size val="5"/>
              <c:spPr>
                <a:solidFill>
                  <a:schemeClr val="accent3"/>
                </a:solidFill>
                <a:ln w="9525">
                  <a:solidFill>
                    <a:schemeClr val="accent3"/>
                  </a:solidFill>
                  <a:prstDash val="sysDash"/>
                </a:ln>
                <a:effectLst/>
              </c:spPr>
            </c:marker>
            <c:bubble3D val="0"/>
            <c:spPr>
              <a:ln w="28575" cap="rnd">
                <a:solidFill>
                  <a:schemeClr val="accent3"/>
                </a:solidFill>
                <a:prstDash val="sysDash"/>
                <a:round/>
              </a:ln>
              <a:effectLst/>
            </c:spPr>
            <c:extLst>
              <c:ext xmlns:c16="http://schemas.microsoft.com/office/drawing/2014/chart" uri="{C3380CC4-5D6E-409C-BE32-E72D297353CC}">
                <c16:uniqueId val="{0000000B-AA7A-401B-B51F-0B17F5431FF9}"/>
              </c:ext>
            </c:extLst>
          </c:dPt>
          <c:dPt>
            <c:idx val="11"/>
            <c:marker>
              <c:symbol val="circle"/>
              <c:size val="5"/>
              <c:spPr>
                <a:solidFill>
                  <a:schemeClr val="accent3"/>
                </a:solidFill>
                <a:ln w="9525">
                  <a:solidFill>
                    <a:schemeClr val="accent3"/>
                  </a:solidFill>
                  <a:prstDash val="sysDash"/>
                </a:ln>
                <a:effectLst/>
              </c:spPr>
            </c:marker>
            <c:bubble3D val="0"/>
            <c:spPr>
              <a:ln w="28575" cap="rnd">
                <a:solidFill>
                  <a:schemeClr val="accent3"/>
                </a:solidFill>
                <a:prstDash val="sysDash"/>
                <a:round/>
              </a:ln>
              <a:effectLst/>
            </c:spPr>
            <c:extLst>
              <c:ext xmlns:c16="http://schemas.microsoft.com/office/drawing/2014/chart" uri="{C3380CC4-5D6E-409C-BE32-E72D297353CC}">
                <c16:uniqueId val="{0000000D-AA7A-401B-B51F-0B17F5431FF9}"/>
              </c:ext>
            </c:extLst>
          </c:dPt>
          <c:dLbls>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A7A-401B-B51F-0B17F5431FF9}"/>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Expenditure!$B$54:$M$56</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Expenditure!$B$60:$M$60</c:f>
              <c:numCache>
                <c:formatCode>#,##0.0</c:formatCode>
                <c:ptCount val="12"/>
                <c:pt idx="0">
                  <c:v>9.9261942311492835</c:v>
                </c:pt>
                <c:pt idx="1">
                  <c:v>10.032048438769424</c:v>
                </c:pt>
                <c:pt idx="2">
                  <c:v>10.507064247352679</c:v>
                </c:pt>
                <c:pt idx="3">
                  <c:v>12.56429480811026</c:v>
                </c:pt>
                <c:pt idx="4">
                  <c:v>14.161864948648937</c:v>
                </c:pt>
                <c:pt idx="5">
                  <c:v>14.751689423322388</c:v>
                </c:pt>
                <c:pt idx="6">
                  <c:v>13.819470225584672</c:v>
                </c:pt>
                <c:pt idx="7">
                  <c:v>13.127044977933958</c:v>
                </c:pt>
                <c:pt idx="8">
                  <c:v>12.789078763859409</c:v>
                </c:pt>
                <c:pt idx="9">
                  <c:v>12.857761999999999</c:v>
                </c:pt>
                <c:pt idx="10">
                  <c:v>12.881629033793356</c:v>
                </c:pt>
                <c:pt idx="11">
                  <c:v>12.980189860666243</c:v>
                </c:pt>
              </c:numCache>
            </c:numRef>
          </c:val>
          <c:smooth val="0"/>
          <c:extLst>
            <c:ext xmlns:c16="http://schemas.microsoft.com/office/drawing/2014/chart" uri="{C3380CC4-5D6E-409C-BE32-E72D297353CC}">
              <c16:uniqueId val="{0000000E-AA7A-401B-B51F-0B17F5431FF9}"/>
            </c:ext>
          </c:extLst>
        </c:ser>
        <c:ser>
          <c:idx val="3"/>
          <c:order val="3"/>
          <c:tx>
            <c:strRef>
              <c:f>Expenditure!$A$61</c:f>
              <c:strCache>
                <c:ptCount val="1"/>
                <c:pt idx="0">
                  <c:v>  Subsidies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Expenditure!$B$54:$M$56</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Expenditure!$B$61:$M$61</c:f>
            </c:numRef>
          </c:val>
          <c:smooth val="0"/>
          <c:extLst>
            <c:ext xmlns:c16="http://schemas.microsoft.com/office/drawing/2014/chart" uri="{C3380CC4-5D6E-409C-BE32-E72D297353CC}">
              <c16:uniqueId val="{0000000F-AA7A-401B-B51F-0B17F5431FF9}"/>
            </c:ext>
          </c:extLst>
        </c:ser>
        <c:ser>
          <c:idx val="4"/>
          <c:order val="4"/>
          <c:tx>
            <c:strRef>
              <c:f>Expenditure!$A$62</c:f>
              <c:strCache>
                <c:ptCount val="1"/>
                <c:pt idx="0">
                  <c:v>  Compensation of Employees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Expenditure!$B$54:$M$56</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Expenditure!$B$62:$M$62</c:f>
            </c:numRef>
          </c:val>
          <c:smooth val="0"/>
          <c:extLst>
            <c:ext xmlns:c16="http://schemas.microsoft.com/office/drawing/2014/chart" uri="{C3380CC4-5D6E-409C-BE32-E72D297353CC}">
              <c16:uniqueId val="{00000010-AA7A-401B-B51F-0B17F5431FF9}"/>
            </c:ext>
          </c:extLst>
        </c:ser>
        <c:ser>
          <c:idx val="5"/>
          <c:order val="5"/>
          <c:tx>
            <c:strRef>
              <c:f>Expenditure!$A$63</c:f>
              <c:strCache>
                <c:ptCount val="1"/>
                <c:pt idx="0">
                  <c:v>  NSFAS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Pt>
            <c:idx val="9"/>
            <c:marker>
              <c:symbol val="circle"/>
              <c:size val="5"/>
              <c:spPr>
                <a:solidFill>
                  <a:schemeClr val="accent6"/>
                </a:solidFill>
                <a:ln w="9525">
                  <a:solidFill>
                    <a:schemeClr val="accent6"/>
                  </a:solidFill>
                  <a:prstDash val="sysDash"/>
                </a:ln>
                <a:effectLst/>
              </c:spPr>
            </c:marker>
            <c:bubble3D val="0"/>
            <c:spPr>
              <a:ln w="28575" cap="rnd">
                <a:solidFill>
                  <a:schemeClr val="accent6"/>
                </a:solidFill>
                <a:prstDash val="sysDash"/>
                <a:round/>
              </a:ln>
              <a:effectLst/>
            </c:spPr>
            <c:extLst>
              <c:ext xmlns:c16="http://schemas.microsoft.com/office/drawing/2014/chart" uri="{C3380CC4-5D6E-409C-BE32-E72D297353CC}">
                <c16:uniqueId val="{00000012-AA7A-401B-B51F-0B17F5431FF9}"/>
              </c:ext>
            </c:extLst>
          </c:dPt>
          <c:dPt>
            <c:idx val="10"/>
            <c:marker>
              <c:symbol val="circle"/>
              <c:size val="5"/>
              <c:spPr>
                <a:solidFill>
                  <a:schemeClr val="accent6"/>
                </a:solidFill>
                <a:ln w="9525">
                  <a:solidFill>
                    <a:schemeClr val="accent6"/>
                  </a:solidFill>
                </a:ln>
                <a:effectLst/>
              </c:spPr>
            </c:marker>
            <c:bubble3D val="0"/>
            <c:spPr>
              <a:ln w="28575" cap="rnd">
                <a:solidFill>
                  <a:schemeClr val="accent6"/>
                </a:solidFill>
                <a:prstDash val="sysDash"/>
                <a:round/>
              </a:ln>
              <a:effectLst/>
            </c:spPr>
            <c:extLst>
              <c:ext xmlns:c16="http://schemas.microsoft.com/office/drawing/2014/chart" uri="{C3380CC4-5D6E-409C-BE32-E72D297353CC}">
                <c16:uniqueId val="{00000014-AA7A-401B-B51F-0B17F5431FF9}"/>
              </c:ext>
            </c:extLst>
          </c:dPt>
          <c:dPt>
            <c:idx val="11"/>
            <c:marker>
              <c:symbol val="circle"/>
              <c:size val="5"/>
              <c:spPr>
                <a:solidFill>
                  <a:schemeClr val="bg2"/>
                </a:solidFill>
                <a:ln w="9525">
                  <a:solidFill>
                    <a:schemeClr val="accent6"/>
                  </a:solidFill>
                  <a:prstDash val="sysDash"/>
                </a:ln>
                <a:effectLst/>
              </c:spPr>
            </c:marker>
            <c:bubble3D val="0"/>
            <c:spPr>
              <a:ln w="28575" cap="rnd">
                <a:solidFill>
                  <a:schemeClr val="accent6"/>
                </a:solidFill>
                <a:prstDash val="sysDash"/>
                <a:round/>
              </a:ln>
              <a:effectLst/>
            </c:spPr>
            <c:extLst>
              <c:ext xmlns:c16="http://schemas.microsoft.com/office/drawing/2014/chart" uri="{C3380CC4-5D6E-409C-BE32-E72D297353CC}">
                <c16:uniqueId val="{00000016-AA7A-401B-B51F-0B17F5431FF9}"/>
              </c:ext>
            </c:extLst>
          </c:dPt>
          <c:dLbls>
            <c:dLbl>
              <c:idx val="11"/>
              <c:spPr>
                <a:solidFill>
                  <a:schemeClr val="bg2"/>
                </a:solidFill>
                <a:ln>
                  <a:solidFill>
                    <a:schemeClr val="accent6"/>
                  </a:solidFill>
                  <a:prstDash val="sysDash"/>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A7A-401B-B51F-0B17F5431FF9}"/>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Expenditure!$B$54:$M$56</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Expenditure!$B$63:$M$63</c:f>
              <c:numCache>
                <c:formatCode>#,##0.0</c:formatCode>
                <c:ptCount val="12"/>
                <c:pt idx="0">
                  <c:v>10.029185224748947</c:v>
                </c:pt>
                <c:pt idx="1">
                  <c:v>16.670131823770735</c:v>
                </c:pt>
                <c:pt idx="2">
                  <c:v>14.174260312716086</c:v>
                </c:pt>
                <c:pt idx="3">
                  <c:v>29.506687665539349</c:v>
                </c:pt>
                <c:pt idx="4">
                  <c:v>39.503521384199537</c:v>
                </c:pt>
                <c:pt idx="5">
                  <c:v>43.749724116621415</c:v>
                </c:pt>
                <c:pt idx="6">
                  <c:v>45.763675940539393</c:v>
                </c:pt>
                <c:pt idx="7">
                  <c:v>50.56335157935051</c:v>
                </c:pt>
                <c:pt idx="8">
                  <c:v>48.092968347675082</c:v>
                </c:pt>
                <c:pt idx="9">
                  <c:v>46.980428000000003</c:v>
                </c:pt>
                <c:pt idx="10">
                  <c:v>46.596988022623897</c:v>
                </c:pt>
                <c:pt idx="11">
                  <c:v>46.761521634573043</c:v>
                </c:pt>
              </c:numCache>
            </c:numRef>
          </c:val>
          <c:smooth val="0"/>
          <c:extLst>
            <c:ext xmlns:c16="http://schemas.microsoft.com/office/drawing/2014/chart" uri="{C3380CC4-5D6E-409C-BE32-E72D297353CC}">
              <c16:uniqueId val="{00000017-AA7A-401B-B51F-0B17F5431FF9}"/>
            </c:ext>
          </c:extLst>
        </c:ser>
        <c:ser>
          <c:idx val="6"/>
          <c:order val="6"/>
          <c:tx>
            <c:strRef>
              <c:f>Expenditure!$A$64</c:f>
              <c:strCache>
                <c:ptCount val="1"/>
                <c:pt idx="0">
                  <c:v>  Skills</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dPt>
            <c:idx val="9"/>
            <c:marker>
              <c:symbol val="circle"/>
              <c:size val="5"/>
              <c:spPr>
                <a:solidFill>
                  <a:schemeClr val="accent1">
                    <a:lumMod val="60000"/>
                  </a:schemeClr>
                </a:solidFill>
                <a:ln w="9525">
                  <a:solidFill>
                    <a:schemeClr val="accent1">
                      <a:lumMod val="60000"/>
                    </a:schemeClr>
                  </a:solidFill>
                  <a:prstDash val="sysDash"/>
                </a:ln>
                <a:effectLst/>
              </c:spPr>
            </c:marker>
            <c:bubble3D val="0"/>
            <c:spPr>
              <a:ln w="28575" cap="rnd">
                <a:solidFill>
                  <a:schemeClr val="accent1">
                    <a:lumMod val="60000"/>
                  </a:schemeClr>
                </a:solidFill>
                <a:prstDash val="sysDash"/>
                <a:round/>
              </a:ln>
              <a:effectLst/>
            </c:spPr>
            <c:extLst>
              <c:ext xmlns:c16="http://schemas.microsoft.com/office/drawing/2014/chart" uri="{C3380CC4-5D6E-409C-BE32-E72D297353CC}">
                <c16:uniqueId val="{00000019-AA7A-401B-B51F-0B17F5431FF9}"/>
              </c:ext>
            </c:extLst>
          </c:dPt>
          <c:dPt>
            <c:idx val="10"/>
            <c:marker>
              <c:symbol val="circle"/>
              <c:size val="5"/>
              <c:spPr>
                <a:solidFill>
                  <a:schemeClr val="accent1">
                    <a:lumMod val="60000"/>
                  </a:schemeClr>
                </a:solidFill>
                <a:ln w="9525">
                  <a:solidFill>
                    <a:schemeClr val="accent1">
                      <a:lumMod val="60000"/>
                    </a:schemeClr>
                  </a:solidFill>
                  <a:prstDash val="sysDash"/>
                </a:ln>
                <a:effectLst/>
              </c:spPr>
            </c:marker>
            <c:bubble3D val="0"/>
            <c:spPr>
              <a:ln w="28575" cap="rnd">
                <a:solidFill>
                  <a:schemeClr val="accent1">
                    <a:lumMod val="60000"/>
                  </a:schemeClr>
                </a:solidFill>
                <a:prstDash val="sysDash"/>
                <a:round/>
              </a:ln>
              <a:effectLst/>
            </c:spPr>
            <c:extLst>
              <c:ext xmlns:c16="http://schemas.microsoft.com/office/drawing/2014/chart" uri="{C3380CC4-5D6E-409C-BE32-E72D297353CC}">
                <c16:uniqueId val="{0000001B-AA7A-401B-B51F-0B17F5431FF9}"/>
              </c:ext>
            </c:extLst>
          </c:dPt>
          <c:dPt>
            <c:idx val="11"/>
            <c:marker>
              <c:symbol val="circle"/>
              <c:size val="5"/>
              <c:spPr>
                <a:solidFill>
                  <a:schemeClr val="accent1">
                    <a:lumMod val="60000"/>
                  </a:schemeClr>
                </a:solidFill>
                <a:ln w="9525">
                  <a:solidFill>
                    <a:schemeClr val="accent1">
                      <a:lumMod val="60000"/>
                    </a:schemeClr>
                  </a:solidFill>
                  <a:prstDash val="sysDash"/>
                </a:ln>
                <a:effectLst/>
              </c:spPr>
            </c:marker>
            <c:bubble3D val="0"/>
            <c:spPr>
              <a:ln w="28575" cap="rnd">
                <a:solidFill>
                  <a:schemeClr val="accent1">
                    <a:lumMod val="60000"/>
                  </a:schemeClr>
                </a:solidFill>
                <a:prstDash val="sysDash"/>
                <a:round/>
              </a:ln>
              <a:effectLst/>
            </c:spPr>
            <c:extLst>
              <c:ext xmlns:c16="http://schemas.microsoft.com/office/drawing/2014/chart" uri="{C3380CC4-5D6E-409C-BE32-E72D297353CC}">
                <c16:uniqueId val="{0000001D-AA7A-401B-B51F-0B17F5431FF9}"/>
              </c:ext>
            </c:extLst>
          </c:dPt>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AA7A-401B-B51F-0B17F5431FF9}"/>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AA7A-401B-B51F-0B17F5431FF9}"/>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Expenditure!$B$54:$M$56</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Expenditure!$B$64:$M$64</c:f>
              <c:numCache>
                <c:formatCode>#,##0.0</c:formatCode>
                <c:ptCount val="12"/>
                <c:pt idx="0">
                  <c:v>23.164912637862777</c:v>
                </c:pt>
                <c:pt idx="1">
                  <c:v>22.553746149909394</c:v>
                </c:pt>
                <c:pt idx="2">
                  <c:v>23.107999973088557</c:v>
                </c:pt>
                <c:pt idx="3">
                  <c:v>23.68916310949011</c:v>
                </c:pt>
                <c:pt idx="4">
                  <c:v>23.806607305536215</c:v>
                </c:pt>
                <c:pt idx="5">
                  <c:v>15.797180360313376</c:v>
                </c:pt>
                <c:pt idx="6">
                  <c:v>22.960012155369004</c:v>
                </c:pt>
                <c:pt idx="7">
                  <c:v>23.423871801321123</c:v>
                </c:pt>
                <c:pt idx="8">
                  <c:v>24.082166580270282</c:v>
                </c:pt>
                <c:pt idx="9">
                  <c:v>24.83334</c:v>
                </c:pt>
                <c:pt idx="10">
                  <c:v>25.597154961661804</c:v>
                </c:pt>
                <c:pt idx="11">
                  <c:v>26.46235571284927</c:v>
                </c:pt>
              </c:numCache>
            </c:numRef>
          </c:val>
          <c:smooth val="0"/>
          <c:extLst>
            <c:ext xmlns:c16="http://schemas.microsoft.com/office/drawing/2014/chart" uri="{C3380CC4-5D6E-409C-BE32-E72D297353CC}">
              <c16:uniqueId val="{0000001F-AA7A-401B-B51F-0B17F5431FF9}"/>
            </c:ext>
          </c:extLst>
        </c:ser>
        <c:ser>
          <c:idx val="7"/>
          <c:order val="7"/>
          <c:tx>
            <c:strRef>
              <c:f>Expenditure!$A$65</c:f>
              <c:strCache>
                <c:ptCount val="1"/>
                <c:pt idx="0">
                  <c:v> Other </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dPt>
            <c:idx val="9"/>
            <c:marker>
              <c:symbol val="circle"/>
              <c:size val="5"/>
              <c:spPr>
                <a:solidFill>
                  <a:schemeClr val="accent2">
                    <a:lumMod val="60000"/>
                  </a:schemeClr>
                </a:solidFill>
                <a:ln w="9525">
                  <a:solidFill>
                    <a:schemeClr val="accent2">
                      <a:lumMod val="60000"/>
                    </a:schemeClr>
                  </a:solidFill>
                  <a:prstDash val="sysDash"/>
                </a:ln>
                <a:effectLst/>
              </c:spPr>
            </c:marker>
            <c:bubble3D val="0"/>
            <c:spPr>
              <a:ln w="28575" cap="rnd">
                <a:solidFill>
                  <a:schemeClr val="accent2">
                    <a:lumMod val="60000"/>
                  </a:schemeClr>
                </a:solidFill>
                <a:prstDash val="sysDash"/>
                <a:round/>
              </a:ln>
              <a:effectLst/>
            </c:spPr>
            <c:extLst>
              <c:ext xmlns:c16="http://schemas.microsoft.com/office/drawing/2014/chart" uri="{C3380CC4-5D6E-409C-BE32-E72D297353CC}">
                <c16:uniqueId val="{00000021-AA7A-401B-B51F-0B17F5431FF9}"/>
              </c:ext>
            </c:extLst>
          </c:dPt>
          <c:dPt>
            <c:idx val="10"/>
            <c:marker>
              <c:symbol val="circle"/>
              <c:size val="5"/>
              <c:spPr>
                <a:solidFill>
                  <a:schemeClr val="accent2">
                    <a:lumMod val="60000"/>
                  </a:schemeClr>
                </a:solidFill>
                <a:ln w="9525">
                  <a:solidFill>
                    <a:schemeClr val="accent2">
                      <a:lumMod val="60000"/>
                    </a:schemeClr>
                  </a:solidFill>
                  <a:prstDash val="sysDash"/>
                </a:ln>
                <a:effectLst/>
              </c:spPr>
            </c:marker>
            <c:bubble3D val="0"/>
            <c:spPr>
              <a:ln w="28575" cap="rnd">
                <a:solidFill>
                  <a:schemeClr val="accent2">
                    <a:lumMod val="60000"/>
                  </a:schemeClr>
                </a:solidFill>
                <a:prstDash val="sysDash"/>
                <a:round/>
              </a:ln>
              <a:effectLst/>
            </c:spPr>
            <c:extLst>
              <c:ext xmlns:c16="http://schemas.microsoft.com/office/drawing/2014/chart" uri="{C3380CC4-5D6E-409C-BE32-E72D297353CC}">
                <c16:uniqueId val="{00000023-AA7A-401B-B51F-0B17F5431FF9}"/>
              </c:ext>
            </c:extLst>
          </c:dPt>
          <c:dPt>
            <c:idx val="11"/>
            <c:marker>
              <c:symbol val="circle"/>
              <c:size val="5"/>
              <c:spPr>
                <a:solidFill>
                  <a:schemeClr val="accent2">
                    <a:lumMod val="60000"/>
                  </a:schemeClr>
                </a:solidFill>
                <a:ln w="9525">
                  <a:solidFill>
                    <a:schemeClr val="accent2">
                      <a:lumMod val="60000"/>
                    </a:schemeClr>
                  </a:solidFill>
                  <a:prstDash val="sysDash"/>
                </a:ln>
                <a:effectLst/>
              </c:spPr>
            </c:marker>
            <c:bubble3D val="0"/>
            <c:spPr>
              <a:ln w="28575" cap="rnd">
                <a:solidFill>
                  <a:schemeClr val="accent2">
                    <a:lumMod val="60000"/>
                  </a:schemeClr>
                </a:solidFill>
                <a:prstDash val="sysDash"/>
                <a:round/>
              </a:ln>
              <a:effectLst/>
            </c:spPr>
            <c:extLst>
              <c:ext xmlns:c16="http://schemas.microsoft.com/office/drawing/2014/chart" uri="{C3380CC4-5D6E-409C-BE32-E72D297353CC}">
                <c16:uniqueId val="{00000025-AA7A-401B-B51F-0B17F5431FF9}"/>
              </c:ext>
            </c:extLst>
          </c:dPt>
          <c:dLbls>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AA7A-401B-B51F-0B17F5431FF9}"/>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Expenditure!$B$54:$M$56</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Expenditure!$B$65:$M$65</c:f>
              <c:numCache>
                <c:formatCode>#,##0.0</c:formatCode>
                <c:ptCount val="12"/>
                <c:pt idx="0">
                  <c:v>4.7860025615931798</c:v>
                </c:pt>
                <c:pt idx="1">
                  <c:v>4.0145351620365997</c:v>
                </c:pt>
                <c:pt idx="2">
                  <c:v>8.748096665993037</c:v>
                </c:pt>
                <c:pt idx="3">
                  <c:v>10.685214464594583</c:v>
                </c:pt>
                <c:pt idx="4">
                  <c:v>10.633891886126682</c:v>
                </c:pt>
                <c:pt idx="5">
                  <c:v>7.5723687523132961</c:v>
                </c:pt>
                <c:pt idx="6">
                  <c:v>6.3718868270629656</c:v>
                </c:pt>
                <c:pt idx="7">
                  <c:v>9.2131262782631644</c:v>
                </c:pt>
                <c:pt idx="8">
                  <c:v>5.6632235400004802</c:v>
                </c:pt>
                <c:pt idx="9">
                  <c:v>8.3446999999999996</c:v>
                </c:pt>
                <c:pt idx="10">
                  <c:v>6.3457853024644475</c:v>
                </c:pt>
                <c:pt idx="11">
                  <c:v>6.2844840958463113</c:v>
                </c:pt>
              </c:numCache>
            </c:numRef>
          </c:val>
          <c:smooth val="0"/>
          <c:extLst>
            <c:ext xmlns:c16="http://schemas.microsoft.com/office/drawing/2014/chart" uri="{C3380CC4-5D6E-409C-BE32-E72D297353CC}">
              <c16:uniqueId val="{00000026-AA7A-401B-B51F-0B17F5431FF9}"/>
            </c:ext>
          </c:extLst>
        </c:ser>
        <c:dLbls>
          <c:showLegendKey val="0"/>
          <c:showVal val="0"/>
          <c:showCatName val="0"/>
          <c:showSerName val="0"/>
          <c:showPercent val="0"/>
          <c:showBubbleSize val="0"/>
        </c:dLbls>
        <c:marker val="1"/>
        <c:smooth val="0"/>
        <c:axId val="1434968016"/>
        <c:axId val="1434973296"/>
      </c:lineChart>
      <c:catAx>
        <c:axId val="143496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34973296"/>
        <c:crosses val="autoZero"/>
        <c:auto val="1"/>
        <c:lblAlgn val="ctr"/>
        <c:lblOffset val="100"/>
        <c:noMultiLvlLbl val="0"/>
      </c:catAx>
      <c:valAx>
        <c:axId val="1434973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 billion (Real 2024/25)</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34968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Basic Education (Excluding Grade 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'BE per capita'!$A$33</c:f>
              <c:strCache>
                <c:ptCount val="1"/>
                <c:pt idx="0">
                  <c:v>Post-School Education &amp; Training (minus skills)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'BE per capita'!$B$30:$M$32</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'BE per capita'!$B$33:$M$33</c:f>
            </c:numRef>
          </c:val>
          <c:smooth val="0"/>
          <c:extLst>
            <c:ext xmlns:c16="http://schemas.microsoft.com/office/drawing/2014/chart" uri="{C3380CC4-5D6E-409C-BE32-E72D297353CC}">
              <c16:uniqueId val="{00000000-9E98-4DC9-B962-0188F6CD100C}"/>
            </c:ext>
          </c:extLst>
        </c:ser>
        <c:ser>
          <c:idx val="1"/>
          <c:order val="1"/>
          <c:tx>
            <c:strRef>
              <c:f>'BE per capita'!$A$34</c:f>
              <c:strCache>
                <c:ptCount val="1"/>
                <c:pt idx="0">
                  <c:v>Skills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'BE per capita'!$B$30:$M$32</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'BE per capita'!$B$34:$M$34</c:f>
            </c:numRef>
          </c:val>
          <c:smooth val="0"/>
          <c:extLst>
            <c:ext xmlns:c16="http://schemas.microsoft.com/office/drawing/2014/chart" uri="{C3380CC4-5D6E-409C-BE32-E72D297353CC}">
              <c16:uniqueId val="{00000001-9E98-4DC9-B962-0188F6CD100C}"/>
            </c:ext>
          </c:extLst>
        </c:ser>
        <c:ser>
          <c:idx val="2"/>
          <c:order val="2"/>
          <c:tx>
            <c:strRef>
              <c:f>'BE per capita'!$A$35</c:f>
              <c:strCache>
                <c:ptCount val="1"/>
                <c:pt idx="0">
                  <c:v>School Education (Excluding Grade 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9"/>
            <c:marker>
              <c:symbol val="circle"/>
              <c:size val="5"/>
              <c:spPr>
                <a:solidFill>
                  <a:schemeClr val="accent3"/>
                </a:solidFill>
                <a:ln w="9525">
                  <a:solidFill>
                    <a:schemeClr val="accent3"/>
                  </a:solidFill>
                  <a:prstDash val="sysDash"/>
                </a:ln>
                <a:effectLst/>
              </c:spPr>
            </c:marker>
            <c:bubble3D val="0"/>
            <c:spPr>
              <a:ln w="28575" cap="rnd">
                <a:solidFill>
                  <a:schemeClr val="accent3"/>
                </a:solidFill>
                <a:prstDash val="sysDash"/>
                <a:round/>
              </a:ln>
              <a:effectLst/>
            </c:spPr>
            <c:extLst>
              <c:ext xmlns:c16="http://schemas.microsoft.com/office/drawing/2014/chart" uri="{C3380CC4-5D6E-409C-BE32-E72D297353CC}">
                <c16:uniqueId val="{00000001-5278-4F19-B647-125B7C9533A1}"/>
              </c:ext>
            </c:extLst>
          </c:dPt>
          <c:dPt>
            <c:idx val="10"/>
            <c:marker>
              <c:symbol val="circle"/>
              <c:size val="5"/>
              <c:spPr>
                <a:solidFill>
                  <a:schemeClr val="accent3"/>
                </a:solidFill>
                <a:ln w="9525">
                  <a:solidFill>
                    <a:schemeClr val="accent3"/>
                  </a:solidFill>
                  <a:prstDash val="sysDash"/>
                </a:ln>
                <a:effectLst/>
              </c:spPr>
            </c:marker>
            <c:bubble3D val="0"/>
            <c:spPr>
              <a:ln w="28575" cap="rnd">
                <a:solidFill>
                  <a:schemeClr val="accent3"/>
                </a:solidFill>
                <a:prstDash val="sysDash"/>
                <a:round/>
              </a:ln>
              <a:effectLst/>
            </c:spPr>
            <c:extLst>
              <c:ext xmlns:c16="http://schemas.microsoft.com/office/drawing/2014/chart" uri="{C3380CC4-5D6E-409C-BE32-E72D297353CC}">
                <c16:uniqueId val="{00000000-5278-4F19-B647-125B7C9533A1}"/>
              </c:ext>
            </c:extLst>
          </c:dPt>
          <c:dPt>
            <c:idx val="11"/>
            <c:marker>
              <c:symbol val="circle"/>
              <c:size val="5"/>
              <c:spPr>
                <a:solidFill>
                  <a:schemeClr val="accent3"/>
                </a:solidFill>
                <a:ln w="9525">
                  <a:solidFill>
                    <a:schemeClr val="accent3"/>
                  </a:solidFill>
                  <a:prstDash val="sysDash"/>
                </a:ln>
                <a:effectLst/>
              </c:spPr>
            </c:marker>
            <c:bubble3D val="0"/>
            <c:spPr>
              <a:ln w="28575" cap="rnd">
                <a:solidFill>
                  <a:schemeClr val="accent3"/>
                </a:solidFill>
                <a:prstDash val="sysDash"/>
                <a:round/>
              </a:ln>
              <a:effectLst/>
            </c:spPr>
            <c:extLst>
              <c:ext xmlns:c16="http://schemas.microsoft.com/office/drawing/2014/chart" uri="{C3380CC4-5D6E-409C-BE32-E72D297353CC}">
                <c16:uniqueId val="{00000006-9E98-4DC9-B962-0188F6CD100C}"/>
              </c:ext>
            </c:extLst>
          </c:dPt>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E98-4DC9-B962-0188F6CD100C}"/>
                </c:ext>
              </c:extLst>
            </c:dLbl>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E98-4DC9-B962-0188F6CD100C}"/>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E98-4DC9-B962-0188F6CD100C}"/>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E98-4DC9-B962-0188F6CD100C}"/>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 per capita'!$B$30:$M$32</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'BE per capita'!$B$35:$M$35</c:f>
              <c:numCache>
                <c:formatCode>#,##0.0</c:formatCode>
                <c:ptCount val="12"/>
                <c:pt idx="0">
                  <c:v>282.17139507031317</c:v>
                </c:pt>
                <c:pt idx="1">
                  <c:v>283.54241460047899</c:v>
                </c:pt>
                <c:pt idx="2">
                  <c:v>288.77447765421033</c:v>
                </c:pt>
                <c:pt idx="3">
                  <c:v>291.53842221715126</c:v>
                </c:pt>
                <c:pt idx="4">
                  <c:v>298.02651078291802</c:v>
                </c:pt>
                <c:pt idx="5">
                  <c:v>297.54821477641815</c:v>
                </c:pt>
                <c:pt idx="6">
                  <c:v>301.16871900000007</c:v>
                </c:pt>
                <c:pt idx="7">
                  <c:v>293.28598576605606</c:v>
                </c:pt>
                <c:pt idx="8">
                  <c:v>293.66089774540603</c:v>
                </c:pt>
                <c:pt idx="9">
                  <c:v>285.4439690990194</c:v>
                </c:pt>
                <c:pt idx="10">
                  <c:v>283.66928510442801</c:v>
                </c:pt>
                <c:pt idx="11">
                  <c:v>283.15011227084261</c:v>
                </c:pt>
              </c:numCache>
            </c:numRef>
          </c:val>
          <c:smooth val="0"/>
          <c:extLst>
            <c:ext xmlns:c16="http://schemas.microsoft.com/office/drawing/2014/chart" uri="{C3380CC4-5D6E-409C-BE32-E72D297353CC}">
              <c16:uniqueId val="{00000005-9E98-4DC9-B962-0188F6CD100C}"/>
            </c:ext>
          </c:extLst>
        </c:ser>
        <c:dLbls>
          <c:showLegendKey val="0"/>
          <c:showVal val="0"/>
          <c:showCatName val="0"/>
          <c:showSerName val="0"/>
          <c:showPercent val="0"/>
          <c:showBubbleSize val="0"/>
        </c:dLbls>
        <c:marker val="1"/>
        <c:smooth val="0"/>
        <c:axId val="1375178415"/>
        <c:axId val="1375171695"/>
      </c:lineChart>
      <c:catAx>
        <c:axId val="1375178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75171695"/>
        <c:crosses val="autoZero"/>
        <c:auto val="1"/>
        <c:lblAlgn val="ctr"/>
        <c:lblOffset val="100"/>
        <c:noMultiLvlLbl val="0"/>
      </c:catAx>
      <c:valAx>
        <c:axId val="1375171695"/>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Rand Billion  (Real 2024/25)</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75178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a:solidFill>
                  <a:sysClr val="windowText" lastClr="000000">
                    <a:lumMod val="65000"/>
                    <a:lumOff val="35000"/>
                  </a:sysClr>
                </a:solidFill>
              </a:rPr>
              <a:t>Provincial Basic Education per Learner Spend (Excluding Grade 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9"/>
            <c:marker>
              <c:symbol val="circle"/>
              <c:size val="5"/>
              <c:spPr>
                <a:solidFill>
                  <a:schemeClr val="accent1"/>
                </a:solidFill>
                <a:ln w="9525">
                  <a:solidFill>
                    <a:schemeClr val="accent1"/>
                  </a:solidFill>
                  <a:prstDash val="sysDash"/>
                </a:ln>
                <a:effectLst/>
              </c:spPr>
            </c:marker>
            <c:bubble3D val="0"/>
            <c:spPr>
              <a:ln w="28575" cap="rnd">
                <a:solidFill>
                  <a:schemeClr val="accent1"/>
                </a:solidFill>
                <a:prstDash val="sysDash"/>
                <a:round/>
              </a:ln>
              <a:effectLst/>
            </c:spPr>
            <c:extLst>
              <c:ext xmlns:c16="http://schemas.microsoft.com/office/drawing/2014/chart" uri="{C3380CC4-5D6E-409C-BE32-E72D297353CC}">
                <c16:uniqueId val="{00000001-E5F9-423E-B675-A1168BEB08B9}"/>
              </c:ext>
            </c:extLst>
          </c:dPt>
          <c:dPt>
            <c:idx val="10"/>
            <c:marker>
              <c:symbol val="circle"/>
              <c:size val="5"/>
              <c:spPr>
                <a:solidFill>
                  <a:schemeClr val="accent1"/>
                </a:solidFill>
                <a:ln w="9525">
                  <a:solidFill>
                    <a:schemeClr val="accent1"/>
                  </a:solidFill>
                  <a:prstDash val="sysDash"/>
                </a:ln>
                <a:effectLst/>
              </c:spPr>
            </c:marker>
            <c:bubble3D val="0"/>
            <c:spPr>
              <a:ln w="28575" cap="rnd">
                <a:solidFill>
                  <a:schemeClr val="accent1"/>
                </a:solidFill>
                <a:prstDash val="sysDash"/>
                <a:round/>
              </a:ln>
              <a:effectLst/>
            </c:spPr>
            <c:extLst>
              <c:ext xmlns:c16="http://schemas.microsoft.com/office/drawing/2014/chart" uri="{C3380CC4-5D6E-409C-BE32-E72D297353CC}">
                <c16:uniqueId val="{00000003-E5F9-423E-B675-A1168BEB08B9}"/>
              </c:ext>
            </c:extLst>
          </c:dPt>
          <c:dPt>
            <c:idx val="11"/>
            <c:marker>
              <c:symbol val="circle"/>
              <c:size val="5"/>
              <c:spPr>
                <a:solidFill>
                  <a:schemeClr val="accent1"/>
                </a:solidFill>
                <a:ln w="9525">
                  <a:solidFill>
                    <a:schemeClr val="accent1"/>
                  </a:solidFill>
                  <a:prstDash val="sysDash"/>
                </a:ln>
                <a:effectLst/>
              </c:spPr>
            </c:marker>
            <c:bubble3D val="0"/>
            <c:spPr>
              <a:ln w="28575" cap="rnd">
                <a:solidFill>
                  <a:schemeClr val="accent1"/>
                </a:solidFill>
                <a:prstDash val="sysDash"/>
                <a:round/>
              </a:ln>
              <a:effectLst/>
            </c:spPr>
            <c:extLst>
              <c:ext xmlns:c16="http://schemas.microsoft.com/office/drawing/2014/chart" uri="{C3380CC4-5D6E-409C-BE32-E72D297353CC}">
                <c16:uniqueId val="{00000005-E5F9-423E-B675-A1168BEB08B9}"/>
              </c:ext>
            </c:extLst>
          </c:dPt>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5F9-423E-B675-A1168BEB08B9}"/>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5F9-423E-B675-A1168BEB08B9}"/>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5F9-423E-B675-A1168BEB08B9}"/>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F9-423E-B675-A1168BEB08B9}"/>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 per capita'!$B$68:$M$68</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extLst/>
            </c:strRef>
          </c:cat>
          <c:val>
            <c:numRef>
              <c:f>'BE per capita'!$B$69:$M$69</c:f>
              <c:numCache>
                <c:formatCode>###\ ###\ ##0</c:formatCode>
                <c:ptCount val="12"/>
                <c:pt idx="0">
                  <c:v>25172.388674628957</c:v>
                </c:pt>
                <c:pt idx="1">
                  <c:v>25176.577238186685</c:v>
                </c:pt>
                <c:pt idx="2">
                  <c:v>25745.91925088827</c:v>
                </c:pt>
                <c:pt idx="3">
                  <c:v>26153.337705935959</c:v>
                </c:pt>
                <c:pt idx="4">
                  <c:v>26290.726355775481</c:v>
                </c:pt>
                <c:pt idx="5">
                  <c:v>25965.690904782339</c:v>
                </c:pt>
                <c:pt idx="6">
                  <c:v>25595.908231198009</c:v>
                </c:pt>
                <c:pt idx="7">
                  <c:v>24912.030128623934</c:v>
                </c:pt>
                <c:pt idx="8">
                  <c:v>24843.653264466229</c:v>
                </c:pt>
                <c:pt idx="9">
                  <c:v>23834.457648701187</c:v>
                </c:pt>
                <c:pt idx="10">
                  <c:v>23474.706130498467</c:v>
                </c:pt>
                <c:pt idx="11">
                  <c:v>23286.555840046818</c:v>
                </c:pt>
              </c:numCache>
              <c:extLst/>
            </c:numRef>
          </c:val>
          <c:smooth val="0"/>
          <c:extLst>
            <c:ext xmlns:c16="http://schemas.microsoft.com/office/drawing/2014/chart" uri="{C3380CC4-5D6E-409C-BE32-E72D297353CC}">
              <c16:uniqueId val="{00000009-E5F9-423E-B675-A1168BEB08B9}"/>
            </c:ext>
          </c:extLst>
        </c:ser>
        <c:dLbls>
          <c:showLegendKey val="0"/>
          <c:showVal val="0"/>
          <c:showCatName val="0"/>
          <c:showSerName val="0"/>
          <c:showPercent val="0"/>
          <c:showBubbleSize val="0"/>
        </c:dLbls>
        <c:marker val="1"/>
        <c:smooth val="0"/>
        <c:axId val="1375183215"/>
        <c:axId val="1375166415"/>
      </c:lineChart>
      <c:catAx>
        <c:axId val="1375183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5166415"/>
        <c:crosses val="autoZero"/>
        <c:auto val="1"/>
        <c:lblAlgn val="ctr"/>
        <c:lblOffset val="100"/>
        <c:noMultiLvlLbl val="0"/>
      </c:catAx>
      <c:valAx>
        <c:axId val="1375166415"/>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Rand (Real 2024/25)</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 ###\ ##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5183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'ECCE &amp; GR R Separated'!$A$44</c:f>
              <c:strCache>
                <c:ptCount val="1"/>
                <c:pt idx="0">
                  <c:v>GrR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9"/>
            <c:marker>
              <c:symbol val="circle"/>
              <c:size val="5"/>
              <c:spPr>
                <a:solidFill>
                  <a:schemeClr val="accent1"/>
                </a:solidFill>
                <a:ln w="9525">
                  <a:solidFill>
                    <a:schemeClr val="accent1"/>
                  </a:solidFill>
                  <a:prstDash val="sysDash"/>
                </a:ln>
                <a:effectLst/>
              </c:spPr>
            </c:marker>
            <c:bubble3D val="0"/>
            <c:spPr>
              <a:ln w="28575" cap="rnd">
                <a:solidFill>
                  <a:schemeClr val="accent1"/>
                </a:solidFill>
                <a:prstDash val="sysDash"/>
                <a:round/>
              </a:ln>
              <a:effectLst/>
            </c:spPr>
            <c:extLst>
              <c:ext xmlns:c16="http://schemas.microsoft.com/office/drawing/2014/chart" uri="{C3380CC4-5D6E-409C-BE32-E72D297353CC}">
                <c16:uniqueId val="{00000001-7F4A-4D00-A773-698B86559A3B}"/>
              </c:ext>
            </c:extLst>
          </c:dPt>
          <c:dPt>
            <c:idx val="10"/>
            <c:marker>
              <c:symbol val="circle"/>
              <c:size val="5"/>
              <c:spPr>
                <a:solidFill>
                  <a:schemeClr val="accent1"/>
                </a:solidFill>
                <a:ln w="9525">
                  <a:solidFill>
                    <a:schemeClr val="accent1"/>
                  </a:solidFill>
                  <a:prstDash val="sysDash"/>
                </a:ln>
                <a:effectLst/>
              </c:spPr>
            </c:marker>
            <c:bubble3D val="0"/>
            <c:spPr>
              <a:ln w="28575" cap="rnd">
                <a:solidFill>
                  <a:schemeClr val="accent1"/>
                </a:solidFill>
                <a:prstDash val="sysDash"/>
                <a:round/>
              </a:ln>
              <a:effectLst/>
            </c:spPr>
            <c:extLst>
              <c:ext xmlns:c16="http://schemas.microsoft.com/office/drawing/2014/chart" uri="{C3380CC4-5D6E-409C-BE32-E72D297353CC}">
                <c16:uniqueId val="{00000003-7F4A-4D00-A773-698B86559A3B}"/>
              </c:ext>
            </c:extLst>
          </c:dPt>
          <c:dPt>
            <c:idx val="11"/>
            <c:marker>
              <c:symbol val="circle"/>
              <c:size val="5"/>
              <c:spPr>
                <a:solidFill>
                  <a:schemeClr val="accent1"/>
                </a:solidFill>
                <a:ln w="9525">
                  <a:solidFill>
                    <a:schemeClr val="accent1"/>
                  </a:solidFill>
                  <a:prstDash val="sysDash"/>
                </a:ln>
                <a:effectLst/>
              </c:spPr>
            </c:marker>
            <c:bubble3D val="0"/>
            <c:spPr>
              <a:ln w="28575" cap="rnd">
                <a:solidFill>
                  <a:schemeClr val="accent1"/>
                </a:solidFill>
                <a:prstDash val="sysDash"/>
                <a:round/>
              </a:ln>
              <a:effectLst/>
            </c:spPr>
            <c:extLst>
              <c:ext xmlns:c16="http://schemas.microsoft.com/office/drawing/2014/chart" uri="{C3380CC4-5D6E-409C-BE32-E72D297353CC}">
                <c16:uniqueId val="{00000005-7F4A-4D00-A773-698B86559A3B}"/>
              </c:ext>
            </c:extLst>
          </c:dPt>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F4A-4D00-A773-698B86559A3B}"/>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F4A-4D00-A773-698B86559A3B}"/>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F4A-4D00-A773-698B86559A3B}"/>
                </c:ext>
              </c:extLst>
            </c:dLbl>
            <c:spPr>
              <a:solidFill>
                <a:schemeClr val="bg2"/>
              </a:solid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'ECCE &amp; GR R Separated'!$B$41:$M$43</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'ECCE &amp; GR R Separated'!$B$44:$M$44</c:f>
              <c:numCache>
                <c:formatCode>0.0</c:formatCode>
                <c:ptCount val="12"/>
                <c:pt idx="0">
                  <c:v>4.6144183002730124</c:v>
                </c:pt>
                <c:pt idx="1">
                  <c:v>5.0859828324922498</c:v>
                </c:pt>
                <c:pt idx="2">
                  <c:v>5.0783488933314267</c:v>
                </c:pt>
                <c:pt idx="3">
                  <c:v>5.3932837221256946</c:v>
                </c:pt>
                <c:pt idx="4">
                  <c:v>5.7692853121214123</c:v>
                </c:pt>
                <c:pt idx="5">
                  <c:v>6.00165320418186</c:v>
                </c:pt>
                <c:pt idx="6">
                  <c:v>6.2224095447700609</c:v>
                </c:pt>
                <c:pt idx="7">
                  <c:v>6.1267832262093265</c:v>
                </c:pt>
                <c:pt idx="8">
                  <c:v>6.3607860371139999</c:v>
                </c:pt>
                <c:pt idx="9">
                  <c:v>6.5381020000000003</c:v>
                </c:pt>
                <c:pt idx="10">
                  <c:v>6.353259875348785</c:v>
                </c:pt>
                <c:pt idx="11">
                  <c:v>6.3490155873244811</c:v>
                </c:pt>
              </c:numCache>
            </c:numRef>
          </c:val>
          <c:smooth val="0"/>
          <c:extLst>
            <c:ext xmlns:c16="http://schemas.microsoft.com/office/drawing/2014/chart" uri="{C3380CC4-5D6E-409C-BE32-E72D297353CC}">
              <c16:uniqueId val="{00000008-7F4A-4D00-A773-698B86559A3B}"/>
            </c:ext>
          </c:extLst>
        </c:ser>
        <c:ser>
          <c:idx val="1"/>
          <c:order val="1"/>
          <c:tx>
            <c:strRef>
              <c:f>'ECCE &amp; GR R Separated'!$A$45</c:f>
              <c:strCache>
                <c:ptCount val="1"/>
                <c:pt idx="0">
                  <c:v>5.1 Grade R in Public Schools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'ECCE &amp; GR R Separated'!$B$41:$M$43</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'ECCE &amp; GR R Separated'!$B$45:$M$45</c:f>
            </c:numRef>
          </c:val>
          <c:smooth val="0"/>
          <c:extLst>
            <c:ext xmlns:c16="http://schemas.microsoft.com/office/drawing/2014/chart" uri="{C3380CC4-5D6E-409C-BE32-E72D297353CC}">
              <c16:uniqueId val="{00000009-7F4A-4D00-A773-698B86559A3B}"/>
            </c:ext>
          </c:extLst>
        </c:ser>
        <c:ser>
          <c:idx val="2"/>
          <c:order val="2"/>
          <c:tx>
            <c:strRef>
              <c:f>'ECCE &amp; GR R Separated'!$A$46</c:f>
              <c:strCache>
                <c:ptCount val="1"/>
                <c:pt idx="0">
                  <c:v>5.2 Grade R in Centres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'ECCE &amp; GR R Separated'!$B$41:$M$43</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'ECCE &amp; GR R Separated'!$B$46:$M$46</c:f>
            </c:numRef>
          </c:val>
          <c:smooth val="0"/>
          <c:extLst>
            <c:ext xmlns:c16="http://schemas.microsoft.com/office/drawing/2014/chart" uri="{C3380CC4-5D6E-409C-BE32-E72D297353CC}">
              <c16:uniqueId val="{0000000A-7F4A-4D00-A773-698B86559A3B}"/>
            </c:ext>
          </c:extLst>
        </c:ser>
        <c:ser>
          <c:idx val="3"/>
          <c:order val="3"/>
          <c:tx>
            <c:strRef>
              <c:f>'ECCE &amp; GR R Separated'!$A$47</c:f>
              <c:strCache>
                <c:ptCount val="1"/>
                <c:pt idx="0">
                  <c:v>Pre-school</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Pt>
            <c:idx val="9"/>
            <c:marker>
              <c:symbol val="circle"/>
              <c:size val="5"/>
              <c:spPr>
                <a:solidFill>
                  <a:schemeClr val="accent4"/>
                </a:solidFill>
                <a:ln w="9525">
                  <a:solidFill>
                    <a:schemeClr val="accent4"/>
                  </a:solidFill>
                  <a:prstDash val="sysDash"/>
                </a:ln>
                <a:effectLst/>
              </c:spPr>
            </c:marker>
            <c:bubble3D val="0"/>
            <c:spPr>
              <a:ln w="28575" cap="rnd">
                <a:solidFill>
                  <a:schemeClr val="accent4"/>
                </a:solidFill>
                <a:prstDash val="sysDash"/>
                <a:round/>
              </a:ln>
              <a:effectLst/>
            </c:spPr>
            <c:extLst>
              <c:ext xmlns:c16="http://schemas.microsoft.com/office/drawing/2014/chart" uri="{C3380CC4-5D6E-409C-BE32-E72D297353CC}">
                <c16:uniqueId val="{0000000C-7F4A-4D00-A773-698B86559A3B}"/>
              </c:ext>
            </c:extLst>
          </c:dPt>
          <c:dPt>
            <c:idx val="10"/>
            <c:marker>
              <c:symbol val="circle"/>
              <c:size val="5"/>
              <c:spPr>
                <a:solidFill>
                  <a:schemeClr val="accent4"/>
                </a:solidFill>
                <a:ln w="9525">
                  <a:solidFill>
                    <a:schemeClr val="accent4"/>
                  </a:solidFill>
                  <a:prstDash val="sysDash"/>
                </a:ln>
                <a:effectLst/>
              </c:spPr>
            </c:marker>
            <c:bubble3D val="0"/>
            <c:spPr>
              <a:ln w="28575" cap="rnd">
                <a:solidFill>
                  <a:schemeClr val="accent4"/>
                </a:solidFill>
                <a:prstDash val="sysDash"/>
                <a:round/>
              </a:ln>
              <a:effectLst/>
            </c:spPr>
            <c:extLst>
              <c:ext xmlns:c16="http://schemas.microsoft.com/office/drawing/2014/chart" uri="{C3380CC4-5D6E-409C-BE32-E72D297353CC}">
                <c16:uniqueId val="{0000000E-7F4A-4D00-A773-698B86559A3B}"/>
              </c:ext>
            </c:extLst>
          </c:dPt>
          <c:dPt>
            <c:idx val="11"/>
            <c:marker>
              <c:symbol val="circle"/>
              <c:size val="5"/>
              <c:spPr>
                <a:solidFill>
                  <a:schemeClr val="accent4"/>
                </a:solidFill>
                <a:ln w="9525">
                  <a:solidFill>
                    <a:schemeClr val="accent4"/>
                  </a:solidFill>
                  <a:prstDash val="sysDash"/>
                </a:ln>
                <a:effectLst/>
              </c:spPr>
            </c:marker>
            <c:bubble3D val="0"/>
            <c:spPr>
              <a:ln w="28575" cap="rnd">
                <a:solidFill>
                  <a:schemeClr val="accent4"/>
                </a:solidFill>
                <a:prstDash val="sysDash"/>
                <a:round/>
              </a:ln>
              <a:effectLst/>
            </c:spPr>
            <c:extLst>
              <c:ext xmlns:c16="http://schemas.microsoft.com/office/drawing/2014/chart" uri="{C3380CC4-5D6E-409C-BE32-E72D297353CC}">
                <c16:uniqueId val="{00000010-7F4A-4D00-A773-698B86559A3B}"/>
              </c:ext>
            </c:extLst>
          </c:dPt>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F4A-4D00-A773-698B86559A3B}"/>
                </c:ext>
              </c:extLst>
            </c:dLbl>
            <c:dLbl>
              <c:idx val="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F4A-4D00-A773-698B86559A3B}"/>
                </c:ext>
              </c:extLst>
            </c:dLbl>
            <c:dLbl>
              <c:idx val="1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F4A-4D00-A773-698B86559A3B}"/>
                </c:ext>
              </c:extLst>
            </c:dLbl>
            <c:spPr>
              <a:solidFill>
                <a:schemeClr val="bg2"/>
              </a:solid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l"/>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'ECCE &amp; GR R Separated'!$B$41:$M$43</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'ECCE &amp; GR R Separated'!$B$47:$M$47</c:f>
              <c:numCache>
                <c:formatCode>0.0</c:formatCode>
                <c:ptCount val="12"/>
                <c:pt idx="0">
                  <c:v>3.8180153753310848</c:v>
                </c:pt>
                <c:pt idx="1">
                  <c:v>3.9163551820677731</c:v>
                </c:pt>
                <c:pt idx="2">
                  <c:v>4.0901687999265306</c:v>
                </c:pt>
                <c:pt idx="3">
                  <c:v>4.2501642498766738</c:v>
                </c:pt>
                <c:pt idx="4">
                  <c:v>4.208252070629924</c:v>
                </c:pt>
                <c:pt idx="5">
                  <c:v>4.4822151915911848</c:v>
                </c:pt>
                <c:pt idx="6">
                  <c:v>4.4099633296710783</c:v>
                </c:pt>
                <c:pt idx="7">
                  <c:v>3.9920255810246958</c:v>
                </c:pt>
                <c:pt idx="8">
                  <c:v>4.2112001249910005</c:v>
                </c:pt>
                <c:pt idx="9">
                  <c:v>4.4561339999999996</c:v>
                </c:pt>
                <c:pt idx="10">
                  <c:v>4.7067441824884106</c:v>
                </c:pt>
                <c:pt idx="11">
                  <c:v>4.7028620108493744</c:v>
                </c:pt>
              </c:numCache>
            </c:numRef>
          </c:val>
          <c:smooth val="0"/>
          <c:extLst>
            <c:ext xmlns:c16="http://schemas.microsoft.com/office/drawing/2014/chart" uri="{C3380CC4-5D6E-409C-BE32-E72D297353CC}">
              <c16:uniqueId val="{00000013-7F4A-4D00-A773-698B86559A3B}"/>
            </c:ext>
          </c:extLst>
        </c:ser>
        <c:ser>
          <c:idx val="4"/>
          <c:order val="4"/>
          <c:tx>
            <c:strRef>
              <c:f>'ECCE &amp; GR R Separated'!$A$48</c:f>
              <c:strCache>
                <c:ptCount val="1"/>
                <c:pt idx="0">
                  <c:v>5.3 Pre-GrR Training</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'ECCE &amp; GR R Separated'!$B$41:$M$43</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'ECCE &amp; GR R Separated'!$B$48:$M$48</c:f>
            </c:numRef>
          </c:val>
          <c:smooth val="0"/>
          <c:extLst>
            <c:ext xmlns:c16="http://schemas.microsoft.com/office/drawing/2014/chart" uri="{C3380CC4-5D6E-409C-BE32-E72D297353CC}">
              <c16:uniqueId val="{00000014-7F4A-4D00-A773-698B86559A3B}"/>
            </c:ext>
          </c:extLst>
        </c:ser>
        <c:ser>
          <c:idx val="5"/>
          <c:order val="5"/>
          <c:tx>
            <c:strRef>
              <c:f>'ECCE &amp; GR R Separated'!$A$49</c:f>
              <c:strCache>
                <c:ptCount val="1"/>
                <c:pt idx="0">
                  <c:v>5.5 Conditional Grants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'ECCE &amp; GR R Separated'!$B$41:$M$43</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'ECCE &amp; GR R Separated'!$B$49:$M$49</c:f>
            </c:numRef>
          </c:val>
          <c:smooth val="0"/>
          <c:extLst>
            <c:ext xmlns:c16="http://schemas.microsoft.com/office/drawing/2014/chart" uri="{C3380CC4-5D6E-409C-BE32-E72D297353CC}">
              <c16:uniqueId val="{00000015-7F4A-4D00-A773-698B86559A3B}"/>
            </c:ext>
          </c:extLst>
        </c:ser>
        <c:ser>
          <c:idx val="6"/>
          <c:order val="6"/>
          <c:tx>
            <c:strRef>
              <c:f>'ECCE &amp; GR R Separated'!$A$50</c:f>
              <c:strCache>
                <c:ptCount val="1"/>
                <c:pt idx="0">
                  <c:v>3.7 ECD &amp; Partial Care (PDSD)</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'ECCE &amp; GR R Separated'!$B$41:$M$43</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'ECCE &amp; GR R Separated'!$B$50:$M$50</c:f>
            </c:numRef>
          </c:val>
          <c:smooth val="0"/>
          <c:extLst>
            <c:ext xmlns:c16="http://schemas.microsoft.com/office/drawing/2014/chart" uri="{C3380CC4-5D6E-409C-BE32-E72D297353CC}">
              <c16:uniqueId val="{00000016-7F4A-4D00-A773-698B86559A3B}"/>
            </c:ext>
          </c:extLst>
        </c:ser>
        <c:ser>
          <c:idx val="7"/>
          <c:order val="7"/>
          <c:tx>
            <c:strRef>
              <c:f>'ECCE &amp; GR R Separated'!$A$51</c:f>
              <c:strCache>
                <c:ptCount val="1"/>
                <c:pt idx="0">
                  <c:v>Support</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dPt>
            <c:idx val="9"/>
            <c:marker>
              <c:symbol val="circle"/>
              <c:size val="5"/>
              <c:spPr>
                <a:solidFill>
                  <a:schemeClr val="accent2">
                    <a:lumMod val="60000"/>
                  </a:schemeClr>
                </a:solidFill>
                <a:ln w="9525">
                  <a:solidFill>
                    <a:schemeClr val="accent2">
                      <a:lumMod val="60000"/>
                    </a:schemeClr>
                  </a:solidFill>
                  <a:prstDash val="sysDash"/>
                </a:ln>
                <a:effectLst/>
              </c:spPr>
            </c:marker>
            <c:bubble3D val="0"/>
            <c:spPr>
              <a:ln w="28575" cap="rnd">
                <a:solidFill>
                  <a:schemeClr val="accent2">
                    <a:lumMod val="60000"/>
                  </a:schemeClr>
                </a:solidFill>
                <a:prstDash val="sysDash"/>
                <a:round/>
              </a:ln>
              <a:effectLst/>
            </c:spPr>
            <c:extLst>
              <c:ext xmlns:c16="http://schemas.microsoft.com/office/drawing/2014/chart" uri="{C3380CC4-5D6E-409C-BE32-E72D297353CC}">
                <c16:uniqueId val="{00000018-7F4A-4D00-A773-698B86559A3B}"/>
              </c:ext>
            </c:extLst>
          </c:dPt>
          <c:dPt>
            <c:idx val="10"/>
            <c:marker>
              <c:symbol val="circle"/>
              <c:size val="5"/>
              <c:spPr>
                <a:solidFill>
                  <a:schemeClr val="accent2">
                    <a:lumMod val="60000"/>
                  </a:schemeClr>
                </a:solidFill>
                <a:ln w="9525">
                  <a:solidFill>
                    <a:schemeClr val="accent2">
                      <a:lumMod val="60000"/>
                    </a:schemeClr>
                  </a:solidFill>
                  <a:prstDash val="sysDash"/>
                </a:ln>
                <a:effectLst/>
              </c:spPr>
            </c:marker>
            <c:bubble3D val="0"/>
            <c:spPr>
              <a:ln w="28575" cap="rnd">
                <a:solidFill>
                  <a:schemeClr val="accent2">
                    <a:lumMod val="60000"/>
                  </a:schemeClr>
                </a:solidFill>
                <a:prstDash val="sysDash"/>
                <a:round/>
              </a:ln>
              <a:effectLst/>
            </c:spPr>
            <c:extLst>
              <c:ext xmlns:c16="http://schemas.microsoft.com/office/drawing/2014/chart" uri="{C3380CC4-5D6E-409C-BE32-E72D297353CC}">
                <c16:uniqueId val="{0000001A-7F4A-4D00-A773-698B86559A3B}"/>
              </c:ext>
            </c:extLst>
          </c:dPt>
          <c:dPt>
            <c:idx val="11"/>
            <c:marker>
              <c:symbol val="circle"/>
              <c:size val="5"/>
              <c:spPr>
                <a:solidFill>
                  <a:schemeClr val="accent2">
                    <a:lumMod val="60000"/>
                  </a:schemeClr>
                </a:solidFill>
                <a:ln w="9525">
                  <a:solidFill>
                    <a:schemeClr val="accent2">
                      <a:lumMod val="60000"/>
                    </a:schemeClr>
                  </a:solidFill>
                  <a:prstDash val="sysDash"/>
                </a:ln>
                <a:effectLst/>
              </c:spPr>
            </c:marker>
            <c:bubble3D val="0"/>
            <c:spPr>
              <a:ln w="28575" cap="rnd">
                <a:solidFill>
                  <a:schemeClr val="accent2">
                    <a:lumMod val="60000"/>
                  </a:schemeClr>
                </a:solidFill>
                <a:prstDash val="sysDash"/>
                <a:round/>
              </a:ln>
              <a:effectLst/>
            </c:spPr>
            <c:extLst>
              <c:ext xmlns:c16="http://schemas.microsoft.com/office/drawing/2014/chart" uri="{C3380CC4-5D6E-409C-BE32-E72D297353CC}">
                <c16:uniqueId val="{0000001C-7F4A-4D00-A773-698B86559A3B}"/>
              </c:ext>
            </c:extLst>
          </c:dPt>
          <c:dLbls>
            <c:dLbl>
              <c:idx val="0"/>
              <c:layout>
                <c:manualLayout>
                  <c:x val="-1.7305555555555557E-2"/>
                  <c:y val="-4.37040501152825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7F4A-4D00-A773-698B86559A3B}"/>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7F4A-4D00-A773-698B86559A3B}"/>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7F4A-4D00-A773-698B86559A3B}"/>
                </c:ext>
              </c:extLst>
            </c:dLbl>
            <c:spPr>
              <a:solidFill>
                <a:schemeClr val="bg2"/>
              </a:solid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'ECCE &amp; GR R Separated'!$B$41:$M$43</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'ECCE &amp; GR R Separated'!$B$51:$M$51</c:f>
              <c:numCache>
                <c:formatCode>0.0</c:formatCode>
                <c:ptCount val="12"/>
                <c:pt idx="0">
                  <c:v>0.75725387417418466</c:v>
                </c:pt>
                <c:pt idx="1">
                  <c:v>0.59523716252941494</c:v>
                </c:pt>
                <c:pt idx="2">
                  <c:v>0.45604151961494832</c:v>
                </c:pt>
                <c:pt idx="3">
                  <c:v>0.29077053215383047</c:v>
                </c:pt>
                <c:pt idx="4">
                  <c:v>0.41719019981373895</c:v>
                </c:pt>
                <c:pt idx="5">
                  <c:v>0.30479135024877491</c:v>
                </c:pt>
                <c:pt idx="6">
                  <c:v>0.25263092716625107</c:v>
                </c:pt>
                <c:pt idx="7">
                  <c:v>0.33160064983723558</c:v>
                </c:pt>
                <c:pt idx="8">
                  <c:v>0.36334393671618026</c:v>
                </c:pt>
                <c:pt idx="9">
                  <c:v>0.49901800000000002</c:v>
                </c:pt>
                <c:pt idx="10">
                  <c:v>0.47572508164189964</c:v>
                </c:pt>
                <c:pt idx="11">
                  <c:v>0.47704706813524705</c:v>
                </c:pt>
              </c:numCache>
            </c:numRef>
          </c:val>
          <c:smooth val="0"/>
          <c:extLst>
            <c:ext xmlns:c16="http://schemas.microsoft.com/office/drawing/2014/chart" uri="{C3380CC4-5D6E-409C-BE32-E72D297353CC}">
              <c16:uniqueId val="{0000001F-7F4A-4D00-A773-698B86559A3B}"/>
            </c:ext>
          </c:extLst>
        </c:ser>
        <c:ser>
          <c:idx val="8"/>
          <c:order val="8"/>
          <c:tx>
            <c:strRef>
              <c:f>'ECCE &amp; GR R Separated'!$A$52</c:f>
              <c:strCache>
                <c:ptCount val="1"/>
                <c:pt idx="0">
                  <c:v>5.4 Human Resource Development</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'ECCE &amp; GR R Separated'!$B$41:$M$43</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'ECCE &amp; GR R Separated'!$B$52:$M$52</c:f>
            </c:numRef>
          </c:val>
          <c:smooth val="0"/>
          <c:extLst>
            <c:ext xmlns:c16="http://schemas.microsoft.com/office/drawing/2014/chart" uri="{C3380CC4-5D6E-409C-BE32-E72D297353CC}">
              <c16:uniqueId val="{00000020-7F4A-4D00-A773-698B86559A3B}"/>
            </c:ext>
          </c:extLst>
        </c:ser>
        <c:ser>
          <c:idx val="9"/>
          <c:order val="9"/>
          <c:tx>
            <c:strRef>
              <c:f>'ECCE &amp; GR R Separated'!$A$53</c:f>
              <c:strCache>
                <c:ptCount val="1"/>
                <c:pt idx="0">
                  <c:v>6.1 Infrastructure</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'ECCE &amp; GR R Separated'!$B$41:$M$43</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'ECCE &amp; GR R Separated'!$B$53:$M$53</c:f>
            </c:numRef>
          </c:val>
          <c:smooth val="0"/>
          <c:extLst>
            <c:ext xmlns:c16="http://schemas.microsoft.com/office/drawing/2014/chart" uri="{C3380CC4-5D6E-409C-BE32-E72D297353CC}">
              <c16:uniqueId val="{00000021-7F4A-4D00-A773-698B86559A3B}"/>
            </c:ext>
          </c:extLst>
        </c:ser>
        <c:ser>
          <c:idx val="10"/>
          <c:order val="10"/>
          <c:tx>
            <c:strRef>
              <c:f>'ECCE &amp; GR R Separated'!$A$54</c:f>
              <c:strCache>
                <c:ptCount val="1"/>
                <c:pt idx="0">
                  <c:v>Total ECCE Incl GrR</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dPt>
            <c:idx val="9"/>
            <c:marker>
              <c:symbol val="circle"/>
              <c:size val="5"/>
              <c:spPr>
                <a:solidFill>
                  <a:schemeClr val="accent5">
                    <a:lumMod val="60000"/>
                  </a:schemeClr>
                </a:solidFill>
                <a:ln w="9525">
                  <a:solidFill>
                    <a:schemeClr val="accent5">
                      <a:lumMod val="60000"/>
                    </a:schemeClr>
                  </a:solidFill>
                  <a:prstDash val="sysDash"/>
                </a:ln>
                <a:effectLst/>
              </c:spPr>
            </c:marker>
            <c:bubble3D val="0"/>
            <c:spPr>
              <a:ln w="28575" cap="rnd">
                <a:solidFill>
                  <a:schemeClr val="accent5">
                    <a:lumMod val="60000"/>
                  </a:schemeClr>
                </a:solidFill>
                <a:prstDash val="sysDash"/>
                <a:round/>
              </a:ln>
              <a:effectLst/>
            </c:spPr>
            <c:extLst>
              <c:ext xmlns:c16="http://schemas.microsoft.com/office/drawing/2014/chart" uri="{C3380CC4-5D6E-409C-BE32-E72D297353CC}">
                <c16:uniqueId val="{00000023-7F4A-4D00-A773-698B86559A3B}"/>
              </c:ext>
            </c:extLst>
          </c:dPt>
          <c:dPt>
            <c:idx val="10"/>
            <c:marker>
              <c:symbol val="circle"/>
              <c:size val="5"/>
              <c:spPr>
                <a:solidFill>
                  <a:schemeClr val="accent5">
                    <a:lumMod val="60000"/>
                  </a:schemeClr>
                </a:solidFill>
                <a:ln w="9525">
                  <a:solidFill>
                    <a:schemeClr val="accent5">
                      <a:lumMod val="60000"/>
                    </a:schemeClr>
                  </a:solidFill>
                  <a:prstDash val="sysDash"/>
                </a:ln>
                <a:effectLst/>
              </c:spPr>
            </c:marker>
            <c:bubble3D val="0"/>
            <c:spPr>
              <a:ln w="28575" cap="rnd">
                <a:solidFill>
                  <a:schemeClr val="accent5">
                    <a:lumMod val="60000"/>
                  </a:schemeClr>
                </a:solidFill>
                <a:prstDash val="sysDash"/>
                <a:round/>
              </a:ln>
              <a:effectLst/>
            </c:spPr>
            <c:extLst>
              <c:ext xmlns:c16="http://schemas.microsoft.com/office/drawing/2014/chart" uri="{C3380CC4-5D6E-409C-BE32-E72D297353CC}">
                <c16:uniqueId val="{00000025-7F4A-4D00-A773-698B86559A3B}"/>
              </c:ext>
            </c:extLst>
          </c:dPt>
          <c:dPt>
            <c:idx val="11"/>
            <c:marker>
              <c:symbol val="circle"/>
              <c:size val="5"/>
              <c:spPr>
                <a:solidFill>
                  <a:schemeClr val="accent5">
                    <a:lumMod val="60000"/>
                  </a:schemeClr>
                </a:solidFill>
                <a:ln w="9525">
                  <a:solidFill>
                    <a:schemeClr val="accent5">
                      <a:lumMod val="60000"/>
                    </a:schemeClr>
                  </a:solidFill>
                  <a:prstDash val="sysDash"/>
                </a:ln>
                <a:effectLst/>
              </c:spPr>
            </c:marker>
            <c:bubble3D val="0"/>
            <c:spPr>
              <a:ln w="28575" cap="rnd">
                <a:solidFill>
                  <a:schemeClr val="accent5">
                    <a:lumMod val="60000"/>
                  </a:schemeClr>
                </a:solidFill>
                <a:prstDash val="sysDash"/>
                <a:round/>
              </a:ln>
              <a:effectLst/>
            </c:spPr>
            <c:extLst>
              <c:ext xmlns:c16="http://schemas.microsoft.com/office/drawing/2014/chart" uri="{C3380CC4-5D6E-409C-BE32-E72D297353CC}">
                <c16:uniqueId val="{00000027-7F4A-4D00-A773-698B86559A3B}"/>
              </c:ext>
            </c:extLst>
          </c:dPt>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7F4A-4D00-A773-698B86559A3B}"/>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7F4A-4D00-A773-698B86559A3B}"/>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7F4A-4D00-A773-698B86559A3B}"/>
                </c:ext>
              </c:extLst>
            </c:dLbl>
            <c:spPr>
              <a:solidFill>
                <a:schemeClr val="bg2"/>
              </a:solid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'ECCE &amp; GR R Separated'!$B$41:$M$43</c:f>
              <c:strCache>
                <c:ptCount val="12"/>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strCache>
            </c:strRef>
          </c:cat>
          <c:val>
            <c:numRef>
              <c:f>'ECCE &amp; GR R Separated'!$B$54:$M$54</c:f>
              <c:numCache>
                <c:formatCode>0.0</c:formatCode>
                <c:ptCount val="12"/>
                <c:pt idx="0">
                  <c:v>9.1896875497782808</c:v>
                </c:pt>
                <c:pt idx="1">
                  <c:v>9.5975751770894373</c:v>
                </c:pt>
                <c:pt idx="2">
                  <c:v>9.6245592128729065</c:v>
                </c:pt>
                <c:pt idx="3">
                  <c:v>9.934218504156199</c:v>
                </c:pt>
                <c:pt idx="4">
                  <c:v>10.394727582565075</c:v>
                </c:pt>
                <c:pt idx="5">
                  <c:v>10.788659746021819</c:v>
                </c:pt>
                <c:pt idx="6">
                  <c:v>10.88500380160739</c:v>
                </c:pt>
                <c:pt idx="7">
                  <c:v>10.450409457071258</c:v>
                </c:pt>
                <c:pt idx="8">
                  <c:v>10.935330098821181</c:v>
                </c:pt>
                <c:pt idx="9">
                  <c:v>11.493254</c:v>
                </c:pt>
                <c:pt idx="10">
                  <c:v>11.535729139479095</c:v>
                </c:pt>
                <c:pt idx="11">
                  <c:v>11.528924666309104</c:v>
                </c:pt>
              </c:numCache>
            </c:numRef>
          </c:val>
          <c:smooth val="0"/>
          <c:extLst>
            <c:ext xmlns:c16="http://schemas.microsoft.com/office/drawing/2014/chart" uri="{C3380CC4-5D6E-409C-BE32-E72D297353CC}">
              <c16:uniqueId val="{0000002A-7F4A-4D00-A773-698B86559A3B}"/>
            </c:ext>
          </c:extLst>
        </c:ser>
        <c:dLbls>
          <c:showLegendKey val="0"/>
          <c:showVal val="0"/>
          <c:showCatName val="0"/>
          <c:showSerName val="0"/>
          <c:showPercent val="0"/>
          <c:showBubbleSize val="0"/>
        </c:dLbls>
        <c:marker val="1"/>
        <c:smooth val="0"/>
        <c:axId val="246166944"/>
        <c:axId val="246158784"/>
      </c:lineChart>
      <c:catAx>
        <c:axId val="246166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46158784"/>
        <c:crosses val="autoZero"/>
        <c:auto val="1"/>
        <c:lblAlgn val="ctr"/>
        <c:lblOffset val="100"/>
        <c:noMultiLvlLbl val="0"/>
      </c:catAx>
      <c:valAx>
        <c:axId val="246158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R billion (real  2024/25 value)</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46166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5427"/>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95427"/>
          </a:xfrm>
          <a:prstGeom prst="rect">
            <a:avLst/>
          </a:prstGeom>
        </p:spPr>
        <p:txBody>
          <a:bodyPr vert="horz" lIns="91440" tIns="45720" rIns="91440" bIns="45720" rtlCol="0"/>
          <a:lstStyle>
            <a:lvl1pPr algn="r">
              <a:defRPr sz="1200"/>
            </a:lvl1pPr>
          </a:lstStyle>
          <a:p>
            <a:fld id="{DCB13D5D-FF12-406F-BF3E-7E85ADAC1677}" type="datetimeFigureOut">
              <a:rPr lang="en-ZA" smtClean="0"/>
              <a:t>2024/08/20</a:t>
            </a:fld>
            <a:endParaRPr lang="en-ZA"/>
          </a:p>
        </p:txBody>
      </p:sp>
      <p:sp>
        <p:nvSpPr>
          <p:cNvPr id="4" name="Slide Image Placeholder 3"/>
          <p:cNvSpPr>
            <a:spLocks noGrp="1" noRot="1" noChangeAspect="1"/>
          </p:cNvSpPr>
          <p:nvPr>
            <p:ph type="sldImg" idx="2"/>
          </p:nvPr>
        </p:nvSpPr>
        <p:spPr>
          <a:xfrm>
            <a:off x="466725" y="1233488"/>
            <a:ext cx="5924550" cy="333375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378824"/>
            <a:ext cx="2971800" cy="495426"/>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9378824"/>
            <a:ext cx="2971800" cy="495426"/>
          </a:xfrm>
          <a:prstGeom prst="rect">
            <a:avLst/>
          </a:prstGeom>
        </p:spPr>
        <p:txBody>
          <a:bodyPr vert="horz" lIns="91440" tIns="45720" rIns="91440" bIns="45720" rtlCol="0" anchor="b"/>
          <a:lstStyle>
            <a:lvl1pPr algn="r">
              <a:defRPr sz="1200"/>
            </a:lvl1pPr>
          </a:lstStyle>
          <a:p>
            <a:fld id="{93472641-C3F0-4EF5-B85E-B401389E8E19}" type="slidenum">
              <a:rPr lang="en-ZA" smtClean="0"/>
              <a:t>‹#›</a:t>
            </a:fld>
            <a:endParaRPr lang="en-ZA"/>
          </a:p>
        </p:txBody>
      </p:sp>
    </p:spTree>
    <p:extLst>
      <p:ext uri="{BB962C8B-B14F-4D97-AF65-F5344CB8AC3E}">
        <p14:creationId xmlns:p14="http://schemas.microsoft.com/office/powerpoint/2010/main" val="2185494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72641-C3F0-4EF5-B85E-B401389E8E19}" type="slidenum">
              <a:rPr lang="en-ZA" smtClean="0"/>
              <a:t>2</a:t>
            </a:fld>
            <a:endParaRPr lang="en-ZA"/>
          </a:p>
        </p:txBody>
      </p:sp>
    </p:spTree>
    <p:extLst>
      <p:ext uri="{BB962C8B-B14F-4D97-AF65-F5344CB8AC3E}">
        <p14:creationId xmlns:p14="http://schemas.microsoft.com/office/powerpoint/2010/main" val="4261449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72641-C3F0-4EF5-B85E-B401389E8E19}" type="slidenum">
              <a:rPr lang="en-ZA" smtClean="0"/>
              <a:t>12</a:t>
            </a:fld>
            <a:endParaRPr lang="en-ZA"/>
          </a:p>
        </p:txBody>
      </p:sp>
    </p:spTree>
    <p:extLst>
      <p:ext uri="{BB962C8B-B14F-4D97-AF65-F5344CB8AC3E}">
        <p14:creationId xmlns:p14="http://schemas.microsoft.com/office/powerpoint/2010/main" val="410191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72641-C3F0-4EF5-B85E-B401389E8E19}" type="slidenum">
              <a:rPr lang="en-ZA" smtClean="0"/>
              <a:t>13</a:t>
            </a:fld>
            <a:endParaRPr lang="en-ZA"/>
          </a:p>
        </p:txBody>
      </p:sp>
    </p:spTree>
    <p:extLst>
      <p:ext uri="{BB962C8B-B14F-4D97-AF65-F5344CB8AC3E}">
        <p14:creationId xmlns:p14="http://schemas.microsoft.com/office/powerpoint/2010/main" val="2284006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Spend more: unlikely but (1) innovative efforts around broader funding in sub-sectors – impact bonds; (2) remaining high inequality and room for redistribution; (3) changing technology and “new” assets (&amp; are we taxing the digital economy sufficiently) (4) a slow pivot away from bursary scheme to a loan scheme in PSET</a:t>
            </a:r>
          </a:p>
          <a:p>
            <a:r>
              <a:rPr lang="en-US" dirty="0"/>
              <a:t>Spend differently: Reallocating within education for more efficiency (1) greater prioritisation of early ECCE (2) dealing with repetition in early years (3) focus on poverty, health and housing (4) teacher assistants higher priority? (5) A remuneration strategy (6) cross-sub-sector strategies</a:t>
            </a:r>
          </a:p>
          <a:p>
            <a:r>
              <a:rPr lang="en-US" dirty="0"/>
              <a:t>Spending better? (1) technology, and better use of data (2)</a:t>
            </a:r>
          </a:p>
          <a:p>
            <a:r>
              <a:rPr lang="en-US" dirty="0"/>
              <a:t>?</a:t>
            </a:r>
          </a:p>
          <a:p>
            <a:r>
              <a:rPr lang="en-US" dirty="0"/>
              <a:t>Keeping the lid on wages</a:t>
            </a:r>
          </a:p>
          <a:p>
            <a:r>
              <a:rPr lang="en-US" dirty="0"/>
              <a:t>(And does one weigh in on the basic income grant – beware of grand redistributive strategies, they have not propelled us forward: housing, child grant, …? But the horse might have bolted?)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Making sure the NSFAS funding pays off?</a:t>
            </a:r>
          </a:p>
          <a:p>
            <a:endParaRPr lang="en-US" dirty="0"/>
          </a:p>
          <a:p>
            <a:r>
              <a:rPr lang="en-US" dirty="0"/>
              <a:t>Not using resources well in the school system – teacher quality and motivation. Accountability? Support?</a:t>
            </a:r>
          </a:p>
          <a:p>
            <a:r>
              <a:rPr lang="en-US" dirty="0"/>
              <a:t>Teachers not well enough trained</a:t>
            </a:r>
          </a:p>
          <a:p>
            <a:r>
              <a:rPr lang="en-US" dirty="0"/>
              <a:t>A school-culture mismatch – not empowering children</a:t>
            </a:r>
          </a:p>
          <a:p>
            <a:r>
              <a:rPr lang="en-US" dirty="0"/>
              <a:t>Where do you invest most to turn the problem around?</a:t>
            </a:r>
          </a:p>
          <a:p>
            <a:r>
              <a:rPr lang="en-US" dirty="0"/>
              <a:t>Equity</a:t>
            </a:r>
          </a:p>
          <a:p>
            <a:endParaRPr lang="en-US" dirty="0"/>
          </a:p>
          <a:p>
            <a:r>
              <a:rPr lang="en-US" dirty="0"/>
              <a:t>Grave threats</a:t>
            </a:r>
          </a:p>
          <a:p>
            <a:r>
              <a:rPr lang="en-US" dirty="0"/>
              <a:t>Routes are:</a:t>
            </a:r>
          </a:p>
          <a:p>
            <a:pPr lvl="1"/>
            <a:r>
              <a:rPr lang="en-US" dirty="0"/>
              <a:t>Spending more – finding new sources of finance</a:t>
            </a:r>
          </a:p>
          <a:p>
            <a:pPr lvl="2"/>
            <a:r>
              <a:rPr lang="en-US" dirty="0"/>
              <a:t>ECD – Impact binds and </a:t>
            </a:r>
          </a:p>
          <a:p>
            <a:pPr lvl="1"/>
            <a:r>
              <a:rPr lang="en-US" dirty="0"/>
              <a:t>Spending differently</a:t>
            </a:r>
          </a:p>
          <a:p>
            <a:pPr lvl="2"/>
            <a:r>
              <a:rPr lang="en-US" dirty="0"/>
              <a:t>Potentially “adverse prioritisation” – look at skills funding; prioritisation in higher education</a:t>
            </a:r>
          </a:p>
          <a:p>
            <a:pPr lvl="2"/>
            <a:r>
              <a:rPr lang="en-US" dirty="0"/>
              <a:t>Mix between schools and ECCE – </a:t>
            </a:r>
            <a:r>
              <a:rPr lang="en-US" dirty="0" err="1"/>
              <a:t>economise</a:t>
            </a:r>
            <a:r>
              <a:rPr lang="en-US" dirty="0"/>
              <a:t> on early enrolments and repetition</a:t>
            </a:r>
          </a:p>
          <a:p>
            <a:pPr lvl="2"/>
            <a:r>
              <a:rPr lang="en-US" dirty="0"/>
              <a:t>Spending better</a:t>
            </a:r>
          </a:p>
          <a:p>
            <a:r>
              <a:rPr lang="en-US" dirty="0"/>
              <a:t>Options:</a:t>
            </a:r>
          </a:p>
          <a:p>
            <a:endParaRPr lang="en-US" dirty="0"/>
          </a:p>
          <a:p>
            <a:r>
              <a:rPr lang="en-US" dirty="0"/>
              <a:t>UK Women’s Budget Group – there is money, this austerity is all about a class battle to shrink the size of the state and maintain the positions of the elite</a:t>
            </a:r>
          </a:p>
          <a:p>
            <a:endParaRPr lang="en-US" dirty="0"/>
          </a:p>
        </p:txBody>
      </p:sp>
      <p:sp>
        <p:nvSpPr>
          <p:cNvPr id="4" name="Slide Number Placeholder 3"/>
          <p:cNvSpPr>
            <a:spLocks noGrp="1"/>
          </p:cNvSpPr>
          <p:nvPr>
            <p:ph type="sldNum" sz="quarter" idx="5"/>
          </p:nvPr>
        </p:nvSpPr>
        <p:spPr/>
        <p:txBody>
          <a:bodyPr/>
          <a:lstStyle/>
          <a:p>
            <a:fld id="{93472641-C3F0-4EF5-B85E-B401389E8E19}" type="slidenum">
              <a:rPr lang="en-ZA" smtClean="0"/>
              <a:t>15</a:t>
            </a:fld>
            <a:endParaRPr lang="en-ZA"/>
          </a:p>
        </p:txBody>
      </p:sp>
    </p:spTree>
    <p:extLst>
      <p:ext uri="{BB962C8B-B14F-4D97-AF65-F5344CB8AC3E}">
        <p14:creationId xmlns:p14="http://schemas.microsoft.com/office/powerpoint/2010/main" val="665699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72641-C3F0-4EF5-B85E-B401389E8E19}" type="slidenum">
              <a:rPr lang="en-ZA" smtClean="0"/>
              <a:t>17</a:t>
            </a:fld>
            <a:endParaRPr lang="en-ZA"/>
          </a:p>
        </p:txBody>
      </p:sp>
    </p:spTree>
    <p:extLst>
      <p:ext uri="{BB962C8B-B14F-4D97-AF65-F5344CB8AC3E}">
        <p14:creationId xmlns:p14="http://schemas.microsoft.com/office/powerpoint/2010/main" val="2966302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72641-C3F0-4EF5-B85E-B401389E8E19}" type="slidenum">
              <a:rPr lang="en-ZA" smtClean="0"/>
              <a:t>3</a:t>
            </a:fld>
            <a:endParaRPr lang="en-ZA"/>
          </a:p>
        </p:txBody>
      </p:sp>
    </p:spTree>
    <p:extLst>
      <p:ext uri="{BB962C8B-B14F-4D97-AF65-F5344CB8AC3E}">
        <p14:creationId xmlns:p14="http://schemas.microsoft.com/office/powerpoint/2010/main" val="66960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situation/story: Been making progress in learning as measured by standardized international test and also when looking at where performance in the system is but (1)Covid-19 led to substantial learning losses and impacted most strongly on the most vulnerable (2) because of expansion in demand and costs, there have been pressure on inputs with teacher and manager numbers declining in spite of rising learner and student numbers – LE ratios up and class sizes  bigger although they have already been above average (3) and now severe pressure on budgets because of slow growth, sluggish revenue and rising debt – these probably related to governance, but complex causes buried in the political economy</a:t>
            </a:r>
          </a:p>
          <a:p>
            <a:pPr marL="228600" indent="-228600">
              <a:buAutoNum type="arabicPeriod"/>
            </a:pPr>
            <a:r>
              <a:rPr lang="en-US" dirty="0"/>
              <a:t>This picture is too simple. Andrew – education is also about “social control” (“social stratification, roles, signaling”). Should not be read as saying that if we can just get more learning the economy will grow and the positive cycle will be reignited – what Allais and others call the “the education gospel” – “the view of education as economic salvation” or that “education is the critical factor for individual’s success in obtaining and succeeding in work” . Clearly there are many other factors that must also be in place, such as </a:t>
            </a:r>
            <a:r>
              <a:rPr lang="en-US" dirty="0" err="1"/>
              <a:t>labour</a:t>
            </a:r>
            <a:r>
              <a:rPr lang="en-US" dirty="0"/>
              <a:t> demand and other policy areas such as industrial and </a:t>
            </a:r>
            <a:r>
              <a:rPr lang="en-US" dirty="0" err="1"/>
              <a:t>labour</a:t>
            </a:r>
            <a:r>
              <a:rPr lang="en-US" dirty="0"/>
              <a:t> market policy and indeed social </a:t>
            </a:r>
            <a:r>
              <a:rPr lang="en-US" dirty="0" err="1"/>
              <a:t>protecton</a:t>
            </a:r>
            <a:r>
              <a:rPr lang="en-US" dirty="0"/>
              <a:t> and health policy. Also, it should not be read as saying that inputs are the only factors in producing learning outcomes. We know it also depend on the quality of inputs and how well they are targeted and indeed that social factors (the socio-economic status of learners and the socio-economic composition of schools) are probably the determining factors (Taylor and Yu). While opening the money and resources tap may therefore not necessarily lead to the growth we need, closing the financial taps will have negative repercussions. (And the issue of the individualistic bias of the human capital approach</a:t>
            </a:r>
          </a:p>
          <a:p>
            <a:pPr marL="228600" indent="-228600">
              <a:buAutoNum type="arabicPeriod"/>
            </a:pPr>
            <a:r>
              <a:rPr lang="en-US" dirty="0"/>
              <a:t>In our workshop we have learnt about aspects of this framework. Andrew – things have indeed changed over the three decades and warnings about (a) how we should not overestimate what education can do and (b) should also not oversimplify the role of education – it is about more than human capital or just cognitive function  - also about “Also about social control: stratification, roles, signaling (discipline)” (Do not be too reductionist) Allais and others talk about the nurturing of learning dispositions </a:t>
            </a:r>
            <a:r>
              <a:rPr lang="en-US" dirty="0" err="1"/>
              <a:t>whhc</a:t>
            </a:r>
            <a:r>
              <a:rPr lang="en-US" dirty="0"/>
              <a:t> also include cooperation with others. Sonja Keller and Michale Sachs both pointed to the severity of the adjustment. Keller – on a real per capita basis, a7% contraction has been achieved – but a further 3.5% to go – and there are certain risks (debt </a:t>
            </a:r>
            <a:r>
              <a:rPr lang="en-US" dirty="0" err="1"/>
              <a:t>drivesr</a:t>
            </a:r>
            <a:r>
              <a:rPr lang="en-US" dirty="0"/>
              <a:t> such as SOE bailouts and interest rates. Michael – 7.6 reduction in </a:t>
            </a:r>
            <a:r>
              <a:rPr lang="en-US" dirty="0" err="1"/>
              <a:t>rela</a:t>
            </a:r>
            <a:r>
              <a:rPr lang="en-US" dirty="0"/>
              <a:t> per capita spending (against GEAR 6.3%)  - a severe post-Covid austerity</a:t>
            </a:r>
          </a:p>
          <a:p>
            <a:pPr marL="228600" indent="-228600">
              <a:buAutoNum type="arabicPeriod"/>
            </a:pPr>
            <a:r>
              <a:rPr lang="en-US" dirty="0"/>
              <a:t>Take stock of the broad sectoral budgets before we hear more from people deeply experienced in the different sub-sectors.</a:t>
            </a:r>
          </a:p>
          <a:p>
            <a:pPr marL="228600" indent="-228600">
              <a:buAutoNum type="arabicPeriod"/>
            </a:pPr>
            <a:endParaRPr lang="en-US" dirty="0"/>
          </a:p>
          <a:p>
            <a:pPr marL="0" indent="0">
              <a:buNone/>
            </a:pPr>
            <a:r>
              <a:rPr lang="en-US" dirty="0"/>
              <a:t>“Education is expected to perform the heavy lifting in poverty eradication as well as economic growth and development in poor countries1. Little emphasis is placed on how poverty constrains education2. As in the past, education will ‘fail’ to meet these expectations, because it cannot do what macro-economic and industrial policy alone can do to create quality jobs. The idea of solving inequality through individual social mobility created through education is part of an ideology of that avoids tackling economic and social development directly. ‘Failed’ education and the ‘failure’ of individuals to obtain the ‘relevant skills’ are the scapegoats for lack of development.”</a:t>
            </a:r>
          </a:p>
          <a:p>
            <a:endParaRPr lang="en-US" dirty="0"/>
          </a:p>
        </p:txBody>
      </p:sp>
      <p:sp>
        <p:nvSpPr>
          <p:cNvPr id="4" name="Slide Number Placeholder 3"/>
          <p:cNvSpPr>
            <a:spLocks noGrp="1"/>
          </p:cNvSpPr>
          <p:nvPr>
            <p:ph type="sldNum" sz="quarter" idx="5"/>
          </p:nvPr>
        </p:nvSpPr>
        <p:spPr/>
        <p:txBody>
          <a:bodyPr/>
          <a:lstStyle/>
          <a:p>
            <a:fld id="{93472641-C3F0-4EF5-B85E-B401389E8E19}" type="slidenum">
              <a:rPr lang="en-ZA" smtClean="0"/>
              <a:t>5</a:t>
            </a:fld>
            <a:endParaRPr lang="en-ZA"/>
          </a:p>
        </p:txBody>
      </p:sp>
    </p:spTree>
    <p:extLst>
      <p:ext uri="{BB962C8B-B14F-4D97-AF65-F5344CB8AC3E}">
        <p14:creationId xmlns:p14="http://schemas.microsoft.com/office/powerpoint/2010/main" val="164134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situation/story: Been making progress in learning as measured by standardized international test and also when looking at where performance in the system is but (1)Covid-19 led to substantial learning losses and impacted most strongly on the most vulnerable (2) because of expansion in demand and costs, there have been pressure on inputs with teacher and manager numbers declining in spite of rising learner and student numbers – LE ratios up and class sizes  bigger although they have already been above average (3) and now severe pressure on budgets because of slow growth, sluggish revenue and rising debt – these probably related to governance, but complex causes buried in the political economy</a:t>
            </a:r>
          </a:p>
          <a:p>
            <a:pPr marL="228600" indent="-228600">
              <a:buAutoNum type="arabicPeriod"/>
            </a:pPr>
            <a:r>
              <a:rPr lang="en-US" dirty="0"/>
              <a:t>This picture is too simple. Andrew – education is also about “social control” (“social stratification, roles, signaling”). Should not be read as saying that if we can just get more learning the economy will grow and the positive cycle will be reignited – what Allais and others call the “the education gospel” – “the view of education as economic salvation” or that “education is the critical factor for individual’s success in obtaining and succeeding in work” . Clearly there are many other factors that must also be in place, such as </a:t>
            </a:r>
            <a:r>
              <a:rPr lang="en-US" dirty="0" err="1"/>
              <a:t>labour</a:t>
            </a:r>
            <a:r>
              <a:rPr lang="en-US" dirty="0"/>
              <a:t> demand and other policy areas such as industrial and </a:t>
            </a:r>
            <a:r>
              <a:rPr lang="en-US" dirty="0" err="1"/>
              <a:t>labour</a:t>
            </a:r>
            <a:r>
              <a:rPr lang="en-US" dirty="0"/>
              <a:t> market policy and indeed social protection and health policy. Also, it should not be read as saying that inputs are the only factors in producing learning outcomes. We know it also depend on the quality of inputs and how well they are targeted and indeed that social factors (the socio-economic status of learners and the socio-economic composition of schools) are probably the determining factors (Taylor and Yu). While opening the money and resources tap may therefore not necessarily lead to the growth we need, closing the financial taps will have negative repercussions. (And the issue of the individualistic bias of the human capital approach</a:t>
            </a:r>
          </a:p>
          <a:p>
            <a:pPr marL="228600" indent="-228600">
              <a:buAutoNum type="arabicPeriod"/>
            </a:pPr>
            <a:r>
              <a:rPr lang="en-US" dirty="0"/>
              <a:t>In our workshop we have learnt about aspects of this framework. Andrew – things have indeed changed over the three decades and warnings about (a) how we should not overestimate what education can do and (b) should also not oversimplify the role of education – it is about more than human capital or just cognitive function  - also about “Also about social control: stratification, roles, signaling (discipline)” (Do not be too reductionist) Allais and others talk about the nurturing of learning dispositions </a:t>
            </a:r>
            <a:r>
              <a:rPr lang="en-US" dirty="0" err="1"/>
              <a:t>whhc</a:t>
            </a:r>
            <a:r>
              <a:rPr lang="en-US" dirty="0"/>
              <a:t> also include cooperation with others. Sonja Keller and Michale Sachs both pointed to the severity of the adjustment. Keller – on a real per capita basis, a7% contraction has been achieved – but a further 3.5% to go – and there are certain risks (debt </a:t>
            </a:r>
            <a:r>
              <a:rPr lang="en-US" dirty="0" err="1"/>
              <a:t>drivesr</a:t>
            </a:r>
            <a:r>
              <a:rPr lang="en-US" dirty="0"/>
              <a:t> such as SOE bailouts and interest rates. Michael – 7.6 reduction in </a:t>
            </a:r>
            <a:r>
              <a:rPr lang="en-US" dirty="0" err="1"/>
              <a:t>rela</a:t>
            </a:r>
            <a:r>
              <a:rPr lang="en-US" dirty="0"/>
              <a:t> per capita spending (against GEAR 6.3%)  - a severe post-Covid austerity</a:t>
            </a:r>
          </a:p>
          <a:p>
            <a:pPr marL="228600" indent="-228600">
              <a:buAutoNum type="arabicPeriod"/>
            </a:pPr>
            <a:r>
              <a:rPr lang="en-US" dirty="0"/>
              <a:t>Take stock of the broad sectoral budgets before we hear more from people deeply experienced in the different sub-sectors.</a:t>
            </a:r>
          </a:p>
          <a:p>
            <a:endParaRPr lang="en-US" dirty="0"/>
          </a:p>
        </p:txBody>
      </p:sp>
      <p:sp>
        <p:nvSpPr>
          <p:cNvPr id="4" name="Slide Number Placeholder 3"/>
          <p:cNvSpPr>
            <a:spLocks noGrp="1"/>
          </p:cNvSpPr>
          <p:nvPr>
            <p:ph type="sldNum" sz="quarter" idx="5"/>
          </p:nvPr>
        </p:nvSpPr>
        <p:spPr/>
        <p:txBody>
          <a:bodyPr/>
          <a:lstStyle/>
          <a:p>
            <a:fld id="{93472641-C3F0-4EF5-B85E-B401389E8E19}" type="slidenum">
              <a:rPr lang="en-ZA" smtClean="0"/>
              <a:t>6</a:t>
            </a:fld>
            <a:endParaRPr lang="en-ZA"/>
          </a:p>
        </p:txBody>
      </p:sp>
    </p:spTree>
    <p:extLst>
      <p:ext uri="{BB962C8B-B14F-4D97-AF65-F5344CB8AC3E}">
        <p14:creationId xmlns:p14="http://schemas.microsoft.com/office/powerpoint/2010/main" val="3534197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72641-C3F0-4EF5-B85E-B401389E8E19}" type="slidenum">
              <a:rPr lang="en-ZA" smtClean="0"/>
              <a:t>7</a:t>
            </a:fld>
            <a:endParaRPr lang="en-ZA"/>
          </a:p>
        </p:txBody>
      </p:sp>
    </p:spTree>
    <p:extLst>
      <p:ext uri="{BB962C8B-B14F-4D97-AF65-F5344CB8AC3E}">
        <p14:creationId xmlns:p14="http://schemas.microsoft.com/office/powerpoint/2010/main" val="659958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72641-C3F0-4EF5-B85E-B401389E8E19}" type="slidenum">
              <a:rPr lang="en-ZA" smtClean="0"/>
              <a:t>8</a:t>
            </a:fld>
            <a:endParaRPr lang="en-ZA"/>
          </a:p>
        </p:txBody>
      </p:sp>
    </p:spTree>
    <p:extLst>
      <p:ext uri="{BB962C8B-B14F-4D97-AF65-F5344CB8AC3E}">
        <p14:creationId xmlns:p14="http://schemas.microsoft.com/office/powerpoint/2010/main" val="4218358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72641-C3F0-4EF5-B85E-B401389E8E19}" type="slidenum">
              <a:rPr lang="en-ZA" smtClean="0"/>
              <a:t>9</a:t>
            </a:fld>
            <a:endParaRPr lang="en-ZA"/>
          </a:p>
        </p:txBody>
      </p:sp>
    </p:spTree>
    <p:extLst>
      <p:ext uri="{BB962C8B-B14F-4D97-AF65-F5344CB8AC3E}">
        <p14:creationId xmlns:p14="http://schemas.microsoft.com/office/powerpoint/2010/main" val="82075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 slide on total, increase to 2020 and then decline – almost at same level as in 2015/16</a:t>
            </a:r>
          </a:p>
          <a:p>
            <a:r>
              <a:rPr lang="en-US" dirty="0"/>
              <a:t>Basic Education similar up and down but going below level in 2015/16</a:t>
            </a:r>
          </a:p>
          <a:p>
            <a:r>
              <a:rPr lang="en-US" dirty="0"/>
              <a:t>PSET strong growth from less than 1% to about 1.4%, after turning a1.7% - the upward trend is because of NSFAS (funding of student living cost and study fees. Funding to institutions stagnating (so only part of the increase “education”, could be with social protection (a similar case with school nutrition/meals?</a:t>
            </a:r>
          </a:p>
          <a:p>
            <a:r>
              <a:rPr lang="en-US" dirty="0"/>
              <a:t>Skills funding fairly flat except for the Covid-19 dip</a:t>
            </a:r>
          </a:p>
          <a:p>
            <a:r>
              <a:rPr lang="en-US" dirty="0"/>
              <a:t>ECCE including </a:t>
            </a:r>
            <a:r>
              <a:rPr lang="en-US" dirty="0" err="1"/>
              <a:t>GradeR</a:t>
            </a:r>
            <a:r>
              <a:rPr lang="en-US" dirty="0"/>
              <a:t> staying static at around 0.15%</a:t>
            </a:r>
          </a:p>
          <a:p>
            <a:endParaRPr lang="en-US" dirty="0"/>
          </a:p>
          <a:p>
            <a:r>
              <a:rPr lang="en-US" dirty="0"/>
              <a:t>2018/19 Gr R R5.4b; Pre-sch R4.4b HR/</a:t>
            </a:r>
            <a:r>
              <a:rPr lang="en-US" dirty="0" err="1"/>
              <a:t>Infrast</a:t>
            </a:r>
            <a:r>
              <a:rPr lang="en-US" dirty="0"/>
              <a:t> R0.4b</a:t>
            </a:r>
          </a:p>
          <a:p>
            <a:r>
              <a:rPr lang="en-US" dirty="0"/>
              <a:t>2023/24 Gr R R8.4b; Pre-sch R2.2b HR/</a:t>
            </a:r>
            <a:r>
              <a:rPr lang="en-US" dirty="0" err="1"/>
              <a:t>Infrast</a:t>
            </a:r>
            <a:r>
              <a:rPr lang="en-US" dirty="0"/>
              <a:t> R0.4b (Increase in Gr R in </a:t>
            </a:r>
            <a:r>
              <a:rPr lang="en-US" dirty="0" err="1"/>
              <a:t>GrR</a:t>
            </a:r>
            <a:r>
              <a:rPr lang="en-US" dirty="0"/>
              <a:t> in </a:t>
            </a:r>
            <a:r>
              <a:rPr lang="en-US" dirty="0" err="1"/>
              <a:t>centres</a:t>
            </a:r>
            <a:endParaRPr lang="en-US" dirty="0"/>
          </a:p>
        </p:txBody>
      </p:sp>
      <p:sp>
        <p:nvSpPr>
          <p:cNvPr id="4" name="Slide Number Placeholder 3"/>
          <p:cNvSpPr>
            <a:spLocks noGrp="1"/>
          </p:cNvSpPr>
          <p:nvPr>
            <p:ph type="sldNum" sz="quarter" idx="5"/>
          </p:nvPr>
        </p:nvSpPr>
        <p:spPr/>
        <p:txBody>
          <a:bodyPr/>
          <a:lstStyle/>
          <a:p>
            <a:fld id="{93472641-C3F0-4EF5-B85E-B401389E8E19}" type="slidenum">
              <a:rPr lang="en-ZA" smtClean="0"/>
              <a:t>10</a:t>
            </a:fld>
            <a:endParaRPr lang="en-ZA"/>
          </a:p>
        </p:txBody>
      </p:sp>
    </p:spTree>
    <p:extLst>
      <p:ext uri="{BB962C8B-B14F-4D97-AF65-F5344CB8AC3E}">
        <p14:creationId xmlns:p14="http://schemas.microsoft.com/office/powerpoint/2010/main" val="2038131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72641-C3F0-4EF5-B85E-B401389E8E19}" type="slidenum">
              <a:rPr lang="en-ZA" smtClean="0"/>
              <a:t>11</a:t>
            </a:fld>
            <a:endParaRPr lang="en-ZA"/>
          </a:p>
        </p:txBody>
      </p:sp>
    </p:spTree>
    <p:extLst>
      <p:ext uri="{BB962C8B-B14F-4D97-AF65-F5344CB8AC3E}">
        <p14:creationId xmlns:p14="http://schemas.microsoft.com/office/powerpoint/2010/main" val="51190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89C07-DCA9-8BDF-3BFF-37E6C65544E0}"/>
              </a:ext>
            </a:extLst>
          </p:cNvPr>
          <p:cNvSpPr>
            <a:spLocks noGrp="1"/>
          </p:cNvSpPr>
          <p:nvPr>
            <p:ph type="ctrTitle"/>
          </p:nvPr>
        </p:nvSpPr>
        <p:spPr>
          <a:xfrm>
            <a:off x="2194560" y="1214438"/>
            <a:ext cx="9144000" cy="2951796"/>
          </a:xfrm>
        </p:spPr>
        <p:txBody>
          <a:bodyPr anchor="b"/>
          <a:lstStyle>
            <a:lvl1pPr algn="ctr">
              <a:defRPr sz="6000" b="1"/>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D9C396CD-5816-2A47-4281-CEC0FAE6D611}"/>
              </a:ext>
            </a:extLst>
          </p:cNvPr>
          <p:cNvSpPr>
            <a:spLocks noGrp="1"/>
          </p:cNvSpPr>
          <p:nvPr>
            <p:ph type="subTitle" idx="1"/>
          </p:nvPr>
        </p:nvSpPr>
        <p:spPr>
          <a:xfrm>
            <a:off x="2194560" y="4166234"/>
            <a:ext cx="9144000" cy="109156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A73E4A28-4828-B24B-1F85-86229947BBC7}"/>
              </a:ext>
            </a:extLst>
          </p:cNvPr>
          <p:cNvSpPr>
            <a:spLocks noGrp="1"/>
          </p:cNvSpPr>
          <p:nvPr>
            <p:ph type="dt" sz="half" idx="10"/>
          </p:nvPr>
        </p:nvSpPr>
        <p:spPr/>
        <p:txBody>
          <a:bodyPr/>
          <a:lstStyle/>
          <a:p>
            <a:fld id="{E5CBD2CE-AF38-43A2-AE6B-58CE09E3C76F}" type="datetimeFigureOut">
              <a:rPr lang="en-ZA" smtClean="0"/>
              <a:t>2024/08/20</a:t>
            </a:fld>
            <a:endParaRPr lang="en-ZA"/>
          </a:p>
        </p:txBody>
      </p:sp>
      <p:sp>
        <p:nvSpPr>
          <p:cNvPr id="5" name="Footer Placeholder 4">
            <a:extLst>
              <a:ext uri="{FF2B5EF4-FFF2-40B4-BE49-F238E27FC236}">
                <a16:creationId xmlns:a16="http://schemas.microsoft.com/office/drawing/2014/main" id="{6722789E-C3BF-15AE-A5B4-AACB0BE5CFB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47E52AD-22BF-0567-E5A7-DAB134A87295}"/>
              </a:ext>
            </a:extLst>
          </p:cNvPr>
          <p:cNvSpPr>
            <a:spLocks noGrp="1"/>
          </p:cNvSpPr>
          <p:nvPr>
            <p:ph type="sldNum" sz="quarter" idx="12"/>
          </p:nvPr>
        </p:nvSpPr>
        <p:spPr/>
        <p:txBody>
          <a:bodyPr/>
          <a:lstStyle/>
          <a:p>
            <a:fld id="{A72DB16F-9CDB-404A-AECC-C811CF02C89F}" type="slidenum">
              <a:rPr lang="en-ZA" smtClean="0"/>
              <a:t>‹#›</a:t>
            </a:fld>
            <a:endParaRPr lang="en-ZA"/>
          </a:p>
        </p:txBody>
      </p:sp>
      <p:pic>
        <p:nvPicPr>
          <p:cNvPr id="7" name="Picture 6" descr="Powerpoint1.png">
            <a:extLst>
              <a:ext uri="{FF2B5EF4-FFF2-40B4-BE49-F238E27FC236}">
                <a16:creationId xmlns:a16="http://schemas.microsoft.com/office/drawing/2014/main" id="{49490AE6-23D9-9C45-CF25-B426E50468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3252"/>
          <a:stretch/>
        </p:blipFill>
        <p:spPr>
          <a:xfrm>
            <a:off x="0" y="20836"/>
            <a:ext cx="2438398" cy="6837164"/>
          </a:xfrm>
          <a:prstGeom prst="rect">
            <a:avLst/>
          </a:prstGeom>
        </p:spPr>
      </p:pic>
      <p:pic>
        <p:nvPicPr>
          <p:cNvPr id="8" name="Picture 7">
            <a:extLst>
              <a:ext uri="{FF2B5EF4-FFF2-40B4-BE49-F238E27FC236}">
                <a16:creationId xmlns:a16="http://schemas.microsoft.com/office/drawing/2014/main" id="{7561752A-7DC0-F189-01B6-3DD546F985B0}"/>
              </a:ext>
            </a:extLst>
          </p:cNvPr>
          <p:cNvPicPr>
            <a:picLocks noChangeAspect="1"/>
          </p:cNvPicPr>
          <p:nvPr userDrawn="1"/>
        </p:nvPicPr>
        <p:blipFill>
          <a:blip r:embed="rId3"/>
          <a:stretch>
            <a:fillRect/>
          </a:stretch>
        </p:blipFill>
        <p:spPr>
          <a:xfrm>
            <a:off x="8851013" y="5742097"/>
            <a:ext cx="2554838" cy="792000"/>
          </a:xfrm>
          <a:prstGeom prst="rect">
            <a:avLst/>
          </a:prstGeom>
        </p:spPr>
      </p:pic>
      <p:pic>
        <p:nvPicPr>
          <p:cNvPr id="10" name="Picture 9">
            <a:extLst>
              <a:ext uri="{FF2B5EF4-FFF2-40B4-BE49-F238E27FC236}">
                <a16:creationId xmlns:a16="http://schemas.microsoft.com/office/drawing/2014/main" id="{92117833-A197-8B70-DB00-ACA1390F60E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9597" t="5639" r="-309" b="12790"/>
          <a:stretch/>
        </p:blipFill>
        <p:spPr>
          <a:xfrm>
            <a:off x="5436461" y="5742097"/>
            <a:ext cx="2652835" cy="792000"/>
          </a:xfrm>
          <a:prstGeom prst="rect">
            <a:avLst/>
          </a:prstGeom>
        </p:spPr>
      </p:pic>
      <p:pic>
        <p:nvPicPr>
          <p:cNvPr id="11" name="Picture 10">
            <a:extLst>
              <a:ext uri="{FF2B5EF4-FFF2-40B4-BE49-F238E27FC236}">
                <a16:creationId xmlns:a16="http://schemas.microsoft.com/office/drawing/2014/main" id="{EDCC59E6-5E14-0FAB-6B4F-4DDE1B89432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558" t="4389" r="59717" b="2811"/>
          <a:stretch/>
        </p:blipFill>
        <p:spPr>
          <a:xfrm>
            <a:off x="2704865" y="5742097"/>
            <a:ext cx="1969880" cy="792000"/>
          </a:xfrm>
          <a:prstGeom prst="rect">
            <a:avLst/>
          </a:prstGeom>
        </p:spPr>
      </p:pic>
    </p:spTree>
    <p:extLst>
      <p:ext uri="{BB962C8B-B14F-4D97-AF65-F5344CB8AC3E}">
        <p14:creationId xmlns:p14="http://schemas.microsoft.com/office/powerpoint/2010/main" val="377009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A3AE-8106-7956-85BA-CD230BAB842A}"/>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E3E6BB7-9813-2AC7-95A3-AF0EB87252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06B379B6-450F-B3AB-C51A-390A77888F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6065028F-4F86-256F-B8A7-8AE89A0F1174}"/>
              </a:ext>
            </a:extLst>
          </p:cNvPr>
          <p:cNvSpPr>
            <a:spLocks noGrp="1"/>
          </p:cNvSpPr>
          <p:nvPr>
            <p:ph type="dt" sz="half" idx="10"/>
          </p:nvPr>
        </p:nvSpPr>
        <p:spPr/>
        <p:txBody>
          <a:bodyPr/>
          <a:lstStyle/>
          <a:p>
            <a:fld id="{E5CBD2CE-AF38-43A2-AE6B-58CE09E3C76F}" type="datetimeFigureOut">
              <a:rPr lang="en-ZA" smtClean="0"/>
              <a:t>2024/08/20</a:t>
            </a:fld>
            <a:endParaRPr lang="en-ZA"/>
          </a:p>
        </p:txBody>
      </p:sp>
      <p:sp>
        <p:nvSpPr>
          <p:cNvPr id="6" name="Footer Placeholder 5">
            <a:extLst>
              <a:ext uri="{FF2B5EF4-FFF2-40B4-BE49-F238E27FC236}">
                <a16:creationId xmlns:a16="http://schemas.microsoft.com/office/drawing/2014/main" id="{9C5F40A3-07B2-F148-DB84-0F293EB51ACB}"/>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57651F7-9015-C355-B76E-8D514C88AB93}"/>
              </a:ext>
            </a:extLst>
          </p:cNvPr>
          <p:cNvSpPr>
            <a:spLocks noGrp="1"/>
          </p:cNvSpPr>
          <p:nvPr>
            <p:ph type="sldNum" sz="quarter" idx="12"/>
          </p:nvPr>
        </p:nvSpPr>
        <p:spPr/>
        <p:txBody>
          <a:bodyPr/>
          <a:lstStyle/>
          <a:p>
            <a:fld id="{A72DB16F-9CDB-404A-AECC-C811CF02C89F}" type="slidenum">
              <a:rPr lang="en-ZA" smtClean="0"/>
              <a:t>‹#›</a:t>
            </a:fld>
            <a:endParaRPr lang="en-ZA"/>
          </a:p>
        </p:txBody>
      </p:sp>
      <p:grpSp>
        <p:nvGrpSpPr>
          <p:cNvPr id="12" name="Group 11">
            <a:extLst>
              <a:ext uri="{FF2B5EF4-FFF2-40B4-BE49-F238E27FC236}">
                <a16:creationId xmlns:a16="http://schemas.microsoft.com/office/drawing/2014/main" id="{31F8C07A-C926-146F-E694-991FFA190450}"/>
              </a:ext>
            </a:extLst>
          </p:cNvPr>
          <p:cNvGrpSpPr/>
          <p:nvPr userDrawn="1"/>
        </p:nvGrpSpPr>
        <p:grpSpPr>
          <a:xfrm>
            <a:off x="701038" y="1466243"/>
            <a:ext cx="919944" cy="182880"/>
            <a:chOff x="701039" y="1581150"/>
            <a:chExt cx="540001" cy="239237"/>
          </a:xfrm>
        </p:grpSpPr>
        <p:cxnSp>
          <p:nvCxnSpPr>
            <p:cNvPr id="13" name="Straight Connector 12">
              <a:extLst>
                <a:ext uri="{FF2B5EF4-FFF2-40B4-BE49-F238E27FC236}">
                  <a16:creationId xmlns:a16="http://schemas.microsoft.com/office/drawing/2014/main" id="{654DCDC9-D416-AD21-684E-DA092FC12A2D}"/>
                </a:ext>
              </a:extLst>
            </p:cNvPr>
            <p:cNvCxnSpPr>
              <a:cxnSpLocks/>
            </p:cNvCxnSpPr>
            <p:nvPr userDrawn="1"/>
          </p:nvCxnSpPr>
          <p:spPr>
            <a:xfrm flipV="1">
              <a:off x="701040" y="1820386"/>
              <a:ext cx="540000" cy="1"/>
            </a:xfrm>
            <a:prstGeom prst="line">
              <a:avLst/>
            </a:prstGeom>
            <a:ln w="698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02EF819-6C19-C418-4436-0E3A42180D9E}"/>
                </a:ext>
              </a:extLst>
            </p:cNvPr>
            <p:cNvCxnSpPr>
              <a:cxnSpLocks/>
            </p:cNvCxnSpPr>
            <p:nvPr userDrawn="1"/>
          </p:nvCxnSpPr>
          <p:spPr>
            <a:xfrm>
              <a:off x="701040" y="1700768"/>
              <a:ext cx="396000" cy="0"/>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084C8F-B39C-88BA-B03D-BFC38F18674C}"/>
                </a:ext>
              </a:extLst>
            </p:cNvPr>
            <p:cNvCxnSpPr>
              <a:cxnSpLocks/>
            </p:cNvCxnSpPr>
            <p:nvPr userDrawn="1"/>
          </p:nvCxnSpPr>
          <p:spPr>
            <a:xfrm>
              <a:off x="701039" y="1581150"/>
              <a:ext cx="252000" cy="0"/>
            </a:xfrm>
            <a:prstGeom prst="line">
              <a:avLst/>
            </a:prstGeom>
            <a:ln w="69850">
              <a:solidFill>
                <a:srgbClr val="D62E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2535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44BDCB-B602-7B21-153A-40A498FF8913}"/>
              </a:ext>
            </a:extLst>
          </p:cNvPr>
          <p:cNvSpPr>
            <a:spLocks noGrp="1"/>
          </p:cNvSpPr>
          <p:nvPr>
            <p:ph type="dt" sz="half" idx="10"/>
          </p:nvPr>
        </p:nvSpPr>
        <p:spPr/>
        <p:txBody>
          <a:bodyPr/>
          <a:lstStyle/>
          <a:p>
            <a:fld id="{E5CBD2CE-AF38-43A2-AE6B-58CE09E3C76F}" type="datetimeFigureOut">
              <a:rPr lang="en-ZA" smtClean="0"/>
              <a:t>2024/08/20</a:t>
            </a:fld>
            <a:endParaRPr lang="en-ZA"/>
          </a:p>
        </p:txBody>
      </p:sp>
      <p:sp>
        <p:nvSpPr>
          <p:cNvPr id="3" name="Footer Placeholder 2">
            <a:extLst>
              <a:ext uri="{FF2B5EF4-FFF2-40B4-BE49-F238E27FC236}">
                <a16:creationId xmlns:a16="http://schemas.microsoft.com/office/drawing/2014/main" id="{6D7D4539-A0DD-8E92-0923-C37A3C87F6FD}"/>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7355F802-717C-54BA-2979-0F1CB0476CF4}"/>
              </a:ext>
            </a:extLst>
          </p:cNvPr>
          <p:cNvSpPr>
            <a:spLocks noGrp="1"/>
          </p:cNvSpPr>
          <p:nvPr>
            <p:ph type="sldNum" sz="quarter" idx="12"/>
          </p:nvPr>
        </p:nvSpPr>
        <p:spPr/>
        <p:txBody>
          <a:bodyPr/>
          <a:lstStyle/>
          <a:p>
            <a:fld id="{A72DB16F-9CDB-404A-AECC-C811CF02C89F}" type="slidenum">
              <a:rPr lang="en-ZA" smtClean="0"/>
              <a:t>‹#›</a:t>
            </a:fld>
            <a:endParaRPr lang="en-ZA"/>
          </a:p>
        </p:txBody>
      </p:sp>
      <p:sp>
        <p:nvSpPr>
          <p:cNvPr id="5" name="Rectangle 4">
            <a:extLst>
              <a:ext uri="{FF2B5EF4-FFF2-40B4-BE49-F238E27FC236}">
                <a16:creationId xmlns:a16="http://schemas.microsoft.com/office/drawing/2014/main" id="{84C8C7E9-1842-D740-0510-E76094246A5C}"/>
              </a:ext>
            </a:extLst>
          </p:cNvPr>
          <p:cNvSpPr/>
          <p:nvPr userDrawn="1"/>
        </p:nvSpPr>
        <p:spPr>
          <a:xfrm>
            <a:off x="548640" y="1432560"/>
            <a:ext cx="1310640" cy="62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612329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C8C7E9-1842-D740-0510-E76094246A5C}"/>
              </a:ext>
            </a:extLst>
          </p:cNvPr>
          <p:cNvSpPr/>
          <p:nvPr userDrawn="1"/>
        </p:nvSpPr>
        <p:spPr>
          <a:xfrm>
            <a:off x="548640" y="1432560"/>
            <a:ext cx="1310640" cy="62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a:extLst>
              <a:ext uri="{FF2B5EF4-FFF2-40B4-BE49-F238E27FC236}">
                <a16:creationId xmlns:a16="http://schemas.microsoft.com/office/drawing/2014/main" id="{9B96E8A1-CB0A-9A88-BE7C-5BB5D8C46F43}"/>
              </a:ext>
            </a:extLst>
          </p:cNvPr>
          <p:cNvSpPr/>
          <p:nvPr userDrawn="1"/>
        </p:nvSpPr>
        <p:spPr>
          <a:xfrm>
            <a:off x="0" y="0"/>
            <a:ext cx="12192000" cy="6858000"/>
          </a:xfrm>
          <a:prstGeom prst="rect">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accent6">
                  <a:lumMod val="75000"/>
                </a:schemeClr>
              </a:solidFill>
            </a:endParaRPr>
          </a:p>
        </p:txBody>
      </p:sp>
      <p:sp>
        <p:nvSpPr>
          <p:cNvPr id="2" name="Date Placeholder 1">
            <a:extLst>
              <a:ext uri="{FF2B5EF4-FFF2-40B4-BE49-F238E27FC236}">
                <a16:creationId xmlns:a16="http://schemas.microsoft.com/office/drawing/2014/main" id="{7544BDCB-B602-7B21-153A-40A498FF8913}"/>
              </a:ext>
            </a:extLst>
          </p:cNvPr>
          <p:cNvSpPr>
            <a:spLocks noGrp="1"/>
          </p:cNvSpPr>
          <p:nvPr>
            <p:ph type="dt" sz="half" idx="10"/>
          </p:nvPr>
        </p:nvSpPr>
        <p:spPr/>
        <p:txBody>
          <a:bodyPr/>
          <a:lstStyle>
            <a:lvl1pPr>
              <a:defRPr>
                <a:solidFill>
                  <a:schemeClr val="bg1"/>
                </a:solidFill>
              </a:defRPr>
            </a:lvl1pPr>
          </a:lstStyle>
          <a:p>
            <a:fld id="{E5CBD2CE-AF38-43A2-AE6B-58CE09E3C76F}" type="datetimeFigureOut">
              <a:rPr lang="en-ZA" smtClean="0"/>
              <a:pPr/>
              <a:t>2024/08/20</a:t>
            </a:fld>
            <a:endParaRPr lang="en-ZA"/>
          </a:p>
        </p:txBody>
      </p:sp>
      <p:sp>
        <p:nvSpPr>
          <p:cNvPr id="3" name="Footer Placeholder 2">
            <a:extLst>
              <a:ext uri="{FF2B5EF4-FFF2-40B4-BE49-F238E27FC236}">
                <a16:creationId xmlns:a16="http://schemas.microsoft.com/office/drawing/2014/main" id="{6D7D4539-A0DD-8E92-0923-C37A3C87F6FD}"/>
              </a:ext>
            </a:extLst>
          </p:cNvPr>
          <p:cNvSpPr>
            <a:spLocks noGrp="1"/>
          </p:cNvSpPr>
          <p:nvPr>
            <p:ph type="ftr" sz="quarter" idx="11"/>
          </p:nvPr>
        </p:nvSpPr>
        <p:spPr/>
        <p:txBody>
          <a:bodyPr/>
          <a:lstStyle>
            <a:lvl1pPr>
              <a:defRPr>
                <a:solidFill>
                  <a:schemeClr val="bg1"/>
                </a:solidFill>
              </a:defRPr>
            </a:lvl1pPr>
          </a:lstStyle>
          <a:p>
            <a:endParaRPr lang="en-ZA"/>
          </a:p>
        </p:txBody>
      </p:sp>
      <p:sp>
        <p:nvSpPr>
          <p:cNvPr id="4" name="Slide Number Placeholder 3">
            <a:extLst>
              <a:ext uri="{FF2B5EF4-FFF2-40B4-BE49-F238E27FC236}">
                <a16:creationId xmlns:a16="http://schemas.microsoft.com/office/drawing/2014/main" id="{7355F802-717C-54BA-2979-0F1CB0476CF4}"/>
              </a:ext>
            </a:extLst>
          </p:cNvPr>
          <p:cNvSpPr>
            <a:spLocks noGrp="1"/>
          </p:cNvSpPr>
          <p:nvPr>
            <p:ph type="sldNum" sz="quarter" idx="12"/>
          </p:nvPr>
        </p:nvSpPr>
        <p:spPr/>
        <p:txBody>
          <a:bodyPr/>
          <a:lstStyle>
            <a:lvl1pPr>
              <a:defRPr>
                <a:solidFill>
                  <a:schemeClr val="bg1"/>
                </a:solidFill>
              </a:defRPr>
            </a:lvl1pPr>
          </a:lstStyle>
          <a:p>
            <a:fld id="{A72DB16F-9CDB-404A-AECC-C811CF02C89F}" type="slidenum">
              <a:rPr lang="en-ZA" smtClean="0"/>
              <a:pPr/>
              <a:t>‹#›</a:t>
            </a:fld>
            <a:endParaRPr lang="en-ZA"/>
          </a:p>
        </p:txBody>
      </p:sp>
    </p:spTree>
    <p:extLst>
      <p:ext uri="{BB962C8B-B14F-4D97-AF65-F5344CB8AC3E}">
        <p14:creationId xmlns:p14="http://schemas.microsoft.com/office/powerpoint/2010/main" val="406279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869D-8E89-6455-B5F5-4B06084BF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0E631AB1-2CCA-EFCE-E276-7C3C428E5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52FE7A72-4DC6-5FAB-5F8C-F885FDEF64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A78F01-872E-3D61-FAF6-E7970B94A14F}"/>
              </a:ext>
            </a:extLst>
          </p:cNvPr>
          <p:cNvSpPr>
            <a:spLocks noGrp="1"/>
          </p:cNvSpPr>
          <p:nvPr>
            <p:ph type="dt" sz="half" idx="10"/>
          </p:nvPr>
        </p:nvSpPr>
        <p:spPr/>
        <p:txBody>
          <a:bodyPr/>
          <a:lstStyle/>
          <a:p>
            <a:fld id="{E5CBD2CE-AF38-43A2-AE6B-58CE09E3C76F}" type="datetimeFigureOut">
              <a:rPr lang="en-ZA" smtClean="0"/>
              <a:t>2024/08/20</a:t>
            </a:fld>
            <a:endParaRPr lang="en-ZA"/>
          </a:p>
        </p:txBody>
      </p:sp>
      <p:sp>
        <p:nvSpPr>
          <p:cNvPr id="6" name="Footer Placeholder 5">
            <a:extLst>
              <a:ext uri="{FF2B5EF4-FFF2-40B4-BE49-F238E27FC236}">
                <a16:creationId xmlns:a16="http://schemas.microsoft.com/office/drawing/2014/main" id="{93C86A80-1456-1366-4BC0-AC5087DD93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C319039-6746-98F2-8F6A-8DB71A29BA6C}"/>
              </a:ext>
            </a:extLst>
          </p:cNvPr>
          <p:cNvSpPr>
            <a:spLocks noGrp="1"/>
          </p:cNvSpPr>
          <p:nvPr>
            <p:ph type="sldNum" sz="quarter" idx="12"/>
          </p:nvPr>
        </p:nvSpPr>
        <p:spPr/>
        <p:txBody>
          <a:bodyPr/>
          <a:lstStyle/>
          <a:p>
            <a:fld id="{A72DB16F-9CDB-404A-AECC-C811CF02C89F}" type="slidenum">
              <a:rPr lang="en-ZA" smtClean="0"/>
              <a:t>‹#›</a:t>
            </a:fld>
            <a:endParaRPr lang="en-ZA"/>
          </a:p>
        </p:txBody>
      </p:sp>
    </p:spTree>
    <p:extLst>
      <p:ext uri="{BB962C8B-B14F-4D97-AF65-F5344CB8AC3E}">
        <p14:creationId xmlns:p14="http://schemas.microsoft.com/office/powerpoint/2010/main" val="3122053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17FCF-29EE-EA5C-2E33-2B9D063BD0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3BC22FD-3F69-FE09-FC68-67DC0E1060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BED13597-03A6-5D5F-CA48-52EB17A34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8E41C9-8C34-0663-FF38-B5E0D64F05C8}"/>
              </a:ext>
            </a:extLst>
          </p:cNvPr>
          <p:cNvSpPr>
            <a:spLocks noGrp="1"/>
          </p:cNvSpPr>
          <p:nvPr>
            <p:ph type="dt" sz="half" idx="10"/>
          </p:nvPr>
        </p:nvSpPr>
        <p:spPr/>
        <p:txBody>
          <a:bodyPr/>
          <a:lstStyle/>
          <a:p>
            <a:fld id="{E5CBD2CE-AF38-43A2-AE6B-58CE09E3C76F}" type="datetimeFigureOut">
              <a:rPr lang="en-ZA" smtClean="0"/>
              <a:t>2024/08/20</a:t>
            </a:fld>
            <a:endParaRPr lang="en-ZA"/>
          </a:p>
        </p:txBody>
      </p:sp>
      <p:sp>
        <p:nvSpPr>
          <p:cNvPr id="6" name="Footer Placeholder 5">
            <a:extLst>
              <a:ext uri="{FF2B5EF4-FFF2-40B4-BE49-F238E27FC236}">
                <a16:creationId xmlns:a16="http://schemas.microsoft.com/office/drawing/2014/main" id="{6A42B6E3-6C01-505F-5A12-64F46AAC61F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EC92917-C4D0-CCE6-E8DF-B88DE93EF1B4}"/>
              </a:ext>
            </a:extLst>
          </p:cNvPr>
          <p:cNvSpPr>
            <a:spLocks noGrp="1"/>
          </p:cNvSpPr>
          <p:nvPr>
            <p:ph type="sldNum" sz="quarter" idx="12"/>
          </p:nvPr>
        </p:nvSpPr>
        <p:spPr/>
        <p:txBody>
          <a:bodyPr/>
          <a:lstStyle/>
          <a:p>
            <a:fld id="{A72DB16F-9CDB-404A-AECC-C811CF02C89F}" type="slidenum">
              <a:rPr lang="en-ZA" smtClean="0"/>
              <a:t>‹#›</a:t>
            </a:fld>
            <a:endParaRPr lang="en-ZA"/>
          </a:p>
        </p:txBody>
      </p:sp>
    </p:spTree>
    <p:extLst>
      <p:ext uri="{BB962C8B-B14F-4D97-AF65-F5344CB8AC3E}">
        <p14:creationId xmlns:p14="http://schemas.microsoft.com/office/powerpoint/2010/main" val="1974499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3460-7E37-D84A-04E1-D8842686FE5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70284747-E01F-AB96-338B-1BB401B6C1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26FAB73-9326-1ABC-66B5-2C31D5169B8C}"/>
              </a:ext>
            </a:extLst>
          </p:cNvPr>
          <p:cNvSpPr>
            <a:spLocks noGrp="1"/>
          </p:cNvSpPr>
          <p:nvPr>
            <p:ph type="dt" sz="half" idx="10"/>
          </p:nvPr>
        </p:nvSpPr>
        <p:spPr/>
        <p:txBody>
          <a:bodyPr/>
          <a:lstStyle/>
          <a:p>
            <a:fld id="{E5CBD2CE-AF38-43A2-AE6B-58CE09E3C76F}" type="datetimeFigureOut">
              <a:rPr lang="en-ZA" smtClean="0"/>
              <a:t>2024/08/20</a:t>
            </a:fld>
            <a:endParaRPr lang="en-ZA"/>
          </a:p>
        </p:txBody>
      </p:sp>
      <p:sp>
        <p:nvSpPr>
          <p:cNvPr id="5" name="Footer Placeholder 4">
            <a:extLst>
              <a:ext uri="{FF2B5EF4-FFF2-40B4-BE49-F238E27FC236}">
                <a16:creationId xmlns:a16="http://schemas.microsoft.com/office/drawing/2014/main" id="{9BE62808-F6B0-9CE2-608B-F5656140CA0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3CD269B-7EB9-C15F-5E5E-4395DE06B255}"/>
              </a:ext>
            </a:extLst>
          </p:cNvPr>
          <p:cNvSpPr>
            <a:spLocks noGrp="1"/>
          </p:cNvSpPr>
          <p:nvPr>
            <p:ph type="sldNum" sz="quarter" idx="12"/>
          </p:nvPr>
        </p:nvSpPr>
        <p:spPr/>
        <p:txBody>
          <a:bodyPr/>
          <a:lstStyle/>
          <a:p>
            <a:fld id="{A72DB16F-9CDB-404A-AECC-C811CF02C89F}" type="slidenum">
              <a:rPr lang="en-ZA" smtClean="0"/>
              <a:t>‹#›</a:t>
            </a:fld>
            <a:endParaRPr lang="en-ZA"/>
          </a:p>
        </p:txBody>
      </p:sp>
      <p:grpSp>
        <p:nvGrpSpPr>
          <p:cNvPr id="7" name="Group 6">
            <a:extLst>
              <a:ext uri="{FF2B5EF4-FFF2-40B4-BE49-F238E27FC236}">
                <a16:creationId xmlns:a16="http://schemas.microsoft.com/office/drawing/2014/main" id="{A2268D08-13E7-9304-DAAB-D29ECC5B834D}"/>
              </a:ext>
            </a:extLst>
          </p:cNvPr>
          <p:cNvGrpSpPr/>
          <p:nvPr userDrawn="1"/>
        </p:nvGrpSpPr>
        <p:grpSpPr>
          <a:xfrm>
            <a:off x="701038" y="1581150"/>
            <a:ext cx="792000" cy="180000"/>
            <a:chOff x="701039" y="1581150"/>
            <a:chExt cx="540001" cy="239237"/>
          </a:xfrm>
        </p:grpSpPr>
        <p:cxnSp>
          <p:nvCxnSpPr>
            <p:cNvPr id="8" name="Straight Connector 7">
              <a:extLst>
                <a:ext uri="{FF2B5EF4-FFF2-40B4-BE49-F238E27FC236}">
                  <a16:creationId xmlns:a16="http://schemas.microsoft.com/office/drawing/2014/main" id="{BA1B7B3E-9764-0176-F7DC-2CC9FB906AA3}"/>
                </a:ext>
              </a:extLst>
            </p:cNvPr>
            <p:cNvCxnSpPr>
              <a:cxnSpLocks/>
            </p:cNvCxnSpPr>
            <p:nvPr userDrawn="1"/>
          </p:nvCxnSpPr>
          <p:spPr>
            <a:xfrm flipV="1">
              <a:off x="701040" y="1820386"/>
              <a:ext cx="540000" cy="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ABA5F6-9B00-2840-94AD-3C5F55BD5A01}"/>
                </a:ext>
              </a:extLst>
            </p:cNvPr>
            <p:cNvCxnSpPr>
              <a:cxnSpLocks/>
            </p:cNvCxnSpPr>
            <p:nvPr userDrawn="1"/>
          </p:nvCxnSpPr>
          <p:spPr>
            <a:xfrm>
              <a:off x="701040" y="1700768"/>
              <a:ext cx="3960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1B16FF-5635-8E13-9952-C998CACD4245}"/>
                </a:ext>
              </a:extLst>
            </p:cNvPr>
            <p:cNvCxnSpPr>
              <a:cxnSpLocks/>
            </p:cNvCxnSpPr>
            <p:nvPr userDrawn="1"/>
          </p:nvCxnSpPr>
          <p:spPr>
            <a:xfrm>
              <a:off x="701039" y="1581150"/>
              <a:ext cx="252000" cy="0"/>
            </a:xfrm>
            <a:prstGeom prst="line">
              <a:avLst/>
            </a:prstGeom>
            <a:ln w="76200">
              <a:solidFill>
                <a:srgbClr val="D62E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460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DBFE17-988F-0DBA-547C-18DDE0597B8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76A7C00B-3684-4BA9-F1EF-DE426D6C89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DB7A4AB-DF48-6972-902B-C442950B05BD}"/>
              </a:ext>
            </a:extLst>
          </p:cNvPr>
          <p:cNvSpPr>
            <a:spLocks noGrp="1"/>
          </p:cNvSpPr>
          <p:nvPr>
            <p:ph type="dt" sz="half" idx="10"/>
          </p:nvPr>
        </p:nvSpPr>
        <p:spPr/>
        <p:txBody>
          <a:bodyPr/>
          <a:lstStyle/>
          <a:p>
            <a:fld id="{E5CBD2CE-AF38-43A2-AE6B-58CE09E3C76F}" type="datetimeFigureOut">
              <a:rPr lang="en-ZA" smtClean="0"/>
              <a:t>2024/08/20</a:t>
            </a:fld>
            <a:endParaRPr lang="en-ZA"/>
          </a:p>
        </p:txBody>
      </p:sp>
      <p:sp>
        <p:nvSpPr>
          <p:cNvPr id="5" name="Footer Placeholder 4">
            <a:extLst>
              <a:ext uri="{FF2B5EF4-FFF2-40B4-BE49-F238E27FC236}">
                <a16:creationId xmlns:a16="http://schemas.microsoft.com/office/drawing/2014/main" id="{DB8763A9-3793-D6B1-C73E-7C5D538010A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4D1F601-3769-BAAC-E311-130F3E979EEA}"/>
              </a:ext>
            </a:extLst>
          </p:cNvPr>
          <p:cNvSpPr>
            <a:spLocks noGrp="1"/>
          </p:cNvSpPr>
          <p:nvPr>
            <p:ph type="sldNum" sz="quarter" idx="12"/>
          </p:nvPr>
        </p:nvSpPr>
        <p:spPr/>
        <p:txBody>
          <a:bodyPr/>
          <a:lstStyle/>
          <a:p>
            <a:fld id="{A72DB16F-9CDB-404A-AECC-C811CF02C89F}" type="slidenum">
              <a:rPr lang="en-ZA" smtClean="0"/>
              <a:t>‹#›</a:t>
            </a:fld>
            <a:endParaRPr lang="en-ZA"/>
          </a:p>
        </p:txBody>
      </p:sp>
    </p:spTree>
    <p:extLst>
      <p:ext uri="{BB962C8B-B14F-4D97-AF65-F5344CB8AC3E}">
        <p14:creationId xmlns:p14="http://schemas.microsoft.com/office/powerpoint/2010/main" val="4245128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643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11531600" cy="762000"/>
          </a:xfrm>
        </p:spPr>
        <p:txBody>
          <a:bodyPr/>
          <a:lstStyle>
            <a:lvl1pPr>
              <a:defRPr>
                <a:latin typeface="Grotesque"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04800" y="1066800"/>
            <a:ext cx="11531600" cy="5359400"/>
          </a:xfrm>
        </p:spPr>
        <p:txBody>
          <a:bodyPr/>
          <a:lstStyle>
            <a:lvl1pPr>
              <a:defRPr>
                <a:latin typeface="Grotesque" panose="020B0604020202020204" pitchFamily="34" charset="0"/>
              </a:defRPr>
            </a:lvl1pPr>
            <a:lvl2pPr>
              <a:defRPr>
                <a:latin typeface="Grotesque" panose="020B0604020202020204" pitchFamily="34" charset="0"/>
              </a:defRPr>
            </a:lvl2pPr>
            <a:lvl3pPr>
              <a:defRPr>
                <a:latin typeface="Grotesque" panose="020B0604020202020204" pitchFamily="34" charset="0"/>
              </a:defRPr>
            </a:lvl3pPr>
            <a:lvl4pPr>
              <a:defRPr>
                <a:latin typeface="Grotesque" panose="020B0604020202020204" pitchFamily="34" charset="0"/>
              </a:defRPr>
            </a:lvl4pPr>
            <a:lvl5pPr>
              <a:defRPr>
                <a:latin typeface="Grotesque"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0959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11531600" cy="762000"/>
          </a:xfrm>
        </p:spPr>
        <p:txBody>
          <a:bodyPr/>
          <a:lstStyle>
            <a:lvl1pPr>
              <a:defRPr>
                <a:latin typeface="Grotesque"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04800" y="1066800"/>
            <a:ext cx="11531600" cy="5359400"/>
          </a:xfrm>
        </p:spPr>
        <p:txBody>
          <a:bodyPr/>
          <a:lstStyle>
            <a:lvl1pPr>
              <a:defRPr>
                <a:latin typeface="Grotesque" panose="020B0604020202020204" pitchFamily="34" charset="0"/>
              </a:defRPr>
            </a:lvl1pPr>
            <a:lvl2pPr>
              <a:defRPr>
                <a:latin typeface="Grotesque" panose="020B0604020202020204" pitchFamily="34" charset="0"/>
              </a:defRPr>
            </a:lvl2pPr>
            <a:lvl3pPr>
              <a:defRPr>
                <a:latin typeface="Grotesque" panose="020B0604020202020204" pitchFamily="34" charset="0"/>
              </a:defRPr>
            </a:lvl3pPr>
            <a:lvl4pPr>
              <a:defRPr>
                <a:latin typeface="Grotesque" panose="020B0604020202020204" pitchFamily="34" charset="0"/>
              </a:defRPr>
            </a:lvl4pPr>
            <a:lvl5pPr>
              <a:defRPr>
                <a:latin typeface="Grotesque"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252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5B68-D202-1FB9-5E31-64825F0234B5}"/>
              </a:ext>
            </a:extLst>
          </p:cNvPr>
          <p:cNvSpPr>
            <a:spLocks noGrp="1"/>
          </p:cNvSpPr>
          <p:nvPr>
            <p:ph type="title"/>
          </p:nvPr>
        </p:nvSpPr>
        <p:spPr>
          <a:xfrm>
            <a:off x="2438400" y="1709738"/>
            <a:ext cx="8909050" cy="2852737"/>
          </a:xfrm>
        </p:spPr>
        <p:txBody>
          <a:bodyPr anchor="b"/>
          <a:lstStyle>
            <a:lvl1pPr>
              <a:defRPr sz="6000" b="1"/>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0BD2F478-303E-01D7-FEB3-A8830C45E129}"/>
              </a:ext>
            </a:extLst>
          </p:cNvPr>
          <p:cNvSpPr>
            <a:spLocks noGrp="1"/>
          </p:cNvSpPr>
          <p:nvPr>
            <p:ph type="body" idx="1"/>
          </p:nvPr>
        </p:nvSpPr>
        <p:spPr>
          <a:xfrm>
            <a:off x="2438398" y="4589464"/>
            <a:ext cx="8909051" cy="8400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FA6EAD-8F19-079D-FC06-A809F34474FD}"/>
              </a:ext>
            </a:extLst>
          </p:cNvPr>
          <p:cNvSpPr>
            <a:spLocks noGrp="1"/>
          </p:cNvSpPr>
          <p:nvPr>
            <p:ph type="dt" sz="half" idx="10"/>
          </p:nvPr>
        </p:nvSpPr>
        <p:spPr/>
        <p:txBody>
          <a:bodyPr/>
          <a:lstStyle/>
          <a:p>
            <a:fld id="{E5CBD2CE-AF38-43A2-AE6B-58CE09E3C76F}" type="datetimeFigureOut">
              <a:rPr lang="en-ZA" smtClean="0"/>
              <a:t>2024/08/20</a:t>
            </a:fld>
            <a:endParaRPr lang="en-ZA"/>
          </a:p>
        </p:txBody>
      </p:sp>
      <p:sp>
        <p:nvSpPr>
          <p:cNvPr id="5" name="Footer Placeholder 4">
            <a:extLst>
              <a:ext uri="{FF2B5EF4-FFF2-40B4-BE49-F238E27FC236}">
                <a16:creationId xmlns:a16="http://schemas.microsoft.com/office/drawing/2014/main" id="{0291DAF8-BEA4-61A7-187B-C5BCE124963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C892A42-A88C-E7CA-1933-C2F3E312CDEA}"/>
              </a:ext>
            </a:extLst>
          </p:cNvPr>
          <p:cNvSpPr>
            <a:spLocks noGrp="1"/>
          </p:cNvSpPr>
          <p:nvPr>
            <p:ph type="sldNum" sz="quarter" idx="12"/>
          </p:nvPr>
        </p:nvSpPr>
        <p:spPr/>
        <p:txBody>
          <a:bodyPr/>
          <a:lstStyle/>
          <a:p>
            <a:fld id="{A72DB16F-9CDB-404A-AECC-C811CF02C89F}" type="slidenum">
              <a:rPr lang="en-ZA" smtClean="0"/>
              <a:t>‹#›</a:t>
            </a:fld>
            <a:endParaRPr lang="en-ZA"/>
          </a:p>
        </p:txBody>
      </p:sp>
      <p:pic>
        <p:nvPicPr>
          <p:cNvPr id="7" name="Picture 6" descr="Powerpoint1.png">
            <a:extLst>
              <a:ext uri="{FF2B5EF4-FFF2-40B4-BE49-F238E27FC236}">
                <a16:creationId xmlns:a16="http://schemas.microsoft.com/office/drawing/2014/main" id="{D98CDAA3-79F5-7266-198F-C16642E388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3252"/>
          <a:stretch/>
        </p:blipFill>
        <p:spPr>
          <a:xfrm>
            <a:off x="0" y="20836"/>
            <a:ext cx="2438398" cy="6837164"/>
          </a:xfrm>
          <a:prstGeom prst="rect">
            <a:avLst/>
          </a:prstGeom>
        </p:spPr>
      </p:pic>
    </p:spTree>
    <p:extLst>
      <p:ext uri="{BB962C8B-B14F-4D97-AF65-F5344CB8AC3E}">
        <p14:creationId xmlns:p14="http://schemas.microsoft.com/office/powerpoint/2010/main" val="14091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0844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55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11430000" cy="762000"/>
          </a:xfrm>
        </p:spPr>
        <p:txBody>
          <a:bodyPr/>
          <a:lstStyle>
            <a:lvl1pPr>
              <a:defRPr>
                <a:latin typeface="Grotesque"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04800" y="1066800"/>
            <a:ext cx="5080000" cy="5003800"/>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43600" y="1061884"/>
            <a:ext cx="5791200" cy="4957916"/>
          </a:xfrm>
        </p:spPr>
        <p:txBody>
          <a:bodyPr/>
          <a:lstStyle>
            <a:lvl1pPr>
              <a:defRPr sz="1867">
                <a:latin typeface="Grotesque" panose="020B0604020202020204" pitchFamily="34" charset="0"/>
              </a:defRPr>
            </a:lvl1pPr>
            <a:lvl2pPr>
              <a:defRPr sz="1600">
                <a:latin typeface="Grotesque" panose="020B0604020202020204" pitchFamily="34" charset="0"/>
              </a:defRPr>
            </a:lvl2pPr>
            <a:lvl3pPr>
              <a:defRPr sz="1333">
                <a:latin typeface="Grotesque" panose="020B0604020202020204" pitchFamily="34" charset="0"/>
              </a:defRPr>
            </a:lvl3pPr>
            <a:lvl4pPr>
              <a:defRPr sz="1200">
                <a:latin typeface="Grotesque" panose="020B0604020202020204" pitchFamily="34" charset="0"/>
              </a:defRPr>
            </a:lvl4pPr>
            <a:lvl5pPr>
              <a:defRPr sz="1200">
                <a:latin typeface="Grotesque"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2714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4060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3102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6217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3799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475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0085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6254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76FC-9D14-0CA1-EEA5-584354C10D11}"/>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2D7B3A8-70FF-CF6B-2F8E-E2776A6261D4}"/>
              </a:ext>
            </a:extLst>
          </p:cNvPr>
          <p:cNvSpPr>
            <a:spLocks noGrp="1"/>
          </p:cNvSpPr>
          <p:nvPr>
            <p:ph type="dt" sz="half" idx="10"/>
          </p:nvPr>
        </p:nvSpPr>
        <p:spPr/>
        <p:txBody>
          <a:bodyPr/>
          <a:lstStyle/>
          <a:p>
            <a:fld id="{E5CBD2CE-AF38-43A2-AE6B-58CE09E3C76F}" type="datetimeFigureOut">
              <a:rPr lang="en-ZA" smtClean="0"/>
              <a:t>2024/08/20</a:t>
            </a:fld>
            <a:endParaRPr lang="en-ZA"/>
          </a:p>
        </p:txBody>
      </p:sp>
      <p:sp>
        <p:nvSpPr>
          <p:cNvPr id="4" name="Footer Placeholder 3">
            <a:extLst>
              <a:ext uri="{FF2B5EF4-FFF2-40B4-BE49-F238E27FC236}">
                <a16:creationId xmlns:a16="http://schemas.microsoft.com/office/drawing/2014/main" id="{BA7385DB-2880-09F9-3552-33DC0296ED3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37E9AA2B-1727-6140-E2B3-A7DAADB18C84}"/>
              </a:ext>
            </a:extLst>
          </p:cNvPr>
          <p:cNvSpPr>
            <a:spLocks noGrp="1"/>
          </p:cNvSpPr>
          <p:nvPr>
            <p:ph type="sldNum" sz="quarter" idx="12"/>
          </p:nvPr>
        </p:nvSpPr>
        <p:spPr/>
        <p:txBody>
          <a:bodyPr/>
          <a:lstStyle/>
          <a:p>
            <a:fld id="{A72DB16F-9CDB-404A-AECC-C811CF02C89F}" type="slidenum">
              <a:rPr lang="en-ZA" smtClean="0"/>
              <a:t>‹#›</a:t>
            </a:fld>
            <a:endParaRPr lang="en-ZA"/>
          </a:p>
        </p:txBody>
      </p:sp>
      <p:grpSp>
        <p:nvGrpSpPr>
          <p:cNvPr id="15" name="Group 14">
            <a:extLst>
              <a:ext uri="{FF2B5EF4-FFF2-40B4-BE49-F238E27FC236}">
                <a16:creationId xmlns:a16="http://schemas.microsoft.com/office/drawing/2014/main" id="{BB521816-8B11-9AE6-A12A-883283D20F6F}"/>
              </a:ext>
            </a:extLst>
          </p:cNvPr>
          <p:cNvGrpSpPr/>
          <p:nvPr userDrawn="1"/>
        </p:nvGrpSpPr>
        <p:grpSpPr>
          <a:xfrm>
            <a:off x="701038" y="1595007"/>
            <a:ext cx="792000" cy="166145"/>
            <a:chOff x="701039" y="1599565"/>
            <a:chExt cx="540001" cy="220822"/>
          </a:xfrm>
        </p:grpSpPr>
        <p:cxnSp>
          <p:nvCxnSpPr>
            <p:cNvPr id="8" name="Straight Connector 7">
              <a:extLst>
                <a:ext uri="{FF2B5EF4-FFF2-40B4-BE49-F238E27FC236}">
                  <a16:creationId xmlns:a16="http://schemas.microsoft.com/office/drawing/2014/main" id="{D0DA1D4B-5A68-42D0-8403-358CD44F1B42}"/>
                </a:ext>
              </a:extLst>
            </p:cNvPr>
            <p:cNvCxnSpPr>
              <a:cxnSpLocks/>
            </p:cNvCxnSpPr>
            <p:nvPr userDrawn="1"/>
          </p:nvCxnSpPr>
          <p:spPr>
            <a:xfrm flipV="1">
              <a:off x="701040" y="1820386"/>
              <a:ext cx="540000" cy="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3902C3D-F04A-41A7-55C0-1A92399B3CFC}"/>
                </a:ext>
              </a:extLst>
            </p:cNvPr>
            <p:cNvCxnSpPr>
              <a:cxnSpLocks/>
            </p:cNvCxnSpPr>
            <p:nvPr userDrawn="1"/>
          </p:nvCxnSpPr>
          <p:spPr>
            <a:xfrm>
              <a:off x="701040" y="1700769"/>
              <a:ext cx="3960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A3AFA2B-32A6-102B-5E68-18B4D767F1CD}"/>
                </a:ext>
              </a:extLst>
            </p:cNvPr>
            <p:cNvCxnSpPr>
              <a:cxnSpLocks/>
            </p:cNvCxnSpPr>
            <p:nvPr userDrawn="1"/>
          </p:nvCxnSpPr>
          <p:spPr>
            <a:xfrm>
              <a:off x="701039" y="1599565"/>
              <a:ext cx="252000" cy="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191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76FC-9D14-0CA1-EEA5-584354C10D11}"/>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2D7B3A8-70FF-CF6B-2F8E-E2776A6261D4}"/>
              </a:ext>
            </a:extLst>
          </p:cNvPr>
          <p:cNvSpPr>
            <a:spLocks noGrp="1"/>
          </p:cNvSpPr>
          <p:nvPr>
            <p:ph type="dt" sz="half" idx="10"/>
          </p:nvPr>
        </p:nvSpPr>
        <p:spPr/>
        <p:txBody>
          <a:bodyPr/>
          <a:lstStyle/>
          <a:p>
            <a:fld id="{E5CBD2CE-AF38-43A2-AE6B-58CE09E3C76F}" type="datetimeFigureOut">
              <a:rPr lang="en-ZA" smtClean="0"/>
              <a:t>2024/08/20</a:t>
            </a:fld>
            <a:endParaRPr lang="en-ZA"/>
          </a:p>
        </p:txBody>
      </p:sp>
      <p:sp>
        <p:nvSpPr>
          <p:cNvPr id="4" name="Footer Placeholder 3">
            <a:extLst>
              <a:ext uri="{FF2B5EF4-FFF2-40B4-BE49-F238E27FC236}">
                <a16:creationId xmlns:a16="http://schemas.microsoft.com/office/drawing/2014/main" id="{BA7385DB-2880-09F9-3552-33DC0296ED3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37E9AA2B-1727-6140-E2B3-A7DAADB18C84}"/>
              </a:ext>
            </a:extLst>
          </p:cNvPr>
          <p:cNvSpPr>
            <a:spLocks noGrp="1"/>
          </p:cNvSpPr>
          <p:nvPr>
            <p:ph type="sldNum" sz="quarter" idx="12"/>
          </p:nvPr>
        </p:nvSpPr>
        <p:spPr/>
        <p:txBody>
          <a:bodyPr/>
          <a:lstStyle/>
          <a:p>
            <a:fld id="{A72DB16F-9CDB-404A-AECC-C811CF02C89F}" type="slidenum">
              <a:rPr lang="en-ZA" smtClean="0"/>
              <a:t>‹#›</a:t>
            </a:fld>
            <a:endParaRPr lang="en-ZA"/>
          </a:p>
        </p:txBody>
      </p:sp>
      <p:grpSp>
        <p:nvGrpSpPr>
          <p:cNvPr id="15" name="Group 14">
            <a:extLst>
              <a:ext uri="{FF2B5EF4-FFF2-40B4-BE49-F238E27FC236}">
                <a16:creationId xmlns:a16="http://schemas.microsoft.com/office/drawing/2014/main" id="{BB521816-8B11-9AE6-A12A-883283D20F6F}"/>
              </a:ext>
            </a:extLst>
          </p:cNvPr>
          <p:cNvGrpSpPr/>
          <p:nvPr userDrawn="1"/>
        </p:nvGrpSpPr>
        <p:grpSpPr>
          <a:xfrm>
            <a:off x="701038" y="1466243"/>
            <a:ext cx="919944" cy="182880"/>
            <a:chOff x="701039" y="1581150"/>
            <a:chExt cx="540001" cy="239237"/>
          </a:xfrm>
        </p:grpSpPr>
        <p:cxnSp>
          <p:nvCxnSpPr>
            <p:cNvPr id="8" name="Straight Connector 7">
              <a:extLst>
                <a:ext uri="{FF2B5EF4-FFF2-40B4-BE49-F238E27FC236}">
                  <a16:creationId xmlns:a16="http://schemas.microsoft.com/office/drawing/2014/main" id="{D0DA1D4B-5A68-42D0-8403-358CD44F1B42}"/>
                </a:ext>
              </a:extLst>
            </p:cNvPr>
            <p:cNvCxnSpPr>
              <a:cxnSpLocks/>
            </p:cNvCxnSpPr>
            <p:nvPr userDrawn="1"/>
          </p:nvCxnSpPr>
          <p:spPr>
            <a:xfrm flipV="1">
              <a:off x="701040" y="1820386"/>
              <a:ext cx="540000" cy="1"/>
            </a:xfrm>
            <a:prstGeom prst="line">
              <a:avLst/>
            </a:prstGeom>
            <a:ln w="698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3902C3D-F04A-41A7-55C0-1A92399B3CFC}"/>
                </a:ext>
              </a:extLst>
            </p:cNvPr>
            <p:cNvCxnSpPr>
              <a:cxnSpLocks/>
            </p:cNvCxnSpPr>
            <p:nvPr userDrawn="1"/>
          </p:nvCxnSpPr>
          <p:spPr>
            <a:xfrm>
              <a:off x="701040" y="1700768"/>
              <a:ext cx="396000" cy="0"/>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A3AFA2B-32A6-102B-5E68-18B4D767F1CD}"/>
                </a:ext>
              </a:extLst>
            </p:cNvPr>
            <p:cNvCxnSpPr>
              <a:cxnSpLocks/>
            </p:cNvCxnSpPr>
            <p:nvPr userDrawn="1"/>
          </p:nvCxnSpPr>
          <p:spPr>
            <a:xfrm>
              <a:off x="701039" y="1581150"/>
              <a:ext cx="252000" cy="0"/>
            </a:xfrm>
            <a:prstGeom prst="line">
              <a:avLst/>
            </a:prstGeom>
            <a:ln w="69850">
              <a:solidFill>
                <a:srgbClr val="D62E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3785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165F34-7A0C-C69E-6205-B6A1752B99A3}"/>
              </a:ext>
            </a:extLst>
          </p:cNvPr>
          <p:cNvSpPr/>
          <p:nvPr userDrawn="1"/>
        </p:nvSpPr>
        <p:spPr>
          <a:xfrm>
            <a:off x="0" y="0"/>
            <a:ext cx="12192000" cy="6858000"/>
          </a:xfrm>
          <a:prstGeom prst="rect">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accent6">
                  <a:lumMod val="75000"/>
                </a:schemeClr>
              </a:solidFill>
            </a:endParaRPr>
          </a:p>
        </p:txBody>
      </p:sp>
      <p:sp>
        <p:nvSpPr>
          <p:cNvPr id="2" name="Title 1">
            <a:extLst>
              <a:ext uri="{FF2B5EF4-FFF2-40B4-BE49-F238E27FC236}">
                <a16:creationId xmlns:a16="http://schemas.microsoft.com/office/drawing/2014/main" id="{199976FC-9D14-0CA1-EEA5-584354C10D1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ZA"/>
          </a:p>
        </p:txBody>
      </p:sp>
      <p:sp>
        <p:nvSpPr>
          <p:cNvPr id="3" name="Date Placeholder 2">
            <a:extLst>
              <a:ext uri="{FF2B5EF4-FFF2-40B4-BE49-F238E27FC236}">
                <a16:creationId xmlns:a16="http://schemas.microsoft.com/office/drawing/2014/main" id="{72D7B3A8-70FF-CF6B-2F8E-E2776A6261D4}"/>
              </a:ext>
            </a:extLst>
          </p:cNvPr>
          <p:cNvSpPr>
            <a:spLocks noGrp="1"/>
          </p:cNvSpPr>
          <p:nvPr>
            <p:ph type="dt" sz="half" idx="10"/>
          </p:nvPr>
        </p:nvSpPr>
        <p:spPr/>
        <p:txBody>
          <a:bodyPr/>
          <a:lstStyle>
            <a:lvl1pPr>
              <a:defRPr>
                <a:solidFill>
                  <a:schemeClr val="bg1"/>
                </a:solidFill>
              </a:defRPr>
            </a:lvl1pPr>
          </a:lstStyle>
          <a:p>
            <a:fld id="{E5CBD2CE-AF38-43A2-AE6B-58CE09E3C76F}" type="datetimeFigureOut">
              <a:rPr lang="en-ZA" smtClean="0"/>
              <a:pPr/>
              <a:t>2024/08/20</a:t>
            </a:fld>
            <a:endParaRPr lang="en-ZA"/>
          </a:p>
        </p:txBody>
      </p:sp>
      <p:sp>
        <p:nvSpPr>
          <p:cNvPr id="4" name="Footer Placeholder 3">
            <a:extLst>
              <a:ext uri="{FF2B5EF4-FFF2-40B4-BE49-F238E27FC236}">
                <a16:creationId xmlns:a16="http://schemas.microsoft.com/office/drawing/2014/main" id="{BA7385DB-2880-09F9-3552-33DC0296ED3D}"/>
              </a:ext>
            </a:extLst>
          </p:cNvPr>
          <p:cNvSpPr>
            <a:spLocks noGrp="1"/>
          </p:cNvSpPr>
          <p:nvPr>
            <p:ph type="ftr" sz="quarter" idx="11"/>
          </p:nvPr>
        </p:nvSpPr>
        <p:spPr/>
        <p:txBody>
          <a:bodyPr/>
          <a:lstStyle>
            <a:lvl1pPr>
              <a:defRPr>
                <a:solidFill>
                  <a:schemeClr val="bg1"/>
                </a:solidFill>
              </a:defRPr>
            </a:lvl1pPr>
          </a:lstStyle>
          <a:p>
            <a:endParaRPr lang="en-ZA"/>
          </a:p>
        </p:txBody>
      </p:sp>
      <p:sp>
        <p:nvSpPr>
          <p:cNvPr id="5" name="Slide Number Placeholder 4">
            <a:extLst>
              <a:ext uri="{FF2B5EF4-FFF2-40B4-BE49-F238E27FC236}">
                <a16:creationId xmlns:a16="http://schemas.microsoft.com/office/drawing/2014/main" id="{37E9AA2B-1727-6140-E2B3-A7DAADB18C84}"/>
              </a:ext>
            </a:extLst>
          </p:cNvPr>
          <p:cNvSpPr>
            <a:spLocks noGrp="1"/>
          </p:cNvSpPr>
          <p:nvPr>
            <p:ph type="sldNum" sz="quarter" idx="12"/>
          </p:nvPr>
        </p:nvSpPr>
        <p:spPr/>
        <p:txBody>
          <a:bodyPr/>
          <a:lstStyle>
            <a:lvl1pPr>
              <a:defRPr>
                <a:solidFill>
                  <a:schemeClr val="bg1"/>
                </a:solidFill>
              </a:defRPr>
            </a:lvl1pPr>
          </a:lstStyle>
          <a:p>
            <a:fld id="{A72DB16F-9CDB-404A-AECC-C811CF02C89F}" type="slidenum">
              <a:rPr lang="en-ZA" smtClean="0"/>
              <a:pPr/>
              <a:t>‹#›</a:t>
            </a:fld>
            <a:endParaRPr lang="en-ZA"/>
          </a:p>
        </p:txBody>
      </p:sp>
      <p:grpSp>
        <p:nvGrpSpPr>
          <p:cNvPr id="15" name="Group 14">
            <a:extLst>
              <a:ext uri="{FF2B5EF4-FFF2-40B4-BE49-F238E27FC236}">
                <a16:creationId xmlns:a16="http://schemas.microsoft.com/office/drawing/2014/main" id="{BB521816-8B11-9AE6-A12A-883283D20F6F}"/>
              </a:ext>
            </a:extLst>
          </p:cNvPr>
          <p:cNvGrpSpPr/>
          <p:nvPr userDrawn="1"/>
        </p:nvGrpSpPr>
        <p:grpSpPr>
          <a:xfrm>
            <a:off x="700943" y="1664283"/>
            <a:ext cx="10671048" cy="96870"/>
            <a:chOff x="700984" y="1691638"/>
            <a:chExt cx="7275721" cy="128749"/>
          </a:xfrm>
        </p:grpSpPr>
        <p:cxnSp>
          <p:nvCxnSpPr>
            <p:cNvPr id="8" name="Straight Connector 7">
              <a:extLst>
                <a:ext uri="{FF2B5EF4-FFF2-40B4-BE49-F238E27FC236}">
                  <a16:creationId xmlns:a16="http://schemas.microsoft.com/office/drawing/2014/main" id="{D0DA1D4B-5A68-42D0-8403-358CD44F1B42}"/>
                </a:ext>
              </a:extLst>
            </p:cNvPr>
            <p:cNvCxnSpPr>
              <a:cxnSpLocks/>
            </p:cNvCxnSpPr>
            <p:nvPr userDrawn="1"/>
          </p:nvCxnSpPr>
          <p:spPr>
            <a:xfrm flipV="1">
              <a:off x="700984" y="1820386"/>
              <a:ext cx="7275721" cy="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A3AFA2B-32A6-102B-5E68-18B4D767F1CD}"/>
                </a:ext>
              </a:extLst>
            </p:cNvPr>
            <p:cNvCxnSpPr>
              <a:cxnSpLocks/>
            </p:cNvCxnSpPr>
            <p:nvPr userDrawn="1"/>
          </p:nvCxnSpPr>
          <p:spPr>
            <a:xfrm>
              <a:off x="701039" y="1691638"/>
              <a:ext cx="252000" cy="0"/>
            </a:xfrm>
            <a:prstGeom prst="line">
              <a:avLst/>
            </a:prstGeom>
            <a:ln w="76200">
              <a:solidFill>
                <a:srgbClr val="D62E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2702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7385DB-2880-09F9-3552-33DC0296ED3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37E9AA2B-1727-6140-E2B3-A7DAADB18C84}"/>
              </a:ext>
            </a:extLst>
          </p:cNvPr>
          <p:cNvSpPr>
            <a:spLocks noGrp="1"/>
          </p:cNvSpPr>
          <p:nvPr>
            <p:ph type="sldNum" sz="quarter" idx="12"/>
          </p:nvPr>
        </p:nvSpPr>
        <p:spPr/>
        <p:txBody>
          <a:bodyPr/>
          <a:lstStyle/>
          <a:p>
            <a:fld id="{A72DB16F-9CDB-404A-AECC-C811CF02C89F}" type="slidenum">
              <a:rPr lang="en-ZA" smtClean="0"/>
              <a:t>‹#›</a:t>
            </a:fld>
            <a:endParaRPr lang="en-ZA"/>
          </a:p>
        </p:txBody>
      </p:sp>
      <p:sp>
        <p:nvSpPr>
          <p:cNvPr id="6" name="Rectangle 5">
            <a:extLst>
              <a:ext uri="{FF2B5EF4-FFF2-40B4-BE49-F238E27FC236}">
                <a16:creationId xmlns:a16="http://schemas.microsoft.com/office/drawing/2014/main" id="{84360E8B-2BB2-757A-7FCE-0D47C628B0B5}"/>
              </a:ext>
            </a:extLst>
          </p:cNvPr>
          <p:cNvSpPr/>
          <p:nvPr userDrawn="1"/>
        </p:nvSpPr>
        <p:spPr>
          <a:xfrm>
            <a:off x="0" y="0"/>
            <a:ext cx="4038600" cy="6858000"/>
          </a:xfrm>
          <a:prstGeom prst="rect">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accent6">
                  <a:lumMod val="75000"/>
                </a:schemeClr>
              </a:solidFill>
            </a:endParaRPr>
          </a:p>
        </p:txBody>
      </p:sp>
      <p:sp>
        <p:nvSpPr>
          <p:cNvPr id="2" name="Title 1">
            <a:extLst>
              <a:ext uri="{FF2B5EF4-FFF2-40B4-BE49-F238E27FC236}">
                <a16:creationId xmlns:a16="http://schemas.microsoft.com/office/drawing/2014/main" id="{199976FC-9D14-0CA1-EEA5-584354C10D11}"/>
              </a:ext>
            </a:extLst>
          </p:cNvPr>
          <p:cNvSpPr>
            <a:spLocks noGrp="1"/>
          </p:cNvSpPr>
          <p:nvPr>
            <p:ph type="title"/>
          </p:nvPr>
        </p:nvSpPr>
        <p:spPr>
          <a:xfrm>
            <a:off x="548640" y="792487"/>
            <a:ext cx="3032760" cy="5059673"/>
          </a:xfrm>
        </p:spPr>
        <p:txBody>
          <a:bodyPr/>
          <a:lstStyle>
            <a:lvl1pPr>
              <a:defRPr>
                <a:solidFill>
                  <a:schemeClr val="bg1"/>
                </a:solidFill>
              </a:defRPr>
            </a:lvl1pPr>
          </a:lstStyle>
          <a:p>
            <a:r>
              <a:rPr lang="en-US"/>
              <a:t>Click to edit Master title style</a:t>
            </a:r>
            <a:endParaRPr lang="en-ZA"/>
          </a:p>
        </p:txBody>
      </p:sp>
      <p:sp>
        <p:nvSpPr>
          <p:cNvPr id="3" name="Date Placeholder 2">
            <a:extLst>
              <a:ext uri="{FF2B5EF4-FFF2-40B4-BE49-F238E27FC236}">
                <a16:creationId xmlns:a16="http://schemas.microsoft.com/office/drawing/2014/main" id="{72D7B3A8-70FF-CF6B-2F8E-E2776A6261D4}"/>
              </a:ext>
            </a:extLst>
          </p:cNvPr>
          <p:cNvSpPr>
            <a:spLocks noGrp="1"/>
          </p:cNvSpPr>
          <p:nvPr>
            <p:ph type="dt" sz="half" idx="10"/>
          </p:nvPr>
        </p:nvSpPr>
        <p:spPr/>
        <p:txBody>
          <a:bodyPr/>
          <a:lstStyle>
            <a:lvl1pPr>
              <a:defRPr>
                <a:solidFill>
                  <a:schemeClr val="bg1"/>
                </a:solidFill>
              </a:defRPr>
            </a:lvl1pPr>
          </a:lstStyle>
          <a:p>
            <a:fld id="{E5CBD2CE-AF38-43A2-AE6B-58CE09E3C76F}" type="datetimeFigureOut">
              <a:rPr lang="en-ZA" smtClean="0"/>
              <a:pPr/>
              <a:t>2024/08/20</a:t>
            </a:fld>
            <a:endParaRPr lang="en-ZA"/>
          </a:p>
        </p:txBody>
      </p:sp>
    </p:spTree>
    <p:extLst>
      <p:ext uri="{BB962C8B-B14F-4D97-AF65-F5344CB8AC3E}">
        <p14:creationId xmlns:p14="http://schemas.microsoft.com/office/powerpoint/2010/main" val="214080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7385DB-2880-09F9-3552-33DC0296ED3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37E9AA2B-1727-6140-E2B3-A7DAADB18C84}"/>
              </a:ext>
            </a:extLst>
          </p:cNvPr>
          <p:cNvSpPr>
            <a:spLocks noGrp="1"/>
          </p:cNvSpPr>
          <p:nvPr>
            <p:ph type="sldNum" sz="quarter" idx="12"/>
          </p:nvPr>
        </p:nvSpPr>
        <p:spPr/>
        <p:txBody>
          <a:bodyPr/>
          <a:lstStyle/>
          <a:p>
            <a:fld id="{A72DB16F-9CDB-404A-AECC-C811CF02C89F}" type="slidenum">
              <a:rPr lang="en-ZA" smtClean="0"/>
              <a:t>‹#›</a:t>
            </a:fld>
            <a:endParaRPr lang="en-ZA"/>
          </a:p>
        </p:txBody>
      </p:sp>
      <p:sp>
        <p:nvSpPr>
          <p:cNvPr id="6" name="Rectangle 5">
            <a:extLst>
              <a:ext uri="{FF2B5EF4-FFF2-40B4-BE49-F238E27FC236}">
                <a16:creationId xmlns:a16="http://schemas.microsoft.com/office/drawing/2014/main" id="{84360E8B-2BB2-757A-7FCE-0D47C628B0B5}"/>
              </a:ext>
            </a:extLst>
          </p:cNvPr>
          <p:cNvSpPr/>
          <p:nvPr userDrawn="1"/>
        </p:nvSpPr>
        <p:spPr>
          <a:xfrm>
            <a:off x="0" y="0"/>
            <a:ext cx="8483600" cy="6858000"/>
          </a:xfrm>
          <a:prstGeom prst="rect">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accent6">
                  <a:lumMod val="75000"/>
                </a:schemeClr>
              </a:solidFill>
            </a:endParaRPr>
          </a:p>
        </p:txBody>
      </p:sp>
      <p:sp>
        <p:nvSpPr>
          <p:cNvPr id="2" name="Title 1">
            <a:extLst>
              <a:ext uri="{FF2B5EF4-FFF2-40B4-BE49-F238E27FC236}">
                <a16:creationId xmlns:a16="http://schemas.microsoft.com/office/drawing/2014/main" id="{199976FC-9D14-0CA1-EEA5-584354C10D11}"/>
              </a:ext>
            </a:extLst>
          </p:cNvPr>
          <p:cNvSpPr>
            <a:spLocks noGrp="1"/>
          </p:cNvSpPr>
          <p:nvPr>
            <p:ph type="title"/>
          </p:nvPr>
        </p:nvSpPr>
        <p:spPr>
          <a:xfrm>
            <a:off x="548640" y="792487"/>
            <a:ext cx="7376160" cy="1023613"/>
          </a:xfrm>
        </p:spPr>
        <p:txBody>
          <a:bodyPr/>
          <a:lstStyle>
            <a:lvl1pPr>
              <a:defRPr>
                <a:solidFill>
                  <a:schemeClr val="bg1"/>
                </a:solidFill>
              </a:defRPr>
            </a:lvl1pPr>
          </a:lstStyle>
          <a:p>
            <a:r>
              <a:rPr lang="en-US" dirty="0"/>
              <a:t>Click to edit Master title style</a:t>
            </a:r>
            <a:endParaRPr lang="en-ZA" dirty="0"/>
          </a:p>
        </p:txBody>
      </p:sp>
      <p:sp>
        <p:nvSpPr>
          <p:cNvPr id="3" name="Date Placeholder 2">
            <a:extLst>
              <a:ext uri="{FF2B5EF4-FFF2-40B4-BE49-F238E27FC236}">
                <a16:creationId xmlns:a16="http://schemas.microsoft.com/office/drawing/2014/main" id="{72D7B3A8-70FF-CF6B-2F8E-E2776A6261D4}"/>
              </a:ext>
            </a:extLst>
          </p:cNvPr>
          <p:cNvSpPr>
            <a:spLocks noGrp="1"/>
          </p:cNvSpPr>
          <p:nvPr>
            <p:ph type="dt" sz="half" idx="10"/>
          </p:nvPr>
        </p:nvSpPr>
        <p:spPr/>
        <p:txBody>
          <a:bodyPr/>
          <a:lstStyle>
            <a:lvl1pPr>
              <a:defRPr>
                <a:solidFill>
                  <a:schemeClr val="bg1"/>
                </a:solidFill>
              </a:defRPr>
            </a:lvl1pPr>
          </a:lstStyle>
          <a:p>
            <a:fld id="{E5CBD2CE-AF38-43A2-AE6B-58CE09E3C76F}" type="datetimeFigureOut">
              <a:rPr lang="en-ZA" smtClean="0"/>
              <a:pPr/>
              <a:t>2024/08/20</a:t>
            </a:fld>
            <a:endParaRPr lang="en-ZA"/>
          </a:p>
        </p:txBody>
      </p:sp>
    </p:spTree>
    <p:extLst>
      <p:ext uri="{BB962C8B-B14F-4D97-AF65-F5344CB8AC3E}">
        <p14:creationId xmlns:p14="http://schemas.microsoft.com/office/powerpoint/2010/main" val="1488381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360E8B-2BB2-757A-7FCE-0D47C628B0B5}"/>
              </a:ext>
            </a:extLst>
          </p:cNvPr>
          <p:cNvSpPr/>
          <p:nvPr userDrawn="1"/>
        </p:nvSpPr>
        <p:spPr>
          <a:xfrm>
            <a:off x="8153400" y="0"/>
            <a:ext cx="4038600" cy="6858000"/>
          </a:xfrm>
          <a:prstGeom prst="rect">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accent6">
                  <a:lumMod val="75000"/>
                </a:schemeClr>
              </a:solidFill>
            </a:endParaRPr>
          </a:p>
        </p:txBody>
      </p:sp>
      <p:sp>
        <p:nvSpPr>
          <p:cNvPr id="2" name="Title 1">
            <a:extLst>
              <a:ext uri="{FF2B5EF4-FFF2-40B4-BE49-F238E27FC236}">
                <a16:creationId xmlns:a16="http://schemas.microsoft.com/office/drawing/2014/main" id="{199976FC-9D14-0CA1-EEA5-584354C10D11}"/>
              </a:ext>
            </a:extLst>
          </p:cNvPr>
          <p:cNvSpPr>
            <a:spLocks noGrp="1"/>
          </p:cNvSpPr>
          <p:nvPr>
            <p:ph type="title"/>
          </p:nvPr>
        </p:nvSpPr>
        <p:spPr>
          <a:xfrm>
            <a:off x="8656320" y="792487"/>
            <a:ext cx="3032760" cy="5059673"/>
          </a:xfrm>
        </p:spPr>
        <p:txBody>
          <a:bodyPr/>
          <a:lstStyle>
            <a:lvl1pPr>
              <a:defRPr>
                <a:solidFill>
                  <a:schemeClr val="bg1"/>
                </a:solidFill>
              </a:defRPr>
            </a:lvl1pPr>
          </a:lstStyle>
          <a:p>
            <a:r>
              <a:rPr lang="en-US"/>
              <a:t>Click to edit Master title style</a:t>
            </a:r>
            <a:endParaRPr lang="en-ZA"/>
          </a:p>
        </p:txBody>
      </p:sp>
      <p:sp>
        <p:nvSpPr>
          <p:cNvPr id="7" name="Rectangle 6">
            <a:extLst>
              <a:ext uri="{FF2B5EF4-FFF2-40B4-BE49-F238E27FC236}">
                <a16:creationId xmlns:a16="http://schemas.microsoft.com/office/drawing/2014/main" id="{EEF20AFF-7C77-93E5-0039-5D60F41EFFD4}"/>
              </a:ext>
            </a:extLst>
          </p:cNvPr>
          <p:cNvSpPr/>
          <p:nvPr userDrawn="1"/>
        </p:nvSpPr>
        <p:spPr>
          <a:xfrm>
            <a:off x="548640" y="1432560"/>
            <a:ext cx="1310640" cy="62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Footer Placeholder 3">
            <a:extLst>
              <a:ext uri="{FF2B5EF4-FFF2-40B4-BE49-F238E27FC236}">
                <a16:creationId xmlns:a16="http://schemas.microsoft.com/office/drawing/2014/main" id="{BA7385DB-2880-09F9-3552-33DC0296ED3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37E9AA2B-1727-6140-E2B3-A7DAADB18C84}"/>
              </a:ext>
            </a:extLst>
          </p:cNvPr>
          <p:cNvSpPr>
            <a:spLocks noGrp="1"/>
          </p:cNvSpPr>
          <p:nvPr>
            <p:ph type="sldNum" sz="quarter" idx="12"/>
          </p:nvPr>
        </p:nvSpPr>
        <p:spPr/>
        <p:txBody>
          <a:bodyPr/>
          <a:lstStyle>
            <a:lvl1pPr>
              <a:defRPr>
                <a:solidFill>
                  <a:schemeClr val="bg1"/>
                </a:solidFill>
              </a:defRPr>
            </a:lvl1pPr>
          </a:lstStyle>
          <a:p>
            <a:fld id="{A72DB16F-9CDB-404A-AECC-C811CF02C89F}" type="slidenum">
              <a:rPr lang="en-ZA" smtClean="0"/>
              <a:pPr/>
              <a:t>‹#›</a:t>
            </a:fld>
            <a:endParaRPr lang="en-ZA"/>
          </a:p>
        </p:txBody>
      </p:sp>
      <p:sp>
        <p:nvSpPr>
          <p:cNvPr id="3" name="Date Placeholder 2">
            <a:extLst>
              <a:ext uri="{FF2B5EF4-FFF2-40B4-BE49-F238E27FC236}">
                <a16:creationId xmlns:a16="http://schemas.microsoft.com/office/drawing/2014/main" id="{72D7B3A8-70FF-CF6B-2F8E-E2776A6261D4}"/>
              </a:ext>
            </a:extLst>
          </p:cNvPr>
          <p:cNvSpPr>
            <a:spLocks noGrp="1"/>
          </p:cNvSpPr>
          <p:nvPr>
            <p:ph type="dt" sz="half" idx="10"/>
          </p:nvPr>
        </p:nvSpPr>
        <p:spPr/>
        <p:txBody>
          <a:bodyPr/>
          <a:lstStyle/>
          <a:p>
            <a:fld id="{E5CBD2CE-AF38-43A2-AE6B-58CE09E3C76F}" type="datetimeFigureOut">
              <a:rPr lang="en-ZA" smtClean="0"/>
              <a:t>2024/08/20</a:t>
            </a:fld>
            <a:endParaRPr lang="en-ZA"/>
          </a:p>
        </p:txBody>
      </p:sp>
    </p:spTree>
    <p:extLst>
      <p:ext uri="{BB962C8B-B14F-4D97-AF65-F5344CB8AC3E}">
        <p14:creationId xmlns:p14="http://schemas.microsoft.com/office/powerpoint/2010/main" val="2898208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56B1-3A86-A659-527B-1F56C408727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9CDBF2B-4936-B5AC-F430-99FC9BE2B3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38E45DE-A20E-8DB7-B192-26AE0A44711A}"/>
              </a:ext>
            </a:extLst>
          </p:cNvPr>
          <p:cNvSpPr>
            <a:spLocks noGrp="1"/>
          </p:cNvSpPr>
          <p:nvPr>
            <p:ph type="dt" sz="half" idx="10"/>
          </p:nvPr>
        </p:nvSpPr>
        <p:spPr/>
        <p:txBody>
          <a:bodyPr/>
          <a:lstStyle/>
          <a:p>
            <a:fld id="{E5CBD2CE-AF38-43A2-AE6B-58CE09E3C76F}" type="datetimeFigureOut">
              <a:rPr lang="en-ZA" smtClean="0"/>
              <a:t>2024/08/20</a:t>
            </a:fld>
            <a:endParaRPr lang="en-ZA"/>
          </a:p>
        </p:txBody>
      </p:sp>
      <p:sp>
        <p:nvSpPr>
          <p:cNvPr id="5" name="Footer Placeholder 4">
            <a:extLst>
              <a:ext uri="{FF2B5EF4-FFF2-40B4-BE49-F238E27FC236}">
                <a16:creationId xmlns:a16="http://schemas.microsoft.com/office/drawing/2014/main" id="{AB735B76-FC9E-39EA-F6CB-D7376F54D8E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9473D6A-0EC4-1F50-3056-7878841C1EA7}"/>
              </a:ext>
            </a:extLst>
          </p:cNvPr>
          <p:cNvSpPr>
            <a:spLocks noGrp="1"/>
          </p:cNvSpPr>
          <p:nvPr>
            <p:ph type="sldNum" sz="quarter" idx="12"/>
          </p:nvPr>
        </p:nvSpPr>
        <p:spPr/>
        <p:txBody>
          <a:bodyPr/>
          <a:lstStyle/>
          <a:p>
            <a:fld id="{A72DB16F-9CDB-404A-AECC-C811CF02C89F}" type="slidenum">
              <a:rPr lang="en-ZA" smtClean="0"/>
              <a:t>‹#›</a:t>
            </a:fld>
            <a:endParaRPr lang="en-ZA"/>
          </a:p>
        </p:txBody>
      </p:sp>
      <p:grpSp>
        <p:nvGrpSpPr>
          <p:cNvPr id="19" name="Group 18">
            <a:extLst>
              <a:ext uri="{FF2B5EF4-FFF2-40B4-BE49-F238E27FC236}">
                <a16:creationId xmlns:a16="http://schemas.microsoft.com/office/drawing/2014/main" id="{29B6CBD4-BF5C-C3D2-8261-6031388BD8B2}"/>
              </a:ext>
            </a:extLst>
          </p:cNvPr>
          <p:cNvGrpSpPr/>
          <p:nvPr userDrawn="1"/>
        </p:nvGrpSpPr>
        <p:grpSpPr>
          <a:xfrm>
            <a:off x="701038" y="1466243"/>
            <a:ext cx="919944" cy="182880"/>
            <a:chOff x="701039" y="1581150"/>
            <a:chExt cx="540001" cy="239237"/>
          </a:xfrm>
        </p:grpSpPr>
        <p:cxnSp>
          <p:nvCxnSpPr>
            <p:cNvPr id="20" name="Straight Connector 19">
              <a:extLst>
                <a:ext uri="{FF2B5EF4-FFF2-40B4-BE49-F238E27FC236}">
                  <a16:creationId xmlns:a16="http://schemas.microsoft.com/office/drawing/2014/main" id="{FB534863-A0CB-09FB-5A8D-571A0295C3B7}"/>
                </a:ext>
              </a:extLst>
            </p:cNvPr>
            <p:cNvCxnSpPr>
              <a:cxnSpLocks/>
            </p:cNvCxnSpPr>
            <p:nvPr userDrawn="1"/>
          </p:nvCxnSpPr>
          <p:spPr>
            <a:xfrm flipV="1">
              <a:off x="701040" y="1820386"/>
              <a:ext cx="540000" cy="1"/>
            </a:xfrm>
            <a:prstGeom prst="line">
              <a:avLst/>
            </a:prstGeom>
            <a:ln w="698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987AD80-EFE7-D8AE-A732-2C919625C29E}"/>
                </a:ext>
              </a:extLst>
            </p:cNvPr>
            <p:cNvCxnSpPr>
              <a:cxnSpLocks/>
            </p:cNvCxnSpPr>
            <p:nvPr userDrawn="1"/>
          </p:nvCxnSpPr>
          <p:spPr>
            <a:xfrm>
              <a:off x="701040" y="1700768"/>
              <a:ext cx="396000" cy="0"/>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4860A34-CF8D-11BB-B0DE-0A0CAB612CC2}"/>
                </a:ext>
              </a:extLst>
            </p:cNvPr>
            <p:cNvCxnSpPr>
              <a:cxnSpLocks/>
            </p:cNvCxnSpPr>
            <p:nvPr userDrawn="1"/>
          </p:nvCxnSpPr>
          <p:spPr>
            <a:xfrm>
              <a:off x="701039" y="1581150"/>
              <a:ext cx="252000" cy="0"/>
            </a:xfrm>
            <a:prstGeom prst="line">
              <a:avLst/>
            </a:prstGeom>
            <a:ln w="69850">
              <a:solidFill>
                <a:srgbClr val="D62E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00392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28B62E-4444-2E55-C0E5-992D2BA40D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CDCD0970-5ECF-3916-7BE9-8CE1E8687B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5F01E9D9-E08E-B7FE-A757-E962DF5AB9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F30BD-5618-4187-BACE-EC3EFA750157}" type="datetimeFigureOut">
              <a:rPr lang="en-ZA" smtClean="0"/>
              <a:t>2024/08/20</a:t>
            </a:fld>
            <a:endParaRPr lang="en-ZA"/>
          </a:p>
        </p:txBody>
      </p:sp>
      <p:sp>
        <p:nvSpPr>
          <p:cNvPr id="5" name="Footer Placeholder 4">
            <a:extLst>
              <a:ext uri="{FF2B5EF4-FFF2-40B4-BE49-F238E27FC236}">
                <a16:creationId xmlns:a16="http://schemas.microsoft.com/office/drawing/2014/main" id="{8C104067-BD1D-68FD-FFA8-71908C0B7C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0068A013-0225-3C74-079A-29C05A9B34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01DDC-9DA7-4A88-BFBA-A9A9BA7C5CE9}" type="slidenum">
              <a:rPr lang="en-ZA" smtClean="0"/>
              <a:t>‹#›</a:t>
            </a:fld>
            <a:endParaRPr lang="en-ZA"/>
          </a:p>
        </p:txBody>
      </p:sp>
    </p:spTree>
    <p:extLst>
      <p:ext uri="{BB962C8B-B14F-4D97-AF65-F5344CB8AC3E}">
        <p14:creationId xmlns:p14="http://schemas.microsoft.com/office/powerpoint/2010/main" val="427700793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6" r:id="rId3"/>
  </p:sldLayoutIdLst>
  <p:txStyles>
    <p:titleStyle>
      <a:lvl1pPr algn="l" defTabSz="914400" rtl="0" eaLnBrk="1" latinLnBrk="0" hangingPunct="1">
        <a:lnSpc>
          <a:spcPct val="90000"/>
        </a:lnSpc>
        <a:spcBef>
          <a:spcPct val="0"/>
        </a:spcBef>
        <a:buNone/>
        <a:defRPr sz="4400" kern="1200">
          <a:solidFill>
            <a:schemeClr val="tx1"/>
          </a:solidFill>
          <a:latin typeface="Calisto MT" panose="0204060305050503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sto MT" panose="02040603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sto MT" panose="02040603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sto MT" panose="02040603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2F069A-102B-12D4-54E6-797E5D21A7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C8C6A957-708F-0501-972D-6D90675309F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A55D52E1-64B9-2EEA-E8C5-1785CB09BF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BD2CE-AF38-43A2-AE6B-58CE09E3C76F}" type="datetimeFigureOut">
              <a:rPr lang="en-ZA" smtClean="0"/>
              <a:t>2024/08/20</a:t>
            </a:fld>
            <a:endParaRPr lang="en-ZA"/>
          </a:p>
        </p:txBody>
      </p:sp>
      <p:sp>
        <p:nvSpPr>
          <p:cNvPr id="5" name="Footer Placeholder 4">
            <a:extLst>
              <a:ext uri="{FF2B5EF4-FFF2-40B4-BE49-F238E27FC236}">
                <a16:creationId xmlns:a16="http://schemas.microsoft.com/office/drawing/2014/main" id="{F5D47A9A-157D-8EF3-8955-4956D23025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A06802B-DC14-5805-5383-30296B604C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DB16F-9CDB-404A-AECC-C811CF02C89F}" type="slidenum">
              <a:rPr lang="en-ZA" smtClean="0"/>
              <a:t>‹#›</a:t>
            </a:fld>
            <a:endParaRPr lang="en-ZA"/>
          </a:p>
        </p:txBody>
      </p:sp>
    </p:spTree>
    <p:extLst>
      <p:ext uri="{BB962C8B-B14F-4D97-AF65-F5344CB8AC3E}">
        <p14:creationId xmlns:p14="http://schemas.microsoft.com/office/powerpoint/2010/main" val="3026441739"/>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82" r:id="rId3"/>
    <p:sldLayoutId id="2147483688" r:id="rId4"/>
    <p:sldLayoutId id="2147483683" r:id="rId5"/>
    <p:sldLayoutId id="2147483663" r:id="rId6"/>
    <p:sldLayoutId id="2147483664" r:id="rId7"/>
    <p:sldLayoutId id="2147483667" r:id="rId8"/>
    <p:sldLayoutId id="2147483684"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400" b="1" kern="1200">
          <a:solidFill>
            <a:schemeClr val="tx1"/>
          </a:solidFill>
          <a:latin typeface="Calisto MT" panose="0204060305050503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sto MT" panose="02040603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sto MT" panose="02040603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sto MT" panose="02040603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1798801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ourworldindata.org/grapher/national-average-learning-outcomes-vs-government-expenditure-per-primary-student?tab=table" TargetMode="Externa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1A7A4-EADB-203D-20EE-64DA8E30EE87}"/>
              </a:ext>
            </a:extLst>
          </p:cNvPr>
          <p:cNvSpPr>
            <a:spLocks noGrp="1"/>
          </p:cNvSpPr>
          <p:nvPr>
            <p:ph type="ctrTitle"/>
          </p:nvPr>
        </p:nvSpPr>
        <p:spPr>
          <a:xfrm>
            <a:off x="2194560" y="3624460"/>
            <a:ext cx="9144000" cy="1393635"/>
          </a:xfrm>
        </p:spPr>
        <p:txBody>
          <a:bodyPr>
            <a:normAutofit fontScale="90000"/>
          </a:bodyPr>
          <a:lstStyle/>
          <a:p>
            <a:r>
              <a:rPr lang="en-ZA" sz="3200" b="0" dirty="0"/>
              <a:t>John Kruger</a:t>
            </a:r>
            <a:br>
              <a:rPr lang="en-ZA" sz="3200" b="0" dirty="0"/>
            </a:br>
            <a:r>
              <a:rPr lang="en-ZA" sz="3200" b="0" dirty="0"/>
              <a:t>Conference on Quantitative Economic Research</a:t>
            </a:r>
            <a:br>
              <a:rPr lang="en-ZA" sz="3200" b="0" dirty="0"/>
            </a:br>
            <a:r>
              <a:rPr lang="en-ZA" sz="3200" b="0" dirty="0"/>
              <a:t>21 August 2024</a:t>
            </a:r>
          </a:p>
        </p:txBody>
      </p:sp>
      <p:sp>
        <p:nvSpPr>
          <p:cNvPr id="3" name="Text Placeholder 2">
            <a:extLst>
              <a:ext uri="{FF2B5EF4-FFF2-40B4-BE49-F238E27FC236}">
                <a16:creationId xmlns:a16="http://schemas.microsoft.com/office/drawing/2014/main" id="{E0985EBF-008A-4BAF-0B92-5037138CE599}"/>
              </a:ext>
            </a:extLst>
          </p:cNvPr>
          <p:cNvSpPr>
            <a:spLocks noGrp="1"/>
          </p:cNvSpPr>
          <p:nvPr>
            <p:ph type="subTitle" idx="1"/>
          </p:nvPr>
        </p:nvSpPr>
        <p:spPr>
          <a:xfrm>
            <a:off x="2194560" y="988142"/>
            <a:ext cx="9144000" cy="1548581"/>
          </a:xfrm>
        </p:spPr>
        <p:txBody>
          <a:bodyPr>
            <a:noAutofit/>
          </a:bodyPr>
          <a:lstStyle/>
          <a:p>
            <a:r>
              <a:rPr lang="en-US" sz="5400" b="1" i="1" dirty="0" err="1"/>
              <a:t>Prioritising</a:t>
            </a:r>
            <a:r>
              <a:rPr lang="en-US" sz="5400" b="1" i="1" dirty="0"/>
              <a:t> Education Spending in the Face of Austerity</a:t>
            </a:r>
            <a:endParaRPr lang="en-ZA" sz="5400" b="1" i="1" dirty="0"/>
          </a:p>
        </p:txBody>
      </p:sp>
    </p:spTree>
    <p:extLst>
      <p:ext uri="{BB962C8B-B14F-4D97-AF65-F5344CB8AC3E}">
        <p14:creationId xmlns:p14="http://schemas.microsoft.com/office/powerpoint/2010/main" val="4184483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5222B-FAFA-056E-21B5-1371FF96E249}"/>
              </a:ext>
            </a:extLst>
          </p:cNvPr>
          <p:cNvSpPr>
            <a:spLocks noGrp="1"/>
          </p:cNvSpPr>
          <p:nvPr>
            <p:ph type="title"/>
          </p:nvPr>
        </p:nvSpPr>
        <p:spPr>
          <a:xfrm>
            <a:off x="641555" y="335629"/>
            <a:ext cx="10515600" cy="804914"/>
          </a:xfrm>
        </p:spPr>
        <p:txBody>
          <a:bodyPr/>
          <a:lstStyle/>
          <a:p>
            <a:r>
              <a:rPr lang="en-US" dirty="0"/>
              <a:t>And diverse trends in the subsectors</a:t>
            </a:r>
          </a:p>
        </p:txBody>
      </p:sp>
      <p:graphicFrame>
        <p:nvGraphicFramePr>
          <p:cNvPr id="7" name="Chart 6">
            <a:extLst>
              <a:ext uri="{FF2B5EF4-FFF2-40B4-BE49-F238E27FC236}">
                <a16:creationId xmlns:a16="http://schemas.microsoft.com/office/drawing/2014/main" id="{07716D95-955C-6F21-FCA3-9BEAEEC977C6}"/>
              </a:ext>
            </a:extLst>
          </p:cNvPr>
          <p:cNvGraphicFramePr>
            <a:graphicFrameLocks/>
          </p:cNvGraphicFramePr>
          <p:nvPr>
            <p:extLst>
              <p:ext uri="{D42A27DB-BD31-4B8C-83A1-F6EECF244321}">
                <p14:modId xmlns:p14="http://schemas.microsoft.com/office/powerpoint/2010/main" val="400543899"/>
              </p:ext>
            </p:extLst>
          </p:nvPr>
        </p:nvGraphicFramePr>
        <p:xfrm>
          <a:off x="138705" y="1650398"/>
          <a:ext cx="7130144" cy="5110683"/>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D79436D0-AF9D-7019-2659-050C84815135}"/>
              </a:ext>
            </a:extLst>
          </p:cNvPr>
          <p:cNvSpPr txBox="1">
            <a:spLocks/>
          </p:cNvSpPr>
          <p:nvPr/>
        </p:nvSpPr>
        <p:spPr>
          <a:xfrm>
            <a:off x="1774263" y="1207017"/>
            <a:ext cx="4449556" cy="5190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t>Education Departments Spend as a % of GDP</a:t>
            </a:r>
          </a:p>
        </p:txBody>
      </p:sp>
      <p:sp>
        <p:nvSpPr>
          <p:cNvPr id="3" name="TextBox 2">
            <a:extLst>
              <a:ext uri="{FF2B5EF4-FFF2-40B4-BE49-F238E27FC236}">
                <a16:creationId xmlns:a16="http://schemas.microsoft.com/office/drawing/2014/main" id="{CE965748-E065-C8B3-5012-1C73D243D04C}"/>
              </a:ext>
            </a:extLst>
          </p:cNvPr>
          <p:cNvSpPr txBox="1"/>
          <p:nvPr/>
        </p:nvSpPr>
        <p:spPr>
          <a:xfrm>
            <a:off x="7406945" y="6237861"/>
            <a:ext cx="4287569" cy="523220"/>
          </a:xfrm>
          <a:prstGeom prst="rect">
            <a:avLst/>
          </a:prstGeom>
          <a:noFill/>
        </p:spPr>
        <p:txBody>
          <a:bodyPr wrap="square">
            <a:spAutoFit/>
          </a:bodyPr>
          <a:lstStyle/>
          <a:p>
            <a:r>
              <a:rPr lang="en-US" sz="1400" dirty="0">
                <a:effectLst/>
                <a:latin typeface="Aptos" panose="020B0004020202020204" pitchFamily="34" charset="0"/>
                <a:ea typeface="Aptos" panose="020B0004020202020204" pitchFamily="34" charset="0"/>
                <a:cs typeface="Times New Roman" panose="02020603050405020304" pitchFamily="18" charset="0"/>
              </a:rPr>
              <a:t>Data source: National Treasury 2024, BR Tables and Annexures (GDP, Total Spending) &amp; EPRE</a:t>
            </a:r>
            <a:endParaRPr lang="en-US" sz="1400" dirty="0"/>
          </a:p>
        </p:txBody>
      </p:sp>
      <p:sp>
        <p:nvSpPr>
          <p:cNvPr id="4" name="TextBox 3">
            <a:extLst>
              <a:ext uri="{FF2B5EF4-FFF2-40B4-BE49-F238E27FC236}">
                <a16:creationId xmlns:a16="http://schemas.microsoft.com/office/drawing/2014/main" id="{A6965BAD-1AF8-C527-6940-9E8162619EEE}"/>
              </a:ext>
            </a:extLst>
          </p:cNvPr>
          <p:cNvSpPr txBox="1"/>
          <p:nvPr/>
        </p:nvSpPr>
        <p:spPr>
          <a:xfrm>
            <a:off x="7406945" y="2407196"/>
            <a:ext cx="3888000" cy="338554"/>
          </a:xfrm>
          <a:prstGeom prst="rect">
            <a:avLst/>
          </a:prstGeom>
          <a:noFill/>
        </p:spPr>
        <p:txBody>
          <a:bodyPr wrap="square">
            <a:spAutoFit/>
          </a:bodyPr>
          <a:lstStyle/>
          <a:p>
            <a:r>
              <a:rPr lang="en-US" sz="1600" dirty="0">
                <a:effectLst/>
                <a:latin typeface="Aptos" panose="020B0004020202020204" pitchFamily="34" charset="0"/>
                <a:ea typeface="Aptos" panose="020B0004020202020204" pitchFamily="34" charset="0"/>
                <a:cs typeface="Times New Roman" panose="02020603050405020304" pitchFamily="18" charset="0"/>
              </a:rPr>
              <a:t>Total Education Departments          R486.8b</a:t>
            </a:r>
            <a:endParaRPr lang="en-US" sz="1600" dirty="0"/>
          </a:p>
        </p:txBody>
      </p:sp>
      <p:sp>
        <p:nvSpPr>
          <p:cNvPr id="5" name="TextBox 4">
            <a:extLst>
              <a:ext uri="{FF2B5EF4-FFF2-40B4-BE49-F238E27FC236}">
                <a16:creationId xmlns:a16="http://schemas.microsoft.com/office/drawing/2014/main" id="{481B8593-F636-8515-04FF-D0D1C16AD754}"/>
              </a:ext>
            </a:extLst>
          </p:cNvPr>
          <p:cNvSpPr txBox="1"/>
          <p:nvPr/>
        </p:nvSpPr>
        <p:spPr>
          <a:xfrm>
            <a:off x="7406945" y="5021844"/>
            <a:ext cx="3888000" cy="338554"/>
          </a:xfrm>
          <a:prstGeom prst="rect">
            <a:avLst/>
          </a:prstGeom>
          <a:noFill/>
        </p:spPr>
        <p:txBody>
          <a:bodyPr wrap="square">
            <a:spAutoFit/>
          </a:bodyPr>
          <a:lstStyle/>
          <a:p>
            <a:r>
              <a:rPr lang="en-US" sz="1600" dirty="0">
                <a:effectLst/>
                <a:latin typeface="Aptos" panose="020B0004020202020204" pitchFamily="34" charset="0"/>
                <a:ea typeface="Aptos" panose="020B0004020202020204" pitchFamily="34" charset="0"/>
                <a:cs typeface="Times New Roman" panose="02020603050405020304" pitchFamily="18" charset="0"/>
              </a:rPr>
              <a:t>PSE (excl skills)                                      R112.7b</a:t>
            </a:r>
            <a:endParaRPr lang="en-US" sz="1600" dirty="0"/>
          </a:p>
        </p:txBody>
      </p:sp>
      <p:sp>
        <p:nvSpPr>
          <p:cNvPr id="6" name="TextBox 5">
            <a:extLst>
              <a:ext uri="{FF2B5EF4-FFF2-40B4-BE49-F238E27FC236}">
                <a16:creationId xmlns:a16="http://schemas.microsoft.com/office/drawing/2014/main" id="{D11B385D-953D-97AC-AEE4-5010A34311F0}"/>
              </a:ext>
            </a:extLst>
          </p:cNvPr>
          <p:cNvSpPr txBox="1"/>
          <p:nvPr/>
        </p:nvSpPr>
        <p:spPr>
          <a:xfrm>
            <a:off x="7406945" y="5405412"/>
            <a:ext cx="3888000" cy="338554"/>
          </a:xfrm>
          <a:prstGeom prst="rect">
            <a:avLst/>
          </a:prstGeom>
          <a:noFill/>
        </p:spPr>
        <p:txBody>
          <a:bodyPr wrap="square">
            <a:spAutoFit/>
          </a:bodyPr>
          <a:lstStyle/>
          <a:p>
            <a:r>
              <a:rPr lang="en-US" sz="1600" dirty="0">
                <a:effectLst/>
                <a:latin typeface="Aptos" panose="020B0004020202020204" pitchFamily="34" charset="0"/>
                <a:ea typeface="Aptos" panose="020B0004020202020204" pitchFamily="34" charset="0"/>
                <a:cs typeface="Times New Roman" panose="02020603050405020304" pitchFamily="18" charset="0"/>
              </a:rPr>
              <a:t>Skills                                                             R24.8b </a:t>
            </a:r>
            <a:endParaRPr lang="en-US" sz="1600" dirty="0"/>
          </a:p>
        </p:txBody>
      </p:sp>
      <p:sp>
        <p:nvSpPr>
          <p:cNvPr id="10" name="TextBox 9">
            <a:extLst>
              <a:ext uri="{FF2B5EF4-FFF2-40B4-BE49-F238E27FC236}">
                <a16:creationId xmlns:a16="http://schemas.microsoft.com/office/drawing/2014/main" id="{918BEAB4-1459-C44B-8ADA-5E84D10C5CAB}"/>
              </a:ext>
            </a:extLst>
          </p:cNvPr>
          <p:cNvSpPr txBox="1"/>
          <p:nvPr/>
        </p:nvSpPr>
        <p:spPr>
          <a:xfrm>
            <a:off x="7406945" y="5690689"/>
            <a:ext cx="3888000" cy="338554"/>
          </a:xfrm>
          <a:prstGeom prst="rect">
            <a:avLst/>
          </a:prstGeom>
          <a:noFill/>
        </p:spPr>
        <p:txBody>
          <a:bodyPr wrap="square">
            <a:spAutoFit/>
          </a:bodyPr>
          <a:lstStyle/>
          <a:p>
            <a:r>
              <a:rPr lang="en-US" sz="1600" dirty="0">
                <a:effectLst/>
                <a:latin typeface="Aptos" panose="020B0004020202020204" pitchFamily="34" charset="0"/>
                <a:ea typeface="Aptos" panose="020B0004020202020204" pitchFamily="34" charset="0"/>
                <a:cs typeface="Times New Roman" panose="02020603050405020304" pitchFamily="18" charset="0"/>
              </a:rPr>
              <a:t>ECCE</a:t>
            </a:r>
            <a:r>
              <a:rPr lang="en-US" sz="1600" dirty="0">
                <a:latin typeface="Aptos" panose="020B0004020202020204" pitchFamily="34" charset="0"/>
                <a:ea typeface="Aptos" panose="020B0004020202020204" pitchFamily="34" charset="0"/>
                <a:cs typeface="Times New Roman" panose="02020603050405020304" pitchFamily="18" charset="0"/>
              </a:rPr>
              <a:t>            </a:t>
            </a:r>
            <a:r>
              <a:rPr lang="en-US" sz="1600" dirty="0">
                <a:effectLst/>
                <a:latin typeface="Aptos" panose="020B0004020202020204" pitchFamily="34" charset="0"/>
                <a:ea typeface="Aptos" panose="020B0004020202020204" pitchFamily="34" charset="0"/>
                <a:cs typeface="Times New Roman" panose="02020603050405020304" pitchFamily="18" charset="0"/>
              </a:rPr>
              <a:t>                                                R11.5b</a:t>
            </a:r>
            <a:endParaRPr lang="en-US" sz="1600" dirty="0"/>
          </a:p>
        </p:txBody>
      </p:sp>
      <p:sp>
        <p:nvSpPr>
          <p:cNvPr id="11" name="TextBox 10">
            <a:extLst>
              <a:ext uri="{FF2B5EF4-FFF2-40B4-BE49-F238E27FC236}">
                <a16:creationId xmlns:a16="http://schemas.microsoft.com/office/drawing/2014/main" id="{48C3DBB8-0504-BC05-99D7-619C984688A5}"/>
              </a:ext>
            </a:extLst>
          </p:cNvPr>
          <p:cNvSpPr txBox="1"/>
          <p:nvPr/>
        </p:nvSpPr>
        <p:spPr>
          <a:xfrm>
            <a:off x="7406945" y="3447414"/>
            <a:ext cx="3888000" cy="338554"/>
          </a:xfrm>
          <a:prstGeom prst="rect">
            <a:avLst/>
          </a:prstGeom>
          <a:noFill/>
        </p:spPr>
        <p:txBody>
          <a:bodyPr wrap="square">
            <a:spAutoFit/>
          </a:bodyPr>
          <a:lstStyle/>
          <a:p>
            <a:r>
              <a:rPr lang="en-US" sz="1600" dirty="0">
                <a:effectLst/>
                <a:latin typeface="Aptos" panose="020B0004020202020204" pitchFamily="34" charset="0"/>
                <a:ea typeface="Aptos" panose="020B0004020202020204" pitchFamily="34" charset="0"/>
                <a:cs typeface="Times New Roman" panose="02020603050405020304" pitchFamily="18" charset="0"/>
              </a:rPr>
              <a:t>Basic Education (excl Gr R)               R337.8b</a:t>
            </a:r>
            <a:endParaRPr lang="en-US" sz="1600" dirty="0"/>
          </a:p>
        </p:txBody>
      </p:sp>
      <p:sp>
        <p:nvSpPr>
          <p:cNvPr id="9" name="TextBox 8">
            <a:extLst>
              <a:ext uri="{FF2B5EF4-FFF2-40B4-BE49-F238E27FC236}">
                <a16:creationId xmlns:a16="http://schemas.microsoft.com/office/drawing/2014/main" id="{7951250D-9AB6-4C9A-1869-78131A955C6A}"/>
              </a:ext>
            </a:extLst>
          </p:cNvPr>
          <p:cNvSpPr txBox="1"/>
          <p:nvPr/>
        </p:nvSpPr>
        <p:spPr>
          <a:xfrm>
            <a:off x="7406945" y="2026872"/>
            <a:ext cx="3888000" cy="338554"/>
          </a:xfrm>
          <a:prstGeom prst="rect">
            <a:avLst/>
          </a:prstGeom>
          <a:noFill/>
        </p:spPr>
        <p:txBody>
          <a:bodyPr wrap="square">
            <a:spAutoFit/>
          </a:bodyPr>
          <a:lstStyle/>
          <a:p>
            <a:pPr algn="r"/>
            <a:r>
              <a:rPr lang="en-US" sz="1600" dirty="0">
                <a:effectLst/>
                <a:latin typeface="Aptos" panose="020B0004020202020204" pitchFamily="34" charset="0"/>
                <a:ea typeface="Aptos" panose="020B0004020202020204" pitchFamily="34" charset="0"/>
                <a:cs typeface="Times New Roman" panose="02020603050405020304" pitchFamily="18" charset="0"/>
              </a:rPr>
              <a:t>2024/25</a:t>
            </a:r>
            <a:endParaRPr lang="en-US" sz="1600" dirty="0"/>
          </a:p>
        </p:txBody>
      </p:sp>
    </p:spTree>
    <p:extLst>
      <p:ext uri="{BB962C8B-B14F-4D97-AF65-F5344CB8AC3E}">
        <p14:creationId xmlns:p14="http://schemas.microsoft.com/office/powerpoint/2010/main" val="1699821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5222B-FAFA-056E-21B5-1371FF96E249}"/>
              </a:ext>
            </a:extLst>
          </p:cNvPr>
          <p:cNvSpPr>
            <a:spLocks noGrp="1"/>
          </p:cNvSpPr>
          <p:nvPr>
            <p:ph type="title"/>
          </p:nvPr>
        </p:nvSpPr>
        <p:spPr>
          <a:xfrm>
            <a:off x="641555" y="335629"/>
            <a:ext cx="10515600" cy="804914"/>
          </a:xfrm>
        </p:spPr>
        <p:txBody>
          <a:bodyPr/>
          <a:lstStyle/>
          <a:p>
            <a:r>
              <a:rPr lang="en-US" dirty="0"/>
              <a:t>Post-School Education and Training</a:t>
            </a:r>
          </a:p>
        </p:txBody>
      </p:sp>
      <p:sp>
        <p:nvSpPr>
          <p:cNvPr id="8" name="Title 1">
            <a:extLst>
              <a:ext uri="{FF2B5EF4-FFF2-40B4-BE49-F238E27FC236}">
                <a16:creationId xmlns:a16="http://schemas.microsoft.com/office/drawing/2014/main" id="{D79436D0-AF9D-7019-2659-050C84815135}"/>
              </a:ext>
            </a:extLst>
          </p:cNvPr>
          <p:cNvSpPr txBox="1">
            <a:spLocks/>
          </p:cNvSpPr>
          <p:nvPr/>
        </p:nvSpPr>
        <p:spPr>
          <a:xfrm>
            <a:off x="1774263" y="1207017"/>
            <a:ext cx="4449556" cy="5190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t>PSET spending (Real billion)</a:t>
            </a:r>
          </a:p>
        </p:txBody>
      </p:sp>
      <p:sp>
        <p:nvSpPr>
          <p:cNvPr id="3" name="TextBox 2">
            <a:extLst>
              <a:ext uri="{FF2B5EF4-FFF2-40B4-BE49-F238E27FC236}">
                <a16:creationId xmlns:a16="http://schemas.microsoft.com/office/drawing/2014/main" id="{CE965748-E065-C8B3-5012-1C73D243D04C}"/>
              </a:ext>
            </a:extLst>
          </p:cNvPr>
          <p:cNvSpPr txBox="1"/>
          <p:nvPr/>
        </p:nvSpPr>
        <p:spPr>
          <a:xfrm>
            <a:off x="7406945" y="6237861"/>
            <a:ext cx="4287569" cy="523220"/>
          </a:xfrm>
          <a:prstGeom prst="rect">
            <a:avLst/>
          </a:prstGeom>
          <a:noFill/>
        </p:spPr>
        <p:txBody>
          <a:bodyPr wrap="square">
            <a:spAutoFit/>
          </a:bodyPr>
          <a:lstStyle/>
          <a:p>
            <a:r>
              <a:rPr lang="en-US" sz="1400" dirty="0">
                <a:effectLst/>
                <a:latin typeface="Aptos" panose="020B0004020202020204" pitchFamily="34" charset="0"/>
                <a:ea typeface="Aptos" panose="020B0004020202020204" pitchFamily="34" charset="0"/>
                <a:cs typeface="Times New Roman" panose="02020603050405020304" pitchFamily="18" charset="0"/>
              </a:rPr>
              <a:t>Data source: National Treasury 2024, BR Tables and Annexures (GDP, Total Spending) &amp; EPRE</a:t>
            </a:r>
            <a:endParaRPr lang="en-US" sz="1400" dirty="0"/>
          </a:p>
        </p:txBody>
      </p:sp>
      <p:graphicFrame>
        <p:nvGraphicFramePr>
          <p:cNvPr id="13" name="Chart 12">
            <a:extLst>
              <a:ext uri="{FF2B5EF4-FFF2-40B4-BE49-F238E27FC236}">
                <a16:creationId xmlns:a16="http://schemas.microsoft.com/office/drawing/2014/main" id="{3AF8137A-DFE1-8B21-56E9-B1CE6B3D59FA}"/>
              </a:ext>
            </a:extLst>
          </p:cNvPr>
          <p:cNvGraphicFramePr>
            <a:graphicFrameLocks/>
          </p:cNvGraphicFramePr>
          <p:nvPr>
            <p:extLst>
              <p:ext uri="{D42A27DB-BD31-4B8C-83A1-F6EECF244321}">
                <p14:modId xmlns:p14="http://schemas.microsoft.com/office/powerpoint/2010/main" val="3534283672"/>
              </p:ext>
            </p:extLst>
          </p:nvPr>
        </p:nvGraphicFramePr>
        <p:xfrm>
          <a:off x="7264728" y="3148319"/>
          <a:ext cx="4784703" cy="3089542"/>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
            <a:extLst>
              <a:ext uri="{FF2B5EF4-FFF2-40B4-BE49-F238E27FC236}">
                <a16:creationId xmlns:a16="http://schemas.microsoft.com/office/drawing/2014/main" id="{EA803F90-ECE7-B854-2D16-56A36B23FD7C}"/>
              </a:ext>
            </a:extLst>
          </p:cNvPr>
          <p:cNvSpPr txBox="1">
            <a:spLocks/>
          </p:cNvSpPr>
          <p:nvPr/>
        </p:nvSpPr>
        <p:spPr>
          <a:xfrm>
            <a:off x="7406945" y="2593010"/>
            <a:ext cx="4449556" cy="5190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t>PSET spending (Real per capita)</a:t>
            </a:r>
          </a:p>
        </p:txBody>
      </p:sp>
      <p:graphicFrame>
        <p:nvGraphicFramePr>
          <p:cNvPr id="4" name="Chart 3">
            <a:extLst>
              <a:ext uri="{FF2B5EF4-FFF2-40B4-BE49-F238E27FC236}">
                <a16:creationId xmlns:a16="http://schemas.microsoft.com/office/drawing/2014/main" id="{A8C82DE5-B60A-5A95-AA54-88F9B524D616}"/>
              </a:ext>
            </a:extLst>
          </p:cNvPr>
          <p:cNvGraphicFramePr>
            <a:graphicFrameLocks/>
          </p:cNvGraphicFramePr>
          <p:nvPr>
            <p:extLst>
              <p:ext uri="{D42A27DB-BD31-4B8C-83A1-F6EECF244321}">
                <p14:modId xmlns:p14="http://schemas.microsoft.com/office/powerpoint/2010/main" val="1499205512"/>
              </p:ext>
            </p:extLst>
          </p:nvPr>
        </p:nvGraphicFramePr>
        <p:xfrm>
          <a:off x="168409" y="1913150"/>
          <a:ext cx="7171373" cy="3385662"/>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1">
            <a:extLst>
              <a:ext uri="{FF2B5EF4-FFF2-40B4-BE49-F238E27FC236}">
                <a16:creationId xmlns:a16="http://schemas.microsoft.com/office/drawing/2014/main" id="{BA9E9160-9192-4B0A-F977-118AB32FE457}"/>
              </a:ext>
            </a:extLst>
          </p:cNvPr>
          <p:cNvSpPr txBox="1">
            <a:spLocks/>
          </p:cNvSpPr>
          <p:nvPr/>
        </p:nvSpPr>
        <p:spPr>
          <a:xfrm>
            <a:off x="1041760" y="5651241"/>
            <a:ext cx="4592124" cy="87112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b="1" dirty="0"/>
              <a:t>After NSFAS explosion – levelling off;</a:t>
            </a:r>
          </a:p>
          <a:p>
            <a:pPr algn="ctr"/>
            <a:r>
              <a:rPr lang="en-US" sz="2500" b="1" dirty="0"/>
              <a:t>Per capita real spending turning down</a:t>
            </a:r>
            <a:endParaRPr lang="en-US" sz="1800" b="1" dirty="0"/>
          </a:p>
        </p:txBody>
      </p:sp>
    </p:spTree>
    <p:extLst>
      <p:ext uri="{BB962C8B-B14F-4D97-AF65-F5344CB8AC3E}">
        <p14:creationId xmlns:p14="http://schemas.microsoft.com/office/powerpoint/2010/main" val="3248202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05A5F-F4CE-A276-A5E0-88E7DFA3860F}"/>
              </a:ext>
            </a:extLst>
          </p:cNvPr>
          <p:cNvSpPr>
            <a:spLocks noGrp="1"/>
          </p:cNvSpPr>
          <p:nvPr>
            <p:ph type="title"/>
          </p:nvPr>
        </p:nvSpPr>
        <p:spPr>
          <a:xfrm>
            <a:off x="287952" y="141812"/>
            <a:ext cx="10515600" cy="639853"/>
          </a:xfrm>
        </p:spPr>
        <p:txBody>
          <a:bodyPr/>
          <a:lstStyle/>
          <a:p>
            <a:r>
              <a:rPr lang="en-US" sz="3600" dirty="0"/>
              <a:t>Basic Education</a:t>
            </a:r>
          </a:p>
        </p:txBody>
      </p:sp>
      <p:graphicFrame>
        <p:nvGraphicFramePr>
          <p:cNvPr id="4" name="Chart 3">
            <a:extLst>
              <a:ext uri="{FF2B5EF4-FFF2-40B4-BE49-F238E27FC236}">
                <a16:creationId xmlns:a16="http://schemas.microsoft.com/office/drawing/2014/main" id="{B832F14F-D0CA-4F17-3AAC-0445ABE7A6B9}"/>
              </a:ext>
            </a:extLst>
          </p:cNvPr>
          <p:cNvGraphicFramePr>
            <a:graphicFrameLocks/>
          </p:cNvGraphicFramePr>
          <p:nvPr>
            <p:extLst>
              <p:ext uri="{D42A27DB-BD31-4B8C-83A1-F6EECF244321}">
                <p14:modId xmlns:p14="http://schemas.microsoft.com/office/powerpoint/2010/main" val="2762336543"/>
              </p:ext>
            </p:extLst>
          </p:nvPr>
        </p:nvGraphicFramePr>
        <p:xfrm>
          <a:off x="232322" y="2220686"/>
          <a:ext cx="6429736" cy="380129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1A763BA-E772-208A-0264-A095D7B1EDC5}"/>
              </a:ext>
            </a:extLst>
          </p:cNvPr>
          <p:cNvSpPr txBox="1"/>
          <p:nvPr/>
        </p:nvSpPr>
        <p:spPr>
          <a:xfrm>
            <a:off x="7450183" y="5168000"/>
            <a:ext cx="4287569" cy="523220"/>
          </a:xfrm>
          <a:prstGeom prst="rect">
            <a:avLst/>
          </a:prstGeom>
          <a:noFill/>
        </p:spPr>
        <p:txBody>
          <a:bodyPr wrap="square">
            <a:spAutoFit/>
          </a:bodyPr>
          <a:lstStyle/>
          <a:p>
            <a:r>
              <a:rPr lang="en-US" sz="1400" dirty="0">
                <a:effectLst/>
                <a:latin typeface="Aptos" panose="020B0004020202020204" pitchFamily="34" charset="0"/>
                <a:ea typeface="Aptos" panose="020B0004020202020204" pitchFamily="34" charset="0"/>
                <a:cs typeface="Times New Roman" panose="02020603050405020304" pitchFamily="18" charset="0"/>
              </a:rPr>
              <a:t>Data source: National Treasury (</a:t>
            </a:r>
            <a:r>
              <a:rPr lang="en-US" sz="1400" dirty="0">
                <a:latin typeface="Aptos" panose="020B0004020202020204" pitchFamily="34" charset="0"/>
                <a:ea typeface="Aptos" panose="020B0004020202020204" pitchFamily="34" charset="0"/>
                <a:cs typeface="Times New Roman" panose="02020603050405020304" pitchFamily="18" charset="0"/>
              </a:rPr>
              <a:t>various years), ENE &amp; </a:t>
            </a:r>
            <a:r>
              <a:rPr lang="en-US" sz="1400" dirty="0">
                <a:effectLst/>
                <a:latin typeface="Aptos" panose="020B0004020202020204" pitchFamily="34" charset="0"/>
                <a:ea typeface="Aptos" panose="020B0004020202020204" pitchFamily="34" charset="0"/>
                <a:cs typeface="Times New Roman" panose="02020603050405020304" pitchFamily="18" charset="0"/>
              </a:rPr>
              <a:t>EPRE; DBE (various years), School Realities</a:t>
            </a:r>
            <a:endParaRPr lang="en-US" sz="1400" dirty="0"/>
          </a:p>
        </p:txBody>
      </p:sp>
      <p:graphicFrame>
        <p:nvGraphicFramePr>
          <p:cNvPr id="6" name="Chart 5">
            <a:extLst>
              <a:ext uri="{FF2B5EF4-FFF2-40B4-BE49-F238E27FC236}">
                <a16:creationId xmlns:a16="http://schemas.microsoft.com/office/drawing/2014/main" id="{FD6245D8-5BE5-F18A-6502-1E68BC6C5161}"/>
              </a:ext>
            </a:extLst>
          </p:cNvPr>
          <p:cNvGraphicFramePr>
            <a:graphicFrameLocks/>
          </p:cNvGraphicFramePr>
          <p:nvPr>
            <p:extLst>
              <p:ext uri="{D42A27DB-BD31-4B8C-83A1-F6EECF244321}">
                <p14:modId xmlns:p14="http://schemas.microsoft.com/office/powerpoint/2010/main" val="371299189"/>
              </p:ext>
            </p:extLst>
          </p:nvPr>
        </p:nvGraphicFramePr>
        <p:xfrm>
          <a:off x="6770370" y="1324790"/>
          <a:ext cx="5189308" cy="30382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3734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05A5F-F4CE-A276-A5E0-88E7DFA3860F}"/>
              </a:ext>
            </a:extLst>
          </p:cNvPr>
          <p:cNvSpPr>
            <a:spLocks noGrp="1"/>
          </p:cNvSpPr>
          <p:nvPr>
            <p:ph type="title"/>
          </p:nvPr>
        </p:nvSpPr>
        <p:spPr>
          <a:xfrm>
            <a:off x="420688" y="363037"/>
            <a:ext cx="10515600" cy="639853"/>
          </a:xfrm>
        </p:spPr>
        <p:txBody>
          <a:bodyPr/>
          <a:lstStyle/>
          <a:p>
            <a:r>
              <a:rPr lang="en-US" sz="3600" dirty="0"/>
              <a:t>Early Childhood Care and Education</a:t>
            </a:r>
          </a:p>
        </p:txBody>
      </p:sp>
      <p:graphicFrame>
        <p:nvGraphicFramePr>
          <p:cNvPr id="6" name="Chart 5">
            <a:extLst>
              <a:ext uri="{FF2B5EF4-FFF2-40B4-BE49-F238E27FC236}">
                <a16:creationId xmlns:a16="http://schemas.microsoft.com/office/drawing/2014/main" id="{795B07B9-99D9-0560-4979-60FF0A313974}"/>
              </a:ext>
            </a:extLst>
          </p:cNvPr>
          <p:cNvGraphicFramePr>
            <a:graphicFrameLocks/>
          </p:cNvGraphicFramePr>
          <p:nvPr>
            <p:extLst>
              <p:ext uri="{D42A27DB-BD31-4B8C-83A1-F6EECF244321}">
                <p14:modId xmlns:p14="http://schemas.microsoft.com/office/powerpoint/2010/main" val="2921720066"/>
              </p:ext>
            </p:extLst>
          </p:nvPr>
        </p:nvGraphicFramePr>
        <p:xfrm>
          <a:off x="0" y="1803541"/>
          <a:ext cx="7939671" cy="4805445"/>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5644AF40-10D1-686D-D3A1-40811644179D}"/>
              </a:ext>
            </a:extLst>
          </p:cNvPr>
          <p:cNvSpPr txBox="1">
            <a:spLocks/>
          </p:cNvSpPr>
          <p:nvPr/>
        </p:nvSpPr>
        <p:spPr>
          <a:xfrm>
            <a:off x="2314395" y="1284479"/>
            <a:ext cx="4449556" cy="5190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t>ECCE Spending</a:t>
            </a:r>
          </a:p>
        </p:txBody>
      </p:sp>
      <p:sp>
        <p:nvSpPr>
          <p:cNvPr id="4" name="Title 1">
            <a:extLst>
              <a:ext uri="{FF2B5EF4-FFF2-40B4-BE49-F238E27FC236}">
                <a16:creationId xmlns:a16="http://schemas.microsoft.com/office/drawing/2014/main" id="{586AB9E4-2E3E-8D80-1A85-C8444830C238}"/>
              </a:ext>
            </a:extLst>
          </p:cNvPr>
          <p:cNvSpPr txBox="1">
            <a:spLocks/>
          </p:cNvSpPr>
          <p:nvPr/>
        </p:nvSpPr>
        <p:spPr>
          <a:xfrm>
            <a:off x="8712859" y="865616"/>
            <a:ext cx="3082413" cy="225506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500" dirty="0"/>
              <a:t>Modest growth – but off relatively low base &amp; against large quality and access issues</a:t>
            </a:r>
          </a:p>
          <a:p>
            <a:pPr marL="342900" indent="-342900">
              <a:buFont typeface="Arial" panose="020B0604020202020204" pitchFamily="34" charset="0"/>
              <a:buChar char="•"/>
            </a:pPr>
            <a:r>
              <a:rPr lang="en-US" sz="2500" dirty="0"/>
              <a:t>Subsidy unrealistic &amp; decreasing in real terms (Kika, 2024)</a:t>
            </a:r>
            <a:endParaRPr lang="en-US" sz="1800" dirty="0"/>
          </a:p>
        </p:txBody>
      </p:sp>
    </p:spTree>
    <p:extLst>
      <p:ext uri="{BB962C8B-B14F-4D97-AF65-F5344CB8AC3E}">
        <p14:creationId xmlns:p14="http://schemas.microsoft.com/office/powerpoint/2010/main" val="1511626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A3985-978C-5DC7-BF6C-5D5B4C71F254}"/>
              </a:ext>
            </a:extLst>
          </p:cNvPr>
          <p:cNvSpPr>
            <a:spLocks noGrp="1"/>
          </p:cNvSpPr>
          <p:nvPr>
            <p:ph type="title"/>
          </p:nvPr>
        </p:nvSpPr>
        <p:spPr>
          <a:xfrm>
            <a:off x="838200" y="336990"/>
            <a:ext cx="10515600" cy="1007047"/>
          </a:xfrm>
        </p:spPr>
        <p:txBody>
          <a:bodyPr/>
          <a:lstStyle/>
          <a:p>
            <a:r>
              <a:rPr lang="en-ZA" dirty="0"/>
              <a:t>And issues on value for money</a:t>
            </a:r>
          </a:p>
        </p:txBody>
      </p:sp>
      <p:sp>
        <p:nvSpPr>
          <p:cNvPr id="3" name="TextBox 2">
            <a:extLst>
              <a:ext uri="{FF2B5EF4-FFF2-40B4-BE49-F238E27FC236}">
                <a16:creationId xmlns:a16="http://schemas.microsoft.com/office/drawing/2014/main" id="{D468FA21-602D-361D-ADF0-86BCC1D7143F}"/>
              </a:ext>
            </a:extLst>
          </p:cNvPr>
          <p:cNvSpPr txBox="1"/>
          <p:nvPr/>
        </p:nvSpPr>
        <p:spPr>
          <a:xfrm>
            <a:off x="6654981" y="4915980"/>
            <a:ext cx="4887686" cy="1384995"/>
          </a:xfrm>
          <a:prstGeom prst="rect">
            <a:avLst/>
          </a:prstGeom>
          <a:noFill/>
        </p:spPr>
        <p:txBody>
          <a:bodyPr wrap="square">
            <a:spAutoFit/>
          </a:bodyPr>
          <a:lstStyle/>
          <a:p>
            <a:r>
              <a:rPr lang="en-US" altLang="en-US" sz="1400" dirty="0"/>
              <a:t>Data Source: World Bank (2023) – processed by Our World in Data. “Average learning outcomes” [dataset]. World Bank, “World Bank Education Statistics (</a:t>
            </a:r>
            <a:r>
              <a:rPr lang="en-US" altLang="en-US" sz="1400" dirty="0" err="1"/>
              <a:t>EdStats</a:t>
            </a:r>
            <a:r>
              <a:rPr lang="en-US" altLang="en-US" sz="1400" dirty="0"/>
              <a:t>) 2023” [original data]. </a:t>
            </a:r>
          </a:p>
          <a:p>
            <a:r>
              <a:rPr lang="en-US" sz="1400" dirty="0">
                <a:hlinkClick r:id="rId2"/>
              </a:rPr>
              <a:t>https://ourworldindata.org/grapher/national-average-learning-outcomes-vs-government-expenditure-per-primary-student?tab=table</a:t>
            </a:r>
            <a:endParaRPr lang="en-US" sz="1400" dirty="0"/>
          </a:p>
        </p:txBody>
      </p:sp>
      <p:pic>
        <p:nvPicPr>
          <p:cNvPr id="4" name="Picture 3">
            <a:extLst>
              <a:ext uri="{FF2B5EF4-FFF2-40B4-BE49-F238E27FC236}">
                <a16:creationId xmlns:a16="http://schemas.microsoft.com/office/drawing/2014/main" id="{5704E876-CECF-CD9F-71DA-5D8EC6D1B579}"/>
              </a:ext>
            </a:extLst>
          </p:cNvPr>
          <p:cNvPicPr>
            <a:picLocks noChangeAspect="1"/>
          </p:cNvPicPr>
          <p:nvPr/>
        </p:nvPicPr>
        <p:blipFill>
          <a:blip r:embed="rId3"/>
          <a:stretch>
            <a:fillRect/>
          </a:stretch>
        </p:blipFill>
        <p:spPr>
          <a:xfrm>
            <a:off x="6207914" y="2204177"/>
            <a:ext cx="5883986" cy="2548899"/>
          </a:xfrm>
          <a:prstGeom prst="rect">
            <a:avLst/>
          </a:prstGeom>
        </p:spPr>
      </p:pic>
      <p:sp>
        <p:nvSpPr>
          <p:cNvPr id="5" name="TextBox 4">
            <a:extLst>
              <a:ext uri="{FF2B5EF4-FFF2-40B4-BE49-F238E27FC236}">
                <a16:creationId xmlns:a16="http://schemas.microsoft.com/office/drawing/2014/main" id="{E50D7B3F-7980-4627-6540-F91315854D3D}"/>
              </a:ext>
            </a:extLst>
          </p:cNvPr>
          <p:cNvSpPr txBox="1"/>
          <p:nvPr/>
        </p:nvSpPr>
        <p:spPr>
          <a:xfrm>
            <a:off x="202474" y="6228622"/>
            <a:ext cx="4887686" cy="584775"/>
          </a:xfrm>
          <a:prstGeom prst="rect">
            <a:avLst/>
          </a:prstGeom>
          <a:noFill/>
        </p:spPr>
        <p:txBody>
          <a:bodyPr wrap="square">
            <a:spAutoFit/>
          </a:bodyPr>
          <a:lstStyle/>
          <a:p>
            <a:r>
              <a:rPr lang="en-US" sz="1600" dirty="0"/>
              <a:t>Source: Patrinos &amp; Angrist (2018), Global Dataset on Education Quality (2000 -2017)</a:t>
            </a:r>
          </a:p>
        </p:txBody>
      </p:sp>
      <p:pic>
        <p:nvPicPr>
          <p:cNvPr id="6" name="Picture 5">
            <a:extLst>
              <a:ext uri="{FF2B5EF4-FFF2-40B4-BE49-F238E27FC236}">
                <a16:creationId xmlns:a16="http://schemas.microsoft.com/office/drawing/2014/main" id="{8B83479E-07FB-AAC3-91B9-B61026834111}"/>
              </a:ext>
            </a:extLst>
          </p:cNvPr>
          <p:cNvPicPr>
            <a:picLocks noChangeAspect="1"/>
          </p:cNvPicPr>
          <p:nvPr/>
        </p:nvPicPr>
        <p:blipFill>
          <a:blip r:embed="rId4"/>
          <a:stretch>
            <a:fillRect/>
          </a:stretch>
        </p:blipFill>
        <p:spPr>
          <a:xfrm>
            <a:off x="838200" y="2102873"/>
            <a:ext cx="5873851" cy="4198102"/>
          </a:xfrm>
          <a:prstGeom prst="rect">
            <a:avLst/>
          </a:prstGeom>
        </p:spPr>
      </p:pic>
      <p:sp>
        <p:nvSpPr>
          <p:cNvPr id="7" name="TextBox 6">
            <a:extLst>
              <a:ext uri="{FF2B5EF4-FFF2-40B4-BE49-F238E27FC236}">
                <a16:creationId xmlns:a16="http://schemas.microsoft.com/office/drawing/2014/main" id="{4E22ED29-4AA0-4822-F1FF-5C17A71BF332}"/>
              </a:ext>
            </a:extLst>
          </p:cNvPr>
          <p:cNvSpPr txBox="1"/>
          <p:nvPr/>
        </p:nvSpPr>
        <p:spPr>
          <a:xfrm>
            <a:off x="1838385" y="1368442"/>
            <a:ext cx="4257615" cy="646331"/>
          </a:xfrm>
          <a:prstGeom prst="rect">
            <a:avLst/>
          </a:prstGeom>
          <a:noFill/>
        </p:spPr>
        <p:txBody>
          <a:bodyPr wrap="square">
            <a:spAutoFit/>
          </a:bodyPr>
          <a:lstStyle/>
          <a:p>
            <a:r>
              <a:rPr lang="en-US" dirty="0"/>
              <a:t>Average Harmonized Learning Outcome Score (2000-2017) vs. 2015 GDP per Capita</a:t>
            </a:r>
          </a:p>
        </p:txBody>
      </p:sp>
      <p:sp>
        <p:nvSpPr>
          <p:cNvPr id="8" name="TextBox 7">
            <a:extLst>
              <a:ext uri="{FF2B5EF4-FFF2-40B4-BE49-F238E27FC236}">
                <a16:creationId xmlns:a16="http://schemas.microsoft.com/office/drawing/2014/main" id="{D465CA43-D8B9-8FCD-7761-DF91995400B5}"/>
              </a:ext>
            </a:extLst>
          </p:cNvPr>
          <p:cNvSpPr txBox="1"/>
          <p:nvPr/>
        </p:nvSpPr>
        <p:spPr>
          <a:xfrm>
            <a:off x="6654981" y="1506941"/>
            <a:ext cx="5578263" cy="369332"/>
          </a:xfrm>
          <a:prstGeom prst="rect">
            <a:avLst/>
          </a:prstGeom>
          <a:noFill/>
        </p:spPr>
        <p:txBody>
          <a:bodyPr wrap="square">
            <a:spAutoFit/>
          </a:bodyPr>
          <a:lstStyle/>
          <a:p>
            <a:r>
              <a:rPr lang="en-US" dirty="0"/>
              <a:t>Average Learning Outcomes  - World Bank (2023) data</a:t>
            </a:r>
          </a:p>
        </p:txBody>
      </p:sp>
    </p:spTree>
    <p:extLst>
      <p:ext uri="{BB962C8B-B14F-4D97-AF65-F5344CB8AC3E}">
        <p14:creationId xmlns:p14="http://schemas.microsoft.com/office/powerpoint/2010/main" val="2650882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40B2-7AA2-12BF-ADBE-A8901F6F8875}"/>
              </a:ext>
            </a:extLst>
          </p:cNvPr>
          <p:cNvSpPr>
            <a:spLocks noGrp="1"/>
          </p:cNvSpPr>
          <p:nvPr>
            <p:ph type="title"/>
          </p:nvPr>
        </p:nvSpPr>
        <p:spPr>
          <a:xfrm>
            <a:off x="838200" y="139626"/>
            <a:ext cx="10515600" cy="1325563"/>
          </a:xfrm>
        </p:spPr>
        <p:txBody>
          <a:bodyPr/>
          <a:lstStyle/>
          <a:p>
            <a:r>
              <a:rPr lang="en-US" dirty="0"/>
              <a:t>… so how to escape the human capital trap?</a:t>
            </a:r>
          </a:p>
        </p:txBody>
      </p:sp>
      <p:sp>
        <p:nvSpPr>
          <p:cNvPr id="4" name="Flowchart: Connector 3">
            <a:extLst>
              <a:ext uri="{FF2B5EF4-FFF2-40B4-BE49-F238E27FC236}">
                <a16:creationId xmlns:a16="http://schemas.microsoft.com/office/drawing/2014/main" id="{0C75D676-451E-6724-14F8-B1E1018A7A10}"/>
              </a:ext>
            </a:extLst>
          </p:cNvPr>
          <p:cNvSpPr/>
          <p:nvPr/>
        </p:nvSpPr>
        <p:spPr>
          <a:xfrm>
            <a:off x="10365431" y="4112384"/>
            <a:ext cx="1594274" cy="1252685"/>
          </a:xfrm>
          <a:prstGeom prst="flowChartConnector">
            <a:avLst/>
          </a:prstGeom>
          <a:solidFill>
            <a:schemeClr val="accent2"/>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Learning</a:t>
            </a:r>
          </a:p>
        </p:txBody>
      </p:sp>
      <p:sp>
        <p:nvSpPr>
          <p:cNvPr id="5" name="Rectangle 4">
            <a:extLst>
              <a:ext uri="{FF2B5EF4-FFF2-40B4-BE49-F238E27FC236}">
                <a16:creationId xmlns:a16="http://schemas.microsoft.com/office/drawing/2014/main" id="{064B69AC-5DAA-9066-A381-F258CBEE1496}"/>
              </a:ext>
            </a:extLst>
          </p:cNvPr>
          <p:cNvSpPr/>
          <p:nvPr/>
        </p:nvSpPr>
        <p:spPr>
          <a:xfrm>
            <a:off x="6121442" y="2130058"/>
            <a:ext cx="1488708" cy="896517"/>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Finance</a:t>
            </a:r>
          </a:p>
        </p:txBody>
      </p:sp>
      <p:sp>
        <p:nvSpPr>
          <p:cNvPr id="6" name="Rectangle 5">
            <a:extLst>
              <a:ext uri="{FF2B5EF4-FFF2-40B4-BE49-F238E27FC236}">
                <a16:creationId xmlns:a16="http://schemas.microsoft.com/office/drawing/2014/main" id="{CB68F124-B8FA-0E66-977D-D067173B4B41}"/>
              </a:ext>
            </a:extLst>
          </p:cNvPr>
          <p:cNvSpPr/>
          <p:nvPr/>
        </p:nvSpPr>
        <p:spPr>
          <a:xfrm>
            <a:off x="8168573" y="3338415"/>
            <a:ext cx="1458789" cy="896517"/>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Inputs</a:t>
            </a:r>
          </a:p>
        </p:txBody>
      </p:sp>
      <p:sp>
        <p:nvSpPr>
          <p:cNvPr id="7" name="Freeform: Shape 6">
            <a:extLst>
              <a:ext uri="{FF2B5EF4-FFF2-40B4-BE49-F238E27FC236}">
                <a16:creationId xmlns:a16="http://schemas.microsoft.com/office/drawing/2014/main" id="{B7A01866-7223-83B9-9151-C43F3F0BB03E}"/>
              </a:ext>
            </a:extLst>
          </p:cNvPr>
          <p:cNvSpPr/>
          <p:nvPr/>
        </p:nvSpPr>
        <p:spPr>
          <a:xfrm>
            <a:off x="7584708" y="2590758"/>
            <a:ext cx="1323742" cy="747657"/>
          </a:xfrm>
          <a:custGeom>
            <a:avLst/>
            <a:gdLst>
              <a:gd name="connsiteX0" fmla="*/ 0 w 1710817"/>
              <a:gd name="connsiteY0" fmla="*/ 19664 h 993058"/>
              <a:gd name="connsiteX1" fmla="*/ 304800 w 1710817"/>
              <a:gd name="connsiteY1" fmla="*/ 29497 h 993058"/>
              <a:gd name="connsiteX2" fmla="*/ 491613 w 1710817"/>
              <a:gd name="connsiteY2" fmla="*/ 0 h 993058"/>
              <a:gd name="connsiteX3" fmla="*/ 865238 w 1710817"/>
              <a:gd name="connsiteY3" fmla="*/ 29497 h 993058"/>
              <a:gd name="connsiteX4" fmla="*/ 973393 w 1710817"/>
              <a:gd name="connsiteY4" fmla="*/ 58993 h 993058"/>
              <a:gd name="connsiteX5" fmla="*/ 1130709 w 1710817"/>
              <a:gd name="connsiteY5" fmla="*/ 147484 h 993058"/>
              <a:gd name="connsiteX6" fmla="*/ 1189703 w 1710817"/>
              <a:gd name="connsiteY6" fmla="*/ 176980 h 993058"/>
              <a:gd name="connsiteX7" fmla="*/ 1396180 w 1710817"/>
              <a:gd name="connsiteY7" fmla="*/ 403122 h 993058"/>
              <a:gd name="connsiteX8" fmla="*/ 1425677 w 1710817"/>
              <a:gd name="connsiteY8" fmla="*/ 442451 h 993058"/>
              <a:gd name="connsiteX9" fmla="*/ 1494503 w 1710817"/>
              <a:gd name="connsiteY9" fmla="*/ 501445 h 993058"/>
              <a:gd name="connsiteX10" fmla="*/ 1524000 w 1710817"/>
              <a:gd name="connsiteY10" fmla="*/ 560439 h 993058"/>
              <a:gd name="connsiteX11" fmla="*/ 1573161 w 1710817"/>
              <a:gd name="connsiteY11" fmla="*/ 609600 h 993058"/>
              <a:gd name="connsiteX12" fmla="*/ 1612490 w 1710817"/>
              <a:gd name="connsiteY12" fmla="*/ 688258 h 993058"/>
              <a:gd name="connsiteX13" fmla="*/ 1641987 w 1710817"/>
              <a:gd name="connsiteY13" fmla="*/ 766916 h 993058"/>
              <a:gd name="connsiteX14" fmla="*/ 1651819 w 1710817"/>
              <a:gd name="connsiteY14" fmla="*/ 796413 h 993058"/>
              <a:gd name="connsiteX15" fmla="*/ 1671484 w 1710817"/>
              <a:gd name="connsiteY15" fmla="*/ 835742 h 993058"/>
              <a:gd name="connsiteX16" fmla="*/ 1700980 w 1710817"/>
              <a:gd name="connsiteY16" fmla="*/ 924232 h 993058"/>
              <a:gd name="connsiteX17" fmla="*/ 1710813 w 1710817"/>
              <a:gd name="connsiteY17" fmla="*/ 993058 h 99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0817" h="993058">
                <a:moveTo>
                  <a:pt x="0" y="19664"/>
                </a:moveTo>
                <a:cubicBezTo>
                  <a:pt x="101600" y="22942"/>
                  <a:pt x="203172" y="31755"/>
                  <a:pt x="304800" y="29497"/>
                </a:cubicBezTo>
                <a:cubicBezTo>
                  <a:pt x="354354" y="28396"/>
                  <a:pt x="434731" y="11376"/>
                  <a:pt x="491613" y="0"/>
                </a:cubicBezTo>
                <a:cubicBezTo>
                  <a:pt x="697928" y="7935"/>
                  <a:pt x="704826" y="-2584"/>
                  <a:pt x="865238" y="29497"/>
                </a:cubicBezTo>
                <a:cubicBezTo>
                  <a:pt x="909581" y="38365"/>
                  <a:pt x="929732" y="40281"/>
                  <a:pt x="973393" y="58993"/>
                </a:cubicBezTo>
                <a:cubicBezTo>
                  <a:pt x="1063359" y="97550"/>
                  <a:pt x="1044435" y="98184"/>
                  <a:pt x="1130709" y="147484"/>
                </a:cubicBezTo>
                <a:cubicBezTo>
                  <a:pt x="1149798" y="158392"/>
                  <a:pt x="1170038" y="167148"/>
                  <a:pt x="1189703" y="176980"/>
                </a:cubicBezTo>
                <a:cubicBezTo>
                  <a:pt x="1267677" y="254955"/>
                  <a:pt x="1325981" y="309524"/>
                  <a:pt x="1396180" y="403122"/>
                </a:cubicBezTo>
                <a:cubicBezTo>
                  <a:pt x="1406012" y="416232"/>
                  <a:pt x="1414090" y="430864"/>
                  <a:pt x="1425677" y="442451"/>
                </a:cubicBezTo>
                <a:cubicBezTo>
                  <a:pt x="1447043" y="463817"/>
                  <a:pt x="1471561" y="481780"/>
                  <a:pt x="1494503" y="501445"/>
                </a:cubicBezTo>
                <a:cubicBezTo>
                  <a:pt x="1504335" y="521110"/>
                  <a:pt x="1510808" y="542850"/>
                  <a:pt x="1524000" y="560439"/>
                </a:cubicBezTo>
                <a:cubicBezTo>
                  <a:pt x="1598290" y="659491"/>
                  <a:pt x="1511982" y="497437"/>
                  <a:pt x="1573161" y="609600"/>
                </a:cubicBezTo>
                <a:cubicBezTo>
                  <a:pt x="1587198" y="635335"/>
                  <a:pt x="1605380" y="659819"/>
                  <a:pt x="1612490" y="688258"/>
                </a:cubicBezTo>
                <a:cubicBezTo>
                  <a:pt x="1630617" y="760769"/>
                  <a:pt x="1611137" y="694932"/>
                  <a:pt x="1641987" y="766916"/>
                </a:cubicBezTo>
                <a:cubicBezTo>
                  <a:pt x="1646070" y="776442"/>
                  <a:pt x="1647736" y="786887"/>
                  <a:pt x="1651819" y="796413"/>
                </a:cubicBezTo>
                <a:cubicBezTo>
                  <a:pt x="1657593" y="809885"/>
                  <a:pt x="1665531" y="822348"/>
                  <a:pt x="1671484" y="835742"/>
                </a:cubicBezTo>
                <a:cubicBezTo>
                  <a:pt x="1687221" y="871149"/>
                  <a:pt x="1693717" y="887917"/>
                  <a:pt x="1700980" y="924232"/>
                </a:cubicBezTo>
                <a:cubicBezTo>
                  <a:pt x="1711352" y="976090"/>
                  <a:pt x="1710813" y="964995"/>
                  <a:pt x="1710813" y="993058"/>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C35F476D-06B3-766B-8647-23C396815282}"/>
              </a:ext>
            </a:extLst>
          </p:cNvPr>
          <p:cNvSpPr/>
          <p:nvPr/>
        </p:nvSpPr>
        <p:spPr>
          <a:xfrm>
            <a:off x="9636037" y="3595600"/>
            <a:ext cx="1458789" cy="516784"/>
          </a:xfrm>
          <a:custGeom>
            <a:avLst/>
            <a:gdLst>
              <a:gd name="connsiteX0" fmla="*/ 0 w 1858296"/>
              <a:gd name="connsiteY0" fmla="*/ 167148 h 648929"/>
              <a:gd name="connsiteX1" fmla="*/ 49161 w 1858296"/>
              <a:gd name="connsiteY1" fmla="*/ 157316 h 648929"/>
              <a:gd name="connsiteX2" fmla="*/ 98322 w 1858296"/>
              <a:gd name="connsiteY2" fmla="*/ 127819 h 648929"/>
              <a:gd name="connsiteX3" fmla="*/ 157316 w 1858296"/>
              <a:gd name="connsiteY3" fmla="*/ 98323 h 648929"/>
              <a:gd name="connsiteX4" fmla="*/ 186812 w 1858296"/>
              <a:gd name="connsiteY4" fmla="*/ 78658 h 648929"/>
              <a:gd name="connsiteX5" fmla="*/ 304800 w 1858296"/>
              <a:gd name="connsiteY5" fmla="*/ 49161 h 648929"/>
              <a:gd name="connsiteX6" fmla="*/ 373625 w 1858296"/>
              <a:gd name="connsiteY6" fmla="*/ 19665 h 648929"/>
              <a:gd name="connsiteX7" fmla="*/ 560438 w 1858296"/>
              <a:gd name="connsiteY7" fmla="*/ 0 h 648929"/>
              <a:gd name="connsiteX8" fmla="*/ 953729 w 1858296"/>
              <a:gd name="connsiteY8" fmla="*/ 29497 h 648929"/>
              <a:gd name="connsiteX9" fmla="*/ 1130709 w 1858296"/>
              <a:gd name="connsiteY9" fmla="*/ 68826 h 648929"/>
              <a:gd name="connsiteX10" fmla="*/ 1209367 w 1858296"/>
              <a:gd name="connsiteY10" fmla="*/ 88490 h 648929"/>
              <a:gd name="connsiteX11" fmla="*/ 1366683 w 1858296"/>
              <a:gd name="connsiteY11" fmla="*/ 157316 h 648929"/>
              <a:gd name="connsiteX12" fmla="*/ 1514167 w 1858296"/>
              <a:gd name="connsiteY12" fmla="*/ 226142 h 648929"/>
              <a:gd name="connsiteX13" fmla="*/ 1553496 w 1858296"/>
              <a:gd name="connsiteY13" fmla="*/ 255639 h 648929"/>
              <a:gd name="connsiteX14" fmla="*/ 1602658 w 1858296"/>
              <a:gd name="connsiteY14" fmla="*/ 285136 h 648929"/>
              <a:gd name="connsiteX15" fmla="*/ 1710812 w 1858296"/>
              <a:gd name="connsiteY15" fmla="*/ 373626 h 648929"/>
              <a:gd name="connsiteX16" fmla="*/ 1759974 w 1858296"/>
              <a:gd name="connsiteY16" fmla="*/ 432619 h 648929"/>
              <a:gd name="connsiteX17" fmla="*/ 1809135 w 1858296"/>
              <a:gd name="connsiteY17" fmla="*/ 491613 h 648929"/>
              <a:gd name="connsiteX18" fmla="*/ 1828800 w 1858296"/>
              <a:gd name="connsiteY18" fmla="*/ 550607 h 648929"/>
              <a:gd name="connsiteX19" fmla="*/ 1838632 w 1858296"/>
              <a:gd name="connsiteY19" fmla="*/ 580103 h 648929"/>
              <a:gd name="connsiteX20" fmla="*/ 1848464 w 1858296"/>
              <a:gd name="connsiteY20" fmla="*/ 619432 h 648929"/>
              <a:gd name="connsiteX21" fmla="*/ 1858296 w 1858296"/>
              <a:gd name="connsiteY21" fmla="*/ 648929 h 64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58296" h="648929">
                <a:moveTo>
                  <a:pt x="0" y="167148"/>
                </a:moveTo>
                <a:cubicBezTo>
                  <a:pt x="16387" y="163871"/>
                  <a:pt x="33645" y="163523"/>
                  <a:pt x="49161" y="157316"/>
                </a:cubicBezTo>
                <a:cubicBezTo>
                  <a:pt x="66905" y="150219"/>
                  <a:pt x="81545" y="136970"/>
                  <a:pt x="98322" y="127819"/>
                </a:cubicBezTo>
                <a:cubicBezTo>
                  <a:pt x="117623" y="117291"/>
                  <a:pt x="138097" y="109000"/>
                  <a:pt x="157316" y="98323"/>
                </a:cubicBezTo>
                <a:cubicBezTo>
                  <a:pt x="167646" y="92584"/>
                  <a:pt x="175602" y="82395"/>
                  <a:pt x="186812" y="78658"/>
                </a:cubicBezTo>
                <a:cubicBezTo>
                  <a:pt x="225271" y="65838"/>
                  <a:pt x="267538" y="65130"/>
                  <a:pt x="304800" y="49161"/>
                </a:cubicBezTo>
                <a:cubicBezTo>
                  <a:pt x="327742" y="39329"/>
                  <a:pt x="349626" y="26522"/>
                  <a:pt x="373625" y="19665"/>
                </a:cubicBezTo>
                <a:cubicBezTo>
                  <a:pt x="405365" y="10596"/>
                  <a:pt x="549042" y="950"/>
                  <a:pt x="560438" y="0"/>
                </a:cubicBezTo>
                <a:cubicBezTo>
                  <a:pt x="691535" y="9832"/>
                  <a:pt x="822891" y="16670"/>
                  <a:pt x="953729" y="29497"/>
                </a:cubicBezTo>
                <a:cubicBezTo>
                  <a:pt x="1038021" y="37761"/>
                  <a:pt x="1057475" y="49297"/>
                  <a:pt x="1130709" y="68826"/>
                </a:cubicBezTo>
                <a:cubicBezTo>
                  <a:pt x="1156823" y="75790"/>
                  <a:pt x="1184062" y="79000"/>
                  <a:pt x="1209367" y="88490"/>
                </a:cubicBezTo>
                <a:cubicBezTo>
                  <a:pt x="1262960" y="108587"/>
                  <a:pt x="1314192" y="134494"/>
                  <a:pt x="1366683" y="157316"/>
                </a:cubicBezTo>
                <a:cubicBezTo>
                  <a:pt x="1418221" y="179724"/>
                  <a:pt x="1465132" y="197538"/>
                  <a:pt x="1514167" y="226142"/>
                </a:cubicBezTo>
                <a:cubicBezTo>
                  <a:pt x="1528322" y="234399"/>
                  <a:pt x="1539861" y="246549"/>
                  <a:pt x="1553496" y="255639"/>
                </a:cubicBezTo>
                <a:cubicBezTo>
                  <a:pt x="1569397" y="266240"/>
                  <a:pt x="1587369" y="273670"/>
                  <a:pt x="1602658" y="285136"/>
                </a:cubicBezTo>
                <a:cubicBezTo>
                  <a:pt x="1639922" y="313084"/>
                  <a:pt x="1684973" y="334869"/>
                  <a:pt x="1710812" y="373626"/>
                </a:cubicBezTo>
                <a:cubicBezTo>
                  <a:pt x="1759641" y="446869"/>
                  <a:pt x="1696880" y="356906"/>
                  <a:pt x="1759974" y="432619"/>
                </a:cubicBezTo>
                <a:cubicBezTo>
                  <a:pt x="1828425" y="514760"/>
                  <a:pt x="1722950" y="405428"/>
                  <a:pt x="1809135" y="491613"/>
                </a:cubicBezTo>
                <a:lnTo>
                  <a:pt x="1828800" y="550607"/>
                </a:lnTo>
                <a:cubicBezTo>
                  <a:pt x="1832077" y="560439"/>
                  <a:pt x="1836118" y="570049"/>
                  <a:pt x="1838632" y="580103"/>
                </a:cubicBezTo>
                <a:cubicBezTo>
                  <a:pt x="1841909" y="593213"/>
                  <a:pt x="1844752" y="606439"/>
                  <a:pt x="1848464" y="619432"/>
                </a:cubicBezTo>
                <a:cubicBezTo>
                  <a:pt x="1851311" y="629397"/>
                  <a:pt x="1858296" y="648929"/>
                  <a:pt x="1858296" y="648929"/>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ACB63B1-AFFB-3198-23DF-74C959D8FAB5}"/>
              </a:ext>
            </a:extLst>
          </p:cNvPr>
          <p:cNvSpPr/>
          <p:nvPr/>
        </p:nvSpPr>
        <p:spPr>
          <a:xfrm>
            <a:off x="437663" y="1742559"/>
            <a:ext cx="4521448" cy="224628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Reduce spending reductions</a:t>
            </a:r>
            <a:r>
              <a:rPr lang="en-US" dirty="0"/>
              <a:t>/spend more?</a:t>
            </a:r>
          </a:p>
          <a:p>
            <a:pPr marL="285750" indent="-285750">
              <a:buFont typeface="Arial" panose="020B0604020202020204" pitchFamily="34" charset="0"/>
              <a:buChar char="•"/>
            </a:pPr>
            <a:r>
              <a:rPr lang="en-US" dirty="0"/>
              <a:t>“Use of government’s balance sheet”</a:t>
            </a:r>
          </a:p>
          <a:p>
            <a:pPr marL="285750" indent="-285750">
              <a:buFont typeface="Arial" panose="020B0604020202020204" pitchFamily="34" charset="0"/>
              <a:buChar char="•"/>
            </a:pPr>
            <a:r>
              <a:rPr lang="en-US" dirty="0"/>
              <a:t>“Shifting the balance of consolidation towards taxation”</a:t>
            </a:r>
          </a:p>
          <a:p>
            <a:r>
              <a:rPr lang="en-US" dirty="0"/>
              <a:t>(Sachs/SCIS 2024)</a:t>
            </a:r>
          </a:p>
          <a:p>
            <a:pPr marL="285750" indent="-285750">
              <a:buFont typeface="Arial" panose="020B0604020202020204" pitchFamily="34" charset="0"/>
              <a:buChar char="•"/>
            </a:pPr>
            <a:r>
              <a:rPr lang="en-US" dirty="0"/>
              <a:t>Factoring in technological change &amp; “new assets”</a:t>
            </a:r>
          </a:p>
        </p:txBody>
      </p:sp>
      <p:sp>
        <p:nvSpPr>
          <p:cNvPr id="10" name="Rectangle: Rounded Corners 9">
            <a:extLst>
              <a:ext uri="{FF2B5EF4-FFF2-40B4-BE49-F238E27FC236}">
                <a16:creationId xmlns:a16="http://schemas.microsoft.com/office/drawing/2014/main" id="{CF407803-8699-E87B-191B-EA44180403C2}"/>
              </a:ext>
            </a:extLst>
          </p:cNvPr>
          <p:cNvSpPr/>
          <p:nvPr/>
        </p:nvSpPr>
        <p:spPr>
          <a:xfrm>
            <a:off x="109141" y="4153541"/>
            <a:ext cx="2961976" cy="54319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err="1"/>
              <a:t>Prioritise</a:t>
            </a:r>
            <a:r>
              <a:rPr lang="en-US" b="1" dirty="0"/>
              <a:t>/invest differently </a:t>
            </a:r>
            <a:r>
              <a:rPr lang="en-US" dirty="0"/>
              <a:t>between subsectors?</a:t>
            </a:r>
          </a:p>
        </p:txBody>
      </p:sp>
      <p:sp>
        <p:nvSpPr>
          <p:cNvPr id="11" name="Rectangle: Rounded Corners 10">
            <a:extLst>
              <a:ext uri="{FF2B5EF4-FFF2-40B4-BE49-F238E27FC236}">
                <a16:creationId xmlns:a16="http://schemas.microsoft.com/office/drawing/2014/main" id="{700BA328-45C8-C888-3646-D33A64FB9117}"/>
              </a:ext>
            </a:extLst>
          </p:cNvPr>
          <p:cNvSpPr/>
          <p:nvPr/>
        </p:nvSpPr>
        <p:spPr>
          <a:xfrm>
            <a:off x="835173" y="5563628"/>
            <a:ext cx="3557938" cy="54319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Spend better </a:t>
            </a:r>
            <a:r>
              <a:rPr lang="en-US" dirty="0"/>
              <a:t>within sub-sectors?</a:t>
            </a:r>
          </a:p>
        </p:txBody>
      </p:sp>
      <p:sp>
        <p:nvSpPr>
          <p:cNvPr id="12" name="Rectangle 11">
            <a:extLst>
              <a:ext uri="{FF2B5EF4-FFF2-40B4-BE49-F238E27FC236}">
                <a16:creationId xmlns:a16="http://schemas.microsoft.com/office/drawing/2014/main" id="{41CE3166-AA42-5DC8-5535-E96178B1A62B}"/>
              </a:ext>
            </a:extLst>
          </p:cNvPr>
          <p:cNvSpPr/>
          <p:nvPr/>
        </p:nvSpPr>
        <p:spPr>
          <a:xfrm>
            <a:off x="3232356" y="4101343"/>
            <a:ext cx="3286009" cy="6644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Balance between: ECCE, Basic, Skills and PSET</a:t>
            </a:r>
          </a:p>
        </p:txBody>
      </p:sp>
      <p:sp>
        <p:nvSpPr>
          <p:cNvPr id="13" name="Rectangle 12">
            <a:extLst>
              <a:ext uri="{FF2B5EF4-FFF2-40B4-BE49-F238E27FC236}">
                <a16:creationId xmlns:a16="http://schemas.microsoft.com/office/drawing/2014/main" id="{CF2150CE-9587-2075-CC22-7D29E6B180A1}"/>
              </a:ext>
            </a:extLst>
          </p:cNvPr>
          <p:cNvSpPr/>
          <p:nvPr/>
        </p:nvSpPr>
        <p:spPr>
          <a:xfrm>
            <a:off x="4598126" y="4848880"/>
            <a:ext cx="5767305" cy="18922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US" dirty="0"/>
              <a:t>Primary vs Secondary Education &amp; cost of subject choice</a:t>
            </a:r>
          </a:p>
          <a:p>
            <a:pPr marL="285750" indent="-285750">
              <a:buFont typeface="Arial" panose="020B0604020202020204" pitchFamily="34" charset="0"/>
              <a:buChar char="•"/>
            </a:pPr>
            <a:r>
              <a:rPr lang="en-US" dirty="0"/>
              <a:t>Shifts in grade 6 &amp; 7</a:t>
            </a:r>
          </a:p>
          <a:p>
            <a:pPr marL="285750" indent="-285750">
              <a:buFont typeface="Arial" panose="020B0604020202020204" pitchFamily="34" charset="0"/>
              <a:buChar char="•"/>
            </a:pPr>
            <a:r>
              <a:rPr lang="en-US" dirty="0"/>
              <a:t>School &amp; teacher management (class size)</a:t>
            </a:r>
          </a:p>
          <a:p>
            <a:pPr marL="285750" indent="-285750">
              <a:buFont typeface="Arial" panose="020B0604020202020204" pitchFamily="34" charset="0"/>
              <a:buChar char="•"/>
            </a:pPr>
            <a:r>
              <a:rPr lang="en-US" dirty="0"/>
              <a:t>Approach to dealing with staff reductions</a:t>
            </a:r>
          </a:p>
          <a:p>
            <a:pPr marL="285750" indent="-285750">
              <a:buFont typeface="Arial" panose="020B0604020202020204" pitchFamily="34" charset="0"/>
              <a:buChar char="•"/>
            </a:pPr>
            <a:r>
              <a:rPr lang="en-US" dirty="0"/>
              <a:t>NSFAS resolution</a:t>
            </a:r>
          </a:p>
        </p:txBody>
      </p:sp>
    </p:spTree>
    <p:extLst>
      <p:ext uri="{BB962C8B-B14F-4D97-AF65-F5344CB8AC3E}">
        <p14:creationId xmlns:p14="http://schemas.microsoft.com/office/powerpoint/2010/main" val="282371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50000"/>
        </a:solidFill>
        <a:effectLst/>
      </p:bgPr>
    </p:bg>
    <p:spTree>
      <p:nvGrpSpPr>
        <p:cNvPr id="1" name=""/>
        <p:cNvGrpSpPr/>
        <p:nvPr/>
      </p:nvGrpSpPr>
      <p:grpSpPr>
        <a:xfrm>
          <a:off x="0" y="0"/>
          <a:ext cx="0" cy="0"/>
          <a:chOff x="0" y="0"/>
          <a:chExt cx="0" cy="0"/>
        </a:xfrm>
      </p:grpSpPr>
      <p:grpSp>
        <p:nvGrpSpPr>
          <p:cNvPr id="2" name="Group 2"/>
          <p:cNvGrpSpPr/>
          <p:nvPr/>
        </p:nvGrpSpPr>
        <p:grpSpPr>
          <a:xfrm>
            <a:off x="1899865" y="2472814"/>
            <a:ext cx="8392271" cy="4678097"/>
            <a:chOff x="0" y="0"/>
            <a:chExt cx="16784540" cy="9356191"/>
          </a:xfrm>
        </p:grpSpPr>
        <p:sp>
          <p:nvSpPr>
            <p:cNvPr id="3" name="TextBox 3"/>
            <p:cNvSpPr txBox="1"/>
            <p:nvPr/>
          </p:nvSpPr>
          <p:spPr>
            <a:xfrm>
              <a:off x="0" y="0"/>
              <a:ext cx="16784540" cy="7855481"/>
            </a:xfrm>
            <a:prstGeom prst="rect">
              <a:avLst/>
            </a:prstGeom>
          </p:spPr>
          <p:txBody>
            <a:bodyPr lIns="0" tIns="0" rIns="0" bIns="0" rtlCol="0" anchor="t">
              <a:spAutoFit/>
            </a:bodyPr>
            <a:lstStyle/>
            <a:p>
              <a:pPr algn="ctr" defTabSz="609630">
                <a:lnSpc>
                  <a:spcPts val="7562"/>
                </a:lnSpc>
              </a:pPr>
              <a:r>
                <a:rPr lang="en-US" sz="4000" dirty="0">
                  <a:solidFill>
                    <a:srgbClr val="FDFBFB"/>
                  </a:solidFill>
                  <a:latin typeface="HK Grotesk Bold" panose="020B0604020202020204" charset="0"/>
                </a:rPr>
                <a:t>THANK YOU</a:t>
              </a:r>
            </a:p>
            <a:p>
              <a:pPr algn="ctr" defTabSz="609630">
                <a:lnSpc>
                  <a:spcPts val="2399"/>
                </a:lnSpc>
              </a:pPr>
              <a:endParaRPr lang="en-US" sz="2667" dirty="0">
                <a:solidFill>
                  <a:srgbClr val="FDFBFB"/>
                </a:solidFill>
                <a:latin typeface="HK Grotesk Bold" panose="020B0604020202020204" charset="0"/>
              </a:endParaRPr>
            </a:p>
            <a:p>
              <a:pPr algn="ctr" defTabSz="609630">
                <a:lnSpc>
                  <a:spcPts val="2399"/>
                </a:lnSpc>
              </a:pPr>
              <a:endParaRPr lang="en-US" sz="1999" dirty="0">
                <a:solidFill>
                  <a:srgbClr val="FDFBFB"/>
                </a:solidFill>
                <a:latin typeface="HK Grotesk Bold" panose="020B0604020202020204" charset="0"/>
              </a:endParaRPr>
            </a:p>
            <a:p>
              <a:pPr algn="ctr" defTabSz="609630">
                <a:lnSpc>
                  <a:spcPts val="2399"/>
                </a:lnSpc>
              </a:pPr>
              <a:r>
                <a:rPr lang="en-US" sz="1999" dirty="0">
                  <a:solidFill>
                    <a:srgbClr val="FDFBFB"/>
                  </a:solidFill>
                  <a:latin typeface="HK Grotesk Bold" panose="020B0604020202020204" charset="0"/>
                </a:rPr>
                <a:t>Research on Socio-Economic Policy (Resep)</a:t>
              </a:r>
            </a:p>
            <a:p>
              <a:pPr algn="ctr" defTabSz="609630">
                <a:lnSpc>
                  <a:spcPts val="2399"/>
                </a:lnSpc>
              </a:pPr>
              <a:r>
                <a:rPr lang="en-US" sz="1999" dirty="0">
                  <a:solidFill>
                    <a:srgbClr val="FDFBFB"/>
                  </a:solidFill>
                  <a:latin typeface="HK Grotesk Bold" panose="020B0604020202020204" charset="0"/>
                </a:rPr>
                <a:t>Stellenbosch University</a:t>
              </a:r>
            </a:p>
            <a:p>
              <a:pPr algn="ctr" defTabSz="609630">
                <a:lnSpc>
                  <a:spcPts val="2399"/>
                </a:lnSpc>
              </a:pPr>
              <a:endParaRPr lang="en-US" sz="1999" dirty="0">
                <a:solidFill>
                  <a:srgbClr val="FDFBFB"/>
                </a:solidFill>
                <a:latin typeface="HK Grotesk Bold" panose="020B0604020202020204" charset="0"/>
              </a:endParaRPr>
            </a:p>
            <a:p>
              <a:pPr algn="ctr" defTabSz="609630">
                <a:lnSpc>
                  <a:spcPts val="2399"/>
                </a:lnSpc>
              </a:pPr>
              <a:endParaRPr lang="en-US" sz="1999" dirty="0">
                <a:solidFill>
                  <a:srgbClr val="FDFBFB"/>
                </a:solidFill>
                <a:latin typeface="HK Grotesk Bold" panose="020B0604020202020204" charset="0"/>
              </a:endParaRPr>
            </a:p>
            <a:p>
              <a:pPr algn="ctr" defTabSz="609630">
                <a:lnSpc>
                  <a:spcPts val="2399"/>
                </a:lnSpc>
              </a:pPr>
              <a:r>
                <a:rPr lang="en-US" sz="1999" dirty="0">
                  <a:solidFill>
                    <a:srgbClr val="FDFBFB"/>
                  </a:solidFill>
                  <a:latin typeface="HK Grotesk Bold" panose="020B0604020202020204" charset="0"/>
                </a:rPr>
                <a:t>https://resep.sun.ac.za/</a:t>
              </a:r>
            </a:p>
            <a:p>
              <a:pPr algn="ctr" defTabSz="609630">
                <a:lnSpc>
                  <a:spcPts val="7562"/>
                </a:lnSpc>
              </a:pPr>
              <a:endParaRPr lang="en-US" sz="1999" dirty="0">
                <a:solidFill>
                  <a:srgbClr val="FDFBFB"/>
                </a:solidFill>
                <a:latin typeface="HK Grotesk Bold" panose="020B0604020202020204" charset="0"/>
              </a:endParaRPr>
            </a:p>
          </p:txBody>
        </p:sp>
        <p:sp>
          <p:nvSpPr>
            <p:cNvPr id="4" name="AutoShape 4"/>
            <p:cNvSpPr/>
            <p:nvPr/>
          </p:nvSpPr>
          <p:spPr>
            <a:xfrm>
              <a:off x="0" y="9330430"/>
              <a:ext cx="16784540" cy="25761"/>
            </a:xfrm>
            <a:prstGeom prst="rect">
              <a:avLst/>
            </a:prstGeom>
            <a:solidFill>
              <a:srgbClr val="FDFBFB"/>
            </a:solidFill>
          </p:spPr>
          <p:txBody>
            <a:bodyPr/>
            <a:lstStyle/>
            <a:p>
              <a:endParaRPr lang="en-US"/>
            </a:p>
          </p:txBody>
        </p:sp>
      </p:grpSp>
      <p:sp>
        <p:nvSpPr>
          <p:cNvPr id="5" name="AutoShape 5"/>
          <p:cNvSpPr/>
          <p:nvPr/>
        </p:nvSpPr>
        <p:spPr>
          <a:xfrm>
            <a:off x="1899865" y="2001498"/>
            <a:ext cx="8392270" cy="12881"/>
          </a:xfrm>
          <a:prstGeom prst="rect">
            <a:avLst/>
          </a:prstGeom>
          <a:solidFill>
            <a:srgbClr val="FDFBFB"/>
          </a:solid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606A-A175-DC3C-F7CB-41759D842AC9}"/>
              </a:ext>
            </a:extLst>
          </p:cNvPr>
          <p:cNvSpPr>
            <a:spLocks noGrp="1"/>
          </p:cNvSpPr>
          <p:nvPr>
            <p:ph type="title"/>
          </p:nvPr>
        </p:nvSpPr>
        <p:spPr/>
        <p:txBody>
          <a:bodyPr/>
          <a:lstStyle/>
          <a:p>
            <a:r>
              <a:rPr lang="en-US" dirty="0"/>
              <a:t>References</a:t>
            </a:r>
          </a:p>
        </p:txBody>
      </p:sp>
      <p:sp>
        <p:nvSpPr>
          <p:cNvPr id="8" name="TextBox 7">
            <a:extLst>
              <a:ext uri="{FF2B5EF4-FFF2-40B4-BE49-F238E27FC236}">
                <a16:creationId xmlns:a16="http://schemas.microsoft.com/office/drawing/2014/main" id="{B35B7EB6-051F-BD69-848E-BFE779A6C8F1}"/>
              </a:ext>
            </a:extLst>
          </p:cNvPr>
          <p:cNvSpPr txBox="1"/>
          <p:nvPr/>
        </p:nvSpPr>
        <p:spPr>
          <a:xfrm>
            <a:off x="272415" y="1825853"/>
            <a:ext cx="11647169" cy="4439677"/>
          </a:xfrm>
          <a:prstGeom prst="rect">
            <a:avLst/>
          </a:prstGeom>
          <a:noFill/>
        </p:spPr>
        <p:txBody>
          <a:bodyPr wrap="square">
            <a:spAutoFit/>
          </a:bodyPr>
          <a:lstStyle/>
          <a:p>
            <a:pPr>
              <a:spcAft>
                <a:spcPts val="300"/>
              </a:spcAft>
            </a:pPr>
            <a:r>
              <a:rPr lang="en-US" dirty="0"/>
              <a:t>Allais, Stephanie, and Carmel </a:t>
            </a:r>
            <a:r>
              <a:rPr lang="en-US" dirty="0" err="1"/>
              <a:t>Marock</a:t>
            </a:r>
            <a:r>
              <a:rPr lang="en-US" dirty="0"/>
              <a:t>. ‘What Problem Should Skills Solve?’ International Higher Education, no. 117 (2024): 26–27.</a:t>
            </a:r>
          </a:p>
          <a:p>
            <a:pPr>
              <a:spcAft>
                <a:spcPts val="300"/>
              </a:spcAft>
            </a:pPr>
            <a:r>
              <a:rPr lang="en-US" dirty="0"/>
              <a:t>Allais, Stephanie. ‘The National Qualifications Framework in South Africa: A Democratic Project Trapped in a Neo-Liberal Paradigm?’ Journal of Education and Work 16, no. 3 (September 2003): 305–23. Ang, Yuen </a:t>
            </a:r>
            <a:r>
              <a:rPr lang="en-US" dirty="0" err="1"/>
              <a:t>Yuen</a:t>
            </a:r>
            <a:r>
              <a:rPr lang="en-US" dirty="0"/>
              <a:t>. How China Escaped the Poverty Trap. Cornell Studies in Political Economy. Ithaca ; London: Cornell University Press, 2016.</a:t>
            </a:r>
          </a:p>
          <a:p>
            <a:pPr>
              <a:spcAft>
                <a:spcPts val="300"/>
              </a:spcAft>
            </a:pPr>
            <a:r>
              <a:rPr lang="en-US" dirty="0"/>
              <a:t>Buchanan, John, Stephanie Allais, Michael Anderson, Rafael A Calvo, Sandra Peter, and </a:t>
            </a:r>
            <a:r>
              <a:rPr lang="en-US" dirty="0" err="1"/>
              <a:t>Tamson</a:t>
            </a:r>
            <a:r>
              <a:rPr lang="en-US" dirty="0"/>
              <a:t> Pietsch. ‘The Futures of Work: What Education Can and Can’t Do’. UNESCO’s Futures of Education Initiative, Background Paper for Topic 4, Work and Economic Security: What Role Can Education Play in Ensuring the Human </a:t>
            </a:r>
            <a:r>
              <a:rPr lang="en-US" dirty="0" err="1"/>
              <a:t>Centredness</a:t>
            </a:r>
            <a:r>
              <a:rPr lang="en-US" dirty="0"/>
              <a:t> of the Future of Work? Paris: UNESCO, September 2020.</a:t>
            </a:r>
          </a:p>
          <a:p>
            <a:pPr>
              <a:spcAft>
                <a:spcPts val="300"/>
              </a:spcAft>
            </a:pPr>
            <a:r>
              <a:rPr lang="en-US" dirty="0"/>
              <a:t>Burger, Philippe, and </a:t>
            </a:r>
            <a:r>
              <a:rPr lang="en-US" dirty="0" err="1"/>
              <a:t>Estian</a:t>
            </a:r>
            <a:r>
              <a:rPr lang="en-US" dirty="0"/>
              <a:t> Calitz. ‘Soaring Deficits and Debt II: Budget 2020 and a Looming Debt Trap?’ Econ3x3, 2020.</a:t>
            </a:r>
          </a:p>
          <a:p>
            <a:pPr>
              <a:spcAft>
                <a:spcPts val="300"/>
              </a:spcAft>
            </a:pPr>
            <a:r>
              <a:rPr lang="en-US" dirty="0"/>
              <a:t>Diemer, Andreas, Simona </a:t>
            </a:r>
            <a:r>
              <a:rPr lang="en-US" dirty="0" err="1"/>
              <a:t>Iammarino</a:t>
            </a:r>
            <a:r>
              <a:rPr lang="en-US" dirty="0"/>
              <a:t>, Andrés Rodríguez-Pose, and Michael </a:t>
            </a:r>
            <a:r>
              <a:rPr lang="en-US" dirty="0" err="1"/>
              <a:t>Storper</a:t>
            </a:r>
            <a:r>
              <a:rPr lang="en-US" dirty="0"/>
              <a:t>. ‘The Regional Development Trap in Europe’. Utrecht University, Department of Human Geography and Spatial Planning …, 2022.</a:t>
            </a:r>
          </a:p>
          <a:p>
            <a:pPr>
              <a:spcAft>
                <a:spcPts val="300"/>
              </a:spcAft>
            </a:pPr>
            <a:r>
              <a:rPr lang="en-US" dirty="0"/>
              <a:t>Gustafsson, Martin ‘Education Is Improving but the Message Is Hard to Convey’ (Cape Town: Econ 3x3, March 2023)</a:t>
            </a:r>
          </a:p>
          <a:p>
            <a:pPr>
              <a:spcAft>
                <a:spcPts val="300"/>
              </a:spcAft>
            </a:pPr>
            <a:r>
              <a:rPr lang="en-US" dirty="0"/>
              <a:t>Hollander, Hylton, and Roy </a:t>
            </a:r>
            <a:r>
              <a:rPr lang="en-US" dirty="0" err="1"/>
              <a:t>Havemann</a:t>
            </a:r>
            <a:r>
              <a:rPr lang="en-US" dirty="0"/>
              <a:t>. ‘Is South Africa Caught in a Fiscal Trap?’ Southern Africa – Towards Inclusive Economic Development (SA-TIED) (blog), March 2024. </a:t>
            </a:r>
          </a:p>
        </p:txBody>
      </p:sp>
    </p:spTree>
    <p:extLst>
      <p:ext uri="{BB962C8B-B14F-4D97-AF65-F5344CB8AC3E}">
        <p14:creationId xmlns:p14="http://schemas.microsoft.com/office/powerpoint/2010/main" val="2970981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E11C47-5B21-AEDC-90F7-888D4A8EA2C1}"/>
              </a:ext>
            </a:extLst>
          </p:cNvPr>
          <p:cNvSpPr txBox="1"/>
          <p:nvPr/>
        </p:nvSpPr>
        <p:spPr>
          <a:xfrm>
            <a:off x="283845" y="87154"/>
            <a:ext cx="11624309" cy="6740307"/>
          </a:xfrm>
          <a:prstGeom prst="rect">
            <a:avLst/>
          </a:prstGeom>
          <a:noFill/>
        </p:spPr>
        <p:txBody>
          <a:bodyPr wrap="square">
            <a:spAutoFit/>
          </a:bodyPr>
          <a:lstStyle/>
          <a:p>
            <a:r>
              <a:rPr lang="en-US" dirty="0"/>
              <a:t>Matsuyama, </a:t>
            </a:r>
            <a:r>
              <a:rPr lang="en-US" dirty="0" err="1"/>
              <a:t>Kiminori</a:t>
            </a:r>
            <a:r>
              <a:rPr lang="en-US" dirty="0"/>
              <a:t>. ‘Poverty Traps’. In Economic Growth, edited by Steven N. </a:t>
            </a:r>
            <a:r>
              <a:rPr lang="en-US" dirty="0" err="1"/>
              <a:t>Durlauf</a:t>
            </a:r>
            <a:r>
              <a:rPr lang="en-US" dirty="0"/>
              <a:t> and Lawrence E. Blume, 215–21. London: Palgrave Macmillan UK, 2010. https://doi.org/10.1057/9780230280823_27.</a:t>
            </a:r>
          </a:p>
          <a:p>
            <a:endParaRPr lang="en-US" dirty="0"/>
          </a:p>
          <a:p>
            <a:r>
              <a:rPr lang="en-US" dirty="0"/>
              <a:t>Patrinos, Harry, and Anthony Angrist. ‘Global Dataset on Education Quality : A Review and Update (2000-2017)’. Text/HTML. World Bank, 2018. </a:t>
            </a:r>
          </a:p>
          <a:p>
            <a:endParaRPr lang="en-US" dirty="0"/>
          </a:p>
          <a:p>
            <a:r>
              <a:rPr lang="en-US" dirty="0"/>
              <a:t>Pritchett, Lant, Michael Woolcock, and Matt Andrews. ‘Capability Traps? The Mechanisms of Persistent Implementation Failure -’. Working Paper. Washington, DC: Center for Global Development, 2010. https://www.cgdev.org/publication/capability-traps-mechanisms-persistent-implementation-failure-working-paper-234.</a:t>
            </a:r>
          </a:p>
          <a:p>
            <a:endParaRPr lang="en-US" dirty="0"/>
          </a:p>
          <a:p>
            <a:r>
              <a:rPr lang="en-US" dirty="0" err="1"/>
              <a:t>Ritsatos</a:t>
            </a:r>
            <a:r>
              <a:rPr lang="en-US" dirty="0"/>
              <a:t>, </a:t>
            </a:r>
            <a:r>
              <a:rPr lang="en-US" dirty="0" err="1"/>
              <a:t>Titos</a:t>
            </a:r>
            <a:r>
              <a:rPr lang="en-US" dirty="0"/>
              <a:t>. ‘“Fiscal Trap”, the Case of Greece’. Southern University College of Business E-Journal 8, no. 1 (2022).</a:t>
            </a:r>
          </a:p>
          <a:p>
            <a:endParaRPr lang="en-US" dirty="0"/>
          </a:p>
          <a:p>
            <a:r>
              <a:rPr lang="en-US" dirty="0"/>
              <a:t>Sachs, Michael, Rashaad Amra, Thokozile Madonko, and Owen Willcox. ‘Austerity Without Consolidation: Fiscal Policy and Spending Choices in Budget 2023’. SCIS, 1 June 2023. https://hdl.handle.net/10539/35683.</a:t>
            </a:r>
          </a:p>
          <a:p>
            <a:endParaRPr lang="en-US" dirty="0"/>
          </a:p>
          <a:p>
            <a:r>
              <a:rPr lang="en-US" dirty="0"/>
              <a:t>Sachs, Michael, </a:t>
            </a:r>
            <a:r>
              <a:rPr lang="en-US" dirty="0" err="1"/>
              <a:t>Arabo</a:t>
            </a:r>
            <a:r>
              <a:rPr lang="en-US" dirty="0"/>
              <a:t> </a:t>
            </a:r>
            <a:r>
              <a:rPr lang="en-US" dirty="0" err="1"/>
              <a:t>Ewinyu</a:t>
            </a:r>
            <a:r>
              <a:rPr lang="en-US" dirty="0"/>
              <a:t>, and </a:t>
            </a:r>
            <a:r>
              <a:rPr lang="en-US" dirty="0" err="1"/>
              <a:t>Olwethu</a:t>
            </a:r>
            <a:r>
              <a:rPr lang="en-US" dirty="0"/>
              <a:t> </a:t>
            </a:r>
            <a:r>
              <a:rPr lang="en-US" dirty="0" err="1"/>
              <a:t>Shedi</a:t>
            </a:r>
            <a:r>
              <a:rPr lang="en-US" dirty="0"/>
              <a:t>. ‘Public Services, Government Employment and the Budget’. Johannesburg: Southern Centre for Inequality Studies (SCIS), 2022.</a:t>
            </a:r>
          </a:p>
          <a:p>
            <a:endParaRPr lang="en-US" dirty="0"/>
          </a:p>
          <a:p>
            <a:r>
              <a:rPr lang="en-US" dirty="0"/>
              <a:t>Spaull, Nic, </a:t>
            </a:r>
            <a:r>
              <a:rPr lang="en-US" dirty="0" err="1"/>
              <a:t>Adaiah</a:t>
            </a:r>
            <a:r>
              <a:rPr lang="en-US" dirty="0"/>
              <a:t> </a:t>
            </a:r>
            <a:r>
              <a:rPr lang="en-US" dirty="0" err="1"/>
              <a:t>Lilenstein</a:t>
            </a:r>
            <a:r>
              <a:rPr lang="en-US" dirty="0"/>
              <a:t>, and David </a:t>
            </a:r>
            <a:r>
              <a:rPr lang="en-US" dirty="0" err="1"/>
              <a:t>Carel</a:t>
            </a:r>
            <a:r>
              <a:rPr lang="en-US" dirty="0"/>
              <a:t>. ‘The Race between Teacher Wages and the Budget - The Case of South Africa 2008-2018’. Stellenbosch: Research on Socio-Economic Policy, 19 June 2020. https://resep.sun.ac.za/the-race-between-teacher-wages-and-the-budget/sample-post/.</a:t>
            </a:r>
          </a:p>
          <a:p>
            <a:endParaRPr lang="en-US" dirty="0"/>
          </a:p>
          <a:p>
            <a:r>
              <a:rPr lang="en-US" dirty="0"/>
              <a:t>Van Der Berg, Servaas, Cobus Burger, </a:t>
            </a:r>
            <a:r>
              <a:rPr lang="en-US" dirty="0" err="1"/>
              <a:t>Rulof</a:t>
            </a:r>
            <a:r>
              <a:rPr lang="en-US" dirty="0"/>
              <a:t> Burger, Mia De Vos, Gideon Du Rand, Martin Gustafsson, Eldridge Moses, et al. ‘Low Quality Education as a Poverty Trap’. SSRN Electronic Journal, 2011. https://doi.org/10.2139/ssrn.2973766.</a:t>
            </a:r>
          </a:p>
        </p:txBody>
      </p:sp>
    </p:spTree>
    <p:extLst>
      <p:ext uri="{BB962C8B-B14F-4D97-AF65-F5344CB8AC3E}">
        <p14:creationId xmlns:p14="http://schemas.microsoft.com/office/powerpoint/2010/main" val="1265649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401D-E8F5-0C06-77FA-D4DC8FBCAFAD}"/>
              </a:ext>
            </a:extLst>
          </p:cNvPr>
          <p:cNvSpPr>
            <a:spLocks noGrp="1"/>
          </p:cNvSpPr>
          <p:nvPr>
            <p:ph type="title"/>
          </p:nvPr>
        </p:nvSpPr>
        <p:spPr>
          <a:xfrm>
            <a:off x="548640" y="792487"/>
            <a:ext cx="3210560" cy="5059673"/>
          </a:xfrm>
        </p:spPr>
        <p:txBody>
          <a:bodyPr/>
          <a:lstStyle/>
          <a:p>
            <a:r>
              <a:rPr lang="en-ZA" dirty="0"/>
              <a:t>Overview</a:t>
            </a:r>
          </a:p>
        </p:txBody>
      </p:sp>
      <p:pic>
        <p:nvPicPr>
          <p:cNvPr id="4" name="Picture 3">
            <a:extLst>
              <a:ext uri="{FF2B5EF4-FFF2-40B4-BE49-F238E27FC236}">
                <a16:creationId xmlns:a16="http://schemas.microsoft.com/office/drawing/2014/main" id="{53E48B91-745A-A875-433E-BE2F0C6FCEAE}"/>
              </a:ext>
            </a:extLst>
          </p:cNvPr>
          <p:cNvPicPr>
            <a:picLocks noChangeAspect="1"/>
          </p:cNvPicPr>
          <p:nvPr/>
        </p:nvPicPr>
        <p:blipFill rotWithShape="1">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49597" t="5639" r="-309" b="12790"/>
          <a:stretch/>
        </p:blipFill>
        <p:spPr>
          <a:xfrm>
            <a:off x="1143586" y="5852160"/>
            <a:ext cx="1842868" cy="550185"/>
          </a:xfrm>
          <a:prstGeom prst="rect">
            <a:avLst/>
          </a:prstGeom>
        </p:spPr>
      </p:pic>
      <p:sp>
        <p:nvSpPr>
          <p:cNvPr id="5" name="Rectangle 4">
            <a:extLst>
              <a:ext uri="{FF2B5EF4-FFF2-40B4-BE49-F238E27FC236}">
                <a16:creationId xmlns:a16="http://schemas.microsoft.com/office/drawing/2014/main" id="{65B29A82-151F-817C-8AD6-9E2938E1D37C}"/>
              </a:ext>
            </a:extLst>
          </p:cNvPr>
          <p:cNvSpPr/>
          <p:nvPr/>
        </p:nvSpPr>
        <p:spPr>
          <a:xfrm>
            <a:off x="4553549" y="672567"/>
            <a:ext cx="6898935" cy="5714791"/>
          </a:xfrm>
          <a:prstGeom prst="rect">
            <a:avLst/>
          </a:prstGeom>
          <a:noFill/>
          <a:ln>
            <a:noFill/>
          </a:ln>
        </p:spPr>
        <p:style>
          <a:lnRef idx="0">
            <a:scrgbClr r="0" g="0" b="0"/>
          </a:lnRef>
          <a:fillRef idx="0">
            <a:scrgbClr r="0" g="0" b="0"/>
          </a:fillRef>
          <a:effectRef idx="0">
            <a:scrgbClr r="0" g="0" b="0"/>
          </a:effectRef>
          <a:fontRef idx="minor">
            <a:schemeClr val="accent3"/>
          </a:fontRef>
        </p:style>
        <p:txBody>
          <a:bodyPr rtlCol="0" anchor="t"/>
          <a:lstStyle/>
          <a:p>
            <a:pPr marL="457200" indent="-457200">
              <a:buFont typeface="Arial" panose="020B0604020202020204" pitchFamily="34" charset="0"/>
              <a:buChar char="•"/>
            </a:pPr>
            <a:endParaRPr lang="en-ZA" sz="2800" b="1" dirty="0">
              <a:solidFill>
                <a:schemeClr val="accent6">
                  <a:lumMod val="50000"/>
                </a:schemeClr>
              </a:solidFill>
            </a:endParaRPr>
          </a:p>
          <a:p>
            <a:pPr marL="342900" indent="-342900">
              <a:buFont typeface="Arial" panose="020B0604020202020204" pitchFamily="34" charset="0"/>
              <a:buChar char="•"/>
            </a:pPr>
            <a:endParaRPr lang="en-ZA" sz="2400" dirty="0">
              <a:solidFill>
                <a:schemeClr val="accent6">
                  <a:lumMod val="50000"/>
                </a:schemeClr>
              </a:solidFill>
            </a:endParaRPr>
          </a:p>
        </p:txBody>
      </p:sp>
      <p:sp>
        <p:nvSpPr>
          <p:cNvPr id="7" name="Content Placeholder 2">
            <a:extLst>
              <a:ext uri="{FF2B5EF4-FFF2-40B4-BE49-F238E27FC236}">
                <a16:creationId xmlns:a16="http://schemas.microsoft.com/office/drawing/2014/main" id="{3E5C7D7B-A482-C05F-40EC-FED50A823B8F}"/>
              </a:ext>
            </a:extLst>
          </p:cNvPr>
          <p:cNvSpPr txBox="1">
            <a:spLocks/>
          </p:cNvSpPr>
          <p:nvPr/>
        </p:nvSpPr>
        <p:spPr>
          <a:xfrm>
            <a:off x="4553549" y="1765072"/>
            <a:ext cx="7098104" cy="3529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sto MT" panose="02040603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sto MT" panose="02040603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sto MT" panose="02040603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Escaping the fiscal trap … but beware the education trap</a:t>
            </a:r>
          </a:p>
          <a:p>
            <a:pPr marL="514350" indent="-514350">
              <a:buFont typeface="+mj-lt"/>
              <a:buAutoNum type="arabicPeriod"/>
            </a:pPr>
            <a:r>
              <a:rPr lang="en-US" dirty="0"/>
              <a:t>What the budgets are doing</a:t>
            </a:r>
          </a:p>
          <a:p>
            <a:pPr lvl="1"/>
            <a:r>
              <a:rPr lang="en-US" dirty="0"/>
              <a:t>Levels of spending – trends</a:t>
            </a:r>
          </a:p>
          <a:p>
            <a:pPr lvl="1"/>
            <a:r>
              <a:rPr lang="en-US" dirty="0"/>
              <a:t>Use of spending</a:t>
            </a:r>
          </a:p>
          <a:p>
            <a:pPr marL="514350" indent="-514350">
              <a:buFont typeface="+mj-lt"/>
              <a:buAutoNum type="arabicPeriod"/>
            </a:pPr>
            <a:r>
              <a:rPr lang="en-US" dirty="0"/>
              <a:t>What can be done?</a:t>
            </a:r>
          </a:p>
          <a:p>
            <a:pPr lvl="4"/>
            <a:endParaRPr lang="en-ZA" dirty="0"/>
          </a:p>
        </p:txBody>
      </p:sp>
    </p:spTree>
    <p:extLst>
      <p:ext uri="{BB962C8B-B14F-4D97-AF65-F5344CB8AC3E}">
        <p14:creationId xmlns:p14="http://schemas.microsoft.com/office/powerpoint/2010/main" val="4203348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AA6F-BAD2-2DB0-E545-3EC4792BB5AC}"/>
              </a:ext>
            </a:extLst>
          </p:cNvPr>
          <p:cNvSpPr>
            <a:spLocks noGrp="1"/>
          </p:cNvSpPr>
          <p:nvPr>
            <p:ph type="title"/>
          </p:nvPr>
        </p:nvSpPr>
        <p:spPr>
          <a:xfrm>
            <a:off x="838200" y="119320"/>
            <a:ext cx="10515600" cy="1149042"/>
          </a:xfrm>
        </p:spPr>
        <p:txBody>
          <a:bodyPr/>
          <a:lstStyle/>
          <a:p>
            <a:r>
              <a:rPr lang="en-US" sz="4000" dirty="0"/>
              <a:t>The fiscal – “low growth, high-interest” - trap</a:t>
            </a:r>
          </a:p>
        </p:txBody>
      </p:sp>
      <p:sp>
        <p:nvSpPr>
          <p:cNvPr id="3" name="Content Placeholder 2">
            <a:extLst>
              <a:ext uri="{FF2B5EF4-FFF2-40B4-BE49-F238E27FC236}">
                <a16:creationId xmlns:a16="http://schemas.microsoft.com/office/drawing/2014/main" id="{36FD1418-BB14-4499-ACFD-63102E45E1B6}"/>
              </a:ext>
            </a:extLst>
          </p:cNvPr>
          <p:cNvSpPr>
            <a:spLocks noGrp="1"/>
          </p:cNvSpPr>
          <p:nvPr>
            <p:ph idx="1"/>
          </p:nvPr>
        </p:nvSpPr>
        <p:spPr>
          <a:xfrm>
            <a:off x="277762" y="1927532"/>
            <a:ext cx="6830961" cy="4811148"/>
          </a:xfrm>
        </p:spPr>
        <p:txBody>
          <a:bodyPr/>
          <a:lstStyle/>
          <a:p>
            <a:pPr marL="0" indent="0" algn="ctr">
              <a:buNone/>
            </a:pPr>
            <a:r>
              <a:rPr lang="en-US" sz="2400" dirty="0"/>
              <a:t>With interest rates exceeding the economic growth rate, government debt continues to grow as a proportion of GDP, becoming a “vicious circle”</a:t>
            </a:r>
          </a:p>
          <a:p>
            <a:pPr marL="0" indent="0" algn="ctr">
              <a:buNone/>
            </a:pPr>
            <a:r>
              <a:rPr lang="en-US" dirty="0"/>
              <a:t>“</a:t>
            </a:r>
            <a:r>
              <a:rPr lang="en-US" i="1" dirty="0"/>
              <a:t>Higher debt makes investors and ratings agencies nervous, … . This increases [our]borrowing costs and hurts investment spending, making fiscal consolidation more and more difficult, making the fiscal position worse and raising the sovereign risk premium. The interest rate rises again, and the cycle continues</a:t>
            </a:r>
            <a:r>
              <a:rPr lang="en-US" dirty="0"/>
              <a:t>.”  </a:t>
            </a:r>
          </a:p>
          <a:p>
            <a:pPr marL="0" indent="0" algn="ctr">
              <a:buNone/>
            </a:pPr>
            <a:r>
              <a:rPr lang="en-US" sz="2000" dirty="0"/>
              <a:t>		</a:t>
            </a:r>
            <a:r>
              <a:rPr lang="en-US" sz="2400" dirty="0"/>
              <a:t>Hollander &amp; </a:t>
            </a:r>
            <a:r>
              <a:rPr lang="en-US" sz="2400" dirty="0" err="1"/>
              <a:t>Haveman</a:t>
            </a:r>
            <a:r>
              <a:rPr lang="en-US" sz="2400" dirty="0"/>
              <a:t> 2024 		(Also see SCIS February 2024)</a:t>
            </a:r>
            <a:endParaRPr lang="en-US" sz="2000" dirty="0"/>
          </a:p>
          <a:p>
            <a:endParaRPr lang="en-US" sz="1050" dirty="0"/>
          </a:p>
        </p:txBody>
      </p:sp>
      <p:pic>
        <p:nvPicPr>
          <p:cNvPr id="9" name="Picture 8">
            <a:extLst>
              <a:ext uri="{FF2B5EF4-FFF2-40B4-BE49-F238E27FC236}">
                <a16:creationId xmlns:a16="http://schemas.microsoft.com/office/drawing/2014/main" id="{7EC8A339-8348-B70F-26FA-20657FEFDB4B}"/>
              </a:ext>
            </a:extLst>
          </p:cNvPr>
          <p:cNvPicPr>
            <a:picLocks noChangeAspect="1"/>
          </p:cNvPicPr>
          <p:nvPr/>
        </p:nvPicPr>
        <p:blipFill>
          <a:blip r:embed="rId3"/>
          <a:stretch>
            <a:fillRect/>
          </a:stretch>
        </p:blipFill>
        <p:spPr>
          <a:xfrm>
            <a:off x="7222008" y="1607654"/>
            <a:ext cx="4969992" cy="4054748"/>
          </a:xfrm>
          <a:prstGeom prst="rect">
            <a:avLst/>
          </a:prstGeom>
        </p:spPr>
      </p:pic>
      <p:sp>
        <p:nvSpPr>
          <p:cNvPr id="11" name="TextBox 10">
            <a:extLst>
              <a:ext uri="{FF2B5EF4-FFF2-40B4-BE49-F238E27FC236}">
                <a16:creationId xmlns:a16="http://schemas.microsoft.com/office/drawing/2014/main" id="{9B7AA2A1-94CD-7994-C67C-049B1B84FEBB}"/>
              </a:ext>
            </a:extLst>
          </p:cNvPr>
          <p:cNvSpPr txBox="1"/>
          <p:nvPr/>
        </p:nvSpPr>
        <p:spPr>
          <a:xfrm>
            <a:off x="7694971" y="5780468"/>
            <a:ext cx="3956255" cy="830997"/>
          </a:xfrm>
          <a:prstGeom prst="rect">
            <a:avLst/>
          </a:prstGeom>
          <a:noFill/>
        </p:spPr>
        <p:txBody>
          <a:bodyPr wrap="square">
            <a:spAutoFit/>
          </a:bodyPr>
          <a:lstStyle/>
          <a:p>
            <a:r>
              <a:rPr lang="en-US" sz="2400" dirty="0" err="1">
                <a:latin typeface="Calisto MT" panose="02040603050505030304" pitchFamily="18" charset="0"/>
              </a:rPr>
              <a:t>Hanssgen</a:t>
            </a:r>
            <a:r>
              <a:rPr lang="en-US" sz="2400" dirty="0">
                <a:latin typeface="Calisto MT" panose="02040603050505030304" pitchFamily="18" charset="0"/>
              </a:rPr>
              <a:t> &amp; </a:t>
            </a:r>
            <a:r>
              <a:rPr lang="en-US" sz="2400" dirty="0" err="1">
                <a:latin typeface="Calisto MT" panose="02040603050505030304" pitchFamily="18" charset="0"/>
              </a:rPr>
              <a:t>Papadimitrou</a:t>
            </a:r>
            <a:r>
              <a:rPr lang="en-US" sz="2400" dirty="0">
                <a:latin typeface="Calisto MT" panose="02040603050505030304" pitchFamily="18" charset="0"/>
              </a:rPr>
              <a:t> (2012)</a:t>
            </a:r>
          </a:p>
        </p:txBody>
      </p:sp>
    </p:spTree>
    <p:extLst>
      <p:ext uri="{BB962C8B-B14F-4D97-AF65-F5344CB8AC3E}">
        <p14:creationId xmlns:p14="http://schemas.microsoft.com/office/powerpoint/2010/main" val="3244404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10F4-649B-6D34-FF08-BDBE7027D740}"/>
              </a:ext>
            </a:extLst>
          </p:cNvPr>
          <p:cNvSpPr>
            <a:spLocks noGrp="1"/>
          </p:cNvSpPr>
          <p:nvPr>
            <p:ph type="title"/>
          </p:nvPr>
        </p:nvSpPr>
        <p:spPr>
          <a:xfrm>
            <a:off x="838200" y="365126"/>
            <a:ext cx="10515600" cy="901972"/>
          </a:xfrm>
        </p:spPr>
        <p:txBody>
          <a:bodyPr/>
          <a:lstStyle/>
          <a:p>
            <a:r>
              <a:rPr lang="en-US" dirty="0"/>
              <a:t>But many potential traps …</a:t>
            </a:r>
          </a:p>
        </p:txBody>
      </p:sp>
      <p:sp>
        <p:nvSpPr>
          <p:cNvPr id="3" name="Content Placeholder 2">
            <a:extLst>
              <a:ext uri="{FF2B5EF4-FFF2-40B4-BE49-F238E27FC236}">
                <a16:creationId xmlns:a16="http://schemas.microsoft.com/office/drawing/2014/main" id="{6A066A0E-1239-5079-53BD-455326606AC1}"/>
              </a:ext>
            </a:extLst>
          </p:cNvPr>
          <p:cNvSpPr>
            <a:spLocks noGrp="1"/>
          </p:cNvSpPr>
          <p:nvPr>
            <p:ph idx="1"/>
          </p:nvPr>
        </p:nvSpPr>
        <p:spPr>
          <a:xfrm>
            <a:off x="838200" y="1825624"/>
            <a:ext cx="10208342" cy="4667250"/>
          </a:xfrm>
        </p:spPr>
        <p:txBody>
          <a:bodyPr/>
          <a:lstStyle/>
          <a:p>
            <a:pPr marL="0" indent="0">
              <a:buNone/>
            </a:pPr>
            <a:endParaRPr lang="en-US" sz="2000" dirty="0"/>
          </a:p>
          <a:p>
            <a:pPr marL="0" indent="0">
              <a:buNone/>
            </a:pPr>
            <a:r>
              <a:rPr lang="en-US" sz="2400" dirty="0"/>
              <a:t>“If there is one important lesson from the literature reviewed …, it should be that there are hundreds of traps that the economy can fall into, and any policy intervention that attempts to pull the economy out of one trap may end up pushing it into another. As we know, any attempt to solve a problem can often become a source of another, even bigger problem.” </a:t>
            </a:r>
          </a:p>
          <a:p>
            <a:pPr marL="0" indent="0" algn="r">
              <a:buNone/>
            </a:pPr>
            <a:r>
              <a:rPr lang="en-US" sz="2400" dirty="0"/>
              <a:t>Matsuyama 2010 in Palgrave Dictionary of Economics</a:t>
            </a:r>
          </a:p>
          <a:p>
            <a:pPr marL="0" indent="0">
              <a:buNone/>
            </a:pPr>
            <a:r>
              <a:rPr lang="en-US" sz="2400" dirty="0"/>
              <a:t>For example:</a:t>
            </a:r>
          </a:p>
          <a:p>
            <a:pPr marL="0" indent="0" algn="ctr">
              <a:buNone/>
            </a:pPr>
            <a:r>
              <a:rPr lang="en-US" sz="2400" dirty="0"/>
              <a:t>“… low quality schools act as a poverty trap … entrench exclusion and marginalization …”</a:t>
            </a:r>
          </a:p>
          <a:p>
            <a:pPr marL="0" indent="0" algn="r">
              <a:buNone/>
            </a:pPr>
            <a:r>
              <a:rPr lang="en-US" sz="2400" dirty="0"/>
              <a:t>Van der Berg et al 2011</a:t>
            </a:r>
          </a:p>
          <a:p>
            <a:pPr marL="0" indent="0" algn="r">
              <a:buNone/>
            </a:pPr>
            <a:endParaRPr lang="en-US" sz="2000" dirty="0"/>
          </a:p>
          <a:p>
            <a:pPr marL="0" indent="0" algn="r">
              <a:buNone/>
            </a:pPr>
            <a:endParaRPr lang="en-US" sz="2000" dirty="0"/>
          </a:p>
          <a:p>
            <a:pPr marL="0" indent="0" algn="r">
              <a:buNone/>
            </a:pPr>
            <a:endParaRPr lang="en-US" sz="2000" dirty="0"/>
          </a:p>
          <a:p>
            <a:pPr marL="0" indent="0" algn="r">
              <a:buNone/>
            </a:pPr>
            <a:endParaRPr lang="en-US" sz="2000" dirty="0"/>
          </a:p>
          <a:p>
            <a:endParaRPr lang="en-US" dirty="0"/>
          </a:p>
        </p:txBody>
      </p:sp>
    </p:spTree>
    <p:extLst>
      <p:ext uri="{BB962C8B-B14F-4D97-AF65-F5344CB8AC3E}">
        <p14:creationId xmlns:p14="http://schemas.microsoft.com/office/powerpoint/2010/main" val="3844285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AA6F-BAD2-2DB0-E545-3EC4792BB5AC}"/>
              </a:ext>
            </a:extLst>
          </p:cNvPr>
          <p:cNvSpPr>
            <a:spLocks noGrp="1"/>
          </p:cNvSpPr>
          <p:nvPr>
            <p:ph type="title"/>
          </p:nvPr>
        </p:nvSpPr>
        <p:spPr>
          <a:xfrm>
            <a:off x="891309" y="12936"/>
            <a:ext cx="10515600" cy="958734"/>
          </a:xfrm>
        </p:spPr>
        <p:txBody>
          <a:bodyPr/>
          <a:lstStyle/>
          <a:p>
            <a:r>
              <a:rPr lang="en-US" sz="4000" dirty="0"/>
              <a:t>A framework for a “human capital trap”</a:t>
            </a:r>
          </a:p>
        </p:txBody>
      </p:sp>
      <p:sp>
        <p:nvSpPr>
          <p:cNvPr id="4" name="Flowchart: Connector 3">
            <a:extLst>
              <a:ext uri="{FF2B5EF4-FFF2-40B4-BE49-F238E27FC236}">
                <a16:creationId xmlns:a16="http://schemas.microsoft.com/office/drawing/2014/main" id="{64B96250-BC5F-0FEC-7EC5-052F0E19F031}"/>
              </a:ext>
            </a:extLst>
          </p:cNvPr>
          <p:cNvSpPr/>
          <p:nvPr/>
        </p:nvSpPr>
        <p:spPr>
          <a:xfrm>
            <a:off x="9563841" y="4332192"/>
            <a:ext cx="1488708" cy="112054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Learning</a:t>
            </a:r>
          </a:p>
        </p:txBody>
      </p:sp>
      <p:sp>
        <p:nvSpPr>
          <p:cNvPr id="5" name="Rectangle 4">
            <a:extLst>
              <a:ext uri="{FF2B5EF4-FFF2-40B4-BE49-F238E27FC236}">
                <a16:creationId xmlns:a16="http://schemas.microsoft.com/office/drawing/2014/main" id="{6D5BABDE-9047-AFB5-25EF-6670824D511F}"/>
              </a:ext>
            </a:extLst>
          </p:cNvPr>
          <p:cNvSpPr/>
          <p:nvPr/>
        </p:nvSpPr>
        <p:spPr>
          <a:xfrm>
            <a:off x="5230762" y="2236584"/>
            <a:ext cx="1488708" cy="8965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Public Finance</a:t>
            </a:r>
          </a:p>
        </p:txBody>
      </p:sp>
      <p:sp>
        <p:nvSpPr>
          <p:cNvPr id="6" name="Rectangle 5">
            <a:extLst>
              <a:ext uri="{FF2B5EF4-FFF2-40B4-BE49-F238E27FC236}">
                <a16:creationId xmlns:a16="http://schemas.microsoft.com/office/drawing/2014/main" id="{42FD9975-79AD-C3F2-3E3C-B939645EE7FF}"/>
              </a:ext>
            </a:extLst>
          </p:cNvPr>
          <p:cNvSpPr/>
          <p:nvPr/>
        </p:nvSpPr>
        <p:spPr>
          <a:xfrm>
            <a:off x="1917111" y="1280929"/>
            <a:ext cx="1580716" cy="10001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Income/ Economy</a:t>
            </a:r>
          </a:p>
        </p:txBody>
      </p:sp>
      <p:sp>
        <p:nvSpPr>
          <p:cNvPr id="7" name="Rectangle 6">
            <a:extLst>
              <a:ext uri="{FF2B5EF4-FFF2-40B4-BE49-F238E27FC236}">
                <a16:creationId xmlns:a16="http://schemas.microsoft.com/office/drawing/2014/main" id="{D1B15620-8637-7913-E8F8-4F8CC485F9AA}"/>
              </a:ext>
            </a:extLst>
          </p:cNvPr>
          <p:cNvSpPr/>
          <p:nvPr/>
        </p:nvSpPr>
        <p:spPr>
          <a:xfrm>
            <a:off x="7305513" y="3435675"/>
            <a:ext cx="1458789" cy="11745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Education Inputs: PSET, Skills, Basic, ECCE</a:t>
            </a:r>
          </a:p>
        </p:txBody>
      </p:sp>
      <p:cxnSp>
        <p:nvCxnSpPr>
          <p:cNvPr id="8" name="Straight Arrow Connector 7">
            <a:extLst>
              <a:ext uri="{FF2B5EF4-FFF2-40B4-BE49-F238E27FC236}">
                <a16:creationId xmlns:a16="http://schemas.microsoft.com/office/drawing/2014/main" id="{97C0D8A3-78A0-34DF-D6A6-7335214DD44F}"/>
              </a:ext>
            </a:extLst>
          </p:cNvPr>
          <p:cNvCxnSpPr>
            <a:cxnSpLocks/>
          </p:cNvCxnSpPr>
          <p:nvPr/>
        </p:nvCxnSpPr>
        <p:spPr>
          <a:xfrm flipH="1">
            <a:off x="2726954" y="4918649"/>
            <a:ext cx="684431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0C3A244-050A-F152-A988-A75AC11C9A42}"/>
              </a:ext>
            </a:extLst>
          </p:cNvPr>
          <p:cNvCxnSpPr>
            <a:cxnSpLocks/>
          </p:cNvCxnSpPr>
          <p:nvPr/>
        </p:nvCxnSpPr>
        <p:spPr>
          <a:xfrm flipV="1">
            <a:off x="2726954" y="2281052"/>
            <a:ext cx="0" cy="263759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Freeform: Shape 9">
            <a:extLst>
              <a:ext uri="{FF2B5EF4-FFF2-40B4-BE49-F238E27FC236}">
                <a16:creationId xmlns:a16="http://schemas.microsoft.com/office/drawing/2014/main" id="{297A0F49-A74F-E955-1352-C6DD082781BC}"/>
              </a:ext>
            </a:extLst>
          </p:cNvPr>
          <p:cNvSpPr/>
          <p:nvPr/>
        </p:nvSpPr>
        <p:spPr>
          <a:xfrm>
            <a:off x="3468330" y="1756381"/>
            <a:ext cx="1762432" cy="524672"/>
          </a:xfrm>
          <a:custGeom>
            <a:avLst/>
            <a:gdLst>
              <a:gd name="connsiteX0" fmla="*/ 0 w 2920181"/>
              <a:gd name="connsiteY0" fmla="*/ 53494 h 761417"/>
              <a:gd name="connsiteX1" fmla="*/ 786581 w 2920181"/>
              <a:gd name="connsiteY1" fmla="*/ 23998 h 761417"/>
              <a:gd name="connsiteX2" fmla="*/ 875071 w 2920181"/>
              <a:gd name="connsiteY2" fmla="*/ 14165 h 761417"/>
              <a:gd name="connsiteX3" fmla="*/ 1042220 w 2920181"/>
              <a:gd name="connsiteY3" fmla="*/ 4333 h 761417"/>
              <a:gd name="connsiteX4" fmla="*/ 1455175 w 2920181"/>
              <a:gd name="connsiteY4" fmla="*/ 23998 h 761417"/>
              <a:gd name="connsiteX5" fmla="*/ 1582994 w 2920181"/>
              <a:gd name="connsiteY5" fmla="*/ 53494 h 761417"/>
              <a:gd name="connsiteX6" fmla="*/ 1700981 w 2920181"/>
              <a:gd name="connsiteY6" fmla="*/ 63327 h 761417"/>
              <a:gd name="connsiteX7" fmla="*/ 1897626 w 2920181"/>
              <a:gd name="connsiteY7" fmla="*/ 122320 h 761417"/>
              <a:gd name="connsiteX8" fmla="*/ 1976284 w 2920181"/>
              <a:gd name="connsiteY8" fmla="*/ 151817 h 761417"/>
              <a:gd name="connsiteX9" fmla="*/ 2064775 w 2920181"/>
              <a:gd name="connsiteY9" fmla="*/ 171482 h 761417"/>
              <a:gd name="connsiteX10" fmla="*/ 2182762 w 2920181"/>
              <a:gd name="connsiteY10" fmla="*/ 230475 h 761417"/>
              <a:gd name="connsiteX11" fmla="*/ 2330246 w 2920181"/>
              <a:gd name="connsiteY11" fmla="*/ 289469 h 761417"/>
              <a:gd name="connsiteX12" fmla="*/ 2399071 w 2920181"/>
              <a:gd name="connsiteY12" fmla="*/ 338630 h 761417"/>
              <a:gd name="connsiteX13" fmla="*/ 2438400 w 2920181"/>
              <a:gd name="connsiteY13" fmla="*/ 358294 h 761417"/>
              <a:gd name="connsiteX14" fmla="*/ 2507226 w 2920181"/>
              <a:gd name="connsiteY14" fmla="*/ 407456 h 761417"/>
              <a:gd name="connsiteX15" fmla="*/ 2635046 w 2920181"/>
              <a:gd name="connsiteY15" fmla="*/ 505778 h 761417"/>
              <a:gd name="connsiteX16" fmla="*/ 2694039 w 2920181"/>
              <a:gd name="connsiteY16" fmla="*/ 564772 h 761417"/>
              <a:gd name="connsiteX17" fmla="*/ 2782529 w 2920181"/>
              <a:gd name="connsiteY17" fmla="*/ 623765 h 761417"/>
              <a:gd name="connsiteX18" fmla="*/ 2841523 w 2920181"/>
              <a:gd name="connsiteY18" fmla="*/ 682759 h 761417"/>
              <a:gd name="connsiteX19" fmla="*/ 2900517 w 2920181"/>
              <a:gd name="connsiteY19" fmla="*/ 731920 h 761417"/>
              <a:gd name="connsiteX20" fmla="*/ 2920181 w 2920181"/>
              <a:gd name="connsiteY20" fmla="*/ 761417 h 76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0181" h="761417">
                <a:moveTo>
                  <a:pt x="0" y="53494"/>
                </a:moveTo>
                <a:cubicBezTo>
                  <a:pt x="278919" y="-58069"/>
                  <a:pt x="10484" y="42477"/>
                  <a:pt x="786581" y="23998"/>
                </a:cubicBezTo>
                <a:cubicBezTo>
                  <a:pt x="816251" y="23292"/>
                  <a:pt x="845480" y="16441"/>
                  <a:pt x="875071" y="14165"/>
                </a:cubicBezTo>
                <a:cubicBezTo>
                  <a:pt x="930719" y="9884"/>
                  <a:pt x="986504" y="7610"/>
                  <a:pt x="1042220" y="4333"/>
                </a:cubicBezTo>
                <a:cubicBezTo>
                  <a:pt x="1179872" y="10888"/>
                  <a:pt x="1317933" y="11522"/>
                  <a:pt x="1455175" y="23998"/>
                </a:cubicBezTo>
                <a:cubicBezTo>
                  <a:pt x="1498721" y="27957"/>
                  <a:pt x="1539817" y="46586"/>
                  <a:pt x="1582994" y="53494"/>
                </a:cubicBezTo>
                <a:cubicBezTo>
                  <a:pt x="1621964" y="59729"/>
                  <a:pt x="1661652" y="60049"/>
                  <a:pt x="1700981" y="63327"/>
                </a:cubicBezTo>
                <a:cubicBezTo>
                  <a:pt x="1878257" y="142116"/>
                  <a:pt x="1694935" y="68981"/>
                  <a:pt x="1897626" y="122320"/>
                </a:cubicBezTo>
                <a:cubicBezTo>
                  <a:pt x="1924706" y="129446"/>
                  <a:pt x="1949420" y="143916"/>
                  <a:pt x="1976284" y="151817"/>
                </a:cubicBezTo>
                <a:cubicBezTo>
                  <a:pt x="2005273" y="160343"/>
                  <a:pt x="2035278" y="164927"/>
                  <a:pt x="2064775" y="171482"/>
                </a:cubicBezTo>
                <a:cubicBezTo>
                  <a:pt x="2104104" y="191146"/>
                  <a:pt x="2142664" y="212431"/>
                  <a:pt x="2182762" y="230475"/>
                </a:cubicBezTo>
                <a:cubicBezTo>
                  <a:pt x="2222996" y="248580"/>
                  <a:pt x="2290764" y="266908"/>
                  <a:pt x="2330246" y="289469"/>
                </a:cubicBezTo>
                <a:cubicBezTo>
                  <a:pt x="2354724" y="303457"/>
                  <a:pt x="2375285" y="323494"/>
                  <a:pt x="2399071" y="338630"/>
                </a:cubicBezTo>
                <a:cubicBezTo>
                  <a:pt x="2411437" y="346499"/>
                  <a:pt x="2426034" y="350425"/>
                  <a:pt x="2438400" y="358294"/>
                </a:cubicBezTo>
                <a:cubicBezTo>
                  <a:pt x="2462186" y="373430"/>
                  <a:pt x="2483767" y="391817"/>
                  <a:pt x="2507226" y="407456"/>
                </a:cubicBezTo>
                <a:cubicBezTo>
                  <a:pt x="2595943" y="466601"/>
                  <a:pt x="2524356" y="402994"/>
                  <a:pt x="2635046" y="505778"/>
                </a:cubicBezTo>
                <a:cubicBezTo>
                  <a:pt x="2655425" y="524701"/>
                  <a:pt x="2670900" y="549346"/>
                  <a:pt x="2694039" y="564772"/>
                </a:cubicBezTo>
                <a:cubicBezTo>
                  <a:pt x="2723536" y="584436"/>
                  <a:pt x="2757462" y="598698"/>
                  <a:pt x="2782529" y="623765"/>
                </a:cubicBezTo>
                <a:cubicBezTo>
                  <a:pt x="2802194" y="643430"/>
                  <a:pt x="2820737" y="664283"/>
                  <a:pt x="2841523" y="682759"/>
                </a:cubicBezTo>
                <a:cubicBezTo>
                  <a:pt x="2891243" y="726954"/>
                  <a:pt x="2852482" y="674277"/>
                  <a:pt x="2900517" y="731920"/>
                </a:cubicBezTo>
                <a:cubicBezTo>
                  <a:pt x="2908082" y="740998"/>
                  <a:pt x="2920181" y="761417"/>
                  <a:pt x="2920181" y="761417"/>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ADA76A1-D07D-65AA-EA7B-EF2856C7A82C}"/>
              </a:ext>
            </a:extLst>
          </p:cNvPr>
          <p:cNvSpPr/>
          <p:nvPr/>
        </p:nvSpPr>
        <p:spPr>
          <a:xfrm>
            <a:off x="6712973" y="2678421"/>
            <a:ext cx="1323742" cy="747657"/>
          </a:xfrm>
          <a:custGeom>
            <a:avLst/>
            <a:gdLst>
              <a:gd name="connsiteX0" fmla="*/ 0 w 1710817"/>
              <a:gd name="connsiteY0" fmla="*/ 19664 h 993058"/>
              <a:gd name="connsiteX1" fmla="*/ 304800 w 1710817"/>
              <a:gd name="connsiteY1" fmla="*/ 29497 h 993058"/>
              <a:gd name="connsiteX2" fmla="*/ 491613 w 1710817"/>
              <a:gd name="connsiteY2" fmla="*/ 0 h 993058"/>
              <a:gd name="connsiteX3" fmla="*/ 865238 w 1710817"/>
              <a:gd name="connsiteY3" fmla="*/ 29497 h 993058"/>
              <a:gd name="connsiteX4" fmla="*/ 973393 w 1710817"/>
              <a:gd name="connsiteY4" fmla="*/ 58993 h 993058"/>
              <a:gd name="connsiteX5" fmla="*/ 1130709 w 1710817"/>
              <a:gd name="connsiteY5" fmla="*/ 147484 h 993058"/>
              <a:gd name="connsiteX6" fmla="*/ 1189703 w 1710817"/>
              <a:gd name="connsiteY6" fmla="*/ 176980 h 993058"/>
              <a:gd name="connsiteX7" fmla="*/ 1396180 w 1710817"/>
              <a:gd name="connsiteY7" fmla="*/ 403122 h 993058"/>
              <a:gd name="connsiteX8" fmla="*/ 1425677 w 1710817"/>
              <a:gd name="connsiteY8" fmla="*/ 442451 h 993058"/>
              <a:gd name="connsiteX9" fmla="*/ 1494503 w 1710817"/>
              <a:gd name="connsiteY9" fmla="*/ 501445 h 993058"/>
              <a:gd name="connsiteX10" fmla="*/ 1524000 w 1710817"/>
              <a:gd name="connsiteY10" fmla="*/ 560439 h 993058"/>
              <a:gd name="connsiteX11" fmla="*/ 1573161 w 1710817"/>
              <a:gd name="connsiteY11" fmla="*/ 609600 h 993058"/>
              <a:gd name="connsiteX12" fmla="*/ 1612490 w 1710817"/>
              <a:gd name="connsiteY12" fmla="*/ 688258 h 993058"/>
              <a:gd name="connsiteX13" fmla="*/ 1641987 w 1710817"/>
              <a:gd name="connsiteY13" fmla="*/ 766916 h 993058"/>
              <a:gd name="connsiteX14" fmla="*/ 1651819 w 1710817"/>
              <a:gd name="connsiteY14" fmla="*/ 796413 h 993058"/>
              <a:gd name="connsiteX15" fmla="*/ 1671484 w 1710817"/>
              <a:gd name="connsiteY15" fmla="*/ 835742 h 993058"/>
              <a:gd name="connsiteX16" fmla="*/ 1700980 w 1710817"/>
              <a:gd name="connsiteY16" fmla="*/ 924232 h 993058"/>
              <a:gd name="connsiteX17" fmla="*/ 1710813 w 1710817"/>
              <a:gd name="connsiteY17" fmla="*/ 993058 h 99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0817" h="993058">
                <a:moveTo>
                  <a:pt x="0" y="19664"/>
                </a:moveTo>
                <a:cubicBezTo>
                  <a:pt x="101600" y="22942"/>
                  <a:pt x="203172" y="31755"/>
                  <a:pt x="304800" y="29497"/>
                </a:cubicBezTo>
                <a:cubicBezTo>
                  <a:pt x="354354" y="28396"/>
                  <a:pt x="434731" y="11376"/>
                  <a:pt x="491613" y="0"/>
                </a:cubicBezTo>
                <a:cubicBezTo>
                  <a:pt x="697928" y="7935"/>
                  <a:pt x="704826" y="-2584"/>
                  <a:pt x="865238" y="29497"/>
                </a:cubicBezTo>
                <a:cubicBezTo>
                  <a:pt x="909581" y="38365"/>
                  <a:pt x="929732" y="40281"/>
                  <a:pt x="973393" y="58993"/>
                </a:cubicBezTo>
                <a:cubicBezTo>
                  <a:pt x="1063359" y="97550"/>
                  <a:pt x="1044435" y="98184"/>
                  <a:pt x="1130709" y="147484"/>
                </a:cubicBezTo>
                <a:cubicBezTo>
                  <a:pt x="1149798" y="158392"/>
                  <a:pt x="1170038" y="167148"/>
                  <a:pt x="1189703" y="176980"/>
                </a:cubicBezTo>
                <a:cubicBezTo>
                  <a:pt x="1267677" y="254955"/>
                  <a:pt x="1325981" y="309524"/>
                  <a:pt x="1396180" y="403122"/>
                </a:cubicBezTo>
                <a:cubicBezTo>
                  <a:pt x="1406012" y="416232"/>
                  <a:pt x="1414090" y="430864"/>
                  <a:pt x="1425677" y="442451"/>
                </a:cubicBezTo>
                <a:cubicBezTo>
                  <a:pt x="1447043" y="463817"/>
                  <a:pt x="1471561" y="481780"/>
                  <a:pt x="1494503" y="501445"/>
                </a:cubicBezTo>
                <a:cubicBezTo>
                  <a:pt x="1504335" y="521110"/>
                  <a:pt x="1510808" y="542850"/>
                  <a:pt x="1524000" y="560439"/>
                </a:cubicBezTo>
                <a:cubicBezTo>
                  <a:pt x="1598290" y="659491"/>
                  <a:pt x="1511982" y="497437"/>
                  <a:pt x="1573161" y="609600"/>
                </a:cubicBezTo>
                <a:cubicBezTo>
                  <a:pt x="1587198" y="635335"/>
                  <a:pt x="1605380" y="659819"/>
                  <a:pt x="1612490" y="688258"/>
                </a:cubicBezTo>
                <a:cubicBezTo>
                  <a:pt x="1630617" y="760769"/>
                  <a:pt x="1611137" y="694932"/>
                  <a:pt x="1641987" y="766916"/>
                </a:cubicBezTo>
                <a:cubicBezTo>
                  <a:pt x="1646070" y="776442"/>
                  <a:pt x="1647736" y="786887"/>
                  <a:pt x="1651819" y="796413"/>
                </a:cubicBezTo>
                <a:cubicBezTo>
                  <a:pt x="1657593" y="809885"/>
                  <a:pt x="1665531" y="822348"/>
                  <a:pt x="1671484" y="835742"/>
                </a:cubicBezTo>
                <a:cubicBezTo>
                  <a:pt x="1687221" y="871149"/>
                  <a:pt x="1693717" y="887917"/>
                  <a:pt x="1700980" y="924232"/>
                </a:cubicBezTo>
                <a:cubicBezTo>
                  <a:pt x="1711352" y="976090"/>
                  <a:pt x="1710813" y="964995"/>
                  <a:pt x="1710813" y="993058"/>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FBC9BE5-ADA5-BE25-87C7-A3535395EA1D}"/>
              </a:ext>
            </a:extLst>
          </p:cNvPr>
          <p:cNvSpPr/>
          <p:nvPr/>
        </p:nvSpPr>
        <p:spPr>
          <a:xfrm>
            <a:off x="8764302" y="3683262"/>
            <a:ext cx="1488708" cy="648927"/>
          </a:xfrm>
          <a:custGeom>
            <a:avLst/>
            <a:gdLst>
              <a:gd name="connsiteX0" fmla="*/ 0 w 1858296"/>
              <a:gd name="connsiteY0" fmla="*/ 167148 h 648929"/>
              <a:gd name="connsiteX1" fmla="*/ 49161 w 1858296"/>
              <a:gd name="connsiteY1" fmla="*/ 157316 h 648929"/>
              <a:gd name="connsiteX2" fmla="*/ 98322 w 1858296"/>
              <a:gd name="connsiteY2" fmla="*/ 127819 h 648929"/>
              <a:gd name="connsiteX3" fmla="*/ 157316 w 1858296"/>
              <a:gd name="connsiteY3" fmla="*/ 98323 h 648929"/>
              <a:gd name="connsiteX4" fmla="*/ 186812 w 1858296"/>
              <a:gd name="connsiteY4" fmla="*/ 78658 h 648929"/>
              <a:gd name="connsiteX5" fmla="*/ 304800 w 1858296"/>
              <a:gd name="connsiteY5" fmla="*/ 49161 h 648929"/>
              <a:gd name="connsiteX6" fmla="*/ 373625 w 1858296"/>
              <a:gd name="connsiteY6" fmla="*/ 19665 h 648929"/>
              <a:gd name="connsiteX7" fmla="*/ 560438 w 1858296"/>
              <a:gd name="connsiteY7" fmla="*/ 0 h 648929"/>
              <a:gd name="connsiteX8" fmla="*/ 953729 w 1858296"/>
              <a:gd name="connsiteY8" fmla="*/ 29497 h 648929"/>
              <a:gd name="connsiteX9" fmla="*/ 1130709 w 1858296"/>
              <a:gd name="connsiteY9" fmla="*/ 68826 h 648929"/>
              <a:gd name="connsiteX10" fmla="*/ 1209367 w 1858296"/>
              <a:gd name="connsiteY10" fmla="*/ 88490 h 648929"/>
              <a:gd name="connsiteX11" fmla="*/ 1366683 w 1858296"/>
              <a:gd name="connsiteY11" fmla="*/ 157316 h 648929"/>
              <a:gd name="connsiteX12" fmla="*/ 1514167 w 1858296"/>
              <a:gd name="connsiteY12" fmla="*/ 226142 h 648929"/>
              <a:gd name="connsiteX13" fmla="*/ 1553496 w 1858296"/>
              <a:gd name="connsiteY13" fmla="*/ 255639 h 648929"/>
              <a:gd name="connsiteX14" fmla="*/ 1602658 w 1858296"/>
              <a:gd name="connsiteY14" fmla="*/ 285136 h 648929"/>
              <a:gd name="connsiteX15" fmla="*/ 1710812 w 1858296"/>
              <a:gd name="connsiteY15" fmla="*/ 373626 h 648929"/>
              <a:gd name="connsiteX16" fmla="*/ 1759974 w 1858296"/>
              <a:gd name="connsiteY16" fmla="*/ 432619 h 648929"/>
              <a:gd name="connsiteX17" fmla="*/ 1809135 w 1858296"/>
              <a:gd name="connsiteY17" fmla="*/ 491613 h 648929"/>
              <a:gd name="connsiteX18" fmla="*/ 1828800 w 1858296"/>
              <a:gd name="connsiteY18" fmla="*/ 550607 h 648929"/>
              <a:gd name="connsiteX19" fmla="*/ 1838632 w 1858296"/>
              <a:gd name="connsiteY19" fmla="*/ 580103 h 648929"/>
              <a:gd name="connsiteX20" fmla="*/ 1848464 w 1858296"/>
              <a:gd name="connsiteY20" fmla="*/ 619432 h 648929"/>
              <a:gd name="connsiteX21" fmla="*/ 1858296 w 1858296"/>
              <a:gd name="connsiteY21" fmla="*/ 648929 h 64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58296" h="648929">
                <a:moveTo>
                  <a:pt x="0" y="167148"/>
                </a:moveTo>
                <a:cubicBezTo>
                  <a:pt x="16387" y="163871"/>
                  <a:pt x="33645" y="163523"/>
                  <a:pt x="49161" y="157316"/>
                </a:cubicBezTo>
                <a:cubicBezTo>
                  <a:pt x="66905" y="150219"/>
                  <a:pt x="81545" y="136970"/>
                  <a:pt x="98322" y="127819"/>
                </a:cubicBezTo>
                <a:cubicBezTo>
                  <a:pt x="117623" y="117291"/>
                  <a:pt x="138097" y="109000"/>
                  <a:pt x="157316" y="98323"/>
                </a:cubicBezTo>
                <a:cubicBezTo>
                  <a:pt x="167646" y="92584"/>
                  <a:pt x="175602" y="82395"/>
                  <a:pt x="186812" y="78658"/>
                </a:cubicBezTo>
                <a:cubicBezTo>
                  <a:pt x="225271" y="65838"/>
                  <a:pt x="267538" y="65130"/>
                  <a:pt x="304800" y="49161"/>
                </a:cubicBezTo>
                <a:cubicBezTo>
                  <a:pt x="327742" y="39329"/>
                  <a:pt x="349626" y="26522"/>
                  <a:pt x="373625" y="19665"/>
                </a:cubicBezTo>
                <a:cubicBezTo>
                  <a:pt x="405365" y="10596"/>
                  <a:pt x="549042" y="950"/>
                  <a:pt x="560438" y="0"/>
                </a:cubicBezTo>
                <a:cubicBezTo>
                  <a:pt x="691535" y="9832"/>
                  <a:pt x="822891" y="16670"/>
                  <a:pt x="953729" y="29497"/>
                </a:cubicBezTo>
                <a:cubicBezTo>
                  <a:pt x="1038021" y="37761"/>
                  <a:pt x="1057475" y="49297"/>
                  <a:pt x="1130709" y="68826"/>
                </a:cubicBezTo>
                <a:cubicBezTo>
                  <a:pt x="1156823" y="75790"/>
                  <a:pt x="1184062" y="79000"/>
                  <a:pt x="1209367" y="88490"/>
                </a:cubicBezTo>
                <a:cubicBezTo>
                  <a:pt x="1262960" y="108587"/>
                  <a:pt x="1314192" y="134494"/>
                  <a:pt x="1366683" y="157316"/>
                </a:cubicBezTo>
                <a:cubicBezTo>
                  <a:pt x="1418221" y="179724"/>
                  <a:pt x="1465132" y="197538"/>
                  <a:pt x="1514167" y="226142"/>
                </a:cubicBezTo>
                <a:cubicBezTo>
                  <a:pt x="1528322" y="234399"/>
                  <a:pt x="1539861" y="246549"/>
                  <a:pt x="1553496" y="255639"/>
                </a:cubicBezTo>
                <a:cubicBezTo>
                  <a:pt x="1569397" y="266240"/>
                  <a:pt x="1587369" y="273670"/>
                  <a:pt x="1602658" y="285136"/>
                </a:cubicBezTo>
                <a:cubicBezTo>
                  <a:pt x="1639922" y="313084"/>
                  <a:pt x="1684973" y="334869"/>
                  <a:pt x="1710812" y="373626"/>
                </a:cubicBezTo>
                <a:cubicBezTo>
                  <a:pt x="1759641" y="446869"/>
                  <a:pt x="1696880" y="356906"/>
                  <a:pt x="1759974" y="432619"/>
                </a:cubicBezTo>
                <a:cubicBezTo>
                  <a:pt x="1828425" y="514760"/>
                  <a:pt x="1722950" y="405428"/>
                  <a:pt x="1809135" y="491613"/>
                </a:cubicBezTo>
                <a:lnTo>
                  <a:pt x="1828800" y="550607"/>
                </a:lnTo>
                <a:cubicBezTo>
                  <a:pt x="1832077" y="560439"/>
                  <a:pt x="1836118" y="570049"/>
                  <a:pt x="1838632" y="580103"/>
                </a:cubicBezTo>
                <a:cubicBezTo>
                  <a:pt x="1841909" y="593213"/>
                  <a:pt x="1844752" y="606439"/>
                  <a:pt x="1848464" y="619432"/>
                </a:cubicBezTo>
                <a:cubicBezTo>
                  <a:pt x="1851311" y="629397"/>
                  <a:pt x="1858296" y="648929"/>
                  <a:pt x="1858296" y="648929"/>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BB34708-8506-E384-BEAD-F9B0070D2CAD}"/>
              </a:ext>
            </a:extLst>
          </p:cNvPr>
          <p:cNvSpPr/>
          <p:nvPr/>
        </p:nvSpPr>
        <p:spPr>
          <a:xfrm>
            <a:off x="3142716" y="4374041"/>
            <a:ext cx="1488708" cy="853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Production/Work</a:t>
            </a:r>
          </a:p>
          <a:p>
            <a:pPr algn="ctr"/>
            <a:r>
              <a:rPr lang="en-US" dirty="0"/>
              <a:t>(Productivity)</a:t>
            </a:r>
          </a:p>
        </p:txBody>
      </p:sp>
      <p:sp>
        <p:nvSpPr>
          <p:cNvPr id="22" name="Flowchart: Connector 21">
            <a:extLst>
              <a:ext uri="{FF2B5EF4-FFF2-40B4-BE49-F238E27FC236}">
                <a16:creationId xmlns:a16="http://schemas.microsoft.com/office/drawing/2014/main" id="{6A7B368F-2A31-A86C-7760-C6EBD466A1EE}"/>
              </a:ext>
            </a:extLst>
          </p:cNvPr>
          <p:cNvSpPr/>
          <p:nvPr/>
        </p:nvSpPr>
        <p:spPr>
          <a:xfrm>
            <a:off x="8667087" y="4947737"/>
            <a:ext cx="1488708" cy="112054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Skills</a:t>
            </a:r>
          </a:p>
        </p:txBody>
      </p:sp>
      <p:sp>
        <p:nvSpPr>
          <p:cNvPr id="23" name="Flowchart: Connector 22">
            <a:extLst>
              <a:ext uri="{FF2B5EF4-FFF2-40B4-BE49-F238E27FC236}">
                <a16:creationId xmlns:a16="http://schemas.microsoft.com/office/drawing/2014/main" id="{05A3DCA8-2AC8-C529-EB10-7CDE69C316C4}"/>
              </a:ext>
            </a:extLst>
          </p:cNvPr>
          <p:cNvSpPr/>
          <p:nvPr/>
        </p:nvSpPr>
        <p:spPr>
          <a:xfrm>
            <a:off x="10039904" y="5227105"/>
            <a:ext cx="1769441" cy="112054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Knowledge</a:t>
            </a:r>
          </a:p>
        </p:txBody>
      </p:sp>
      <p:sp>
        <p:nvSpPr>
          <p:cNvPr id="27" name="Content Placeholder 2">
            <a:extLst>
              <a:ext uri="{FF2B5EF4-FFF2-40B4-BE49-F238E27FC236}">
                <a16:creationId xmlns:a16="http://schemas.microsoft.com/office/drawing/2014/main" id="{2449630D-338F-1C83-7F74-151160CC3834}"/>
              </a:ext>
            </a:extLst>
          </p:cNvPr>
          <p:cNvSpPr>
            <a:spLocks noGrp="1"/>
          </p:cNvSpPr>
          <p:nvPr>
            <p:ph idx="1"/>
          </p:nvPr>
        </p:nvSpPr>
        <p:spPr>
          <a:xfrm>
            <a:off x="717316" y="6008202"/>
            <a:ext cx="10515600" cy="711474"/>
          </a:xfrm>
        </p:spPr>
        <p:txBody>
          <a:bodyPr/>
          <a:lstStyle/>
          <a:p>
            <a:pPr marL="0" indent="0">
              <a:buNone/>
            </a:pPr>
            <a:endParaRPr lang="en-US" sz="1050" dirty="0"/>
          </a:p>
          <a:p>
            <a:pPr marL="0" indent="0">
              <a:buNone/>
            </a:pPr>
            <a:r>
              <a:rPr lang="en-US" sz="1800" dirty="0"/>
              <a:t> but beware of the “education gospel” … “education as economic gospel”? (Buchanan et al. 2020, also Allais &amp; </a:t>
            </a:r>
            <a:r>
              <a:rPr lang="en-US" sz="1800" dirty="0" err="1"/>
              <a:t>Marock</a:t>
            </a:r>
            <a:r>
              <a:rPr lang="en-US" sz="1800" dirty="0"/>
              <a:t> 2023 )</a:t>
            </a:r>
          </a:p>
        </p:txBody>
      </p:sp>
      <p:sp>
        <p:nvSpPr>
          <p:cNvPr id="3" name="Rectangle 2">
            <a:extLst>
              <a:ext uri="{FF2B5EF4-FFF2-40B4-BE49-F238E27FC236}">
                <a16:creationId xmlns:a16="http://schemas.microsoft.com/office/drawing/2014/main" id="{BA2BA1B0-04B0-E9DC-F490-C6F60A041F32}"/>
              </a:ext>
            </a:extLst>
          </p:cNvPr>
          <p:cNvSpPr/>
          <p:nvPr/>
        </p:nvSpPr>
        <p:spPr>
          <a:xfrm>
            <a:off x="10732339" y="2604092"/>
            <a:ext cx="1175106" cy="7120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SES</a:t>
            </a:r>
          </a:p>
        </p:txBody>
      </p:sp>
      <p:sp>
        <p:nvSpPr>
          <p:cNvPr id="13" name="Rectangle 12">
            <a:extLst>
              <a:ext uri="{FF2B5EF4-FFF2-40B4-BE49-F238E27FC236}">
                <a16:creationId xmlns:a16="http://schemas.microsoft.com/office/drawing/2014/main" id="{49074555-EC82-DE86-686A-03B205C7B976}"/>
              </a:ext>
            </a:extLst>
          </p:cNvPr>
          <p:cNvSpPr/>
          <p:nvPr/>
        </p:nvSpPr>
        <p:spPr>
          <a:xfrm>
            <a:off x="9214801" y="1786162"/>
            <a:ext cx="2822099" cy="7120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Other policy incl health &amp; social protection</a:t>
            </a:r>
          </a:p>
        </p:txBody>
      </p:sp>
      <p:cxnSp>
        <p:nvCxnSpPr>
          <p:cNvPr id="15" name="Straight Arrow Connector 14">
            <a:extLst>
              <a:ext uri="{FF2B5EF4-FFF2-40B4-BE49-F238E27FC236}">
                <a16:creationId xmlns:a16="http://schemas.microsoft.com/office/drawing/2014/main" id="{04DC090B-A521-B286-E92E-764138CA9033}"/>
              </a:ext>
            </a:extLst>
          </p:cNvPr>
          <p:cNvCxnSpPr>
            <a:cxnSpLocks/>
          </p:cNvCxnSpPr>
          <p:nvPr/>
        </p:nvCxnSpPr>
        <p:spPr>
          <a:xfrm flipH="1">
            <a:off x="10589342" y="3345324"/>
            <a:ext cx="817567" cy="10287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F2415A5A-D24D-0F9E-BBA0-C50BF69F8EC5}"/>
              </a:ext>
            </a:extLst>
          </p:cNvPr>
          <p:cNvSpPr/>
          <p:nvPr/>
        </p:nvSpPr>
        <p:spPr>
          <a:xfrm>
            <a:off x="474726" y="4238253"/>
            <a:ext cx="1488707" cy="15111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Macro-economic &amp; Industrial Policy</a:t>
            </a:r>
          </a:p>
        </p:txBody>
      </p:sp>
      <p:cxnSp>
        <p:nvCxnSpPr>
          <p:cNvPr id="18" name="Straight Arrow Connector 17">
            <a:extLst>
              <a:ext uri="{FF2B5EF4-FFF2-40B4-BE49-F238E27FC236}">
                <a16:creationId xmlns:a16="http://schemas.microsoft.com/office/drawing/2014/main" id="{BCC6821B-7D21-0140-E1DF-7D5209AA4CBE}"/>
              </a:ext>
            </a:extLst>
          </p:cNvPr>
          <p:cNvCxnSpPr>
            <a:cxnSpLocks/>
          </p:cNvCxnSpPr>
          <p:nvPr/>
        </p:nvCxnSpPr>
        <p:spPr>
          <a:xfrm flipV="1">
            <a:off x="1073404" y="2281052"/>
            <a:ext cx="1580716" cy="19417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4139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P spid="3" grpId="0" animBg="1"/>
      <p:bldP spid="13"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AA6F-BAD2-2DB0-E545-3EC4792BB5AC}"/>
              </a:ext>
            </a:extLst>
          </p:cNvPr>
          <p:cNvSpPr>
            <a:spLocks noGrp="1"/>
          </p:cNvSpPr>
          <p:nvPr>
            <p:ph type="title"/>
          </p:nvPr>
        </p:nvSpPr>
        <p:spPr>
          <a:xfrm>
            <a:off x="494121" y="41072"/>
            <a:ext cx="10515600" cy="958734"/>
          </a:xfrm>
        </p:spPr>
        <p:txBody>
          <a:bodyPr/>
          <a:lstStyle/>
          <a:p>
            <a:r>
              <a:rPr lang="en-US" sz="4000" dirty="0"/>
              <a:t>The state of the SA human capital cycle: fragile</a:t>
            </a:r>
          </a:p>
        </p:txBody>
      </p:sp>
      <p:sp>
        <p:nvSpPr>
          <p:cNvPr id="4" name="Flowchart: Connector 3">
            <a:extLst>
              <a:ext uri="{FF2B5EF4-FFF2-40B4-BE49-F238E27FC236}">
                <a16:creationId xmlns:a16="http://schemas.microsoft.com/office/drawing/2014/main" id="{64B96250-BC5F-0FEC-7EC5-052F0E19F031}"/>
              </a:ext>
            </a:extLst>
          </p:cNvPr>
          <p:cNvSpPr/>
          <p:nvPr/>
        </p:nvSpPr>
        <p:spPr>
          <a:xfrm>
            <a:off x="9563841" y="4347527"/>
            <a:ext cx="1594274" cy="1252685"/>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Learning</a:t>
            </a:r>
          </a:p>
        </p:txBody>
      </p:sp>
      <p:sp>
        <p:nvSpPr>
          <p:cNvPr id="5" name="Rectangle 4">
            <a:extLst>
              <a:ext uri="{FF2B5EF4-FFF2-40B4-BE49-F238E27FC236}">
                <a16:creationId xmlns:a16="http://schemas.microsoft.com/office/drawing/2014/main" id="{6D5BABDE-9047-AFB5-25EF-6670824D511F}"/>
              </a:ext>
            </a:extLst>
          </p:cNvPr>
          <p:cNvSpPr/>
          <p:nvPr/>
        </p:nvSpPr>
        <p:spPr>
          <a:xfrm>
            <a:off x="5230762" y="2384064"/>
            <a:ext cx="1488708" cy="8965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Finance</a:t>
            </a:r>
          </a:p>
        </p:txBody>
      </p:sp>
      <p:sp>
        <p:nvSpPr>
          <p:cNvPr id="6" name="Rectangle 5">
            <a:extLst>
              <a:ext uri="{FF2B5EF4-FFF2-40B4-BE49-F238E27FC236}">
                <a16:creationId xmlns:a16="http://schemas.microsoft.com/office/drawing/2014/main" id="{42FD9975-79AD-C3F2-3E3C-B939645EE7FF}"/>
              </a:ext>
            </a:extLst>
          </p:cNvPr>
          <p:cNvSpPr/>
          <p:nvPr/>
        </p:nvSpPr>
        <p:spPr>
          <a:xfrm>
            <a:off x="1917111" y="1428409"/>
            <a:ext cx="1580716" cy="10001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Income/ Economy</a:t>
            </a:r>
          </a:p>
        </p:txBody>
      </p:sp>
      <p:sp>
        <p:nvSpPr>
          <p:cNvPr id="7" name="Rectangle 6">
            <a:extLst>
              <a:ext uri="{FF2B5EF4-FFF2-40B4-BE49-F238E27FC236}">
                <a16:creationId xmlns:a16="http://schemas.microsoft.com/office/drawing/2014/main" id="{D1B15620-8637-7913-E8F8-4F8CC485F9AA}"/>
              </a:ext>
            </a:extLst>
          </p:cNvPr>
          <p:cNvSpPr/>
          <p:nvPr/>
        </p:nvSpPr>
        <p:spPr>
          <a:xfrm>
            <a:off x="7305513" y="3583155"/>
            <a:ext cx="1458789" cy="8965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Inputs</a:t>
            </a:r>
          </a:p>
        </p:txBody>
      </p:sp>
      <p:cxnSp>
        <p:nvCxnSpPr>
          <p:cNvPr id="8" name="Straight Arrow Connector 7">
            <a:extLst>
              <a:ext uri="{FF2B5EF4-FFF2-40B4-BE49-F238E27FC236}">
                <a16:creationId xmlns:a16="http://schemas.microsoft.com/office/drawing/2014/main" id="{97C0D8A3-78A0-34DF-D6A6-7335214DD44F}"/>
              </a:ext>
            </a:extLst>
          </p:cNvPr>
          <p:cNvCxnSpPr>
            <a:cxnSpLocks/>
          </p:cNvCxnSpPr>
          <p:nvPr/>
        </p:nvCxnSpPr>
        <p:spPr>
          <a:xfrm flipH="1">
            <a:off x="2726954" y="5066129"/>
            <a:ext cx="684431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0C3A244-050A-F152-A988-A75AC11C9A42}"/>
              </a:ext>
            </a:extLst>
          </p:cNvPr>
          <p:cNvCxnSpPr>
            <a:cxnSpLocks/>
          </p:cNvCxnSpPr>
          <p:nvPr/>
        </p:nvCxnSpPr>
        <p:spPr>
          <a:xfrm flipV="1">
            <a:off x="2726954" y="2428532"/>
            <a:ext cx="0" cy="263759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Freeform: Shape 9">
            <a:extLst>
              <a:ext uri="{FF2B5EF4-FFF2-40B4-BE49-F238E27FC236}">
                <a16:creationId xmlns:a16="http://schemas.microsoft.com/office/drawing/2014/main" id="{297A0F49-A74F-E955-1352-C6DD082781BC}"/>
              </a:ext>
            </a:extLst>
          </p:cNvPr>
          <p:cNvSpPr/>
          <p:nvPr/>
        </p:nvSpPr>
        <p:spPr>
          <a:xfrm>
            <a:off x="3468330" y="1903861"/>
            <a:ext cx="1762432" cy="524672"/>
          </a:xfrm>
          <a:custGeom>
            <a:avLst/>
            <a:gdLst>
              <a:gd name="connsiteX0" fmla="*/ 0 w 2920181"/>
              <a:gd name="connsiteY0" fmla="*/ 53494 h 761417"/>
              <a:gd name="connsiteX1" fmla="*/ 786581 w 2920181"/>
              <a:gd name="connsiteY1" fmla="*/ 23998 h 761417"/>
              <a:gd name="connsiteX2" fmla="*/ 875071 w 2920181"/>
              <a:gd name="connsiteY2" fmla="*/ 14165 h 761417"/>
              <a:gd name="connsiteX3" fmla="*/ 1042220 w 2920181"/>
              <a:gd name="connsiteY3" fmla="*/ 4333 h 761417"/>
              <a:gd name="connsiteX4" fmla="*/ 1455175 w 2920181"/>
              <a:gd name="connsiteY4" fmla="*/ 23998 h 761417"/>
              <a:gd name="connsiteX5" fmla="*/ 1582994 w 2920181"/>
              <a:gd name="connsiteY5" fmla="*/ 53494 h 761417"/>
              <a:gd name="connsiteX6" fmla="*/ 1700981 w 2920181"/>
              <a:gd name="connsiteY6" fmla="*/ 63327 h 761417"/>
              <a:gd name="connsiteX7" fmla="*/ 1897626 w 2920181"/>
              <a:gd name="connsiteY7" fmla="*/ 122320 h 761417"/>
              <a:gd name="connsiteX8" fmla="*/ 1976284 w 2920181"/>
              <a:gd name="connsiteY8" fmla="*/ 151817 h 761417"/>
              <a:gd name="connsiteX9" fmla="*/ 2064775 w 2920181"/>
              <a:gd name="connsiteY9" fmla="*/ 171482 h 761417"/>
              <a:gd name="connsiteX10" fmla="*/ 2182762 w 2920181"/>
              <a:gd name="connsiteY10" fmla="*/ 230475 h 761417"/>
              <a:gd name="connsiteX11" fmla="*/ 2330246 w 2920181"/>
              <a:gd name="connsiteY11" fmla="*/ 289469 h 761417"/>
              <a:gd name="connsiteX12" fmla="*/ 2399071 w 2920181"/>
              <a:gd name="connsiteY12" fmla="*/ 338630 h 761417"/>
              <a:gd name="connsiteX13" fmla="*/ 2438400 w 2920181"/>
              <a:gd name="connsiteY13" fmla="*/ 358294 h 761417"/>
              <a:gd name="connsiteX14" fmla="*/ 2507226 w 2920181"/>
              <a:gd name="connsiteY14" fmla="*/ 407456 h 761417"/>
              <a:gd name="connsiteX15" fmla="*/ 2635046 w 2920181"/>
              <a:gd name="connsiteY15" fmla="*/ 505778 h 761417"/>
              <a:gd name="connsiteX16" fmla="*/ 2694039 w 2920181"/>
              <a:gd name="connsiteY16" fmla="*/ 564772 h 761417"/>
              <a:gd name="connsiteX17" fmla="*/ 2782529 w 2920181"/>
              <a:gd name="connsiteY17" fmla="*/ 623765 h 761417"/>
              <a:gd name="connsiteX18" fmla="*/ 2841523 w 2920181"/>
              <a:gd name="connsiteY18" fmla="*/ 682759 h 761417"/>
              <a:gd name="connsiteX19" fmla="*/ 2900517 w 2920181"/>
              <a:gd name="connsiteY19" fmla="*/ 731920 h 761417"/>
              <a:gd name="connsiteX20" fmla="*/ 2920181 w 2920181"/>
              <a:gd name="connsiteY20" fmla="*/ 761417 h 76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0181" h="761417">
                <a:moveTo>
                  <a:pt x="0" y="53494"/>
                </a:moveTo>
                <a:cubicBezTo>
                  <a:pt x="278919" y="-58069"/>
                  <a:pt x="10484" y="42477"/>
                  <a:pt x="786581" y="23998"/>
                </a:cubicBezTo>
                <a:cubicBezTo>
                  <a:pt x="816251" y="23292"/>
                  <a:pt x="845480" y="16441"/>
                  <a:pt x="875071" y="14165"/>
                </a:cubicBezTo>
                <a:cubicBezTo>
                  <a:pt x="930719" y="9884"/>
                  <a:pt x="986504" y="7610"/>
                  <a:pt x="1042220" y="4333"/>
                </a:cubicBezTo>
                <a:cubicBezTo>
                  <a:pt x="1179872" y="10888"/>
                  <a:pt x="1317933" y="11522"/>
                  <a:pt x="1455175" y="23998"/>
                </a:cubicBezTo>
                <a:cubicBezTo>
                  <a:pt x="1498721" y="27957"/>
                  <a:pt x="1539817" y="46586"/>
                  <a:pt x="1582994" y="53494"/>
                </a:cubicBezTo>
                <a:cubicBezTo>
                  <a:pt x="1621964" y="59729"/>
                  <a:pt x="1661652" y="60049"/>
                  <a:pt x="1700981" y="63327"/>
                </a:cubicBezTo>
                <a:cubicBezTo>
                  <a:pt x="1878257" y="142116"/>
                  <a:pt x="1694935" y="68981"/>
                  <a:pt x="1897626" y="122320"/>
                </a:cubicBezTo>
                <a:cubicBezTo>
                  <a:pt x="1924706" y="129446"/>
                  <a:pt x="1949420" y="143916"/>
                  <a:pt x="1976284" y="151817"/>
                </a:cubicBezTo>
                <a:cubicBezTo>
                  <a:pt x="2005273" y="160343"/>
                  <a:pt x="2035278" y="164927"/>
                  <a:pt x="2064775" y="171482"/>
                </a:cubicBezTo>
                <a:cubicBezTo>
                  <a:pt x="2104104" y="191146"/>
                  <a:pt x="2142664" y="212431"/>
                  <a:pt x="2182762" y="230475"/>
                </a:cubicBezTo>
                <a:cubicBezTo>
                  <a:pt x="2222996" y="248580"/>
                  <a:pt x="2290764" y="266908"/>
                  <a:pt x="2330246" y="289469"/>
                </a:cubicBezTo>
                <a:cubicBezTo>
                  <a:pt x="2354724" y="303457"/>
                  <a:pt x="2375285" y="323494"/>
                  <a:pt x="2399071" y="338630"/>
                </a:cubicBezTo>
                <a:cubicBezTo>
                  <a:pt x="2411437" y="346499"/>
                  <a:pt x="2426034" y="350425"/>
                  <a:pt x="2438400" y="358294"/>
                </a:cubicBezTo>
                <a:cubicBezTo>
                  <a:pt x="2462186" y="373430"/>
                  <a:pt x="2483767" y="391817"/>
                  <a:pt x="2507226" y="407456"/>
                </a:cubicBezTo>
                <a:cubicBezTo>
                  <a:pt x="2595943" y="466601"/>
                  <a:pt x="2524356" y="402994"/>
                  <a:pt x="2635046" y="505778"/>
                </a:cubicBezTo>
                <a:cubicBezTo>
                  <a:pt x="2655425" y="524701"/>
                  <a:pt x="2670900" y="549346"/>
                  <a:pt x="2694039" y="564772"/>
                </a:cubicBezTo>
                <a:cubicBezTo>
                  <a:pt x="2723536" y="584436"/>
                  <a:pt x="2757462" y="598698"/>
                  <a:pt x="2782529" y="623765"/>
                </a:cubicBezTo>
                <a:cubicBezTo>
                  <a:pt x="2802194" y="643430"/>
                  <a:pt x="2820737" y="664283"/>
                  <a:pt x="2841523" y="682759"/>
                </a:cubicBezTo>
                <a:cubicBezTo>
                  <a:pt x="2891243" y="726954"/>
                  <a:pt x="2852482" y="674277"/>
                  <a:pt x="2900517" y="731920"/>
                </a:cubicBezTo>
                <a:cubicBezTo>
                  <a:pt x="2908082" y="740998"/>
                  <a:pt x="2920181" y="761417"/>
                  <a:pt x="2920181" y="761417"/>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ADA76A1-D07D-65AA-EA7B-EF2856C7A82C}"/>
              </a:ext>
            </a:extLst>
          </p:cNvPr>
          <p:cNvSpPr/>
          <p:nvPr/>
        </p:nvSpPr>
        <p:spPr>
          <a:xfrm>
            <a:off x="6712973" y="2825901"/>
            <a:ext cx="1323742" cy="747657"/>
          </a:xfrm>
          <a:custGeom>
            <a:avLst/>
            <a:gdLst>
              <a:gd name="connsiteX0" fmla="*/ 0 w 1710817"/>
              <a:gd name="connsiteY0" fmla="*/ 19664 h 993058"/>
              <a:gd name="connsiteX1" fmla="*/ 304800 w 1710817"/>
              <a:gd name="connsiteY1" fmla="*/ 29497 h 993058"/>
              <a:gd name="connsiteX2" fmla="*/ 491613 w 1710817"/>
              <a:gd name="connsiteY2" fmla="*/ 0 h 993058"/>
              <a:gd name="connsiteX3" fmla="*/ 865238 w 1710817"/>
              <a:gd name="connsiteY3" fmla="*/ 29497 h 993058"/>
              <a:gd name="connsiteX4" fmla="*/ 973393 w 1710817"/>
              <a:gd name="connsiteY4" fmla="*/ 58993 h 993058"/>
              <a:gd name="connsiteX5" fmla="*/ 1130709 w 1710817"/>
              <a:gd name="connsiteY5" fmla="*/ 147484 h 993058"/>
              <a:gd name="connsiteX6" fmla="*/ 1189703 w 1710817"/>
              <a:gd name="connsiteY6" fmla="*/ 176980 h 993058"/>
              <a:gd name="connsiteX7" fmla="*/ 1396180 w 1710817"/>
              <a:gd name="connsiteY7" fmla="*/ 403122 h 993058"/>
              <a:gd name="connsiteX8" fmla="*/ 1425677 w 1710817"/>
              <a:gd name="connsiteY8" fmla="*/ 442451 h 993058"/>
              <a:gd name="connsiteX9" fmla="*/ 1494503 w 1710817"/>
              <a:gd name="connsiteY9" fmla="*/ 501445 h 993058"/>
              <a:gd name="connsiteX10" fmla="*/ 1524000 w 1710817"/>
              <a:gd name="connsiteY10" fmla="*/ 560439 h 993058"/>
              <a:gd name="connsiteX11" fmla="*/ 1573161 w 1710817"/>
              <a:gd name="connsiteY11" fmla="*/ 609600 h 993058"/>
              <a:gd name="connsiteX12" fmla="*/ 1612490 w 1710817"/>
              <a:gd name="connsiteY12" fmla="*/ 688258 h 993058"/>
              <a:gd name="connsiteX13" fmla="*/ 1641987 w 1710817"/>
              <a:gd name="connsiteY13" fmla="*/ 766916 h 993058"/>
              <a:gd name="connsiteX14" fmla="*/ 1651819 w 1710817"/>
              <a:gd name="connsiteY14" fmla="*/ 796413 h 993058"/>
              <a:gd name="connsiteX15" fmla="*/ 1671484 w 1710817"/>
              <a:gd name="connsiteY15" fmla="*/ 835742 h 993058"/>
              <a:gd name="connsiteX16" fmla="*/ 1700980 w 1710817"/>
              <a:gd name="connsiteY16" fmla="*/ 924232 h 993058"/>
              <a:gd name="connsiteX17" fmla="*/ 1710813 w 1710817"/>
              <a:gd name="connsiteY17" fmla="*/ 993058 h 99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0817" h="993058">
                <a:moveTo>
                  <a:pt x="0" y="19664"/>
                </a:moveTo>
                <a:cubicBezTo>
                  <a:pt x="101600" y="22942"/>
                  <a:pt x="203172" y="31755"/>
                  <a:pt x="304800" y="29497"/>
                </a:cubicBezTo>
                <a:cubicBezTo>
                  <a:pt x="354354" y="28396"/>
                  <a:pt x="434731" y="11376"/>
                  <a:pt x="491613" y="0"/>
                </a:cubicBezTo>
                <a:cubicBezTo>
                  <a:pt x="697928" y="7935"/>
                  <a:pt x="704826" y="-2584"/>
                  <a:pt x="865238" y="29497"/>
                </a:cubicBezTo>
                <a:cubicBezTo>
                  <a:pt x="909581" y="38365"/>
                  <a:pt x="929732" y="40281"/>
                  <a:pt x="973393" y="58993"/>
                </a:cubicBezTo>
                <a:cubicBezTo>
                  <a:pt x="1063359" y="97550"/>
                  <a:pt x="1044435" y="98184"/>
                  <a:pt x="1130709" y="147484"/>
                </a:cubicBezTo>
                <a:cubicBezTo>
                  <a:pt x="1149798" y="158392"/>
                  <a:pt x="1170038" y="167148"/>
                  <a:pt x="1189703" y="176980"/>
                </a:cubicBezTo>
                <a:cubicBezTo>
                  <a:pt x="1267677" y="254955"/>
                  <a:pt x="1325981" y="309524"/>
                  <a:pt x="1396180" y="403122"/>
                </a:cubicBezTo>
                <a:cubicBezTo>
                  <a:pt x="1406012" y="416232"/>
                  <a:pt x="1414090" y="430864"/>
                  <a:pt x="1425677" y="442451"/>
                </a:cubicBezTo>
                <a:cubicBezTo>
                  <a:pt x="1447043" y="463817"/>
                  <a:pt x="1471561" y="481780"/>
                  <a:pt x="1494503" y="501445"/>
                </a:cubicBezTo>
                <a:cubicBezTo>
                  <a:pt x="1504335" y="521110"/>
                  <a:pt x="1510808" y="542850"/>
                  <a:pt x="1524000" y="560439"/>
                </a:cubicBezTo>
                <a:cubicBezTo>
                  <a:pt x="1598290" y="659491"/>
                  <a:pt x="1511982" y="497437"/>
                  <a:pt x="1573161" y="609600"/>
                </a:cubicBezTo>
                <a:cubicBezTo>
                  <a:pt x="1587198" y="635335"/>
                  <a:pt x="1605380" y="659819"/>
                  <a:pt x="1612490" y="688258"/>
                </a:cubicBezTo>
                <a:cubicBezTo>
                  <a:pt x="1630617" y="760769"/>
                  <a:pt x="1611137" y="694932"/>
                  <a:pt x="1641987" y="766916"/>
                </a:cubicBezTo>
                <a:cubicBezTo>
                  <a:pt x="1646070" y="776442"/>
                  <a:pt x="1647736" y="786887"/>
                  <a:pt x="1651819" y="796413"/>
                </a:cubicBezTo>
                <a:cubicBezTo>
                  <a:pt x="1657593" y="809885"/>
                  <a:pt x="1665531" y="822348"/>
                  <a:pt x="1671484" y="835742"/>
                </a:cubicBezTo>
                <a:cubicBezTo>
                  <a:pt x="1687221" y="871149"/>
                  <a:pt x="1693717" y="887917"/>
                  <a:pt x="1700980" y="924232"/>
                </a:cubicBezTo>
                <a:cubicBezTo>
                  <a:pt x="1711352" y="976090"/>
                  <a:pt x="1710813" y="964995"/>
                  <a:pt x="1710813" y="993058"/>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FBC9BE5-ADA5-BE25-87C7-A3535395EA1D}"/>
              </a:ext>
            </a:extLst>
          </p:cNvPr>
          <p:cNvSpPr/>
          <p:nvPr/>
        </p:nvSpPr>
        <p:spPr>
          <a:xfrm>
            <a:off x="8764302" y="3830743"/>
            <a:ext cx="1458789" cy="516784"/>
          </a:xfrm>
          <a:custGeom>
            <a:avLst/>
            <a:gdLst>
              <a:gd name="connsiteX0" fmla="*/ 0 w 1858296"/>
              <a:gd name="connsiteY0" fmla="*/ 167148 h 648929"/>
              <a:gd name="connsiteX1" fmla="*/ 49161 w 1858296"/>
              <a:gd name="connsiteY1" fmla="*/ 157316 h 648929"/>
              <a:gd name="connsiteX2" fmla="*/ 98322 w 1858296"/>
              <a:gd name="connsiteY2" fmla="*/ 127819 h 648929"/>
              <a:gd name="connsiteX3" fmla="*/ 157316 w 1858296"/>
              <a:gd name="connsiteY3" fmla="*/ 98323 h 648929"/>
              <a:gd name="connsiteX4" fmla="*/ 186812 w 1858296"/>
              <a:gd name="connsiteY4" fmla="*/ 78658 h 648929"/>
              <a:gd name="connsiteX5" fmla="*/ 304800 w 1858296"/>
              <a:gd name="connsiteY5" fmla="*/ 49161 h 648929"/>
              <a:gd name="connsiteX6" fmla="*/ 373625 w 1858296"/>
              <a:gd name="connsiteY6" fmla="*/ 19665 h 648929"/>
              <a:gd name="connsiteX7" fmla="*/ 560438 w 1858296"/>
              <a:gd name="connsiteY7" fmla="*/ 0 h 648929"/>
              <a:gd name="connsiteX8" fmla="*/ 953729 w 1858296"/>
              <a:gd name="connsiteY8" fmla="*/ 29497 h 648929"/>
              <a:gd name="connsiteX9" fmla="*/ 1130709 w 1858296"/>
              <a:gd name="connsiteY9" fmla="*/ 68826 h 648929"/>
              <a:gd name="connsiteX10" fmla="*/ 1209367 w 1858296"/>
              <a:gd name="connsiteY10" fmla="*/ 88490 h 648929"/>
              <a:gd name="connsiteX11" fmla="*/ 1366683 w 1858296"/>
              <a:gd name="connsiteY11" fmla="*/ 157316 h 648929"/>
              <a:gd name="connsiteX12" fmla="*/ 1514167 w 1858296"/>
              <a:gd name="connsiteY12" fmla="*/ 226142 h 648929"/>
              <a:gd name="connsiteX13" fmla="*/ 1553496 w 1858296"/>
              <a:gd name="connsiteY13" fmla="*/ 255639 h 648929"/>
              <a:gd name="connsiteX14" fmla="*/ 1602658 w 1858296"/>
              <a:gd name="connsiteY14" fmla="*/ 285136 h 648929"/>
              <a:gd name="connsiteX15" fmla="*/ 1710812 w 1858296"/>
              <a:gd name="connsiteY15" fmla="*/ 373626 h 648929"/>
              <a:gd name="connsiteX16" fmla="*/ 1759974 w 1858296"/>
              <a:gd name="connsiteY16" fmla="*/ 432619 h 648929"/>
              <a:gd name="connsiteX17" fmla="*/ 1809135 w 1858296"/>
              <a:gd name="connsiteY17" fmla="*/ 491613 h 648929"/>
              <a:gd name="connsiteX18" fmla="*/ 1828800 w 1858296"/>
              <a:gd name="connsiteY18" fmla="*/ 550607 h 648929"/>
              <a:gd name="connsiteX19" fmla="*/ 1838632 w 1858296"/>
              <a:gd name="connsiteY19" fmla="*/ 580103 h 648929"/>
              <a:gd name="connsiteX20" fmla="*/ 1848464 w 1858296"/>
              <a:gd name="connsiteY20" fmla="*/ 619432 h 648929"/>
              <a:gd name="connsiteX21" fmla="*/ 1858296 w 1858296"/>
              <a:gd name="connsiteY21" fmla="*/ 648929 h 64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58296" h="648929">
                <a:moveTo>
                  <a:pt x="0" y="167148"/>
                </a:moveTo>
                <a:cubicBezTo>
                  <a:pt x="16387" y="163871"/>
                  <a:pt x="33645" y="163523"/>
                  <a:pt x="49161" y="157316"/>
                </a:cubicBezTo>
                <a:cubicBezTo>
                  <a:pt x="66905" y="150219"/>
                  <a:pt x="81545" y="136970"/>
                  <a:pt x="98322" y="127819"/>
                </a:cubicBezTo>
                <a:cubicBezTo>
                  <a:pt x="117623" y="117291"/>
                  <a:pt x="138097" y="109000"/>
                  <a:pt x="157316" y="98323"/>
                </a:cubicBezTo>
                <a:cubicBezTo>
                  <a:pt x="167646" y="92584"/>
                  <a:pt x="175602" y="82395"/>
                  <a:pt x="186812" y="78658"/>
                </a:cubicBezTo>
                <a:cubicBezTo>
                  <a:pt x="225271" y="65838"/>
                  <a:pt x="267538" y="65130"/>
                  <a:pt x="304800" y="49161"/>
                </a:cubicBezTo>
                <a:cubicBezTo>
                  <a:pt x="327742" y="39329"/>
                  <a:pt x="349626" y="26522"/>
                  <a:pt x="373625" y="19665"/>
                </a:cubicBezTo>
                <a:cubicBezTo>
                  <a:pt x="405365" y="10596"/>
                  <a:pt x="549042" y="950"/>
                  <a:pt x="560438" y="0"/>
                </a:cubicBezTo>
                <a:cubicBezTo>
                  <a:pt x="691535" y="9832"/>
                  <a:pt x="822891" y="16670"/>
                  <a:pt x="953729" y="29497"/>
                </a:cubicBezTo>
                <a:cubicBezTo>
                  <a:pt x="1038021" y="37761"/>
                  <a:pt x="1057475" y="49297"/>
                  <a:pt x="1130709" y="68826"/>
                </a:cubicBezTo>
                <a:cubicBezTo>
                  <a:pt x="1156823" y="75790"/>
                  <a:pt x="1184062" y="79000"/>
                  <a:pt x="1209367" y="88490"/>
                </a:cubicBezTo>
                <a:cubicBezTo>
                  <a:pt x="1262960" y="108587"/>
                  <a:pt x="1314192" y="134494"/>
                  <a:pt x="1366683" y="157316"/>
                </a:cubicBezTo>
                <a:cubicBezTo>
                  <a:pt x="1418221" y="179724"/>
                  <a:pt x="1465132" y="197538"/>
                  <a:pt x="1514167" y="226142"/>
                </a:cubicBezTo>
                <a:cubicBezTo>
                  <a:pt x="1528322" y="234399"/>
                  <a:pt x="1539861" y="246549"/>
                  <a:pt x="1553496" y="255639"/>
                </a:cubicBezTo>
                <a:cubicBezTo>
                  <a:pt x="1569397" y="266240"/>
                  <a:pt x="1587369" y="273670"/>
                  <a:pt x="1602658" y="285136"/>
                </a:cubicBezTo>
                <a:cubicBezTo>
                  <a:pt x="1639922" y="313084"/>
                  <a:pt x="1684973" y="334869"/>
                  <a:pt x="1710812" y="373626"/>
                </a:cubicBezTo>
                <a:cubicBezTo>
                  <a:pt x="1759641" y="446869"/>
                  <a:pt x="1696880" y="356906"/>
                  <a:pt x="1759974" y="432619"/>
                </a:cubicBezTo>
                <a:cubicBezTo>
                  <a:pt x="1828425" y="514760"/>
                  <a:pt x="1722950" y="405428"/>
                  <a:pt x="1809135" y="491613"/>
                </a:cubicBezTo>
                <a:lnTo>
                  <a:pt x="1828800" y="550607"/>
                </a:lnTo>
                <a:cubicBezTo>
                  <a:pt x="1832077" y="560439"/>
                  <a:pt x="1836118" y="570049"/>
                  <a:pt x="1838632" y="580103"/>
                </a:cubicBezTo>
                <a:cubicBezTo>
                  <a:pt x="1841909" y="593213"/>
                  <a:pt x="1844752" y="606439"/>
                  <a:pt x="1848464" y="619432"/>
                </a:cubicBezTo>
                <a:cubicBezTo>
                  <a:pt x="1851311" y="629397"/>
                  <a:pt x="1858296" y="648929"/>
                  <a:pt x="1858296" y="648929"/>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BB34708-8506-E384-BEAD-F9B0070D2CAD}"/>
              </a:ext>
            </a:extLst>
          </p:cNvPr>
          <p:cNvSpPr/>
          <p:nvPr/>
        </p:nvSpPr>
        <p:spPr>
          <a:xfrm>
            <a:off x="3142716" y="4521521"/>
            <a:ext cx="1488708" cy="853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Production/Work</a:t>
            </a:r>
          </a:p>
        </p:txBody>
      </p:sp>
      <p:sp>
        <p:nvSpPr>
          <p:cNvPr id="15" name="Oval 14">
            <a:extLst>
              <a:ext uri="{FF2B5EF4-FFF2-40B4-BE49-F238E27FC236}">
                <a16:creationId xmlns:a16="http://schemas.microsoft.com/office/drawing/2014/main" id="{B1047922-12F8-3729-8306-687AE85D10B1}"/>
              </a:ext>
            </a:extLst>
          </p:cNvPr>
          <p:cNvSpPr/>
          <p:nvPr/>
        </p:nvSpPr>
        <p:spPr>
          <a:xfrm>
            <a:off x="7106389" y="1876355"/>
            <a:ext cx="2116887" cy="1387944"/>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Real per Learner/ Student Spend declining</a:t>
            </a:r>
          </a:p>
        </p:txBody>
      </p:sp>
      <p:sp>
        <p:nvSpPr>
          <p:cNvPr id="13" name="TextBox 12">
            <a:extLst>
              <a:ext uri="{FF2B5EF4-FFF2-40B4-BE49-F238E27FC236}">
                <a16:creationId xmlns:a16="http://schemas.microsoft.com/office/drawing/2014/main" id="{4965172F-0142-C396-221D-C91FED7B0EF5}"/>
              </a:ext>
            </a:extLst>
          </p:cNvPr>
          <p:cNvSpPr txBox="1"/>
          <p:nvPr/>
        </p:nvSpPr>
        <p:spPr>
          <a:xfrm>
            <a:off x="4093156" y="3110072"/>
            <a:ext cx="2277333" cy="1077218"/>
          </a:xfrm>
          <a:prstGeom prst="rect">
            <a:avLst/>
          </a:prstGeom>
          <a:solidFill>
            <a:schemeClr val="tx2">
              <a:lumMod val="10000"/>
              <a:lumOff val="90000"/>
            </a:schemeClr>
          </a:solidFill>
        </p:spPr>
        <p:txBody>
          <a:bodyPr wrap="square">
            <a:spAutoFit/>
          </a:bodyPr>
          <a:lstStyle/>
          <a:p>
            <a:pPr algn="ctr"/>
            <a:r>
              <a:rPr lang="en-US" sz="1600" dirty="0">
                <a:solidFill>
                  <a:schemeClr val="tx1"/>
                </a:solidFill>
                <a:cs typeface="Arial" panose="020B0604020202020204" pitchFamily="34" charset="0"/>
              </a:rPr>
              <a:t>7% contraction in real per capita spending. 3.5% to go &amp; could be more (Keller) </a:t>
            </a:r>
            <a:endParaRPr lang="en-US" sz="1600" dirty="0"/>
          </a:p>
        </p:txBody>
      </p:sp>
      <p:sp>
        <p:nvSpPr>
          <p:cNvPr id="17" name="TextBox 16">
            <a:extLst>
              <a:ext uri="{FF2B5EF4-FFF2-40B4-BE49-F238E27FC236}">
                <a16:creationId xmlns:a16="http://schemas.microsoft.com/office/drawing/2014/main" id="{F03932D9-94DE-EBF5-4FBF-0BE2187EEB26}"/>
              </a:ext>
            </a:extLst>
          </p:cNvPr>
          <p:cNvSpPr txBox="1"/>
          <p:nvPr/>
        </p:nvSpPr>
        <p:spPr>
          <a:xfrm>
            <a:off x="4239202" y="1284802"/>
            <a:ext cx="2799456" cy="1107996"/>
          </a:xfrm>
          <a:prstGeom prst="rect">
            <a:avLst/>
          </a:prstGeom>
          <a:solidFill>
            <a:schemeClr val="tx2">
              <a:lumMod val="10000"/>
              <a:lumOff val="90000"/>
            </a:schemeClr>
          </a:solidFill>
        </p:spPr>
        <p:txBody>
          <a:bodyPr wrap="square">
            <a:spAutoFit/>
          </a:bodyPr>
          <a:lstStyle/>
          <a:p>
            <a:pPr algn="ctr"/>
            <a:r>
              <a:rPr lang="en-US" dirty="0"/>
              <a:t>“</a:t>
            </a:r>
            <a:r>
              <a:rPr lang="en-US" sz="1600" dirty="0">
                <a:cs typeface="Arial" panose="020B0604020202020204" pitchFamily="34" charset="0"/>
              </a:rPr>
              <a:t>core spending has fallen by R2,325 per South Africa from R30,440 (in 2019) to R28,116 (in 2023)” (Sachs)</a:t>
            </a:r>
          </a:p>
        </p:txBody>
      </p:sp>
      <p:sp>
        <p:nvSpPr>
          <p:cNvPr id="19" name="TextBox 18">
            <a:extLst>
              <a:ext uri="{FF2B5EF4-FFF2-40B4-BE49-F238E27FC236}">
                <a16:creationId xmlns:a16="http://schemas.microsoft.com/office/drawing/2014/main" id="{25188D53-B6E7-246C-3BF7-0E0E404014A5}"/>
              </a:ext>
            </a:extLst>
          </p:cNvPr>
          <p:cNvSpPr txBox="1"/>
          <p:nvPr/>
        </p:nvSpPr>
        <p:spPr>
          <a:xfrm>
            <a:off x="8652886" y="2954195"/>
            <a:ext cx="1740664" cy="1077218"/>
          </a:xfrm>
          <a:prstGeom prst="rect">
            <a:avLst/>
          </a:prstGeom>
          <a:solidFill>
            <a:schemeClr val="tx2">
              <a:lumMod val="10000"/>
              <a:lumOff val="90000"/>
            </a:schemeClr>
          </a:solidFill>
        </p:spPr>
        <p:txBody>
          <a:bodyPr wrap="square">
            <a:spAutoFit/>
          </a:bodyPr>
          <a:lstStyle/>
          <a:p>
            <a:pPr algn="ctr"/>
            <a:r>
              <a:rPr lang="en-US" sz="1600" dirty="0"/>
              <a:t>Teacher “headcounts will need to fall” </a:t>
            </a:r>
            <a:r>
              <a:rPr lang="en-US" sz="1600" dirty="0">
                <a:cs typeface="Arial" panose="020B0604020202020204" pitchFamily="34" charset="0"/>
              </a:rPr>
              <a:t>(Sachs)</a:t>
            </a:r>
            <a:endParaRPr lang="en-US" sz="1600" dirty="0"/>
          </a:p>
        </p:txBody>
      </p:sp>
      <p:sp>
        <p:nvSpPr>
          <p:cNvPr id="26" name="TextBox 25">
            <a:extLst>
              <a:ext uri="{FF2B5EF4-FFF2-40B4-BE49-F238E27FC236}">
                <a16:creationId xmlns:a16="http://schemas.microsoft.com/office/drawing/2014/main" id="{7BE0753C-3DDC-E4CE-784B-79B866C07989}"/>
              </a:ext>
            </a:extLst>
          </p:cNvPr>
          <p:cNvSpPr txBox="1"/>
          <p:nvPr/>
        </p:nvSpPr>
        <p:spPr>
          <a:xfrm>
            <a:off x="5226070" y="5581294"/>
            <a:ext cx="6093822" cy="1200329"/>
          </a:xfrm>
          <a:prstGeom prst="rect">
            <a:avLst/>
          </a:prstGeom>
          <a:noFill/>
        </p:spPr>
        <p:txBody>
          <a:bodyPr wrap="square">
            <a:spAutoFit/>
          </a:bodyPr>
          <a:lstStyle/>
          <a:p>
            <a:r>
              <a:rPr lang="en-US" dirty="0"/>
              <a:t>“the overall picture is one of progress. The pandemic was of course devastating for learning, and would have eliminated some of the past gains, though by no means all” (Gustafsson 2023)</a:t>
            </a:r>
          </a:p>
        </p:txBody>
      </p:sp>
      <p:sp>
        <p:nvSpPr>
          <p:cNvPr id="3" name="TextBox 2">
            <a:extLst>
              <a:ext uri="{FF2B5EF4-FFF2-40B4-BE49-F238E27FC236}">
                <a16:creationId xmlns:a16="http://schemas.microsoft.com/office/drawing/2014/main" id="{454739BD-925D-1BFF-3538-585CD6247B6A}"/>
              </a:ext>
            </a:extLst>
          </p:cNvPr>
          <p:cNvSpPr txBox="1"/>
          <p:nvPr/>
        </p:nvSpPr>
        <p:spPr>
          <a:xfrm>
            <a:off x="10139389" y="2301025"/>
            <a:ext cx="1740664" cy="830997"/>
          </a:xfrm>
          <a:prstGeom prst="rect">
            <a:avLst/>
          </a:prstGeom>
          <a:solidFill>
            <a:schemeClr val="tx2">
              <a:lumMod val="10000"/>
              <a:lumOff val="90000"/>
            </a:schemeClr>
          </a:solidFill>
        </p:spPr>
        <p:txBody>
          <a:bodyPr wrap="square">
            <a:spAutoFit/>
          </a:bodyPr>
          <a:lstStyle/>
          <a:p>
            <a:pPr algn="ctr"/>
            <a:r>
              <a:rPr lang="en-US" sz="1600" dirty="0"/>
              <a:t>Context: LERs been worsening &amp; large class sizes</a:t>
            </a:r>
          </a:p>
        </p:txBody>
      </p:sp>
    </p:spTree>
    <p:extLst>
      <p:ext uri="{BB962C8B-B14F-4D97-AF65-F5344CB8AC3E}">
        <p14:creationId xmlns:p14="http://schemas.microsoft.com/office/powerpoint/2010/main" val="391893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7" grpId="0" animBg="1"/>
      <p:bldP spid="19" grpId="0" animBg="1"/>
      <p:bldP spid="26"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888D-7AA2-17D4-F24A-939A02E59C53}"/>
              </a:ext>
            </a:extLst>
          </p:cNvPr>
          <p:cNvSpPr>
            <a:spLocks noGrp="1"/>
          </p:cNvSpPr>
          <p:nvPr>
            <p:ph type="title"/>
          </p:nvPr>
        </p:nvSpPr>
        <p:spPr>
          <a:xfrm>
            <a:off x="838200" y="175220"/>
            <a:ext cx="10515600" cy="1093141"/>
          </a:xfrm>
        </p:spPr>
        <p:txBody>
          <a:bodyPr/>
          <a:lstStyle/>
          <a:p>
            <a:r>
              <a:rPr lang="en-US" dirty="0"/>
              <a:t>Large education spend</a:t>
            </a:r>
          </a:p>
        </p:txBody>
      </p:sp>
      <p:sp>
        <p:nvSpPr>
          <p:cNvPr id="3" name="Content Placeholder 2">
            <a:extLst>
              <a:ext uri="{FF2B5EF4-FFF2-40B4-BE49-F238E27FC236}">
                <a16:creationId xmlns:a16="http://schemas.microsoft.com/office/drawing/2014/main" id="{E9BB768F-32E7-5C7E-AAAA-A2E156B8DDEA}"/>
              </a:ext>
            </a:extLst>
          </p:cNvPr>
          <p:cNvSpPr>
            <a:spLocks noGrp="1"/>
          </p:cNvSpPr>
          <p:nvPr>
            <p:ph sz="half" idx="1"/>
          </p:nvPr>
        </p:nvSpPr>
        <p:spPr/>
        <p:txBody>
          <a:bodyPr/>
          <a:lstStyle/>
          <a:p>
            <a:r>
              <a:rPr lang="en-US" dirty="0"/>
              <a:t>Widely defined, the biggest function in budget: PSET, Skills Training, Schools (Basic), ECCE</a:t>
            </a:r>
          </a:p>
          <a:p>
            <a:r>
              <a:rPr lang="en-US" dirty="0"/>
              <a:t>In 2023/24 followed by:</a:t>
            </a:r>
          </a:p>
          <a:p>
            <a:pPr lvl="1"/>
            <a:r>
              <a:rPr lang="en-US" dirty="0"/>
              <a:t>Social Protection: R376.9 billion</a:t>
            </a:r>
          </a:p>
          <a:p>
            <a:pPr lvl="1"/>
            <a:r>
              <a:rPr lang="en-US" dirty="0"/>
              <a:t>Debt service cost: R356.1 billion</a:t>
            </a:r>
          </a:p>
          <a:p>
            <a:pPr lvl="1"/>
            <a:r>
              <a:rPr lang="en-US" dirty="0"/>
              <a:t>Health: R263.2 billion</a:t>
            </a:r>
          </a:p>
          <a:p>
            <a:r>
              <a:rPr lang="en-US" dirty="0"/>
              <a:t>Debt service overtaking Social Protection over next three years</a:t>
            </a:r>
          </a:p>
        </p:txBody>
      </p:sp>
      <p:graphicFrame>
        <p:nvGraphicFramePr>
          <p:cNvPr id="5" name="Table 4">
            <a:extLst>
              <a:ext uri="{FF2B5EF4-FFF2-40B4-BE49-F238E27FC236}">
                <a16:creationId xmlns:a16="http://schemas.microsoft.com/office/drawing/2014/main" id="{E89286F2-67C9-3557-1D68-B9CBD1D1248E}"/>
              </a:ext>
            </a:extLst>
          </p:cNvPr>
          <p:cNvGraphicFramePr>
            <a:graphicFrameLocks noGrp="1"/>
          </p:cNvGraphicFramePr>
          <p:nvPr>
            <p:extLst>
              <p:ext uri="{D42A27DB-BD31-4B8C-83A1-F6EECF244321}">
                <p14:modId xmlns:p14="http://schemas.microsoft.com/office/powerpoint/2010/main" val="3681879216"/>
              </p:ext>
            </p:extLst>
          </p:nvPr>
        </p:nvGraphicFramePr>
        <p:xfrm>
          <a:off x="6291943" y="2099473"/>
          <a:ext cx="5591909" cy="3003035"/>
        </p:xfrm>
        <a:graphic>
          <a:graphicData uri="http://schemas.openxmlformats.org/drawingml/2006/table">
            <a:tbl>
              <a:tblPr firstRow="1" bandRow="1">
                <a:tableStyleId>{073A0DAA-6AF3-43AB-8588-CEC1D06C72B9}</a:tableStyleId>
              </a:tblPr>
              <a:tblGrid>
                <a:gridCol w="2519401">
                  <a:extLst>
                    <a:ext uri="{9D8B030D-6E8A-4147-A177-3AD203B41FA5}">
                      <a16:colId xmlns:a16="http://schemas.microsoft.com/office/drawing/2014/main" val="2288044787"/>
                    </a:ext>
                  </a:extLst>
                </a:gridCol>
                <a:gridCol w="1201002">
                  <a:extLst>
                    <a:ext uri="{9D8B030D-6E8A-4147-A177-3AD203B41FA5}">
                      <a16:colId xmlns:a16="http://schemas.microsoft.com/office/drawing/2014/main" val="3574703147"/>
                    </a:ext>
                  </a:extLst>
                </a:gridCol>
                <a:gridCol w="1047540">
                  <a:extLst>
                    <a:ext uri="{9D8B030D-6E8A-4147-A177-3AD203B41FA5}">
                      <a16:colId xmlns:a16="http://schemas.microsoft.com/office/drawing/2014/main" val="1002425469"/>
                    </a:ext>
                  </a:extLst>
                </a:gridCol>
                <a:gridCol w="823966">
                  <a:extLst>
                    <a:ext uri="{9D8B030D-6E8A-4147-A177-3AD203B41FA5}">
                      <a16:colId xmlns:a16="http://schemas.microsoft.com/office/drawing/2014/main" val="4264644615"/>
                    </a:ext>
                  </a:extLst>
                </a:gridCol>
              </a:tblGrid>
              <a:tr h="914872">
                <a:tc>
                  <a:txBody>
                    <a:bodyPr/>
                    <a:lstStyle/>
                    <a:p>
                      <a:pPr algn="ctr"/>
                      <a:r>
                        <a:rPr lang="en-US" sz="1800" dirty="0"/>
                        <a:t>Category</a:t>
                      </a:r>
                    </a:p>
                  </a:txBody>
                  <a:tcPr anchor="ctr"/>
                </a:tc>
                <a:tc>
                  <a:txBody>
                    <a:bodyPr/>
                    <a:lstStyle/>
                    <a:p>
                      <a:pPr algn="ctr"/>
                      <a:r>
                        <a:rPr lang="en-US" sz="1800" dirty="0"/>
                        <a:t>2023/24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R billion, Nominal</a:t>
                      </a:r>
                    </a:p>
                  </a:txBody>
                  <a:tcPr anchor="ctr"/>
                </a:tc>
                <a:tc>
                  <a:txBody>
                    <a:bodyPr/>
                    <a:lstStyle/>
                    <a:p>
                      <a:pPr algn="ctr"/>
                      <a:r>
                        <a:rPr lang="en-US" sz="1800" dirty="0"/>
                        <a:t>% of Gov Non-Interest Spend</a:t>
                      </a:r>
                    </a:p>
                  </a:txBody>
                  <a:tcPr anchor="ctr"/>
                </a:tc>
                <a:tc>
                  <a:txBody>
                    <a:bodyPr/>
                    <a:lstStyle/>
                    <a:p>
                      <a:pPr algn="ctr"/>
                      <a:r>
                        <a:rPr lang="en-US" sz="1800" dirty="0"/>
                        <a:t>% of GDP</a:t>
                      </a:r>
                    </a:p>
                  </a:txBody>
                  <a:tcPr anchor="ctr"/>
                </a:tc>
                <a:extLst>
                  <a:ext uri="{0D108BD9-81ED-4DB2-BD59-A6C34878D82A}">
                    <a16:rowId xmlns:a16="http://schemas.microsoft.com/office/drawing/2014/main" val="2392833270"/>
                  </a:ext>
                </a:extLst>
              </a:tr>
              <a:tr h="641802">
                <a:tc>
                  <a:txBody>
                    <a:bodyPr/>
                    <a:lstStyle/>
                    <a:p>
                      <a:r>
                        <a:rPr lang="en-US" sz="1800" dirty="0"/>
                        <a:t>Gov. Educ Dept Spend</a:t>
                      </a:r>
                    </a:p>
                  </a:txBody>
                  <a:tcPr anchor="ctr"/>
                </a:tc>
                <a:tc>
                  <a:txBody>
                    <a:bodyPr/>
                    <a:lstStyle/>
                    <a:p>
                      <a:pPr algn="ctr"/>
                      <a:r>
                        <a:rPr lang="en-US" sz="1800" dirty="0"/>
                        <a:t>473.0</a:t>
                      </a:r>
                    </a:p>
                  </a:txBody>
                  <a:tcPr anchor="ctr"/>
                </a:tc>
                <a:tc>
                  <a:txBody>
                    <a:bodyPr/>
                    <a:lstStyle/>
                    <a:p>
                      <a:pPr algn="ctr"/>
                      <a:r>
                        <a:rPr lang="en-US" sz="1800" dirty="0"/>
                        <a:t>24.7%</a:t>
                      </a:r>
                    </a:p>
                  </a:txBody>
                  <a:tcPr anchor="ctr"/>
                </a:tc>
                <a:tc>
                  <a:txBody>
                    <a:bodyPr/>
                    <a:lstStyle/>
                    <a:p>
                      <a:pPr algn="ctr"/>
                      <a:r>
                        <a:rPr lang="en-US" sz="1800" dirty="0"/>
                        <a:t>6.7%</a:t>
                      </a:r>
                    </a:p>
                  </a:txBody>
                  <a:tcPr anchor="ctr"/>
                </a:tc>
                <a:extLst>
                  <a:ext uri="{0D108BD9-81ED-4DB2-BD59-A6C34878D82A}">
                    <a16:rowId xmlns:a16="http://schemas.microsoft.com/office/drawing/2014/main" val="3025473784"/>
                  </a:ext>
                </a:extLst>
              </a:tr>
              <a:tr h="641802">
                <a:tc>
                  <a:txBody>
                    <a:bodyPr/>
                    <a:lstStyle/>
                    <a:p>
                      <a:r>
                        <a:rPr lang="en-US" sz="1800" dirty="0"/>
                        <a:t>Gov Spend (excl debt-service cost)</a:t>
                      </a:r>
                    </a:p>
                  </a:txBody>
                  <a:tcPr anchor="ctr"/>
                </a:tc>
                <a:tc>
                  <a:txBody>
                    <a:bodyPr/>
                    <a:lstStyle/>
                    <a:p>
                      <a:pPr algn="ctr"/>
                      <a:r>
                        <a:rPr lang="en-US" sz="1800" dirty="0"/>
                        <a:t>1,912.7</a:t>
                      </a:r>
                    </a:p>
                  </a:txBody>
                  <a:tcPr anchor="ctr"/>
                </a:tc>
                <a:tc>
                  <a:txBody>
                    <a:bodyPr/>
                    <a:lstStyle/>
                    <a:p>
                      <a:pPr algn="ctr"/>
                      <a:endParaRPr lang="en-US" sz="1800" dirty="0"/>
                    </a:p>
                  </a:txBody>
                  <a:tcPr anchor="ctr"/>
                </a:tc>
                <a:tc>
                  <a:txBody>
                    <a:bodyPr/>
                    <a:lstStyle/>
                    <a:p>
                      <a:pPr algn="ctr"/>
                      <a:r>
                        <a:rPr lang="en-US" sz="1800" dirty="0"/>
                        <a:t>27.1%</a:t>
                      </a:r>
                    </a:p>
                  </a:txBody>
                  <a:tcPr anchor="ctr"/>
                </a:tc>
                <a:extLst>
                  <a:ext uri="{0D108BD9-81ED-4DB2-BD59-A6C34878D82A}">
                    <a16:rowId xmlns:a16="http://schemas.microsoft.com/office/drawing/2014/main" val="1379426247"/>
                  </a:ext>
                </a:extLst>
              </a:tr>
              <a:tr h="530711">
                <a:tc>
                  <a:txBody>
                    <a:bodyPr/>
                    <a:lstStyle/>
                    <a:p>
                      <a:r>
                        <a:rPr lang="en-US" sz="1800" dirty="0"/>
                        <a:t>GDP</a:t>
                      </a:r>
                    </a:p>
                  </a:txBody>
                  <a:tcPr anchor="ctr"/>
                </a:tc>
                <a:tc>
                  <a:txBody>
                    <a:bodyPr/>
                    <a:lstStyle/>
                    <a:p>
                      <a:pPr algn="ctr"/>
                      <a:r>
                        <a:rPr lang="en-US" sz="1800" dirty="0"/>
                        <a:t>7,049.0</a:t>
                      </a:r>
                    </a:p>
                  </a:txBody>
                  <a:tcPr anchor="ctr"/>
                </a:tc>
                <a:tc>
                  <a:txBody>
                    <a:bodyPr/>
                    <a:lstStyle/>
                    <a:p>
                      <a:pPr algn="ctr"/>
                      <a:endParaRPr lang="en-US" sz="1800" dirty="0"/>
                    </a:p>
                  </a:txBody>
                  <a:tcPr anchor="ctr"/>
                </a:tc>
                <a:tc>
                  <a:txBody>
                    <a:bodyPr/>
                    <a:lstStyle/>
                    <a:p>
                      <a:pPr algn="ctr"/>
                      <a:endParaRPr lang="en-US" sz="1800" dirty="0"/>
                    </a:p>
                  </a:txBody>
                  <a:tcPr anchor="ctr"/>
                </a:tc>
                <a:extLst>
                  <a:ext uri="{0D108BD9-81ED-4DB2-BD59-A6C34878D82A}">
                    <a16:rowId xmlns:a16="http://schemas.microsoft.com/office/drawing/2014/main" val="708873600"/>
                  </a:ext>
                </a:extLst>
              </a:tr>
            </a:tbl>
          </a:graphicData>
        </a:graphic>
      </p:graphicFrame>
      <p:sp>
        <p:nvSpPr>
          <p:cNvPr id="6" name="TextBox 5">
            <a:extLst>
              <a:ext uri="{FF2B5EF4-FFF2-40B4-BE49-F238E27FC236}">
                <a16:creationId xmlns:a16="http://schemas.microsoft.com/office/drawing/2014/main" id="{D9BD73CE-1939-C186-706B-E1FC13DB8449}"/>
              </a:ext>
            </a:extLst>
          </p:cNvPr>
          <p:cNvSpPr txBox="1"/>
          <p:nvPr/>
        </p:nvSpPr>
        <p:spPr>
          <a:xfrm>
            <a:off x="6291942" y="5427350"/>
            <a:ext cx="5591910" cy="830997"/>
          </a:xfrm>
          <a:prstGeom prst="rect">
            <a:avLst/>
          </a:prstGeom>
          <a:noFill/>
        </p:spPr>
        <p:txBody>
          <a:bodyPr wrap="square">
            <a:spAutoFit/>
          </a:bodyPr>
          <a:lstStyle/>
          <a:p>
            <a:r>
              <a:rPr lang="en-US" sz="1600" dirty="0">
                <a:effectLst/>
                <a:latin typeface="Aptos" panose="020B0004020202020204" pitchFamily="34" charset="0"/>
                <a:ea typeface="Aptos" panose="020B0004020202020204" pitchFamily="34" charset="0"/>
                <a:cs typeface="Times New Roman" panose="02020603050405020304" pitchFamily="18" charset="0"/>
              </a:rPr>
              <a:t>Source: National Treasury 2024, Budget Review (BR</a:t>
            </a:r>
            <a:r>
              <a:rPr lang="en-US" sz="1600" dirty="0">
                <a:latin typeface="Aptos" panose="020B0004020202020204" pitchFamily="34" charset="0"/>
                <a:ea typeface="Aptos" panose="020B0004020202020204" pitchFamily="34" charset="0"/>
                <a:cs typeface="Times New Roman" panose="02020603050405020304" pitchFamily="18" charset="0"/>
              </a:rPr>
              <a:t>) T</a:t>
            </a:r>
            <a:r>
              <a:rPr lang="en-US" sz="1600" dirty="0">
                <a:effectLst/>
                <a:latin typeface="Aptos" panose="020B0004020202020204" pitchFamily="34" charset="0"/>
                <a:ea typeface="Aptos" panose="020B0004020202020204" pitchFamily="34" charset="0"/>
                <a:cs typeface="Times New Roman" panose="02020603050405020304" pitchFamily="18" charset="0"/>
              </a:rPr>
              <a:t>ables and Annexures (GDP, Total Spending) &amp; Estimates of Provincial Revenue &amp; Expenditure (EPRE)</a:t>
            </a:r>
            <a:endParaRPr lang="en-US" sz="1600" dirty="0"/>
          </a:p>
        </p:txBody>
      </p:sp>
    </p:spTree>
    <p:extLst>
      <p:ext uri="{BB962C8B-B14F-4D97-AF65-F5344CB8AC3E}">
        <p14:creationId xmlns:p14="http://schemas.microsoft.com/office/powerpoint/2010/main" val="3249889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888D-7AA2-17D4-F24A-939A02E59C53}"/>
              </a:ext>
            </a:extLst>
          </p:cNvPr>
          <p:cNvSpPr>
            <a:spLocks noGrp="1"/>
          </p:cNvSpPr>
          <p:nvPr>
            <p:ph type="title"/>
          </p:nvPr>
        </p:nvSpPr>
        <p:spPr>
          <a:xfrm>
            <a:off x="635000" y="287495"/>
            <a:ext cx="6207563" cy="966539"/>
          </a:xfrm>
        </p:spPr>
        <p:txBody>
          <a:bodyPr/>
          <a:lstStyle/>
          <a:p>
            <a:r>
              <a:rPr lang="en-US" sz="3600" dirty="0"/>
              <a:t>From 2020, spending growth interrupted</a:t>
            </a:r>
          </a:p>
        </p:txBody>
      </p:sp>
      <p:sp>
        <p:nvSpPr>
          <p:cNvPr id="3" name="Content Placeholder 2">
            <a:extLst>
              <a:ext uri="{FF2B5EF4-FFF2-40B4-BE49-F238E27FC236}">
                <a16:creationId xmlns:a16="http://schemas.microsoft.com/office/drawing/2014/main" id="{E9BB768F-32E7-5C7E-AAAA-A2E156B8DDEA}"/>
              </a:ext>
            </a:extLst>
          </p:cNvPr>
          <p:cNvSpPr>
            <a:spLocks noGrp="1"/>
          </p:cNvSpPr>
          <p:nvPr>
            <p:ph sz="half" idx="1"/>
          </p:nvPr>
        </p:nvSpPr>
        <p:spPr>
          <a:xfrm>
            <a:off x="490172" y="1727582"/>
            <a:ext cx="5263983" cy="4594840"/>
          </a:xfrm>
        </p:spPr>
        <p:txBody>
          <a:bodyPr/>
          <a:lstStyle/>
          <a:p>
            <a:r>
              <a:rPr lang="en-US" sz="2000" dirty="0"/>
              <a:t>Real education spend rising to R480 billion in 2019/20, then a COVID reduction and stays flat</a:t>
            </a:r>
          </a:p>
          <a:p>
            <a:r>
              <a:rPr lang="en-US" sz="2000" dirty="0"/>
              <a:t>As a proportion and per capita also turning down</a:t>
            </a:r>
          </a:p>
          <a:p>
            <a:r>
              <a:rPr lang="en-US" sz="2000" dirty="0"/>
              <a:t>“Post-Covid Austerity” show in education spending</a:t>
            </a:r>
          </a:p>
          <a:p>
            <a:r>
              <a:rPr lang="en-US" sz="2000" dirty="0"/>
              <a:t>And</a:t>
            </a:r>
          </a:p>
          <a:p>
            <a:pPr lvl="1"/>
            <a:r>
              <a:rPr lang="en-US" sz="2000" dirty="0"/>
              <a:t>Cost index an issue</a:t>
            </a:r>
          </a:p>
          <a:p>
            <a:pPr lvl="1"/>
            <a:r>
              <a:rPr lang="en-US" sz="2000" dirty="0"/>
              <a:t>Population growth underestimates learner growth</a:t>
            </a:r>
          </a:p>
          <a:p>
            <a:pPr lvl="1"/>
            <a:r>
              <a:rPr lang="en-US" sz="2000" dirty="0"/>
              <a:t>Different trends in subsectors</a:t>
            </a:r>
            <a:endParaRPr lang="en-US" sz="1800" dirty="0"/>
          </a:p>
          <a:p>
            <a:pPr lvl="1"/>
            <a:endParaRPr lang="en-US" sz="2000" dirty="0"/>
          </a:p>
        </p:txBody>
      </p:sp>
      <p:sp>
        <p:nvSpPr>
          <p:cNvPr id="6" name="TextBox 5">
            <a:extLst>
              <a:ext uri="{FF2B5EF4-FFF2-40B4-BE49-F238E27FC236}">
                <a16:creationId xmlns:a16="http://schemas.microsoft.com/office/drawing/2014/main" id="{D9BD73CE-1939-C186-706B-E1FC13DB8449}"/>
              </a:ext>
            </a:extLst>
          </p:cNvPr>
          <p:cNvSpPr txBox="1"/>
          <p:nvPr/>
        </p:nvSpPr>
        <p:spPr>
          <a:xfrm>
            <a:off x="7248469" y="6060812"/>
            <a:ext cx="4287569" cy="523220"/>
          </a:xfrm>
          <a:prstGeom prst="rect">
            <a:avLst/>
          </a:prstGeom>
          <a:noFill/>
        </p:spPr>
        <p:txBody>
          <a:bodyPr wrap="square">
            <a:spAutoFit/>
          </a:bodyPr>
          <a:lstStyle/>
          <a:p>
            <a:r>
              <a:rPr lang="en-US" sz="1400" dirty="0">
                <a:effectLst/>
                <a:latin typeface="Aptos" panose="020B0004020202020204" pitchFamily="34" charset="0"/>
                <a:ea typeface="Aptos" panose="020B0004020202020204" pitchFamily="34" charset="0"/>
                <a:cs typeface="Times New Roman" panose="02020603050405020304" pitchFamily="18" charset="0"/>
              </a:rPr>
              <a:t>Data source: National Treasury 2024, BR Tables and Annexures (GDP, Total Spending) &amp; EPRE</a:t>
            </a:r>
            <a:endParaRPr lang="en-US" sz="1400" dirty="0"/>
          </a:p>
        </p:txBody>
      </p:sp>
      <p:graphicFrame>
        <p:nvGraphicFramePr>
          <p:cNvPr id="4" name="Chart 3">
            <a:extLst>
              <a:ext uri="{FF2B5EF4-FFF2-40B4-BE49-F238E27FC236}">
                <a16:creationId xmlns:a16="http://schemas.microsoft.com/office/drawing/2014/main" id="{DE8904E4-52E5-4114-A1B1-C094DA6BE499}"/>
              </a:ext>
            </a:extLst>
          </p:cNvPr>
          <p:cNvGraphicFramePr>
            <a:graphicFrameLocks/>
          </p:cNvGraphicFramePr>
          <p:nvPr>
            <p:extLst>
              <p:ext uri="{D42A27DB-BD31-4B8C-83A1-F6EECF244321}">
                <p14:modId xmlns:p14="http://schemas.microsoft.com/office/powerpoint/2010/main" val="596142836"/>
              </p:ext>
            </p:extLst>
          </p:nvPr>
        </p:nvGraphicFramePr>
        <p:xfrm>
          <a:off x="6532154" y="11612"/>
          <a:ext cx="5273040" cy="33966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A9319A5D-E99C-4B30-9742-09AB33E6C551}"/>
              </a:ext>
            </a:extLst>
          </p:cNvPr>
          <p:cNvGraphicFramePr>
            <a:graphicFrameLocks/>
          </p:cNvGraphicFramePr>
          <p:nvPr>
            <p:extLst>
              <p:ext uri="{D42A27DB-BD31-4B8C-83A1-F6EECF244321}">
                <p14:modId xmlns:p14="http://schemas.microsoft.com/office/powerpoint/2010/main" val="2982402332"/>
              </p:ext>
            </p:extLst>
          </p:nvPr>
        </p:nvGraphicFramePr>
        <p:xfrm>
          <a:off x="6611341" y="3221283"/>
          <a:ext cx="4861524" cy="27143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6308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5222B-FAFA-056E-21B5-1371FF96E249}"/>
              </a:ext>
            </a:extLst>
          </p:cNvPr>
          <p:cNvSpPr>
            <a:spLocks noGrp="1"/>
          </p:cNvSpPr>
          <p:nvPr>
            <p:ph type="title"/>
          </p:nvPr>
        </p:nvSpPr>
        <p:spPr>
          <a:xfrm>
            <a:off x="641555" y="335629"/>
            <a:ext cx="10515600" cy="804914"/>
          </a:xfrm>
        </p:spPr>
        <p:txBody>
          <a:bodyPr/>
          <a:lstStyle/>
          <a:p>
            <a:r>
              <a:rPr lang="en-US" dirty="0"/>
              <a:t>Shifts in composition of spending</a:t>
            </a:r>
          </a:p>
        </p:txBody>
      </p:sp>
      <p:sp>
        <p:nvSpPr>
          <p:cNvPr id="6" name="TextBox 5">
            <a:extLst>
              <a:ext uri="{FF2B5EF4-FFF2-40B4-BE49-F238E27FC236}">
                <a16:creationId xmlns:a16="http://schemas.microsoft.com/office/drawing/2014/main" id="{FDA02202-F74D-CDDB-A727-19A09D05CEA7}"/>
              </a:ext>
            </a:extLst>
          </p:cNvPr>
          <p:cNvSpPr txBox="1"/>
          <p:nvPr/>
        </p:nvSpPr>
        <p:spPr>
          <a:xfrm>
            <a:off x="8543537" y="5599041"/>
            <a:ext cx="2899526" cy="923330"/>
          </a:xfrm>
          <a:prstGeom prst="rect">
            <a:avLst/>
          </a:prstGeom>
          <a:noFill/>
        </p:spPr>
        <p:txBody>
          <a:bodyPr wrap="square">
            <a:spAutoFit/>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Data source: National Treasury 2024 Budget Review and EPRE</a:t>
            </a:r>
            <a:endParaRPr lang="en-US" sz="1800" dirty="0"/>
          </a:p>
        </p:txBody>
      </p:sp>
      <p:pic>
        <p:nvPicPr>
          <p:cNvPr id="9" name="Picture 8">
            <a:extLst>
              <a:ext uri="{FF2B5EF4-FFF2-40B4-BE49-F238E27FC236}">
                <a16:creationId xmlns:a16="http://schemas.microsoft.com/office/drawing/2014/main" id="{DBBE462D-FA30-2986-D621-90D06C01B56B}"/>
              </a:ext>
            </a:extLst>
          </p:cNvPr>
          <p:cNvPicPr>
            <a:picLocks noChangeAspect="1"/>
          </p:cNvPicPr>
          <p:nvPr/>
        </p:nvPicPr>
        <p:blipFill>
          <a:blip r:embed="rId3"/>
          <a:stretch>
            <a:fillRect/>
          </a:stretch>
        </p:blipFill>
        <p:spPr>
          <a:xfrm>
            <a:off x="8083677" y="3043646"/>
            <a:ext cx="3979093" cy="1272503"/>
          </a:xfrm>
          <a:prstGeom prst="rect">
            <a:avLst/>
          </a:prstGeom>
        </p:spPr>
      </p:pic>
      <p:graphicFrame>
        <p:nvGraphicFramePr>
          <p:cNvPr id="10" name="Chart 9">
            <a:extLst>
              <a:ext uri="{FF2B5EF4-FFF2-40B4-BE49-F238E27FC236}">
                <a16:creationId xmlns:a16="http://schemas.microsoft.com/office/drawing/2014/main" id="{FC65344D-E708-46B5-9C15-0630EBB36114}"/>
              </a:ext>
            </a:extLst>
          </p:cNvPr>
          <p:cNvGraphicFramePr>
            <a:graphicFrameLocks/>
          </p:cNvGraphicFramePr>
          <p:nvPr>
            <p:extLst>
              <p:ext uri="{D42A27DB-BD31-4B8C-83A1-F6EECF244321}">
                <p14:modId xmlns:p14="http://schemas.microsoft.com/office/powerpoint/2010/main" val="2015600318"/>
              </p:ext>
            </p:extLst>
          </p:nvPr>
        </p:nvGraphicFramePr>
        <p:xfrm>
          <a:off x="403860" y="1894997"/>
          <a:ext cx="7708174" cy="46273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72345303"/>
      </p:ext>
    </p:extLst>
  </p:cSld>
  <p:clrMapOvr>
    <a:masterClrMapping/>
  </p:clrMapOvr>
</p:sld>
</file>

<file path=ppt/theme/theme1.xml><?xml version="1.0" encoding="utf-8"?>
<a:theme xmlns:a="http://schemas.openxmlformats.org/drawingml/2006/main" name="Header, section and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13602</TotalTime>
  <Words>3499</Words>
  <Application>Microsoft Office PowerPoint</Application>
  <PresentationFormat>Widescreen</PresentationFormat>
  <Paragraphs>270</Paragraphs>
  <Slides>18</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Aptos</vt:lpstr>
      <vt:lpstr>Arial</vt:lpstr>
      <vt:lpstr>Calibri</vt:lpstr>
      <vt:lpstr>Calisto MT</vt:lpstr>
      <vt:lpstr>Grotesque</vt:lpstr>
      <vt:lpstr>HK Grotesk Bold</vt:lpstr>
      <vt:lpstr>Header, section and title slides</vt:lpstr>
      <vt:lpstr>Office Theme</vt:lpstr>
      <vt:lpstr>1_Office Theme</vt:lpstr>
      <vt:lpstr>John Kruger Conference on Quantitative Economic Research 21 August 2024</vt:lpstr>
      <vt:lpstr>Overview</vt:lpstr>
      <vt:lpstr>The fiscal – “low growth, high-interest” - trap</vt:lpstr>
      <vt:lpstr>But many potential traps …</vt:lpstr>
      <vt:lpstr>A framework for a “human capital trap”</vt:lpstr>
      <vt:lpstr>The state of the SA human capital cycle: fragile</vt:lpstr>
      <vt:lpstr>Large education spend</vt:lpstr>
      <vt:lpstr>From 2020, spending growth interrupted</vt:lpstr>
      <vt:lpstr>Shifts in composition of spending</vt:lpstr>
      <vt:lpstr>And diverse trends in the subsectors</vt:lpstr>
      <vt:lpstr>Post-School Education and Training</vt:lpstr>
      <vt:lpstr>Basic Education</vt:lpstr>
      <vt:lpstr>Early Childhood Care and Education</vt:lpstr>
      <vt:lpstr>And issues on value for money</vt:lpstr>
      <vt:lpstr>… so how to escape the human capital trap?</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 B</dc:creator>
  <cp:lastModifiedBy>John Kruger</cp:lastModifiedBy>
  <cp:revision>260</cp:revision>
  <cp:lastPrinted>2024-08-19T10:28:16Z</cp:lastPrinted>
  <dcterms:created xsi:type="dcterms:W3CDTF">2023-03-09T16:51:31Z</dcterms:created>
  <dcterms:modified xsi:type="dcterms:W3CDTF">2024-08-20T21:10:14Z</dcterms:modified>
</cp:coreProperties>
</file>