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31"/>
  </p:notesMasterIdLst>
  <p:handoutMasterIdLst>
    <p:handoutMasterId r:id="rId32"/>
  </p:handoutMasterIdLst>
  <p:sldIdLst>
    <p:sldId id="256" r:id="rId3"/>
    <p:sldId id="316" r:id="rId4"/>
    <p:sldId id="319" r:id="rId5"/>
    <p:sldId id="320" r:id="rId6"/>
    <p:sldId id="321" r:id="rId7"/>
    <p:sldId id="341" r:id="rId8"/>
    <p:sldId id="342" r:id="rId9"/>
    <p:sldId id="322" r:id="rId10"/>
    <p:sldId id="324" r:id="rId11"/>
    <p:sldId id="323" r:id="rId12"/>
    <p:sldId id="325" r:id="rId13"/>
    <p:sldId id="326" r:id="rId14"/>
    <p:sldId id="327" r:id="rId15"/>
    <p:sldId id="328" r:id="rId16"/>
    <p:sldId id="329" r:id="rId17"/>
    <p:sldId id="330" r:id="rId18"/>
    <p:sldId id="331" r:id="rId19"/>
    <p:sldId id="332" r:id="rId20"/>
    <p:sldId id="333" r:id="rId21"/>
    <p:sldId id="334" r:id="rId22"/>
    <p:sldId id="335" r:id="rId23"/>
    <p:sldId id="336" r:id="rId24"/>
    <p:sldId id="337" r:id="rId25"/>
    <p:sldId id="338" r:id="rId26"/>
    <p:sldId id="339" r:id="rId27"/>
    <p:sldId id="343" r:id="rId28"/>
    <p:sldId id="340" r:id="rId29"/>
    <p:sldId id="344" r:id="rId30"/>
  </p:sldIdLst>
  <p:sldSz cx="12192000" cy="6858000"/>
  <p:notesSz cx="6669088" cy="9775825"/>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ヒラギノ角ゴ Pro W3" pitchFamily="1"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ヒラギノ角ゴ Pro W3" pitchFamily="1"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ヒラギノ角ゴ Pro W3" pitchFamily="1"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ヒラギノ角ゴ Pro W3" pitchFamily="1"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ヒラギノ角ゴ Pro W3" pitchFamily="1" charset="-128"/>
        <a:cs typeface="+mn-cs"/>
      </a:defRPr>
    </a:lvl5pPr>
    <a:lvl6pPr marL="2286000" algn="l" defTabSz="914400" rtl="0" eaLnBrk="1" latinLnBrk="0" hangingPunct="1">
      <a:defRPr sz="2400" kern="1200">
        <a:solidFill>
          <a:schemeClr val="tx1"/>
        </a:solidFill>
        <a:latin typeface="Times New Roman" pitchFamily="18" charset="0"/>
        <a:ea typeface="ヒラギノ角ゴ Pro W3" pitchFamily="1" charset="-128"/>
        <a:cs typeface="+mn-cs"/>
      </a:defRPr>
    </a:lvl6pPr>
    <a:lvl7pPr marL="2743200" algn="l" defTabSz="914400" rtl="0" eaLnBrk="1" latinLnBrk="0" hangingPunct="1">
      <a:defRPr sz="2400" kern="1200">
        <a:solidFill>
          <a:schemeClr val="tx1"/>
        </a:solidFill>
        <a:latin typeface="Times New Roman" pitchFamily="18" charset="0"/>
        <a:ea typeface="ヒラギノ角ゴ Pro W3" pitchFamily="1" charset="-128"/>
        <a:cs typeface="+mn-cs"/>
      </a:defRPr>
    </a:lvl7pPr>
    <a:lvl8pPr marL="3200400" algn="l" defTabSz="914400" rtl="0" eaLnBrk="1" latinLnBrk="0" hangingPunct="1">
      <a:defRPr sz="2400" kern="1200">
        <a:solidFill>
          <a:schemeClr val="tx1"/>
        </a:solidFill>
        <a:latin typeface="Times New Roman" pitchFamily="18" charset="0"/>
        <a:ea typeface="ヒラギノ角ゴ Pro W3" pitchFamily="1" charset="-128"/>
        <a:cs typeface="+mn-cs"/>
      </a:defRPr>
    </a:lvl8pPr>
    <a:lvl9pPr marL="3657600" algn="l" defTabSz="914400" rtl="0" eaLnBrk="1" latinLnBrk="0" hangingPunct="1">
      <a:defRPr sz="2400" kern="1200">
        <a:solidFill>
          <a:schemeClr val="tx1"/>
        </a:solidFill>
        <a:latin typeface="Times New Roman" pitchFamily="18" charset="0"/>
        <a:ea typeface="ヒラギノ角ゴ Pro W3" pitchFamily="1"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8024"/>
    <a:srgbClr val="0C3936"/>
    <a:srgbClr val="1E1F3C"/>
    <a:srgbClr val="FF9900"/>
    <a:srgbClr val="22B06A"/>
    <a:srgbClr val="65C796"/>
    <a:srgbClr val="848688"/>
    <a:srgbClr val="BFBFBF"/>
    <a:srgbClr val="B8CCE4"/>
    <a:srgbClr val="F2DB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77" autoAdjust="0"/>
    <p:restoredTop sz="87421" autoAdjust="0"/>
  </p:normalViewPr>
  <p:slideViewPr>
    <p:cSldViewPr>
      <p:cViewPr varScale="1">
        <p:scale>
          <a:sx n="75" d="100"/>
          <a:sy n="75" d="100"/>
        </p:scale>
        <p:origin x="1397" y="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3245"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oleObject" Target="file:///C:\Users\Kika.J\Dropbox\NIDS\Jesal_New\Presentation\Presentation%20graph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Kika.J\Dropbox\NIDS\Jesal_New\Presentation\Presentation%20graph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Kika.J\Dropbox\NIDS\Jesal_New\Presentation\Presentation%20graph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Kika.J\Dropbox\NIDS\Jesal_New\Presentation\Presentation%20graph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Sheet1!$C$3</c:f>
              <c:strCache>
                <c:ptCount val="1"/>
                <c:pt idx="0">
                  <c:v>Wave 1 (n = 7 987)</c:v>
                </c:pt>
              </c:strCache>
            </c:strRef>
          </c:tx>
          <c:spPr>
            <a:solidFill>
              <a:schemeClr val="accent1"/>
            </a:solidFill>
            <a:ln>
              <a:solidFill>
                <a:schemeClr val="accent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Sheet1!$B$4:$B$6</c:f>
              <c:strCache>
                <c:ptCount val="3"/>
                <c:pt idx="0">
                  <c:v>At least once</c:v>
                </c:pt>
                <c:pt idx="1">
                  <c:v>More than once</c:v>
                </c:pt>
                <c:pt idx="2">
                  <c:v>More than once in the FET phase</c:v>
                </c:pt>
              </c:strCache>
            </c:strRef>
          </c:cat>
          <c:val>
            <c:numRef>
              <c:f>Sheet1!$C$4:$C$6</c:f>
              <c:numCache>
                <c:formatCode>0.00%</c:formatCode>
                <c:ptCount val="3"/>
                <c:pt idx="0">
                  <c:v>0.42099999999999999</c:v>
                </c:pt>
                <c:pt idx="1">
                  <c:v>0.1517</c:v>
                </c:pt>
                <c:pt idx="2">
                  <c:v>3.8600000000000002E-2</c:v>
                </c:pt>
              </c:numCache>
            </c:numRef>
          </c:val>
          <c:extLst>
            <c:ext xmlns:c16="http://schemas.microsoft.com/office/drawing/2014/chart" uri="{C3380CC4-5D6E-409C-BE32-E72D297353CC}">
              <c16:uniqueId val="{00000000-FF95-45A9-8097-0353F1914C23}"/>
            </c:ext>
          </c:extLst>
        </c:ser>
        <c:ser>
          <c:idx val="1"/>
          <c:order val="1"/>
          <c:tx>
            <c:strRef>
              <c:f>Sheet1!$D$3</c:f>
              <c:strCache>
                <c:ptCount val="1"/>
                <c:pt idx="0">
                  <c:v>Wave  5 (n = 11 811)</c:v>
                </c:pt>
              </c:strCache>
            </c:strRef>
          </c:tx>
          <c:spPr>
            <a:solidFill>
              <a:schemeClr val="accent4"/>
            </a:solidFill>
            <a:ln>
              <a:solidFill>
                <a:schemeClr val="accent4"/>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Sheet1!$B$4:$B$6</c:f>
              <c:strCache>
                <c:ptCount val="3"/>
                <c:pt idx="0">
                  <c:v>At least once</c:v>
                </c:pt>
                <c:pt idx="1">
                  <c:v>More than once</c:v>
                </c:pt>
                <c:pt idx="2">
                  <c:v>More than once in the FET phase</c:v>
                </c:pt>
              </c:strCache>
            </c:strRef>
          </c:cat>
          <c:val>
            <c:numRef>
              <c:f>Sheet1!$D$4:$D$6</c:f>
              <c:numCache>
                <c:formatCode>0.00%</c:formatCode>
                <c:ptCount val="3"/>
                <c:pt idx="0">
                  <c:v>0.51980000000000004</c:v>
                </c:pt>
                <c:pt idx="1">
                  <c:v>0.20649999999999999</c:v>
                </c:pt>
                <c:pt idx="2">
                  <c:v>7.22E-2</c:v>
                </c:pt>
              </c:numCache>
            </c:numRef>
          </c:val>
          <c:extLst>
            <c:ext xmlns:c16="http://schemas.microsoft.com/office/drawing/2014/chart" uri="{C3380CC4-5D6E-409C-BE32-E72D297353CC}">
              <c16:uniqueId val="{00000001-FF95-45A9-8097-0353F1914C23}"/>
            </c:ext>
          </c:extLst>
        </c:ser>
        <c:dLbls>
          <c:dLblPos val="ctr"/>
          <c:showLegendKey val="0"/>
          <c:showVal val="1"/>
          <c:showCatName val="0"/>
          <c:showSerName val="0"/>
          <c:showPercent val="0"/>
          <c:showBubbleSize val="0"/>
        </c:dLbls>
        <c:gapWidth val="219"/>
        <c:overlap val="-25"/>
        <c:axId val="376434920"/>
        <c:axId val="376436488"/>
      </c:barChart>
      <c:catAx>
        <c:axId val="376434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6436488"/>
        <c:crosses val="autoZero"/>
        <c:auto val="1"/>
        <c:lblAlgn val="ctr"/>
        <c:lblOffset val="100"/>
        <c:noMultiLvlLbl val="0"/>
      </c:catAx>
      <c:valAx>
        <c:axId val="376436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Proportion of 15-30-year-olds that repeated a school grade</a:t>
                </a:r>
              </a:p>
            </c:rich>
          </c:tx>
          <c:layout>
            <c:manualLayout>
              <c:xMode val="edge"/>
              <c:yMode val="edge"/>
              <c:x val="8.805031301192966E-3"/>
              <c:y val="0.10655285786585561"/>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6434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b="1">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Sheet3!$C$5</c:f>
              <c:strCache>
                <c:ptCount val="1"/>
                <c:pt idx="0">
                  <c:v>Group 1: Completed school in and after 2009 and before 2013 (n = 4 015)</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percentage"/>
            <c:noEndCap val="0"/>
            <c:val val="5"/>
            <c:spPr>
              <a:noFill/>
              <a:ln w="9525" cap="flat" cmpd="sng" algn="ctr">
                <a:solidFill>
                  <a:schemeClr val="tx1">
                    <a:lumMod val="65000"/>
                    <a:lumOff val="35000"/>
                  </a:schemeClr>
                </a:solidFill>
                <a:round/>
              </a:ln>
              <a:effectLst/>
            </c:spPr>
          </c:errBars>
          <c:cat>
            <c:strRef>
              <c:f>Sheet3!$B$6:$B$9</c:f>
              <c:strCache>
                <c:ptCount val="4"/>
                <c:pt idx="0">
                  <c:v>Phase 1</c:v>
                </c:pt>
                <c:pt idx="1">
                  <c:v>Phase 2</c:v>
                </c:pt>
                <c:pt idx="2">
                  <c:v>Phase 3</c:v>
                </c:pt>
                <c:pt idx="3">
                  <c:v>Phase 4</c:v>
                </c:pt>
              </c:strCache>
            </c:strRef>
          </c:cat>
          <c:val>
            <c:numRef>
              <c:f>Sheet3!$C$6:$C$9</c:f>
              <c:numCache>
                <c:formatCode>0%</c:formatCode>
                <c:ptCount val="4"/>
                <c:pt idx="0">
                  <c:v>0.11</c:v>
                </c:pt>
                <c:pt idx="1">
                  <c:v>0.12</c:v>
                </c:pt>
                <c:pt idx="2">
                  <c:v>0.19</c:v>
                </c:pt>
                <c:pt idx="3">
                  <c:v>0.46</c:v>
                </c:pt>
              </c:numCache>
            </c:numRef>
          </c:val>
          <c:extLst>
            <c:ext xmlns:c16="http://schemas.microsoft.com/office/drawing/2014/chart" uri="{C3380CC4-5D6E-409C-BE32-E72D297353CC}">
              <c16:uniqueId val="{00000000-1A09-4223-9680-4FF4A5FDDAA3}"/>
            </c:ext>
          </c:extLst>
        </c:ser>
        <c:ser>
          <c:idx val="1"/>
          <c:order val="1"/>
          <c:tx>
            <c:strRef>
              <c:f>Sheet3!$D$5</c:f>
              <c:strCache>
                <c:ptCount val="1"/>
                <c:pt idx="0">
                  <c:v>Group 2: Completed school in and after 2013 and before 2017 (n = 3 780)</c:v>
                </c:pt>
              </c:strCache>
            </c:strRef>
          </c:tx>
          <c:spPr>
            <a:solidFill>
              <a:schemeClr val="accent4"/>
            </a:solidFill>
            <a:ln>
              <a:solidFill>
                <a:schemeClr val="accent4"/>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percentage"/>
            <c:noEndCap val="0"/>
            <c:val val="5"/>
            <c:spPr>
              <a:noFill/>
              <a:ln w="9525" cap="flat" cmpd="sng" algn="ctr">
                <a:solidFill>
                  <a:schemeClr val="tx1">
                    <a:lumMod val="65000"/>
                    <a:lumOff val="35000"/>
                  </a:schemeClr>
                </a:solidFill>
                <a:round/>
              </a:ln>
              <a:effectLst/>
            </c:spPr>
          </c:errBars>
          <c:cat>
            <c:strRef>
              <c:f>Sheet3!$B$6:$B$9</c:f>
              <c:strCache>
                <c:ptCount val="4"/>
                <c:pt idx="0">
                  <c:v>Phase 1</c:v>
                </c:pt>
                <c:pt idx="1">
                  <c:v>Phase 2</c:v>
                </c:pt>
                <c:pt idx="2">
                  <c:v>Phase 3</c:v>
                </c:pt>
                <c:pt idx="3">
                  <c:v>Phase 4</c:v>
                </c:pt>
              </c:strCache>
            </c:strRef>
          </c:cat>
          <c:val>
            <c:numRef>
              <c:f>Sheet3!$D$6:$D$9</c:f>
              <c:numCache>
                <c:formatCode>0%</c:formatCode>
                <c:ptCount val="4"/>
                <c:pt idx="0">
                  <c:v>0.16</c:v>
                </c:pt>
                <c:pt idx="1">
                  <c:v>0.18</c:v>
                </c:pt>
                <c:pt idx="2">
                  <c:v>0.24</c:v>
                </c:pt>
                <c:pt idx="3">
                  <c:v>0.23</c:v>
                </c:pt>
              </c:numCache>
            </c:numRef>
          </c:val>
          <c:extLst>
            <c:ext xmlns:c16="http://schemas.microsoft.com/office/drawing/2014/chart" uri="{C3380CC4-5D6E-409C-BE32-E72D297353CC}">
              <c16:uniqueId val="{00000001-1A09-4223-9680-4FF4A5FDDAA3}"/>
            </c:ext>
          </c:extLst>
        </c:ser>
        <c:dLbls>
          <c:dLblPos val="ctr"/>
          <c:showLegendKey val="0"/>
          <c:showVal val="1"/>
          <c:showCatName val="0"/>
          <c:showSerName val="0"/>
          <c:showPercent val="0"/>
          <c:showBubbleSize val="0"/>
        </c:dLbls>
        <c:gapWidth val="219"/>
        <c:overlap val="-27"/>
        <c:axId val="377985264"/>
        <c:axId val="377990360"/>
      </c:barChart>
      <c:catAx>
        <c:axId val="377985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7990360"/>
        <c:crosses val="autoZero"/>
        <c:auto val="1"/>
        <c:lblAlgn val="ctr"/>
        <c:lblOffset val="100"/>
        <c:noMultiLvlLbl val="0"/>
      </c:catAx>
      <c:valAx>
        <c:axId val="3779903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7985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b="1">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Sheet4!$C$4</c:f>
              <c:strCache>
                <c:ptCount val="1"/>
                <c:pt idx="0">
                  <c:v>Group 1: Completed school in and after 2009 and before 2013 (n = 4 015)</c:v>
                </c:pt>
              </c:strCache>
            </c:strRef>
          </c:tx>
          <c:spPr>
            <a:solidFill>
              <a:schemeClr val="accent1"/>
            </a:solidFill>
            <a:ln>
              <a:solidFill>
                <a:schemeClr val="accent1"/>
              </a:solid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percentage"/>
            <c:noEndCap val="0"/>
            <c:val val="5"/>
            <c:spPr>
              <a:noFill/>
              <a:ln w="9525" cap="flat" cmpd="sng" algn="ctr">
                <a:solidFill>
                  <a:schemeClr val="tx1">
                    <a:lumMod val="65000"/>
                    <a:lumOff val="35000"/>
                  </a:schemeClr>
                </a:solidFill>
                <a:round/>
              </a:ln>
              <a:effectLst/>
            </c:spPr>
          </c:errBars>
          <c:cat>
            <c:strRef>
              <c:f>Sheet4!$B$5:$B$8</c:f>
              <c:strCache>
                <c:ptCount val="4"/>
                <c:pt idx="0">
                  <c:v>Phase 1</c:v>
                </c:pt>
                <c:pt idx="1">
                  <c:v>Phase 2</c:v>
                </c:pt>
                <c:pt idx="2">
                  <c:v>Phase 3</c:v>
                </c:pt>
                <c:pt idx="3">
                  <c:v>Phase 4</c:v>
                </c:pt>
              </c:strCache>
            </c:strRef>
          </c:cat>
          <c:val>
            <c:numRef>
              <c:f>Sheet4!$C$5:$C$8</c:f>
              <c:numCache>
                <c:formatCode>0%</c:formatCode>
                <c:ptCount val="4"/>
                <c:pt idx="0">
                  <c:v>0.02</c:v>
                </c:pt>
                <c:pt idx="1">
                  <c:v>0.02</c:v>
                </c:pt>
                <c:pt idx="2">
                  <c:v>0.05</c:v>
                </c:pt>
                <c:pt idx="3">
                  <c:v>0.14000000000000001</c:v>
                </c:pt>
              </c:numCache>
            </c:numRef>
          </c:val>
          <c:extLst>
            <c:ext xmlns:c16="http://schemas.microsoft.com/office/drawing/2014/chart" uri="{C3380CC4-5D6E-409C-BE32-E72D297353CC}">
              <c16:uniqueId val="{00000000-1C56-4192-A1CE-2149556FF47D}"/>
            </c:ext>
          </c:extLst>
        </c:ser>
        <c:ser>
          <c:idx val="1"/>
          <c:order val="1"/>
          <c:tx>
            <c:strRef>
              <c:f>Sheet4!$D$4</c:f>
              <c:strCache>
                <c:ptCount val="1"/>
                <c:pt idx="0">
                  <c:v>Group 2: Completed school in and after 2013 and before 2017 (n = 3 780)</c:v>
                </c:pt>
              </c:strCache>
            </c:strRef>
          </c:tx>
          <c:spPr>
            <a:solidFill>
              <a:schemeClr val="accent4"/>
            </a:solidFill>
            <a:ln>
              <a:solidFill>
                <a:schemeClr val="accent4"/>
              </a:solid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percentage"/>
            <c:noEndCap val="0"/>
            <c:val val="5"/>
            <c:spPr>
              <a:noFill/>
              <a:ln w="9525" cap="flat" cmpd="sng" algn="ctr">
                <a:solidFill>
                  <a:schemeClr val="tx1">
                    <a:lumMod val="65000"/>
                    <a:lumOff val="35000"/>
                  </a:schemeClr>
                </a:solidFill>
                <a:round/>
              </a:ln>
              <a:effectLst/>
            </c:spPr>
          </c:errBars>
          <c:cat>
            <c:strRef>
              <c:f>Sheet4!$B$5:$B$8</c:f>
              <c:strCache>
                <c:ptCount val="4"/>
                <c:pt idx="0">
                  <c:v>Phase 1</c:v>
                </c:pt>
                <c:pt idx="1">
                  <c:v>Phase 2</c:v>
                </c:pt>
                <c:pt idx="2">
                  <c:v>Phase 3</c:v>
                </c:pt>
                <c:pt idx="3">
                  <c:v>Phase 4</c:v>
                </c:pt>
              </c:strCache>
            </c:strRef>
          </c:cat>
          <c:val>
            <c:numRef>
              <c:f>Sheet4!$D$5:$D$8</c:f>
              <c:numCache>
                <c:formatCode>0%</c:formatCode>
                <c:ptCount val="4"/>
                <c:pt idx="0">
                  <c:v>0.03</c:v>
                </c:pt>
                <c:pt idx="1">
                  <c:v>0.03</c:v>
                </c:pt>
                <c:pt idx="2">
                  <c:v>0.03</c:v>
                </c:pt>
                <c:pt idx="3">
                  <c:v>0.02</c:v>
                </c:pt>
              </c:numCache>
            </c:numRef>
          </c:val>
          <c:extLst>
            <c:ext xmlns:c16="http://schemas.microsoft.com/office/drawing/2014/chart" uri="{C3380CC4-5D6E-409C-BE32-E72D297353CC}">
              <c16:uniqueId val="{00000001-1C56-4192-A1CE-2149556FF47D}"/>
            </c:ext>
          </c:extLst>
        </c:ser>
        <c:dLbls>
          <c:dLblPos val="ctr"/>
          <c:showLegendKey val="0"/>
          <c:showVal val="1"/>
          <c:showCatName val="0"/>
          <c:showSerName val="0"/>
          <c:showPercent val="0"/>
          <c:showBubbleSize val="0"/>
        </c:dLbls>
        <c:gapWidth val="219"/>
        <c:overlap val="-27"/>
        <c:axId val="377984872"/>
        <c:axId val="377986048"/>
      </c:barChart>
      <c:catAx>
        <c:axId val="377984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7986048"/>
        <c:crosses val="autoZero"/>
        <c:auto val="1"/>
        <c:lblAlgn val="ctr"/>
        <c:lblOffset val="100"/>
        <c:noMultiLvlLbl val="0"/>
      </c:catAx>
      <c:valAx>
        <c:axId val="377986048"/>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7984872"/>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200" b="1">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1"/>
          <c:order val="0"/>
          <c:tx>
            <c:strRef>
              <c:f>Sheet5!$D$23</c:f>
              <c:strCache>
                <c:ptCount val="1"/>
                <c:pt idx="0">
                  <c:v>Progressed at desired rate</c:v>
                </c:pt>
              </c:strCache>
            </c:strRef>
          </c:tx>
          <c:spPr>
            <a:solidFill>
              <a:schemeClr val="accent4"/>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1E9D-424A-894A-78C349F2370D}"/>
                </c:ext>
              </c:extLst>
            </c:dLbl>
            <c:dLbl>
              <c:idx val="3"/>
              <c:delete val="1"/>
              <c:extLst>
                <c:ext xmlns:c15="http://schemas.microsoft.com/office/drawing/2012/chart" uri="{CE6537A1-D6FC-4f65-9D91-7224C49458BB}"/>
                <c:ext xmlns:c16="http://schemas.microsoft.com/office/drawing/2014/chart" uri="{C3380CC4-5D6E-409C-BE32-E72D297353CC}">
                  <c16:uniqueId val="{00000001-1E9D-424A-894A-78C349F2370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j-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Sheet5!$B$24:$B$27</c:f>
              <c:numCache>
                <c:formatCode>General</c:formatCode>
                <c:ptCount val="4"/>
                <c:pt idx="0">
                  <c:v>9</c:v>
                </c:pt>
                <c:pt idx="1">
                  <c:v>10</c:v>
                </c:pt>
                <c:pt idx="2">
                  <c:v>11</c:v>
                </c:pt>
                <c:pt idx="3">
                  <c:v>12</c:v>
                </c:pt>
              </c:numCache>
            </c:numRef>
          </c:cat>
          <c:val>
            <c:numRef>
              <c:f>Sheet5!$D$24:$D$27</c:f>
              <c:numCache>
                <c:formatCode>General</c:formatCode>
                <c:ptCount val="4"/>
                <c:pt idx="0">
                  <c:v>54.62</c:v>
                </c:pt>
                <c:pt idx="1">
                  <c:v>44.22</c:v>
                </c:pt>
                <c:pt idx="2">
                  <c:v>0</c:v>
                </c:pt>
                <c:pt idx="3">
                  <c:v>0</c:v>
                </c:pt>
              </c:numCache>
            </c:numRef>
          </c:val>
          <c:extLst>
            <c:ext xmlns:c16="http://schemas.microsoft.com/office/drawing/2014/chart" uri="{C3380CC4-5D6E-409C-BE32-E72D297353CC}">
              <c16:uniqueId val="{00000002-1E9D-424A-894A-78C349F2370D}"/>
            </c:ext>
          </c:extLst>
        </c:ser>
        <c:ser>
          <c:idx val="0"/>
          <c:order val="1"/>
          <c:tx>
            <c:strRef>
              <c:f>Sheet5!$C$23</c:f>
              <c:strCache>
                <c:ptCount val="1"/>
                <c:pt idx="0">
                  <c:v>Repeat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j-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Sheet5!$B$24:$B$27</c:f>
              <c:numCache>
                <c:formatCode>General</c:formatCode>
                <c:ptCount val="4"/>
                <c:pt idx="0">
                  <c:v>9</c:v>
                </c:pt>
                <c:pt idx="1">
                  <c:v>10</c:v>
                </c:pt>
                <c:pt idx="2">
                  <c:v>11</c:v>
                </c:pt>
                <c:pt idx="3">
                  <c:v>12</c:v>
                </c:pt>
              </c:numCache>
            </c:numRef>
          </c:cat>
          <c:val>
            <c:numRef>
              <c:f>Sheet5!$C$24:$C$27</c:f>
              <c:numCache>
                <c:formatCode>General</c:formatCode>
                <c:ptCount val="4"/>
                <c:pt idx="0">
                  <c:v>26.47</c:v>
                </c:pt>
                <c:pt idx="1">
                  <c:v>31.83</c:v>
                </c:pt>
                <c:pt idx="2">
                  <c:v>23.3</c:v>
                </c:pt>
                <c:pt idx="3">
                  <c:v>3.3</c:v>
                </c:pt>
              </c:numCache>
            </c:numRef>
          </c:val>
          <c:extLst>
            <c:ext xmlns:c16="http://schemas.microsoft.com/office/drawing/2014/chart" uri="{C3380CC4-5D6E-409C-BE32-E72D297353CC}">
              <c16:uniqueId val="{00000003-1E9D-424A-894A-78C349F2370D}"/>
            </c:ext>
          </c:extLst>
        </c:ser>
        <c:ser>
          <c:idx val="6"/>
          <c:order val="2"/>
          <c:tx>
            <c:strRef>
              <c:f>Sheet5!$I$23</c:f>
              <c:strCache>
                <c:ptCount val="1"/>
                <c:pt idx="0">
                  <c:v>Not enrolled/ attending education institution &amp; not economically active</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j-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Sheet5!$B$24:$B$27</c:f>
              <c:numCache>
                <c:formatCode>General</c:formatCode>
                <c:ptCount val="4"/>
                <c:pt idx="0">
                  <c:v>9</c:v>
                </c:pt>
                <c:pt idx="1">
                  <c:v>10</c:v>
                </c:pt>
                <c:pt idx="2">
                  <c:v>11</c:v>
                </c:pt>
                <c:pt idx="3">
                  <c:v>12</c:v>
                </c:pt>
              </c:numCache>
            </c:numRef>
          </c:cat>
          <c:val>
            <c:numRef>
              <c:f>Sheet5!$I$24:$I$27</c:f>
              <c:numCache>
                <c:formatCode>General</c:formatCode>
                <c:ptCount val="4"/>
                <c:pt idx="0">
                  <c:v>11.08</c:v>
                </c:pt>
                <c:pt idx="1">
                  <c:v>13.49</c:v>
                </c:pt>
                <c:pt idx="2">
                  <c:v>24.98</c:v>
                </c:pt>
                <c:pt idx="3">
                  <c:v>25.32</c:v>
                </c:pt>
              </c:numCache>
            </c:numRef>
          </c:val>
          <c:extLst>
            <c:ext xmlns:c16="http://schemas.microsoft.com/office/drawing/2014/chart" uri="{C3380CC4-5D6E-409C-BE32-E72D297353CC}">
              <c16:uniqueId val="{00000004-1E9D-424A-894A-78C349F2370D}"/>
            </c:ext>
          </c:extLst>
        </c:ser>
        <c:ser>
          <c:idx val="5"/>
          <c:order val="3"/>
          <c:tx>
            <c:strRef>
              <c:f>Sheet5!$H$23</c:f>
              <c:strCache>
                <c:ptCount val="1"/>
                <c:pt idx="0">
                  <c:v>Unemployed (Strictly and discouraged)</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j-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Sheet5!$B$24:$B$27</c:f>
              <c:numCache>
                <c:formatCode>General</c:formatCode>
                <c:ptCount val="4"/>
                <c:pt idx="0">
                  <c:v>9</c:v>
                </c:pt>
                <c:pt idx="1">
                  <c:v>10</c:v>
                </c:pt>
                <c:pt idx="2">
                  <c:v>11</c:v>
                </c:pt>
                <c:pt idx="3">
                  <c:v>12</c:v>
                </c:pt>
              </c:numCache>
            </c:numRef>
          </c:cat>
          <c:val>
            <c:numRef>
              <c:f>Sheet5!$H$24:$H$27</c:f>
              <c:numCache>
                <c:formatCode>General</c:formatCode>
                <c:ptCount val="4"/>
                <c:pt idx="0">
                  <c:v>4.21</c:v>
                </c:pt>
                <c:pt idx="1">
                  <c:v>4.88</c:v>
                </c:pt>
                <c:pt idx="2">
                  <c:v>29.85</c:v>
                </c:pt>
                <c:pt idx="3">
                  <c:v>28.8</c:v>
                </c:pt>
              </c:numCache>
            </c:numRef>
          </c:val>
          <c:extLst>
            <c:ext xmlns:c16="http://schemas.microsoft.com/office/drawing/2014/chart" uri="{C3380CC4-5D6E-409C-BE32-E72D297353CC}">
              <c16:uniqueId val="{00000005-1E9D-424A-894A-78C349F2370D}"/>
            </c:ext>
          </c:extLst>
        </c:ser>
        <c:ser>
          <c:idx val="4"/>
          <c:order val="4"/>
          <c:tx>
            <c:strRef>
              <c:f>Sheet5!$G$23</c:f>
              <c:strCache>
                <c:ptCount val="1"/>
                <c:pt idx="0">
                  <c:v>Employed</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j-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Sheet5!$B$24:$B$27</c:f>
              <c:numCache>
                <c:formatCode>General</c:formatCode>
                <c:ptCount val="4"/>
                <c:pt idx="0">
                  <c:v>9</c:v>
                </c:pt>
                <c:pt idx="1">
                  <c:v>10</c:v>
                </c:pt>
                <c:pt idx="2">
                  <c:v>11</c:v>
                </c:pt>
                <c:pt idx="3">
                  <c:v>12</c:v>
                </c:pt>
              </c:numCache>
            </c:numRef>
          </c:cat>
          <c:val>
            <c:numRef>
              <c:f>Sheet5!$G$24:$G$27</c:f>
              <c:numCache>
                <c:formatCode>General</c:formatCode>
                <c:ptCount val="4"/>
                <c:pt idx="0">
                  <c:v>2.44</c:v>
                </c:pt>
                <c:pt idx="1">
                  <c:v>4.95</c:v>
                </c:pt>
                <c:pt idx="2">
                  <c:v>12.01</c:v>
                </c:pt>
                <c:pt idx="3">
                  <c:v>19.489999999999998</c:v>
                </c:pt>
              </c:numCache>
            </c:numRef>
          </c:val>
          <c:extLst>
            <c:ext xmlns:c16="http://schemas.microsoft.com/office/drawing/2014/chart" uri="{C3380CC4-5D6E-409C-BE32-E72D297353CC}">
              <c16:uniqueId val="{00000006-1E9D-424A-894A-78C349F2370D}"/>
            </c:ext>
          </c:extLst>
        </c:ser>
        <c:ser>
          <c:idx val="3"/>
          <c:order val="5"/>
          <c:tx>
            <c:strRef>
              <c:f>Sheet5!$F$23</c:f>
              <c:strCache>
                <c:ptCount val="1"/>
                <c:pt idx="0">
                  <c:v>Post - schooling qualifications (With Matric)</c:v>
                </c:pt>
              </c:strCache>
            </c:strRef>
          </c:tx>
          <c:spPr>
            <a:solidFill>
              <a:schemeClr val="accent2">
                <a:lumMod val="60000"/>
              </a:schemeClr>
            </a:solidFill>
            <a:ln>
              <a:no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E9D-424A-894A-78C349F2370D}"/>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E9D-424A-894A-78C349F2370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j-lt"/>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Sheet5!$B$24:$B$27</c:f>
              <c:numCache>
                <c:formatCode>General</c:formatCode>
                <c:ptCount val="4"/>
                <c:pt idx="0">
                  <c:v>9</c:v>
                </c:pt>
                <c:pt idx="1">
                  <c:v>10</c:v>
                </c:pt>
                <c:pt idx="2">
                  <c:v>11</c:v>
                </c:pt>
                <c:pt idx="3">
                  <c:v>12</c:v>
                </c:pt>
              </c:numCache>
            </c:numRef>
          </c:cat>
          <c:val>
            <c:numRef>
              <c:f>Sheet5!$F$24:$F$27</c:f>
              <c:numCache>
                <c:formatCode>General</c:formatCode>
                <c:ptCount val="4"/>
                <c:pt idx="0">
                  <c:v>0.26</c:v>
                </c:pt>
                <c:pt idx="1">
                  <c:v>0.17</c:v>
                </c:pt>
                <c:pt idx="2">
                  <c:v>6.92</c:v>
                </c:pt>
                <c:pt idx="3">
                  <c:v>17.309999999999999</c:v>
                </c:pt>
              </c:numCache>
            </c:numRef>
          </c:val>
          <c:extLst>
            <c:ext xmlns:c16="http://schemas.microsoft.com/office/drawing/2014/chart" uri="{C3380CC4-5D6E-409C-BE32-E72D297353CC}">
              <c16:uniqueId val="{00000009-1E9D-424A-894A-78C349F2370D}"/>
            </c:ext>
          </c:extLst>
        </c:ser>
        <c:ser>
          <c:idx val="2"/>
          <c:order val="6"/>
          <c:tx>
            <c:strRef>
              <c:f>Sheet5!$E$23</c:f>
              <c:strCache>
                <c:ptCount val="1"/>
                <c:pt idx="0">
                  <c:v>Certificates/ Diplomas 
(Less than Matric)</c:v>
                </c:pt>
              </c:strCache>
            </c:strRef>
          </c:tx>
          <c:spPr>
            <a:solidFill>
              <a:schemeClr val="accent6"/>
            </a:solidFill>
            <a:ln>
              <a:no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E9D-424A-894A-78C349F2370D}"/>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E9D-424A-894A-78C349F2370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j-lt"/>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Sheet5!$B$24:$B$27</c:f>
              <c:numCache>
                <c:formatCode>General</c:formatCode>
                <c:ptCount val="4"/>
                <c:pt idx="0">
                  <c:v>9</c:v>
                </c:pt>
                <c:pt idx="1">
                  <c:v>10</c:v>
                </c:pt>
                <c:pt idx="2">
                  <c:v>11</c:v>
                </c:pt>
                <c:pt idx="3">
                  <c:v>12</c:v>
                </c:pt>
              </c:numCache>
            </c:numRef>
          </c:cat>
          <c:val>
            <c:numRef>
              <c:f>Sheet5!$E$24:$E$27</c:f>
              <c:numCache>
                <c:formatCode>General</c:formatCode>
                <c:ptCount val="4"/>
                <c:pt idx="0">
                  <c:v>0.91</c:v>
                </c:pt>
                <c:pt idx="1">
                  <c:v>0.47</c:v>
                </c:pt>
                <c:pt idx="2">
                  <c:v>2.94</c:v>
                </c:pt>
                <c:pt idx="3">
                  <c:v>5.78</c:v>
                </c:pt>
              </c:numCache>
            </c:numRef>
          </c:val>
          <c:extLst>
            <c:ext xmlns:c16="http://schemas.microsoft.com/office/drawing/2014/chart" uri="{C3380CC4-5D6E-409C-BE32-E72D297353CC}">
              <c16:uniqueId val="{0000000C-1E9D-424A-894A-78C349F2370D}"/>
            </c:ext>
          </c:extLst>
        </c:ser>
        <c:dLbls>
          <c:showLegendKey val="0"/>
          <c:showVal val="0"/>
          <c:showCatName val="0"/>
          <c:showSerName val="0"/>
          <c:showPercent val="0"/>
          <c:showBubbleSize val="0"/>
        </c:dLbls>
        <c:gapWidth val="100"/>
        <c:overlap val="100"/>
        <c:axId val="347637024"/>
        <c:axId val="410881728"/>
      </c:barChart>
      <c:catAx>
        <c:axId val="34763702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Arial" panose="020B0604020202020204" pitchFamily="34" charset="0"/>
                  </a:defRPr>
                </a:pPr>
                <a:r>
                  <a:rPr lang="en-US"/>
                  <a:t>Grade enrolled in Wave 1 (2008)</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Arial" panose="020B0604020202020204" pitchFamily="34" charset="0"/>
              </a:defRPr>
            </a:pPr>
            <a:endParaRPr lang="en-US"/>
          </a:p>
        </c:txPr>
        <c:crossAx val="410881728"/>
        <c:crosses val="autoZero"/>
        <c:auto val="1"/>
        <c:lblAlgn val="ctr"/>
        <c:lblOffset val="100"/>
        <c:noMultiLvlLbl val="0"/>
      </c:catAx>
      <c:valAx>
        <c:axId val="410881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Arial" panose="020B0604020202020204" pitchFamily="34" charset="0"/>
              </a:defRPr>
            </a:pPr>
            <a:endParaRPr lang="en-US"/>
          </a:p>
        </c:txPr>
        <c:crossAx val="347637024"/>
        <c:crosses val="autoZero"/>
        <c:crossBetween val="between"/>
        <c:majorUnit val="0.2"/>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a:latin typeface="+mj-lt"/>
          <a:cs typeface="Arial" panose="020B060402020202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1"/>
          <c:order val="0"/>
          <c:tx>
            <c:strRef>
              <c:f>Sheet5!$D$23</c:f>
              <c:strCache>
                <c:ptCount val="1"/>
                <c:pt idx="0">
                  <c:v>Progressed at desired rate</c:v>
                </c:pt>
              </c:strCache>
            </c:strRef>
          </c:tx>
          <c:spPr>
            <a:solidFill>
              <a:schemeClr val="accent4"/>
            </a:solidFill>
            <a:ln>
              <a:noFill/>
            </a:ln>
            <a:effectLst/>
          </c:spPr>
          <c:invertIfNegative val="0"/>
          <c:cat>
            <c:numRef>
              <c:f>Sheet5!$B$24:$B$27</c:f>
              <c:numCache>
                <c:formatCode>General</c:formatCode>
                <c:ptCount val="4"/>
                <c:pt idx="0">
                  <c:v>9</c:v>
                </c:pt>
                <c:pt idx="1">
                  <c:v>10</c:v>
                </c:pt>
                <c:pt idx="2">
                  <c:v>11</c:v>
                </c:pt>
                <c:pt idx="3">
                  <c:v>12</c:v>
                </c:pt>
              </c:numCache>
            </c:numRef>
          </c:cat>
          <c:val>
            <c:numRef>
              <c:f>Sheet5!$D$24:$D$27</c:f>
              <c:numCache>
                <c:formatCode>General</c:formatCode>
                <c:ptCount val="4"/>
                <c:pt idx="0">
                  <c:v>54.62</c:v>
                </c:pt>
                <c:pt idx="1">
                  <c:v>44.22</c:v>
                </c:pt>
                <c:pt idx="2">
                  <c:v>0</c:v>
                </c:pt>
                <c:pt idx="3">
                  <c:v>0</c:v>
                </c:pt>
              </c:numCache>
            </c:numRef>
          </c:val>
          <c:extLst>
            <c:ext xmlns:c16="http://schemas.microsoft.com/office/drawing/2014/chart" uri="{C3380CC4-5D6E-409C-BE32-E72D297353CC}">
              <c16:uniqueId val="{00000000-C8C3-4863-B0C1-7A6D8015B60C}"/>
            </c:ext>
          </c:extLst>
        </c:ser>
        <c:ser>
          <c:idx val="0"/>
          <c:order val="1"/>
          <c:tx>
            <c:strRef>
              <c:f>Sheet5!$C$23</c:f>
              <c:strCache>
                <c:ptCount val="1"/>
                <c:pt idx="0">
                  <c:v>Repeat</c:v>
                </c:pt>
              </c:strCache>
            </c:strRef>
          </c:tx>
          <c:spPr>
            <a:solidFill>
              <a:schemeClr val="accent2"/>
            </a:solidFill>
            <a:ln>
              <a:noFill/>
            </a:ln>
            <a:effectLst/>
          </c:spPr>
          <c:invertIfNegative val="0"/>
          <c:cat>
            <c:numRef>
              <c:f>Sheet5!$B$24:$B$27</c:f>
              <c:numCache>
                <c:formatCode>General</c:formatCode>
                <c:ptCount val="4"/>
                <c:pt idx="0">
                  <c:v>9</c:v>
                </c:pt>
                <c:pt idx="1">
                  <c:v>10</c:v>
                </c:pt>
                <c:pt idx="2">
                  <c:v>11</c:v>
                </c:pt>
                <c:pt idx="3">
                  <c:v>12</c:v>
                </c:pt>
              </c:numCache>
            </c:numRef>
          </c:cat>
          <c:val>
            <c:numRef>
              <c:f>Sheet5!$C$24:$C$27</c:f>
              <c:numCache>
                <c:formatCode>General</c:formatCode>
                <c:ptCount val="4"/>
                <c:pt idx="0">
                  <c:v>26.47</c:v>
                </c:pt>
                <c:pt idx="1">
                  <c:v>31.83</c:v>
                </c:pt>
                <c:pt idx="2">
                  <c:v>23.3</c:v>
                </c:pt>
                <c:pt idx="3">
                  <c:v>3.3</c:v>
                </c:pt>
              </c:numCache>
            </c:numRef>
          </c:val>
          <c:extLst>
            <c:ext xmlns:c16="http://schemas.microsoft.com/office/drawing/2014/chart" uri="{C3380CC4-5D6E-409C-BE32-E72D297353CC}">
              <c16:uniqueId val="{00000001-C8C3-4863-B0C1-7A6D8015B60C}"/>
            </c:ext>
          </c:extLst>
        </c:ser>
        <c:ser>
          <c:idx val="6"/>
          <c:order val="2"/>
          <c:tx>
            <c:strRef>
              <c:f>Sheet5!$I$23</c:f>
              <c:strCache>
                <c:ptCount val="1"/>
                <c:pt idx="0">
                  <c:v>Not enrolled/ attending education institution &amp; not economically active</c:v>
                </c:pt>
              </c:strCache>
            </c:strRef>
          </c:tx>
          <c:spPr>
            <a:solidFill>
              <a:schemeClr val="accent2">
                <a:lumMod val="80000"/>
                <a:lumOff val="20000"/>
              </a:schemeClr>
            </a:solidFill>
            <a:ln>
              <a:noFill/>
            </a:ln>
            <a:effectLst/>
          </c:spPr>
          <c:invertIfNegative val="0"/>
          <c:cat>
            <c:numRef>
              <c:f>Sheet5!$B$24:$B$27</c:f>
              <c:numCache>
                <c:formatCode>General</c:formatCode>
                <c:ptCount val="4"/>
                <c:pt idx="0">
                  <c:v>9</c:v>
                </c:pt>
                <c:pt idx="1">
                  <c:v>10</c:v>
                </c:pt>
                <c:pt idx="2">
                  <c:v>11</c:v>
                </c:pt>
                <c:pt idx="3">
                  <c:v>12</c:v>
                </c:pt>
              </c:numCache>
            </c:numRef>
          </c:cat>
          <c:val>
            <c:numRef>
              <c:f>Sheet5!$I$24:$I$27</c:f>
              <c:numCache>
                <c:formatCode>General</c:formatCode>
                <c:ptCount val="4"/>
                <c:pt idx="0">
                  <c:v>11.08</c:v>
                </c:pt>
                <c:pt idx="1">
                  <c:v>13.49</c:v>
                </c:pt>
                <c:pt idx="2">
                  <c:v>24.98</c:v>
                </c:pt>
                <c:pt idx="3">
                  <c:v>25.32</c:v>
                </c:pt>
              </c:numCache>
            </c:numRef>
          </c:val>
          <c:extLst>
            <c:ext xmlns:c16="http://schemas.microsoft.com/office/drawing/2014/chart" uri="{C3380CC4-5D6E-409C-BE32-E72D297353CC}">
              <c16:uniqueId val="{00000002-C8C3-4863-B0C1-7A6D8015B60C}"/>
            </c:ext>
          </c:extLst>
        </c:ser>
        <c:ser>
          <c:idx val="5"/>
          <c:order val="3"/>
          <c:tx>
            <c:strRef>
              <c:f>Sheet5!$H$23</c:f>
              <c:strCache>
                <c:ptCount val="1"/>
                <c:pt idx="0">
                  <c:v>Unemployed (Strictly and discouraged)</c:v>
                </c:pt>
              </c:strCache>
            </c:strRef>
          </c:tx>
          <c:spPr>
            <a:solidFill>
              <a:schemeClr val="accent6">
                <a:lumMod val="60000"/>
              </a:schemeClr>
            </a:solidFill>
            <a:ln>
              <a:noFill/>
            </a:ln>
            <a:effectLst/>
          </c:spPr>
          <c:invertIfNegative val="0"/>
          <c:cat>
            <c:numRef>
              <c:f>Sheet5!$B$24:$B$27</c:f>
              <c:numCache>
                <c:formatCode>General</c:formatCode>
                <c:ptCount val="4"/>
                <c:pt idx="0">
                  <c:v>9</c:v>
                </c:pt>
                <c:pt idx="1">
                  <c:v>10</c:v>
                </c:pt>
                <c:pt idx="2">
                  <c:v>11</c:v>
                </c:pt>
                <c:pt idx="3">
                  <c:v>12</c:v>
                </c:pt>
              </c:numCache>
            </c:numRef>
          </c:cat>
          <c:val>
            <c:numRef>
              <c:f>Sheet5!$H$24:$H$27</c:f>
              <c:numCache>
                <c:formatCode>General</c:formatCode>
                <c:ptCount val="4"/>
                <c:pt idx="0">
                  <c:v>4.21</c:v>
                </c:pt>
                <c:pt idx="1">
                  <c:v>4.88</c:v>
                </c:pt>
                <c:pt idx="2">
                  <c:v>29.85</c:v>
                </c:pt>
                <c:pt idx="3">
                  <c:v>28.8</c:v>
                </c:pt>
              </c:numCache>
            </c:numRef>
          </c:val>
          <c:extLst>
            <c:ext xmlns:c16="http://schemas.microsoft.com/office/drawing/2014/chart" uri="{C3380CC4-5D6E-409C-BE32-E72D297353CC}">
              <c16:uniqueId val="{00000003-C8C3-4863-B0C1-7A6D8015B60C}"/>
            </c:ext>
          </c:extLst>
        </c:ser>
        <c:ser>
          <c:idx val="4"/>
          <c:order val="4"/>
          <c:tx>
            <c:strRef>
              <c:f>Sheet5!$G$23</c:f>
              <c:strCache>
                <c:ptCount val="1"/>
                <c:pt idx="0">
                  <c:v>Employed</c:v>
                </c:pt>
              </c:strCache>
            </c:strRef>
          </c:tx>
          <c:spPr>
            <a:solidFill>
              <a:schemeClr val="accent4">
                <a:lumMod val="60000"/>
              </a:schemeClr>
            </a:solidFill>
            <a:ln>
              <a:noFill/>
            </a:ln>
            <a:effectLst/>
          </c:spPr>
          <c:invertIfNegative val="0"/>
          <c:cat>
            <c:numRef>
              <c:f>Sheet5!$B$24:$B$27</c:f>
              <c:numCache>
                <c:formatCode>General</c:formatCode>
                <c:ptCount val="4"/>
                <c:pt idx="0">
                  <c:v>9</c:v>
                </c:pt>
                <c:pt idx="1">
                  <c:v>10</c:v>
                </c:pt>
                <c:pt idx="2">
                  <c:v>11</c:v>
                </c:pt>
                <c:pt idx="3">
                  <c:v>12</c:v>
                </c:pt>
              </c:numCache>
            </c:numRef>
          </c:cat>
          <c:val>
            <c:numRef>
              <c:f>Sheet5!$G$24:$G$27</c:f>
              <c:numCache>
                <c:formatCode>General</c:formatCode>
                <c:ptCount val="4"/>
                <c:pt idx="0">
                  <c:v>2.44</c:v>
                </c:pt>
                <c:pt idx="1">
                  <c:v>4.95</c:v>
                </c:pt>
                <c:pt idx="2">
                  <c:v>12.01</c:v>
                </c:pt>
                <c:pt idx="3">
                  <c:v>19.489999999999998</c:v>
                </c:pt>
              </c:numCache>
            </c:numRef>
          </c:val>
          <c:extLst>
            <c:ext xmlns:c16="http://schemas.microsoft.com/office/drawing/2014/chart" uri="{C3380CC4-5D6E-409C-BE32-E72D297353CC}">
              <c16:uniqueId val="{00000004-C8C3-4863-B0C1-7A6D8015B60C}"/>
            </c:ext>
          </c:extLst>
        </c:ser>
        <c:ser>
          <c:idx val="3"/>
          <c:order val="5"/>
          <c:tx>
            <c:strRef>
              <c:f>Sheet5!$F$23</c:f>
              <c:strCache>
                <c:ptCount val="1"/>
                <c:pt idx="0">
                  <c:v>Post - schooling qualifications (With Matric)</c:v>
                </c:pt>
              </c:strCache>
            </c:strRef>
          </c:tx>
          <c:spPr>
            <a:solidFill>
              <a:schemeClr val="accent2">
                <a:lumMod val="60000"/>
              </a:schemeClr>
            </a:solidFill>
            <a:ln>
              <a:noFill/>
            </a:ln>
            <a:effectLst/>
          </c:spPr>
          <c:invertIfNegative val="0"/>
          <c:cat>
            <c:numRef>
              <c:f>Sheet5!$B$24:$B$27</c:f>
              <c:numCache>
                <c:formatCode>General</c:formatCode>
                <c:ptCount val="4"/>
                <c:pt idx="0">
                  <c:v>9</c:v>
                </c:pt>
                <c:pt idx="1">
                  <c:v>10</c:v>
                </c:pt>
                <c:pt idx="2">
                  <c:v>11</c:v>
                </c:pt>
                <c:pt idx="3">
                  <c:v>12</c:v>
                </c:pt>
              </c:numCache>
            </c:numRef>
          </c:cat>
          <c:val>
            <c:numRef>
              <c:f>Sheet5!$F$24:$F$27</c:f>
              <c:numCache>
                <c:formatCode>General</c:formatCode>
                <c:ptCount val="4"/>
                <c:pt idx="0">
                  <c:v>0.26</c:v>
                </c:pt>
                <c:pt idx="1">
                  <c:v>0.17</c:v>
                </c:pt>
                <c:pt idx="2">
                  <c:v>6.92</c:v>
                </c:pt>
                <c:pt idx="3">
                  <c:v>17.309999999999999</c:v>
                </c:pt>
              </c:numCache>
            </c:numRef>
          </c:val>
          <c:extLst>
            <c:ext xmlns:c16="http://schemas.microsoft.com/office/drawing/2014/chart" uri="{C3380CC4-5D6E-409C-BE32-E72D297353CC}">
              <c16:uniqueId val="{00000005-C8C3-4863-B0C1-7A6D8015B60C}"/>
            </c:ext>
          </c:extLst>
        </c:ser>
        <c:ser>
          <c:idx val="2"/>
          <c:order val="6"/>
          <c:tx>
            <c:strRef>
              <c:f>Sheet5!$E$23</c:f>
              <c:strCache>
                <c:ptCount val="1"/>
                <c:pt idx="0">
                  <c:v>Certificates/ Diplomas 
(Less than Matric)</c:v>
                </c:pt>
              </c:strCache>
            </c:strRef>
          </c:tx>
          <c:spPr>
            <a:solidFill>
              <a:schemeClr val="accent6"/>
            </a:solidFill>
            <a:ln>
              <a:noFill/>
            </a:ln>
            <a:effectLst/>
          </c:spPr>
          <c:invertIfNegative val="0"/>
          <c:cat>
            <c:numRef>
              <c:f>Sheet5!$B$24:$B$27</c:f>
              <c:numCache>
                <c:formatCode>General</c:formatCode>
                <c:ptCount val="4"/>
                <c:pt idx="0">
                  <c:v>9</c:v>
                </c:pt>
                <c:pt idx="1">
                  <c:v>10</c:v>
                </c:pt>
                <c:pt idx="2">
                  <c:v>11</c:v>
                </c:pt>
                <c:pt idx="3">
                  <c:v>12</c:v>
                </c:pt>
              </c:numCache>
            </c:numRef>
          </c:cat>
          <c:val>
            <c:numRef>
              <c:f>Sheet5!$E$24:$E$27</c:f>
              <c:numCache>
                <c:formatCode>General</c:formatCode>
                <c:ptCount val="4"/>
                <c:pt idx="0">
                  <c:v>0.91</c:v>
                </c:pt>
                <c:pt idx="1">
                  <c:v>0.47</c:v>
                </c:pt>
                <c:pt idx="2">
                  <c:v>2.94</c:v>
                </c:pt>
                <c:pt idx="3">
                  <c:v>5.78</c:v>
                </c:pt>
              </c:numCache>
            </c:numRef>
          </c:val>
          <c:extLst>
            <c:ext xmlns:c16="http://schemas.microsoft.com/office/drawing/2014/chart" uri="{C3380CC4-5D6E-409C-BE32-E72D297353CC}">
              <c16:uniqueId val="{00000006-C8C3-4863-B0C1-7A6D8015B60C}"/>
            </c:ext>
          </c:extLst>
        </c:ser>
        <c:dLbls>
          <c:showLegendKey val="0"/>
          <c:showVal val="0"/>
          <c:showCatName val="0"/>
          <c:showSerName val="0"/>
          <c:showPercent val="0"/>
          <c:showBubbleSize val="0"/>
        </c:dLbls>
        <c:gapWidth val="100"/>
        <c:overlap val="100"/>
        <c:axId val="349262344"/>
        <c:axId val="349256856"/>
      </c:barChart>
      <c:catAx>
        <c:axId val="34926234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Arial" panose="020B0604020202020204" pitchFamily="34" charset="0"/>
                  </a:defRPr>
                </a:pPr>
                <a:r>
                  <a:rPr lang="en-US"/>
                  <a:t>Grade enrolled in Wave 1 (2008)</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Arial" panose="020B0604020202020204" pitchFamily="34" charset="0"/>
              </a:defRPr>
            </a:pPr>
            <a:endParaRPr lang="en-US"/>
          </a:p>
        </c:txPr>
        <c:crossAx val="349256856"/>
        <c:crosses val="autoZero"/>
        <c:auto val="1"/>
        <c:lblAlgn val="ctr"/>
        <c:lblOffset val="100"/>
        <c:noMultiLvlLbl val="0"/>
      </c:catAx>
      <c:valAx>
        <c:axId val="3492568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Arial" panose="020B0604020202020204" pitchFamily="34" charset="0"/>
              </a:defRPr>
            </a:pPr>
            <a:endParaRPr lang="en-US"/>
          </a:p>
        </c:txPr>
        <c:crossAx val="349262344"/>
        <c:crosses val="autoZero"/>
        <c:crossBetween val="between"/>
        <c:majorUnit val="0.2"/>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latin typeface="+mj-lt"/>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1"/>
          <c:order val="0"/>
          <c:tx>
            <c:strRef>
              <c:f>Sheet5!$D$32</c:f>
              <c:strCache>
                <c:ptCount val="1"/>
                <c:pt idx="0">
                  <c:v>Progressed at desired rate (2 years, in-school)</c:v>
                </c:pt>
              </c:strCache>
            </c:strRef>
          </c:tx>
          <c:spPr>
            <a:solidFill>
              <a:schemeClr val="accent4"/>
            </a:solidFill>
            <a:ln>
              <a:noFill/>
            </a:ln>
            <a:effectLst/>
          </c:spPr>
          <c:invertIfNegative val="0"/>
          <c:cat>
            <c:numRef>
              <c:f>Sheet5!$B$33:$B$36</c:f>
              <c:numCache>
                <c:formatCode>General</c:formatCode>
                <c:ptCount val="4"/>
                <c:pt idx="0">
                  <c:v>9</c:v>
                </c:pt>
                <c:pt idx="1">
                  <c:v>10</c:v>
                </c:pt>
                <c:pt idx="2">
                  <c:v>11</c:v>
                </c:pt>
                <c:pt idx="3">
                  <c:v>12</c:v>
                </c:pt>
              </c:numCache>
            </c:numRef>
          </c:cat>
          <c:val>
            <c:numRef>
              <c:f>Sheet5!$D$33:$D$36</c:f>
              <c:numCache>
                <c:formatCode>General</c:formatCode>
                <c:ptCount val="4"/>
                <c:pt idx="0">
                  <c:v>47.53</c:v>
                </c:pt>
                <c:pt idx="1">
                  <c:v>38.17</c:v>
                </c:pt>
                <c:pt idx="2">
                  <c:v>0</c:v>
                </c:pt>
                <c:pt idx="3">
                  <c:v>0</c:v>
                </c:pt>
              </c:numCache>
            </c:numRef>
          </c:val>
          <c:extLst>
            <c:ext xmlns:c16="http://schemas.microsoft.com/office/drawing/2014/chart" uri="{C3380CC4-5D6E-409C-BE32-E72D297353CC}">
              <c16:uniqueId val="{00000000-E0C5-4E1F-BE60-611ACCC5E9E9}"/>
            </c:ext>
          </c:extLst>
        </c:ser>
        <c:ser>
          <c:idx val="0"/>
          <c:order val="1"/>
          <c:tx>
            <c:strRef>
              <c:f>Sheet5!$C$32</c:f>
              <c:strCache>
                <c:ptCount val="1"/>
                <c:pt idx="0">
                  <c:v>Repeat at least once</c:v>
                </c:pt>
              </c:strCache>
            </c:strRef>
          </c:tx>
          <c:spPr>
            <a:solidFill>
              <a:schemeClr val="accent2"/>
            </a:solidFill>
            <a:ln>
              <a:noFill/>
            </a:ln>
            <a:effectLst/>
          </c:spPr>
          <c:invertIfNegative val="0"/>
          <c:cat>
            <c:numRef>
              <c:f>Sheet5!$B$33:$B$36</c:f>
              <c:numCache>
                <c:formatCode>General</c:formatCode>
                <c:ptCount val="4"/>
                <c:pt idx="0">
                  <c:v>9</c:v>
                </c:pt>
                <c:pt idx="1">
                  <c:v>10</c:v>
                </c:pt>
                <c:pt idx="2">
                  <c:v>11</c:v>
                </c:pt>
                <c:pt idx="3">
                  <c:v>12</c:v>
                </c:pt>
              </c:numCache>
            </c:numRef>
          </c:cat>
          <c:val>
            <c:numRef>
              <c:f>Sheet5!$C$33:$C$36</c:f>
              <c:numCache>
                <c:formatCode>General</c:formatCode>
                <c:ptCount val="4"/>
                <c:pt idx="0">
                  <c:v>41.019999999999996</c:v>
                </c:pt>
                <c:pt idx="1">
                  <c:v>43.38</c:v>
                </c:pt>
                <c:pt idx="2">
                  <c:v>25.77</c:v>
                </c:pt>
                <c:pt idx="3">
                  <c:v>2.5100000000000002</c:v>
                </c:pt>
              </c:numCache>
            </c:numRef>
          </c:val>
          <c:extLst>
            <c:ext xmlns:c16="http://schemas.microsoft.com/office/drawing/2014/chart" uri="{C3380CC4-5D6E-409C-BE32-E72D297353CC}">
              <c16:uniqueId val="{00000001-E0C5-4E1F-BE60-611ACCC5E9E9}"/>
            </c:ext>
          </c:extLst>
        </c:ser>
        <c:ser>
          <c:idx val="6"/>
          <c:order val="2"/>
          <c:tx>
            <c:strRef>
              <c:f>Sheet5!$I$32</c:f>
              <c:strCache>
                <c:ptCount val="1"/>
                <c:pt idx="0">
                  <c:v>Not enrolled/ attending education institution &amp; not economically active</c:v>
                </c:pt>
              </c:strCache>
            </c:strRef>
          </c:tx>
          <c:spPr>
            <a:solidFill>
              <a:schemeClr val="accent2">
                <a:lumMod val="80000"/>
                <a:lumOff val="20000"/>
              </a:schemeClr>
            </a:solidFill>
            <a:ln>
              <a:noFill/>
            </a:ln>
            <a:effectLst/>
          </c:spPr>
          <c:invertIfNegative val="0"/>
          <c:cat>
            <c:numRef>
              <c:f>Sheet5!$B$33:$B$36</c:f>
              <c:numCache>
                <c:formatCode>General</c:formatCode>
                <c:ptCount val="4"/>
                <c:pt idx="0">
                  <c:v>9</c:v>
                </c:pt>
                <c:pt idx="1">
                  <c:v>10</c:v>
                </c:pt>
                <c:pt idx="2">
                  <c:v>11</c:v>
                </c:pt>
                <c:pt idx="3">
                  <c:v>12</c:v>
                </c:pt>
              </c:numCache>
            </c:numRef>
          </c:cat>
          <c:val>
            <c:numRef>
              <c:f>Sheet5!$I$33:$I$36</c:f>
              <c:numCache>
                <c:formatCode>General</c:formatCode>
                <c:ptCount val="4"/>
                <c:pt idx="0">
                  <c:v>4.9800000000000004</c:v>
                </c:pt>
                <c:pt idx="1">
                  <c:v>4.3499999999999996</c:v>
                </c:pt>
                <c:pt idx="2">
                  <c:v>23.72</c:v>
                </c:pt>
                <c:pt idx="3">
                  <c:v>25.94</c:v>
                </c:pt>
              </c:numCache>
            </c:numRef>
          </c:val>
          <c:extLst>
            <c:ext xmlns:c16="http://schemas.microsoft.com/office/drawing/2014/chart" uri="{C3380CC4-5D6E-409C-BE32-E72D297353CC}">
              <c16:uniqueId val="{00000002-E0C5-4E1F-BE60-611ACCC5E9E9}"/>
            </c:ext>
          </c:extLst>
        </c:ser>
        <c:ser>
          <c:idx val="5"/>
          <c:order val="3"/>
          <c:tx>
            <c:strRef>
              <c:f>Sheet5!$H$32</c:f>
              <c:strCache>
                <c:ptCount val="1"/>
                <c:pt idx="0">
                  <c:v>Unemployed (Broad and strict)</c:v>
                </c:pt>
              </c:strCache>
            </c:strRef>
          </c:tx>
          <c:spPr>
            <a:solidFill>
              <a:schemeClr val="accent6">
                <a:lumMod val="60000"/>
              </a:schemeClr>
            </a:solidFill>
            <a:ln>
              <a:noFill/>
            </a:ln>
            <a:effectLst/>
          </c:spPr>
          <c:invertIfNegative val="0"/>
          <c:cat>
            <c:numRef>
              <c:f>Sheet5!$B$33:$B$36</c:f>
              <c:numCache>
                <c:formatCode>General</c:formatCode>
                <c:ptCount val="4"/>
                <c:pt idx="0">
                  <c:v>9</c:v>
                </c:pt>
                <c:pt idx="1">
                  <c:v>10</c:v>
                </c:pt>
                <c:pt idx="2">
                  <c:v>11</c:v>
                </c:pt>
                <c:pt idx="3">
                  <c:v>12</c:v>
                </c:pt>
              </c:numCache>
            </c:numRef>
          </c:cat>
          <c:val>
            <c:numRef>
              <c:f>Sheet5!$H$33:$H$36</c:f>
              <c:numCache>
                <c:formatCode>General</c:formatCode>
                <c:ptCount val="4"/>
                <c:pt idx="0">
                  <c:v>3.96</c:v>
                </c:pt>
                <c:pt idx="1">
                  <c:v>5.97</c:v>
                </c:pt>
                <c:pt idx="2">
                  <c:v>16.86</c:v>
                </c:pt>
                <c:pt idx="3">
                  <c:v>12.07</c:v>
                </c:pt>
              </c:numCache>
            </c:numRef>
          </c:val>
          <c:extLst>
            <c:ext xmlns:c16="http://schemas.microsoft.com/office/drawing/2014/chart" uri="{C3380CC4-5D6E-409C-BE32-E72D297353CC}">
              <c16:uniqueId val="{00000003-E0C5-4E1F-BE60-611ACCC5E9E9}"/>
            </c:ext>
          </c:extLst>
        </c:ser>
        <c:ser>
          <c:idx val="4"/>
          <c:order val="4"/>
          <c:tx>
            <c:strRef>
              <c:f>Sheet5!$G$32</c:f>
              <c:strCache>
                <c:ptCount val="1"/>
                <c:pt idx="0">
                  <c:v>Employed</c:v>
                </c:pt>
              </c:strCache>
            </c:strRef>
          </c:tx>
          <c:spPr>
            <a:solidFill>
              <a:schemeClr val="accent4">
                <a:lumMod val="60000"/>
              </a:schemeClr>
            </a:solidFill>
            <a:ln>
              <a:noFill/>
            </a:ln>
            <a:effectLst/>
          </c:spPr>
          <c:invertIfNegative val="0"/>
          <c:cat>
            <c:numRef>
              <c:f>Sheet5!$B$33:$B$36</c:f>
              <c:numCache>
                <c:formatCode>General</c:formatCode>
                <c:ptCount val="4"/>
                <c:pt idx="0">
                  <c:v>9</c:v>
                </c:pt>
                <c:pt idx="1">
                  <c:v>10</c:v>
                </c:pt>
                <c:pt idx="2">
                  <c:v>11</c:v>
                </c:pt>
                <c:pt idx="3">
                  <c:v>12</c:v>
                </c:pt>
              </c:numCache>
            </c:numRef>
          </c:cat>
          <c:val>
            <c:numRef>
              <c:f>Sheet5!$G$33:$G$36</c:f>
              <c:numCache>
                <c:formatCode>General</c:formatCode>
                <c:ptCount val="4"/>
                <c:pt idx="0">
                  <c:v>2.31</c:v>
                </c:pt>
                <c:pt idx="1">
                  <c:v>5.39</c:v>
                </c:pt>
                <c:pt idx="2">
                  <c:v>20.170000000000002</c:v>
                </c:pt>
                <c:pt idx="3">
                  <c:v>28.41</c:v>
                </c:pt>
              </c:numCache>
            </c:numRef>
          </c:val>
          <c:extLst>
            <c:ext xmlns:c16="http://schemas.microsoft.com/office/drawing/2014/chart" uri="{C3380CC4-5D6E-409C-BE32-E72D297353CC}">
              <c16:uniqueId val="{00000004-E0C5-4E1F-BE60-611ACCC5E9E9}"/>
            </c:ext>
          </c:extLst>
        </c:ser>
        <c:ser>
          <c:idx val="3"/>
          <c:order val="5"/>
          <c:tx>
            <c:strRef>
              <c:f>Sheet5!$F$32</c:f>
              <c:strCache>
                <c:ptCount val="1"/>
                <c:pt idx="0">
                  <c:v>Post - schooling qualifications (With Matric)</c:v>
                </c:pt>
              </c:strCache>
            </c:strRef>
          </c:tx>
          <c:spPr>
            <a:solidFill>
              <a:schemeClr val="accent2">
                <a:lumMod val="60000"/>
              </a:schemeClr>
            </a:solidFill>
            <a:ln>
              <a:noFill/>
            </a:ln>
            <a:effectLst/>
          </c:spPr>
          <c:invertIfNegative val="0"/>
          <c:cat>
            <c:numRef>
              <c:f>Sheet5!$B$33:$B$36</c:f>
              <c:numCache>
                <c:formatCode>General</c:formatCode>
                <c:ptCount val="4"/>
                <c:pt idx="0">
                  <c:v>9</c:v>
                </c:pt>
                <c:pt idx="1">
                  <c:v>10</c:v>
                </c:pt>
                <c:pt idx="2">
                  <c:v>11</c:v>
                </c:pt>
                <c:pt idx="3">
                  <c:v>12</c:v>
                </c:pt>
              </c:numCache>
            </c:numRef>
          </c:cat>
          <c:val>
            <c:numRef>
              <c:f>Sheet5!$F$33:$F$36</c:f>
              <c:numCache>
                <c:formatCode>General</c:formatCode>
                <c:ptCount val="4"/>
                <c:pt idx="0">
                  <c:v>0.21</c:v>
                </c:pt>
                <c:pt idx="1">
                  <c:v>0.04</c:v>
                </c:pt>
                <c:pt idx="2">
                  <c:v>8.75</c:v>
                </c:pt>
                <c:pt idx="3">
                  <c:v>20.420000000000002</c:v>
                </c:pt>
              </c:numCache>
            </c:numRef>
          </c:val>
          <c:extLst>
            <c:ext xmlns:c16="http://schemas.microsoft.com/office/drawing/2014/chart" uri="{C3380CC4-5D6E-409C-BE32-E72D297353CC}">
              <c16:uniqueId val="{00000005-E0C5-4E1F-BE60-611ACCC5E9E9}"/>
            </c:ext>
          </c:extLst>
        </c:ser>
        <c:ser>
          <c:idx val="2"/>
          <c:order val="6"/>
          <c:tx>
            <c:strRef>
              <c:f>Sheet5!$E$32</c:f>
              <c:strCache>
                <c:ptCount val="1"/>
                <c:pt idx="0">
                  <c:v>Certificates/ Diplomas 
(Less than Matric)</c:v>
                </c:pt>
              </c:strCache>
            </c:strRef>
          </c:tx>
          <c:spPr>
            <a:solidFill>
              <a:schemeClr val="accent6"/>
            </a:solidFill>
            <a:ln>
              <a:noFill/>
            </a:ln>
            <a:effectLst/>
          </c:spPr>
          <c:invertIfNegative val="0"/>
          <c:cat>
            <c:numRef>
              <c:f>Sheet5!$B$33:$B$36</c:f>
              <c:numCache>
                <c:formatCode>General</c:formatCode>
                <c:ptCount val="4"/>
                <c:pt idx="0">
                  <c:v>9</c:v>
                </c:pt>
                <c:pt idx="1">
                  <c:v>10</c:v>
                </c:pt>
                <c:pt idx="2">
                  <c:v>11</c:v>
                </c:pt>
                <c:pt idx="3">
                  <c:v>12</c:v>
                </c:pt>
              </c:numCache>
            </c:numRef>
          </c:cat>
          <c:val>
            <c:numRef>
              <c:f>Sheet5!$E$33:$E$36</c:f>
              <c:numCache>
                <c:formatCode>General</c:formatCode>
                <c:ptCount val="4"/>
                <c:pt idx="0">
                  <c:v>0</c:v>
                </c:pt>
                <c:pt idx="1">
                  <c:v>2.7</c:v>
                </c:pt>
                <c:pt idx="2">
                  <c:v>4.7300000000000004</c:v>
                </c:pt>
                <c:pt idx="3">
                  <c:v>10.64</c:v>
                </c:pt>
              </c:numCache>
            </c:numRef>
          </c:val>
          <c:extLst>
            <c:ext xmlns:c16="http://schemas.microsoft.com/office/drawing/2014/chart" uri="{C3380CC4-5D6E-409C-BE32-E72D297353CC}">
              <c16:uniqueId val="{00000006-E0C5-4E1F-BE60-611ACCC5E9E9}"/>
            </c:ext>
          </c:extLst>
        </c:ser>
        <c:dLbls>
          <c:showLegendKey val="0"/>
          <c:showVal val="0"/>
          <c:showCatName val="0"/>
          <c:showSerName val="0"/>
          <c:showPercent val="0"/>
          <c:showBubbleSize val="0"/>
        </c:dLbls>
        <c:gapWidth val="100"/>
        <c:overlap val="100"/>
        <c:axId val="349255288"/>
        <c:axId val="349261952"/>
      </c:barChart>
      <c:catAx>
        <c:axId val="34925528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Arial" panose="020B0604020202020204" pitchFamily="34" charset="0"/>
                  </a:defRPr>
                </a:pPr>
                <a:r>
                  <a:rPr lang="en-US"/>
                  <a:t>Grade enrolled in Wave 4 (2014)</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Arial" panose="020B0604020202020204" pitchFamily="34" charset="0"/>
              </a:defRPr>
            </a:pPr>
            <a:endParaRPr lang="en-US"/>
          </a:p>
        </c:txPr>
        <c:crossAx val="349261952"/>
        <c:crosses val="autoZero"/>
        <c:auto val="1"/>
        <c:lblAlgn val="ctr"/>
        <c:lblOffset val="100"/>
        <c:noMultiLvlLbl val="0"/>
      </c:catAx>
      <c:valAx>
        <c:axId val="349261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Arial" panose="020B0604020202020204" pitchFamily="34" charset="0"/>
              </a:defRPr>
            </a:pPr>
            <a:endParaRPr lang="en-US"/>
          </a:p>
        </c:txPr>
        <c:crossAx val="349255288"/>
        <c:crosses val="autoZero"/>
        <c:crossBetween val="between"/>
        <c:majorUnit val="0.2"/>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latin typeface="+mj-lt"/>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Sheet6!$C$23:$C$24</c:f>
              <c:strCache>
                <c:ptCount val="2"/>
                <c:pt idx="1">
                  <c:v>Repeat at least once</c:v>
                </c:pt>
              </c:strCache>
            </c:strRef>
          </c:tx>
          <c:spPr>
            <a:solidFill>
              <a:schemeClr val="accent2"/>
            </a:solidFill>
            <a:ln>
              <a:noFill/>
            </a:ln>
            <a:effectLst/>
          </c:spPr>
          <c:invertIfNegative val="0"/>
          <c:cat>
            <c:numRef>
              <c:f>Sheet6!$B$25:$B$28</c:f>
              <c:numCache>
                <c:formatCode>General</c:formatCode>
                <c:ptCount val="4"/>
                <c:pt idx="0">
                  <c:v>9</c:v>
                </c:pt>
                <c:pt idx="1">
                  <c:v>10</c:v>
                </c:pt>
                <c:pt idx="2">
                  <c:v>11</c:v>
                </c:pt>
                <c:pt idx="3">
                  <c:v>12</c:v>
                </c:pt>
              </c:numCache>
            </c:numRef>
          </c:cat>
          <c:val>
            <c:numRef>
              <c:f>Sheet6!$C$25:$C$28</c:f>
              <c:numCache>
                <c:formatCode>General</c:formatCode>
                <c:ptCount val="4"/>
                <c:pt idx="0">
                  <c:v>32.730000000000004</c:v>
                </c:pt>
                <c:pt idx="1">
                  <c:v>14.719999999999999</c:v>
                </c:pt>
                <c:pt idx="2">
                  <c:v>6.8100000000000005</c:v>
                </c:pt>
                <c:pt idx="3">
                  <c:v>1.33</c:v>
                </c:pt>
              </c:numCache>
            </c:numRef>
          </c:val>
          <c:extLst>
            <c:ext xmlns:c16="http://schemas.microsoft.com/office/drawing/2014/chart" uri="{C3380CC4-5D6E-409C-BE32-E72D297353CC}">
              <c16:uniqueId val="{00000000-5928-425A-BD1F-BD0FFB032705}"/>
            </c:ext>
          </c:extLst>
        </c:ser>
        <c:ser>
          <c:idx val="4"/>
          <c:order val="1"/>
          <c:tx>
            <c:strRef>
              <c:f>Sheet6!$G$23:$G$24</c:f>
              <c:strCache>
                <c:ptCount val="2"/>
                <c:pt idx="1">
                  <c:v>Unemployed (Strictly and discouraged)</c:v>
                </c:pt>
              </c:strCache>
            </c:strRef>
          </c:tx>
          <c:spPr>
            <a:solidFill>
              <a:srgbClr val="43682B"/>
            </a:solidFill>
            <a:ln>
              <a:noFill/>
            </a:ln>
            <a:effectLst/>
          </c:spPr>
          <c:invertIfNegative val="0"/>
          <c:cat>
            <c:numRef>
              <c:f>Sheet6!$B$25:$B$28</c:f>
              <c:numCache>
                <c:formatCode>General</c:formatCode>
                <c:ptCount val="4"/>
                <c:pt idx="0">
                  <c:v>9</c:v>
                </c:pt>
                <c:pt idx="1">
                  <c:v>10</c:v>
                </c:pt>
                <c:pt idx="2">
                  <c:v>11</c:v>
                </c:pt>
                <c:pt idx="3">
                  <c:v>12</c:v>
                </c:pt>
              </c:numCache>
            </c:numRef>
          </c:cat>
          <c:val>
            <c:numRef>
              <c:f>Sheet6!$G$25:$G$28</c:f>
              <c:numCache>
                <c:formatCode>General</c:formatCode>
                <c:ptCount val="4"/>
                <c:pt idx="0">
                  <c:v>23.16</c:v>
                </c:pt>
                <c:pt idx="1">
                  <c:v>27.28</c:v>
                </c:pt>
                <c:pt idx="2">
                  <c:v>28.53</c:v>
                </c:pt>
                <c:pt idx="3">
                  <c:v>28</c:v>
                </c:pt>
              </c:numCache>
            </c:numRef>
          </c:val>
          <c:extLst>
            <c:ext xmlns:c16="http://schemas.microsoft.com/office/drawing/2014/chart" uri="{C3380CC4-5D6E-409C-BE32-E72D297353CC}">
              <c16:uniqueId val="{00000001-5928-425A-BD1F-BD0FFB032705}"/>
            </c:ext>
          </c:extLst>
        </c:ser>
        <c:ser>
          <c:idx val="3"/>
          <c:order val="2"/>
          <c:tx>
            <c:strRef>
              <c:f>Sheet6!$F$23:$F$24</c:f>
              <c:strCache>
                <c:ptCount val="2"/>
                <c:pt idx="1">
                  <c:v>Employed</c:v>
                </c:pt>
              </c:strCache>
            </c:strRef>
          </c:tx>
          <c:spPr>
            <a:solidFill>
              <a:srgbClr val="997300"/>
            </a:solidFill>
            <a:ln>
              <a:noFill/>
            </a:ln>
            <a:effectLst/>
          </c:spPr>
          <c:invertIfNegative val="0"/>
          <c:cat>
            <c:numRef>
              <c:f>Sheet6!$B$25:$B$28</c:f>
              <c:numCache>
                <c:formatCode>General</c:formatCode>
                <c:ptCount val="4"/>
                <c:pt idx="0">
                  <c:v>9</c:v>
                </c:pt>
                <c:pt idx="1">
                  <c:v>10</c:v>
                </c:pt>
                <c:pt idx="2">
                  <c:v>11</c:v>
                </c:pt>
                <c:pt idx="3">
                  <c:v>12</c:v>
                </c:pt>
              </c:numCache>
            </c:numRef>
          </c:cat>
          <c:val>
            <c:numRef>
              <c:f>Sheet6!$F$25:$F$28</c:f>
              <c:numCache>
                <c:formatCode>General</c:formatCode>
                <c:ptCount val="4"/>
                <c:pt idx="0">
                  <c:v>15.33</c:v>
                </c:pt>
                <c:pt idx="1">
                  <c:v>19.329999999999998</c:v>
                </c:pt>
                <c:pt idx="2">
                  <c:v>25.92</c:v>
                </c:pt>
                <c:pt idx="3">
                  <c:v>34.159999999999997</c:v>
                </c:pt>
              </c:numCache>
            </c:numRef>
          </c:val>
          <c:extLst>
            <c:ext xmlns:c16="http://schemas.microsoft.com/office/drawing/2014/chart" uri="{C3380CC4-5D6E-409C-BE32-E72D297353CC}">
              <c16:uniqueId val="{00000002-5928-425A-BD1F-BD0FFB032705}"/>
            </c:ext>
          </c:extLst>
        </c:ser>
        <c:ser>
          <c:idx val="5"/>
          <c:order val="3"/>
          <c:tx>
            <c:strRef>
              <c:f>Sheet6!$H$23:$H$24</c:f>
              <c:strCache>
                <c:ptCount val="2"/>
                <c:pt idx="1">
                  <c:v>Not enrolled/ attending education institution &amp; not economically active</c:v>
                </c:pt>
              </c:strCache>
            </c:strRef>
          </c:tx>
          <c:spPr>
            <a:solidFill>
              <a:srgbClr val="F1975A"/>
            </a:solidFill>
            <a:ln>
              <a:noFill/>
            </a:ln>
            <a:effectLst/>
          </c:spPr>
          <c:invertIfNegative val="0"/>
          <c:cat>
            <c:numRef>
              <c:f>Sheet6!$B$25:$B$28</c:f>
              <c:numCache>
                <c:formatCode>General</c:formatCode>
                <c:ptCount val="4"/>
                <c:pt idx="0">
                  <c:v>9</c:v>
                </c:pt>
                <c:pt idx="1">
                  <c:v>10</c:v>
                </c:pt>
                <c:pt idx="2">
                  <c:v>11</c:v>
                </c:pt>
                <c:pt idx="3">
                  <c:v>12</c:v>
                </c:pt>
              </c:numCache>
            </c:numRef>
          </c:cat>
          <c:val>
            <c:numRef>
              <c:f>Sheet6!$H$25:$H$28</c:f>
              <c:numCache>
                <c:formatCode>General</c:formatCode>
                <c:ptCount val="4"/>
                <c:pt idx="0">
                  <c:v>21.15</c:v>
                </c:pt>
                <c:pt idx="1">
                  <c:v>18.13</c:v>
                </c:pt>
                <c:pt idx="2">
                  <c:v>17.55</c:v>
                </c:pt>
                <c:pt idx="3">
                  <c:v>17.13</c:v>
                </c:pt>
              </c:numCache>
            </c:numRef>
          </c:val>
          <c:extLst>
            <c:ext xmlns:c16="http://schemas.microsoft.com/office/drawing/2014/chart" uri="{C3380CC4-5D6E-409C-BE32-E72D297353CC}">
              <c16:uniqueId val="{00000003-5928-425A-BD1F-BD0FFB032705}"/>
            </c:ext>
          </c:extLst>
        </c:ser>
        <c:ser>
          <c:idx val="2"/>
          <c:order val="4"/>
          <c:tx>
            <c:strRef>
              <c:f>Sheet6!$E$23:$E$24</c:f>
              <c:strCache>
                <c:ptCount val="2"/>
                <c:pt idx="1">
                  <c:v>Post - schooling qualifications (With Matric)</c:v>
                </c:pt>
              </c:strCache>
            </c:strRef>
          </c:tx>
          <c:spPr>
            <a:solidFill>
              <a:srgbClr val="9E480E"/>
            </a:solidFill>
            <a:ln>
              <a:noFill/>
            </a:ln>
            <a:effectLst/>
          </c:spPr>
          <c:invertIfNegative val="0"/>
          <c:cat>
            <c:numRef>
              <c:f>Sheet6!$B$25:$B$28</c:f>
              <c:numCache>
                <c:formatCode>General</c:formatCode>
                <c:ptCount val="4"/>
                <c:pt idx="0">
                  <c:v>9</c:v>
                </c:pt>
                <c:pt idx="1">
                  <c:v>10</c:v>
                </c:pt>
                <c:pt idx="2">
                  <c:v>11</c:v>
                </c:pt>
                <c:pt idx="3">
                  <c:v>12</c:v>
                </c:pt>
              </c:numCache>
            </c:numRef>
          </c:cat>
          <c:val>
            <c:numRef>
              <c:f>Sheet6!$E$25:$E$28</c:f>
              <c:numCache>
                <c:formatCode>General</c:formatCode>
                <c:ptCount val="4"/>
                <c:pt idx="0">
                  <c:v>5.9</c:v>
                </c:pt>
                <c:pt idx="1">
                  <c:v>14.61</c:v>
                </c:pt>
                <c:pt idx="2">
                  <c:v>15.4</c:v>
                </c:pt>
                <c:pt idx="3">
                  <c:v>14.9</c:v>
                </c:pt>
              </c:numCache>
            </c:numRef>
          </c:val>
          <c:extLst>
            <c:ext xmlns:c16="http://schemas.microsoft.com/office/drawing/2014/chart" uri="{C3380CC4-5D6E-409C-BE32-E72D297353CC}">
              <c16:uniqueId val="{00000004-5928-425A-BD1F-BD0FFB032705}"/>
            </c:ext>
          </c:extLst>
        </c:ser>
        <c:ser>
          <c:idx val="1"/>
          <c:order val="5"/>
          <c:tx>
            <c:strRef>
              <c:f>Sheet6!$D$23:$D$24</c:f>
              <c:strCache>
                <c:ptCount val="2"/>
                <c:pt idx="1">
                  <c:v>Certificates/ Diplomas 
(Less than Matric)</c:v>
                </c:pt>
              </c:strCache>
            </c:strRef>
          </c:tx>
          <c:spPr>
            <a:solidFill>
              <a:srgbClr val="70AD47"/>
            </a:solidFill>
            <a:ln>
              <a:noFill/>
            </a:ln>
            <a:effectLst/>
          </c:spPr>
          <c:invertIfNegative val="0"/>
          <c:cat>
            <c:numRef>
              <c:f>Sheet6!$B$25:$B$28</c:f>
              <c:numCache>
                <c:formatCode>General</c:formatCode>
                <c:ptCount val="4"/>
                <c:pt idx="0">
                  <c:v>9</c:v>
                </c:pt>
                <c:pt idx="1">
                  <c:v>10</c:v>
                </c:pt>
                <c:pt idx="2">
                  <c:v>11</c:v>
                </c:pt>
                <c:pt idx="3">
                  <c:v>12</c:v>
                </c:pt>
              </c:numCache>
            </c:numRef>
          </c:cat>
          <c:val>
            <c:numRef>
              <c:f>Sheet6!$D$25:$D$28</c:f>
              <c:numCache>
                <c:formatCode>General</c:formatCode>
                <c:ptCount val="4"/>
                <c:pt idx="0">
                  <c:v>1.74</c:v>
                </c:pt>
                <c:pt idx="1">
                  <c:v>5.93</c:v>
                </c:pt>
                <c:pt idx="2">
                  <c:v>5.78</c:v>
                </c:pt>
                <c:pt idx="3">
                  <c:v>4.49</c:v>
                </c:pt>
              </c:numCache>
            </c:numRef>
          </c:val>
          <c:extLst>
            <c:ext xmlns:c16="http://schemas.microsoft.com/office/drawing/2014/chart" uri="{C3380CC4-5D6E-409C-BE32-E72D297353CC}">
              <c16:uniqueId val="{00000005-5928-425A-BD1F-BD0FFB032705}"/>
            </c:ext>
          </c:extLst>
        </c:ser>
        <c:dLbls>
          <c:showLegendKey val="0"/>
          <c:showVal val="0"/>
          <c:showCatName val="0"/>
          <c:showSerName val="0"/>
          <c:showPercent val="0"/>
          <c:showBubbleSize val="0"/>
        </c:dLbls>
        <c:gapWidth val="100"/>
        <c:overlap val="100"/>
        <c:axId val="349256072"/>
        <c:axId val="349258032"/>
      </c:barChart>
      <c:catAx>
        <c:axId val="349256072"/>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Arial" panose="020B0604020202020204" pitchFamily="34" charset="0"/>
                  </a:defRPr>
                </a:pPr>
                <a:r>
                  <a:rPr lang="en-US"/>
                  <a:t>Grade enrolled in Wave 1 (2008)</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Arial" panose="020B0604020202020204" pitchFamily="34" charset="0"/>
              </a:defRPr>
            </a:pPr>
            <a:endParaRPr lang="en-US"/>
          </a:p>
        </c:txPr>
        <c:crossAx val="349258032"/>
        <c:crosses val="autoZero"/>
        <c:auto val="1"/>
        <c:lblAlgn val="ctr"/>
        <c:lblOffset val="100"/>
        <c:noMultiLvlLbl val="0"/>
      </c:catAx>
      <c:valAx>
        <c:axId val="3492580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Arial" panose="020B0604020202020204" pitchFamily="34" charset="0"/>
              </a:defRPr>
            </a:pPr>
            <a:endParaRPr lang="en-US"/>
          </a:p>
        </c:txPr>
        <c:crossAx val="349256072"/>
        <c:crosses val="autoZero"/>
        <c:crossBetween val="between"/>
        <c:majorUnit val="0.2"/>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latin typeface="+mj-lt"/>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Sheet6!$C$32</c:f>
              <c:strCache>
                <c:ptCount val="1"/>
                <c:pt idx="0">
                  <c:v>Repeat at least once</c:v>
                </c:pt>
              </c:strCache>
            </c:strRef>
          </c:tx>
          <c:spPr>
            <a:solidFill>
              <a:schemeClr val="accent2"/>
            </a:solidFill>
            <a:ln>
              <a:noFill/>
            </a:ln>
            <a:effectLst/>
          </c:spPr>
          <c:invertIfNegative val="0"/>
          <c:cat>
            <c:numRef>
              <c:f>Sheet6!$B$33:$B$36</c:f>
              <c:numCache>
                <c:formatCode>General</c:formatCode>
                <c:ptCount val="4"/>
                <c:pt idx="0">
                  <c:v>9</c:v>
                </c:pt>
                <c:pt idx="1">
                  <c:v>10</c:v>
                </c:pt>
                <c:pt idx="2">
                  <c:v>11</c:v>
                </c:pt>
                <c:pt idx="3">
                  <c:v>12</c:v>
                </c:pt>
              </c:numCache>
            </c:numRef>
          </c:cat>
          <c:val>
            <c:numRef>
              <c:f>Sheet6!$C$33:$C$36</c:f>
              <c:numCache>
                <c:formatCode>General</c:formatCode>
                <c:ptCount val="4"/>
                <c:pt idx="0">
                  <c:v>44.83</c:v>
                </c:pt>
                <c:pt idx="1">
                  <c:v>15.870000000000001</c:v>
                </c:pt>
                <c:pt idx="2">
                  <c:v>3.1</c:v>
                </c:pt>
                <c:pt idx="3">
                  <c:v>2</c:v>
                </c:pt>
              </c:numCache>
            </c:numRef>
          </c:val>
          <c:extLst>
            <c:ext xmlns:c16="http://schemas.microsoft.com/office/drawing/2014/chart" uri="{C3380CC4-5D6E-409C-BE32-E72D297353CC}">
              <c16:uniqueId val="{00000000-7354-43FF-871A-D59FD7AB54E8}"/>
            </c:ext>
          </c:extLst>
        </c:ser>
        <c:ser>
          <c:idx val="4"/>
          <c:order val="1"/>
          <c:tx>
            <c:strRef>
              <c:f>Sheet6!$G$32</c:f>
              <c:strCache>
                <c:ptCount val="1"/>
                <c:pt idx="0">
                  <c:v>Unemployed (Broad and strict)</c:v>
                </c:pt>
              </c:strCache>
            </c:strRef>
          </c:tx>
          <c:spPr>
            <a:solidFill>
              <a:srgbClr val="43682B"/>
            </a:solidFill>
            <a:ln>
              <a:noFill/>
            </a:ln>
            <a:effectLst/>
          </c:spPr>
          <c:invertIfNegative val="0"/>
          <c:cat>
            <c:numRef>
              <c:f>Sheet6!$B$33:$B$36</c:f>
              <c:numCache>
                <c:formatCode>General</c:formatCode>
                <c:ptCount val="4"/>
                <c:pt idx="0">
                  <c:v>9</c:v>
                </c:pt>
                <c:pt idx="1">
                  <c:v>10</c:v>
                </c:pt>
                <c:pt idx="2">
                  <c:v>11</c:v>
                </c:pt>
                <c:pt idx="3">
                  <c:v>12</c:v>
                </c:pt>
              </c:numCache>
            </c:numRef>
          </c:cat>
          <c:val>
            <c:numRef>
              <c:f>Sheet6!$G$33:$G$36</c:f>
              <c:numCache>
                <c:formatCode>General</c:formatCode>
                <c:ptCount val="4"/>
                <c:pt idx="0">
                  <c:v>14.98</c:v>
                </c:pt>
                <c:pt idx="1">
                  <c:v>15.56</c:v>
                </c:pt>
                <c:pt idx="2">
                  <c:v>17.63</c:v>
                </c:pt>
                <c:pt idx="3">
                  <c:v>17.57</c:v>
                </c:pt>
              </c:numCache>
            </c:numRef>
          </c:val>
          <c:extLst>
            <c:ext xmlns:c16="http://schemas.microsoft.com/office/drawing/2014/chart" uri="{C3380CC4-5D6E-409C-BE32-E72D297353CC}">
              <c16:uniqueId val="{00000001-7354-43FF-871A-D59FD7AB54E8}"/>
            </c:ext>
          </c:extLst>
        </c:ser>
        <c:ser>
          <c:idx val="3"/>
          <c:order val="2"/>
          <c:tx>
            <c:strRef>
              <c:f>Sheet6!$F$32</c:f>
              <c:strCache>
                <c:ptCount val="1"/>
                <c:pt idx="0">
                  <c:v>Employed</c:v>
                </c:pt>
              </c:strCache>
            </c:strRef>
          </c:tx>
          <c:spPr>
            <a:solidFill>
              <a:srgbClr val="997300"/>
            </a:solidFill>
            <a:ln>
              <a:noFill/>
            </a:ln>
            <a:effectLst/>
          </c:spPr>
          <c:invertIfNegative val="0"/>
          <c:cat>
            <c:numRef>
              <c:f>Sheet6!$B$33:$B$36</c:f>
              <c:numCache>
                <c:formatCode>General</c:formatCode>
                <c:ptCount val="4"/>
                <c:pt idx="0">
                  <c:v>9</c:v>
                </c:pt>
                <c:pt idx="1">
                  <c:v>10</c:v>
                </c:pt>
                <c:pt idx="2">
                  <c:v>11</c:v>
                </c:pt>
                <c:pt idx="3">
                  <c:v>12</c:v>
                </c:pt>
              </c:numCache>
            </c:numRef>
          </c:cat>
          <c:val>
            <c:numRef>
              <c:f>Sheet6!$F$33:$F$36</c:f>
              <c:numCache>
                <c:formatCode>General</c:formatCode>
                <c:ptCount val="4"/>
                <c:pt idx="0">
                  <c:v>17.48</c:v>
                </c:pt>
                <c:pt idx="1">
                  <c:v>23.49</c:v>
                </c:pt>
                <c:pt idx="2">
                  <c:v>34.67</c:v>
                </c:pt>
                <c:pt idx="3">
                  <c:v>35.82</c:v>
                </c:pt>
              </c:numCache>
            </c:numRef>
          </c:val>
          <c:extLst>
            <c:ext xmlns:c16="http://schemas.microsoft.com/office/drawing/2014/chart" uri="{C3380CC4-5D6E-409C-BE32-E72D297353CC}">
              <c16:uniqueId val="{00000002-7354-43FF-871A-D59FD7AB54E8}"/>
            </c:ext>
          </c:extLst>
        </c:ser>
        <c:ser>
          <c:idx val="5"/>
          <c:order val="3"/>
          <c:tx>
            <c:strRef>
              <c:f>Sheet6!$H$32</c:f>
              <c:strCache>
                <c:ptCount val="1"/>
                <c:pt idx="0">
                  <c:v>Not enrolled/ attending education institution &amp; not economically active</c:v>
                </c:pt>
              </c:strCache>
            </c:strRef>
          </c:tx>
          <c:spPr>
            <a:solidFill>
              <a:srgbClr val="F1975A"/>
            </a:solidFill>
            <a:ln>
              <a:noFill/>
            </a:ln>
            <a:effectLst/>
          </c:spPr>
          <c:invertIfNegative val="0"/>
          <c:cat>
            <c:numRef>
              <c:f>Sheet6!$B$33:$B$36</c:f>
              <c:numCache>
                <c:formatCode>General</c:formatCode>
                <c:ptCount val="4"/>
                <c:pt idx="0">
                  <c:v>9</c:v>
                </c:pt>
                <c:pt idx="1">
                  <c:v>10</c:v>
                </c:pt>
                <c:pt idx="2">
                  <c:v>11</c:v>
                </c:pt>
                <c:pt idx="3">
                  <c:v>12</c:v>
                </c:pt>
              </c:numCache>
            </c:numRef>
          </c:cat>
          <c:val>
            <c:numRef>
              <c:f>Sheet6!$H$33:$H$36</c:f>
              <c:numCache>
                <c:formatCode>General</c:formatCode>
                <c:ptCount val="4"/>
                <c:pt idx="0">
                  <c:v>16.32</c:v>
                </c:pt>
                <c:pt idx="1">
                  <c:v>23.16</c:v>
                </c:pt>
                <c:pt idx="2">
                  <c:v>19.21</c:v>
                </c:pt>
                <c:pt idx="3">
                  <c:v>18.88</c:v>
                </c:pt>
              </c:numCache>
            </c:numRef>
          </c:val>
          <c:extLst>
            <c:ext xmlns:c16="http://schemas.microsoft.com/office/drawing/2014/chart" uri="{C3380CC4-5D6E-409C-BE32-E72D297353CC}">
              <c16:uniqueId val="{00000003-7354-43FF-871A-D59FD7AB54E8}"/>
            </c:ext>
          </c:extLst>
        </c:ser>
        <c:ser>
          <c:idx val="2"/>
          <c:order val="4"/>
          <c:tx>
            <c:strRef>
              <c:f>Sheet6!$E$32</c:f>
              <c:strCache>
                <c:ptCount val="1"/>
                <c:pt idx="0">
                  <c:v>Post - schooling qualifications (With Matric)</c:v>
                </c:pt>
              </c:strCache>
            </c:strRef>
          </c:tx>
          <c:spPr>
            <a:solidFill>
              <a:srgbClr val="9E480E"/>
            </a:solidFill>
            <a:ln>
              <a:noFill/>
            </a:ln>
            <a:effectLst/>
          </c:spPr>
          <c:invertIfNegative val="0"/>
          <c:cat>
            <c:numRef>
              <c:f>Sheet6!$B$33:$B$36</c:f>
              <c:numCache>
                <c:formatCode>General</c:formatCode>
                <c:ptCount val="4"/>
                <c:pt idx="0">
                  <c:v>9</c:v>
                </c:pt>
                <c:pt idx="1">
                  <c:v>10</c:v>
                </c:pt>
                <c:pt idx="2">
                  <c:v>11</c:v>
                </c:pt>
                <c:pt idx="3">
                  <c:v>12</c:v>
                </c:pt>
              </c:numCache>
            </c:numRef>
          </c:cat>
          <c:val>
            <c:numRef>
              <c:f>Sheet6!$E$33:$E$36</c:f>
              <c:numCache>
                <c:formatCode>General</c:formatCode>
                <c:ptCount val="4"/>
                <c:pt idx="0">
                  <c:v>4.43</c:v>
                </c:pt>
                <c:pt idx="1">
                  <c:v>12.35</c:v>
                </c:pt>
                <c:pt idx="2">
                  <c:v>16.309999999999999</c:v>
                </c:pt>
                <c:pt idx="3">
                  <c:v>15.12</c:v>
                </c:pt>
              </c:numCache>
            </c:numRef>
          </c:val>
          <c:extLst>
            <c:ext xmlns:c16="http://schemas.microsoft.com/office/drawing/2014/chart" uri="{C3380CC4-5D6E-409C-BE32-E72D297353CC}">
              <c16:uniqueId val="{00000004-7354-43FF-871A-D59FD7AB54E8}"/>
            </c:ext>
          </c:extLst>
        </c:ser>
        <c:ser>
          <c:idx val="1"/>
          <c:order val="5"/>
          <c:tx>
            <c:strRef>
              <c:f>Sheet6!$D$32</c:f>
              <c:strCache>
                <c:ptCount val="1"/>
                <c:pt idx="0">
                  <c:v>Certificates/ Diplomas 
(Less than Matric)</c:v>
                </c:pt>
              </c:strCache>
            </c:strRef>
          </c:tx>
          <c:spPr>
            <a:solidFill>
              <a:srgbClr val="70AD47"/>
            </a:solidFill>
            <a:ln>
              <a:noFill/>
            </a:ln>
            <a:effectLst/>
          </c:spPr>
          <c:invertIfNegative val="0"/>
          <c:cat>
            <c:numRef>
              <c:f>Sheet6!$B$33:$B$36</c:f>
              <c:numCache>
                <c:formatCode>General</c:formatCode>
                <c:ptCount val="4"/>
                <c:pt idx="0">
                  <c:v>9</c:v>
                </c:pt>
                <c:pt idx="1">
                  <c:v>10</c:v>
                </c:pt>
                <c:pt idx="2">
                  <c:v>11</c:v>
                </c:pt>
                <c:pt idx="3">
                  <c:v>12</c:v>
                </c:pt>
              </c:numCache>
            </c:numRef>
          </c:cat>
          <c:val>
            <c:numRef>
              <c:f>Sheet6!$D$33:$D$36</c:f>
              <c:numCache>
                <c:formatCode>General</c:formatCode>
                <c:ptCount val="4"/>
                <c:pt idx="0">
                  <c:v>1.94</c:v>
                </c:pt>
                <c:pt idx="1">
                  <c:v>9.58</c:v>
                </c:pt>
                <c:pt idx="2">
                  <c:v>9.08</c:v>
                </c:pt>
                <c:pt idx="3">
                  <c:v>10.62</c:v>
                </c:pt>
              </c:numCache>
            </c:numRef>
          </c:val>
          <c:extLst>
            <c:ext xmlns:c16="http://schemas.microsoft.com/office/drawing/2014/chart" uri="{C3380CC4-5D6E-409C-BE32-E72D297353CC}">
              <c16:uniqueId val="{00000005-7354-43FF-871A-D59FD7AB54E8}"/>
            </c:ext>
          </c:extLst>
        </c:ser>
        <c:dLbls>
          <c:showLegendKey val="0"/>
          <c:showVal val="0"/>
          <c:showCatName val="0"/>
          <c:showSerName val="0"/>
          <c:showPercent val="0"/>
          <c:showBubbleSize val="0"/>
        </c:dLbls>
        <c:gapWidth val="100"/>
        <c:overlap val="100"/>
        <c:axId val="349259992"/>
        <c:axId val="349255680"/>
      </c:barChart>
      <c:catAx>
        <c:axId val="349259992"/>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Arial" panose="020B0604020202020204" pitchFamily="34" charset="0"/>
                  </a:defRPr>
                </a:pPr>
                <a:r>
                  <a:rPr lang="en-US"/>
                  <a:t>Grade enrolled in Wave 3 (2012)</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Arial" panose="020B0604020202020204" pitchFamily="34" charset="0"/>
              </a:defRPr>
            </a:pPr>
            <a:endParaRPr lang="en-US"/>
          </a:p>
        </c:txPr>
        <c:crossAx val="349255680"/>
        <c:crosses val="autoZero"/>
        <c:auto val="1"/>
        <c:lblAlgn val="ctr"/>
        <c:lblOffset val="100"/>
        <c:noMultiLvlLbl val="0"/>
      </c:catAx>
      <c:valAx>
        <c:axId val="3492556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Arial" panose="020B0604020202020204" pitchFamily="34" charset="0"/>
              </a:defRPr>
            </a:pPr>
            <a:endParaRPr lang="en-US"/>
          </a:p>
        </c:txPr>
        <c:crossAx val="349259992"/>
        <c:crosses val="autoZero"/>
        <c:crossBetween val="between"/>
        <c:majorUnit val="0.2"/>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latin typeface="+mj-lt"/>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DD25E6-ADAD-46BD-A593-0FADC566BA2F}"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F991FF09-99F2-4C0C-9235-0D4D93302A8B}">
      <dgm:prSet phldrT="[Text]" custT="1"/>
      <dgm:spPr>
        <a:solidFill>
          <a:schemeClr val="accent4"/>
        </a:solidFill>
      </dgm:spPr>
      <dgm:t>
        <a:bodyPr/>
        <a:lstStyle/>
        <a:p>
          <a:r>
            <a:rPr lang="en-US" sz="1800" dirty="0"/>
            <a:t>Beneficial remedial practice</a:t>
          </a:r>
        </a:p>
      </dgm:t>
    </dgm:pt>
    <dgm:pt modelId="{F5B472A0-690E-407C-8176-3D9397A9135E}" type="parTrans" cxnId="{DB8B4873-1339-4EF9-A630-9DA80750151F}">
      <dgm:prSet/>
      <dgm:spPr/>
      <dgm:t>
        <a:bodyPr/>
        <a:lstStyle/>
        <a:p>
          <a:endParaRPr lang="en-US" sz="1800"/>
        </a:p>
      </dgm:t>
    </dgm:pt>
    <dgm:pt modelId="{D7594C02-62D9-41A1-89E7-59DCF4287C43}" type="sibTrans" cxnId="{DB8B4873-1339-4EF9-A630-9DA80750151F}">
      <dgm:prSet/>
      <dgm:spPr/>
      <dgm:t>
        <a:bodyPr/>
        <a:lstStyle/>
        <a:p>
          <a:endParaRPr lang="en-US" sz="1800"/>
        </a:p>
      </dgm:t>
    </dgm:pt>
    <dgm:pt modelId="{E37AEF54-7BD4-4E66-BA0E-EF0E57766915}">
      <dgm:prSet phldrT="[Text]" custT="1"/>
      <dgm:spPr>
        <a:solidFill>
          <a:schemeClr val="accent3">
            <a:lumMod val="20000"/>
            <a:lumOff val="80000"/>
            <a:alpha val="90000"/>
          </a:schemeClr>
        </a:solidFill>
      </dgm:spPr>
      <dgm:t>
        <a:bodyPr anchor="ctr"/>
        <a:lstStyle/>
        <a:p>
          <a:r>
            <a:rPr lang="en-US" sz="1400" dirty="0">
              <a:latin typeface="Calibri Light" panose="020F0302020204030204" pitchFamily="34" charset="0"/>
              <a:cs typeface="Calibri Light" panose="020F0302020204030204" pitchFamily="34" charset="0"/>
            </a:rPr>
            <a:t>Provide low achieving students with an additional opportunity to meet academic standards, allowing them to re-learn material and ‘catch-up’ with their peers </a:t>
          </a:r>
          <a:r>
            <a:rPr lang="en-US" sz="1400" i="1" dirty="0">
              <a:latin typeface="Calibri Light" panose="020F0302020204030204" pitchFamily="34" charset="0"/>
              <a:cs typeface="Calibri Light" panose="020F0302020204030204" pitchFamily="34" charset="0"/>
            </a:rPr>
            <a:t>(Chen, Zhang, Shi, Scott, &amp; Liu, 2010</a:t>
          </a:r>
          <a:r>
            <a:rPr lang="en-US" sz="1400" dirty="0">
              <a:latin typeface="Calibri Light" panose="020F0302020204030204" pitchFamily="34" charset="0"/>
              <a:cs typeface="Calibri Light" panose="020F0302020204030204" pitchFamily="34" charset="0"/>
            </a:rPr>
            <a:t>)</a:t>
          </a:r>
        </a:p>
      </dgm:t>
    </dgm:pt>
    <dgm:pt modelId="{DB245436-4D02-49FE-A2A5-AD6945828BF2}" type="parTrans" cxnId="{F7A6BD74-9074-43A3-A71B-904792E1241A}">
      <dgm:prSet/>
      <dgm:spPr/>
      <dgm:t>
        <a:bodyPr/>
        <a:lstStyle/>
        <a:p>
          <a:endParaRPr lang="en-US" sz="1800"/>
        </a:p>
      </dgm:t>
    </dgm:pt>
    <dgm:pt modelId="{97C3A2F5-6C15-40B8-B62D-7425A0EF1278}" type="sibTrans" cxnId="{F7A6BD74-9074-43A3-A71B-904792E1241A}">
      <dgm:prSet/>
      <dgm:spPr/>
      <dgm:t>
        <a:bodyPr/>
        <a:lstStyle/>
        <a:p>
          <a:endParaRPr lang="en-US" sz="1800"/>
        </a:p>
      </dgm:t>
    </dgm:pt>
    <dgm:pt modelId="{0A142C5C-2F95-449C-809F-D10625B1B511}">
      <dgm:prSet phldrT="[Text]" custT="1"/>
      <dgm:spPr>
        <a:solidFill>
          <a:schemeClr val="accent4"/>
        </a:solidFill>
      </dgm:spPr>
      <dgm:t>
        <a:bodyPr/>
        <a:lstStyle/>
        <a:p>
          <a:r>
            <a:rPr lang="en-US" sz="1800" dirty="0"/>
            <a:t>Detrimental effects</a:t>
          </a:r>
        </a:p>
      </dgm:t>
    </dgm:pt>
    <dgm:pt modelId="{6D9CBEA6-418A-412B-B026-255A48532157}" type="parTrans" cxnId="{B9FDCE4B-52CE-46CE-B85B-4566D104A2C8}">
      <dgm:prSet/>
      <dgm:spPr/>
      <dgm:t>
        <a:bodyPr/>
        <a:lstStyle/>
        <a:p>
          <a:endParaRPr lang="en-US" sz="1800"/>
        </a:p>
      </dgm:t>
    </dgm:pt>
    <dgm:pt modelId="{C29687E1-F071-4D31-80F2-214ABD8B8F44}" type="sibTrans" cxnId="{B9FDCE4B-52CE-46CE-B85B-4566D104A2C8}">
      <dgm:prSet/>
      <dgm:spPr/>
      <dgm:t>
        <a:bodyPr/>
        <a:lstStyle/>
        <a:p>
          <a:endParaRPr lang="en-US" sz="1800"/>
        </a:p>
      </dgm:t>
    </dgm:pt>
    <dgm:pt modelId="{B0B9B953-DE52-4803-906C-4F4A0BDAE2CB}">
      <dgm:prSet phldrT="[Text]" custT="1"/>
      <dgm:spPr>
        <a:solidFill>
          <a:schemeClr val="accent3">
            <a:lumMod val="20000"/>
            <a:lumOff val="80000"/>
            <a:alpha val="90000"/>
          </a:schemeClr>
        </a:solidFill>
      </dgm:spPr>
      <dgm:t>
        <a:bodyPr/>
        <a:lstStyle/>
        <a:p>
          <a:r>
            <a:rPr lang="en-US" sz="1400" dirty="0">
              <a:latin typeface="Calibri Light" panose="020F0302020204030204" pitchFamily="34" charset="0"/>
              <a:cs typeface="Calibri Light" panose="020F0302020204030204" pitchFamily="34" charset="0"/>
            </a:rPr>
            <a:t>Negative impacts on socio-emotional outcomes such as low self-esteem </a:t>
          </a:r>
          <a:r>
            <a:rPr lang="en-US" sz="1400" i="1" dirty="0">
              <a:latin typeface="Calibri Light" panose="020F0302020204030204" pitchFamily="34" charset="0"/>
              <a:cs typeface="Calibri Light" panose="020F0302020204030204" pitchFamily="34" charset="0"/>
            </a:rPr>
            <a:t>(Martin, 2011</a:t>
          </a:r>
          <a:r>
            <a:rPr lang="en-US" sz="1400" dirty="0">
              <a:latin typeface="Calibri Light" panose="020F0302020204030204" pitchFamily="34" charset="0"/>
              <a:cs typeface="Calibri Light" panose="020F0302020204030204" pitchFamily="34" charset="0"/>
            </a:rPr>
            <a:t>)</a:t>
          </a:r>
          <a:endParaRPr lang="en-US" sz="1400" i="1" dirty="0">
            <a:latin typeface="Calibri Light" panose="020F0302020204030204" pitchFamily="34" charset="0"/>
            <a:cs typeface="Calibri Light" panose="020F0302020204030204" pitchFamily="34" charset="0"/>
          </a:endParaRPr>
        </a:p>
      </dgm:t>
    </dgm:pt>
    <dgm:pt modelId="{17989BD2-1908-4B48-9DF5-46C1BF6681A0}" type="parTrans" cxnId="{B803A7B8-E887-4B62-B792-A40FFC2E5ECC}">
      <dgm:prSet/>
      <dgm:spPr/>
      <dgm:t>
        <a:bodyPr/>
        <a:lstStyle/>
        <a:p>
          <a:endParaRPr lang="en-US" sz="1800"/>
        </a:p>
      </dgm:t>
    </dgm:pt>
    <dgm:pt modelId="{5F4F6138-4904-49C8-846E-F3BB15063144}" type="sibTrans" cxnId="{B803A7B8-E887-4B62-B792-A40FFC2E5ECC}">
      <dgm:prSet/>
      <dgm:spPr/>
      <dgm:t>
        <a:bodyPr/>
        <a:lstStyle/>
        <a:p>
          <a:endParaRPr lang="en-US" sz="1800"/>
        </a:p>
      </dgm:t>
    </dgm:pt>
    <dgm:pt modelId="{0DF54B8D-9BCB-4A93-98BA-4ACA5F788C27}">
      <dgm:prSet phldrT="[Text]" custT="1"/>
      <dgm:spPr>
        <a:solidFill>
          <a:schemeClr val="accent3">
            <a:lumMod val="20000"/>
            <a:lumOff val="80000"/>
            <a:alpha val="90000"/>
          </a:schemeClr>
        </a:solidFill>
      </dgm:spPr>
      <dgm:t>
        <a:bodyPr/>
        <a:lstStyle/>
        <a:p>
          <a:r>
            <a:rPr lang="en-US" sz="1400" dirty="0">
              <a:latin typeface="Calibri Light" panose="020F0302020204030204" pitchFamily="34" charset="0"/>
              <a:cs typeface="Calibri Light" panose="020F0302020204030204" pitchFamily="34" charset="0"/>
            </a:rPr>
            <a:t>Higher risk of school dropout </a:t>
          </a:r>
          <a:r>
            <a:rPr lang="en-US" sz="1400" i="1" dirty="0">
              <a:latin typeface="Calibri Light" panose="020F0302020204030204" pitchFamily="34" charset="0"/>
              <a:cs typeface="Calibri Light" panose="020F0302020204030204" pitchFamily="34" charset="0"/>
            </a:rPr>
            <a:t>(Jimerson &amp; Ferguson, 2007)</a:t>
          </a:r>
        </a:p>
      </dgm:t>
    </dgm:pt>
    <dgm:pt modelId="{F7CF9452-4157-4CFD-B0AE-F6F4D1F27324}" type="parTrans" cxnId="{039BED7F-C22F-4770-962B-B9E64058C530}">
      <dgm:prSet/>
      <dgm:spPr/>
      <dgm:t>
        <a:bodyPr/>
        <a:lstStyle/>
        <a:p>
          <a:endParaRPr lang="en-US" sz="2000"/>
        </a:p>
      </dgm:t>
    </dgm:pt>
    <dgm:pt modelId="{620E5E20-8237-41C5-BB5C-59CDD216B3C5}" type="sibTrans" cxnId="{039BED7F-C22F-4770-962B-B9E64058C530}">
      <dgm:prSet/>
      <dgm:spPr/>
      <dgm:t>
        <a:bodyPr/>
        <a:lstStyle/>
        <a:p>
          <a:endParaRPr lang="en-US" sz="2000"/>
        </a:p>
      </dgm:t>
    </dgm:pt>
    <dgm:pt modelId="{902D1602-A1F7-4622-9E14-934B4912DB9C}">
      <dgm:prSet phldrT="[Text]" custT="1"/>
      <dgm:spPr>
        <a:solidFill>
          <a:schemeClr val="accent3">
            <a:lumMod val="20000"/>
            <a:lumOff val="80000"/>
            <a:alpha val="90000"/>
          </a:schemeClr>
        </a:solidFill>
      </dgm:spPr>
      <dgm:t>
        <a:bodyPr/>
        <a:lstStyle/>
        <a:p>
          <a:r>
            <a:rPr lang="en-US" sz="1400" dirty="0">
              <a:latin typeface="Calibri Light" panose="020F0302020204030204" pitchFamily="34" charset="0"/>
              <a:cs typeface="Calibri Light" panose="020F0302020204030204" pitchFamily="34" charset="0"/>
            </a:rPr>
            <a:t>Lower likelihood of completing secondary school and completing post-schooling education </a:t>
          </a:r>
          <a:r>
            <a:rPr lang="en-US" sz="1400" i="1" dirty="0">
              <a:latin typeface="Calibri Light" panose="020F0302020204030204" pitchFamily="34" charset="0"/>
              <a:cs typeface="Calibri Light" panose="020F0302020204030204" pitchFamily="34" charset="0"/>
            </a:rPr>
            <a:t>(Fine &amp; Davis, 2003)</a:t>
          </a:r>
        </a:p>
      </dgm:t>
    </dgm:pt>
    <dgm:pt modelId="{F43409A0-F663-455A-BDBC-0BF9F4F86770}" type="parTrans" cxnId="{0B0FD9D8-AF83-49D6-9E88-BBA9F4835698}">
      <dgm:prSet/>
      <dgm:spPr/>
      <dgm:t>
        <a:bodyPr/>
        <a:lstStyle/>
        <a:p>
          <a:endParaRPr lang="en-US" sz="2000"/>
        </a:p>
      </dgm:t>
    </dgm:pt>
    <dgm:pt modelId="{96016F81-1211-4739-9E8C-578888F756F9}" type="sibTrans" cxnId="{0B0FD9D8-AF83-49D6-9E88-BBA9F4835698}">
      <dgm:prSet/>
      <dgm:spPr/>
      <dgm:t>
        <a:bodyPr/>
        <a:lstStyle/>
        <a:p>
          <a:endParaRPr lang="en-US" sz="2000"/>
        </a:p>
      </dgm:t>
    </dgm:pt>
    <dgm:pt modelId="{43515A45-5FA4-480C-89F5-9D6BFA17942D}">
      <dgm:prSet phldrT="[Text]" custT="1"/>
      <dgm:spPr>
        <a:solidFill>
          <a:schemeClr val="accent3">
            <a:lumMod val="20000"/>
            <a:lumOff val="80000"/>
            <a:alpha val="90000"/>
          </a:schemeClr>
        </a:solidFill>
      </dgm:spPr>
      <dgm:t>
        <a:bodyPr/>
        <a:lstStyle/>
        <a:p>
          <a:endParaRPr lang="en-US" sz="1400" dirty="0"/>
        </a:p>
      </dgm:t>
    </dgm:pt>
    <dgm:pt modelId="{D977134B-56A9-430E-9D89-C302BFA6ADDE}" type="parTrans" cxnId="{101D4588-525E-4C32-8B00-7500D6F4AEF7}">
      <dgm:prSet/>
      <dgm:spPr/>
      <dgm:t>
        <a:bodyPr/>
        <a:lstStyle/>
        <a:p>
          <a:endParaRPr lang="en-US" sz="2000"/>
        </a:p>
      </dgm:t>
    </dgm:pt>
    <dgm:pt modelId="{285E9A31-935F-4603-9BFB-183BEEB5B9D4}" type="sibTrans" cxnId="{101D4588-525E-4C32-8B00-7500D6F4AEF7}">
      <dgm:prSet/>
      <dgm:spPr/>
      <dgm:t>
        <a:bodyPr/>
        <a:lstStyle/>
        <a:p>
          <a:endParaRPr lang="en-US" sz="2000"/>
        </a:p>
      </dgm:t>
    </dgm:pt>
    <dgm:pt modelId="{294C2430-ECB9-4519-BBCD-560719C0C785}">
      <dgm:prSet phldrT="[Text]" custT="1"/>
      <dgm:spPr>
        <a:solidFill>
          <a:schemeClr val="accent3">
            <a:lumMod val="20000"/>
            <a:lumOff val="80000"/>
            <a:alpha val="90000"/>
          </a:schemeClr>
        </a:solidFill>
      </dgm:spPr>
      <dgm:t>
        <a:bodyPr/>
        <a:lstStyle/>
        <a:p>
          <a:r>
            <a:rPr lang="en-US" sz="1400" dirty="0">
              <a:latin typeface="Calibri Light" panose="020F0302020204030204" pitchFamily="34" charset="0"/>
              <a:cs typeface="Calibri Light" panose="020F0302020204030204" pitchFamily="34" charset="0"/>
            </a:rPr>
            <a:t>Economic costs – burden of financing  an additional year</a:t>
          </a:r>
        </a:p>
      </dgm:t>
    </dgm:pt>
    <dgm:pt modelId="{F56C144B-02AB-4E35-9534-B16DAC47C5F8}" type="parTrans" cxnId="{227C5A6F-FD0C-4501-A2E1-F97136F45F83}">
      <dgm:prSet/>
      <dgm:spPr/>
      <dgm:t>
        <a:bodyPr/>
        <a:lstStyle/>
        <a:p>
          <a:endParaRPr lang="en-US" sz="2000"/>
        </a:p>
      </dgm:t>
    </dgm:pt>
    <dgm:pt modelId="{6DF2EC50-8E47-40AB-89A9-0A8E90EC62DC}" type="sibTrans" cxnId="{227C5A6F-FD0C-4501-A2E1-F97136F45F83}">
      <dgm:prSet/>
      <dgm:spPr/>
      <dgm:t>
        <a:bodyPr/>
        <a:lstStyle/>
        <a:p>
          <a:endParaRPr lang="en-US" sz="2000"/>
        </a:p>
      </dgm:t>
    </dgm:pt>
    <dgm:pt modelId="{B1C225E5-A330-4CDE-96F7-CF86E3F57F98}">
      <dgm:prSet phldrT="[Text]" custT="1"/>
      <dgm:spPr>
        <a:solidFill>
          <a:schemeClr val="accent3">
            <a:lumMod val="20000"/>
            <a:lumOff val="80000"/>
            <a:alpha val="90000"/>
          </a:schemeClr>
        </a:solidFill>
      </dgm:spPr>
      <dgm:t>
        <a:bodyPr/>
        <a:lstStyle/>
        <a:p>
          <a:r>
            <a:rPr lang="en-US" sz="1400" dirty="0">
              <a:latin typeface="Calibri Light" panose="020F0302020204030204" pitchFamily="34" charset="0"/>
              <a:cs typeface="Calibri Light" panose="020F0302020204030204" pitchFamily="34" charset="0"/>
            </a:rPr>
            <a:t>Capacity constraints to enroll additional learners, larger class sizes and higher pupil-teacher ratios</a:t>
          </a:r>
        </a:p>
      </dgm:t>
    </dgm:pt>
    <dgm:pt modelId="{6149E22B-FE2B-4521-A380-04094797D9A1}" type="parTrans" cxnId="{F8EF57F3-40D9-4D83-A866-85123FC489AE}">
      <dgm:prSet/>
      <dgm:spPr/>
      <dgm:t>
        <a:bodyPr/>
        <a:lstStyle/>
        <a:p>
          <a:endParaRPr lang="en-US" sz="2000"/>
        </a:p>
      </dgm:t>
    </dgm:pt>
    <dgm:pt modelId="{AA02B8ED-BBFD-486E-A8BC-7B22E4AD9F5B}" type="sibTrans" cxnId="{F8EF57F3-40D9-4D83-A866-85123FC489AE}">
      <dgm:prSet/>
      <dgm:spPr/>
      <dgm:t>
        <a:bodyPr/>
        <a:lstStyle/>
        <a:p>
          <a:endParaRPr lang="en-US" sz="2000"/>
        </a:p>
      </dgm:t>
    </dgm:pt>
    <dgm:pt modelId="{9311CD2F-90AD-4AC9-B482-80F536CBA306}">
      <dgm:prSet phldrT="[Text]" custT="1"/>
      <dgm:spPr>
        <a:solidFill>
          <a:schemeClr val="accent3">
            <a:lumMod val="20000"/>
            <a:lumOff val="80000"/>
            <a:alpha val="90000"/>
          </a:schemeClr>
        </a:solidFill>
      </dgm:spPr>
      <dgm:t>
        <a:bodyPr anchor="ctr"/>
        <a:lstStyle/>
        <a:p>
          <a:r>
            <a:rPr lang="en-US" sz="1400" dirty="0">
              <a:latin typeface="Calibri Light" panose="020F0302020204030204" pitchFamily="34" charset="0"/>
              <a:cs typeface="Calibri Light" panose="020F0302020204030204" pitchFamily="34" charset="0"/>
            </a:rPr>
            <a:t>Repetition earlier on  reduces the cost of remediation at later stages</a:t>
          </a:r>
        </a:p>
      </dgm:t>
    </dgm:pt>
    <dgm:pt modelId="{B3B32FEC-508F-4D43-9486-9A1AAB948485}" type="parTrans" cxnId="{85D2F19B-8DA0-4CFA-A04B-BB5CBA7073D8}">
      <dgm:prSet/>
      <dgm:spPr/>
      <dgm:t>
        <a:bodyPr/>
        <a:lstStyle/>
        <a:p>
          <a:endParaRPr lang="en-ZA"/>
        </a:p>
      </dgm:t>
    </dgm:pt>
    <dgm:pt modelId="{2D42A0F6-36AD-4EA4-9BC2-F436F4C536A8}" type="sibTrans" cxnId="{85D2F19B-8DA0-4CFA-A04B-BB5CBA7073D8}">
      <dgm:prSet/>
      <dgm:spPr/>
      <dgm:t>
        <a:bodyPr/>
        <a:lstStyle/>
        <a:p>
          <a:endParaRPr lang="en-ZA"/>
        </a:p>
      </dgm:t>
    </dgm:pt>
    <dgm:pt modelId="{8A602A72-511E-4B3D-ADC0-3108ACA075C4}">
      <dgm:prSet phldrT="[Text]" custT="1"/>
      <dgm:spPr>
        <a:solidFill>
          <a:schemeClr val="accent3">
            <a:lumMod val="20000"/>
            <a:lumOff val="80000"/>
            <a:alpha val="90000"/>
          </a:schemeClr>
        </a:solidFill>
      </dgm:spPr>
      <dgm:t>
        <a:bodyPr anchor="ctr"/>
        <a:lstStyle/>
        <a:p>
          <a:r>
            <a:rPr lang="en-US" sz="1400" dirty="0">
              <a:latin typeface="Calibri Light" panose="020F0302020204030204" pitchFamily="34" charset="0"/>
              <a:cs typeface="Calibri Light" panose="020F0302020204030204" pitchFamily="34" charset="0"/>
            </a:rPr>
            <a:t>The threat of failing could increase effort on the part of the learner</a:t>
          </a:r>
        </a:p>
      </dgm:t>
    </dgm:pt>
    <dgm:pt modelId="{5FF82ADC-5C72-40BA-8125-C8206E179178}" type="parTrans" cxnId="{66BC5F2D-1536-4DE6-A12B-BA3CC0C39B5B}">
      <dgm:prSet/>
      <dgm:spPr/>
      <dgm:t>
        <a:bodyPr/>
        <a:lstStyle/>
        <a:p>
          <a:endParaRPr lang="en-ZA"/>
        </a:p>
      </dgm:t>
    </dgm:pt>
    <dgm:pt modelId="{7C5C506A-C5BE-42DD-8BCC-7F5AC28BD092}" type="sibTrans" cxnId="{66BC5F2D-1536-4DE6-A12B-BA3CC0C39B5B}">
      <dgm:prSet/>
      <dgm:spPr/>
      <dgm:t>
        <a:bodyPr/>
        <a:lstStyle/>
        <a:p>
          <a:endParaRPr lang="en-ZA"/>
        </a:p>
      </dgm:t>
    </dgm:pt>
    <dgm:pt modelId="{7A187D6D-18E9-4449-9F3A-1C7D05FD0D17}" type="pres">
      <dgm:prSet presAssocID="{6ADD25E6-ADAD-46BD-A593-0FADC566BA2F}" presName="Name0" presStyleCnt="0">
        <dgm:presLayoutVars>
          <dgm:dir/>
          <dgm:animLvl val="lvl"/>
          <dgm:resizeHandles/>
        </dgm:presLayoutVars>
      </dgm:prSet>
      <dgm:spPr/>
    </dgm:pt>
    <dgm:pt modelId="{CF9533F5-8076-41A6-9415-057D1022CB02}" type="pres">
      <dgm:prSet presAssocID="{F991FF09-99F2-4C0C-9235-0D4D93302A8B}" presName="linNode" presStyleCnt="0"/>
      <dgm:spPr/>
    </dgm:pt>
    <dgm:pt modelId="{9159A52E-4C38-41FE-B769-80E9A98C0D34}" type="pres">
      <dgm:prSet presAssocID="{F991FF09-99F2-4C0C-9235-0D4D93302A8B}" presName="parentShp" presStyleLbl="node1" presStyleIdx="0" presStyleCnt="2" custScaleX="47321" custScaleY="100051">
        <dgm:presLayoutVars>
          <dgm:bulletEnabled val="1"/>
        </dgm:presLayoutVars>
      </dgm:prSet>
      <dgm:spPr/>
    </dgm:pt>
    <dgm:pt modelId="{AA71900A-0100-4B71-9275-68852ECFE664}" type="pres">
      <dgm:prSet presAssocID="{F991FF09-99F2-4C0C-9235-0D4D93302A8B}" presName="childShp" presStyleLbl="bgAccFollowNode1" presStyleIdx="0" presStyleCnt="2" custScaleX="119195" custScaleY="81705">
        <dgm:presLayoutVars>
          <dgm:bulletEnabled val="1"/>
        </dgm:presLayoutVars>
      </dgm:prSet>
      <dgm:spPr>
        <a:prstGeom prst="roundRect">
          <a:avLst/>
        </a:prstGeom>
      </dgm:spPr>
    </dgm:pt>
    <dgm:pt modelId="{E4D9FF5F-63C3-47CA-8CFB-A2F3B7544749}" type="pres">
      <dgm:prSet presAssocID="{D7594C02-62D9-41A1-89E7-59DCF4287C43}" presName="spacing" presStyleCnt="0"/>
      <dgm:spPr/>
    </dgm:pt>
    <dgm:pt modelId="{5C4E1FB7-875B-4396-91E0-20CE45415357}" type="pres">
      <dgm:prSet presAssocID="{0A142C5C-2F95-449C-809F-D10625B1B511}" presName="linNode" presStyleCnt="0"/>
      <dgm:spPr/>
    </dgm:pt>
    <dgm:pt modelId="{A80C1A0F-097C-40A1-A515-DF4E54D38558}" type="pres">
      <dgm:prSet presAssocID="{0A142C5C-2F95-449C-809F-D10625B1B511}" presName="parentShp" presStyleLbl="node1" presStyleIdx="1" presStyleCnt="2" custScaleX="47321" custScaleY="100051">
        <dgm:presLayoutVars>
          <dgm:bulletEnabled val="1"/>
        </dgm:presLayoutVars>
      </dgm:prSet>
      <dgm:spPr/>
    </dgm:pt>
    <dgm:pt modelId="{E2F20CB3-245A-4C1C-9FD2-A28A0287E266}" type="pres">
      <dgm:prSet presAssocID="{0A142C5C-2F95-449C-809F-D10625B1B511}" presName="childShp" presStyleLbl="bgAccFollowNode1" presStyleIdx="1" presStyleCnt="2" custScaleX="119195" custScaleY="99212">
        <dgm:presLayoutVars>
          <dgm:bulletEnabled val="1"/>
        </dgm:presLayoutVars>
      </dgm:prSet>
      <dgm:spPr>
        <a:prstGeom prst="roundRect">
          <a:avLst/>
        </a:prstGeom>
      </dgm:spPr>
    </dgm:pt>
  </dgm:ptLst>
  <dgm:cxnLst>
    <dgm:cxn modelId="{C86B2A01-2615-4046-9093-6E5E2910145D}" type="presOf" srcId="{F991FF09-99F2-4C0C-9235-0D4D93302A8B}" destId="{9159A52E-4C38-41FE-B769-80E9A98C0D34}" srcOrd="0" destOrd="0" presId="urn:microsoft.com/office/officeart/2005/8/layout/vList6"/>
    <dgm:cxn modelId="{2113D111-1A07-41EC-8FA1-517DD438155A}" type="presOf" srcId="{8A602A72-511E-4B3D-ADC0-3108ACA075C4}" destId="{AA71900A-0100-4B71-9275-68852ECFE664}" srcOrd="0" destOrd="2" presId="urn:microsoft.com/office/officeart/2005/8/layout/vList6"/>
    <dgm:cxn modelId="{66BC5F2D-1536-4DE6-A12B-BA3CC0C39B5B}" srcId="{F991FF09-99F2-4C0C-9235-0D4D93302A8B}" destId="{8A602A72-511E-4B3D-ADC0-3108ACA075C4}" srcOrd="2" destOrd="0" parTransId="{5FF82ADC-5C72-40BA-8125-C8206E179178}" sibTransId="{7C5C506A-C5BE-42DD-8BCC-7F5AC28BD092}"/>
    <dgm:cxn modelId="{A074B030-A69C-489B-8FEA-3F2E22F93D5F}" type="presOf" srcId="{902D1602-A1F7-4622-9E14-934B4912DB9C}" destId="{E2F20CB3-245A-4C1C-9FD2-A28A0287E266}" srcOrd="0" destOrd="2" presId="urn:microsoft.com/office/officeart/2005/8/layout/vList6"/>
    <dgm:cxn modelId="{D4857342-181D-41E4-9523-8647DCCEBBDB}" type="presOf" srcId="{0A142C5C-2F95-449C-809F-D10625B1B511}" destId="{A80C1A0F-097C-40A1-A515-DF4E54D38558}" srcOrd="0" destOrd="0" presId="urn:microsoft.com/office/officeart/2005/8/layout/vList6"/>
    <dgm:cxn modelId="{B9FDCE4B-52CE-46CE-B85B-4566D104A2C8}" srcId="{6ADD25E6-ADAD-46BD-A593-0FADC566BA2F}" destId="{0A142C5C-2F95-449C-809F-D10625B1B511}" srcOrd="1" destOrd="0" parTransId="{6D9CBEA6-418A-412B-B026-255A48532157}" sibTransId="{C29687E1-F071-4D31-80F2-214ABD8B8F44}"/>
    <dgm:cxn modelId="{DAA63E6C-00A4-4B6A-A5CA-FBA567D2FCE5}" type="presOf" srcId="{E37AEF54-7BD4-4E66-BA0E-EF0E57766915}" destId="{AA71900A-0100-4B71-9275-68852ECFE664}" srcOrd="0" destOrd="0" presId="urn:microsoft.com/office/officeart/2005/8/layout/vList6"/>
    <dgm:cxn modelId="{227C5A6F-FD0C-4501-A2E1-F97136F45F83}" srcId="{0A142C5C-2F95-449C-809F-D10625B1B511}" destId="{294C2430-ECB9-4519-BBCD-560719C0C785}" srcOrd="3" destOrd="0" parTransId="{F56C144B-02AB-4E35-9534-B16DAC47C5F8}" sibTransId="{6DF2EC50-8E47-40AB-89A9-0A8E90EC62DC}"/>
    <dgm:cxn modelId="{274FE052-F2F0-438D-BA05-B1FBEF19A6A2}" type="presOf" srcId="{6ADD25E6-ADAD-46BD-A593-0FADC566BA2F}" destId="{7A187D6D-18E9-4449-9F3A-1C7D05FD0D17}" srcOrd="0" destOrd="0" presId="urn:microsoft.com/office/officeart/2005/8/layout/vList6"/>
    <dgm:cxn modelId="{DB8B4873-1339-4EF9-A630-9DA80750151F}" srcId="{6ADD25E6-ADAD-46BD-A593-0FADC566BA2F}" destId="{F991FF09-99F2-4C0C-9235-0D4D93302A8B}" srcOrd="0" destOrd="0" parTransId="{F5B472A0-690E-407C-8176-3D9397A9135E}" sibTransId="{D7594C02-62D9-41A1-89E7-59DCF4287C43}"/>
    <dgm:cxn modelId="{F7A6BD74-9074-43A3-A71B-904792E1241A}" srcId="{F991FF09-99F2-4C0C-9235-0D4D93302A8B}" destId="{E37AEF54-7BD4-4E66-BA0E-EF0E57766915}" srcOrd="0" destOrd="0" parTransId="{DB245436-4D02-49FE-A2A5-AD6945828BF2}" sibTransId="{97C3A2F5-6C15-40B8-B62D-7425A0EF1278}"/>
    <dgm:cxn modelId="{039BED7F-C22F-4770-962B-B9E64058C530}" srcId="{0A142C5C-2F95-449C-809F-D10625B1B511}" destId="{0DF54B8D-9BCB-4A93-98BA-4ACA5F788C27}" srcOrd="1" destOrd="0" parTransId="{F7CF9452-4157-4CFD-B0AE-F6F4D1F27324}" sibTransId="{620E5E20-8237-41C5-BB5C-59CDD216B3C5}"/>
    <dgm:cxn modelId="{101D4588-525E-4C32-8B00-7500D6F4AEF7}" srcId="{0A142C5C-2F95-449C-809F-D10625B1B511}" destId="{43515A45-5FA4-480C-89F5-9D6BFA17942D}" srcOrd="5" destOrd="0" parTransId="{D977134B-56A9-430E-9D89-C302BFA6ADDE}" sibTransId="{285E9A31-935F-4603-9BFB-183BEEB5B9D4}"/>
    <dgm:cxn modelId="{08907994-2F64-46AD-A411-36CB056348EC}" type="presOf" srcId="{B0B9B953-DE52-4803-906C-4F4A0BDAE2CB}" destId="{E2F20CB3-245A-4C1C-9FD2-A28A0287E266}" srcOrd="0" destOrd="0" presId="urn:microsoft.com/office/officeart/2005/8/layout/vList6"/>
    <dgm:cxn modelId="{0B14FD98-F01A-4AAA-B47F-247D0F7EB64C}" type="presOf" srcId="{0DF54B8D-9BCB-4A93-98BA-4ACA5F788C27}" destId="{E2F20CB3-245A-4C1C-9FD2-A28A0287E266}" srcOrd="0" destOrd="1" presId="urn:microsoft.com/office/officeart/2005/8/layout/vList6"/>
    <dgm:cxn modelId="{85D2F19B-8DA0-4CFA-A04B-BB5CBA7073D8}" srcId="{F991FF09-99F2-4C0C-9235-0D4D93302A8B}" destId="{9311CD2F-90AD-4AC9-B482-80F536CBA306}" srcOrd="1" destOrd="0" parTransId="{B3B32FEC-508F-4D43-9486-9A1AAB948485}" sibTransId="{2D42A0F6-36AD-4EA4-9BC2-F436F4C536A8}"/>
    <dgm:cxn modelId="{63F1B3A8-0FC1-49B6-B4BD-8C0E7C475EF9}" type="presOf" srcId="{43515A45-5FA4-480C-89F5-9D6BFA17942D}" destId="{E2F20CB3-245A-4C1C-9FD2-A28A0287E266}" srcOrd="0" destOrd="5" presId="urn:microsoft.com/office/officeart/2005/8/layout/vList6"/>
    <dgm:cxn modelId="{8E1555AB-3F0E-4956-B28C-C9A4D0FE0BD9}" type="presOf" srcId="{B1C225E5-A330-4CDE-96F7-CF86E3F57F98}" destId="{E2F20CB3-245A-4C1C-9FD2-A28A0287E266}" srcOrd="0" destOrd="4" presId="urn:microsoft.com/office/officeart/2005/8/layout/vList6"/>
    <dgm:cxn modelId="{B803A7B8-E887-4B62-B792-A40FFC2E5ECC}" srcId="{0A142C5C-2F95-449C-809F-D10625B1B511}" destId="{B0B9B953-DE52-4803-906C-4F4A0BDAE2CB}" srcOrd="0" destOrd="0" parTransId="{17989BD2-1908-4B48-9DF5-46C1BF6681A0}" sibTransId="{5F4F6138-4904-49C8-846E-F3BB15063144}"/>
    <dgm:cxn modelId="{EF18D5C1-6BB7-4A90-850B-5AC4477F3E97}" type="presOf" srcId="{9311CD2F-90AD-4AC9-B482-80F536CBA306}" destId="{AA71900A-0100-4B71-9275-68852ECFE664}" srcOrd="0" destOrd="1" presId="urn:microsoft.com/office/officeart/2005/8/layout/vList6"/>
    <dgm:cxn modelId="{0B0FD9D8-AF83-49D6-9E88-BBA9F4835698}" srcId="{0A142C5C-2F95-449C-809F-D10625B1B511}" destId="{902D1602-A1F7-4622-9E14-934B4912DB9C}" srcOrd="2" destOrd="0" parTransId="{F43409A0-F663-455A-BDBC-0BF9F4F86770}" sibTransId="{96016F81-1211-4739-9E8C-578888F756F9}"/>
    <dgm:cxn modelId="{8A78FBE4-19D3-4D63-BEAF-77E223ED7A99}" type="presOf" srcId="{294C2430-ECB9-4519-BBCD-560719C0C785}" destId="{E2F20CB3-245A-4C1C-9FD2-A28A0287E266}" srcOrd="0" destOrd="3" presId="urn:microsoft.com/office/officeart/2005/8/layout/vList6"/>
    <dgm:cxn modelId="{F8EF57F3-40D9-4D83-A866-85123FC489AE}" srcId="{0A142C5C-2F95-449C-809F-D10625B1B511}" destId="{B1C225E5-A330-4CDE-96F7-CF86E3F57F98}" srcOrd="4" destOrd="0" parTransId="{6149E22B-FE2B-4521-A380-04094797D9A1}" sibTransId="{AA02B8ED-BBFD-486E-A8BC-7B22E4AD9F5B}"/>
    <dgm:cxn modelId="{51FBCDF9-416C-45D1-8662-0EBEDD8CBEE6}" type="presParOf" srcId="{7A187D6D-18E9-4449-9F3A-1C7D05FD0D17}" destId="{CF9533F5-8076-41A6-9415-057D1022CB02}" srcOrd="0" destOrd="0" presId="urn:microsoft.com/office/officeart/2005/8/layout/vList6"/>
    <dgm:cxn modelId="{8D10EDD4-18B4-474F-9CC6-BC43D1E04844}" type="presParOf" srcId="{CF9533F5-8076-41A6-9415-057D1022CB02}" destId="{9159A52E-4C38-41FE-B769-80E9A98C0D34}" srcOrd="0" destOrd="0" presId="urn:microsoft.com/office/officeart/2005/8/layout/vList6"/>
    <dgm:cxn modelId="{A44492C1-ABAA-485C-8C50-CEC9D45DA49D}" type="presParOf" srcId="{CF9533F5-8076-41A6-9415-057D1022CB02}" destId="{AA71900A-0100-4B71-9275-68852ECFE664}" srcOrd="1" destOrd="0" presId="urn:microsoft.com/office/officeart/2005/8/layout/vList6"/>
    <dgm:cxn modelId="{FB088EFF-34B8-4353-9A9F-AB8EAFDA70CD}" type="presParOf" srcId="{7A187D6D-18E9-4449-9F3A-1C7D05FD0D17}" destId="{E4D9FF5F-63C3-47CA-8CFB-A2F3B7544749}" srcOrd="1" destOrd="0" presId="urn:microsoft.com/office/officeart/2005/8/layout/vList6"/>
    <dgm:cxn modelId="{FAEB59C4-3AC2-4F27-B464-4AD3B5EAAF3E}" type="presParOf" srcId="{7A187D6D-18E9-4449-9F3A-1C7D05FD0D17}" destId="{5C4E1FB7-875B-4396-91E0-20CE45415357}" srcOrd="2" destOrd="0" presId="urn:microsoft.com/office/officeart/2005/8/layout/vList6"/>
    <dgm:cxn modelId="{F428A182-2722-4768-96DB-D9ABD253045F}" type="presParOf" srcId="{5C4E1FB7-875B-4396-91E0-20CE45415357}" destId="{A80C1A0F-097C-40A1-A515-DF4E54D38558}" srcOrd="0" destOrd="0" presId="urn:microsoft.com/office/officeart/2005/8/layout/vList6"/>
    <dgm:cxn modelId="{C0DFC613-6EE9-41CB-BB4C-4836C99B91A3}" type="presParOf" srcId="{5C4E1FB7-875B-4396-91E0-20CE45415357}" destId="{E2F20CB3-245A-4C1C-9FD2-A28A0287E26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71900A-0100-4B71-9275-68852ECFE664}">
      <dsp:nvSpPr>
        <dsp:cNvPr id="0" name=""/>
        <dsp:cNvSpPr/>
      </dsp:nvSpPr>
      <dsp:spPr>
        <a:xfrm>
          <a:off x="2060367" y="183894"/>
          <a:ext cx="6203068" cy="1623378"/>
        </a:xfrm>
        <a:prstGeom prst="roundRect">
          <a:avLst/>
        </a:prstGeom>
        <a:solidFill>
          <a:schemeClr val="accent3">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Calibri Light" panose="020F0302020204030204" pitchFamily="34" charset="0"/>
              <a:cs typeface="Calibri Light" panose="020F0302020204030204" pitchFamily="34" charset="0"/>
            </a:rPr>
            <a:t>Provide low achieving students with an additional opportunity to meet academic standards, allowing them to re-learn material and ‘catch-up’ with their peers </a:t>
          </a:r>
          <a:r>
            <a:rPr lang="en-US" sz="1400" i="1" kern="1200" dirty="0">
              <a:latin typeface="Calibri Light" panose="020F0302020204030204" pitchFamily="34" charset="0"/>
              <a:cs typeface="Calibri Light" panose="020F0302020204030204" pitchFamily="34" charset="0"/>
            </a:rPr>
            <a:t>(Chen, Zhang, Shi, Scott, &amp; Liu, 2010</a:t>
          </a:r>
          <a:r>
            <a:rPr lang="en-US" sz="1400" kern="1200" dirty="0">
              <a:latin typeface="Calibri Light" panose="020F0302020204030204" pitchFamily="34" charset="0"/>
              <a:cs typeface="Calibri Light" panose="020F0302020204030204" pitchFamily="34" charset="0"/>
            </a:rPr>
            <a:t>)</a:t>
          </a:r>
        </a:p>
        <a:p>
          <a:pPr marL="114300" lvl="1" indent="-114300" algn="l" defTabSz="622300">
            <a:lnSpc>
              <a:spcPct val="90000"/>
            </a:lnSpc>
            <a:spcBef>
              <a:spcPct val="0"/>
            </a:spcBef>
            <a:spcAft>
              <a:spcPct val="15000"/>
            </a:spcAft>
            <a:buChar char="•"/>
          </a:pPr>
          <a:r>
            <a:rPr lang="en-US" sz="1400" kern="1200" dirty="0">
              <a:latin typeface="Calibri Light" panose="020F0302020204030204" pitchFamily="34" charset="0"/>
              <a:cs typeface="Calibri Light" panose="020F0302020204030204" pitchFamily="34" charset="0"/>
            </a:rPr>
            <a:t>Repetition earlier on  reduces the cost of remediation at later stages</a:t>
          </a:r>
        </a:p>
        <a:p>
          <a:pPr marL="114300" lvl="1" indent="-114300" algn="l" defTabSz="622300">
            <a:lnSpc>
              <a:spcPct val="90000"/>
            </a:lnSpc>
            <a:spcBef>
              <a:spcPct val="0"/>
            </a:spcBef>
            <a:spcAft>
              <a:spcPct val="15000"/>
            </a:spcAft>
            <a:buChar char="•"/>
          </a:pPr>
          <a:r>
            <a:rPr lang="en-US" sz="1400" kern="1200" dirty="0">
              <a:latin typeface="Calibri Light" panose="020F0302020204030204" pitchFamily="34" charset="0"/>
              <a:cs typeface="Calibri Light" panose="020F0302020204030204" pitchFamily="34" charset="0"/>
            </a:rPr>
            <a:t>The threat of failing could increase effort on the part of the learner</a:t>
          </a:r>
        </a:p>
      </dsp:txBody>
      <dsp:txXfrm>
        <a:off x="2139614" y="263141"/>
        <a:ext cx="6044574" cy="1464884"/>
      </dsp:txXfrm>
    </dsp:sp>
    <dsp:sp modelId="{9159A52E-4C38-41FE-B769-80E9A98C0D34}">
      <dsp:nvSpPr>
        <dsp:cNvPr id="0" name=""/>
        <dsp:cNvSpPr/>
      </dsp:nvSpPr>
      <dsp:spPr>
        <a:xfrm>
          <a:off x="418601" y="1638"/>
          <a:ext cx="1641765" cy="1987891"/>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Beneficial remedial practice</a:t>
          </a:r>
        </a:p>
      </dsp:txBody>
      <dsp:txXfrm>
        <a:off x="498745" y="81782"/>
        <a:ext cx="1481477" cy="1827603"/>
      </dsp:txXfrm>
    </dsp:sp>
    <dsp:sp modelId="{E2F20CB3-245A-4C1C-9FD2-A28A0287E266}">
      <dsp:nvSpPr>
        <dsp:cNvPr id="0" name=""/>
        <dsp:cNvSpPr/>
      </dsp:nvSpPr>
      <dsp:spPr>
        <a:xfrm>
          <a:off x="2060367" y="2196552"/>
          <a:ext cx="6203068" cy="1971221"/>
        </a:xfrm>
        <a:prstGeom prst="roundRect">
          <a:avLst/>
        </a:prstGeom>
        <a:solidFill>
          <a:schemeClr val="accent3">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Calibri Light" panose="020F0302020204030204" pitchFamily="34" charset="0"/>
              <a:cs typeface="Calibri Light" panose="020F0302020204030204" pitchFamily="34" charset="0"/>
            </a:rPr>
            <a:t>Negative impacts on socio-emotional outcomes such as low self-esteem </a:t>
          </a:r>
          <a:r>
            <a:rPr lang="en-US" sz="1400" i="1" kern="1200" dirty="0">
              <a:latin typeface="Calibri Light" panose="020F0302020204030204" pitchFamily="34" charset="0"/>
              <a:cs typeface="Calibri Light" panose="020F0302020204030204" pitchFamily="34" charset="0"/>
            </a:rPr>
            <a:t>(Martin, 2011</a:t>
          </a:r>
          <a:r>
            <a:rPr lang="en-US" sz="1400" kern="1200" dirty="0">
              <a:latin typeface="Calibri Light" panose="020F0302020204030204" pitchFamily="34" charset="0"/>
              <a:cs typeface="Calibri Light" panose="020F0302020204030204" pitchFamily="34" charset="0"/>
            </a:rPr>
            <a:t>)</a:t>
          </a:r>
          <a:endParaRPr lang="en-US" sz="1400" i="1" kern="1200" dirty="0">
            <a:latin typeface="Calibri Light" panose="020F0302020204030204" pitchFamily="34" charset="0"/>
            <a:cs typeface="Calibri Light" panose="020F0302020204030204" pitchFamily="34" charset="0"/>
          </a:endParaRPr>
        </a:p>
        <a:p>
          <a:pPr marL="114300" lvl="1" indent="-114300" algn="l" defTabSz="622300">
            <a:lnSpc>
              <a:spcPct val="90000"/>
            </a:lnSpc>
            <a:spcBef>
              <a:spcPct val="0"/>
            </a:spcBef>
            <a:spcAft>
              <a:spcPct val="15000"/>
            </a:spcAft>
            <a:buChar char="•"/>
          </a:pPr>
          <a:r>
            <a:rPr lang="en-US" sz="1400" kern="1200" dirty="0">
              <a:latin typeface="Calibri Light" panose="020F0302020204030204" pitchFamily="34" charset="0"/>
              <a:cs typeface="Calibri Light" panose="020F0302020204030204" pitchFamily="34" charset="0"/>
            </a:rPr>
            <a:t>Higher risk of school dropout </a:t>
          </a:r>
          <a:r>
            <a:rPr lang="en-US" sz="1400" i="1" kern="1200" dirty="0">
              <a:latin typeface="Calibri Light" panose="020F0302020204030204" pitchFamily="34" charset="0"/>
              <a:cs typeface="Calibri Light" panose="020F0302020204030204" pitchFamily="34" charset="0"/>
            </a:rPr>
            <a:t>(Jimerson &amp; Ferguson, 2007)</a:t>
          </a:r>
        </a:p>
        <a:p>
          <a:pPr marL="114300" lvl="1" indent="-114300" algn="l" defTabSz="622300">
            <a:lnSpc>
              <a:spcPct val="90000"/>
            </a:lnSpc>
            <a:spcBef>
              <a:spcPct val="0"/>
            </a:spcBef>
            <a:spcAft>
              <a:spcPct val="15000"/>
            </a:spcAft>
            <a:buChar char="•"/>
          </a:pPr>
          <a:r>
            <a:rPr lang="en-US" sz="1400" kern="1200" dirty="0">
              <a:latin typeface="Calibri Light" panose="020F0302020204030204" pitchFamily="34" charset="0"/>
              <a:cs typeface="Calibri Light" panose="020F0302020204030204" pitchFamily="34" charset="0"/>
            </a:rPr>
            <a:t>Lower likelihood of completing secondary school and completing post-schooling education </a:t>
          </a:r>
          <a:r>
            <a:rPr lang="en-US" sz="1400" i="1" kern="1200" dirty="0">
              <a:latin typeface="Calibri Light" panose="020F0302020204030204" pitchFamily="34" charset="0"/>
              <a:cs typeface="Calibri Light" panose="020F0302020204030204" pitchFamily="34" charset="0"/>
            </a:rPr>
            <a:t>(Fine &amp; Davis, 2003)</a:t>
          </a:r>
        </a:p>
        <a:p>
          <a:pPr marL="114300" lvl="1" indent="-114300" algn="l" defTabSz="622300">
            <a:lnSpc>
              <a:spcPct val="90000"/>
            </a:lnSpc>
            <a:spcBef>
              <a:spcPct val="0"/>
            </a:spcBef>
            <a:spcAft>
              <a:spcPct val="15000"/>
            </a:spcAft>
            <a:buChar char="•"/>
          </a:pPr>
          <a:r>
            <a:rPr lang="en-US" sz="1400" kern="1200" dirty="0">
              <a:latin typeface="Calibri Light" panose="020F0302020204030204" pitchFamily="34" charset="0"/>
              <a:cs typeface="Calibri Light" panose="020F0302020204030204" pitchFamily="34" charset="0"/>
            </a:rPr>
            <a:t>Economic costs – burden of financing  an additional year</a:t>
          </a:r>
        </a:p>
        <a:p>
          <a:pPr marL="114300" lvl="1" indent="-114300" algn="l" defTabSz="622300">
            <a:lnSpc>
              <a:spcPct val="90000"/>
            </a:lnSpc>
            <a:spcBef>
              <a:spcPct val="0"/>
            </a:spcBef>
            <a:spcAft>
              <a:spcPct val="15000"/>
            </a:spcAft>
            <a:buChar char="•"/>
          </a:pPr>
          <a:r>
            <a:rPr lang="en-US" sz="1400" kern="1200" dirty="0">
              <a:latin typeface="Calibri Light" panose="020F0302020204030204" pitchFamily="34" charset="0"/>
              <a:cs typeface="Calibri Light" panose="020F0302020204030204" pitchFamily="34" charset="0"/>
            </a:rPr>
            <a:t>Capacity constraints to enroll additional learners, larger class sizes and higher pupil-teacher ratios</a:t>
          </a:r>
        </a:p>
        <a:p>
          <a:pPr marL="114300" lvl="1" indent="-114300" algn="l" defTabSz="622300">
            <a:lnSpc>
              <a:spcPct val="90000"/>
            </a:lnSpc>
            <a:spcBef>
              <a:spcPct val="0"/>
            </a:spcBef>
            <a:spcAft>
              <a:spcPct val="15000"/>
            </a:spcAft>
            <a:buChar char="•"/>
          </a:pPr>
          <a:endParaRPr lang="en-US" sz="1400" kern="1200" dirty="0"/>
        </a:p>
      </dsp:txBody>
      <dsp:txXfrm>
        <a:off x="2156594" y="2292779"/>
        <a:ext cx="6010614" cy="1778767"/>
      </dsp:txXfrm>
    </dsp:sp>
    <dsp:sp modelId="{A80C1A0F-097C-40A1-A515-DF4E54D38558}">
      <dsp:nvSpPr>
        <dsp:cNvPr id="0" name=""/>
        <dsp:cNvSpPr/>
      </dsp:nvSpPr>
      <dsp:spPr>
        <a:xfrm>
          <a:off x="418601" y="2188217"/>
          <a:ext cx="1641765" cy="1987891"/>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Detrimental effects</a:t>
          </a:r>
        </a:p>
      </dsp:txBody>
      <dsp:txXfrm>
        <a:off x="498745" y="2268361"/>
        <a:ext cx="1481477" cy="1827603"/>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90612" cy="490196"/>
          </a:xfrm>
          <a:prstGeom prst="rect">
            <a:avLst/>
          </a:prstGeom>
        </p:spPr>
        <p:txBody>
          <a:bodyPr vert="horz" lIns="89776" tIns="44888" rIns="89776" bIns="44888" rtlCol="0"/>
          <a:lstStyle>
            <a:lvl1pPr algn="l">
              <a:defRPr sz="1200"/>
            </a:lvl1pPr>
          </a:lstStyle>
          <a:p>
            <a:endParaRPr lang="en-ZA" dirty="0"/>
          </a:p>
        </p:txBody>
      </p:sp>
      <p:sp>
        <p:nvSpPr>
          <p:cNvPr id="3" name="Date Placeholder 2"/>
          <p:cNvSpPr>
            <a:spLocks noGrp="1"/>
          </p:cNvSpPr>
          <p:nvPr>
            <p:ph type="dt" sz="quarter" idx="1"/>
          </p:nvPr>
        </p:nvSpPr>
        <p:spPr>
          <a:xfrm>
            <a:off x="3776921" y="1"/>
            <a:ext cx="2890611" cy="490196"/>
          </a:xfrm>
          <a:prstGeom prst="rect">
            <a:avLst/>
          </a:prstGeom>
        </p:spPr>
        <p:txBody>
          <a:bodyPr vert="horz" lIns="89776" tIns="44888" rIns="89776" bIns="44888" rtlCol="0"/>
          <a:lstStyle>
            <a:lvl1pPr algn="r">
              <a:defRPr sz="1200"/>
            </a:lvl1pPr>
          </a:lstStyle>
          <a:p>
            <a:fld id="{777DF34B-4601-484A-AE14-E7D5E37CF912}" type="datetimeFigureOut">
              <a:rPr lang="en-ZA" smtClean="0"/>
              <a:t>2020/02/26</a:t>
            </a:fld>
            <a:endParaRPr lang="en-ZA" dirty="0"/>
          </a:p>
        </p:txBody>
      </p:sp>
      <p:sp>
        <p:nvSpPr>
          <p:cNvPr id="4" name="Footer Placeholder 3"/>
          <p:cNvSpPr>
            <a:spLocks noGrp="1"/>
          </p:cNvSpPr>
          <p:nvPr>
            <p:ph type="ftr" sz="quarter" idx="2"/>
          </p:nvPr>
        </p:nvSpPr>
        <p:spPr>
          <a:xfrm>
            <a:off x="1" y="9285629"/>
            <a:ext cx="2890612" cy="490196"/>
          </a:xfrm>
          <a:prstGeom prst="rect">
            <a:avLst/>
          </a:prstGeom>
        </p:spPr>
        <p:txBody>
          <a:bodyPr vert="horz" lIns="89776" tIns="44888" rIns="89776" bIns="44888" rtlCol="0" anchor="b"/>
          <a:lstStyle>
            <a:lvl1pPr algn="l">
              <a:defRPr sz="1200"/>
            </a:lvl1pPr>
          </a:lstStyle>
          <a:p>
            <a:endParaRPr lang="en-ZA" dirty="0"/>
          </a:p>
        </p:txBody>
      </p:sp>
      <p:sp>
        <p:nvSpPr>
          <p:cNvPr id="5" name="Slide Number Placeholder 4"/>
          <p:cNvSpPr>
            <a:spLocks noGrp="1"/>
          </p:cNvSpPr>
          <p:nvPr>
            <p:ph type="sldNum" sz="quarter" idx="3"/>
          </p:nvPr>
        </p:nvSpPr>
        <p:spPr>
          <a:xfrm>
            <a:off x="3776921" y="9285629"/>
            <a:ext cx="2890611" cy="490196"/>
          </a:xfrm>
          <a:prstGeom prst="rect">
            <a:avLst/>
          </a:prstGeom>
        </p:spPr>
        <p:txBody>
          <a:bodyPr vert="horz" lIns="89776" tIns="44888" rIns="89776" bIns="44888" rtlCol="0" anchor="b"/>
          <a:lstStyle>
            <a:lvl1pPr algn="r">
              <a:defRPr sz="1200"/>
            </a:lvl1pPr>
          </a:lstStyle>
          <a:p>
            <a:fld id="{6CB5A655-410B-4E05-B279-91F39FD64E6B}" type="slidenum">
              <a:rPr lang="en-ZA" smtClean="0"/>
              <a:t>‹#›</a:t>
            </a:fld>
            <a:endParaRPr lang="en-ZA" dirty="0"/>
          </a:p>
        </p:txBody>
      </p:sp>
    </p:spTree>
    <p:extLst>
      <p:ext uri="{BB962C8B-B14F-4D97-AF65-F5344CB8AC3E}">
        <p14:creationId xmlns:p14="http://schemas.microsoft.com/office/powerpoint/2010/main" val="2379774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90612" cy="488636"/>
          </a:xfrm>
          <a:prstGeom prst="rect">
            <a:avLst/>
          </a:prstGeom>
        </p:spPr>
        <p:txBody>
          <a:bodyPr vert="horz" wrap="square" lIns="89776" tIns="44888" rIns="89776" bIns="44888" numCol="1" anchor="t" anchorCtr="0" compatLnSpc="1">
            <a:prstTxWarp prst="textNoShape">
              <a:avLst/>
            </a:prstTxWarp>
          </a:bodyPr>
          <a:lstStyle>
            <a:lvl1pPr eaLnBrk="1" hangingPunct="1">
              <a:defRPr sz="1200"/>
            </a:lvl1pPr>
          </a:lstStyle>
          <a:p>
            <a:endParaRPr lang="en-ZA" altLang="en-US" dirty="0"/>
          </a:p>
        </p:txBody>
      </p:sp>
      <p:sp>
        <p:nvSpPr>
          <p:cNvPr id="3" name="Date Placeholder 2"/>
          <p:cNvSpPr>
            <a:spLocks noGrp="1"/>
          </p:cNvSpPr>
          <p:nvPr>
            <p:ph type="dt" idx="1"/>
          </p:nvPr>
        </p:nvSpPr>
        <p:spPr>
          <a:xfrm>
            <a:off x="3776921" y="0"/>
            <a:ext cx="2890611" cy="488636"/>
          </a:xfrm>
          <a:prstGeom prst="rect">
            <a:avLst/>
          </a:prstGeom>
        </p:spPr>
        <p:txBody>
          <a:bodyPr vert="horz" wrap="square" lIns="89776" tIns="44888" rIns="89776" bIns="44888" numCol="1" anchor="t" anchorCtr="0" compatLnSpc="1">
            <a:prstTxWarp prst="textNoShape">
              <a:avLst/>
            </a:prstTxWarp>
          </a:bodyPr>
          <a:lstStyle>
            <a:lvl1pPr algn="r" eaLnBrk="1" hangingPunct="1">
              <a:defRPr sz="1200"/>
            </a:lvl1pPr>
          </a:lstStyle>
          <a:p>
            <a:fld id="{3471B6B6-D0EB-419F-A1BA-A72941A420F4}" type="datetime1">
              <a:rPr lang="en-ZA" altLang="en-US"/>
              <a:pPr/>
              <a:t>2020/02/26</a:t>
            </a:fld>
            <a:endParaRPr lang="en-ZA" altLang="en-US" dirty="0"/>
          </a:p>
        </p:txBody>
      </p:sp>
      <p:sp>
        <p:nvSpPr>
          <p:cNvPr id="4" name="Slide Image Placeholder 3"/>
          <p:cNvSpPr>
            <a:spLocks noGrp="1" noRot="1" noChangeAspect="1"/>
          </p:cNvSpPr>
          <p:nvPr>
            <p:ph type="sldImg" idx="2"/>
          </p:nvPr>
        </p:nvSpPr>
        <p:spPr>
          <a:xfrm>
            <a:off x="77788" y="733425"/>
            <a:ext cx="6513512" cy="3665538"/>
          </a:xfrm>
          <a:prstGeom prst="rect">
            <a:avLst/>
          </a:prstGeom>
          <a:noFill/>
          <a:ln w="12700">
            <a:solidFill>
              <a:prstClr val="black"/>
            </a:solidFill>
          </a:ln>
        </p:spPr>
        <p:txBody>
          <a:bodyPr vert="horz" wrap="square" lIns="89776" tIns="44888" rIns="89776" bIns="44888" numCol="1" anchor="ctr" anchorCtr="0" compatLnSpc="1">
            <a:prstTxWarp prst="textNoShape">
              <a:avLst/>
            </a:prstTxWarp>
          </a:bodyPr>
          <a:lstStyle/>
          <a:p>
            <a:pPr lvl="0"/>
            <a:endParaRPr lang="en-ZA" altLang="en-US" noProof="0" dirty="0"/>
          </a:p>
        </p:txBody>
      </p:sp>
      <p:sp>
        <p:nvSpPr>
          <p:cNvPr id="5" name="Notes Placeholder 4"/>
          <p:cNvSpPr>
            <a:spLocks noGrp="1"/>
          </p:cNvSpPr>
          <p:nvPr>
            <p:ph type="body" sz="quarter" idx="3"/>
          </p:nvPr>
        </p:nvSpPr>
        <p:spPr>
          <a:xfrm>
            <a:off x="667065" y="4642815"/>
            <a:ext cx="5334959" cy="4399277"/>
          </a:xfrm>
          <a:prstGeom prst="rect">
            <a:avLst/>
          </a:prstGeom>
        </p:spPr>
        <p:txBody>
          <a:bodyPr vert="horz" wrap="square" lIns="89776" tIns="44888" rIns="89776" bIns="4488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a:p>
        </p:txBody>
      </p:sp>
      <p:sp>
        <p:nvSpPr>
          <p:cNvPr id="6" name="Footer Placeholder 5"/>
          <p:cNvSpPr>
            <a:spLocks noGrp="1"/>
          </p:cNvSpPr>
          <p:nvPr>
            <p:ph type="ftr" sz="quarter" idx="4"/>
          </p:nvPr>
        </p:nvSpPr>
        <p:spPr>
          <a:xfrm>
            <a:off x="1" y="9285629"/>
            <a:ext cx="2890612" cy="488636"/>
          </a:xfrm>
          <a:prstGeom prst="rect">
            <a:avLst/>
          </a:prstGeom>
        </p:spPr>
        <p:txBody>
          <a:bodyPr vert="horz" wrap="square" lIns="89776" tIns="44888" rIns="89776" bIns="44888" numCol="1" anchor="b" anchorCtr="0" compatLnSpc="1">
            <a:prstTxWarp prst="textNoShape">
              <a:avLst/>
            </a:prstTxWarp>
          </a:bodyPr>
          <a:lstStyle>
            <a:lvl1pPr eaLnBrk="1" hangingPunct="1">
              <a:defRPr sz="1200"/>
            </a:lvl1pPr>
          </a:lstStyle>
          <a:p>
            <a:endParaRPr lang="en-ZA" altLang="en-US" dirty="0"/>
          </a:p>
        </p:txBody>
      </p:sp>
      <p:sp>
        <p:nvSpPr>
          <p:cNvPr id="7" name="Slide Number Placeholder 6"/>
          <p:cNvSpPr>
            <a:spLocks noGrp="1"/>
          </p:cNvSpPr>
          <p:nvPr>
            <p:ph type="sldNum" sz="quarter" idx="5"/>
          </p:nvPr>
        </p:nvSpPr>
        <p:spPr>
          <a:xfrm>
            <a:off x="3776921" y="9285629"/>
            <a:ext cx="2890611" cy="488636"/>
          </a:xfrm>
          <a:prstGeom prst="rect">
            <a:avLst/>
          </a:prstGeom>
        </p:spPr>
        <p:txBody>
          <a:bodyPr vert="horz" wrap="square" lIns="89776" tIns="44888" rIns="89776" bIns="44888" numCol="1" anchor="b" anchorCtr="0" compatLnSpc="1">
            <a:prstTxWarp prst="textNoShape">
              <a:avLst/>
            </a:prstTxWarp>
          </a:bodyPr>
          <a:lstStyle>
            <a:lvl1pPr algn="r" eaLnBrk="1" hangingPunct="1">
              <a:defRPr sz="1200"/>
            </a:lvl1pPr>
          </a:lstStyle>
          <a:p>
            <a:fld id="{8785D2DF-E6EB-49C0-9909-9FD0A2F1288D}" type="slidenum">
              <a:rPr lang="en-ZA" altLang="en-US"/>
              <a:pPr/>
              <a:t>‹#›</a:t>
            </a:fld>
            <a:endParaRPr lang="en-ZA" altLang="en-US" dirty="0"/>
          </a:p>
        </p:txBody>
      </p:sp>
    </p:spTree>
    <p:extLst>
      <p:ext uri="{BB962C8B-B14F-4D97-AF65-F5344CB8AC3E}">
        <p14:creationId xmlns:p14="http://schemas.microsoft.com/office/powerpoint/2010/main" val="7914903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pitchFamily="34" charset="-128"/>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pitchFamily="34" charset="-128"/>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pitchFamily="34" charset="-128"/>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pitchFamily="34" charset="-128"/>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ZA" dirty="0"/>
          </a:p>
        </p:txBody>
      </p:sp>
      <p:sp>
        <p:nvSpPr>
          <p:cNvPr id="4" name="Slide Number Placeholder 3"/>
          <p:cNvSpPr>
            <a:spLocks noGrp="1"/>
          </p:cNvSpPr>
          <p:nvPr>
            <p:ph type="sldNum" sz="quarter" idx="5"/>
          </p:nvPr>
        </p:nvSpPr>
        <p:spPr/>
        <p:txBody>
          <a:bodyPr/>
          <a:lstStyle/>
          <a:p>
            <a:fld id="{8785D2DF-E6EB-49C0-9909-9FD0A2F1288D}" type="slidenum">
              <a:rPr lang="en-ZA" altLang="en-US" smtClean="0"/>
              <a:pPr/>
              <a:t>3</a:t>
            </a:fld>
            <a:endParaRPr lang="en-ZA" altLang="en-US" dirty="0"/>
          </a:p>
        </p:txBody>
      </p:sp>
    </p:spTree>
    <p:extLst>
      <p:ext uri="{BB962C8B-B14F-4D97-AF65-F5344CB8AC3E}">
        <p14:creationId xmlns:p14="http://schemas.microsoft.com/office/powerpoint/2010/main" val="4208028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3425"/>
            <a:ext cx="6513512" cy="3665538"/>
          </a:xfrm>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8785D2DF-E6EB-49C0-9909-9FD0A2F1288D}" type="slidenum">
              <a:rPr lang="en-ZA" altLang="en-US" smtClean="0"/>
              <a:pPr/>
              <a:t>16</a:t>
            </a:fld>
            <a:endParaRPr lang="en-ZA" altLang="en-US" dirty="0"/>
          </a:p>
        </p:txBody>
      </p:sp>
    </p:spTree>
    <p:extLst>
      <p:ext uri="{BB962C8B-B14F-4D97-AF65-F5344CB8AC3E}">
        <p14:creationId xmlns:p14="http://schemas.microsoft.com/office/powerpoint/2010/main" val="1605370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3425"/>
            <a:ext cx="6513512" cy="3665538"/>
          </a:xfrm>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8785D2DF-E6EB-49C0-9909-9FD0A2F1288D}" type="slidenum">
              <a:rPr lang="en-ZA" altLang="en-US" smtClean="0"/>
              <a:pPr/>
              <a:t>17</a:t>
            </a:fld>
            <a:endParaRPr lang="en-ZA" altLang="en-US" dirty="0"/>
          </a:p>
        </p:txBody>
      </p:sp>
    </p:spTree>
    <p:extLst>
      <p:ext uri="{BB962C8B-B14F-4D97-AF65-F5344CB8AC3E}">
        <p14:creationId xmlns:p14="http://schemas.microsoft.com/office/powerpoint/2010/main" val="1516375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3425"/>
            <a:ext cx="6513512" cy="3665538"/>
          </a:xfrm>
        </p:spPr>
      </p:sp>
      <p:sp>
        <p:nvSpPr>
          <p:cNvPr id="3" name="Notes Placeholder 2"/>
          <p:cNvSpPr>
            <a:spLocks noGrp="1"/>
          </p:cNvSpPr>
          <p:nvPr>
            <p:ph type="body" idx="1"/>
          </p:nvPr>
        </p:nvSpPr>
        <p:spPr/>
        <p:txBody>
          <a:bodyPr/>
          <a:lstStyle/>
          <a:p>
            <a:pPr marL="228600" indent="-228600">
              <a:buAutoNum type="arabicPeriod"/>
            </a:pPr>
            <a:r>
              <a:rPr lang="en-US" baseline="0" dirty="0"/>
              <a:t>These differences, and those in the previous slide are significant at a 1% level.</a:t>
            </a:r>
          </a:p>
          <a:p>
            <a:pPr marL="228600" indent="-228600">
              <a:buAutoNum type="arabicPeriod"/>
            </a:pPr>
            <a:r>
              <a:rPr lang="en-US" baseline="0" dirty="0"/>
              <a:t>We also ran a </a:t>
            </a:r>
            <a:r>
              <a:rPr lang="en-US" baseline="0" dirty="0" err="1"/>
              <a:t>probit</a:t>
            </a:r>
            <a:r>
              <a:rPr lang="en-US" baseline="0" dirty="0"/>
              <a:t> model and found that the group that respondents are in i.e. pre/post policy for the analysis, is significant at a 10% level for those who repeat more than once in the FET phase when additional demographic and school level characteristics are controlled for. </a:t>
            </a:r>
          </a:p>
          <a:p>
            <a:pPr marL="228600" indent="-228600">
              <a:buAutoNum type="arabicPeriod"/>
            </a:pPr>
            <a:r>
              <a:rPr lang="en-US" baseline="0" dirty="0"/>
              <a:t>Post progression policy, the probability of repeating more than once in the FET phase is indeed less than it had been before the policy was introduced.</a:t>
            </a:r>
          </a:p>
          <a:p>
            <a:pPr marL="228600" indent="-228600">
              <a:buAutoNum type="arabicPeriod"/>
            </a:pPr>
            <a:r>
              <a:rPr lang="en-US" baseline="0" dirty="0"/>
              <a:t>Note, we were not necessarily interested in the marginal effect of the covariates on the probability of repeating, but were more concerned whether respondents post-policy were more likely to repeat more than once.</a:t>
            </a:r>
            <a:endParaRPr lang="en-US" dirty="0"/>
          </a:p>
        </p:txBody>
      </p:sp>
      <p:sp>
        <p:nvSpPr>
          <p:cNvPr id="4" name="Slide Number Placeholder 3"/>
          <p:cNvSpPr>
            <a:spLocks noGrp="1"/>
          </p:cNvSpPr>
          <p:nvPr>
            <p:ph type="sldNum" sz="quarter" idx="10"/>
          </p:nvPr>
        </p:nvSpPr>
        <p:spPr/>
        <p:txBody>
          <a:bodyPr/>
          <a:lstStyle/>
          <a:p>
            <a:fld id="{8785D2DF-E6EB-49C0-9909-9FD0A2F1288D}" type="slidenum">
              <a:rPr lang="en-ZA" altLang="en-US" smtClean="0"/>
              <a:pPr/>
              <a:t>18</a:t>
            </a:fld>
            <a:endParaRPr lang="en-ZA" altLang="en-US" dirty="0"/>
          </a:p>
        </p:txBody>
      </p:sp>
    </p:spTree>
    <p:extLst>
      <p:ext uri="{BB962C8B-B14F-4D97-AF65-F5344CB8AC3E}">
        <p14:creationId xmlns:p14="http://schemas.microsoft.com/office/powerpoint/2010/main" val="2679828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3425"/>
            <a:ext cx="6513512" cy="36655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85D2DF-E6EB-49C0-9909-9FD0A2F1288D}" type="slidenum">
              <a:rPr lang="en-ZA" altLang="en-US" smtClean="0"/>
              <a:pPr/>
              <a:t>19</a:t>
            </a:fld>
            <a:endParaRPr lang="en-ZA" altLang="en-US" dirty="0"/>
          </a:p>
        </p:txBody>
      </p:sp>
    </p:spTree>
    <p:extLst>
      <p:ext uri="{BB962C8B-B14F-4D97-AF65-F5344CB8AC3E}">
        <p14:creationId xmlns:p14="http://schemas.microsoft.com/office/powerpoint/2010/main" val="839091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3425"/>
            <a:ext cx="6513512" cy="3665538"/>
          </a:xfrm>
        </p:spPr>
      </p:sp>
      <p:sp>
        <p:nvSpPr>
          <p:cNvPr id="3" name="Notes Placeholder 2"/>
          <p:cNvSpPr>
            <a:spLocks noGrp="1"/>
          </p:cNvSpPr>
          <p:nvPr>
            <p:ph type="body" idx="1"/>
          </p:nvPr>
        </p:nvSpPr>
        <p:spPr/>
        <p:txBody>
          <a:bodyPr/>
          <a:lstStyle/>
          <a:p>
            <a:pPr marL="228600" indent="-228600">
              <a:buAutoNum type="arabicPeriod"/>
            </a:pPr>
            <a:r>
              <a:rPr lang="en-US" dirty="0"/>
              <a:t>We</a:t>
            </a:r>
            <a:r>
              <a:rPr lang="en-US" baseline="0" dirty="0"/>
              <a:t> experienced the small sample size challenge when trying to look at these transitions, however, we managed to get a sense of what they look like by observing the two-year and four-year in-school and out-of-school transitions at the extreme ends of all five waves to observe these transitions before and after the policy was introduced in the FET phase.</a:t>
            </a:r>
            <a:endParaRPr lang="en-US" dirty="0"/>
          </a:p>
        </p:txBody>
      </p:sp>
      <p:sp>
        <p:nvSpPr>
          <p:cNvPr id="4" name="Slide Number Placeholder 3"/>
          <p:cNvSpPr>
            <a:spLocks noGrp="1"/>
          </p:cNvSpPr>
          <p:nvPr>
            <p:ph type="sldNum" sz="quarter" idx="10"/>
          </p:nvPr>
        </p:nvSpPr>
        <p:spPr/>
        <p:txBody>
          <a:bodyPr/>
          <a:lstStyle/>
          <a:p>
            <a:fld id="{8785D2DF-E6EB-49C0-9909-9FD0A2F1288D}" type="slidenum">
              <a:rPr lang="en-ZA" altLang="en-US" smtClean="0"/>
              <a:pPr/>
              <a:t>20</a:t>
            </a:fld>
            <a:endParaRPr lang="en-ZA" altLang="en-US" dirty="0"/>
          </a:p>
        </p:txBody>
      </p:sp>
    </p:spTree>
    <p:extLst>
      <p:ext uri="{BB962C8B-B14F-4D97-AF65-F5344CB8AC3E}">
        <p14:creationId xmlns:p14="http://schemas.microsoft.com/office/powerpoint/2010/main" val="3924182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3425"/>
            <a:ext cx="6513512" cy="3665538"/>
          </a:xfrm>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8785D2DF-E6EB-49C0-9909-9FD0A2F1288D}" type="slidenum">
              <a:rPr lang="en-ZA" altLang="en-US" smtClean="0"/>
              <a:pPr/>
              <a:t>21</a:t>
            </a:fld>
            <a:endParaRPr lang="en-ZA" altLang="en-US" dirty="0"/>
          </a:p>
        </p:txBody>
      </p:sp>
    </p:spTree>
    <p:extLst>
      <p:ext uri="{BB962C8B-B14F-4D97-AF65-F5344CB8AC3E}">
        <p14:creationId xmlns:p14="http://schemas.microsoft.com/office/powerpoint/2010/main" val="148631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3425"/>
            <a:ext cx="6513512" cy="3665538"/>
          </a:xfrm>
        </p:spPr>
      </p:sp>
      <p:sp>
        <p:nvSpPr>
          <p:cNvPr id="3" name="Notes Placeholder 2"/>
          <p:cNvSpPr>
            <a:spLocks noGrp="1"/>
          </p:cNvSpPr>
          <p:nvPr>
            <p:ph type="body" idx="1"/>
          </p:nvPr>
        </p:nvSpPr>
        <p:spPr/>
        <p:txBody>
          <a:bodyPr/>
          <a:lstStyle/>
          <a:p>
            <a:pPr marL="228600" indent="-228600">
              <a:buAutoNum type="arabicPeriod"/>
            </a:pPr>
            <a:endParaRPr lang="en-US" baseline="0" dirty="0"/>
          </a:p>
        </p:txBody>
      </p:sp>
      <p:sp>
        <p:nvSpPr>
          <p:cNvPr id="4" name="Slide Number Placeholder 3"/>
          <p:cNvSpPr>
            <a:spLocks noGrp="1"/>
          </p:cNvSpPr>
          <p:nvPr>
            <p:ph type="sldNum" sz="quarter" idx="10"/>
          </p:nvPr>
        </p:nvSpPr>
        <p:spPr/>
        <p:txBody>
          <a:bodyPr/>
          <a:lstStyle/>
          <a:p>
            <a:fld id="{8785D2DF-E6EB-49C0-9909-9FD0A2F1288D}" type="slidenum">
              <a:rPr lang="en-ZA" altLang="en-US" smtClean="0"/>
              <a:pPr/>
              <a:t>22</a:t>
            </a:fld>
            <a:endParaRPr lang="en-ZA" altLang="en-US" dirty="0"/>
          </a:p>
        </p:txBody>
      </p:sp>
    </p:spTree>
    <p:extLst>
      <p:ext uri="{BB962C8B-B14F-4D97-AF65-F5344CB8AC3E}">
        <p14:creationId xmlns:p14="http://schemas.microsoft.com/office/powerpoint/2010/main" val="1985406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3425"/>
            <a:ext cx="6513512" cy="3665538"/>
          </a:xfrm>
        </p:spPr>
      </p:sp>
      <p:sp>
        <p:nvSpPr>
          <p:cNvPr id="3" name="Notes Placeholder 2"/>
          <p:cNvSpPr>
            <a:spLocks noGrp="1"/>
          </p:cNvSpPr>
          <p:nvPr>
            <p:ph type="body" idx="1"/>
          </p:nvPr>
        </p:nvSpPr>
        <p:spPr/>
        <p:txBody>
          <a:bodyPr/>
          <a:lstStyle/>
          <a:p>
            <a:pPr marL="228600" indent="-228600">
              <a:buAutoNum type="arabicPeriod"/>
            </a:pPr>
            <a:endParaRPr lang="en-US" baseline="0" dirty="0"/>
          </a:p>
        </p:txBody>
      </p:sp>
      <p:sp>
        <p:nvSpPr>
          <p:cNvPr id="4" name="Slide Number Placeholder 3"/>
          <p:cNvSpPr>
            <a:spLocks noGrp="1"/>
          </p:cNvSpPr>
          <p:nvPr>
            <p:ph type="sldNum" sz="quarter" idx="10"/>
          </p:nvPr>
        </p:nvSpPr>
        <p:spPr/>
        <p:txBody>
          <a:bodyPr/>
          <a:lstStyle/>
          <a:p>
            <a:fld id="{8785D2DF-E6EB-49C0-9909-9FD0A2F1288D}" type="slidenum">
              <a:rPr lang="en-ZA" altLang="en-US" smtClean="0"/>
              <a:pPr/>
              <a:t>23</a:t>
            </a:fld>
            <a:endParaRPr lang="en-ZA" altLang="en-US" dirty="0"/>
          </a:p>
        </p:txBody>
      </p:sp>
    </p:spTree>
    <p:extLst>
      <p:ext uri="{BB962C8B-B14F-4D97-AF65-F5344CB8AC3E}">
        <p14:creationId xmlns:p14="http://schemas.microsoft.com/office/powerpoint/2010/main" val="1755026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3425"/>
            <a:ext cx="6513512" cy="3665538"/>
          </a:xfrm>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8785D2DF-E6EB-49C0-9909-9FD0A2F1288D}" type="slidenum">
              <a:rPr lang="en-ZA" altLang="en-US" smtClean="0"/>
              <a:pPr/>
              <a:t>25</a:t>
            </a:fld>
            <a:endParaRPr lang="en-ZA" altLang="en-US" dirty="0"/>
          </a:p>
        </p:txBody>
      </p:sp>
    </p:spTree>
    <p:extLst>
      <p:ext uri="{BB962C8B-B14F-4D97-AF65-F5344CB8AC3E}">
        <p14:creationId xmlns:p14="http://schemas.microsoft.com/office/powerpoint/2010/main" val="899163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3425"/>
            <a:ext cx="6513512" cy="3665538"/>
          </a:xfrm>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8785D2DF-E6EB-49C0-9909-9FD0A2F1288D}" type="slidenum">
              <a:rPr lang="en-ZA" altLang="en-US" smtClean="0"/>
              <a:pPr/>
              <a:t>26</a:t>
            </a:fld>
            <a:endParaRPr lang="en-ZA" altLang="en-US" dirty="0"/>
          </a:p>
        </p:txBody>
      </p:sp>
    </p:spTree>
    <p:extLst>
      <p:ext uri="{BB962C8B-B14F-4D97-AF65-F5344CB8AC3E}">
        <p14:creationId xmlns:p14="http://schemas.microsoft.com/office/powerpoint/2010/main" val="4233393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3425"/>
            <a:ext cx="6513512" cy="3665538"/>
          </a:xfrm>
        </p:spPr>
      </p:sp>
      <p:sp>
        <p:nvSpPr>
          <p:cNvPr id="3" name="Notes Placeholder 2"/>
          <p:cNvSpPr>
            <a:spLocks noGrp="1"/>
          </p:cNvSpPr>
          <p:nvPr>
            <p:ph type="body" idx="1"/>
          </p:nvPr>
        </p:nvSpPr>
        <p:spPr/>
        <p:txBody>
          <a:bodyPr/>
          <a:lstStyle/>
          <a:p>
            <a:pPr marL="228600" lvl="0" indent="-228600">
              <a:buAutoNum type="arabicPeriod"/>
            </a:pPr>
            <a:r>
              <a:rPr lang="en-US" sz="1200" kern="1200">
                <a:solidFill>
                  <a:schemeClr val="tx1"/>
                </a:solidFill>
                <a:effectLst/>
                <a:latin typeface="+mn-lt"/>
                <a:ea typeface="MS PGothic" panose="020B0600070205080204" pitchFamily="34" charset="-128"/>
                <a:cs typeface="MS PGothic" pitchFamily="34" charset="-128"/>
              </a:rPr>
              <a:t>Essentially</a:t>
            </a:r>
            <a:r>
              <a:rPr lang="en-US" sz="1200" kern="1200" dirty="0">
                <a:solidFill>
                  <a:schemeClr val="tx1"/>
                </a:solidFill>
                <a:effectLst/>
                <a:latin typeface="+mn-lt"/>
                <a:ea typeface="MS PGothic" panose="020B0600070205080204" pitchFamily="34" charset="-128"/>
                <a:cs typeface="MS PGothic" pitchFamily="34" charset="-128"/>
              </a:rPr>
              <a:t>, the DBE introduced this policy </a:t>
            </a:r>
            <a:r>
              <a:rPr lang="en-US" sz="1200" kern="1200" baseline="0" dirty="0">
                <a:solidFill>
                  <a:schemeClr val="tx1"/>
                </a:solidFill>
                <a:effectLst/>
                <a:latin typeface="+mn-lt"/>
                <a:ea typeface="MS PGothic" panose="020B0600070205080204" pitchFamily="34" charset="-128"/>
                <a:cs typeface="MS PGothic" pitchFamily="34" charset="-128"/>
              </a:rPr>
              <a:t>to </a:t>
            </a:r>
            <a:r>
              <a:rPr lang="en-GB" sz="1200" kern="1200" baseline="0" dirty="0">
                <a:solidFill>
                  <a:schemeClr val="tx1"/>
                </a:solidFill>
                <a:effectLst/>
                <a:latin typeface="+mn-lt"/>
                <a:ea typeface="MS PGothic" panose="020B0600070205080204" pitchFamily="34" charset="-128"/>
                <a:cs typeface="MS PGothic" pitchFamily="34" charset="-128"/>
              </a:rPr>
              <a:t>reduce the clogging up of enrolments in grades 10 and 11. So, in a way, forcing schools to push weaker learners into Grade 12, but with the reassurance that their results would not feature among the school’s core results. Their results would be noted separately, and if necessary, they could write the examinations over two years through the multiple exam opportunity.</a:t>
            </a:r>
          </a:p>
          <a:p>
            <a:pPr marL="228600" lvl="0" indent="-228600">
              <a:buAutoNum type="arabicPeriod"/>
            </a:pPr>
            <a:endParaRPr lang="en-US" sz="1200" b="1" kern="1200" baseline="0" dirty="0">
              <a:solidFill>
                <a:schemeClr val="tx1"/>
              </a:solidFill>
              <a:effectLst/>
              <a:latin typeface="+mn-lt"/>
              <a:ea typeface="MS PGothic" panose="020B0600070205080204" pitchFamily="34" charset="-128"/>
              <a:cs typeface="MS PGothic" pitchFamily="34" charset="-128"/>
            </a:endParaRPr>
          </a:p>
        </p:txBody>
      </p:sp>
      <p:sp>
        <p:nvSpPr>
          <p:cNvPr id="4" name="Slide Number Placeholder 3"/>
          <p:cNvSpPr>
            <a:spLocks noGrp="1"/>
          </p:cNvSpPr>
          <p:nvPr>
            <p:ph type="sldNum" sz="quarter" idx="10"/>
          </p:nvPr>
        </p:nvSpPr>
        <p:spPr/>
        <p:txBody>
          <a:bodyPr/>
          <a:lstStyle/>
          <a:p>
            <a:fld id="{8785D2DF-E6EB-49C0-9909-9FD0A2F1288D}" type="slidenum">
              <a:rPr lang="en-ZA" altLang="en-US" smtClean="0"/>
              <a:pPr/>
              <a:t>5</a:t>
            </a:fld>
            <a:endParaRPr lang="en-ZA" altLang="en-US" dirty="0"/>
          </a:p>
        </p:txBody>
      </p:sp>
    </p:spTree>
    <p:extLst>
      <p:ext uri="{BB962C8B-B14F-4D97-AF65-F5344CB8AC3E}">
        <p14:creationId xmlns:p14="http://schemas.microsoft.com/office/powerpoint/2010/main" val="2610243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3425"/>
            <a:ext cx="6513512" cy="3665538"/>
          </a:xfrm>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8785D2DF-E6EB-49C0-9909-9FD0A2F1288D}" type="slidenum">
              <a:rPr lang="en-ZA" altLang="en-US" smtClean="0"/>
              <a:pPr/>
              <a:t>27</a:t>
            </a:fld>
            <a:endParaRPr lang="en-ZA" altLang="en-US" dirty="0"/>
          </a:p>
        </p:txBody>
      </p:sp>
    </p:spTree>
    <p:extLst>
      <p:ext uri="{BB962C8B-B14F-4D97-AF65-F5344CB8AC3E}">
        <p14:creationId xmlns:p14="http://schemas.microsoft.com/office/powerpoint/2010/main" val="1620908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3425"/>
            <a:ext cx="6513512" cy="3665538"/>
          </a:xfrm>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8785D2DF-E6EB-49C0-9909-9FD0A2F1288D}" type="slidenum">
              <a:rPr lang="en-ZA" altLang="en-US" smtClean="0"/>
              <a:pPr/>
              <a:t>8</a:t>
            </a:fld>
            <a:endParaRPr lang="en-ZA" altLang="en-US" dirty="0"/>
          </a:p>
        </p:txBody>
      </p:sp>
    </p:spTree>
    <p:extLst>
      <p:ext uri="{BB962C8B-B14F-4D97-AF65-F5344CB8AC3E}">
        <p14:creationId xmlns:p14="http://schemas.microsoft.com/office/powerpoint/2010/main" val="2220665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3425"/>
            <a:ext cx="6513512" cy="3665538"/>
          </a:xfrm>
        </p:spPr>
      </p:sp>
      <p:sp>
        <p:nvSpPr>
          <p:cNvPr id="3" name="Notes Placeholder 2"/>
          <p:cNvSpPr>
            <a:spLocks noGrp="1"/>
          </p:cNvSpPr>
          <p:nvPr>
            <p:ph type="body" idx="1"/>
          </p:nvPr>
        </p:nvSpPr>
        <p:spPr/>
        <p:txBody>
          <a:bodyPr/>
          <a:lstStyle/>
          <a:p>
            <a:pPr marL="228600" indent="-228600">
              <a:buAutoNum type="arabicPeriod"/>
            </a:pPr>
            <a:r>
              <a:rPr lang="en-US" dirty="0"/>
              <a:t>NIDS is a nationally</a:t>
            </a:r>
            <a:r>
              <a:rPr lang="en-US" baseline="0" dirty="0"/>
              <a:t> representative panel survey</a:t>
            </a:r>
          </a:p>
          <a:p>
            <a:pPr marL="228600" indent="-228600">
              <a:buAutoNum type="arabicPeriod"/>
            </a:pPr>
            <a:r>
              <a:rPr lang="en-US" baseline="0" dirty="0"/>
              <a:t>Data is collected for each household member in all five waves</a:t>
            </a:r>
            <a:endParaRPr lang="en-US" dirty="0"/>
          </a:p>
        </p:txBody>
      </p:sp>
      <p:sp>
        <p:nvSpPr>
          <p:cNvPr id="4" name="Slide Number Placeholder 3"/>
          <p:cNvSpPr>
            <a:spLocks noGrp="1"/>
          </p:cNvSpPr>
          <p:nvPr>
            <p:ph type="sldNum" sz="quarter" idx="10"/>
          </p:nvPr>
        </p:nvSpPr>
        <p:spPr/>
        <p:txBody>
          <a:bodyPr/>
          <a:lstStyle/>
          <a:p>
            <a:fld id="{8785D2DF-E6EB-49C0-9909-9FD0A2F1288D}" type="slidenum">
              <a:rPr lang="en-ZA" altLang="en-US" smtClean="0"/>
              <a:pPr/>
              <a:t>10</a:t>
            </a:fld>
            <a:endParaRPr lang="en-ZA" altLang="en-US" dirty="0"/>
          </a:p>
        </p:txBody>
      </p:sp>
    </p:spTree>
    <p:extLst>
      <p:ext uri="{BB962C8B-B14F-4D97-AF65-F5344CB8AC3E}">
        <p14:creationId xmlns:p14="http://schemas.microsoft.com/office/powerpoint/2010/main" val="593440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3425"/>
            <a:ext cx="6513512" cy="3665538"/>
          </a:xfrm>
        </p:spPr>
      </p:sp>
      <p:sp>
        <p:nvSpPr>
          <p:cNvPr id="3" name="Notes Placeholder 2"/>
          <p:cNvSpPr>
            <a:spLocks noGrp="1"/>
          </p:cNvSpPr>
          <p:nvPr>
            <p:ph type="body" idx="1"/>
          </p:nvPr>
        </p:nvSpPr>
        <p:spPr/>
        <p:txBody>
          <a:bodyPr/>
          <a:lstStyle/>
          <a:p>
            <a:pPr marL="0" indent="0">
              <a:buNone/>
            </a:pPr>
            <a:endParaRPr lang="en-US" baseline="0" dirty="0"/>
          </a:p>
          <a:p>
            <a:pPr marL="0" indent="0">
              <a:buNone/>
            </a:pPr>
            <a:r>
              <a:rPr lang="en-US" baseline="0" dirty="0"/>
              <a:t>17 422 – it is important to note that these respondents may have been enrolled in more than one wave and the sample could also include the top-up sample added in 2017 to increase the number of white, </a:t>
            </a:r>
            <a:r>
              <a:rPr lang="en-US" baseline="0" dirty="0" err="1"/>
              <a:t>indian</a:t>
            </a:r>
            <a:r>
              <a:rPr lang="en-US" baseline="0" dirty="0"/>
              <a:t> and high-income respondents.</a:t>
            </a:r>
            <a:endParaRPr lang="en-US" dirty="0"/>
          </a:p>
        </p:txBody>
      </p:sp>
      <p:sp>
        <p:nvSpPr>
          <p:cNvPr id="4" name="Slide Number Placeholder 3"/>
          <p:cNvSpPr>
            <a:spLocks noGrp="1"/>
          </p:cNvSpPr>
          <p:nvPr>
            <p:ph type="sldNum" sz="quarter" idx="10"/>
          </p:nvPr>
        </p:nvSpPr>
        <p:spPr/>
        <p:txBody>
          <a:bodyPr/>
          <a:lstStyle/>
          <a:p>
            <a:fld id="{8785D2DF-E6EB-49C0-9909-9FD0A2F1288D}" type="slidenum">
              <a:rPr lang="en-ZA" altLang="en-US" smtClean="0"/>
              <a:pPr/>
              <a:t>11</a:t>
            </a:fld>
            <a:endParaRPr lang="en-ZA" altLang="en-US" dirty="0"/>
          </a:p>
        </p:txBody>
      </p:sp>
    </p:spTree>
    <p:extLst>
      <p:ext uri="{BB962C8B-B14F-4D97-AF65-F5344CB8AC3E}">
        <p14:creationId xmlns:p14="http://schemas.microsoft.com/office/powerpoint/2010/main" val="1847238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3425"/>
            <a:ext cx="6513512" cy="3665538"/>
          </a:xfrm>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8785D2DF-E6EB-49C0-9909-9FD0A2F1288D}" type="slidenum">
              <a:rPr lang="en-ZA" altLang="en-US" smtClean="0"/>
              <a:pPr/>
              <a:t>12</a:t>
            </a:fld>
            <a:endParaRPr lang="en-ZA" altLang="en-US" dirty="0"/>
          </a:p>
        </p:txBody>
      </p:sp>
    </p:spTree>
    <p:extLst>
      <p:ext uri="{BB962C8B-B14F-4D97-AF65-F5344CB8AC3E}">
        <p14:creationId xmlns:p14="http://schemas.microsoft.com/office/powerpoint/2010/main" val="3262304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3425"/>
            <a:ext cx="6513512" cy="3665538"/>
          </a:xfrm>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8785D2DF-E6EB-49C0-9909-9FD0A2F1288D}" type="slidenum">
              <a:rPr lang="en-ZA" altLang="en-US" smtClean="0"/>
              <a:pPr/>
              <a:t>13</a:t>
            </a:fld>
            <a:endParaRPr lang="en-ZA" altLang="en-US" dirty="0"/>
          </a:p>
        </p:txBody>
      </p:sp>
    </p:spTree>
    <p:extLst>
      <p:ext uri="{BB962C8B-B14F-4D97-AF65-F5344CB8AC3E}">
        <p14:creationId xmlns:p14="http://schemas.microsoft.com/office/powerpoint/2010/main" val="785216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3425"/>
            <a:ext cx="6513512" cy="3665538"/>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anose="020B0600070205080204" pitchFamily="34" charset="-128"/>
                <a:cs typeface="MS PGothic" pitchFamily="34" charset="-128"/>
              </a:rPr>
              <a:t>The decline that we observe in the proportion of those repeating more than once in the FET phase could, therefore, be attributed to a system response to the policy signal to reduce repetition in this phase in 2013.</a:t>
            </a:r>
          </a:p>
          <a:p>
            <a:pPr marL="228600" indent="-228600">
              <a:buAutoNum type="arabicPeriod"/>
            </a:pPr>
            <a:endParaRPr lang="en-US" baseline="0"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8785D2DF-E6EB-49C0-9909-9FD0A2F1288D}" type="slidenum">
              <a:rPr lang="en-ZA" altLang="en-US" smtClean="0"/>
              <a:pPr/>
              <a:t>14</a:t>
            </a:fld>
            <a:endParaRPr lang="en-ZA" altLang="en-US" dirty="0"/>
          </a:p>
        </p:txBody>
      </p:sp>
    </p:spTree>
    <p:extLst>
      <p:ext uri="{BB962C8B-B14F-4D97-AF65-F5344CB8AC3E}">
        <p14:creationId xmlns:p14="http://schemas.microsoft.com/office/powerpoint/2010/main" val="4070917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3425"/>
            <a:ext cx="6513512" cy="3665538"/>
          </a:xfrm>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S PGothic" panose="020B0600070205080204" pitchFamily="34" charset="-128"/>
              <a:cs typeface="MS PGothic" pitchFamily="34" charset="-128"/>
            </a:endParaRPr>
          </a:p>
        </p:txBody>
      </p:sp>
      <p:sp>
        <p:nvSpPr>
          <p:cNvPr id="4" name="Slide Number Placeholder 3"/>
          <p:cNvSpPr>
            <a:spLocks noGrp="1"/>
          </p:cNvSpPr>
          <p:nvPr>
            <p:ph type="sldNum" sz="quarter" idx="10"/>
          </p:nvPr>
        </p:nvSpPr>
        <p:spPr/>
        <p:txBody>
          <a:bodyPr/>
          <a:lstStyle/>
          <a:p>
            <a:fld id="{8785D2DF-E6EB-49C0-9909-9FD0A2F1288D}" type="slidenum">
              <a:rPr lang="en-ZA" altLang="en-US" smtClean="0"/>
              <a:pPr/>
              <a:t>15</a:t>
            </a:fld>
            <a:endParaRPr lang="en-ZA" altLang="en-US" dirty="0"/>
          </a:p>
        </p:txBody>
      </p:sp>
    </p:spTree>
    <p:extLst>
      <p:ext uri="{BB962C8B-B14F-4D97-AF65-F5344CB8AC3E}">
        <p14:creationId xmlns:p14="http://schemas.microsoft.com/office/powerpoint/2010/main" val="3297533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C721C7-486E-428B-AED0-858F6895DFD1}" type="datetimeFigureOut">
              <a:rPr lang="en-ZA" smtClean="0">
                <a:solidFill>
                  <a:prstClr val="black">
                    <a:tint val="75000"/>
                  </a:prstClr>
                </a:solidFill>
              </a:rPr>
              <a:pPr/>
              <a:t>2020/02/26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DE0240-4A4B-406E-A8A2-AEF87564E3EC}"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665645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C721C7-486E-428B-AED0-858F6895DFD1}" type="datetimeFigureOut">
              <a:rPr lang="en-ZA" smtClean="0">
                <a:solidFill>
                  <a:prstClr val="black">
                    <a:tint val="75000"/>
                  </a:prstClr>
                </a:solidFill>
              </a:rPr>
              <a:pPr/>
              <a:t>2020/02/26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DE0240-4A4B-406E-A8A2-AEF87564E3EC}"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203951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C721C7-486E-428B-AED0-858F6895DFD1}" type="datetimeFigureOut">
              <a:rPr lang="en-ZA" smtClean="0">
                <a:solidFill>
                  <a:prstClr val="black">
                    <a:tint val="75000"/>
                  </a:prstClr>
                </a:solidFill>
              </a:rPr>
              <a:pPr/>
              <a:t>2020/02/26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DE0240-4A4B-406E-A8A2-AEF87564E3EC}"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381914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153A2-B3DD-4CB6-B7DA-7860FA1653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89341A-396D-4397-BA71-DA29CA81C2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9BFDFF-C821-42C5-9129-A125390F39C1}"/>
              </a:ext>
            </a:extLst>
          </p:cNvPr>
          <p:cNvSpPr>
            <a:spLocks noGrp="1"/>
          </p:cNvSpPr>
          <p:nvPr>
            <p:ph type="dt" sz="half" idx="10"/>
          </p:nvPr>
        </p:nvSpPr>
        <p:spPr/>
        <p:txBody>
          <a:bodyPr/>
          <a:lstStyle/>
          <a:p>
            <a:fld id="{5AE9CCA6-815C-47DA-BB8F-C205AAE37162}" type="datetimeFigureOut">
              <a:rPr lang="en-US" smtClean="0"/>
              <a:t>2/26/2020</a:t>
            </a:fld>
            <a:endParaRPr lang="en-US"/>
          </a:p>
        </p:txBody>
      </p:sp>
      <p:sp>
        <p:nvSpPr>
          <p:cNvPr id="5" name="Footer Placeholder 4">
            <a:extLst>
              <a:ext uri="{FF2B5EF4-FFF2-40B4-BE49-F238E27FC236}">
                <a16:creationId xmlns:a16="http://schemas.microsoft.com/office/drawing/2014/main" id="{AEBE9561-CDC8-4268-AE3F-5166A1E10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52C487-DE1A-4FDD-89E4-8C0B55706253}"/>
              </a:ext>
            </a:extLst>
          </p:cNvPr>
          <p:cNvSpPr>
            <a:spLocks noGrp="1"/>
          </p:cNvSpPr>
          <p:nvPr>
            <p:ph type="sldNum" sz="quarter" idx="12"/>
          </p:nvPr>
        </p:nvSpPr>
        <p:spPr/>
        <p:txBody>
          <a:bodyPr/>
          <a:lstStyle/>
          <a:p>
            <a:fld id="{6BD98F4F-CB44-4308-A4DC-B1CCE503FC66}" type="slidenum">
              <a:rPr lang="en-US" smtClean="0"/>
              <a:t>‹#›</a:t>
            </a:fld>
            <a:endParaRPr lang="en-US"/>
          </a:p>
        </p:txBody>
      </p:sp>
    </p:spTree>
    <p:extLst>
      <p:ext uri="{BB962C8B-B14F-4D97-AF65-F5344CB8AC3E}">
        <p14:creationId xmlns:p14="http://schemas.microsoft.com/office/powerpoint/2010/main" val="4195755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C8D58-0FDA-44F7-8820-C1D10FA823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AFE07D-36C8-454F-B8DB-6EB4A902E1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48863-624B-4C81-84C8-C611B2D35B60}"/>
              </a:ext>
            </a:extLst>
          </p:cNvPr>
          <p:cNvSpPr>
            <a:spLocks noGrp="1"/>
          </p:cNvSpPr>
          <p:nvPr>
            <p:ph type="dt" sz="half" idx="10"/>
          </p:nvPr>
        </p:nvSpPr>
        <p:spPr/>
        <p:txBody>
          <a:bodyPr/>
          <a:lstStyle/>
          <a:p>
            <a:fld id="{5AE9CCA6-815C-47DA-BB8F-C205AAE37162}" type="datetimeFigureOut">
              <a:rPr lang="en-US" smtClean="0"/>
              <a:t>2/26/2020</a:t>
            </a:fld>
            <a:endParaRPr lang="en-US"/>
          </a:p>
        </p:txBody>
      </p:sp>
      <p:sp>
        <p:nvSpPr>
          <p:cNvPr id="5" name="Footer Placeholder 4">
            <a:extLst>
              <a:ext uri="{FF2B5EF4-FFF2-40B4-BE49-F238E27FC236}">
                <a16:creationId xmlns:a16="http://schemas.microsoft.com/office/drawing/2014/main" id="{9ED702B3-EF25-4975-B50E-803254CAB2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58B4E2-383E-465E-8251-B348FB633DB1}"/>
              </a:ext>
            </a:extLst>
          </p:cNvPr>
          <p:cNvSpPr>
            <a:spLocks noGrp="1"/>
          </p:cNvSpPr>
          <p:nvPr>
            <p:ph type="sldNum" sz="quarter" idx="12"/>
          </p:nvPr>
        </p:nvSpPr>
        <p:spPr/>
        <p:txBody>
          <a:bodyPr/>
          <a:lstStyle/>
          <a:p>
            <a:fld id="{6BD98F4F-CB44-4308-A4DC-B1CCE503FC66}" type="slidenum">
              <a:rPr lang="en-US" smtClean="0"/>
              <a:t>‹#›</a:t>
            </a:fld>
            <a:endParaRPr lang="en-US"/>
          </a:p>
        </p:txBody>
      </p:sp>
    </p:spTree>
    <p:extLst>
      <p:ext uri="{BB962C8B-B14F-4D97-AF65-F5344CB8AC3E}">
        <p14:creationId xmlns:p14="http://schemas.microsoft.com/office/powerpoint/2010/main" val="1573502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A158B-A300-413F-8FDA-0DB7B4CFC9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C9EAA2-9C72-4DAF-AF5E-27CEF2773B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D2C6DE-F35D-47E1-AC78-F170A5251844}"/>
              </a:ext>
            </a:extLst>
          </p:cNvPr>
          <p:cNvSpPr>
            <a:spLocks noGrp="1"/>
          </p:cNvSpPr>
          <p:nvPr>
            <p:ph type="dt" sz="half" idx="10"/>
          </p:nvPr>
        </p:nvSpPr>
        <p:spPr/>
        <p:txBody>
          <a:bodyPr/>
          <a:lstStyle/>
          <a:p>
            <a:fld id="{5AE9CCA6-815C-47DA-BB8F-C205AAE37162}" type="datetimeFigureOut">
              <a:rPr lang="en-US" smtClean="0"/>
              <a:t>2/26/2020</a:t>
            </a:fld>
            <a:endParaRPr lang="en-US"/>
          </a:p>
        </p:txBody>
      </p:sp>
      <p:sp>
        <p:nvSpPr>
          <p:cNvPr id="5" name="Footer Placeholder 4">
            <a:extLst>
              <a:ext uri="{FF2B5EF4-FFF2-40B4-BE49-F238E27FC236}">
                <a16:creationId xmlns:a16="http://schemas.microsoft.com/office/drawing/2014/main" id="{8F5A6BE1-2AF3-48E7-957A-075BBAFA09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3C23AD-A64F-43D6-B9B0-EC6A8D74A474}"/>
              </a:ext>
            </a:extLst>
          </p:cNvPr>
          <p:cNvSpPr>
            <a:spLocks noGrp="1"/>
          </p:cNvSpPr>
          <p:nvPr>
            <p:ph type="sldNum" sz="quarter" idx="12"/>
          </p:nvPr>
        </p:nvSpPr>
        <p:spPr/>
        <p:txBody>
          <a:bodyPr/>
          <a:lstStyle/>
          <a:p>
            <a:fld id="{6BD98F4F-CB44-4308-A4DC-B1CCE503FC66}" type="slidenum">
              <a:rPr lang="en-US" smtClean="0"/>
              <a:t>‹#›</a:t>
            </a:fld>
            <a:endParaRPr lang="en-US"/>
          </a:p>
        </p:txBody>
      </p:sp>
    </p:spTree>
    <p:extLst>
      <p:ext uri="{BB962C8B-B14F-4D97-AF65-F5344CB8AC3E}">
        <p14:creationId xmlns:p14="http://schemas.microsoft.com/office/powerpoint/2010/main" val="2563131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0ED1E-026F-4E9B-81B7-CC8B2DFFEA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595194-BA5C-4A4D-948D-14590D4218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E1C41C-F437-4D5D-B8CB-C45B3A3088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9AEEF6-36AD-4C76-9455-EA765747D39B}"/>
              </a:ext>
            </a:extLst>
          </p:cNvPr>
          <p:cNvSpPr>
            <a:spLocks noGrp="1"/>
          </p:cNvSpPr>
          <p:nvPr>
            <p:ph type="dt" sz="half" idx="10"/>
          </p:nvPr>
        </p:nvSpPr>
        <p:spPr/>
        <p:txBody>
          <a:bodyPr/>
          <a:lstStyle/>
          <a:p>
            <a:fld id="{5AE9CCA6-815C-47DA-BB8F-C205AAE37162}" type="datetimeFigureOut">
              <a:rPr lang="en-US" smtClean="0"/>
              <a:t>2/26/2020</a:t>
            </a:fld>
            <a:endParaRPr lang="en-US"/>
          </a:p>
        </p:txBody>
      </p:sp>
      <p:sp>
        <p:nvSpPr>
          <p:cNvPr id="6" name="Footer Placeholder 5">
            <a:extLst>
              <a:ext uri="{FF2B5EF4-FFF2-40B4-BE49-F238E27FC236}">
                <a16:creationId xmlns:a16="http://schemas.microsoft.com/office/drawing/2014/main" id="{2E433EDC-2074-481F-B12B-0197E639D3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AE3216-F947-4F4E-91AA-39EBF588E894}"/>
              </a:ext>
            </a:extLst>
          </p:cNvPr>
          <p:cNvSpPr>
            <a:spLocks noGrp="1"/>
          </p:cNvSpPr>
          <p:nvPr>
            <p:ph type="sldNum" sz="quarter" idx="12"/>
          </p:nvPr>
        </p:nvSpPr>
        <p:spPr/>
        <p:txBody>
          <a:bodyPr/>
          <a:lstStyle/>
          <a:p>
            <a:fld id="{6BD98F4F-CB44-4308-A4DC-B1CCE503FC66}" type="slidenum">
              <a:rPr lang="en-US" smtClean="0"/>
              <a:t>‹#›</a:t>
            </a:fld>
            <a:endParaRPr lang="en-US"/>
          </a:p>
        </p:txBody>
      </p:sp>
    </p:spTree>
    <p:extLst>
      <p:ext uri="{BB962C8B-B14F-4D97-AF65-F5344CB8AC3E}">
        <p14:creationId xmlns:p14="http://schemas.microsoft.com/office/powerpoint/2010/main" val="2037248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09BF-366D-4601-B79C-1DE3B5B56E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966051-DE15-41ED-8F2F-ACBBFF345B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D493D8-860B-4BE4-903E-22F410A3C2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0DB930-E48E-4AC8-A1CD-4371D1DE51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647CA2-233F-4E53-834C-E9D815E04C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EB0946-C230-4007-B7A5-288EBC839982}"/>
              </a:ext>
            </a:extLst>
          </p:cNvPr>
          <p:cNvSpPr>
            <a:spLocks noGrp="1"/>
          </p:cNvSpPr>
          <p:nvPr>
            <p:ph type="dt" sz="half" idx="10"/>
          </p:nvPr>
        </p:nvSpPr>
        <p:spPr/>
        <p:txBody>
          <a:bodyPr/>
          <a:lstStyle/>
          <a:p>
            <a:fld id="{5AE9CCA6-815C-47DA-BB8F-C205AAE37162}" type="datetimeFigureOut">
              <a:rPr lang="en-US" smtClean="0"/>
              <a:t>2/26/2020</a:t>
            </a:fld>
            <a:endParaRPr lang="en-US"/>
          </a:p>
        </p:txBody>
      </p:sp>
      <p:sp>
        <p:nvSpPr>
          <p:cNvPr id="8" name="Footer Placeholder 7">
            <a:extLst>
              <a:ext uri="{FF2B5EF4-FFF2-40B4-BE49-F238E27FC236}">
                <a16:creationId xmlns:a16="http://schemas.microsoft.com/office/drawing/2014/main" id="{21206902-7718-4DE1-BC04-7B72E48F3B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D3E1FF-11FF-4AED-A37F-8375922A51EF}"/>
              </a:ext>
            </a:extLst>
          </p:cNvPr>
          <p:cNvSpPr>
            <a:spLocks noGrp="1"/>
          </p:cNvSpPr>
          <p:nvPr>
            <p:ph type="sldNum" sz="quarter" idx="12"/>
          </p:nvPr>
        </p:nvSpPr>
        <p:spPr/>
        <p:txBody>
          <a:bodyPr/>
          <a:lstStyle/>
          <a:p>
            <a:fld id="{6BD98F4F-CB44-4308-A4DC-B1CCE503FC66}" type="slidenum">
              <a:rPr lang="en-US" smtClean="0"/>
              <a:t>‹#›</a:t>
            </a:fld>
            <a:endParaRPr lang="en-US"/>
          </a:p>
        </p:txBody>
      </p:sp>
    </p:spTree>
    <p:extLst>
      <p:ext uri="{BB962C8B-B14F-4D97-AF65-F5344CB8AC3E}">
        <p14:creationId xmlns:p14="http://schemas.microsoft.com/office/powerpoint/2010/main" val="1697144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E8923-1A98-4DA3-8E8B-01989BB63A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601511-CD9F-4A29-8099-5F87CCF46232}"/>
              </a:ext>
            </a:extLst>
          </p:cNvPr>
          <p:cNvSpPr>
            <a:spLocks noGrp="1"/>
          </p:cNvSpPr>
          <p:nvPr>
            <p:ph type="dt" sz="half" idx="10"/>
          </p:nvPr>
        </p:nvSpPr>
        <p:spPr/>
        <p:txBody>
          <a:bodyPr/>
          <a:lstStyle/>
          <a:p>
            <a:fld id="{5AE9CCA6-815C-47DA-BB8F-C205AAE37162}" type="datetimeFigureOut">
              <a:rPr lang="en-US" smtClean="0"/>
              <a:t>2/26/2020</a:t>
            </a:fld>
            <a:endParaRPr lang="en-US"/>
          </a:p>
        </p:txBody>
      </p:sp>
      <p:sp>
        <p:nvSpPr>
          <p:cNvPr id="4" name="Footer Placeholder 3">
            <a:extLst>
              <a:ext uri="{FF2B5EF4-FFF2-40B4-BE49-F238E27FC236}">
                <a16:creationId xmlns:a16="http://schemas.microsoft.com/office/drawing/2014/main" id="{7A9B9B1C-6915-4A45-8963-693ED47D0E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C8F936-9E27-4771-A325-5433412435B1}"/>
              </a:ext>
            </a:extLst>
          </p:cNvPr>
          <p:cNvSpPr>
            <a:spLocks noGrp="1"/>
          </p:cNvSpPr>
          <p:nvPr>
            <p:ph type="sldNum" sz="quarter" idx="12"/>
          </p:nvPr>
        </p:nvSpPr>
        <p:spPr/>
        <p:txBody>
          <a:bodyPr/>
          <a:lstStyle/>
          <a:p>
            <a:fld id="{6BD98F4F-CB44-4308-A4DC-B1CCE503FC66}" type="slidenum">
              <a:rPr lang="en-US" smtClean="0"/>
              <a:t>‹#›</a:t>
            </a:fld>
            <a:endParaRPr lang="en-US"/>
          </a:p>
        </p:txBody>
      </p:sp>
    </p:spTree>
    <p:extLst>
      <p:ext uri="{BB962C8B-B14F-4D97-AF65-F5344CB8AC3E}">
        <p14:creationId xmlns:p14="http://schemas.microsoft.com/office/powerpoint/2010/main" val="3267400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5E94DC-D814-446D-BD0F-3D812AD7CA2F}"/>
              </a:ext>
            </a:extLst>
          </p:cNvPr>
          <p:cNvSpPr>
            <a:spLocks noGrp="1"/>
          </p:cNvSpPr>
          <p:nvPr>
            <p:ph type="dt" sz="half" idx="10"/>
          </p:nvPr>
        </p:nvSpPr>
        <p:spPr/>
        <p:txBody>
          <a:bodyPr/>
          <a:lstStyle/>
          <a:p>
            <a:fld id="{5AE9CCA6-815C-47DA-BB8F-C205AAE37162}" type="datetimeFigureOut">
              <a:rPr lang="en-US" smtClean="0"/>
              <a:t>2/26/2020</a:t>
            </a:fld>
            <a:endParaRPr lang="en-US"/>
          </a:p>
        </p:txBody>
      </p:sp>
      <p:sp>
        <p:nvSpPr>
          <p:cNvPr id="3" name="Footer Placeholder 2">
            <a:extLst>
              <a:ext uri="{FF2B5EF4-FFF2-40B4-BE49-F238E27FC236}">
                <a16:creationId xmlns:a16="http://schemas.microsoft.com/office/drawing/2014/main" id="{11E7569D-6560-4697-9160-87EDAE2BC9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017C9-5380-491B-8D04-28C4E7E66006}"/>
              </a:ext>
            </a:extLst>
          </p:cNvPr>
          <p:cNvSpPr>
            <a:spLocks noGrp="1"/>
          </p:cNvSpPr>
          <p:nvPr>
            <p:ph type="sldNum" sz="quarter" idx="12"/>
          </p:nvPr>
        </p:nvSpPr>
        <p:spPr/>
        <p:txBody>
          <a:bodyPr/>
          <a:lstStyle/>
          <a:p>
            <a:fld id="{6BD98F4F-CB44-4308-A4DC-B1CCE503FC66}" type="slidenum">
              <a:rPr lang="en-US" smtClean="0"/>
              <a:t>‹#›</a:t>
            </a:fld>
            <a:endParaRPr lang="en-US"/>
          </a:p>
        </p:txBody>
      </p:sp>
    </p:spTree>
    <p:extLst>
      <p:ext uri="{BB962C8B-B14F-4D97-AF65-F5344CB8AC3E}">
        <p14:creationId xmlns:p14="http://schemas.microsoft.com/office/powerpoint/2010/main" val="17762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0C7B4-5C6F-4207-9C22-260177BE0C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D9F36-1B4B-4135-A976-2F2CF6C9A4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4FB8FB-494F-44F7-8C3A-3BA11C854E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46F0C5-7D59-4230-A56E-F27A68F379D9}"/>
              </a:ext>
            </a:extLst>
          </p:cNvPr>
          <p:cNvSpPr>
            <a:spLocks noGrp="1"/>
          </p:cNvSpPr>
          <p:nvPr>
            <p:ph type="dt" sz="half" idx="10"/>
          </p:nvPr>
        </p:nvSpPr>
        <p:spPr/>
        <p:txBody>
          <a:bodyPr/>
          <a:lstStyle/>
          <a:p>
            <a:fld id="{5AE9CCA6-815C-47DA-BB8F-C205AAE37162}" type="datetimeFigureOut">
              <a:rPr lang="en-US" smtClean="0"/>
              <a:t>2/26/2020</a:t>
            </a:fld>
            <a:endParaRPr lang="en-US"/>
          </a:p>
        </p:txBody>
      </p:sp>
      <p:sp>
        <p:nvSpPr>
          <p:cNvPr id="6" name="Footer Placeholder 5">
            <a:extLst>
              <a:ext uri="{FF2B5EF4-FFF2-40B4-BE49-F238E27FC236}">
                <a16:creationId xmlns:a16="http://schemas.microsoft.com/office/drawing/2014/main" id="{6D760588-BAC3-4916-8088-A21F6E9CA4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07B3B8-3BEA-4A37-9119-FDABCC84DC92}"/>
              </a:ext>
            </a:extLst>
          </p:cNvPr>
          <p:cNvSpPr>
            <a:spLocks noGrp="1"/>
          </p:cNvSpPr>
          <p:nvPr>
            <p:ph type="sldNum" sz="quarter" idx="12"/>
          </p:nvPr>
        </p:nvSpPr>
        <p:spPr/>
        <p:txBody>
          <a:bodyPr/>
          <a:lstStyle/>
          <a:p>
            <a:fld id="{6BD98F4F-CB44-4308-A4DC-B1CCE503FC66}" type="slidenum">
              <a:rPr lang="en-US" smtClean="0"/>
              <a:t>‹#›</a:t>
            </a:fld>
            <a:endParaRPr lang="en-US"/>
          </a:p>
        </p:txBody>
      </p:sp>
    </p:spTree>
    <p:extLst>
      <p:ext uri="{BB962C8B-B14F-4D97-AF65-F5344CB8AC3E}">
        <p14:creationId xmlns:p14="http://schemas.microsoft.com/office/powerpoint/2010/main" val="2252682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C721C7-486E-428B-AED0-858F6895DFD1}" type="datetimeFigureOut">
              <a:rPr lang="en-ZA" smtClean="0">
                <a:solidFill>
                  <a:prstClr val="black">
                    <a:tint val="75000"/>
                  </a:prstClr>
                </a:solidFill>
              </a:rPr>
              <a:pPr/>
              <a:t>2020/02/26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DE0240-4A4B-406E-A8A2-AEF87564E3EC}"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72792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E8F8B-60E5-4840-AF57-59BEC5E310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EE94C8-C61A-4388-962B-1CEB5EADF4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9A606A-30E3-4C5E-812F-D635150F21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1A227E-9B7A-4116-8549-50D4D3ADD5C8}"/>
              </a:ext>
            </a:extLst>
          </p:cNvPr>
          <p:cNvSpPr>
            <a:spLocks noGrp="1"/>
          </p:cNvSpPr>
          <p:nvPr>
            <p:ph type="dt" sz="half" idx="10"/>
          </p:nvPr>
        </p:nvSpPr>
        <p:spPr/>
        <p:txBody>
          <a:bodyPr/>
          <a:lstStyle/>
          <a:p>
            <a:fld id="{5AE9CCA6-815C-47DA-BB8F-C205AAE37162}" type="datetimeFigureOut">
              <a:rPr lang="en-US" smtClean="0"/>
              <a:t>2/26/2020</a:t>
            </a:fld>
            <a:endParaRPr lang="en-US"/>
          </a:p>
        </p:txBody>
      </p:sp>
      <p:sp>
        <p:nvSpPr>
          <p:cNvPr id="6" name="Footer Placeholder 5">
            <a:extLst>
              <a:ext uri="{FF2B5EF4-FFF2-40B4-BE49-F238E27FC236}">
                <a16:creationId xmlns:a16="http://schemas.microsoft.com/office/drawing/2014/main" id="{893644F9-58BB-4BD0-A19C-8780366B55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F9A4DA-63BD-47DB-9870-0647DE2B87FA}"/>
              </a:ext>
            </a:extLst>
          </p:cNvPr>
          <p:cNvSpPr>
            <a:spLocks noGrp="1"/>
          </p:cNvSpPr>
          <p:nvPr>
            <p:ph type="sldNum" sz="quarter" idx="12"/>
          </p:nvPr>
        </p:nvSpPr>
        <p:spPr/>
        <p:txBody>
          <a:bodyPr/>
          <a:lstStyle/>
          <a:p>
            <a:fld id="{6BD98F4F-CB44-4308-A4DC-B1CCE503FC66}" type="slidenum">
              <a:rPr lang="en-US" smtClean="0"/>
              <a:t>‹#›</a:t>
            </a:fld>
            <a:endParaRPr lang="en-US"/>
          </a:p>
        </p:txBody>
      </p:sp>
    </p:spTree>
    <p:extLst>
      <p:ext uri="{BB962C8B-B14F-4D97-AF65-F5344CB8AC3E}">
        <p14:creationId xmlns:p14="http://schemas.microsoft.com/office/powerpoint/2010/main" val="372283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A1A4F-C9BE-4C8E-888F-3BB2F7FC40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A5AD4E-860A-4C7A-AE5A-350216F256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358A14-E575-4D58-AD03-0688B7F62826}"/>
              </a:ext>
            </a:extLst>
          </p:cNvPr>
          <p:cNvSpPr>
            <a:spLocks noGrp="1"/>
          </p:cNvSpPr>
          <p:nvPr>
            <p:ph type="dt" sz="half" idx="10"/>
          </p:nvPr>
        </p:nvSpPr>
        <p:spPr/>
        <p:txBody>
          <a:bodyPr/>
          <a:lstStyle/>
          <a:p>
            <a:fld id="{5AE9CCA6-815C-47DA-BB8F-C205AAE37162}" type="datetimeFigureOut">
              <a:rPr lang="en-US" smtClean="0"/>
              <a:t>2/26/2020</a:t>
            </a:fld>
            <a:endParaRPr lang="en-US"/>
          </a:p>
        </p:txBody>
      </p:sp>
      <p:sp>
        <p:nvSpPr>
          <p:cNvPr id="5" name="Footer Placeholder 4">
            <a:extLst>
              <a:ext uri="{FF2B5EF4-FFF2-40B4-BE49-F238E27FC236}">
                <a16:creationId xmlns:a16="http://schemas.microsoft.com/office/drawing/2014/main" id="{FA137AB7-C21F-48FE-807A-5D8373701A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CDBCC-A189-442D-B1B2-2EA254C04947}"/>
              </a:ext>
            </a:extLst>
          </p:cNvPr>
          <p:cNvSpPr>
            <a:spLocks noGrp="1"/>
          </p:cNvSpPr>
          <p:nvPr>
            <p:ph type="sldNum" sz="quarter" idx="12"/>
          </p:nvPr>
        </p:nvSpPr>
        <p:spPr/>
        <p:txBody>
          <a:bodyPr/>
          <a:lstStyle/>
          <a:p>
            <a:fld id="{6BD98F4F-CB44-4308-A4DC-B1CCE503FC66}" type="slidenum">
              <a:rPr lang="en-US" smtClean="0"/>
              <a:t>‹#›</a:t>
            </a:fld>
            <a:endParaRPr lang="en-US"/>
          </a:p>
        </p:txBody>
      </p:sp>
    </p:spTree>
    <p:extLst>
      <p:ext uri="{BB962C8B-B14F-4D97-AF65-F5344CB8AC3E}">
        <p14:creationId xmlns:p14="http://schemas.microsoft.com/office/powerpoint/2010/main" val="13745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19066E-0C64-4418-8595-94B6563BC9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B53872-3628-4A08-B7C4-499A0DBD14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ABBB9F-349C-4413-AAA0-85A53EA078CF}"/>
              </a:ext>
            </a:extLst>
          </p:cNvPr>
          <p:cNvSpPr>
            <a:spLocks noGrp="1"/>
          </p:cNvSpPr>
          <p:nvPr>
            <p:ph type="dt" sz="half" idx="10"/>
          </p:nvPr>
        </p:nvSpPr>
        <p:spPr/>
        <p:txBody>
          <a:bodyPr/>
          <a:lstStyle/>
          <a:p>
            <a:fld id="{5AE9CCA6-815C-47DA-BB8F-C205AAE37162}" type="datetimeFigureOut">
              <a:rPr lang="en-US" smtClean="0"/>
              <a:t>2/26/2020</a:t>
            </a:fld>
            <a:endParaRPr lang="en-US"/>
          </a:p>
        </p:txBody>
      </p:sp>
      <p:sp>
        <p:nvSpPr>
          <p:cNvPr id="5" name="Footer Placeholder 4">
            <a:extLst>
              <a:ext uri="{FF2B5EF4-FFF2-40B4-BE49-F238E27FC236}">
                <a16:creationId xmlns:a16="http://schemas.microsoft.com/office/drawing/2014/main" id="{0E4E8068-5777-483D-8C2A-7ABB2E2305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820BD0-64FD-4403-8B59-53FB3A198772}"/>
              </a:ext>
            </a:extLst>
          </p:cNvPr>
          <p:cNvSpPr>
            <a:spLocks noGrp="1"/>
          </p:cNvSpPr>
          <p:nvPr>
            <p:ph type="sldNum" sz="quarter" idx="12"/>
          </p:nvPr>
        </p:nvSpPr>
        <p:spPr/>
        <p:txBody>
          <a:bodyPr/>
          <a:lstStyle/>
          <a:p>
            <a:fld id="{6BD98F4F-CB44-4308-A4DC-B1CCE503FC66}" type="slidenum">
              <a:rPr lang="en-US" smtClean="0"/>
              <a:t>‹#›</a:t>
            </a:fld>
            <a:endParaRPr lang="en-US"/>
          </a:p>
        </p:txBody>
      </p:sp>
    </p:spTree>
    <p:extLst>
      <p:ext uri="{BB962C8B-B14F-4D97-AF65-F5344CB8AC3E}">
        <p14:creationId xmlns:p14="http://schemas.microsoft.com/office/powerpoint/2010/main" val="2734902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1 smaller column">
    <p:spTree>
      <p:nvGrpSpPr>
        <p:cNvPr id="1" name=""/>
        <p:cNvGrpSpPr/>
        <p:nvPr/>
      </p:nvGrpSpPr>
      <p:grpSpPr>
        <a:xfrm>
          <a:off x="0" y="0"/>
          <a:ext cx="0" cy="0"/>
          <a:chOff x="0" y="0"/>
          <a:chExt cx="0" cy="0"/>
        </a:xfrm>
      </p:grpSpPr>
      <p:sp>
        <p:nvSpPr>
          <p:cNvPr id="6" name="Title_SM">
            <a:extLst>
              <a:ext uri="{FF2B5EF4-FFF2-40B4-BE49-F238E27FC236}">
                <a16:creationId xmlns:a16="http://schemas.microsoft.com/office/drawing/2014/main" id="{3F4EF873-DC0F-4698-BEC2-502DB043AA5C}"/>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GB" dirty="0"/>
              <a:t>Slide title, Ericsson Hilda Light 40pt, Ericsson Black, max 2-lines</a:t>
            </a:r>
          </a:p>
        </p:txBody>
      </p:sp>
      <p:sp>
        <p:nvSpPr>
          <p:cNvPr id="4" name="Content Placeholder 2">
            <a:extLst>
              <a:ext uri="{FF2B5EF4-FFF2-40B4-BE49-F238E27FC236}">
                <a16:creationId xmlns:a16="http://schemas.microsoft.com/office/drawing/2014/main" id="{784F54AF-EED6-486A-9ACA-42061F4AAE9A}"/>
              </a:ext>
            </a:extLst>
          </p:cNvPr>
          <p:cNvSpPr>
            <a:spLocks noGrp="1"/>
          </p:cNvSpPr>
          <p:nvPr>
            <p:ph sz="quarter" idx="11" hasCustomPrompt="1"/>
          </p:nvPr>
        </p:nvSpPr>
        <p:spPr>
          <a:xfrm>
            <a:off x="479425" y="1844675"/>
            <a:ext cx="8353426" cy="4392612"/>
          </a:xfrm>
          <a:prstGeom prst="rect">
            <a:avLst/>
          </a:prstGeom>
        </p:spPr>
        <p:txBody>
          <a:bodyPr/>
          <a:lstStyle>
            <a:lvl1pPr>
              <a:defRPr/>
            </a:lvl1pPr>
            <a:lvl2pPr>
              <a:defRPr/>
            </a:lvl2pPr>
            <a:lvl3pPr>
              <a:defRPr/>
            </a:lvl3pPr>
            <a:lvl4pPr>
              <a:defRPr/>
            </a:lvl4pPr>
            <a:lvl5pPr>
              <a:defRPr/>
            </a:lvl5pPr>
          </a:lstStyle>
          <a:p>
            <a:pPr lvl="0"/>
            <a:r>
              <a:rPr lang="en-GB" dirty="0"/>
              <a:t>For heading, use Ericsson Hilda in bold. For copy and bullets, use Ericsson Hilda.</a:t>
            </a:r>
          </a:p>
          <a:p>
            <a:pPr lvl="0"/>
            <a:r>
              <a:rPr lang="en-GB" dirty="0"/>
              <a:t>First level</a:t>
            </a:r>
          </a:p>
          <a:p>
            <a:pPr lvl="1"/>
            <a:r>
              <a:rPr lang="en-GB" dirty="0"/>
              <a:t>Second level</a:t>
            </a:r>
          </a:p>
          <a:p>
            <a:pPr lvl="2"/>
            <a:r>
              <a:rPr lang="en-GB" dirty="0"/>
              <a:t>Third level</a:t>
            </a:r>
          </a:p>
          <a:p>
            <a:pPr lvl="3"/>
            <a:r>
              <a:rPr lang="en-GB" dirty="0"/>
              <a:t>Fourth level</a:t>
            </a:r>
          </a:p>
        </p:txBody>
      </p:sp>
      <p:sp>
        <p:nvSpPr>
          <p:cNvPr id="7"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DB8BC610-C1B0-4C6A-B5C2-80DA487CE5DE}"/>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GB" sz="800" b="0" i="0" u="none" dirty="0">
              <a:solidFill>
                <a:srgbClr val="1A1816"/>
              </a:solidFill>
              <a:latin typeface="+mn-lt"/>
            </a:endParaRPr>
          </a:p>
        </p:txBody>
      </p:sp>
      <p:sp>
        <p:nvSpPr>
          <p:cNvPr id="9" name="FirstDividerHider">
            <a:extLst>
              <a:ext uri="{FF2B5EF4-FFF2-40B4-BE49-F238E27FC236}">
                <a16:creationId xmlns:a16="http://schemas.microsoft.com/office/drawing/2014/main" id="{F5902C4D-6221-4E36-A2F9-055DD2942060}"/>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GB"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871950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92615" y="1665291"/>
            <a:ext cx="9300810" cy="4716463"/>
          </a:xfrm>
          <a:prstGeom prst="rect">
            <a:avLst/>
          </a:prstGeom>
        </p:spPr>
        <p:txBody>
          <a:bodyPr/>
          <a:lstStyle>
            <a:lvl1pPr>
              <a:tabLst>
                <a:tab pos="6613469" algn="r"/>
              </a:tabLst>
              <a:defRPr/>
            </a:lvl1pPr>
            <a:lvl2pPr>
              <a:tabLst>
                <a:tab pos="6613469" algn="r"/>
              </a:tabLst>
              <a:defRPr/>
            </a:lvl2pPr>
            <a:lvl3pPr>
              <a:tabLst>
                <a:tab pos="6613469" algn="r"/>
              </a:tabLst>
              <a:defRPr/>
            </a:lvl3pPr>
            <a:lvl4pPr>
              <a:tabLst>
                <a:tab pos="6613469" algn="r"/>
              </a:tabLst>
              <a:defRPr/>
            </a:lvl4pPr>
            <a:lvl5pPr>
              <a:tabLst>
                <a:tab pos="4942550" algn="r"/>
              </a:tabLst>
              <a:defRPr baseline="0"/>
            </a:lvl5pPr>
            <a:lvl6pPr>
              <a:tabLst>
                <a:tab pos="6613469" algn="r"/>
              </a:tabLst>
              <a:defRPr/>
            </a:lvl6pPr>
            <a:lvl7pPr>
              <a:tabLst>
                <a:tab pos="6613469" algn="r"/>
              </a:tabLst>
              <a:defRPr/>
            </a:lvl7pPr>
            <a:lvl8pPr>
              <a:tabLst>
                <a:tab pos="6613469" algn="r"/>
              </a:tabLst>
              <a:defRPr/>
            </a:lvl8pPr>
            <a:lvl9pPr>
              <a:tabLst>
                <a:tab pos="6613469"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1"/>
          <p:cNvSpPr>
            <a:spLocks noGrp="1"/>
          </p:cNvSpPr>
          <p:nvPr>
            <p:ph type="title" hasCustomPrompt="1"/>
          </p:nvPr>
        </p:nvSpPr>
        <p:spPr>
          <a:xfrm>
            <a:off x="492615" y="317505"/>
            <a:ext cx="11203378"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216377513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C721C7-486E-428B-AED0-858F6895DFD1}" type="datetimeFigureOut">
              <a:rPr lang="en-ZA" smtClean="0">
                <a:solidFill>
                  <a:prstClr val="black">
                    <a:tint val="75000"/>
                  </a:prstClr>
                </a:solidFill>
              </a:rPr>
              <a:pPr/>
              <a:t>2020/02/26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DE0240-4A4B-406E-A8A2-AEF87564E3EC}"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552926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C721C7-486E-428B-AED0-858F6895DFD1}" type="datetimeFigureOut">
              <a:rPr lang="en-ZA" smtClean="0">
                <a:solidFill>
                  <a:prstClr val="black">
                    <a:tint val="75000"/>
                  </a:prstClr>
                </a:solidFill>
              </a:rPr>
              <a:pPr/>
              <a:t>2020/02/26</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CDE0240-4A4B-406E-A8A2-AEF87564E3EC}"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723337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C721C7-486E-428B-AED0-858F6895DFD1}" type="datetimeFigureOut">
              <a:rPr lang="en-ZA" smtClean="0">
                <a:solidFill>
                  <a:prstClr val="black">
                    <a:tint val="75000"/>
                  </a:prstClr>
                </a:solidFill>
              </a:rPr>
              <a:pPr/>
              <a:t>2020/02/26</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CDE0240-4A4B-406E-A8A2-AEF87564E3EC}"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636099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C721C7-486E-428B-AED0-858F6895DFD1}" type="datetimeFigureOut">
              <a:rPr lang="en-ZA" smtClean="0">
                <a:solidFill>
                  <a:prstClr val="black">
                    <a:tint val="75000"/>
                  </a:prstClr>
                </a:solidFill>
              </a:rPr>
              <a:pPr/>
              <a:t>2020/02/26</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CDE0240-4A4B-406E-A8A2-AEF87564E3EC}"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093861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C721C7-486E-428B-AED0-858F6895DFD1}" type="datetimeFigureOut">
              <a:rPr lang="en-ZA" smtClean="0">
                <a:solidFill>
                  <a:prstClr val="black">
                    <a:tint val="75000"/>
                  </a:prstClr>
                </a:solidFill>
              </a:rPr>
              <a:pPr/>
              <a:t>2020/02/26</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CDE0240-4A4B-406E-A8A2-AEF87564E3EC}"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11672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C721C7-486E-428B-AED0-858F6895DFD1}" type="datetimeFigureOut">
              <a:rPr lang="en-ZA" smtClean="0">
                <a:solidFill>
                  <a:prstClr val="black">
                    <a:tint val="75000"/>
                  </a:prstClr>
                </a:solidFill>
              </a:rPr>
              <a:pPr/>
              <a:t>2020/02/26</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CDE0240-4A4B-406E-A8A2-AEF87564E3EC}"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4203130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C721C7-486E-428B-AED0-858F6895DFD1}" type="datetimeFigureOut">
              <a:rPr lang="en-ZA" smtClean="0">
                <a:solidFill>
                  <a:prstClr val="black">
                    <a:tint val="75000"/>
                  </a:prstClr>
                </a:solidFill>
              </a:rPr>
              <a:pPr/>
              <a:t>2020/02/26</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CDE0240-4A4B-406E-A8A2-AEF87564E3EC}"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569813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oleObject" Target="../embeddings/oleObject1.bin"/><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ags" Target="../tags/tag2.xml"/><Relationship Id="rId2" Type="http://schemas.openxmlformats.org/officeDocument/2006/relationships/slideLayout" Target="../slideLayouts/slideLayout13.xml"/><Relationship Id="rId16" Type="http://schemas.openxmlformats.org/officeDocument/2006/relationships/tags" Target="../tags/tag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vmlDrawing" Target="../drawings/vmlDrawing1.vml"/><Relationship Id="rId10" Type="http://schemas.openxmlformats.org/officeDocument/2006/relationships/slideLayout" Target="../slideLayouts/slideLayout21.xml"/><Relationship Id="rId19" Type="http://schemas.openxmlformats.org/officeDocument/2006/relationships/image" Target="../media/image1.emf"/><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2BF64F-92E8-449D-82EA-BA7A4E9E66B4}" type="slidenum">
              <a:rPr lang="en-GB" altLang="en-US" smtClean="0"/>
              <a:pPr/>
              <a:t>‹#›</a:t>
            </a:fld>
            <a:endParaRPr lang="en-GB" altLang="en-US" dirty="0"/>
          </a:p>
        </p:txBody>
      </p:sp>
    </p:spTree>
    <p:extLst>
      <p:ext uri="{BB962C8B-B14F-4D97-AF65-F5344CB8AC3E}">
        <p14:creationId xmlns:p14="http://schemas.microsoft.com/office/powerpoint/2010/main" val="347285089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04CCA96-E7BA-4A31-BC57-360E20AC1BD4}"/>
              </a:ext>
            </a:extLst>
          </p:cNvPr>
          <p:cNvGraphicFramePr>
            <a:graphicFrameLocks noChangeAspect="1"/>
          </p:cNvGraphicFramePr>
          <p:nvPr userDrawn="1">
            <p:custDataLst>
              <p:tags r:id="rId16"/>
            </p:custDataLst>
            <p:extLst>
              <p:ext uri="{D42A27DB-BD31-4B8C-83A1-F6EECF244321}">
                <p14:modId xmlns:p14="http://schemas.microsoft.com/office/powerpoint/2010/main" val="3199701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2" name="think-cell Slide" r:id="rId18" imgW="395" imgH="394" progId="TCLayout.ActiveDocument.1">
                  <p:embed/>
                </p:oleObj>
              </mc:Choice>
              <mc:Fallback>
                <p:oleObj name="think-cell Slide" r:id="rId18" imgW="395" imgH="394" progId="TCLayout.ActiveDocument.1">
                  <p:embed/>
                  <p:pic>
                    <p:nvPicPr>
                      <p:cNvPr id="8" name="Object 7" hidden="1">
                        <a:extLst>
                          <a:ext uri="{FF2B5EF4-FFF2-40B4-BE49-F238E27FC236}">
                            <a16:creationId xmlns:a16="http://schemas.microsoft.com/office/drawing/2014/main" id="{204CCA96-E7BA-4A31-BC57-360E20AC1BD4}"/>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1CAB12D-CAE9-499B-8BF2-61DF3E7FDCF4}"/>
              </a:ext>
            </a:extLst>
          </p:cNvPr>
          <p:cNvSpPr/>
          <p:nvPr userDrawn="1">
            <p:custDataLst>
              <p:tags r:id="rId1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967D81BA-B0BD-4339-A381-F11C9B3C86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4B13E8-88D2-4696-8AC2-316E0F3195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639FFF-8962-4C4F-8764-D3F30DE7C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E9CCA6-815C-47DA-BB8F-C205AAE37162}" type="datetimeFigureOut">
              <a:rPr lang="en-US" smtClean="0"/>
              <a:t>2/26/2020</a:t>
            </a:fld>
            <a:endParaRPr lang="en-US"/>
          </a:p>
        </p:txBody>
      </p:sp>
      <p:sp>
        <p:nvSpPr>
          <p:cNvPr id="5" name="Footer Placeholder 4">
            <a:extLst>
              <a:ext uri="{FF2B5EF4-FFF2-40B4-BE49-F238E27FC236}">
                <a16:creationId xmlns:a16="http://schemas.microsoft.com/office/drawing/2014/main" id="{7EA5734C-18A2-4FAA-B026-71F1594396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24110E-05E1-4CE5-81B2-8C7B465415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98F4F-CB44-4308-A4DC-B1CCE503FC66}" type="slidenum">
              <a:rPr lang="en-US" smtClean="0"/>
              <a:t>‹#›</a:t>
            </a:fld>
            <a:endParaRPr lang="en-US"/>
          </a:p>
        </p:txBody>
      </p:sp>
    </p:spTree>
    <p:extLst>
      <p:ext uri="{BB962C8B-B14F-4D97-AF65-F5344CB8AC3E}">
        <p14:creationId xmlns:p14="http://schemas.microsoft.com/office/powerpoint/2010/main" val="30427490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92C1C5A-DFFA-47C3-BD4B-829821C1398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6"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A92C1C5A-DFFA-47C3-BD4B-829821C1398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A58CCC4E-F8CE-400D-99FD-AB6B90251CD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60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sym typeface="Calibri Light" panose="020F0302020204030204" pitchFamily="34" charset="0"/>
            </a:endParaRPr>
          </a:p>
        </p:txBody>
      </p:sp>
      <p:sp useBgFill="1">
        <p:nvSpPr>
          <p:cNvPr id="8"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970BF77-1D5B-45D1-9653-F4A23062853B}"/>
              </a:ext>
            </a:extLst>
          </p:cNvPr>
          <p:cNvSpPr>
            <a:spLocks noGrp="1"/>
          </p:cNvSpPr>
          <p:nvPr>
            <p:ph type="ctrTitle"/>
          </p:nvPr>
        </p:nvSpPr>
        <p:spPr>
          <a:xfrm>
            <a:off x="838199" y="4525347"/>
            <a:ext cx="6801321" cy="1737360"/>
          </a:xfrm>
        </p:spPr>
        <p:txBody>
          <a:bodyPr anchor="ctr">
            <a:noAutofit/>
          </a:bodyPr>
          <a:lstStyle/>
          <a:p>
            <a:r>
              <a:rPr lang="en-GB" sz="3600" dirty="0">
                <a:cs typeface="Miriam Fixed" panose="020B0604020202020204" pitchFamily="49" charset="-79"/>
              </a:rPr>
              <a:t>Have grade repetition patterns changed in light of the progression policy in the FET phase?</a:t>
            </a:r>
            <a:br>
              <a:rPr lang="en-GB" sz="3600" dirty="0">
                <a:cs typeface="Miriam Fixed" panose="020B0604020202020204" pitchFamily="49" charset="-79"/>
              </a:rPr>
            </a:br>
            <a:endParaRPr lang="en-US" sz="3600" dirty="0">
              <a:cs typeface="Miriam Fixed" panose="020B0604020202020204" pitchFamily="49" charset="-79"/>
            </a:endParaRPr>
          </a:p>
        </p:txBody>
      </p:sp>
      <p:sp>
        <p:nvSpPr>
          <p:cNvPr id="3" name="Subtitle 2">
            <a:extLst>
              <a:ext uri="{FF2B5EF4-FFF2-40B4-BE49-F238E27FC236}">
                <a16:creationId xmlns:a16="http://schemas.microsoft.com/office/drawing/2014/main" id="{61D66105-CC62-4711-8B32-96C4F7899B12}"/>
              </a:ext>
            </a:extLst>
          </p:cNvPr>
          <p:cNvSpPr>
            <a:spLocks noGrp="1"/>
          </p:cNvSpPr>
          <p:nvPr>
            <p:ph type="subTitle" idx="1"/>
          </p:nvPr>
        </p:nvSpPr>
        <p:spPr>
          <a:xfrm>
            <a:off x="7961258" y="4525347"/>
            <a:ext cx="3258675" cy="1737360"/>
          </a:xfrm>
        </p:spPr>
        <p:txBody>
          <a:bodyPr anchor="ctr">
            <a:normAutofit/>
          </a:bodyPr>
          <a:lstStyle/>
          <a:p>
            <a:pPr algn="l"/>
            <a:r>
              <a:rPr lang="sv-SE" dirty="0">
                <a:solidFill>
                  <a:schemeClr val="bg1">
                    <a:lumMod val="50000"/>
                  </a:schemeClr>
                </a:solidFill>
                <a:latin typeface="+mj-lt"/>
              </a:rPr>
              <a:t>Jesal Kika &amp; Janeli Kotze</a:t>
            </a:r>
          </a:p>
          <a:p>
            <a:pPr algn="l"/>
            <a:r>
              <a:rPr lang="sv-SE" sz="2000" dirty="0">
                <a:solidFill>
                  <a:schemeClr val="bg1">
                    <a:lumMod val="50000"/>
                  </a:schemeClr>
                </a:solidFill>
                <a:latin typeface="+mj-lt"/>
              </a:rPr>
              <a:t>February 2020</a:t>
            </a:r>
            <a:endParaRPr lang="en-US" sz="2000" dirty="0">
              <a:solidFill>
                <a:schemeClr val="bg1">
                  <a:lumMod val="50000"/>
                </a:schemeClr>
              </a:solidFill>
              <a:latin typeface="+mj-lt"/>
            </a:endParaRPr>
          </a:p>
        </p:txBody>
      </p:sp>
      <p:sp>
        <p:nvSpPr>
          <p:cNvPr id="10"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12715F5-9306-4120-AFB0-181D7ED1F9EA}"/>
              </a:ext>
            </a:extLst>
          </p:cNvPr>
          <p:cNvPicPr>
            <a:picLocks noChangeAspect="1"/>
          </p:cNvPicPr>
          <p:nvPr/>
        </p:nvPicPr>
        <p:blipFill>
          <a:blip r:embed="rId7"/>
          <a:stretch>
            <a:fillRect/>
          </a:stretch>
        </p:blipFill>
        <p:spPr>
          <a:xfrm>
            <a:off x="3195390" y="68619"/>
            <a:ext cx="2933700" cy="1095375"/>
          </a:xfrm>
          <a:prstGeom prst="rect">
            <a:avLst/>
          </a:prstGeom>
        </p:spPr>
      </p:pic>
    </p:spTree>
    <p:extLst>
      <p:ext uri="{BB962C8B-B14F-4D97-AF65-F5344CB8AC3E}">
        <p14:creationId xmlns:p14="http://schemas.microsoft.com/office/powerpoint/2010/main" val="3207446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3" name="Content Placeholder 2"/>
          <p:cNvSpPr>
            <a:spLocks noGrp="1"/>
          </p:cNvSpPr>
          <p:nvPr>
            <p:ph idx="1"/>
          </p:nvPr>
        </p:nvSpPr>
        <p:spPr>
          <a:xfrm>
            <a:off x="838201" y="1524001"/>
            <a:ext cx="9529764" cy="4652963"/>
          </a:xfrm>
        </p:spPr>
        <p:txBody>
          <a:bodyPr>
            <a:normAutofit fontScale="92500" lnSpcReduction="10000"/>
          </a:bodyPr>
          <a:lstStyle/>
          <a:p>
            <a:pPr marL="0" indent="0" algn="just">
              <a:buNone/>
            </a:pPr>
            <a:r>
              <a:rPr lang="en-US" sz="2000" dirty="0">
                <a:latin typeface="Calibri Light" panose="020F0302020204030204" pitchFamily="34" charset="0"/>
                <a:cs typeface="Calibri Light" panose="020F0302020204030204" pitchFamily="34" charset="0"/>
              </a:rPr>
              <a:t>Five waves of the National Income Dynamics Study (NIDS)</a:t>
            </a:r>
          </a:p>
          <a:p>
            <a:pPr algn="just"/>
            <a:r>
              <a:rPr lang="en-US" sz="2000" i="1" dirty="0">
                <a:latin typeface="Calibri Light" panose="020F0302020204030204" pitchFamily="34" charset="0"/>
                <a:cs typeface="Calibri Light" panose="020F0302020204030204" pitchFamily="34" charset="0"/>
              </a:rPr>
              <a:t>Wave 1 (2008), Wave 2 (2010/11), Wave 3 (2012), Wave 4 (2014/15), Wave 5 (2017)</a:t>
            </a:r>
          </a:p>
          <a:p>
            <a:pPr algn="just"/>
            <a:endParaRPr lang="en-US" sz="2000" i="1" dirty="0">
              <a:latin typeface="Calibri Light" panose="020F0302020204030204" pitchFamily="34" charset="0"/>
              <a:cs typeface="Calibri Light" panose="020F0302020204030204" pitchFamily="34" charset="0"/>
            </a:endParaRPr>
          </a:p>
          <a:p>
            <a:pPr marL="0" indent="0" algn="just">
              <a:buNone/>
            </a:pPr>
            <a:r>
              <a:rPr lang="en-US" sz="2000" dirty="0">
                <a:latin typeface="Calibri Light" panose="020F0302020204030204" pitchFamily="34" charset="0"/>
                <a:cs typeface="Calibri Light" panose="020F0302020204030204" pitchFamily="34" charset="0"/>
              </a:rPr>
              <a:t>Instruments:</a:t>
            </a:r>
          </a:p>
          <a:p>
            <a:pPr algn="just"/>
            <a:r>
              <a:rPr lang="en-US" sz="2000" i="1" dirty="0">
                <a:latin typeface="Calibri Light" panose="020F0302020204030204" pitchFamily="34" charset="0"/>
                <a:cs typeface="Calibri Light" panose="020F0302020204030204" pitchFamily="34" charset="0"/>
              </a:rPr>
              <a:t>Adult questionnaire: </a:t>
            </a:r>
            <a:r>
              <a:rPr lang="en-US" sz="2000" dirty="0">
                <a:latin typeface="Calibri Light" panose="020F0302020204030204" pitchFamily="34" charset="0"/>
                <a:cs typeface="Calibri Light" panose="020F0302020204030204" pitchFamily="34" charset="0"/>
              </a:rPr>
              <a:t>Administered to all adults aged 15+ currently residing in the household</a:t>
            </a:r>
          </a:p>
          <a:p>
            <a:pPr algn="just"/>
            <a:endParaRPr lang="en-US" sz="2000" dirty="0">
              <a:latin typeface="Calibri Light" panose="020F0302020204030204" pitchFamily="34" charset="0"/>
              <a:cs typeface="Calibri Light" panose="020F0302020204030204" pitchFamily="34" charset="0"/>
            </a:endParaRPr>
          </a:p>
          <a:p>
            <a:pPr algn="just"/>
            <a:r>
              <a:rPr lang="en-US" sz="2000" i="1" dirty="0">
                <a:latin typeface="Calibri Light" panose="020F0302020204030204" pitchFamily="34" charset="0"/>
                <a:cs typeface="Calibri Light" panose="020F0302020204030204" pitchFamily="34" charset="0"/>
              </a:rPr>
              <a:t>Child questionnaire</a:t>
            </a:r>
            <a:r>
              <a:rPr lang="en-US" sz="2000" dirty="0">
                <a:latin typeface="Calibri Light" panose="020F0302020204030204" pitchFamily="34" charset="0"/>
                <a:cs typeface="Calibri Light" panose="020F0302020204030204" pitchFamily="34" charset="0"/>
              </a:rPr>
              <a:t>: Administered to main care giver (s) of all resident children aged between 0 and 14</a:t>
            </a:r>
          </a:p>
          <a:p>
            <a:pPr algn="just"/>
            <a:endParaRPr lang="en-US" sz="2000" dirty="0">
              <a:latin typeface="Calibri Light" panose="020F0302020204030204" pitchFamily="34" charset="0"/>
              <a:cs typeface="Calibri Light" panose="020F0302020204030204" pitchFamily="34" charset="0"/>
            </a:endParaRPr>
          </a:p>
          <a:p>
            <a:pPr algn="just"/>
            <a:r>
              <a:rPr lang="en-US" sz="2000" i="1" dirty="0">
                <a:latin typeface="Calibri Light" panose="020F0302020204030204" pitchFamily="34" charset="0"/>
                <a:cs typeface="Calibri Light" panose="020F0302020204030204" pitchFamily="34" charset="0"/>
              </a:rPr>
              <a:t>Proxy questionnaire: </a:t>
            </a:r>
            <a:r>
              <a:rPr lang="en-US" sz="2000" dirty="0">
                <a:latin typeface="Calibri Light" panose="020F0302020204030204" pitchFamily="34" charset="0"/>
                <a:cs typeface="Calibri Light" panose="020F0302020204030204" pitchFamily="34" charset="0"/>
              </a:rPr>
              <a:t>Completed for all household members not available at the time of the survey</a:t>
            </a:r>
          </a:p>
          <a:p>
            <a:pPr algn="just"/>
            <a:endParaRPr lang="en-US" sz="2000" dirty="0">
              <a:latin typeface="Calibri Light" panose="020F0302020204030204" pitchFamily="34" charset="0"/>
              <a:cs typeface="Calibri Light" panose="020F0302020204030204" pitchFamily="34" charset="0"/>
            </a:endParaRPr>
          </a:p>
          <a:p>
            <a:pPr algn="just"/>
            <a:r>
              <a:rPr lang="en-US" sz="2000" i="1" dirty="0">
                <a:latin typeface="Calibri Light" panose="020F0302020204030204" pitchFamily="34" charset="0"/>
                <a:cs typeface="Calibri Light" panose="020F0302020204030204" pitchFamily="34" charset="0"/>
              </a:rPr>
              <a:t>Household questionnaire: </a:t>
            </a:r>
            <a:r>
              <a:rPr lang="en-US" sz="2000" dirty="0">
                <a:latin typeface="Calibri Light" panose="020F0302020204030204" pitchFamily="34" charset="0"/>
                <a:cs typeface="Calibri Light" panose="020F0302020204030204" pitchFamily="34" charset="0"/>
              </a:rPr>
              <a:t>Administered to the household head to collect information pertaining to income, expenditure, social grants and asset ownership.</a:t>
            </a:r>
          </a:p>
          <a:p>
            <a:pPr algn="just"/>
            <a:endParaRPr lang="en-US" sz="2000" i="1" dirty="0">
              <a:latin typeface="Calibri Light" panose="020F0302020204030204" pitchFamily="34" charset="0"/>
              <a:cs typeface="Calibri Light" panose="020F0302020204030204" pitchFamily="34" charset="0"/>
            </a:endParaRPr>
          </a:p>
          <a:p>
            <a:pPr algn="just"/>
            <a:endParaRPr lang="en-US" sz="2000" i="1" dirty="0">
              <a:latin typeface="Calibri Light" panose="020F0302020204030204" pitchFamily="34" charset="0"/>
              <a:cs typeface="Calibri Light" panose="020F0302020204030204" pitchFamily="34" charset="0"/>
            </a:endParaRPr>
          </a:p>
          <a:p>
            <a:pPr marL="0" indent="0" algn="just">
              <a:buNone/>
            </a:pPr>
            <a:endParaRPr lang="en-US" sz="2000" dirty="0">
              <a:latin typeface="Calibri Light" panose="020F0302020204030204" pitchFamily="34" charset="0"/>
              <a:cs typeface="Calibri Light" panose="020F0302020204030204" pitchFamily="34" charset="0"/>
            </a:endParaRPr>
          </a:p>
          <a:p>
            <a:pPr marL="0" indent="0" algn="just">
              <a:buNone/>
            </a:pPr>
            <a:endParaRPr lang="en-US" sz="2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418575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a:t>
            </a:r>
          </a:p>
        </p:txBody>
      </p:sp>
      <p:sp>
        <p:nvSpPr>
          <p:cNvPr id="3" name="Content Placeholder 2"/>
          <p:cNvSpPr>
            <a:spLocks noGrp="1"/>
          </p:cNvSpPr>
          <p:nvPr>
            <p:ph idx="1"/>
          </p:nvPr>
        </p:nvSpPr>
        <p:spPr>
          <a:xfrm>
            <a:off x="838201" y="1524001"/>
            <a:ext cx="9529764" cy="4652963"/>
          </a:xfrm>
        </p:spPr>
        <p:txBody>
          <a:bodyPr>
            <a:normAutofit/>
          </a:bodyPr>
          <a:lstStyle/>
          <a:p>
            <a:pPr marL="0" indent="0" algn="just">
              <a:buNone/>
            </a:pPr>
            <a:r>
              <a:rPr lang="en-US" sz="2000" i="1" dirty="0">
                <a:latin typeface="Calibri Light" panose="020F0302020204030204" pitchFamily="34" charset="0"/>
                <a:cs typeface="Calibri Light" panose="020F0302020204030204" pitchFamily="34" charset="0"/>
              </a:rPr>
              <a:t>Key variables of interest</a:t>
            </a:r>
            <a:r>
              <a:rPr lang="en-US" sz="2000" dirty="0">
                <a:latin typeface="Calibri Light" panose="020F0302020204030204" pitchFamily="34" charset="0"/>
                <a:cs typeface="Calibri Light" panose="020F0302020204030204" pitchFamily="34" charset="0"/>
              </a:rPr>
              <a:t>: Whether an individual repeated any school grade; and if so, what grade and how many times were each of these repeated (Wave 1 and Wave 5).</a:t>
            </a:r>
          </a:p>
          <a:p>
            <a:pPr marL="0" indent="0" algn="just">
              <a:buNone/>
            </a:pPr>
            <a:endParaRPr lang="en-US" sz="2000" dirty="0">
              <a:latin typeface="Calibri Light" panose="020F0302020204030204" pitchFamily="34" charset="0"/>
              <a:cs typeface="Calibri Light" panose="020F0302020204030204" pitchFamily="34" charset="0"/>
            </a:endParaRPr>
          </a:p>
          <a:p>
            <a:pPr marL="0" indent="0" algn="just">
              <a:buNone/>
            </a:pPr>
            <a:r>
              <a:rPr lang="en-US" sz="2000" dirty="0">
                <a:latin typeface="Calibri Light" panose="020F0302020204030204" pitchFamily="34" charset="0"/>
                <a:cs typeface="Calibri Light" panose="020F0302020204030204" pitchFamily="34" charset="0"/>
              </a:rPr>
              <a:t>Wave 5 contains the most useful information for the analysis since the repetition questions are asked retrospectively and reflects transitions across all five waves.</a:t>
            </a:r>
          </a:p>
          <a:p>
            <a:pPr marL="0" indent="0" algn="just">
              <a:buNone/>
            </a:pPr>
            <a:endParaRPr lang="en-US" sz="2000" dirty="0">
              <a:latin typeface="Calibri Light" panose="020F0302020204030204" pitchFamily="34" charset="0"/>
              <a:cs typeface="Calibri Light" panose="020F0302020204030204" pitchFamily="34" charset="0"/>
            </a:endParaRPr>
          </a:p>
          <a:p>
            <a:pPr marL="0" indent="0" algn="just">
              <a:buNone/>
            </a:pPr>
            <a:endParaRPr lang="en-US" sz="2000" dirty="0">
              <a:latin typeface="Calibri Light" panose="020F0302020204030204" pitchFamily="34" charset="0"/>
              <a:cs typeface="Calibri Light" panose="020F0302020204030204" pitchFamily="34" charset="0"/>
            </a:endParaRPr>
          </a:p>
          <a:p>
            <a:pPr algn="just"/>
            <a:endParaRPr lang="en-US" sz="2000" i="1" dirty="0">
              <a:latin typeface="Calibri Light" panose="020F0302020204030204" pitchFamily="34" charset="0"/>
              <a:cs typeface="Calibri Light" panose="020F0302020204030204" pitchFamily="34" charset="0"/>
            </a:endParaRPr>
          </a:p>
          <a:p>
            <a:pPr algn="just"/>
            <a:endParaRPr lang="en-US" sz="2000" i="1" dirty="0">
              <a:latin typeface="Calibri Light" panose="020F0302020204030204" pitchFamily="34" charset="0"/>
              <a:cs typeface="Calibri Light" panose="020F0302020204030204" pitchFamily="34" charset="0"/>
            </a:endParaRPr>
          </a:p>
          <a:p>
            <a:pPr marL="0" indent="0" algn="just">
              <a:buNone/>
            </a:pPr>
            <a:endParaRPr lang="en-US" sz="2000" dirty="0">
              <a:latin typeface="Calibri Light" panose="020F0302020204030204" pitchFamily="34" charset="0"/>
              <a:cs typeface="Calibri Light" panose="020F0302020204030204" pitchFamily="34" charset="0"/>
            </a:endParaRPr>
          </a:p>
          <a:p>
            <a:pPr marL="0" indent="0" algn="just">
              <a:buNone/>
            </a:pPr>
            <a:r>
              <a:rPr lang="en-US" sz="2000" i="1" dirty="0">
                <a:latin typeface="Calibri Light" panose="020F0302020204030204" pitchFamily="34" charset="0"/>
                <a:cs typeface="Calibri Light" panose="020F0302020204030204" pitchFamily="34" charset="0"/>
              </a:rPr>
              <a:t>Small sample size challenge when trying to observe learners who were enrolled in Wave 1 and successfully interviewed in subsequent waves.</a:t>
            </a:r>
          </a:p>
          <a:p>
            <a:pPr marL="0" indent="0" algn="just">
              <a:buNone/>
            </a:pPr>
            <a:endParaRPr lang="en-US" sz="2000" dirty="0">
              <a:latin typeface="Calibri Light" panose="020F0302020204030204" pitchFamily="34" charset="0"/>
              <a:cs typeface="Calibri Light" panose="020F0302020204030204" pitchFamily="34" charset="0"/>
            </a:endParaRPr>
          </a:p>
        </p:txBody>
      </p:sp>
      <p:sp>
        <p:nvSpPr>
          <p:cNvPr id="4" name="Rounded Rectangle 3"/>
          <p:cNvSpPr/>
          <p:nvPr/>
        </p:nvSpPr>
        <p:spPr>
          <a:xfrm>
            <a:off x="1331120" y="3657600"/>
            <a:ext cx="8543925" cy="1143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Light" panose="020F0302020204030204" pitchFamily="34" charset="0"/>
                <a:cs typeface="Calibri Light" panose="020F0302020204030204" pitchFamily="34" charset="0"/>
              </a:rPr>
              <a:t>Sample: </a:t>
            </a:r>
            <a:r>
              <a:rPr lang="en-US" sz="2000" dirty="0">
                <a:latin typeface="Calibri Light" panose="020F0302020204030204" pitchFamily="34" charset="0"/>
                <a:cs typeface="Calibri Light" panose="020F0302020204030204" pitchFamily="34" charset="0"/>
              </a:rPr>
              <a:t>All those who were enrolled at any point (between Wave 1 to Wave 5) in any grade and for whom we have information for in Wave 5 i.e. those who were successfully interviewed in Wave 5. </a:t>
            </a:r>
          </a:p>
        </p:txBody>
      </p:sp>
    </p:spTree>
    <p:extLst>
      <p:ext uri="{BB962C8B-B14F-4D97-AF65-F5344CB8AC3E}">
        <p14:creationId xmlns:p14="http://schemas.microsoft.com/office/powerpoint/2010/main" val="28549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824039" y="2743200"/>
            <a:ext cx="8543925" cy="1325563"/>
          </a:xfrm>
        </p:spPr>
        <p:txBody>
          <a:bodyPr>
            <a:normAutofit fontScale="90000"/>
          </a:bodyPr>
          <a:lstStyle/>
          <a:p>
            <a:pPr algn="ctr"/>
            <a:r>
              <a:rPr lang="en-US" dirty="0">
                <a:solidFill>
                  <a:schemeClr val="accent1"/>
                </a:solidFill>
              </a:rPr>
              <a:t>1. What have the general repetition patterns looked like using Wave 1 (2008) and Wave 5 (2017) data?</a:t>
            </a:r>
          </a:p>
        </p:txBody>
      </p:sp>
    </p:spTree>
    <p:extLst>
      <p:ext uri="{BB962C8B-B14F-4D97-AF65-F5344CB8AC3E}">
        <p14:creationId xmlns:p14="http://schemas.microsoft.com/office/powerpoint/2010/main" val="943332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543925" cy="1325563"/>
          </a:xfrm>
        </p:spPr>
        <p:txBody>
          <a:bodyPr>
            <a:normAutofit/>
          </a:bodyPr>
          <a:lstStyle/>
          <a:p>
            <a:r>
              <a:rPr lang="en-US" sz="2400" dirty="0"/>
              <a:t>Proportion of 15 to 30-year-olds that repeated a school grade</a:t>
            </a:r>
          </a:p>
        </p:txBody>
      </p:sp>
      <p:graphicFrame>
        <p:nvGraphicFramePr>
          <p:cNvPr id="4" name="Chart 3">
            <a:extLst>
              <a:ext uri="{FF2B5EF4-FFF2-40B4-BE49-F238E27FC236}">
                <a16:creationId xmlns:a16="http://schemas.microsoft.com/office/drawing/2014/main" id="{00000000-0008-0000-0000-000002000000}"/>
              </a:ext>
            </a:extLst>
          </p:cNvPr>
          <p:cNvGraphicFramePr>
            <a:graphicFrameLocks noGrp="1"/>
          </p:cNvGraphicFramePr>
          <p:nvPr>
            <p:extLst>
              <p:ext uri="{D42A27DB-BD31-4B8C-83A1-F6EECF244321}">
                <p14:modId xmlns:p14="http://schemas.microsoft.com/office/powerpoint/2010/main" val="661555893"/>
              </p:ext>
            </p:extLst>
          </p:nvPr>
        </p:nvGraphicFramePr>
        <p:xfrm>
          <a:off x="1446943" y="914400"/>
          <a:ext cx="9602057" cy="55497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4225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152400"/>
            <a:ext cx="11404600" cy="1325563"/>
          </a:xfrm>
        </p:spPr>
        <p:txBody>
          <a:bodyPr>
            <a:normAutofit/>
          </a:bodyPr>
          <a:lstStyle/>
          <a:p>
            <a:pPr algn="ctr"/>
            <a:r>
              <a:rPr lang="en-US" sz="2000" dirty="0"/>
              <a:t>Proportion of 15-30-year-olds that repeated more than once in the FET phase by the year in which they completed their highest schooling grade</a:t>
            </a:r>
          </a:p>
        </p:txBody>
      </p:sp>
      <p:pic>
        <p:nvPicPr>
          <p:cNvPr id="4" name="Content Placeholder 4"/>
          <p:cNvPicPr>
            <a:picLocks noChangeAspect="1"/>
          </p:cNvPicPr>
          <p:nvPr/>
        </p:nvPicPr>
        <p:blipFill>
          <a:blip r:embed="rId3"/>
          <a:stretch>
            <a:fillRect/>
          </a:stretch>
        </p:blipFill>
        <p:spPr>
          <a:xfrm>
            <a:off x="2260600" y="895328"/>
            <a:ext cx="8153400" cy="5962672"/>
          </a:xfrm>
          <a:prstGeom prst="rect">
            <a:avLst/>
          </a:prstGeom>
        </p:spPr>
      </p:pic>
    </p:spTree>
    <p:extLst>
      <p:ext uri="{BB962C8B-B14F-4D97-AF65-F5344CB8AC3E}">
        <p14:creationId xmlns:p14="http://schemas.microsoft.com/office/powerpoint/2010/main" val="3814057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824039" y="2713038"/>
            <a:ext cx="8543925" cy="1325563"/>
          </a:xfrm>
        </p:spPr>
        <p:txBody>
          <a:bodyPr>
            <a:normAutofit fontScale="90000"/>
          </a:bodyPr>
          <a:lstStyle/>
          <a:p>
            <a:pPr algn="ctr"/>
            <a:r>
              <a:rPr lang="en-US" dirty="0">
                <a:solidFill>
                  <a:schemeClr val="accent1"/>
                </a:solidFill>
              </a:rPr>
              <a:t>2. What did repetition patterns look like just-before and just-after the progression policy was endorsed in the FET phase?</a:t>
            </a:r>
          </a:p>
        </p:txBody>
      </p:sp>
    </p:spTree>
    <p:extLst>
      <p:ext uri="{BB962C8B-B14F-4D97-AF65-F5344CB8AC3E}">
        <p14:creationId xmlns:p14="http://schemas.microsoft.com/office/powerpoint/2010/main" val="3605182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Just-before and just-after cohorts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58578243"/>
              </p:ext>
            </p:extLst>
          </p:nvPr>
        </p:nvGraphicFramePr>
        <p:xfrm>
          <a:off x="838200" y="1828800"/>
          <a:ext cx="10439400" cy="4267200"/>
        </p:xfrm>
        <a:graphic>
          <a:graphicData uri="http://schemas.openxmlformats.org/drawingml/2006/table">
            <a:tbl>
              <a:tblPr firstRow="1" bandRow="1">
                <a:tableStyleId>{5C22544A-7EE6-4342-B048-85BDC9FD1C3A}</a:tableStyleId>
              </a:tblPr>
              <a:tblGrid>
                <a:gridCol w="4791954">
                  <a:extLst>
                    <a:ext uri="{9D8B030D-6E8A-4147-A177-3AD203B41FA5}">
                      <a16:colId xmlns:a16="http://schemas.microsoft.com/office/drawing/2014/main" val="20000"/>
                    </a:ext>
                  </a:extLst>
                </a:gridCol>
                <a:gridCol w="1148633">
                  <a:extLst>
                    <a:ext uri="{9D8B030D-6E8A-4147-A177-3AD203B41FA5}">
                      <a16:colId xmlns:a16="http://schemas.microsoft.com/office/drawing/2014/main" val="20001"/>
                    </a:ext>
                  </a:extLst>
                </a:gridCol>
                <a:gridCol w="4498813">
                  <a:extLst>
                    <a:ext uri="{9D8B030D-6E8A-4147-A177-3AD203B41FA5}">
                      <a16:colId xmlns:a16="http://schemas.microsoft.com/office/drawing/2014/main" val="20002"/>
                    </a:ext>
                  </a:extLst>
                </a:gridCol>
              </a:tblGrid>
              <a:tr h="755906">
                <a:tc>
                  <a:txBody>
                    <a:bodyPr/>
                    <a:lstStyle/>
                    <a:p>
                      <a:pPr algn="ctr"/>
                      <a:r>
                        <a:rPr lang="en-US" sz="1800" dirty="0">
                          <a:latin typeface="+mj-lt"/>
                        </a:rPr>
                        <a:t>Just-before cohort</a:t>
                      </a:r>
                    </a:p>
                  </a:txBody>
                  <a:tcPr anchor="ctr">
                    <a:solidFill>
                      <a:schemeClr val="accent1"/>
                    </a:solidFill>
                  </a:tcPr>
                </a:tc>
                <a:tc rowSpan="2">
                  <a:txBody>
                    <a:bodyPr/>
                    <a:lstStyle/>
                    <a:p>
                      <a:pPr algn="ctr"/>
                      <a:r>
                        <a:rPr lang="en-US" sz="1800" dirty="0">
                          <a:latin typeface="+mj-lt"/>
                        </a:rPr>
                        <a:t>Progression policy</a:t>
                      </a:r>
                    </a:p>
                  </a:txBody>
                  <a:tcPr vert="vert270" anchor="ctr">
                    <a:solidFill>
                      <a:schemeClr val="accent4"/>
                    </a:solidFill>
                  </a:tcPr>
                </a:tc>
                <a:tc>
                  <a:txBody>
                    <a:bodyPr/>
                    <a:lstStyle/>
                    <a:p>
                      <a:pPr algn="ctr"/>
                      <a:r>
                        <a:rPr lang="en-US" sz="1800" dirty="0">
                          <a:latin typeface="+mj-lt"/>
                        </a:rPr>
                        <a:t>Just-after cohort</a:t>
                      </a:r>
                    </a:p>
                  </a:txBody>
                  <a:tcPr anchor="ctr">
                    <a:solidFill>
                      <a:schemeClr val="accent1"/>
                    </a:solidFill>
                  </a:tcPr>
                </a:tc>
                <a:extLst>
                  <a:ext uri="{0D108BD9-81ED-4DB2-BD59-A6C34878D82A}">
                    <a16:rowId xmlns:a16="http://schemas.microsoft.com/office/drawing/2014/main" val="10000"/>
                  </a:ext>
                </a:extLst>
              </a:tr>
              <a:tr h="3511294">
                <a:tc>
                  <a:txBody>
                    <a:bodyPr/>
                    <a:lstStyle/>
                    <a:p>
                      <a:pPr marL="0" indent="0">
                        <a:buFont typeface="Arial" panose="020B0604020202020204" pitchFamily="34" charset="0"/>
                        <a:buNone/>
                      </a:pPr>
                      <a:r>
                        <a:rPr lang="en-US" sz="1800" dirty="0">
                          <a:latin typeface="+mj-lt"/>
                        </a:rPr>
                        <a:t>Group 1:</a:t>
                      </a:r>
                    </a:p>
                    <a:p>
                      <a:pPr marL="0" indent="0">
                        <a:buFont typeface="Arial" panose="020B0604020202020204" pitchFamily="34" charset="0"/>
                        <a:buNone/>
                      </a:pPr>
                      <a:endParaRPr lang="en-US" sz="1800" dirty="0">
                        <a:latin typeface="+mj-lt"/>
                      </a:endParaRPr>
                    </a:p>
                    <a:p>
                      <a:pPr marL="285750" indent="-285750">
                        <a:buFont typeface="Arial" panose="020B0604020202020204" pitchFamily="34" charset="0"/>
                        <a:buChar char="•"/>
                      </a:pPr>
                      <a:r>
                        <a:rPr lang="en-US" sz="1800" dirty="0">
                          <a:latin typeface="+mj-lt"/>
                        </a:rPr>
                        <a:t>Those who completed their highest schooling grade in and after 2009 and before 2013 (4-years).</a:t>
                      </a:r>
                    </a:p>
                    <a:p>
                      <a:pPr marL="285750" indent="-285750">
                        <a:buFont typeface="Arial" panose="020B0604020202020204" pitchFamily="34" charset="0"/>
                        <a:buChar char="•"/>
                      </a:pPr>
                      <a:endParaRPr lang="en-US" sz="1800" dirty="0">
                        <a:latin typeface="+mj-lt"/>
                      </a:endParaRPr>
                    </a:p>
                    <a:p>
                      <a:pPr marL="285750" indent="-285750">
                        <a:buFont typeface="Arial" panose="020B0604020202020204" pitchFamily="34" charset="0"/>
                        <a:buChar char="•"/>
                      </a:pPr>
                      <a:r>
                        <a:rPr lang="en-US" sz="1800" dirty="0">
                          <a:latin typeface="+mj-lt"/>
                        </a:rPr>
                        <a:t>15</a:t>
                      </a:r>
                      <a:r>
                        <a:rPr lang="en-US" sz="1800" baseline="0" dirty="0">
                          <a:latin typeface="+mj-lt"/>
                        </a:rPr>
                        <a:t> to 30-year olds who are no longer in school.</a:t>
                      </a:r>
                      <a:endParaRPr lang="en-US" sz="1800" dirty="0">
                        <a:latin typeface="+mj-lt"/>
                      </a:endParaRPr>
                    </a:p>
                  </a:txBody>
                  <a:tcPr>
                    <a:solidFill>
                      <a:schemeClr val="accent3">
                        <a:lumMod val="20000"/>
                        <a:lumOff val="80000"/>
                      </a:schemeClr>
                    </a:solidFill>
                  </a:tcPr>
                </a:tc>
                <a:tc vMerge="1">
                  <a:txBody>
                    <a:bodyPr/>
                    <a:lstStyle/>
                    <a:p>
                      <a:endParaRPr lang="en-US"/>
                    </a:p>
                  </a:txBody>
                  <a:tcPr/>
                </a:tc>
                <a:tc>
                  <a:txBody>
                    <a:bodyPr/>
                    <a:lstStyle/>
                    <a:p>
                      <a:r>
                        <a:rPr lang="en-US" sz="1800" dirty="0">
                          <a:latin typeface="+mj-lt"/>
                        </a:rPr>
                        <a:t>Group 2:</a:t>
                      </a:r>
                    </a:p>
                    <a:p>
                      <a:endParaRPr lang="en-US" sz="1800" dirty="0">
                        <a:latin typeface="+mj-lt"/>
                      </a:endParaRPr>
                    </a:p>
                    <a:p>
                      <a:pPr marL="285750" indent="-285750">
                        <a:buFont typeface="Arial" panose="020B0604020202020204" pitchFamily="34" charset="0"/>
                        <a:buChar char="•"/>
                      </a:pPr>
                      <a:r>
                        <a:rPr lang="en-US" sz="1800" dirty="0">
                          <a:latin typeface="+mj-lt"/>
                        </a:rPr>
                        <a:t>Those who completed their highest grade in and after 2013 and before 2017 (4-years). </a:t>
                      </a:r>
                    </a:p>
                    <a:p>
                      <a:pPr marL="285750" indent="-285750">
                        <a:buFont typeface="Arial" panose="020B0604020202020204" pitchFamily="34" charset="0"/>
                        <a:buChar char="•"/>
                      </a:pPr>
                      <a:endParaRPr lang="en-US" sz="1800" dirty="0">
                        <a:latin typeface="+mj-lt"/>
                      </a:endParaRPr>
                    </a:p>
                    <a:p>
                      <a:pPr marL="285750" marR="0" lvl="0" indent="-2857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latin typeface="+mj-lt"/>
                          <a:ea typeface="+mn-ea"/>
                          <a:cs typeface="+mn-cs"/>
                        </a:rPr>
                        <a:t>15</a:t>
                      </a:r>
                      <a:r>
                        <a:rPr lang="en-US" sz="1800" kern="1200" baseline="0" dirty="0">
                          <a:solidFill>
                            <a:schemeClr val="dk1"/>
                          </a:solidFill>
                          <a:latin typeface="+mj-lt"/>
                          <a:ea typeface="+mn-ea"/>
                          <a:cs typeface="+mn-cs"/>
                        </a:rPr>
                        <a:t> to 30-year olds who are no longer in school.</a:t>
                      </a:r>
                      <a:endParaRPr lang="en-US" sz="1800" kern="1200" dirty="0">
                        <a:solidFill>
                          <a:schemeClr val="dk1"/>
                        </a:solidFill>
                        <a:latin typeface="+mj-lt"/>
                        <a:ea typeface="+mn-ea"/>
                        <a:cs typeface="+mn-cs"/>
                      </a:endParaRPr>
                    </a:p>
                    <a:p>
                      <a:pPr marL="285750" indent="-285750">
                        <a:buFont typeface="Arial" panose="020B0604020202020204" pitchFamily="34" charset="0"/>
                        <a:buChar char="•"/>
                      </a:pPr>
                      <a:endParaRPr lang="en-US" sz="1800" dirty="0">
                        <a:latin typeface="+mj-lt"/>
                      </a:endParaRPr>
                    </a:p>
                  </a:txBody>
                  <a:tcP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84880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1049000" cy="1325563"/>
          </a:xfrm>
        </p:spPr>
        <p:txBody>
          <a:bodyPr>
            <a:normAutofit/>
          </a:bodyPr>
          <a:lstStyle/>
          <a:p>
            <a:pPr algn="ctr"/>
            <a:r>
              <a:rPr lang="en-US" sz="2400" dirty="0"/>
              <a:t>Proportion of 15 to 30-year-olds repeating </a:t>
            </a:r>
            <a:r>
              <a:rPr lang="en-US" sz="2400" b="1" dirty="0"/>
              <a:t>at least once </a:t>
            </a:r>
            <a:r>
              <a:rPr lang="en-US" sz="2400" dirty="0"/>
              <a:t>just-before and just-after the endorsement of the policy in the FET phase</a:t>
            </a:r>
          </a:p>
        </p:txBody>
      </p:sp>
      <p:graphicFrame>
        <p:nvGraphicFramePr>
          <p:cNvPr id="4" name="Chart 3">
            <a:extLst>
              <a:ext uri="{FF2B5EF4-FFF2-40B4-BE49-F238E27FC236}">
                <a16:creationId xmlns:a16="http://schemas.microsoft.com/office/drawing/2014/main" id="{00000000-0008-0000-0700-000002000000}"/>
              </a:ext>
            </a:extLst>
          </p:cNvPr>
          <p:cNvGraphicFramePr>
            <a:graphicFrameLocks noGrp="1"/>
          </p:cNvGraphicFramePr>
          <p:nvPr>
            <p:extLst>
              <p:ext uri="{D42A27DB-BD31-4B8C-83A1-F6EECF244321}">
                <p14:modId xmlns:p14="http://schemas.microsoft.com/office/powerpoint/2010/main" val="1212402566"/>
              </p:ext>
            </p:extLst>
          </p:nvPr>
        </p:nvGraphicFramePr>
        <p:xfrm>
          <a:off x="1942672" y="1219200"/>
          <a:ext cx="8306656" cy="53973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3626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106363"/>
            <a:ext cx="10591800" cy="1325563"/>
          </a:xfrm>
        </p:spPr>
        <p:txBody>
          <a:bodyPr>
            <a:normAutofit/>
          </a:bodyPr>
          <a:lstStyle/>
          <a:p>
            <a:pPr algn="ctr"/>
            <a:r>
              <a:rPr lang="en-US" sz="2400" dirty="0"/>
              <a:t>Proportion of 15 to 30-year-olds repeating </a:t>
            </a:r>
            <a:r>
              <a:rPr lang="en-US" sz="2400" b="1" dirty="0"/>
              <a:t>more than once </a:t>
            </a:r>
            <a:r>
              <a:rPr lang="en-US" sz="2400" dirty="0"/>
              <a:t>just-before and just-after the endorsement of the policy in the FET phase</a:t>
            </a:r>
          </a:p>
        </p:txBody>
      </p:sp>
      <p:graphicFrame>
        <p:nvGraphicFramePr>
          <p:cNvPr id="6" name="Chart 5">
            <a:extLst>
              <a:ext uri="{FF2B5EF4-FFF2-40B4-BE49-F238E27FC236}">
                <a16:creationId xmlns:a16="http://schemas.microsoft.com/office/drawing/2014/main" id="{00000000-0008-0000-0800-000002000000}"/>
              </a:ext>
            </a:extLst>
          </p:cNvPr>
          <p:cNvGraphicFramePr>
            <a:graphicFrameLocks noGrp="1"/>
          </p:cNvGraphicFramePr>
          <p:nvPr>
            <p:extLst>
              <p:ext uri="{D42A27DB-BD31-4B8C-83A1-F6EECF244321}">
                <p14:modId xmlns:p14="http://schemas.microsoft.com/office/powerpoint/2010/main" val="1831853822"/>
              </p:ext>
            </p:extLst>
          </p:nvPr>
        </p:nvGraphicFramePr>
        <p:xfrm>
          <a:off x="1466422" y="969963"/>
          <a:ext cx="9259155" cy="586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32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42182"/>
            <a:ext cx="9677400" cy="1325563"/>
          </a:xfrm>
        </p:spPr>
        <p:txBody>
          <a:bodyPr>
            <a:normAutofit/>
          </a:bodyPr>
          <a:lstStyle/>
          <a:p>
            <a:r>
              <a:rPr lang="en-US" sz="2800" dirty="0"/>
              <a:t>What are the effects of the policy on retaining learners in school?</a:t>
            </a:r>
          </a:p>
        </p:txBody>
      </p:sp>
      <p:sp>
        <p:nvSpPr>
          <p:cNvPr id="7" name="Rectangle 6"/>
          <p:cNvSpPr/>
          <p:nvPr/>
        </p:nvSpPr>
        <p:spPr>
          <a:xfrm>
            <a:off x="1143001" y="1712599"/>
            <a:ext cx="9906000" cy="584775"/>
          </a:xfrm>
          <a:prstGeom prst="rect">
            <a:avLst/>
          </a:prstGeom>
          <a:solidFill>
            <a:schemeClr val="accent4"/>
          </a:solidFill>
          <a:ln>
            <a:solidFill>
              <a:schemeClr val="accent4"/>
            </a:solidFill>
          </a:ln>
        </p:spPr>
        <p:txBody>
          <a:bodyPr wrap="square">
            <a:spAutoFit/>
          </a:bodyPr>
          <a:lstStyle/>
          <a:p>
            <a:pPr algn="ctr" eaLnBrk="1" fontAlgn="auto" hangingPunct="1">
              <a:spcBef>
                <a:spcPts val="0"/>
              </a:spcBef>
              <a:spcAft>
                <a:spcPts val="0"/>
              </a:spcAft>
              <a:defRPr/>
            </a:pPr>
            <a:r>
              <a:rPr lang="en-US" sz="1600" kern="0" dirty="0">
                <a:solidFill>
                  <a:schemeClr val="bg1"/>
                </a:solidFill>
                <a:latin typeface="+mj-lt"/>
                <a:ea typeface="+mn-ea"/>
              </a:rPr>
              <a:t>Group 1 (Just-before): Completed school in and after 2009 and before 2013</a:t>
            </a:r>
          </a:p>
          <a:p>
            <a:pPr algn="ctr" eaLnBrk="1" fontAlgn="auto" hangingPunct="1">
              <a:spcBef>
                <a:spcPts val="0"/>
              </a:spcBef>
              <a:spcAft>
                <a:spcPts val="0"/>
              </a:spcAft>
              <a:defRPr/>
            </a:pPr>
            <a:r>
              <a:rPr lang="en-US" sz="1600" kern="0" dirty="0">
                <a:solidFill>
                  <a:schemeClr val="bg1"/>
                </a:solidFill>
                <a:latin typeface="+mj-lt"/>
                <a:ea typeface="+mn-ea"/>
              </a:rPr>
              <a:t>Group 2 (Just-after): Completed school in and after 2013 and before 2017</a:t>
            </a:r>
          </a:p>
        </p:txBody>
      </p:sp>
      <p:graphicFrame>
        <p:nvGraphicFramePr>
          <p:cNvPr id="8" name="Content Placeholder 4"/>
          <p:cNvGraphicFramePr>
            <a:graphicFrameLocks/>
          </p:cNvGraphicFramePr>
          <p:nvPr>
            <p:extLst>
              <p:ext uri="{D42A27DB-BD31-4B8C-83A1-F6EECF244321}">
                <p14:modId xmlns:p14="http://schemas.microsoft.com/office/powerpoint/2010/main" val="865447854"/>
              </p:ext>
            </p:extLst>
          </p:nvPr>
        </p:nvGraphicFramePr>
        <p:xfrm>
          <a:off x="1143000" y="2587082"/>
          <a:ext cx="9905997" cy="2289718"/>
        </p:xfrm>
        <a:graphic>
          <a:graphicData uri="http://schemas.openxmlformats.org/drawingml/2006/table">
            <a:tbl>
              <a:tblPr firstRow="1" bandRow="1"/>
              <a:tblGrid>
                <a:gridCol w="1703523">
                  <a:extLst>
                    <a:ext uri="{9D8B030D-6E8A-4147-A177-3AD203B41FA5}">
                      <a16:colId xmlns:a16="http://schemas.microsoft.com/office/drawing/2014/main" val="20000"/>
                    </a:ext>
                  </a:extLst>
                </a:gridCol>
                <a:gridCol w="1367079">
                  <a:extLst>
                    <a:ext uri="{9D8B030D-6E8A-4147-A177-3AD203B41FA5}">
                      <a16:colId xmlns:a16="http://schemas.microsoft.com/office/drawing/2014/main" val="20001"/>
                    </a:ext>
                  </a:extLst>
                </a:gridCol>
                <a:gridCol w="1367079">
                  <a:extLst>
                    <a:ext uri="{9D8B030D-6E8A-4147-A177-3AD203B41FA5}">
                      <a16:colId xmlns:a16="http://schemas.microsoft.com/office/drawing/2014/main" val="20002"/>
                    </a:ext>
                  </a:extLst>
                </a:gridCol>
                <a:gridCol w="1367079">
                  <a:extLst>
                    <a:ext uri="{9D8B030D-6E8A-4147-A177-3AD203B41FA5}">
                      <a16:colId xmlns:a16="http://schemas.microsoft.com/office/drawing/2014/main" val="20003"/>
                    </a:ext>
                  </a:extLst>
                </a:gridCol>
                <a:gridCol w="1367079">
                  <a:extLst>
                    <a:ext uri="{9D8B030D-6E8A-4147-A177-3AD203B41FA5}">
                      <a16:colId xmlns:a16="http://schemas.microsoft.com/office/drawing/2014/main" val="20004"/>
                    </a:ext>
                  </a:extLst>
                </a:gridCol>
                <a:gridCol w="1367079">
                  <a:extLst>
                    <a:ext uri="{9D8B030D-6E8A-4147-A177-3AD203B41FA5}">
                      <a16:colId xmlns:a16="http://schemas.microsoft.com/office/drawing/2014/main" val="20005"/>
                    </a:ext>
                  </a:extLst>
                </a:gridCol>
                <a:gridCol w="1367079">
                  <a:extLst>
                    <a:ext uri="{9D8B030D-6E8A-4147-A177-3AD203B41FA5}">
                      <a16:colId xmlns:a16="http://schemas.microsoft.com/office/drawing/2014/main" val="20006"/>
                    </a:ext>
                  </a:extLst>
                </a:gridCol>
              </a:tblGrid>
              <a:tr h="1123022">
                <a:tc>
                  <a:txBody>
                    <a:bodyPr/>
                    <a:lstStyle>
                      <a:lvl1pPr marL="0" algn="l" defTabSz="742950" rtl="0" eaLnBrk="1" latinLnBrk="0" hangingPunct="1">
                        <a:defRPr sz="1463" b="1" kern="1200">
                          <a:solidFill>
                            <a:schemeClr val="lt1"/>
                          </a:solidFill>
                          <a:latin typeface="Calibri" panose="020F0502020204030204"/>
                        </a:defRPr>
                      </a:lvl1pPr>
                      <a:lvl2pPr marL="371475" algn="l" defTabSz="742950" rtl="0" eaLnBrk="1" latinLnBrk="0" hangingPunct="1">
                        <a:defRPr sz="1463" b="1" kern="1200">
                          <a:solidFill>
                            <a:schemeClr val="lt1"/>
                          </a:solidFill>
                          <a:latin typeface="Calibri" panose="020F0502020204030204"/>
                        </a:defRPr>
                      </a:lvl2pPr>
                      <a:lvl3pPr marL="742950" algn="l" defTabSz="742950" rtl="0" eaLnBrk="1" latinLnBrk="0" hangingPunct="1">
                        <a:defRPr sz="1463" b="1" kern="1200">
                          <a:solidFill>
                            <a:schemeClr val="lt1"/>
                          </a:solidFill>
                          <a:latin typeface="Calibri" panose="020F0502020204030204"/>
                        </a:defRPr>
                      </a:lvl3pPr>
                      <a:lvl4pPr marL="1114425" algn="l" defTabSz="742950" rtl="0" eaLnBrk="1" latinLnBrk="0" hangingPunct="1">
                        <a:defRPr sz="1463" b="1" kern="1200">
                          <a:solidFill>
                            <a:schemeClr val="lt1"/>
                          </a:solidFill>
                          <a:latin typeface="Calibri" panose="020F0502020204030204"/>
                        </a:defRPr>
                      </a:lvl4pPr>
                      <a:lvl5pPr marL="1485900" algn="l" defTabSz="742950" rtl="0" eaLnBrk="1" latinLnBrk="0" hangingPunct="1">
                        <a:defRPr sz="1463" b="1" kern="1200">
                          <a:solidFill>
                            <a:schemeClr val="lt1"/>
                          </a:solidFill>
                          <a:latin typeface="Calibri" panose="020F0502020204030204"/>
                        </a:defRPr>
                      </a:lvl5pPr>
                      <a:lvl6pPr marL="1857375" algn="l" defTabSz="742950" rtl="0" eaLnBrk="1" latinLnBrk="0" hangingPunct="1">
                        <a:defRPr sz="1463" b="1" kern="1200">
                          <a:solidFill>
                            <a:schemeClr val="lt1"/>
                          </a:solidFill>
                          <a:latin typeface="Calibri" panose="020F0502020204030204"/>
                        </a:defRPr>
                      </a:lvl6pPr>
                      <a:lvl7pPr marL="2228850" algn="l" defTabSz="742950" rtl="0" eaLnBrk="1" latinLnBrk="0" hangingPunct="1">
                        <a:defRPr sz="1463" b="1" kern="1200">
                          <a:solidFill>
                            <a:schemeClr val="lt1"/>
                          </a:solidFill>
                          <a:latin typeface="Calibri" panose="020F0502020204030204"/>
                        </a:defRPr>
                      </a:lvl7pPr>
                      <a:lvl8pPr marL="2600325" algn="l" defTabSz="742950" rtl="0" eaLnBrk="1" latinLnBrk="0" hangingPunct="1">
                        <a:defRPr sz="1463" b="1" kern="1200">
                          <a:solidFill>
                            <a:schemeClr val="lt1"/>
                          </a:solidFill>
                          <a:latin typeface="Calibri" panose="020F0502020204030204"/>
                        </a:defRPr>
                      </a:lvl8pPr>
                      <a:lvl9pPr marL="2971800" algn="l" defTabSz="742950" rtl="0" eaLnBrk="1" latinLnBrk="0" hangingPunct="1">
                        <a:defRPr sz="1463" b="1" kern="1200">
                          <a:solidFill>
                            <a:schemeClr val="lt1"/>
                          </a:solidFill>
                          <a:latin typeface="Calibri" panose="020F0502020204030204"/>
                        </a:defRPr>
                      </a:lvl9pPr>
                    </a:lstStyle>
                    <a:p>
                      <a:pPr algn="ctr"/>
                      <a:endParaRPr lang="en-US" sz="1600" dirty="0">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solidFill>
                  </a:tcPr>
                </a:tc>
                <a:tc gridSpan="2">
                  <a:txBody>
                    <a:bodyPr/>
                    <a:lstStyle>
                      <a:lvl1pPr marL="0" algn="l" defTabSz="742950" rtl="0" eaLnBrk="1" latinLnBrk="0" hangingPunct="1">
                        <a:defRPr sz="1463" b="1" kern="1200">
                          <a:solidFill>
                            <a:schemeClr val="lt1"/>
                          </a:solidFill>
                          <a:latin typeface="Calibri" panose="020F0502020204030204"/>
                        </a:defRPr>
                      </a:lvl1pPr>
                      <a:lvl2pPr marL="371475" algn="l" defTabSz="742950" rtl="0" eaLnBrk="1" latinLnBrk="0" hangingPunct="1">
                        <a:defRPr sz="1463" b="1" kern="1200">
                          <a:solidFill>
                            <a:schemeClr val="lt1"/>
                          </a:solidFill>
                          <a:latin typeface="Calibri" panose="020F0502020204030204"/>
                        </a:defRPr>
                      </a:lvl2pPr>
                      <a:lvl3pPr marL="742950" algn="l" defTabSz="742950" rtl="0" eaLnBrk="1" latinLnBrk="0" hangingPunct="1">
                        <a:defRPr sz="1463" b="1" kern="1200">
                          <a:solidFill>
                            <a:schemeClr val="lt1"/>
                          </a:solidFill>
                          <a:latin typeface="Calibri" panose="020F0502020204030204"/>
                        </a:defRPr>
                      </a:lvl3pPr>
                      <a:lvl4pPr marL="1114425" algn="l" defTabSz="742950" rtl="0" eaLnBrk="1" latinLnBrk="0" hangingPunct="1">
                        <a:defRPr sz="1463" b="1" kern="1200">
                          <a:solidFill>
                            <a:schemeClr val="lt1"/>
                          </a:solidFill>
                          <a:latin typeface="Calibri" panose="020F0502020204030204"/>
                        </a:defRPr>
                      </a:lvl4pPr>
                      <a:lvl5pPr marL="1485900" algn="l" defTabSz="742950" rtl="0" eaLnBrk="1" latinLnBrk="0" hangingPunct="1">
                        <a:defRPr sz="1463" b="1" kern="1200">
                          <a:solidFill>
                            <a:schemeClr val="lt1"/>
                          </a:solidFill>
                          <a:latin typeface="Calibri" panose="020F0502020204030204"/>
                        </a:defRPr>
                      </a:lvl5pPr>
                      <a:lvl6pPr marL="1857375" algn="l" defTabSz="742950" rtl="0" eaLnBrk="1" latinLnBrk="0" hangingPunct="1">
                        <a:defRPr sz="1463" b="1" kern="1200">
                          <a:solidFill>
                            <a:schemeClr val="lt1"/>
                          </a:solidFill>
                          <a:latin typeface="Calibri" panose="020F0502020204030204"/>
                        </a:defRPr>
                      </a:lvl6pPr>
                      <a:lvl7pPr marL="2228850" algn="l" defTabSz="742950" rtl="0" eaLnBrk="1" latinLnBrk="0" hangingPunct="1">
                        <a:defRPr sz="1463" b="1" kern="1200">
                          <a:solidFill>
                            <a:schemeClr val="lt1"/>
                          </a:solidFill>
                          <a:latin typeface="Calibri" panose="020F0502020204030204"/>
                        </a:defRPr>
                      </a:lvl7pPr>
                      <a:lvl8pPr marL="2600325" algn="l" defTabSz="742950" rtl="0" eaLnBrk="1" latinLnBrk="0" hangingPunct="1">
                        <a:defRPr sz="1463" b="1" kern="1200">
                          <a:solidFill>
                            <a:schemeClr val="lt1"/>
                          </a:solidFill>
                          <a:latin typeface="Calibri" panose="020F0502020204030204"/>
                        </a:defRPr>
                      </a:lvl8pPr>
                      <a:lvl9pPr marL="2971800" algn="l" defTabSz="742950" rtl="0" eaLnBrk="1" latinLnBrk="0" hangingPunct="1">
                        <a:defRPr sz="1463" b="1" kern="1200">
                          <a:solidFill>
                            <a:schemeClr val="lt1"/>
                          </a:solidFill>
                          <a:latin typeface="Calibri" panose="020F0502020204030204"/>
                        </a:defRPr>
                      </a:lvl9pPr>
                    </a:lstStyle>
                    <a:p>
                      <a:pPr algn="ctr"/>
                      <a:r>
                        <a:rPr lang="en-US" sz="1600" dirty="0">
                          <a:latin typeface="+mj-lt"/>
                        </a:rPr>
                        <a:t>Repeated at least once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solidFill>
                  </a:tcPr>
                </a:tc>
                <a:tc hMerge="1">
                  <a:txBody>
                    <a:bodyPr/>
                    <a:lstStyle/>
                    <a:p>
                      <a:endParaRPr lang="en-US" dirty="0"/>
                    </a:p>
                  </a:txBody>
                  <a:tcPr/>
                </a:tc>
                <a:tc gridSpan="2">
                  <a:txBody>
                    <a:bodyPr/>
                    <a:lstStyle>
                      <a:lvl1pPr marL="0" algn="l" defTabSz="742950" rtl="0" eaLnBrk="1" latinLnBrk="0" hangingPunct="1">
                        <a:defRPr sz="1463" b="1" kern="1200">
                          <a:solidFill>
                            <a:schemeClr val="lt1"/>
                          </a:solidFill>
                          <a:latin typeface="Calibri" panose="020F0502020204030204"/>
                        </a:defRPr>
                      </a:lvl1pPr>
                      <a:lvl2pPr marL="371475" algn="l" defTabSz="742950" rtl="0" eaLnBrk="1" latinLnBrk="0" hangingPunct="1">
                        <a:defRPr sz="1463" b="1" kern="1200">
                          <a:solidFill>
                            <a:schemeClr val="lt1"/>
                          </a:solidFill>
                          <a:latin typeface="Calibri" panose="020F0502020204030204"/>
                        </a:defRPr>
                      </a:lvl2pPr>
                      <a:lvl3pPr marL="742950" algn="l" defTabSz="742950" rtl="0" eaLnBrk="1" latinLnBrk="0" hangingPunct="1">
                        <a:defRPr sz="1463" b="1" kern="1200">
                          <a:solidFill>
                            <a:schemeClr val="lt1"/>
                          </a:solidFill>
                          <a:latin typeface="Calibri" panose="020F0502020204030204"/>
                        </a:defRPr>
                      </a:lvl3pPr>
                      <a:lvl4pPr marL="1114425" algn="l" defTabSz="742950" rtl="0" eaLnBrk="1" latinLnBrk="0" hangingPunct="1">
                        <a:defRPr sz="1463" b="1" kern="1200">
                          <a:solidFill>
                            <a:schemeClr val="lt1"/>
                          </a:solidFill>
                          <a:latin typeface="Calibri" panose="020F0502020204030204"/>
                        </a:defRPr>
                      </a:lvl4pPr>
                      <a:lvl5pPr marL="1485900" algn="l" defTabSz="742950" rtl="0" eaLnBrk="1" latinLnBrk="0" hangingPunct="1">
                        <a:defRPr sz="1463" b="1" kern="1200">
                          <a:solidFill>
                            <a:schemeClr val="lt1"/>
                          </a:solidFill>
                          <a:latin typeface="Calibri" panose="020F0502020204030204"/>
                        </a:defRPr>
                      </a:lvl5pPr>
                      <a:lvl6pPr marL="1857375" algn="l" defTabSz="742950" rtl="0" eaLnBrk="1" latinLnBrk="0" hangingPunct="1">
                        <a:defRPr sz="1463" b="1" kern="1200">
                          <a:solidFill>
                            <a:schemeClr val="lt1"/>
                          </a:solidFill>
                          <a:latin typeface="Calibri" panose="020F0502020204030204"/>
                        </a:defRPr>
                      </a:lvl6pPr>
                      <a:lvl7pPr marL="2228850" algn="l" defTabSz="742950" rtl="0" eaLnBrk="1" latinLnBrk="0" hangingPunct="1">
                        <a:defRPr sz="1463" b="1" kern="1200">
                          <a:solidFill>
                            <a:schemeClr val="lt1"/>
                          </a:solidFill>
                          <a:latin typeface="Calibri" panose="020F0502020204030204"/>
                        </a:defRPr>
                      </a:lvl7pPr>
                      <a:lvl8pPr marL="2600325" algn="l" defTabSz="742950" rtl="0" eaLnBrk="1" latinLnBrk="0" hangingPunct="1">
                        <a:defRPr sz="1463" b="1" kern="1200">
                          <a:solidFill>
                            <a:schemeClr val="lt1"/>
                          </a:solidFill>
                          <a:latin typeface="Calibri" panose="020F0502020204030204"/>
                        </a:defRPr>
                      </a:lvl8pPr>
                      <a:lvl9pPr marL="2971800" algn="l" defTabSz="742950" rtl="0" eaLnBrk="1" latinLnBrk="0" hangingPunct="1">
                        <a:defRPr sz="1463" b="1" kern="1200">
                          <a:solidFill>
                            <a:schemeClr val="lt1"/>
                          </a:solidFill>
                          <a:latin typeface="Calibri" panose="020F0502020204030204"/>
                        </a:defRPr>
                      </a:lvl9pPr>
                    </a:lstStyle>
                    <a:p>
                      <a:pPr algn="ctr"/>
                      <a:r>
                        <a:rPr lang="en-US" sz="1600" dirty="0">
                          <a:latin typeface="+mj-lt"/>
                        </a:rPr>
                        <a:t>Repeated</a:t>
                      </a:r>
                      <a:r>
                        <a:rPr lang="en-US" sz="1600" baseline="0" dirty="0">
                          <a:latin typeface="+mj-lt"/>
                        </a:rPr>
                        <a:t> more than once</a:t>
                      </a:r>
                      <a:endParaRPr lang="en-US" sz="1600" dirty="0">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solidFill>
                  </a:tcPr>
                </a:tc>
                <a:tc hMerge="1">
                  <a:txBody>
                    <a:bodyPr/>
                    <a:lstStyle/>
                    <a:p>
                      <a:endParaRPr lang="en-US" dirty="0"/>
                    </a:p>
                  </a:txBody>
                  <a:tcPr/>
                </a:tc>
                <a:tc gridSpan="2">
                  <a:txBody>
                    <a:bodyPr/>
                    <a:lstStyle>
                      <a:lvl1pPr marL="0" algn="l" defTabSz="742950" rtl="0" eaLnBrk="1" latinLnBrk="0" hangingPunct="1">
                        <a:defRPr sz="1463" b="1" kern="1200">
                          <a:solidFill>
                            <a:schemeClr val="lt1"/>
                          </a:solidFill>
                          <a:latin typeface="Calibri" panose="020F0502020204030204"/>
                        </a:defRPr>
                      </a:lvl1pPr>
                      <a:lvl2pPr marL="371475" algn="l" defTabSz="742950" rtl="0" eaLnBrk="1" latinLnBrk="0" hangingPunct="1">
                        <a:defRPr sz="1463" b="1" kern="1200">
                          <a:solidFill>
                            <a:schemeClr val="lt1"/>
                          </a:solidFill>
                          <a:latin typeface="Calibri" panose="020F0502020204030204"/>
                        </a:defRPr>
                      </a:lvl2pPr>
                      <a:lvl3pPr marL="742950" algn="l" defTabSz="742950" rtl="0" eaLnBrk="1" latinLnBrk="0" hangingPunct="1">
                        <a:defRPr sz="1463" b="1" kern="1200">
                          <a:solidFill>
                            <a:schemeClr val="lt1"/>
                          </a:solidFill>
                          <a:latin typeface="Calibri" panose="020F0502020204030204"/>
                        </a:defRPr>
                      </a:lvl3pPr>
                      <a:lvl4pPr marL="1114425" algn="l" defTabSz="742950" rtl="0" eaLnBrk="1" latinLnBrk="0" hangingPunct="1">
                        <a:defRPr sz="1463" b="1" kern="1200">
                          <a:solidFill>
                            <a:schemeClr val="lt1"/>
                          </a:solidFill>
                          <a:latin typeface="Calibri" panose="020F0502020204030204"/>
                        </a:defRPr>
                      </a:lvl4pPr>
                      <a:lvl5pPr marL="1485900" algn="l" defTabSz="742950" rtl="0" eaLnBrk="1" latinLnBrk="0" hangingPunct="1">
                        <a:defRPr sz="1463" b="1" kern="1200">
                          <a:solidFill>
                            <a:schemeClr val="lt1"/>
                          </a:solidFill>
                          <a:latin typeface="Calibri" panose="020F0502020204030204"/>
                        </a:defRPr>
                      </a:lvl5pPr>
                      <a:lvl6pPr marL="1857375" algn="l" defTabSz="742950" rtl="0" eaLnBrk="1" latinLnBrk="0" hangingPunct="1">
                        <a:defRPr sz="1463" b="1" kern="1200">
                          <a:solidFill>
                            <a:schemeClr val="lt1"/>
                          </a:solidFill>
                          <a:latin typeface="Calibri" panose="020F0502020204030204"/>
                        </a:defRPr>
                      </a:lvl6pPr>
                      <a:lvl7pPr marL="2228850" algn="l" defTabSz="742950" rtl="0" eaLnBrk="1" latinLnBrk="0" hangingPunct="1">
                        <a:defRPr sz="1463" b="1" kern="1200">
                          <a:solidFill>
                            <a:schemeClr val="lt1"/>
                          </a:solidFill>
                          <a:latin typeface="Calibri" panose="020F0502020204030204"/>
                        </a:defRPr>
                      </a:lvl7pPr>
                      <a:lvl8pPr marL="2600325" algn="l" defTabSz="742950" rtl="0" eaLnBrk="1" latinLnBrk="0" hangingPunct="1">
                        <a:defRPr sz="1463" b="1" kern="1200">
                          <a:solidFill>
                            <a:schemeClr val="lt1"/>
                          </a:solidFill>
                          <a:latin typeface="Calibri" panose="020F0502020204030204"/>
                        </a:defRPr>
                      </a:lvl8pPr>
                      <a:lvl9pPr marL="2971800" algn="l" defTabSz="742950" rtl="0" eaLnBrk="1" latinLnBrk="0" hangingPunct="1">
                        <a:defRPr sz="1463" b="1" kern="1200">
                          <a:solidFill>
                            <a:schemeClr val="lt1"/>
                          </a:solidFill>
                          <a:latin typeface="Calibri" panose="020F0502020204030204"/>
                        </a:defRPr>
                      </a:lvl9pPr>
                    </a:lstStyle>
                    <a:p>
                      <a:pPr algn="ctr"/>
                      <a:r>
                        <a:rPr lang="en-US" sz="1600" dirty="0">
                          <a:latin typeface="+mj-lt"/>
                        </a:rPr>
                        <a:t>Repeated more than once in the FET</a:t>
                      </a:r>
                      <a:r>
                        <a:rPr lang="en-US" sz="1600" baseline="0" dirty="0">
                          <a:latin typeface="+mj-lt"/>
                        </a:rPr>
                        <a:t> phase</a:t>
                      </a:r>
                      <a:endParaRPr lang="en-US" sz="1600" dirty="0">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solidFill>
                  </a:tcPr>
                </a:tc>
                <a:tc hMerge="1">
                  <a:txBody>
                    <a:bodyPr/>
                    <a:lstStyle/>
                    <a:p>
                      <a:endParaRPr lang="en-US" dirty="0"/>
                    </a:p>
                  </a:txBody>
                  <a:tcPr/>
                </a:tc>
                <a:extLst>
                  <a:ext uri="{0D108BD9-81ED-4DB2-BD59-A6C34878D82A}">
                    <a16:rowId xmlns:a16="http://schemas.microsoft.com/office/drawing/2014/main" val="10000"/>
                  </a:ext>
                </a:extLst>
              </a:tr>
              <a:tr h="455448">
                <a:tc>
                  <a:txBody>
                    <a:bodyPr/>
                    <a:lstStyle>
                      <a:lvl1pPr marL="0" algn="l" defTabSz="742950" rtl="0" eaLnBrk="1" latinLnBrk="0" hangingPunct="1">
                        <a:defRPr sz="1463" kern="1200">
                          <a:solidFill>
                            <a:schemeClr val="dk1"/>
                          </a:solidFill>
                          <a:latin typeface="Calibri" panose="020F0502020204030204"/>
                        </a:defRPr>
                      </a:lvl1pPr>
                      <a:lvl2pPr marL="371475" algn="l" defTabSz="742950" rtl="0" eaLnBrk="1" latinLnBrk="0" hangingPunct="1">
                        <a:defRPr sz="1463" kern="1200">
                          <a:solidFill>
                            <a:schemeClr val="dk1"/>
                          </a:solidFill>
                          <a:latin typeface="Calibri" panose="020F0502020204030204"/>
                        </a:defRPr>
                      </a:lvl2pPr>
                      <a:lvl3pPr marL="742950" algn="l" defTabSz="742950" rtl="0" eaLnBrk="1" latinLnBrk="0" hangingPunct="1">
                        <a:defRPr sz="1463" kern="1200">
                          <a:solidFill>
                            <a:schemeClr val="dk1"/>
                          </a:solidFill>
                          <a:latin typeface="Calibri" panose="020F0502020204030204"/>
                        </a:defRPr>
                      </a:lvl3pPr>
                      <a:lvl4pPr marL="1114425" algn="l" defTabSz="742950" rtl="0" eaLnBrk="1" latinLnBrk="0" hangingPunct="1">
                        <a:defRPr sz="1463" kern="1200">
                          <a:solidFill>
                            <a:schemeClr val="dk1"/>
                          </a:solidFill>
                          <a:latin typeface="Calibri" panose="020F0502020204030204"/>
                        </a:defRPr>
                      </a:lvl4pPr>
                      <a:lvl5pPr marL="1485900" algn="l" defTabSz="742950" rtl="0" eaLnBrk="1" latinLnBrk="0" hangingPunct="1">
                        <a:defRPr sz="1463" kern="1200">
                          <a:solidFill>
                            <a:schemeClr val="dk1"/>
                          </a:solidFill>
                          <a:latin typeface="Calibri" panose="020F0502020204030204"/>
                        </a:defRPr>
                      </a:lvl5pPr>
                      <a:lvl6pPr marL="1857375" algn="l" defTabSz="742950" rtl="0" eaLnBrk="1" latinLnBrk="0" hangingPunct="1">
                        <a:defRPr sz="1463" kern="1200">
                          <a:solidFill>
                            <a:schemeClr val="dk1"/>
                          </a:solidFill>
                          <a:latin typeface="Calibri" panose="020F0502020204030204"/>
                        </a:defRPr>
                      </a:lvl6pPr>
                      <a:lvl7pPr marL="2228850" algn="l" defTabSz="742950" rtl="0" eaLnBrk="1" latinLnBrk="0" hangingPunct="1">
                        <a:defRPr sz="1463" kern="1200">
                          <a:solidFill>
                            <a:schemeClr val="dk1"/>
                          </a:solidFill>
                          <a:latin typeface="Calibri" panose="020F0502020204030204"/>
                        </a:defRPr>
                      </a:lvl7pPr>
                      <a:lvl8pPr marL="2600325" algn="l" defTabSz="742950" rtl="0" eaLnBrk="1" latinLnBrk="0" hangingPunct="1">
                        <a:defRPr sz="1463" kern="1200">
                          <a:solidFill>
                            <a:schemeClr val="dk1"/>
                          </a:solidFill>
                          <a:latin typeface="Calibri" panose="020F0502020204030204"/>
                        </a:defRPr>
                      </a:lvl8pPr>
                      <a:lvl9pPr marL="2971800" algn="l" defTabSz="742950" rtl="0" eaLnBrk="1" latinLnBrk="0" hangingPunct="1">
                        <a:defRPr sz="1463" kern="1200">
                          <a:solidFill>
                            <a:schemeClr val="dk1"/>
                          </a:solidFill>
                          <a:latin typeface="Calibri" panose="020F0502020204030204"/>
                        </a:defRPr>
                      </a:lvl9pPr>
                    </a:lstStyle>
                    <a:p>
                      <a:pPr algn="ctr"/>
                      <a:endParaRPr lang="en-US" sz="1600" dirty="0">
                        <a:latin typeface="+mj-lt"/>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742950" rtl="0" eaLnBrk="1" latinLnBrk="0" hangingPunct="1">
                        <a:defRPr sz="1463" kern="1200">
                          <a:solidFill>
                            <a:schemeClr val="dk1"/>
                          </a:solidFill>
                          <a:latin typeface="Calibri" panose="020F0502020204030204"/>
                        </a:defRPr>
                      </a:lvl1pPr>
                      <a:lvl2pPr marL="371475" algn="l" defTabSz="742950" rtl="0" eaLnBrk="1" latinLnBrk="0" hangingPunct="1">
                        <a:defRPr sz="1463" kern="1200">
                          <a:solidFill>
                            <a:schemeClr val="dk1"/>
                          </a:solidFill>
                          <a:latin typeface="Calibri" panose="020F0502020204030204"/>
                        </a:defRPr>
                      </a:lvl2pPr>
                      <a:lvl3pPr marL="742950" algn="l" defTabSz="742950" rtl="0" eaLnBrk="1" latinLnBrk="0" hangingPunct="1">
                        <a:defRPr sz="1463" kern="1200">
                          <a:solidFill>
                            <a:schemeClr val="dk1"/>
                          </a:solidFill>
                          <a:latin typeface="Calibri" panose="020F0502020204030204"/>
                        </a:defRPr>
                      </a:lvl3pPr>
                      <a:lvl4pPr marL="1114425" algn="l" defTabSz="742950" rtl="0" eaLnBrk="1" latinLnBrk="0" hangingPunct="1">
                        <a:defRPr sz="1463" kern="1200">
                          <a:solidFill>
                            <a:schemeClr val="dk1"/>
                          </a:solidFill>
                          <a:latin typeface="Calibri" panose="020F0502020204030204"/>
                        </a:defRPr>
                      </a:lvl4pPr>
                      <a:lvl5pPr marL="1485900" algn="l" defTabSz="742950" rtl="0" eaLnBrk="1" latinLnBrk="0" hangingPunct="1">
                        <a:defRPr sz="1463" kern="1200">
                          <a:solidFill>
                            <a:schemeClr val="dk1"/>
                          </a:solidFill>
                          <a:latin typeface="Calibri" panose="020F0502020204030204"/>
                        </a:defRPr>
                      </a:lvl5pPr>
                      <a:lvl6pPr marL="1857375" algn="l" defTabSz="742950" rtl="0" eaLnBrk="1" latinLnBrk="0" hangingPunct="1">
                        <a:defRPr sz="1463" kern="1200">
                          <a:solidFill>
                            <a:schemeClr val="dk1"/>
                          </a:solidFill>
                          <a:latin typeface="Calibri" panose="020F0502020204030204"/>
                        </a:defRPr>
                      </a:lvl6pPr>
                      <a:lvl7pPr marL="2228850" algn="l" defTabSz="742950" rtl="0" eaLnBrk="1" latinLnBrk="0" hangingPunct="1">
                        <a:defRPr sz="1463" kern="1200">
                          <a:solidFill>
                            <a:schemeClr val="dk1"/>
                          </a:solidFill>
                          <a:latin typeface="Calibri" panose="020F0502020204030204"/>
                        </a:defRPr>
                      </a:lvl7pPr>
                      <a:lvl8pPr marL="2600325" algn="l" defTabSz="742950" rtl="0" eaLnBrk="1" latinLnBrk="0" hangingPunct="1">
                        <a:defRPr sz="1463" kern="1200">
                          <a:solidFill>
                            <a:schemeClr val="dk1"/>
                          </a:solidFill>
                          <a:latin typeface="Calibri" panose="020F0502020204030204"/>
                        </a:defRPr>
                      </a:lvl8pPr>
                      <a:lvl9pPr marL="2971800" algn="l" defTabSz="742950" rtl="0" eaLnBrk="1" latinLnBrk="0" hangingPunct="1">
                        <a:defRPr sz="1463" kern="1200">
                          <a:solidFill>
                            <a:schemeClr val="dk1"/>
                          </a:solidFill>
                          <a:latin typeface="Calibri" panose="020F0502020204030204"/>
                        </a:defRPr>
                      </a:lvl9pPr>
                    </a:lstStyle>
                    <a:p>
                      <a:pPr algn="ctr"/>
                      <a:r>
                        <a:rPr lang="en-US" sz="1600" b="1" dirty="0">
                          <a:latin typeface="+mj-lt"/>
                        </a:rPr>
                        <a:t>Group 1</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742950" rtl="0" eaLnBrk="1" latinLnBrk="0" hangingPunct="1">
                        <a:defRPr sz="1463" kern="1200">
                          <a:solidFill>
                            <a:schemeClr val="dk1"/>
                          </a:solidFill>
                          <a:latin typeface="Calibri" panose="020F0502020204030204"/>
                        </a:defRPr>
                      </a:lvl1pPr>
                      <a:lvl2pPr marL="371475" algn="l" defTabSz="742950" rtl="0" eaLnBrk="1" latinLnBrk="0" hangingPunct="1">
                        <a:defRPr sz="1463" kern="1200">
                          <a:solidFill>
                            <a:schemeClr val="dk1"/>
                          </a:solidFill>
                          <a:latin typeface="Calibri" panose="020F0502020204030204"/>
                        </a:defRPr>
                      </a:lvl2pPr>
                      <a:lvl3pPr marL="742950" algn="l" defTabSz="742950" rtl="0" eaLnBrk="1" latinLnBrk="0" hangingPunct="1">
                        <a:defRPr sz="1463" kern="1200">
                          <a:solidFill>
                            <a:schemeClr val="dk1"/>
                          </a:solidFill>
                          <a:latin typeface="Calibri" panose="020F0502020204030204"/>
                        </a:defRPr>
                      </a:lvl3pPr>
                      <a:lvl4pPr marL="1114425" algn="l" defTabSz="742950" rtl="0" eaLnBrk="1" latinLnBrk="0" hangingPunct="1">
                        <a:defRPr sz="1463" kern="1200">
                          <a:solidFill>
                            <a:schemeClr val="dk1"/>
                          </a:solidFill>
                          <a:latin typeface="Calibri" panose="020F0502020204030204"/>
                        </a:defRPr>
                      </a:lvl4pPr>
                      <a:lvl5pPr marL="1485900" algn="l" defTabSz="742950" rtl="0" eaLnBrk="1" latinLnBrk="0" hangingPunct="1">
                        <a:defRPr sz="1463" kern="1200">
                          <a:solidFill>
                            <a:schemeClr val="dk1"/>
                          </a:solidFill>
                          <a:latin typeface="Calibri" panose="020F0502020204030204"/>
                        </a:defRPr>
                      </a:lvl5pPr>
                      <a:lvl6pPr marL="1857375" algn="l" defTabSz="742950" rtl="0" eaLnBrk="1" latinLnBrk="0" hangingPunct="1">
                        <a:defRPr sz="1463" kern="1200">
                          <a:solidFill>
                            <a:schemeClr val="dk1"/>
                          </a:solidFill>
                          <a:latin typeface="Calibri" panose="020F0502020204030204"/>
                        </a:defRPr>
                      </a:lvl6pPr>
                      <a:lvl7pPr marL="2228850" algn="l" defTabSz="742950" rtl="0" eaLnBrk="1" latinLnBrk="0" hangingPunct="1">
                        <a:defRPr sz="1463" kern="1200">
                          <a:solidFill>
                            <a:schemeClr val="dk1"/>
                          </a:solidFill>
                          <a:latin typeface="Calibri" panose="020F0502020204030204"/>
                        </a:defRPr>
                      </a:lvl7pPr>
                      <a:lvl8pPr marL="2600325" algn="l" defTabSz="742950" rtl="0" eaLnBrk="1" latinLnBrk="0" hangingPunct="1">
                        <a:defRPr sz="1463" kern="1200">
                          <a:solidFill>
                            <a:schemeClr val="dk1"/>
                          </a:solidFill>
                          <a:latin typeface="Calibri" panose="020F0502020204030204"/>
                        </a:defRPr>
                      </a:lvl8pPr>
                      <a:lvl9pPr marL="2971800" algn="l" defTabSz="742950" rtl="0" eaLnBrk="1" latinLnBrk="0" hangingPunct="1">
                        <a:defRPr sz="1463" kern="1200">
                          <a:solidFill>
                            <a:schemeClr val="dk1"/>
                          </a:solidFill>
                          <a:latin typeface="Calibri" panose="020F0502020204030204"/>
                        </a:defRPr>
                      </a:lvl9pPr>
                    </a:lstStyle>
                    <a:p>
                      <a:pPr algn="ctr"/>
                      <a:r>
                        <a:rPr lang="en-US" sz="1600" b="1" dirty="0">
                          <a:latin typeface="+mj-lt"/>
                        </a:rPr>
                        <a:t>Group 2</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742950" rtl="0" eaLnBrk="1" latinLnBrk="0" hangingPunct="1">
                        <a:defRPr sz="1463" kern="1200">
                          <a:solidFill>
                            <a:schemeClr val="dk1"/>
                          </a:solidFill>
                          <a:latin typeface="Calibri" panose="020F0502020204030204"/>
                        </a:defRPr>
                      </a:lvl1pPr>
                      <a:lvl2pPr marL="371475" algn="l" defTabSz="742950" rtl="0" eaLnBrk="1" latinLnBrk="0" hangingPunct="1">
                        <a:defRPr sz="1463" kern="1200">
                          <a:solidFill>
                            <a:schemeClr val="dk1"/>
                          </a:solidFill>
                          <a:latin typeface="Calibri" panose="020F0502020204030204"/>
                        </a:defRPr>
                      </a:lvl2pPr>
                      <a:lvl3pPr marL="742950" algn="l" defTabSz="742950" rtl="0" eaLnBrk="1" latinLnBrk="0" hangingPunct="1">
                        <a:defRPr sz="1463" kern="1200">
                          <a:solidFill>
                            <a:schemeClr val="dk1"/>
                          </a:solidFill>
                          <a:latin typeface="Calibri" panose="020F0502020204030204"/>
                        </a:defRPr>
                      </a:lvl3pPr>
                      <a:lvl4pPr marL="1114425" algn="l" defTabSz="742950" rtl="0" eaLnBrk="1" latinLnBrk="0" hangingPunct="1">
                        <a:defRPr sz="1463" kern="1200">
                          <a:solidFill>
                            <a:schemeClr val="dk1"/>
                          </a:solidFill>
                          <a:latin typeface="Calibri" panose="020F0502020204030204"/>
                        </a:defRPr>
                      </a:lvl4pPr>
                      <a:lvl5pPr marL="1485900" algn="l" defTabSz="742950" rtl="0" eaLnBrk="1" latinLnBrk="0" hangingPunct="1">
                        <a:defRPr sz="1463" kern="1200">
                          <a:solidFill>
                            <a:schemeClr val="dk1"/>
                          </a:solidFill>
                          <a:latin typeface="Calibri" panose="020F0502020204030204"/>
                        </a:defRPr>
                      </a:lvl5pPr>
                      <a:lvl6pPr marL="1857375" algn="l" defTabSz="742950" rtl="0" eaLnBrk="1" latinLnBrk="0" hangingPunct="1">
                        <a:defRPr sz="1463" kern="1200">
                          <a:solidFill>
                            <a:schemeClr val="dk1"/>
                          </a:solidFill>
                          <a:latin typeface="Calibri" panose="020F0502020204030204"/>
                        </a:defRPr>
                      </a:lvl6pPr>
                      <a:lvl7pPr marL="2228850" algn="l" defTabSz="742950" rtl="0" eaLnBrk="1" latinLnBrk="0" hangingPunct="1">
                        <a:defRPr sz="1463" kern="1200">
                          <a:solidFill>
                            <a:schemeClr val="dk1"/>
                          </a:solidFill>
                          <a:latin typeface="Calibri" panose="020F0502020204030204"/>
                        </a:defRPr>
                      </a:lvl7pPr>
                      <a:lvl8pPr marL="2600325" algn="l" defTabSz="742950" rtl="0" eaLnBrk="1" latinLnBrk="0" hangingPunct="1">
                        <a:defRPr sz="1463" kern="1200">
                          <a:solidFill>
                            <a:schemeClr val="dk1"/>
                          </a:solidFill>
                          <a:latin typeface="Calibri" panose="020F0502020204030204"/>
                        </a:defRPr>
                      </a:lvl8pPr>
                      <a:lvl9pPr marL="2971800" algn="l" defTabSz="742950" rtl="0" eaLnBrk="1" latinLnBrk="0" hangingPunct="1">
                        <a:defRPr sz="1463" kern="1200">
                          <a:solidFill>
                            <a:schemeClr val="dk1"/>
                          </a:solidFill>
                          <a:latin typeface="Calibri" panose="020F0502020204030204"/>
                        </a:defRPr>
                      </a:lvl9pPr>
                    </a:lstStyle>
                    <a:p>
                      <a:pPr algn="ctr"/>
                      <a:r>
                        <a:rPr lang="en-US" sz="1600" b="1" dirty="0">
                          <a:latin typeface="+mj-lt"/>
                        </a:rPr>
                        <a:t>Group 1</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742950" rtl="0" eaLnBrk="1" latinLnBrk="0" hangingPunct="1">
                        <a:defRPr sz="1463" kern="1200">
                          <a:solidFill>
                            <a:schemeClr val="dk1"/>
                          </a:solidFill>
                          <a:latin typeface="Calibri" panose="020F0502020204030204"/>
                        </a:defRPr>
                      </a:lvl1pPr>
                      <a:lvl2pPr marL="371475" algn="l" defTabSz="742950" rtl="0" eaLnBrk="1" latinLnBrk="0" hangingPunct="1">
                        <a:defRPr sz="1463" kern="1200">
                          <a:solidFill>
                            <a:schemeClr val="dk1"/>
                          </a:solidFill>
                          <a:latin typeface="Calibri" panose="020F0502020204030204"/>
                        </a:defRPr>
                      </a:lvl2pPr>
                      <a:lvl3pPr marL="742950" algn="l" defTabSz="742950" rtl="0" eaLnBrk="1" latinLnBrk="0" hangingPunct="1">
                        <a:defRPr sz="1463" kern="1200">
                          <a:solidFill>
                            <a:schemeClr val="dk1"/>
                          </a:solidFill>
                          <a:latin typeface="Calibri" panose="020F0502020204030204"/>
                        </a:defRPr>
                      </a:lvl3pPr>
                      <a:lvl4pPr marL="1114425" algn="l" defTabSz="742950" rtl="0" eaLnBrk="1" latinLnBrk="0" hangingPunct="1">
                        <a:defRPr sz="1463" kern="1200">
                          <a:solidFill>
                            <a:schemeClr val="dk1"/>
                          </a:solidFill>
                          <a:latin typeface="Calibri" panose="020F0502020204030204"/>
                        </a:defRPr>
                      </a:lvl4pPr>
                      <a:lvl5pPr marL="1485900" algn="l" defTabSz="742950" rtl="0" eaLnBrk="1" latinLnBrk="0" hangingPunct="1">
                        <a:defRPr sz="1463" kern="1200">
                          <a:solidFill>
                            <a:schemeClr val="dk1"/>
                          </a:solidFill>
                          <a:latin typeface="Calibri" panose="020F0502020204030204"/>
                        </a:defRPr>
                      </a:lvl5pPr>
                      <a:lvl6pPr marL="1857375" algn="l" defTabSz="742950" rtl="0" eaLnBrk="1" latinLnBrk="0" hangingPunct="1">
                        <a:defRPr sz="1463" kern="1200">
                          <a:solidFill>
                            <a:schemeClr val="dk1"/>
                          </a:solidFill>
                          <a:latin typeface="Calibri" panose="020F0502020204030204"/>
                        </a:defRPr>
                      </a:lvl6pPr>
                      <a:lvl7pPr marL="2228850" algn="l" defTabSz="742950" rtl="0" eaLnBrk="1" latinLnBrk="0" hangingPunct="1">
                        <a:defRPr sz="1463" kern="1200">
                          <a:solidFill>
                            <a:schemeClr val="dk1"/>
                          </a:solidFill>
                          <a:latin typeface="Calibri" panose="020F0502020204030204"/>
                        </a:defRPr>
                      </a:lvl7pPr>
                      <a:lvl8pPr marL="2600325" algn="l" defTabSz="742950" rtl="0" eaLnBrk="1" latinLnBrk="0" hangingPunct="1">
                        <a:defRPr sz="1463" kern="1200">
                          <a:solidFill>
                            <a:schemeClr val="dk1"/>
                          </a:solidFill>
                          <a:latin typeface="Calibri" panose="020F0502020204030204"/>
                        </a:defRPr>
                      </a:lvl8pPr>
                      <a:lvl9pPr marL="2971800" algn="l" defTabSz="742950" rtl="0" eaLnBrk="1" latinLnBrk="0" hangingPunct="1">
                        <a:defRPr sz="1463" kern="1200">
                          <a:solidFill>
                            <a:schemeClr val="dk1"/>
                          </a:solidFill>
                          <a:latin typeface="Calibri" panose="020F0502020204030204"/>
                        </a:defRPr>
                      </a:lvl9pPr>
                    </a:lstStyle>
                    <a:p>
                      <a:pPr algn="ctr"/>
                      <a:r>
                        <a:rPr lang="en-US" sz="1600" b="1" dirty="0">
                          <a:latin typeface="+mj-lt"/>
                        </a:rPr>
                        <a:t>Group 2</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742950" rtl="0" eaLnBrk="1" latinLnBrk="0" hangingPunct="1">
                        <a:defRPr sz="1463" kern="1200">
                          <a:solidFill>
                            <a:schemeClr val="dk1"/>
                          </a:solidFill>
                          <a:latin typeface="Calibri" panose="020F0502020204030204"/>
                        </a:defRPr>
                      </a:lvl1pPr>
                      <a:lvl2pPr marL="371475" algn="l" defTabSz="742950" rtl="0" eaLnBrk="1" latinLnBrk="0" hangingPunct="1">
                        <a:defRPr sz="1463" kern="1200">
                          <a:solidFill>
                            <a:schemeClr val="dk1"/>
                          </a:solidFill>
                          <a:latin typeface="Calibri" panose="020F0502020204030204"/>
                        </a:defRPr>
                      </a:lvl2pPr>
                      <a:lvl3pPr marL="742950" algn="l" defTabSz="742950" rtl="0" eaLnBrk="1" latinLnBrk="0" hangingPunct="1">
                        <a:defRPr sz="1463" kern="1200">
                          <a:solidFill>
                            <a:schemeClr val="dk1"/>
                          </a:solidFill>
                          <a:latin typeface="Calibri" panose="020F0502020204030204"/>
                        </a:defRPr>
                      </a:lvl3pPr>
                      <a:lvl4pPr marL="1114425" algn="l" defTabSz="742950" rtl="0" eaLnBrk="1" latinLnBrk="0" hangingPunct="1">
                        <a:defRPr sz="1463" kern="1200">
                          <a:solidFill>
                            <a:schemeClr val="dk1"/>
                          </a:solidFill>
                          <a:latin typeface="Calibri" panose="020F0502020204030204"/>
                        </a:defRPr>
                      </a:lvl4pPr>
                      <a:lvl5pPr marL="1485900" algn="l" defTabSz="742950" rtl="0" eaLnBrk="1" latinLnBrk="0" hangingPunct="1">
                        <a:defRPr sz="1463" kern="1200">
                          <a:solidFill>
                            <a:schemeClr val="dk1"/>
                          </a:solidFill>
                          <a:latin typeface="Calibri" panose="020F0502020204030204"/>
                        </a:defRPr>
                      </a:lvl5pPr>
                      <a:lvl6pPr marL="1857375" algn="l" defTabSz="742950" rtl="0" eaLnBrk="1" latinLnBrk="0" hangingPunct="1">
                        <a:defRPr sz="1463" kern="1200">
                          <a:solidFill>
                            <a:schemeClr val="dk1"/>
                          </a:solidFill>
                          <a:latin typeface="Calibri" panose="020F0502020204030204"/>
                        </a:defRPr>
                      </a:lvl6pPr>
                      <a:lvl7pPr marL="2228850" algn="l" defTabSz="742950" rtl="0" eaLnBrk="1" latinLnBrk="0" hangingPunct="1">
                        <a:defRPr sz="1463" kern="1200">
                          <a:solidFill>
                            <a:schemeClr val="dk1"/>
                          </a:solidFill>
                          <a:latin typeface="Calibri" panose="020F0502020204030204"/>
                        </a:defRPr>
                      </a:lvl7pPr>
                      <a:lvl8pPr marL="2600325" algn="l" defTabSz="742950" rtl="0" eaLnBrk="1" latinLnBrk="0" hangingPunct="1">
                        <a:defRPr sz="1463" kern="1200">
                          <a:solidFill>
                            <a:schemeClr val="dk1"/>
                          </a:solidFill>
                          <a:latin typeface="Calibri" panose="020F0502020204030204"/>
                        </a:defRPr>
                      </a:lvl8pPr>
                      <a:lvl9pPr marL="2971800" algn="l" defTabSz="742950" rtl="0" eaLnBrk="1" latinLnBrk="0" hangingPunct="1">
                        <a:defRPr sz="1463" kern="1200">
                          <a:solidFill>
                            <a:schemeClr val="dk1"/>
                          </a:solidFill>
                          <a:latin typeface="Calibri" panose="020F0502020204030204"/>
                        </a:defRPr>
                      </a:lvl9pPr>
                    </a:lstStyle>
                    <a:p>
                      <a:pPr algn="ctr"/>
                      <a:r>
                        <a:rPr lang="en-US" sz="1600" b="1" dirty="0">
                          <a:latin typeface="+mj-lt"/>
                        </a:rPr>
                        <a:t>Group 1</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742950" rtl="0" eaLnBrk="1" latinLnBrk="0" hangingPunct="1">
                        <a:defRPr sz="1463" kern="1200">
                          <a:solidFill>
                            <a:schemeClr val="dk1"/>
                          </a:solidFill>
                          <a:latin typeface="Calibri" panose="020F0502020204030204"/>
                        </a:defRPr>
                      </a:lvl1pPr>
                      <a:lvl2pPr marL="371475" algn="l" defTabSz="742950" rtl="0" eaLnBrk="1" latinLnBrk="0" hangingPunct="1">
                        <a:defRPr sz="1463" kern="1200">
                          <a:solidFill>
                            <a:schemeClr val="dk1"/>
                          </a:solidFill>
                          <a:latin typeface="Calibri" panose="020F0502020204030204"/>
                        </a:defRPr>
                      </a:lvl2pPr>
                      <a:lvl3pPr marL="742950" algn="l" defTabSz="742950" rtl="0" eaLnBrk="1" latinLnBrk="0" hangingPunct="1">
                        <a:defRPr sz="1463" kern="1200">
                          <a:solidFill>
                            <a:schemeClr val="dk1"/>
                          </a:solidFill>
                          <a:latin typeface="Calibri" panose="020F0502020204030204"/>
                        </a:defRPr>
                      </a:lvl3pPr>
                      <a:lvl4pPr marL="1114425" algn="l" defTabSz="742950" rtl="0" eaLnBrk="1" latinLnBrk="0" hangingPunct="1">
                        <a:defRPr sz="1463" kern="1200">
                          <a:solidFill>
                            <a:schemeClr val="dk1"/>
                          </a:solidFill>
                          <a:latin typeface="Calibri" panose="020F0502020204030204"/>
                        </a:defRPr>
                      </a:lvl4pPr>
                      <a:lvl5pPr marL="1485900" algn="l" defTabSz="742950" rtl="0" eaLnBrk="1" latinLnBrk="0" hangingPunct="1">
                        <a:defRPr sz="1463" kern="1200">
                          <a:solidFill>
                            <a:schemeClr val="dk1"/>
                          </a:solidFill>
                          <a:latin typeface="Calibri" panose="020F0502020204030204"/>
                        </a:defRPr>
                      </a:lvl5pPr>
                      <a:lvl6pPr marL="1857375" algn="l" defTabSz="742950" rtl="0" eaLnBrk="1" latinLnBrk="0" hangingPunct="1">
                        <a:defRPr sz="1463" kern="1200">
                          <a:solidFill>
                            <a:schemeClr val="dk1"/>
                          </a:solidFill>
                          <a:latin typeface="Calibri" panose="020F0502020204030204"/>
                        </a:defRPr>
                      </a:lvl6pPr>
                      <a:lvl7pPr marL="2228850" algn="l" defTabSz="742950" rtl="0" eaLnBrk="1" latinLnBrk="0" hangingPunct="1">
                        <a:defRPr sz="1463" kern="1200">
                          <a:solidFill>
                            <a:schemeClr val="dk1"/>
                          </a:solidFill>
                          <a:latin typeface="Calibri" panose="020F0502020204030204"/>
                        </a:defRPr>
                      </a:lvl7pPr>
                      <a:lvl8pPr marL="2600325" algn="l" defTabSz="742950" rtl="0" eaLnBrk="1" latinLnBrk="0" hangingPunct="1">
                        <a:defRPr sz="1463" kern="1200">
                          <a:solidFill>
                            <a:schemeClr val="dk1"/>
                          </a:solidFill>
                          <a:latin typeface="Calibri" panose="020F0502020204030204"/>
                        </a:defRPr>
                      </a:lvl8pPr>
                      <a:lvl9pPr marL="2971800" algn="l" defTabSz="742950" rtl="0" eaLnBrk="1" latinLnBrk="0" hangingPunct="1">
                        <a:defRPr sz="1463" kern="1200">
                          <a:solidFill>
                            <a:schemeClr val="dk1"/>
                          </a:solidFill>
                          <a:latin typeface="Calibri" panose="020F0502020204030204"/>
                        </a:defRPr>
                      </a:lvl9pPr>
                    </a:lstStyle>
                    <a:p>
                      <a:pPr algn="ctr"/>
                      <a:r>
                        <a:rPr lang="en-US" sz="1600" b="1" dirty="0">
                          <a:latin typeface="+mj-lt"/>
                        </a:rPr>
                        <a:t>Group 2</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r h="711248">
                <a:tc>
                  <a:txBody>
                    <a:bodyPr/>
                    <a:lstStyle>
                      <a:lvl1pPr marL="0" algn="l" defTabSz="742950" rtl="0" eaLnBrk="1" latinLnBrk="0" hangingPunct="1">
                        <a:defRPr sz="1463" kern="1200">
                          <a:solidFill>
                            <a:schemeClr val="dk1"/>
                          </a:solidFill>
                          <a:latin typeface="Calibri" panose="020F0502020204030204"/>
                        </a:defRPr>
                      </a:lvl1pPr>
                      <a:lvl2pPr marL="371475" algn="l" defTabSz="742950" rtl="0" eaLnBrk="1" latinLnBrk="0" hangingPunct="1">
                        <a:defRPr sz="1463" kern="1200">
                          <a:solidFill>
                            <a:schemeClr val="dk1"/>
                          </a:solidFill>
                          <a:latin typeface="Calibri" panose="020F0502020204030204"/>
                        </a:defRPr>
                      </a:lvl2pPr>
                      <a:lvl3pPr marL="742950" algn="l" defTabSz="742950" rtl="0" eaLnBrk="1" latinLnBrk="0" hangingPunct="1">
                        <a:defRPr sz="1463" kern="1200">
                          <a:solidFill>
                            <a:schemeClr val="dk1"/>
                          </a:solidFill>
                          <a:latin typeface="Calibri" panose="020F0502020204030204"/>
                        </a:defRPr>
                      </a:lvl3pPr>
                      <a:lvl4pPr marL="1114425" algn="l" defTabSz="742950" rtl="0" eaLnBrk="1" latinLnBrk="0" hangingPunct="1">
                        <a:defRPr sz="1463" kern="1200">
                          <a:solidFill>
                            <a:schemeClr val="dk1"/>
                          </a:solidFill>
                          <a:latin typeface="Calibri" panose="020F0502020204030204"/>
                        </a:defRPr>
                      </a:lvl4pPr>
                      <a:lvl5pPr marL="1485900" algn="l" defTabSz="742950" rtl="0" eaLnBrk="1" latinLnBrk="0" hangingPunct="1">
                        <a:defRPr sz="1463" kern="1200">
                          <a:solidFill>
                            <a:schemeClr val="dk1"/>
                          </a:solidFill>
                          <a:latin typeface="Calibri" panose="020F0502020204030204"/>
                        </a:defRPr>
                      </a:lvl5pPr>
                      <a:lvl6pPr marL="1857375" algn="l" defTabSz="742950" rtl="0" eaLnBrk="1" latinLnBrk="0" hangingPunct="1">
                        <a:defRPr sz="1463" kern="1200">
                          <a:solidFill>
                            <a:schemeClr val="dk1"/>
                          </a:solidFill>
                          <a:latin typeface="Calibri" panose="020F0502020204030204"/>
                        </a:defRPr>
                      </a:lvl6pPr>
                      <a:lvl7pPr marL="2228850" algn="l" defTabSz="742950" rtl="0" eaLnBrk="1" latinLnBrk="0" hangingPunct="1">
                        <a:defRPr sz="1463" kern="1200">
                          <a:solidFill>
                            <a:schemeClr val="dk1"/>
                          </a:solidFill>
                          <a:latin typeface="Calibri" panose="020F0502020204030204"/>
                        </a:defRPr>
                      </a:lvl7pPr>
                      <a:lvl8pPr marL="2600325" algn="l" defTabSz="742950" rtl="0" eaLnBrk="1" latinLnBrk="0" hangingPunct="1">
                        <a:defRPr sz="1463" kern="1200">
                          <a:solidFill>
                            <a:schemeClr val="dk1"/>
                          </a:solidFill>
                          <a:latin typeface="Calibri" panose="020F0502020204030204"/>
                        </a:defRPr>
                      </a:lvl8pPr>
                      <a:lvl9pPr marL="2971800" algn="l" defTabSz="742950" rtl="0" eaLnBrk="1" latinLnBrk="0" hangingPunct="1">
                        <a:defRPr sz="1463" kern="1200">
                          <a:solidFill>
                            <a:schemeClr val="dk1"/>
                          </a:solidFill>
                          <a:latin typeface="Calibri" panose="020F0502020204030204"/>
                        </a:defRPr>
                      </a:lvl9pPr>
                    </a:lstStyle>
                    <a:p>
                      <a:r>
                        <a:rPr lang="en-US" sz="1600" b="1" dirty="0">
                          <a:latin typeface="+mj-lt"/>
                        </a:rPr>
                        <a:t>Highest grade completed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742950" rtl="0" eaLnBrk="1" latinLnBrk="0" hangingPunct="1">
                        <a:defRPr sz="1463" kern="1200">
                          <a:solidFill>
                            <a:schemeClr val="dk1"/>
                          </a:solidFill>
                          <a:latin typeface="Calibri" panose="020F0502020204030204"/>
                        </a:defRPr>
                      </a:lvl1pPr>
                      <a:lvl2pPr marL="371475" algn="l" defTabSz="742950" rtl="0" eaLnBrk="1" latinLnBrk="0" hangingPunct="1">
                        <a:defRPr sz="1463" kern="1200">
                          <a:solidFill>
                            <a:schemeClr val="dk1"/>
                          </a:solidFill>
                          <a:latin typeface="Calibri" panose="020F0502020204030204"/>
                        </a:defRPr>
                      </a:lvl2pPr>
                      <a:lvl3pPr marL="742950" algn="l" defTabSz="742950" rtl="0" eaLnBrk="1" latinLnBrk="0" hangingPunct="1">
                        <a:defRPr sz="1463" kern="1200">
                          <a:solidFill>
                            <a:schemeClr val="dk1"/>
                          </a:solidFill>
                          <a:latin typeface="Calibri" panose="020F0502020204030204"/>
                        </a:defRPr>
                      </a:lvl3pPr>
                      <a:lvl4pPr marL="1114425" algn="l" defTabSz="742950" rtl="0" eaLnBrk="1" latinLnBrk="0" hangingPunct="1">
                        <a:defRPr sz="1463" kern="1200">
                          <a:solidFill>
                            <a:schemeClr val="dk1"/>
                          </a:solidFill>
                          <a:latin typeface="Calibri" panose="020F0502020204030204"/>
                        </a:defRPr>
                      </a:lvl4pPr>
                      <a:lvl5pPr marL="1485900" algn="l" defTabSz="742950" rtl="0" eaLnBrk="1" latinLnBrk="0" hangingPunct="1">
                        <a:defRPr sz="1463" kern="1200">
                          <a:solidFill>
                            <a:schemeClr val="dk1"/>
                          </a:solidFill>
                          <a:latin typeface="Calibri" panose="020F0502020204030204"/>
                        </a:defRPr>
                      </a:lvl5pPr>
                      <a:lvl6pPr marL="1857375" algn="l" defTabSz="742950" rtl="0" eaLnBrk="1" latinLnBrk="0" hangingPunct="1">
                        <a:defRPr sz="1463" kern="1200">
                          <a:solidFill>
                            <a:schemeClr val="dk1"/>
                          </a:solidFill>
                          <a:latin typeface="Calibri" panose="020F0502020204030204"/>
                        </a:defRPr>
                      </a:lvl6pPr>
                      <a:lvl7pPr marL="2228850" algn="l" defTabSz="742950" rtl="0" eaLnBrk="1" latinLnBrk="0" hangingPunct="1">
                        <a:defRPr sz="1463" kern="1200">
                          <a:solidFill>
                            <a:schemeClr val="dk1"/>
                          </a:solidFill>
                          <a:latin typeface="Calibri" panose="020F0502020204030204"/>
                        </a:defRPr>
                      </a:lvl7pPr>
                      <a:lvl8pPr marL="2600325" algn="l" defTabSz="742950" rtl="0" eaLnBrk="1" latinLnBrk="0" hangingPunct="1">
                        <a:defRPr sz="1463" kern="1200">
                          <a:solidFill>
                            <a:schemeClr val="dk1"/>
                          </a:solidFill>
                          <a:latin typeface="Calibri" panose="020F0502020204030204"/>
                        </a:defRPr>
                      </a:lvl8pPr>
                      <a:lvl9pPr marL="2971800" algn="l" defTabSz="742950" rtl="0" eaLnBrk="1" latinLnBrk="0" hangingPunct="1">
                        <a:defRPr sz="1463" kern="1200">
                          <a:solidFill>
                            <a:schemeClr val="dk1"/>
                          </a:solidFill>
                          <a:latin typeface="Calibri" panose="020F0502020204030204"/>
                        </a:defRPr>
                      </a:lvl9pPr>
                    </a:lstStyle>
                    <a:p>
                      <a:pPr algn="ctr"/>
                      <a:r>
                        <a:rPr lang="en-US" sz="1600" dirty="0">
                          <a:latin typeface="+mj-lt"/>
                        </a:rPr>
                        <a:t>11</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742950" rtl="0" eaLnBrk="1" latinLnBrk="0" hangingPunct="1">
                        <a:defRPr sz="1463" kern="1200">
                          <a:solidFill>
                            <a:schemeClr val="dk1"/>
                          </a:solidFill>
                          <a:latin typeface="Calibri" panose="020F0502020204030204"/>
                        </a:defRPr>
                      </a:lvl1pPr>
                      <a:lvl2pPr marL="371475" algn="l" defTabSz="742950" rtl="0" eaLnBrk="1" latinLnBrk="0" hangingPunct="1">
                        <a:defRPr sz="1463" kern="1200">
                          <a:solidFill>
                            <a:schemeClr val="dk1"/>
                          </a:solidFill>
                          <a:latin typeface="Calibri" panose="020F0502020204030204"/>
                        </a:defRPr>
                      </a:lvl2pPr>
                      <a:lvl3pPr marL="742950" algn="l" defTabSz="742950" rtl="0" eaLnBrk="1" latinLnBrk="0" hangingPunct="1">
                        <a:defRPr sz="1463" kern="1200">
                          <a:solidFill>
                            <a:schemeClr val="dk1"/>
                          </a:solidFill>
                          <a:latin typeface="Calibri" panose="020F0502020204030204"/>
                        </a:defRPr>
                      </a:lvl3pPr>
                      <a:lvl4pPr marL="1114425" algn="l" defTabSz="742950" rtl="0" eaLnBrk="1" latinLnBrk="0" hangingPunct="1">
                        <a:defRPr sz="1463" kern="1200">
                          <a:solidFill>
                            <a:schemeClr val="dk1"/>
                          </a:solidFill>
                          <a:latin typeface="Calibri" panose="020F0502020204030204"/>
                        </a:defRPr>
                      </a:lvl4pPr>
                      <a:lvl5pPr marL="1485900" algn="l" defTabSz="742950" rtl="0" eaLnBrk="1" latinLnBrk="0" hangingPunct="1">
                        <a:defRPr sz="1463" kern="1200">
                          <a:solidFill>
                            <a:schemeClr val="dk1"/>
                          </a:solidFill>
                          <a:latin typeface="Calibri" panose="020F0502020204030204"/>
                        </a:defRPr>
                      </a:lvl5pPr>
                      <a:lvl6pPr marL="1857375" algn="l" defTabSz="742950" rtl="0" eaLnBrk="1" latinLnBrk="0" hangingPunct="1">
                        <a:defRPr sz="1463" kern="1200">
                          <a:solidFill>
                            <a:schemeClr val="dk1"/>
                          </a:solidFill>
                          <a:latin typeface="Calibri" panose="020F0502020204030204"/>
                        </a:defRPr>
                      </a:lvl6pPr>
                      <a:lvl7pPr marL="2228850" algn="l" defTabSz="742950" rtl="0" eaLnBrk="1" latinLnBrk="0" hangingPunct="1">
                        <a:defRPr sz="1463" kern="1200">
                          <a:solidFill>
                            <a:schemeClr val="dk1"/>
                          </a:solidFill>
                          <a:latin typeface="Calibri" panose="020F0502020204030204"/>
                        </a:defRPr>
                      </a:lvl7pPr>
                      <a:lvl8pPr marL="2600325" algn="l" defTabSz="742950" rtl="0" eaLnBrk="1" latinLnBrk="0" hangingPunct="1">
                        <a:defRPr sz="1463" kern="1200">
                          <a:solidFill>
                            <a:schemeClr val="dk1"/>
                          </a:solidFill>
                          <a:latin typeface="Calibri" panose="020F0502020204030204"/>
                        </a:defRPr>
                      </a:lvl8pPr>
                      <a:lvl9pPr marL="2971800" algn="l" defTabSz="742950" rtl="0" eaLnBrk="1" latinLnBrk="0" hangingPunct="1">
                        <a:defRPr sz="1463" kern="1200">
                          <a:solidFill>
                            <a:schemeClr val="dk1"/>
                          </a:solidFill>
                          <a:latin typeface="Calibri" panose="020F0502020204030204"/>
                        </a:defRPr>
                      </a:lvl9pPr>
                    </a:lstStyle>
                    <a:p>
                      <a:pPr algn="ctr"/>
                      <a:r>
                        <a:rPr lang="en-US" sz="1600" dirty="0">
                          <a:latin typeface="+mj-lt"/>
                        </a:rPr>
                        <a:t>9</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742950" rtl="0" eaLnBrk="1" latinLnBrk="0" hangingPunct="1">
                        <a:defRPr sz="1463" kern="1200">
                          <a:solidFill>
                            <a:schemeClr val="dk1"/>
                          </a:solidFill>
                          <a:latin typeface="Calibri" panose="020F0502020204030204"/>
                        </a:defRPr>
                      </a:lvl1pPr>
                      <a:lvl2pPr marL="371475" algn="l" defTabSz="742950" rtl="0" eaLnBrk="1" latinLnBrk="0" hangingPunct="1">
                        <a:defRPr sz="1463" kern="1200">
                          <a:solidFill>
                            <a:schemeClr val="dk1"/>
                          </a:solidFill>
                          <a:latin typeface="Calibri" panose="020F0502020204030204"/>
                        </a:defRPr>
                      </a:lvl2pPr>
                      <a:lvl3pPr marL="742950" algn="l" defTabSz="742950" rtl="0" eaLnBrk="1" latinLnBrk="0" hangingPunct="1">
                        <a:defRPr sz="1463" kern="1200">
                          <a:solidFill>
                            <a:schemeClr val="dk1"/>
                          </a:solidFill>
                          <a:latin typeface="Calibri" panose="020F0502020204030204"/>
                        </a:defRPr>
                      </a:lvl3pPr>
                      <a:lvl4pPr marL="1114425" algn="l" defTabSz="742950" rtl="0" eaLnBrk="1" latinLnBrk="0" hangingPunct="1">
                        <a:defRPr sz="1463" kern="1200">
                          <a:solidFill>
                            <a:schemeClr val="dk1"/>
                          </a:solidFill>
                          <a:latin typeface="Calibri" panose="020F0502020204030204"/>
                        </a:defRPr>
                      </a:lvl4pPr>
                      <a:lvl5pPr marL="1485900" algn="l" defTabSz="742950" rtl="0" eaLnBrk="1" latinLnBrk="0" hangingPunct="1">
                        <a:defRPr sz="1463" kern="1200">
                          <a:solidFill>
                            <a:schemeClr val="dk1"/>
                          </a:solidFill>
                          <a:latin typeface="Calibri" panose="020F0502020204030204"/>
                        </a:defRPr>
                      </a:lvl5pPr>
                      <a:lvl6pPr marL="1857375" algn="l" defTabSz="742950" rtl="0" eaLnBrk="1" latinLnBrk="0" hangingPunct="1">
                        <a:defRPr sz="1463" kern="1200">
                          <a:solidFill>
                            <a:schemeClr val="dk1"/>
                          </a:solidFill>
                          <a:latin typeface="Calibri" panose="020F0502020204030204"/>
                        </a:defRPr>
                      </a:lvl6pPr>
                      <a:lvl7pPr marL="2228850" algn="l" defTabSz="742950" rtl="0" eaLnBrk="1" latinLnBrk="0" hangingPunct="1">
                        <a:defRPr sz="1463" kern="1200">
                          <a:solidFill>
                            <a:schemeClr val="dk1"/>
                          </a:solidFill>
                          <a:latin typeface="Calibri" panose="020F0502020204030204"/>
                        </a:defRPr>
                      </a:lvl7pPr>
                      <a:lvl8pPr marL="2600325" algn="l" defTabSz="742950" rtl="0" eaLnBrk="1" latinLnBrk="0" hangingPunct="1">
                        <a:defRPr sz="1463" kern="1200">
                          <a:solidFill>
                            <a:schemeClr val="dk1"/>
                          </a:solidFill>
                          <a:latin typeface="Calibri" panose="020F0502020204030204"/>
                        </a:defRPr>
                      </a:lvl8pPr>
                      <a:lvl9pPr marL="2971800" algn="l" defTabSz="742950" rtl="0" eaLnBrk="1" latinLnBrk="0" hangingPunct="1">
                        <a:defRPr sz="1463" kern="1200">
                          <a:solidFill>
                            <a:schemeClr val="dk1"/>
                          </a:solidFill>
                          <a:latin typeface="Calibri" panose="020F0502020204030204"/>
                        </a:defRPr>
                      </a:lvl9pPr>
                    </a:lstStyle>
                    <a:p>
                      <a:pPr algn="ctr"/>
                      <a:r>
                        <a:rPr lang="en-US" sz="1600" dirty="0">
                          <a:latin typeface="+mj-lt"/>
                        </a:rPr>
                        <a:t>11</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742950" rtl="0" eaLnBrk="1" latinLnBrk="0" hangingPunct="1">
                        <a:defRPr sz="1463" kern="1200">
                          <a:solidFill>
                            <a:schemeClr val="dk1"/>
                          </a:solidFill>
                          <a:latin typeface="Calibri" panose="020F0502020204030204"/>
                        </a:defRPr>
                      </a:lvl1pPr>
                      <a:lvl2pPr marL="371475" algn="l" defTabSz="742950" rtl="0" eaLnBrk="1" latinLnBrk="0" hangingPunct="1">
                        <a:defRPr sz="1463" kern="1200">
                          <a:solidFill>
                            <a:schemeClr val="dk1"/>
                          </a:solidFill>
                          <a:latin typeface="Calibri" panose="020F0502020204030204"/>
                        </a:defRPr>
                      </a:lvl2pPr>
                      <a:lvl3pPr marL="742950" algn="l" defTabSz="742950" rtl="0" eaLnBrk="1" latinLnBrk="0" hangingPunct="1">
                        <a:defRPr sz="1463" kern="1200">
                          <a:solidFill>
                            <a:schemeClr val="dk1"/>
                          </a:solidFill>
                          <a:latin typeface="Calibri" panose="020F0502020204030204"/>
                        </a:defRPr>
                      </a:lvl3pPr>
                      <a:lvl4pPr marL="1114425" algn="l" defTabSz="742950" rtl="0" eaLnBrk="1" latinLnBrk="0" hangingPunct="1">
                        <a:defRPr sz="1463" kern="1200">
                          <a:solidFill>
                            <a:schemeClr val="dk1"/>
                          </a:solidFill>
                          <a:latin typeface="Calibri" panose="020F0502020204030204"/>
                        </a:defRPr>
                      </a:lvl4pPr>
                      <a:lvl5pPr marL="1485900" algn="l" defTabSz="742950" rtl="0" eaLnBrk="1" latinLnBrk="0" hangingPunct="1">
                        <a:defRPr sz="1463" kern="1200">
                          <a:solidFill>
                            <a:schemeClr val="dk1"/>
                          </a:solidFill>
                          <a:latin typeface="Calibri" panose="020F0502020204030204"/>
                        </a:defRPr>
                      </a:lvl5pPr>
                      <a:lvl6pPr marL="1857375" algn="l" defTabSz="742950" rtl="0" eaLnBrk="1" latinLnBrk="0" hangingPunct="1">
                        <a:defRPr sz="1463" kern="1200">
                          <a:solidFill>
                            <a:schemeClr val="dk1"/>
                          </a:solidFill>
                          <a:latin typeface="Calibri" panose="020F0502020204030204"/>
                        </a:defRPr>
                      </a:lvl6pPr>
                      <a:lvl7pPr marL="2228850" algn="l" defTabSz="742950" rtl="0" eaLnBrk="1" latinLnBrk="0" hangingPunct="1">
                        <a:defRPr sz="1463" kern="1200">
                          <a:solidFill>
                            <a:schemeClr val="dk1"/>
                          </a:solidFill>
                          <a:latin typeface="Calibri" panose="020F0502020204030204"/>
                        </a:defRPr>
                      </a:lvl7pPr>
                      <a:lvl8pPr marL="2600325" algn="l" defTabSz="742950" rtl="0" eaLnBrk="1" latinLnBrk="0" hangingPunct="1">
                        <a:defRPr sz="1463" kern="1200">
                          <a:solidFill>
                            <a:schemeClr val="dk1"/>
                          </a:solidFill>
                          <a:latin typeface="Calibri" panose="020F0502020204030204"/>
                        </a:defRPr>
                      </a:lvl8pPr>
                      <a:lvl9pPr marL="2971800" algn="l" defTabSz="742950" rtl="0" eaLnBrk="1" latinLnBrk="0" hangingPunct="1">
                        <a:defRPr sz="1463" kern="1200">
                          <a:solidFill>
                            <a:schemeClr val="dk1"/>
                          </a:solidFill>
                          <a:latin typeface="Calibri" panose="020F0502020204030204"/>
                        </a:defRPr>
                      </a:lvl9pPr>
                    </a:lstStyle>
                    <a:p>
                      <a:pPr algn="ctr"/>
                      <a:r>
                        <a:rPr lang="en-US" sz="1600" dirty="0">
                          <a:latin typeface="+mj-lt"/>
                        </a:rPr>
                        <a:t>9</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742950" rtl="0" eaLnBrk="1" latinLnBrk="0" hangingPunct="1">
                        <a:defRPr sz="1463" kern="1200">
                          <a:solidFill>
                            <a:schemeClr val="dk1"/>
                          </a:solidFill>
                          <a:latin typeface="Calibri" panose="020F0502020204030204"/>
                        </a:defRPr>
                      </a:lvl1pPr>
                      <a:lvl2pPr marL="371475" algn="l" defTabSz="742950" rtl="0" eaLnBrk="1" latinLnBrk="0" hangingPunct="1">
                        <a:defRPr sz="1463" kern="1200">
                          <a:solidFill>
                            <a:schemeClr val="dk1"/>
                          </a:solidFill>
                          <a:latin typeface="Calibri" panose="020F0502020204030204"/>
                        </a:defRPr>
                      </a:lvl2pPr>
                      <a:lvl3pPr marL="742950" algn="l" defTabSz="742950" rtl="0" eaLnBrk="1" latinLnBrk="0" hangingPunct="1">
                        <a:defRPr sz="1463" kern="1200">
                          <a:solidFill>
                            <a:schemeClr val="dk1"/>
                          </a:solidFill>
                          <a:latin typeface="Calibri" panose="020F0502020204030204"/>
                        </a:defRPr>
                      </a:lvl3pPr>
                      <a:lvl4pPr marL="1114425" algn="l" defTabSz="742950" rtl="0" eaLnBrk="1" latinLnBrk="0" hangingPunct="1">
                        <a:defRPr sz="1463" kern="1200">
                          <a:solidFill>
                            <a:schemeClr val="dk1"/>
                          </a:solidFill>
                          <a:latin typeface="Calibri" panose="020F0502020204030204"/>
                        </a:defRPr>
                      </a:lvl4pPr>
                      <a:lvl5pPr marL="1485900" algn="l" defTabSz="742950" rtl="0" eaLnBrk="1" latinLnBrk="0" hangingPunct="1">
                        <a:defRPr sz="1463" kern="1200">
                          <a:solidFill>
                            <a:schemeClr val="dk1"/>
                          </a:solidFill>
                          <a:latin typeface="Calibri" panose="020F0502020204030204"/>
                        </a:defRPr>
                      </a:lvl5pPr>
                      <a:lvl6pPr marL="1857375" algn="l" defTabSz="742950" rtl="0" eaLnBrk="1" latinLnBrk="0" hangingPunct="1">
                        <a:defRPr sz="1463" kern="1200">
                          <a:solidFill>
                            <a:schemeClr val="dk1"/>
                          </a:solidFill>
                          <a:latin typeface="Calibri" panose="020F0502020204030204"/>
                        </a:defRPr>
                      </a:lvl6pPr>
                      <a:lvl7pPr marL="2228850" algn="l" defTabSz="742950" rtl="0" eaLnBrk="1" latinLnBrk="0" hangingPunct="1">
                        <a:defRPr sz="1463" kern="1200">
                          <a:solidFill>
                            <a:schemeClr val="dk1"/>
                          </a:solidFill>
                          <a:latin typeface="Calibri" panose="020F0502020204030204"/>
                        </a:defRPr>
                      </a:lvl7pPr>
                      <a:lvl8pPr marL="2600325" algn="l" defTabSz="742950" rtl="0" eaLnBrk="1" latinLnBrk="0" hangingPunct="1">
                        <a:defRPr sz="1463" kern="1200">
                          <a:solidFill>
                            <a:schemeClr val="dk1"/>
                          </a:solidFill>
                          <a:latin typeface="Calibri" panose="020F0502020204030204"/>
                        </a:defRPr>
                      </a:lvl8pPr>
                      <a:lvl9pPr marL="2971800" algn="l" defTabSz="742950" rtl="0" eaLnBrk="1" latinLnBrk="0" hangingPunct="1">
                        <a:defRPr sz="1463" kern="1200">
                          <a:solidFill>
                            <a:schemeClr val="dk1"/>
                          </a:solidFill>
                          <a:latin typeface="Calibri" panose="020F0502020204030204"/>
                        </a:defRPr>
                      </a:lvl9pPr>
                    </a:lstStyle>
                    <a:p>
                      <a:pPr algn="ctr"/>
                      <a:r>
                        <a:rPr lang="en-US" sz="1600" baseline="0" dirty="0">
                          <a:latin typeface="+mj-lt"/>
                        </a:rPr>
                        <a:t>11</a:t>
                      </a:r>
                      <a:endParaRPr lang="en-US" sz="1600" dirty="0">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742950" rtl="0" eaLnBrk="1" latinLnBrk="0" hangingPunct="1">
                        <a:defRPr sz="1463" kern="1200">
                          <a:solidFill>
                            <a:schemeClr val="dk1"/>
                          </a:solidFill>
                          <a:latin typeface="Calibri" panose="020F0502020204030204"/>
                        </a:defRPr>
                      </a:lvl1pPr>
                      <a:lvl2pPr marL="371475" algn="l" defTabSz="742950" rtl="0" eaLnBrk="1" latinLnBrk="0" hangingPunct="1">
                        <a:defRPr sz="1463" kern="1200">
                          <a:solidFill>
                            <a:schemeClr val="dk1"/>
                          </a:solidFill>
                          <a:latin typeface="Calibri" panose="020F0502020204030204"/>
                        </a:defRPr>
                      </a:lvl2pPr>
                      <a:lvl3pPr marL="742950" algn="l" defTabSz="742950" rtl="0" eaLnBrk="1" latinLnBrk="0" hangingPunct="1">
                        <a:defRPr sz="1463" kern="1200">
                          <a:solidFill>
                            <a:schemeClr val="dk1"/>
                          </a:solidFill>
                          <a:latin typeface="Calibri" panose="020F0502020204030204"/>
                        </a:defRPr>
                      </a:lvl3pPr>
                      <a:lvl4pPr marL="1114425" algn="l" defTabSz="742950" rtl="0" eaLnBrk="1" latinLnBrk="0" hangingPunct="1">
                        <a:defRPr sz="1463" kern="1200">
                          <a:solidFill>
                            <a:schemeClr val="dk1"/>
                          </a:solidFill>
                          <a:latin typeface="Calibri" panose="020F0502020204030204"/>
                        </a:defRPr>
                      </a:lvl4pPr>
                      <a:lvl5pPr marL="1485900" algn="l" defTabSz="742950" rtl="0" eaLnBrk="1" latinLnBrk="0" hangingPunct="1">
                        <a:defRPr sz="1463" kern="1200">
                          <a:solidFill>
                            <a:schemeClr val="dk1"/>
                          </a:solidFill>
                          <a:latin typeface="Calibri" panose="020F0502020204030204"/>
                        </a:defRPr>
                      </a:lvl5pPr>
                      <a:lvl6pPr marL="1857375" algn="l" defTabSz="742950" rtl="0" eaLnBrk="1" latinLnBrk="0" hangingPunct="1">
                        <a:defRPr sz="1463" kern="1200">
                          <a:solidFill>
                            <a:schemeClr val="dk1"/>
                          </a:solidFill>
                          <a:latin typeface="Calibri" panose="020F0502020204030204"/>
                        </a:defRPr>
                      </a:lvl6pPr>
                      <a:lvl7pPr marL="2228850" algn="l" defTabSz="742950" rtl="0" eaLnBrk="1" latinLnBrk="0" hangingPunct="1">
                        <a:defRPr sz="1463" kern="1200">
                          <a:solidFill>
                            <a:schemeClr val="dk1"/>
                          </a:solidFill>
                          <a:latin typeface="Calibri" panose="020F0502020204030204"/>
                        </a:defRPr>
                      </a:lvl7pPr>
                      <a:lvl8pPr marL="2600325" algn="l" defTabSz="742950" rtl="0" eaLnBrk="1" latinLnBrk="0" hangingPunct="1">
                        <a:defRPr sz="1463" kern="1200">
                          <a:solidFill>
                            <a:schemeClr val="dk1"/>
                          </a:solidFill>
                          <a:latin typeface="Calibri" panose="020F0502020204030204"/>
                        </a:defRPr>
                      </a:lvl8pPr>
                      <a:lvl9pPr marL="2971800" algn="l" defTabSz="742950" rtl="0" eaLnBrk="1" latinLnBrk="0" hangingPunct="1">
                        <a:defRPr sz="1463" kern="1200">
                          <a:solidFill>
                            <a:schemeClr val="dk1"/>
                          </a:solidFill>
                          <a:latin typeface="Calibri" panose="020F0502020204030204"/>
                        </a:defRPr>
                      </a:lvl9pPr>
                    </a:lstStyle>
                    <a:p>
                      <a:pPr algn="ctr"/>
                      <a:r>
                        <a:rPr lang="en-US" sz="1600" dirty="0">
                          <a:latin typeface="+mj-lt"/>
                        </a:rPr>
                        <a:t>10</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2"/>
                  </a:ext>
                </a:extLst>
              </a:tr>
            </a:tbl>
          </a:graphicData>
        </a:graphic>
      </p:graphicFrame>
      <p:sp>
        <p:nvSpPr>
          <p:cNvPr id="9" name="TextBox 8"/>
          <p:cNvSpPr txBox="1"/>
          <p:nvPr/>
        </p:nvSpPr>
        <p:spPr>
          <a:xfrm>
            <a:off x="1145263" y="4884235"/>
            <a:ext cx="9273286" cy="461665"/>
          </a:xfrm>
          <a:prstGeom prst="rect">
            <a:avLst/>
          </a:prstGeom>
          <a:noFill/>
        </p:spPr>
        <p:txBody>
          <a:bodyPr wrap="square" rtlCol="0">
            <a:spAutoFit/>
          </a:bodyPr>
          <a:lstStyle/>
          <a:p>
            <a:r>
              <a:rPr lang="en-US" sz="1400" i="1" dirty="0"/>
              <a:t>Difference is significant at a 1% level</a:t>
            </a:r>
            <a:r>
              <a:rPr lang="en-US" dirty="0"/>
              <a:t>.</a:t>
            </a:r>
          </a:p>
        </p:txBody>
      </p:sp>
    </p:spTree>
    <p:extLst>
      <p:ext uri="{BB962C8B-B14F-4D97-AF65-F5344CB8AC3E}">
        <p14:creationId xmlns:p14="http://schemas.microsoft.com/office/powerpoint/2010/main" val="3920331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824039" y="2713038"/>
            <a:ext cx="8543925" cy="1325563"/>
          </a:xfrm>
        </p:spPr>
        <p:txBody>
          <a:bodyPr/>
          <a:lstStyle/>
          <a:p>
            <a:pPr algn="ctr"/>
            <a:r>
              <a:rPr lang="en-US" dirty="0">
                <a:solidFill>
                  <a:schemeClr val="accent1"/>
                </a:solidFill>
              </a:rPr>
              <a:t>Background</a:t>
            </a:r>
          </a:p>
        </p:txBody>
      </p:sp>
    </p:spTree>
    <p:extLst>
      <p:ext uri="{BB962C8B-B14F-4D97-AF65-F5344CB8AC3E}">
        <p14:creationId xmlns:p14="http://schemas.microsoft.com/office/powerpoint/2010/main" val="3370978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824039" y="3200399"/>
            <a:ext cx="8543925" cy="914401"/>
          </a:xfrm>
        </p:spPr>
        <p:txBody>
          <a:bodyPr>
            <a:normAutofit fontScale="90000"/>
          </a:bodyPr>
          <a:lstStyle/>
          <a:p>
            <a:pPr algn="ctr"/>
            <a:r>
              <a:rPr lang="en-US" dirty="0">
                <a:solidFill>
                  <a:schemeClr val="accent1"/>
                </a:solidFill>
              </a:rPr>
              <a:t>3. What are the in-school and out-of-school transitions before and after the introduction of the progression policy in the FET phase?</a:t>
            </a:r>
          </a:p>
        </p:txBody>
      </p:sp>
    </p:spTree>
    <p:extLst>
      <p:ext uri="{BB962C8B-B14F-4D97-AF65-F5344CB8AC3E}">
        <p14:creationId xmlns:p14="http://schemas.microsoft.com/office/powerpoint/2010/main" val="919452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1" y="-106363"/>
            <a:ext cx="8543925" cy="1325563"/>
          </a:xfrm>
        </p:spPr>
        <p:txBody>
          <a:bodyPr>
            <a:normAutofit/>
          </a:bodyPr>
          <a:lstStyle/>
          <a:p>
            <a:r>
              <a:rPr lang="en-US" sz="2400" dirty="0"/>
              <a:t>Two-year in-school and out-of-school transitions</a:t>
            </a:r>
          </a:p>
        </p:txBody>
      </p:sp>
      <p:graphicFrame>
        <p:nvGraphicFramePr>
          <p:cNvPr id="8" name="Chart 7"/>
          <p:cNvGraphicFramePr>
            <a:graphicFrameLocks/>
          </p:cNvGraphicFramePr>
          <p:nvPr>
            <p:extLst>
              <p:ext uri="{D42A27DB-BD31-4B8C-83A1-F6EECF244321}">
                <p14:modId xmlns:p14="http://schemas.microsoft.com/office/powerpoint/2010/main" val="3945482972"/>
              </p:ext>
            </p:extLst>
          </p:nvPr>
        </p:nvGraphicFramePr>
        <p:xfrm>
          <a:off x="1634490" y="1219200"/>
          <a:ext cx="827151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991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fade">
                                      <p:cBhvr>
                                        <p:cTn id="7" dur="500"/>
                                        <p:tgtEl>
                                          <p:spTgt spid="8">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fade">
                                      <p:cBhvr>
                                        <p:cTn id="12" dur="500"/>
                                        <p:tgtEl>
                                          <p:spTgt spid="8">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fade">
                                      <p:cBhvr>
                                        <p:cTn id="17" dur="500"/>
                                        <p:tgtEl>
                                          <p:spTgt spid="8">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chart seriesIdx="2" categoryIdx="-4" bldStep="series"/>
                                            </p:graphicEl>
                                          </p:spTgt>
                                        </p:tgtEl>
                                        <p:attrNameLst>
                                          <p:attrName>style.visibility</p:attrName>
                                        </p:attrNameLst>
                                      </p:cBhvr>
                                      <p:to>
                                        <p:strVal val="visible"/>
                                      </p:to>
                                    </p:set>
                                    <p:animEffect transition="in" filter="fade">
                                      <p:cBhvr>
                                        <p:cTn id="22" dur="500"/>
                                        <p:tgtEl>
                                          <p:spTgt spid="8">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chart seriesIdx="3" categoryIdx="-4" bldStep="series"/>
                                            </p:graphicEl>
                                          </p:spTgt>
                                        </p:tgtEl>
                                        <p:attrNameLst>
                                          <p:attrName>style.visibility</p:attrName>
                                        </p:attrNameLst>
                                      </p:cBhvr>
                                      <p:to>
                                        <p:strVal val="visible"/>
                                      </p:to>
                                    </p:set>
                                    <p:animEffect transition="in" filter="fade">
                                      <p:cBhvr>
                                        <p:cTn id="27" dur="500"/>
                                        <p:tgtEl>
                                          <p:spTgt spid="8">
                                            <p:graphicEl>
                                              <a:chart seriesIdx="3"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graphicEl>
                                              <a:chart seriesIdx="4" categoryIdx="-4" bldStep="series"/>
                                            </p:graphicEl>
                                          </p:spTgt>
                                        </p:tgtEl>
                                        <p:attrNameLst>
                                          <p:attrName>style.visibility</p:attrName>
                                        </p:attrNameLst>
                                      </p:cBhvr>
                                      <p:to>
                                        <p:strVal val="visible"/>
                                      </p:to>
                                    </p:set>
                                    <p:animEffect transition="in" filter="fade">
                                      <p:cBhvr>
                                        <p:cTn id="32" dur="500"/>
                                        <p:tgtEl>
                                          <p:spTgt spid="8">
                                            <p:graphicEl>
                                              <a:chart seriesIdx="4" categoryIdx="-4" bldStep="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graphicEl>
                                              <a:chart seriesIdx="5" categoryIdx="-4" bldStep="series"/>
                                            </p:graphicEl>
                                          </p:spTgt>
                                        </p:tgtEl>
                                        <p:attrNameLst>
                                          <p:attrName>style.visibility</p:attrName>
                                        </p:attrNameLst>
                                      </p:cBhvr>
                                      <p:to>
                                        <p:strVal val="visible"/>
                                      </p:to>
                                    </p:set>
                                    <p:animEffect transition="in" filter="fade">
                                      <p:cBhvr>
                                        <p:cTn id="37" dur="500"/>
                                        <p:tgtEl>
                                          <p:spTgt spid="8">
                                            <p:graphicEl>
                                              <a:chart seriesIdx="5" categoryIdx="-4" bldStep="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graphicEl>
                                              <a:chart seriesIdx="6" categoryIdx="-4" bldStep="series"/>
                                            </p:graphicEl>
                                          </p:spTgt>
                                        </p:tgtEl>
                                        <p:attrNameLst>
                                          <p:attrName>style.visibility</p:attrName>
                                        </p:attrNameLst>
                                      </p:cBhvr>
                                      <p:to>
                                        <p:strVal val="visible"/>
                                      </p:to>
                                    </p:set>
                                    <p:animEffect transition="in" filter="fade">
                                      <p:cBhvr>
                                        <p:cTn id="42" dur="500"/>
                                        <p:tgtEl>
                                          <p:spTgt spid="8">
                                            <p:graphicEl>
                                              <a:chart seriesIdx="6"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1" y="-106363"/>
            <a:ext cx="8543925" cy="1325563"/>
          </a:xfrm>
        </p:spPr>
        <p:txBody>
          <a:bodyPr>
            <a:normAutofit/>
          </a:bodyPr>
          <a:lstStyle/>
          <a:p>
            <a:r>
              <a:rPr lang="en-US" sz="2400" dirty="0"/>
              <a:t>Two-year in-school and out-of-school transitions</a:t>
            </a:r>
          </a:p>
        </p:txBody>
      </p:sp>
      <p:grpSp>
        <p:nvGrpSpPr>
          <p:cNvPr id="8" name="Group 7"/>
          <p:cNvGrpSpPr/>
          <p:nvPr/>
        </p:nvGrpSpPr>
        <p:grpSpPr>
          <a:xfrm>
            <a:off x="1600200" y="1219200"/>
            <a:ext cx="8686800" cy="5410200"/>
            <a:chOff x="0" y="0"/>
            <a:chExt cx="7040340" cy="4327620"/>
          </a:xfrm>
        </p:grpSpPr>
        <p:graphicFrame>
          <p:nvGraphicFramePr>
            <p:cNvPr id="9" name="Chart 8"/>
            <p:cNvGraphicFramePr>
              <a:graphicFrameLocks/>
            </p:cNvGraphicFramePr>
            <p:nvPr>
              <p:extLst>
                <p:ext uri="{D42A27DB-BD31-4B8C-83A1-F6EECF244321}">
                  <p14:modId xmlns:p14="http://schemas.microsoft.com/office/powerpoint/2010/main" val="2498448482"/>
                </p:ext>
              </p:extLst>
            </p:nvPr>
          </p:nvGraphicFramePr>
          <p:xfrm>
            <a:off x="0" y="0"/>
            <a:ext cx="4320000" cy="43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4141153394"/>
                </p:ext>
              </p:extLst>
            </p:nvPr>
          </p:nvGraphicFramePr>
          <p:xfrm>
            <a:off x="2720340" y="7620"/>
            <a:ext cx="4320000" cy="4320000"/>
          </p:xfrm>
          <a:graphic>
            <a:graphicData uri="http://schemas.openxmlformats.org/drawingml/2006/chart">
              <c:chart xmlns:c="http://schemas.openxmlformats.org/drawingml/2006/chart" xmlns:r="http://schemas.openxmlformats.org/officeDocument/2006/relationships" r:id="rId4"/>
            </a:graphicData>
          </a:graphic>
        </p:graphicFrame>
      </p:grpSp>
      <p:sp>
        <p:nvSpPr>
          <p:cNvPr id="3" name="Oval 2"/>
          <p:cNvSpPr/>
          <p:nvPr/>
        </p:nvSpPr>
        <p:spPr>
          <a:xfrm>
            <a:off x="3214381" y="1209675"/>
            <a:ext cx="2101917" cy="612797"/>
          </a:xfrm>
          <a:prstGeom prst="ellipse">
            <a:avLst/>
          </a:prstGeom>
          <a:noFill/>
          <a:ln w="19050">
            <a:solidFill>
              <a:schemeClr val="accent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570902" y="1198246"/>
            <a:ext cx="2101917" cy="859154"/>
          </a:xfrm>
          <a:prstGeom prst="ellipse">
            <a:avLst/>
          </a:prstGeom>
          <a:noFill/>
          <a:ln w="19050">
            <a:solidFill>
              <a:schemeClr val="accent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828800" y="1957410"/>
            <a:ext cx="2101917" cy="2233590"/>
          </a:xfrm>
          <a:prstGeom prst="ellipse">
            <a:avLst/>
          </a:prstGeom>
          <a:noFill/>
          <a:ln w="19050">
            <a:solidFill>
              <a:schemeClr val="accent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956721" y="1797706"/>
            <a:ext cx="2587079" cy="2621894"/>
          </a:xfrm>
          <a:prstGeom prst="ellipse">
            <a:avLst/>
          </a:prstGeom>
          <a:noFill/>
          <a:ln w="19050">
            <a:solidFill>
              <a:schemeClr val="accent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975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heel(1)">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1" y="-106363"/>
            <a:ext cx="8543925" cy="1325563"/>
          </a:xfrm>
        </p:spPr>
        <p:txBody>
          <a:bodyPr>
            <a:normAutofit/>
          </a:bodyPr>
          <a:lstStyle/>
          <a:p>
            <a:r>
              <a:rPr lang="en-US" sz="2400" dirty="0"/>
              <a:t>Four-year in-school and out-of-school transitions</a:t>
            </a:r>
          </a:p>
        </p:txBody>
      </p:sp>
      <p:grpSp>
        <p:nvGrpSpPr>
          <p:cNvPr id="11" name="Group 10"/>
          <p:cNvGrpSpPr/>
          <p:nvPr/>
        </p:nvGrpSpPr>
        <p:grpSpPr>
          <a:xfrm>
            <a:off x="1600201" y="1066800"/>
            <a:ext cx="8543925" cy="5181600"/>
            <a:chOff x="0" y="0"/>
            <a:chExt cx="7101300" cy="4342860"/>
          </a:xfrm>
        </p:grpSpPr>
        <p:graphicFrame>
          <p:nvGraphicFramePr>
            <p:cNvPr id="12" name="Chart 11"/>
            <p:cNvGraphicFramePr>
              <a:graphicFrameLocks/>
            </p:cNvGraphicFramePr>
            <p:nvPr>
              <p:extLst>
                <p:ext uri="{D42A27DB-BD31-4B8C-83A1-F6EECF244321}">
                  <p14:modId xmlns:p14="http://schemas.microsoft.com/office/powerpoint/2010/main" val="2157502715"/>
                </p:ext>
              </p:extLst>
            </p:nvPr>
          </p:nvGraphicFramePr>
          <p:xfrm>
            <a:off x="0" y="0"/>
            <a:ext cx="4320000" cy="43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993555586"/>
                </p:ext>
              </p:extLst>
            </p:nvPr>
          </p:nvGraphicFramePr>
          <p:xfrm>
            <a:off x="2781300" y="22860"/>
            <a:ext cx="4320000" cy="4320000"/>
          </p:xfrm>
          <a:graphic>
            <a:graphicData uri="http://schemas.openxmlformats.org/drawingml/2006/chart">
              <c:chart xmlns:c="http://schemas.openxmlformats.org/drawingml/2006/chart" xmlns:r="http://schemas.openxmlformats.org/officeDocument/2006/relationships" r:id="rId4"/>
            </a:graphicData>
          </a:graphic>
        </p:graphicFrame>
      </p:grpSp>
      <p:sp>
        <p:nvSpPr>
          <p:cNvPr id="15" name="Oval 14"/>
          <p:cNvSpPr/>
          <p:nvPr/>
        </p:nvSpPr>
        <p:spPr>
          <a:xfrm>
            <a:off x="5442048" y="914400"/>
            <a:ext cx="3016153" cy="1066800"/>
          </a:xfrm>
          <a:prstGeom prst="ellipse">
            <a:avLst/>
          </a:prstGeom>
          <a:noFill/>
          <a:ln w="19050">
            <a:solidFill>
              <a:schemeClr val="accent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286001" y="1191926"/>
            <a:ext cx="2711517" cy="612797"/>
          </a:xfrm>
          <a:prstGeom prst="ellipse">
            <a:avLst/>
          </a:prstGeom>
          <a:noFill/>
          <a:ln w="19050">
            <a:solidFill>
              <a:schemeClr val="accent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828800" y="3810000"/>
            <a:ext cx="2006698" cy="2057400"/>
          </a:xfrm>
          <a:prstGeom prst="ellipse">
            <a:avLst/>
          </a:prstGeom>
          <a:noFill/>
          <a:ln w="19050">
            <a:solidFill>
              <a:schemeClr val="accent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943426" y="3429000"/>
            <a:ext cx="2447974" cy="2362200"/>
          </a:xfrm>
          <a:prstGeom prst="ellipse">
            <a:avLst/>
          </a:prstGeom>
          <a:noFill/>
          <a:ln w="19050">
            <a:solidFill>
              <a:schemeClr val="accent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808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heel(1)">
                                      <p:cBhvr>
                                        <p:cTn id="2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824037" y="2766218"/>
            <a:ext cx="8543925" cy="1325563"/>
          </a:xfrm>
        </p:spPr>
        <p:txBody>
          <a:bodyPr/>
          <a:lstStyle/>
          <a:p>
            <a:pPr algn="ctr"/>
            <a:r>
              <a:rPr lang="en-US" dirty="0">
                <a:solidFill>
                  <a:schemeClr val="accent1"/>
                </a:solidFill>
              </a:rPr>
              <a:t>Conclusions, discussions and recommendations</a:t>
            </a:r>
          </a:p>
        </p:txBody>
      </p:sp>
    </p:spTree>
    <p:extLst>
      <p:ext uri="{BB962C8B-B14F-4D97-AF65-F5344CB8AC3E}">
        <p14:creationId xmlns:p14="http://schemas.microsoft.com/office/powerpoint/2010/main" val="1025976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a:xfrm>
            <a:off x="838200" y="1524000"/>
            <a:ext cx="10515600" cy="4652963"/>
          </a:xfrm>
        </p:spPr>
        <p:txBody>
          <a:bodyPr>
            <a:normAutofit/>
          </a:bodyPr>
          <a:lstStyle/>
          <a:p>
            <a:pPr marL="0" indent="0" algn="just">
              <a:buNone/>
            </a:pPr>
            <a:r>
              <a:rPr lang="en-US" sz="2000" i="1" dirty="0">
                <a:latin typeface="Calibri Light" panose="020F0302020204030204" pitchFamily="34" charset="0"/>
                <a:cs typeface="Calibri Light" panose="020F0302020204030204" pitchFamily="34" charset="0"/>
              </a:rPr>
              <a:t>The policy has had mixed effects:</a:t>
            </a:r>
          </a:p>
          <a:p>
            <a:pPr marL="0" indent="0" algn="just">
              <a:buNone/>
            </a:pPr>
            <a:endParaRPr lang="en-US" sz="2000" i="1" dirty="0">
              <a:latin typeface="Calibri Light" panose="020F0302020204030204" pitchFamily="34" charset="0"/>
              <a:cs typeface="Calibri Light" panose="020F0302020204030204" pitchFamily="34" charset="0"/>
            </a:endParaRPr>
          </a:p>
          <a:p>
            <a:pPr marL="457200" indent="-457200" algn="just">
              <a:buFont typeface="+mj-lt"/>
              <a:buAutoNum type="arabicPeriod"/>
            </a:pPr>
            <a:r>
              <a:rPr lang="en-US" sz="2000" dirty="0">
                <a:latin typeface="Calibri Light" panose="020F0302020204030204" pitchFamily="34" charset="0"/>
                <a:cs typeface="Calibri Light" panose="020F0302020204030204" pitchFamily="34" charset="0"/>
              </a:rPr>
              <a:t>Repeating grades </a:t>
            </a:r>
            <a:r>
              <a:rPr lang="en-US" sz="2000" b="1" dirty="0">
                <a:latin typeface="Calibri Light" panose="020F0302020204030204" pitchFamily="34" charset="0"/>
                <a:cs typeface="Calibri Light" panose="020F0302020204030204" pitchFamily="34" charset="0"/>
              </a:rPr>
              <a:t>more than once </a:t>
            </a:r>
            <a:r>
              <a:rPr lang="en-US" sz="2000" dirty="0">
                <a:latin typeface="Calibri Light" panose="020F0302020204030204" pitchFamily="34" charset="0"/>
                <a:cs typeface="Calibri Light" panose="020F0302020204030204" pitchFamily="34" charset="0"/>
              </a:rPr>
              <a:t>in the FET phase has dropped significantly in the post-policy phase,</a:t>
            </a:r>
          </a:p>
          <a:p>
            <a:pPr marL="457200" indent="-457200" algn="just">
              <a:buFont typeface="+mj-lt"/>
              <a:buAutoNum type="arabicPeriod"/>
            </a:pPr>
            <a:endParaRPr lang="en-US" sz="2000" dirty="0">
              <a:latin typeface="Calibri Light" panose="020F0302020204030204" pitchFamily="34" charset="0"/>
              <a:cs typeface="Calibri Light" panose="020F0302020204030204" pitchFamily="34" charset="0"/>
            </a:endParaRPr>
          </a:p>
          <a:p>
            <a:pPr marL="457200" indent="-457200" algn="just">
              <a:buFont typeface="+mj-lt"/>
              <a:buAutoNum type="arabicPeriod"/>
            </a:pPr>
            <a:r>
              <a:rPr lang="en-US" sz="2000" dirty="0">
                <a:latin typeface="Calibri Light" panose="020F0302020204030204" pitchFamily="34" charset="0"/>
                <a:cs typeface="Calibri Light" panose="020F0302020204030204" pitchFamily="34" charset="0"/>
              </a:rPr>
              <a:t>But repeating </a:t>
            </a:r>
            <a:r>
              <a:rPr lang="en-US" sz="2000" b="1" dirty="0">
                <a:latin typeface="Calibri Light" panose="020F0302020204030204" pitchFamily="34" charset="0"/>
                <a:cs typeface="Calibri Light" panose="020F0302020204030204" pitchFamily="34" charset="0"/>
              </a:rPr>
              <a:t>at least once </a:t>
            </a:r>
            <a:r>
              <a:rPr lang="en-US" sz="2000" dirty="0">
                <a:latin typeface="Calibri Light" panose="020F0302020204030204" pitchFamily="34" charset="0"/>
                <a:cs typeface="Calibri Light" panose="020F0302020204030204" pitchFamily="34" charset="0"/>
              </a:rPr>
              <a:t>has been increasing since the policy was introduced.</a:t>
            </a:r>
          </a:p>
          <a:p>
            <a:pPr marL="457200" indent="-457200" algn="just">
              <a:buFont typeface="+mj-lt"/>
              <a:buAutoNum type="arabicPeriod"/>
            </a:pPr>
            <a:endParaRPr lang="en-US" sz="2000" dirty="0">
              <a:latin typeface="Calibri Light" panose="020F0302020204030204" pitchFamily="34" charset="0"/>
              <a:cs typeface="Calibri Light" panose="020F0302020204030204" pitchFamily="34" charset="0"/>
            </a:endParaRPr>
          </a:p>
          <a:p>
            <a:pPr marL="457200" indent="-457200" algn="just">
              <a:buFont typeface="+mj-lt"/>
              <a:buAutoNum type="arabicPeriod"/>
            </a:pPr>
            <a:r>
              <a:rPr lang="en-US" sz="2000" dirty="0">
                <a:latin typeface="Calibri Light" panose="020F0302020204030204" pitchFamily="34" charset="0"/>
                <a:cs typeface="Calibri Light" panose="020F0302020204030204" pitchFamily="34" charset="0"/>
              </a:rPr>
              <a:t>The highest grade completed for the cohort who were affected immediately after the policy was introduced is lower than the pre-policy period.</a:t>
            </a:r>
          </a:p>
          <a:p>
            <a:pPr marL="457200" indent="-457200" algn="just">
              <a:buFont typeface="+mj-lt"/>
              <a:buAutoNum type="arabicPeriod"/>
            </a:pPr>
            <a:endParaRPr lang="en-US" sz="2000" i="1" dirty="0">
              <a:latin typeface="Calibri Light" panose="020F0302020204030204" pitchFamily="34" charset="0"/>
              <a:cs typeface="Calibri Light" panose="020F0302020204030204" pitchFamily="34" charset="0"/>
            </a:endParaRPr>
          </a:p>
          <a:p>
            <a:pPr algn="just"/>
            <a:endParaRPr lang="en-US" sz="2000" i="1" dirty="0">
              <a:latin typeface="Calibri Light" panose="020F0302020204030204" pitchFamily="34" charset="0"/>
              <a:cs typeface="Calibri Light" panose="020F0302020204030204" pitchFamily="34" charset="0"/>
            </a:endParaRPr>
          </a:p>
          <a:p>
            <a:pPr marL="0" indent="0" algn="just">
              <a:buNone/>
            </a:pPr>
            <a:endParaRPr lang="en-US" sz="2000" dirty="0">
              <a:latin typeface="Calibri Light" panose="020F0302020204030204" pitchFamily="34" charset="0"/>
              <a:cs typeface="Calibri Light" panose="020F0302020204030204" pitchFamily="34" charset="0"/>
            </a:endParaRPr>
          </a:p>
          <a:p>
            <a:pPr marL="0" indent="0" algn="just">
              <a:buNone/>
            </a:pPr>
            <a:endParaRPr lang="en-US" sz="2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259152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a:xfrm>
            <a:off x="838200" y="1524000"/>
            <a:ext cx="10515600" cy="4652963"/>
          </a:xfrm>
        </p:spPr>
        <p:txBody>
          <a:bodyPr anchor="ctr">
            <a:normAutofit/>
          </a:bodyPr>
          <a:lstStyle/>
          <a:p>
            <a:pPr marL="0" indent="0" algn="just">
              <a:buNone/>
            </a:pPr>
            <a:r>
              <a:rPr lang="en-US" sz="2000" i="1" dirty="0">
                <a:latin typeface="Calibri Light" panose="020F0302020204030204" pitchFamily="34" charset="0"/>
                <a:cs typeface="Calibri Light" panose="020F0302020204030204" pitchFamily="34" charset="0"/>
              </a:rPr>
              <a:t>Repetition could be mistargeted:</a:t>
            </a:r>
          </a:p>
          <a:p>
            <a:pPr algn="just"/>
            <a:r>
              <a:rPr lang="en-US" sz="1800" dirty="0">
                <a:latin typeface="Calibri Light" panose="020F0302020204030204" pitchFamily="34" charset="0"/>
                <a:cs typeface="Calibri Light" panose="020F0302020204030204" pitchFamily="34" charset="0"/>
              </a:rPr>
              <a:t>This mistargeting may be due to inadequate evaluation and teacher bias.</a:t>
            </a:r>
          </a:p>
          <a:p>
            <a:pPr algn="just"/>
            <a:endParaRPr lang="en-US" sz="2000" dirty="0">
              <a:latin typeface="Calibri Light" panose="020F0302020204030204" pitchFamily="34" charset="0"/>
              <a:cs typeface="Calibri Light" panose="020F0302020204030204" pitchFamily="34" charset="0"/>
            </a:endParaRPr>
          </a:p>
          <a:p>
            <a:pPr algn="just"/>
            <a:endParaRPr lang="en-US" sz="2000" dirty="0">
              <a:latin typeface="Calibri Light" panose="020F0302020204030204" pitchFamily="34" charset="0"/>
              <a:cs typeface="Calibri Light" panose="020F0302020204030204" pitchFamily="34" charset="0"/>
            </a:endParaRPr>
          </a:p>
          <a:p>
            <a:pPr marL="0" indent="0" algn="just">
              <a:buNone/>
            </a:pPr>
            <a:r>
              <a:rPr lang="en-US" sz="2000" i="1" dirty="0">
                <a:latin typeface="Calibri Light" panose="020F0302020204030204" pitchFamily="34" charset="0"/>
                <a:cs typeface="Calibri Light" panose="020F0302020204030204" pitchFamily="34" charset="0"/>
              </a:rPr>
              <a:t>Repetition could also be inconsistently applied across South African Schools.</a:t>
            </a:r>
          </a:p>
          <a:p>
            <a:pPr algn="just"/>
            <a:r>
              <a:rPr lang="en-US" sz="1800" dirty="0">
                <a:latin typeface="Calibri Light" panose="020F0302020204030204" pitchFamily="34" charset="0"/>
                <a:cs typeface="Calibri Light" panose="020F0302020204030204" pitchFamily="34" charset="0"/>
              </a:rPr>
              <a:t>Raises the question about the extent to which repetition is encouraged by principals to maintain enrolment totals.</a:t>
            </a:r>
          </a:p>
          <a:p>
            <a:pPr algn="just"/>
            <a:r>
              <a:rPr lang="en-US" sz="1800" dirty="0">
                <a:latin typeface="Calibri Light" panose="020F0302020204030204" pitchFamily="34" charset="0"/>
                <a:cs typeface="Calibri Light" panose="020F0302020204030204" pitchFamily="34" charset="0"/>
              </a:rPr>
              <a:t>Higher enrolment totals, more posts, and higher principal salary ranks</a:t>
            </a:r>
          </a:p>
          <a:p>
            <a:pPr marL="0" indent="0" algn="just">
              <a:buNone/>
            </a:pPr>
            <a:endParaRPr lang="en-US" sz="2000" dirty="0">
              <a:latin typeface="Calibri Light" panose="020F0302020204030204" pitchFamily="34" charset="0"/>
              <a:cs typeface="Calibri Light" panose="020F0302020204030204" pitchFamily="34" charset="0"/>
            </a:endParaRPr>
          </a:p>
          <a:p>
            <a:pPr algn="just"/>
            <a:endParaRPr lang="en-US" sz="2000" i="1" dirty="0">
              <a:latin typeface="Calibri Light" panose="020F0302020204030204" pitchFamily="34" charset="0"/>
              <a:cs typeface="Calibri Light" panose="020F0302020204030204" pitchFamily="34" charset="0"/>
            </a:endParaRPr>
          </a:p>
          <a:p>
            <a:pPr marL="0" indent="0" algn="just">
              <a:buNone/>
            </a:pPr>
            <a:endParaRPr lang="en-US" sz="2000" dirty="0">
              <a:latin typeface="Calibri Light" panose="020F0302020204030204" pitchFamily="34" charset="0"/>
              <a:cs typeface="Calibri Light" panose="020F0302020204030204" pitchFamily="34" charset="0"/>
            </a:endParaRPr>
          </a:p>
          <a:p>
            <a:pPr marL="0" indent="0" algn="just">
              <a:buNone/>
            </a:pPr>
            <a:endParaRPr lang="en-US" sz="2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643561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a:t>
            </a:r>
          </a:p>
        </p:txBody>
      </p:sp>
      <p:sp>
        <p:nvSpPr>
          <p:cNvPr id="3" name="Content Placeholder 2"/>
          <p:cNvSpPr>
            <a:spLocks noGrp="1"/>
          </p:cNvSpPr>
          <p:nvPr>
            <p:ph idx="1"/>
          </p:nvPr>
        </p:nvSpPr>
        <p:spPr>
          <a:xfrm>
            <a:off x="838200" y="1524000"/>
            <a:ext cx="10515600" cy="4652963"/>
          </a:xfrm>
        </p:spPr>
        <p:txBody>
          <a:bodyPr>
            <a:normAutofit/>
          </a:bodyPr>
          <a:lstStyle/>
          <a:p>
            <a:pPr marL="457200" indent="-457200" algn="just">
              <a:buFont typeface="+mj-lt"/>
              <a:buAutoNum type="arabicPeriod"/>
            </a:pPr>
            <a:r>
              <a:rPr lang="en-US" sz="2000" dirty="0">
                <a:latin typeface="Calibri Light" panose="020F0302020204030204" pitchFamily="34" charset="0"/>
                <a:cs typeface="Calibri Light" panose="020F0302020204030204" pitchFamily="34" charset="0"/>
              </a:rPr>
              <a:t>There is no causal evidence on the linkages between the policy and its intended effects on learner outcomes. Research is needed to evaluate the implementation of such policies with greater </a:t>
            </a:r>
            <a:r>
              <a:rPr lang="en-US" sz="2000" dirty="0" err="1">
                <a:latin typeface="Calibri Light" panose="020F0302020204030204" pitchFamily="34" charset="0"/>
                <a:cs typeface="Calibri Light" panose="020F0302020204030204" pitchFamily="34" charset="0"/>
              </a:rPr>
              <a:t>rigour</a:t>
            </a:r>
            <a:r>
              <a:rPr lang="en-US" sz="2000" dirty="0">
                <a:latin typeface="Calibri Light" panose="020F0302020204030204" pitchFamily="34" charset="0"/>
                <a:cs typeface="Calibri Light" panose="020F0302020204030204" pitchFamily="34" charset="0"/>
              </a:rPr>
              <a:t>, and to establish clear causal relationships before </a:t>
            </a:r>
            <a:r>
              <a:rPr lang="en-US" sz="2000" dirty="0" err="1">
                <a:latin typeface="Calibri Light" panose="020F0302020204030204" pitchFamily="34" charset="0"/>
                <a:cs typeface="Calibri Light" panose="020F0302020204030204" pitchFamily="34" charset="0"/>
              </a:rPr>
              <a:t>finalising</a:t>
            </a:r>
            <a:r>
              <a:rPr lang="en-US" sz="2000" dirty="0">
                <a:latin typeface="Calibri Light" panose="020F0302020204030204" pitchFamily="34" charset="0"/>
                <a:cs typeface="Calibri Light" panose="020F0302020204030204" pitchFamily="34" charset="0"/>
              </a:rPr>
              <a:t> the implementation of such policies at scale.</a:t>
            </a:r>
          </a:p>
          <a:p>
            <a:pPr marL="457200" indent="-457200" algn="just">
              <a:buFont typeface="+mj-lt"/>
              <a:buAutoNum type="arabicPeriod"/>
            </a:pPr>
            <a:endParaRPr lang="en-US" sz="2000" dirty="0">
              <a:latin typeface="Calibri Light" panose="020F0302020204030204" pitchFamily="34" charset="0"/>
              <a:cs typeface="Calibri Light" panose="020F0302020204030204" pitchFamily="34" charset="0"/>
            </a:endParaRPr>
          </a:p>
          <a:p>
            <a:pPr marL="457200" indent="-457200" algn="just">
              <a:buFont typeface="+mj-lt"/>
              <a:buAutoNum type="arabicPeriod"/>
            </a:pPr>
            <a:endParaRPr lang="en-US" sz="2000" dirty="0">
              <a:latin typeface="Calibri Light" panose="020F0302020204030204" pitchFamily="34" charset="0"/>
              <a:cs typeface="Calibri Light" panose="020F0302020204030204" pitchFamily="34" charset="0"/>
            </a:endParaRPr>
          </a:p>
          <a:p>
            <a:pPr marL="457200" indent="-457200" algn="just">
              <a:buFont typeface="+mj-lt"/>
              <a:buAutoNum type="arabicPeriod"/>
            </a:pPr>
            <a:r>
              <a:rPr lang="en-US" sz="2000" dirty="0">
                <a:latin typeface="Calibri Light" panose="020F0302020204030204" pitchFamily="34" charset="0"/>
                <a:cs typeface="Calibri Light" panose="020F0302020204030204" pitchFamily="34" charset="0"/>
              </a:rPr>
              <a:t>Policy-makers need to be aware of alternative policy options to help children catch-up and maintain pace with the curriculum.</a:t>
            </a:r>
          </a:p>
          <a:p>
            <a:pPr marL="457200" indent="-457200" algn="just">
              <a:buFont typeface="+mj-lt"/>
              <a:buAutoNum type="arabicPeriod"/>
            </a:pPr>
            <a:endParaRPr lang="en-US" sz="2000" dirty="0">
              <a:latin typeface="Calibri Light" panose="020F0302020204030204" pitchFamily="34" charset="0"/>
              <a:cs typeface="Calibri Light" panose="020F0302020204030204" pitchFamily="34" charset="0"/>
            </a:endParaRPr>
          </a:p>
          <a:p>
            <a:pPr marL="457200" indent="-457200" algn="just">
              <a:buFont typeface="+mj-lt"/>
              <a:buAutoNum type="arabicPeriod"/>
            </a:pPr>
            <a:r>
              <a:rPr lang="en-US" sz="2000" dirty="0">
                <a:latin typeface="Calibri Light" panose="020F0302020204030204" pitchFamily="34" charset="0"/>
                <a:cs typeface="Calibri Light" panose="020F0302020204030204" pitchFamily="34" charset="0"/>
              </a:rPr>
              <a:t>Understand the costs of repetition so that informed resourcing decisions can be made.</a:t>
            </a:r>
          </a:p>
          <a:p>
            <a:pPr algn="just"/>
            <a:endParaRPr lang="en-US" sz="2000" dirty="0">
              <a:latin typeface="Calibri Light" panose="020F0302020204030204" pitchFamily="34" charset="0"/>
              <a:cs typeface="Calibri Light" panose="020F0302020204030204" pitchFamily="34" charset="0"/>
            </a:endParaRPr>
          </a:p>
          <a:p>
            <a:pPr algn="just"/>
            <a:endParaRPr lang="en-US" sz="2000" dirty="0">
              <a:latin typeface="+mj-lt"/>
              <a:cs typeface="Calibri Light" panose="020F0302020204030204" pitchFamily="34" charset="0"/>
            </a:endParaRPr>
          </a:p>
          <a:p>
            <a:pPr marL="0" indent="0" algn="just">
              <a:buNone/>
            </a:pPr>
            <a:endParaRPr lang="en-US" sz="2000" dirty="0">
              <a:latin typeface="Calibri Light" panose="020F0302020204030204" pitchFamily="34" charset="0"/>
              <a:cs typeface="Calibri Light" panose="020F0302020204030204" pitchFamily="34" charset="0"/>
            </a:endParaRPr>
          </a:p>
          <a:p>
            <a:pPr marL="0" indent="0" algn="just">
              <a:buNone/>
            </a:pPr>
            <a:endParaRPr lang="en-US" sz="2000" dirty="0">
              <a:latin typeface="Calibri Light" panose="020F0302020204030204" pitchFamily="34" charset="0"/>
              <a:cs typeface="Calibri Light" panose="020F0302020204030204" pitchFamily="34" charset="0"/>
            </a:endParaRPr>
          </a:p>
          <a:p>
            <a:pPr marL="0" indent="0" algn="just">
              <a:buNone/>
            </a:pPr>
            <a:endParaRPr lang="en-US" sz="2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628494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92C1C5A-DFFA-47C3-BD4B-829821C1398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9"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A92C1C5A-DFFA-47C3-BD4B-829821C1398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A58CCC4E-F8CE-400D-99FD-AB6B90251CD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60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sym typeface="Calibri Light" panose="020F0302020204030204" pitchFamily="34" charset="0"/>
            </a:endParaRPr>
          </a:p>
        </p:txBody>
      </p:sp>
      <p:sp useBgFill="1">
        <p:nvSpPr>
          <p:cNvPr id="8"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970BF77-1D5B-45D1-9653-F4A23062853B}"/>
              </a:ext>
            </a:extLst>
          </p:cNvPr>
          <p:cNvSpPr>
            <a:spLocks noGrp="1"/>
          </p:cNvSpPr>
          <p:nvPr>
            <p:ph type="ctrTitle"/>
          </p:nvPr>
        </p:nvSpPr>
        <p:spPr>
          <a:xfrm>
            <a:off x="838199" y="4525347"/>
            <a:ext cx="6801321" cy="1737360"/>
          </a:xfrm>
        </p:spPr>
        <p:txBody>
          <a:bodyPr anchor="ctr">
            <a:noAutofit/>
          </a:bodyPr>
          <a:lstStyle/>
          <a:p>
            <a:br>
              <a:rPr lang="en-GB" sz="3600" dirty="0"/>
            </a:br>
            <a:endParaRPr lang="en-US" sz="3600" dirty="0"/>
          </a:p>
        </p:txBody>
      </p:sp>
      <p:sp>
        <p:nvSpPr>
          <p:cNvPr id="10"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ubtitle 6">
            <a:extLst>
              <a:ext uri="{FF2B5EF4-FFF2-40B4-BE49-F238E27FC236}">
                <a16:creationId xmlns:a16="http://schemas.microsoft.com/office/drawing/2014/main" id="{C9271B8A-E5D4-4017-9169-90F6A4E69063}"/>
              </a:ext>
            </a:extLst>
          </p:cNvPr>
          <p:cNvSpPr>
            <a:spLocks noGrp="1"/>
          </p:cNvSpPr>
          <p:nvPr>
            <p:ph type="subTitle" idx="1"/>
          </p:nvPr>
        </p:nvSpPr>
        <p:spPr>
          <a:xfrm>
            <a:off x="450412" y="4566146"/>
            <a:ext cx="7269544" cy="1655762"/>
          </a:xfrm>
        </p:spPr>
        <p:txBody>
          <a:bodyPr anchor="ctr">
            <a:normAutofit/>
          </a:bodyPr>
          <a:lstStyle/>
          <a:p>
            <a:r>
              <a:rPr lang="en-ZA" sz="4400" dirty="0">
                <a:latin typeface="+mj-lt"/>
              </a:rPr>
              <a:t>Thank you!</a:t>
            </a:r>
          </a:p>
        </p:txBody>
      </p:sp>
    </p:spTree>
    <p:extLst>
      <p:ext uri="{BB962C8B-B14F-4D97-AF65-F5344CB8AC3E}">
        <p14:creationId xmlns:p14="http://schemas.microsoft.com/office/powerpoint/2010/main" val="4210220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 repetition</a:t>
            </a:r>
          </a:p>
        </p:txBody>
      </p:sp>
      <p:sp>
        <p:nvSpPr>
          <p:cNvPr id="3" name="Content Placeholder 2"/>
          <p:cNvSpPr>
            <a:spLocks noGrp="1"/>
          </p:cNvSpPr>
          <p:nvPr>
            <p:ph idx="1"/>
          </p:nvPr>
        </p:nvSpPr>
        <p:spPr>
          <a:xfrm>
            <a:off x="838200" y="1524001"/>
            <a:ext cx="10896599" cy="4652963"/>
          </a:xfrm>
        </p:spPr>
        <p:txBody>
          <a:bodyPr>
            <a:normAutofit/>
          </a:bodyPr>
          <a:lstStyle/>
          <a:p>
            <a:pPr marL="0" indent="0" algn="just">
              <a:buNone/>
            </a:pPr>
            <a:endParaRPr lang="en-US" sz="2000" dirty="0">
              <a:latin typeface="Calibri Light" panose="020F0302020204030204" pitchFamily="34" charset="0"/>
              <a:cs typeface="Calibri Light" panose="020F0302020204030204" pitchFamily="34" charset="0"/>
            </a:endParaRPr>
          </a:p>
          <a:p>
            <a:pPr marL="0" indent="0" algn="just">
              <a:buNone/>
            </a:pPr>
            <a:endParaRPr lang="en-US" sz="2000" dirty="0">
              <a:latin typeface="Calibri Light" panose="020F0302020204030204" pitchFamily="34" charset="0"/>
              <a:cs typeface="Calibri Light" panose="020F0302020204030204" pitchFamily="34" charset="0"/>
            </a:endParaRPr>
          </a:p>
          <a:p>
            <a:pPr marL="0" indent="0" algn="just">
              <a:buNone/>
            </a:pPr>
            <a:endParaRPr lang="en-US" sz="2000" dirty="0">
              <a:latin typeface="Calibri Light" panose="020F0302020204030204" pitchFamily="34" charset="0"/>
              <a:cs typeface="Calibri Light" panose="020F0302020204030204" pitchFamily="34" charset="0"/>
            </a:endParaRPr>
          </a:p>
          <a:p>
            <a:pPr marL="0" indent="0" algn="just">
              <a:buNone/>
            </a:pPr>
            <a:endParaRPr lang="en-US" sz="2000" dirty="0">
              <a:latin typeface="Calibri Light" panose="020F0302020204030204" pitchFamily="34" charset="0"/>
              <a:cs typeface="Calibri Light" panose="020F0302020204030204" pitchFamily="34" charset="0"/>
            </a:endParaRPr>
          </a:p>
        </p:txBody>
      </p:sp>
      <p:sp>
        <p:nvSpPr>
          <p:cNvPr id="5" name="Rectangle: Rounded Corners 4">
            <a:extLst>
              <a:ext uri="{FF2B5EF4-FFF2-40B4-BE49-F238E27FC236}">
                <a16:creationId xmlns:a16="http://schemas.microsoft.com/office/drawing/2014/main" id="{0740853E-2A9D-4F48-9725-B497D7811F1C}"/>
              </a:ext>
            </a:extLst>
          </p:cNvPr>
          <p:cNvSpPr/>
          <p:nvPr/>
        </p:nvSpPr>
        <p:spPr>
          <a:xfrm>
            <a:off x="990600" y="1528764"/>
            <a:ext cx="10515599" cy="132556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i="1" dirty="0">
                <a:latin typeface="+mj-lt"/>
              </a:rPr>
              <a:t>Grade repetition is an important measure of efficiency of an education system. It is seen as ‘both an outcome of a previous failure, and a predictor of subsequent failure’ </a:t>
            </a:r>
          </a:p>
          <a:p>
            <a:pPr algn="ctr"/>
            <a:r>
              <a:rPr lang="en-GB" sz="2000" i="1" dirty="0">
                <a:latin typeface="+mj-lt"/>
              </a:rPr>
              <a:t>(Anderson, Case, &amp; Lam, 2001).</a:t>
            </a:r>
          </a:p>
        </p:txBody>
      </p:sp>
      <p:sp>
        <p:nvSpPr>
          <p:cNvPr id="6" name="Rectangle: Rounded Corners 5">
            <a:extLst>
              <a:ext uri="{FF2B5EF4-FFF2-40B4-BE49-F238E27FC236}">
                <a16:creationId xmlns:a16="http://schemas.microsoft.com/office/drawing/2014/main" id="{678006D2-3D18-4698-A8AF-54A7B430C630}"/>
              </a:ext>
            </a:extLst>
          </p:cNvPr>
          <p:cNvSpPr/>
          <p:nvPr/>
        </p:nvSpPr>
        <p:spPr>
          <a:xfrm>
            <a:off x="990600" y="3048000"/>
            <a:ext cx="10515599" cy="3352800"/>
          </a:xfrm>
          <a:prstGeom prst="roundRect">
            <a:avLst/>
          </a:prstGeom>
          <a:solidFill>
            <a:schemeClr val="bg1">
              <a:lumMod val="95000"/>
            </a:schemeClr>
          </a:solidFill>
          <a:ln>
            <a:solidFill>
              <a:schemeClr val="bg1">
                <a:lumMod val="6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50000"/>
                  </a:schemeClr>
                </a:solidFill>
                <a:latin typeface="Calibri Light" panose="020F0302020204030204" pitchFamily="34" charset="0"/>
                <a:cs typeface="Calibri Light" panose="020F0302020204030204" pitchFamily="34" charset="0"/>
              </a:rPr>
              <a:t>South African context</a:t>
            </a:r>
          </a:p>
          <a:p>
            <a:pPr algn="ctr"/>
            <a:endParaRPr lang="en-US" sz="2000" dirty="0">
              <a:solidFill>
                <a:schemeClr val="bg1">
                  <a:lumMod val="50000"/>
                </a:schemeClr>
              </a:solidFill>
              <a:latin typeface="Calibri Light" panose="020F0302020204030204" pitchFamily="34" charset="0"/>
              <a:cs typeface="Calibri Light" panose="020F0302020204030204" pitchFamily="34" charset="0"/>
            </a:endParaRPr>
          </a:p>
          <a:p>
            <a:pPr marL="342900" indent="-342900" algn="just">
              <a:buFont typeface="Arial" panose="020B0604020202020204" pitchFamily="34" charset="0"/>
              <a:buChar char="•"/>
            </a:pPr>
            <a:r>
              <a:rPr lang="en-US" sz="2000" dirty="0">
                <a:solidFill>
                  <a:schemeClr val="bg1">
                    <a:lumMod val="50000"/>
                  </a:schemeClr>
                </a:solidFill>
                <a:latin typeface="Calibri Light" panose="020F0302020204030204" pitchFamily="34" charset="0"/>
                <a:cs typeface="Calibri Light" panose="020F0302020204030204" pitchFamily="34" charset="0"/>
              </a:rPr>
              <a:t>Conservative estimate of repeaters in public schools in South Africa </a:t>
            </a:r>
            <a:r>
              <a:rPr lang="en-US" sz="2000" dirty="0">
                <a:solidFill>
                  <a:schemeClr val="bg1">
                    <a:lumMod val="50000"/>
                  </a:schemeClr>
                </a:solidFill>
                <a:latin typeface="Calibri Light" panose="020F0302020204030204" pitchFamily="34" charset="0"/>
                <a:cs typeface="Calibri Light" panose="020F0302020204030204" pitchFamily="34" charset="0"/>
                <a:sym typeface="Wingdings" panose="05000000000000000000" pitchFamily="2" charset="2"/>
              </a:rPr>
              <a:t> about </a:t>
            </a:r>
            <a:r>
              <a:rPr lang="en-US" sz="2000" b="1" dirty="0">
                <a:solidFill>
                  <a:schemeClr val="bg1">
                    <a:lumMod val="50000"/>
                  </a:schemeClr>
                </a:solidFill>
                <a:latin typeface="Calibri Light" panose="020F0302020204030204" pitchFamily="34" charset="0"/>
                <a:cs typeface="Calibri Light" panose="020F0302020204030204" pitchFamily="34" charset="0"/>
                <a:sym typeface="Wingdings" panose="05000000000000000000" pitchFamily="2" charset="2"/>
              </a:rPr>
              <a:t>1.2 million </a:t>
            </a:r>
            <a:r>
              <a:rPr lang="en-US" sz="2000" dirty="0">
                <a:solidFill>
                  <a:schemeClr val="bg1">
                    <a:lumMod val="50000"/>
                  </a:schemeClr>
                </a:solidFill>
                <a:latin typeface="Calibri Light" panose="020F0302020204030204" pitchFamily="34" charset="0"/>
                <a:cs typeface="Calibri Light" panose="020F0302020204030204" pitchFamily="34" charset="0"/>
                <a:sym typeface="Wingdings" panose="05000000000000000000" pitchFamily="2" charset="2"/>
              </a:rPr>
              <a:t>learners. In monetary terms  R20 billion </a:t>
            </a:r>
            <a:r>
              <a:rPr lang="en-US" sz="2000" i="1" dirty="0">
                <a:solidFill>
                  <a:schemeClr val="bg1">
                    <a:lumMod val="50000"/>
                  </a:schemeClr>
                </a:solidFill>
                <a:latin typeface="Calibri Light" panose="020F0302020204030204" pitchFamily="34" charset="0"/>
                <a:cs typeface="Calibri Light" panose="020F0302020204030204" pitchFamily="34" charset="0"/>
                <a:sym typeface="Wingdings" panose="05000000000000000000" pitchFamily="2" charset="2"/>
              </a:rPr>
              <a:t>(van der Berg et al. 2019)</a:t>
            </a:r>
          </a:p>
          <a:p>
            <a:pPr marL="342900" indent="-342900" algn="just">
              <a:buFont typeface="Arial" panose="020B0604020202020204" pitchFamily="34" charset="0"/>
              <a:buChar char="•"/>
            </a:pPr>
            <a:endParaRPr lang="en-US" sz="2000" i="1" dirty="0">
              <a:solidFill>
                <a:schemeClr val="bg1">
                  <a:lumMod val="50000"/>
                </a:schemeClr>
              </a:solidFill>
              <a:latin typeface="Calibri Light" panose="020F0302020204030204" pitchFamily="34" charset="0"/>
              <a:cs typeface="Calibri Light" panose="020F0302020204030204" pitchFamily="34" charset="0"/>
              <a:sym typeface="Wingdings" panose="05000000000000000000" pitchFamily="2" charset="2"/>
            </a:endParaRPr>
          </a:p>
          <a:p>
            <a:pPr marL="342900" indent="-342900" algn="just">
              <a:buFont typeface="Arial" panose="020B0604020202020204" pitchFamily="34" charset="0"/>
              <a:buChar char="•"/>
            </a:pPr>
            <a:r>
              <a:rPr lang="en-US" sz="2000" dirty="0">
                <a:solidFill>
                  <a:schemeClr val="bg1">
                    <a:lumMod val="50000"/>
                  </a:schemeClr>
                </a:solidFill>
                <a:latin typeface="Calibri Light" panose="020F0302020204030204" pitchFamily="34" charset="0"/>
                <a:cs typeface="Calibri Light" panose="020F0302020204030204" pitchFamily="34" charset="0"/>
                <a:sym typeface="Wingdings" panose="05000000000000000000" pitchFamily="2" charset="2"/>
              </a:rPr>
              <a:t>According to Q3:2019 QLFS, </a:t>
            </a:r>
            <a:r>
              <a:rPr lang="en-US" sz="2000" b="1" dirty="0">
                <a:solidFill>
                  <a:schemeClr val="bg1">
                    <a:lumMod val="50000"/>
                  </a:schemeClr>
                </a:solidFill>
                <a:latin typeface="Calibri Light" panose="020F0302020204030204" pitchFamily="34" charset="0"/>
                <a:cs typeface="Calibri Light" panose="020F0302020204030204" pitchFamily="34" charset="0"/>
                <a:sym typeface="Wingdings" panose="05000000000000000000" pitchFamily="2" charset="2"/>
              </a:rPr>
              <a:t>32.3%  </a:t>
            </a:r>
            <a:r>
              <a:rPr lang="en-US" sz="2000" dirty="0">
                <a:solidFill>
                  <a:schemeClr val="bg1">
                    <a:lumMod val="50000"/>
                  </a:schemeClr>
                </a:solidFill>
                <a:latin typeface="Calibri Light" panose="020F0302020204030204" pitchFamily="34" charset="0"/>
                <a:cs typeface="Calibri Light" panose="020F0302020204030204" pitchFamily="34" charset="0"/>
                <a:sym typeface="Wingdings" panose="05000000000000000000" pitchFamily="2" charset="2"/>
              </a:rPr>
              <a:t>of 15 to 24-year-olds were NEET</a:t>
            </a:r>
          </a:p>
          <a:p>
            <a:pPr marL="342900" indent="-342900" algn="just">
              <a:buFont typeface="Arial" panose="020B0604020202020204" pitchFamily="34" charset="0"/>
              <a:buChar char="•"/>
            </a:pPr>
            <a:endParaRPr lang="en-US" sz="2000" dirty="0">
              <a:solidFill>
                <a:schemeClr val="bg1">
                  <a:lumMod val="50000"/>
                </a:schemeClr>
              </a:solidFill>
              <a:latin typeface="Calibri Light" panose="020F0302020204030204" pitchFamily="34" charset="0"/>
              <a:cs typeface="Calibri Light" panose="020F0302020204030204" pitchFamily="34" charset="0"/>
              <a:sym typeface="Wingdings" panose="05000000000000000000" pitchFamily="2" charset="2"/>
            </a:endParaRPr>
          </a:p>
          <a:p>
            <a:pPr marL="342900" indent="-342900" algn="just">
              <a:buFont typeface="Arial" panose="020B0604020202020204" pitchFamily="34" charset="0"/>
              <a:buChar char="•"/>
            </a:pPr>
            <a:r>
              <a:rPr lang="en-US" sz="2000" dirty="0">
                <a:solidFill>
                  <a:schemeClr val="bg1">
                    <a:lumMod val="50000"/>
                  </a:schemeClr>
                </a:solidFill>
                <a:latin typeface="Calibri Light" panose="020F0302020204030204" pitchFamily="34" charset="0"/>
                <a:cs typeface="Calibri Light" panose="020F0302020204030204" pitchFamily="34" charset="0"/>
                <a:sym typeface="Wingdings" panose="05000000000000000000" pitchFamily="2" charset="2"/>
              </a:rPr>
              <a:t>According to the GHS, </a:t>
            </a:r>
            <a:r>
              <a:rPr lang="en-US" sz="2000" b="1" dirty="0">
                <a:solidFill>
                  <a:schemeClr val="bg1">
                    <a:lumMod val="50000"/>
                  </a:schemeClr>
                </a:solidFill>
                <a:latin typeface="Calibri Light" panose="020F0302020204030204" pitchFamily="34" charset="0"/>
                <a:cs typeface="Calibri Light" panose="020F0302020204030204" pitchFamily="34" charset="0"/>
                <a:sym typeface="Wingdings" panose="05000000000000000000" pitchFamily="2" charset="2"/>
              </a:rPr>
              <a:t>19.4% </a:t>
            </a:r>
            <a:r>
              <a:rPr lang="en-US" sz="2000" dirty="0">
                <a:solidFill>
                  <a:schemeClr val="bg1">
                    <a:lumMod val="50000"/>
                  </a:schemeClr>
                </a:solidFill>
                <a:latin typeface="Calibri Light" panose="020F0302020204030204" pitchFamily="34" charset="0"/>
                <a:cs typeface="Calibri Light" panose="020F0302020204030204" pitchFamily="34" charset="0"/>
                <a:sym typeface="Wingdings" panose="05000000000000000000" pitchFamily="2" charset="2"/>
              </a:rPr>
              <a:t>of learners repeated Grade 10 in 2018</a:t>
            </a:r>
            <a:endParaRPr lang="en-US" sz="2000" dirty="0">
              <a:solidFill>
                <a:schemeClr val="bg1">
                  <a:lumMod val="50000"/>
                </a:schemeClr>
              </a:solidFill>
              <a:latin typeface="Calibri Light" panose="020F0302020204030204" pitchFamily="34" charset="0"/>
              <a:cs typeface="Calibri Light" panose="020F0302020204030204" pitchFamily="34" charset="0"/>
            </a:endParaRPr>
          </a:p>
          <a:p>
            <a:pPr algn="ctr"/>
            <a:endParaRPr lang="en-ZA" dirty="0">
              <a:solidFill>
                <a:schemeClr val="bg1">
                  <a:lumMod val="50000"/>
                </a:schemeClr>
              </a:solidFill>
            </a:endParaRPr>
          </a:p>
        </p:txBody>
      </p:sp>
    </p:spTree>
    <p:extLst>
      <p:ext uri="{BB962C8B-B14F-4D97-AF65-F5344CB8AC3E}">
        <p14:creationId xmlns:p14="http://schemas.microsoft.com/office/powerpoint/2010/main" val="2221763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 repetition</a:t>
            </a:r>
          </a:p>
        </p:txBody>
      </p:sp>
      <p:graphicFrame>
        <p:nvGraphicFramePr>
          <p:cNvPr id="4" name="Diagram 3"/>
          <p:cNvGraphicFramePr/>
          <p:nvPr>
            <p:extLst>
              <p:ext uri="{D42A27DB-BD31-4B8C-83A1-F6EECF244321}">
                <p14:modId xmlns:p14="http://schemas.microsoft.com/office/powerpoint/2010/main" val="2068601484"/>
              </p:ext>
            </p:extLst>
          </p:nvPr>
        </p:nvGraphicFramePr>
        <p:xfrm>
          <a:off x="2514601" y="1842052"/>
          <a:ext cx="8682037" cy="4177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1219201" y="1828800"/>
            <a:ext cx="1641765" cy="4038600"/>
            <a:chOff x="418601" y="1165"/>
            <a:chExt cx="1641765" cy="1414067"/>
          </a:xfrm>
          <a:solidFill>
            <a:schemeClr val="accent1"/>
          </a:solidFill>
        </p:grpSpPr>
        <p:sp>
          <p:nvSpPr>
            <p:cNvPr id="6" name="Rounded Rectangle 5"/>
            <p:cNvSpPr/>
            <p:nvPr/>
          </p:nvSpPr>
          <p:spPr>
            <a:xfrm>
              <a:off x="418601" y="1165"/>
              <a:ext cx="1641765" cy="141406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487630" y="70194"/>
              <a:ext cx="1503707" cy="127600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vert270" wrap="square" lIns="60960" tIns="30480" rIns="60960" bIns="30480" numCol="1" spcCol="1270" anchor="ctr" anchorCtr="0">
              <a:noAutofit/>
            </a:bodyPr>
            <a:lstStyle/>
            <a:p>
              <a:pPr algn="ctr" defTabSz="711200">
                <a:lnSpc>
                  <a:spcPct val="90000"/>
                </a:lnSpc>
                <a:spcAft>
                  <a:spcPct val="35000"/>
                </a:spcAft>
              </a:pPr>
              <a:r>
                <a:rPr lang="en-US" dirty="0"/>
                <a:t>Controversy</a:t>
              </a:r>
            </a:p>
          </p:txBody>
        </p:sp>
      </p:grpSp>
    </p:spTree>
    <p:extLst>
      <p:ext uri="{BB962C8B-B14F-4D97-AF65-F5344CB8AC3E}">
        <p14:creationId xmlns:p14="http://schemas.microsoft.com/office/powerpoint/2010/main" val="2391407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context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71740694"/>
              </p:ext>
            </p:extLst>
          </p:nvPr>
        </p:nvGraphicFramePr>
        <p:xfrm>
          <a:off x="990600" y="1524000"/>
          <a:ext cx="10134602" cy="4572000"/>
        </p:xfrm>
        <a:graphic>
          <a:graphicData uri="http://schemas.openxmlformats.org/drawingml/2006/table">
            <a:tbl>
              <a:tblPr firstRow="1" bandRow="1">
                <a:tableStyleId>{5C22544A-7EE6-4342-B048-85BDC9FD1C3A}</a:tableStyleId>
              </a:tblPr>
              <a:tblGrid>
                <a:gridCol w="2794844">
                  <a:extLst>
                    <a:ext uri="{9D8B030D-6E8A-4147-A177-3AD203B41FA5}">
                      <a16:colId xmlns:a16="http://schemas.microsoft.com/office/drawing/2014/main" val="20000"/>
                    </a:ext>
                  </a:extLst>
                </a:gridCol>
                <a:gridCol w="1770946">
                  <a:extLst>
                    <a:ext uri="{9D8B030D-6E8A-4147-A177-3AD203B41FA5}">
                      <a16:colId xmlns:a16="http://schemas.microsoft.com/office/drawing/2014/main" val="20001"/>
                    </a:ext>
                  </a:extLst>
                </a:gridCol>
                <a:gridCol w="1770946">
                  <a:extLst>
                    <a:ext uri="{9D8B030D-6E8A-4147-A177-3AD203B41FA5}">
                      <a16:colId xmlns:a16="http://schemas.microsoft.com/office/drawing/2014/main" val="20002"/>
                    </a:ext>
                  </a:extLst>
                </a:gridCol>
                <a:gridCol w="1770946">
                  <a:extLst>
                    <a:ext uri="{9D8B030D-6E8A-4147-A177-3AD203B41FA5}">
                      <a16:colId xmlns:a16="http://schemas.microsoft.com/office/drawing/2014/main" val="20003"/>
                    </a:ext>
                  </a:extLst>
                </a:gridCol>
                <a:gridCol w="2026920">
                  <a:extLst>
                    <a:ext uri="{9D8B030D-6E8A-4147-A177-3AD203B41FA5}">
                      <a16:colId xmlns:a16="http://schemas.microsoft.com/office/drawing/2014/main" val="20004"/>
                    </a:ext>
                  </a:extLst>
                </a:gridCol>
              </a:tblGrid>
              <a:tr h="1151170">
                <a:tc>
                  <a:txBody>
                    <a:bodyPr/>
                    <a:lstStyle/>
                    <a:p>
                      <a:endParaRPr lang="en-US" sz="1600" dirty="0">
                        <a:latin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b="1" dirty="0">
                          <a:solidFill>
                            <a:schemeClr val="bg1"/>
                          </a:solidFill>
                          <a:latin typeface="Calibri Light" panose="020F0302020204030204" pitchFamily="34" charset="0"/>
                          <a:cs typeface="Calibri Light" panose="020F0302020204030204" pitchFamily="34" charset="0"/>
                        </a:rPr>
                        <a:t>Foundation Phase</a:t>
                      </a:r>
                    </a:p>
                    <a:p>
                      <a:pPr algn="ctr"/>
                      <a:r>
                        <a:rPr lang="en-US" sz="1400" b="1" dirty="0">
                          <a:solidFill>
                            <a:schemeClr val="bg1"/>
                          </a:solidFill>
                          <a:latin typeface="Calibri Light" panose="020F0302020204030204" pitchFamily="34" charset="0"/>
                          <a:cs typeface="Calibri Light" panose="020F0302020204030204" pitchFamily="34" charset="0"/>
                        </a:rPr>
                        <a:t>(Grades</a:t>
                      </a:r>
                      <a:r>
                        <a:rPr lang="en-US" sz="1400" b="1" baseline="0" dirty="0">
                          <a:solidFill>
                            <a:schemeClr val="bg1"/>
                          </a:solidFill>
                          <a:latin typeface="Calibri Light" panose="020F0302020204030204" pitchFamily="34" charset="0"/>
                          <a:cs typeface="Calibri Light" panose="020F0302020204030204" pitchFamily="34" charset="0"/>
                        </a:rPr>
                        <a:t> 1 – 3)</a:t>
                      </a:r>
                      <a:endParaRPr lang="en-US" sz="1400" b="1" dirty="0">
                        <a:solidFill>
                          <a:schemeClr val="bg1"/>
                        </a:solidFill>
                        <a:latin typeface="Calibri Light" panose="020F0302020204030204" pitchFamily="34" charset="0"/>
                        <a:cs typeface="Calibri Light" panose="020F03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b="1" dirty="0">
                          <a:solidFill>
                            <a:schemeClr val="bg1"/>
                          </a:solidFill>
                          <a:latin typeface="Calibri Light" panose="020F0302020204030204" pitchFamily="34" charset="0"/>
                          <a:cs typeface="Calibri Light" panose="020F0302020204030204" pitchFamily="34" charset="0"/>
                        </a:rPr>
                        <a:t>Intermediate</a:t>
                      </a:r>
                      <a:r>
                        <a:rPr lang="en-US" sz="1400" b="1" baseline="0" dirty="0">
                          <a:solidFill>
                            <a:schemeClr val="bg1"/>
                          </a:solidFill>
                          <a:latin typeface="Calibri Light" panose="020F0302020204030204" pitchFamily="34" charset="0"/>
                          <a:cs typeface="Calibri Light" panose="020F0302020204030204" pitchFamily="34" charset="0"/>
                        </a:rPr>
                        <a:t> Phase </a:t>
                      </a:r>
                    </a:p>
                    <a:p>
                      <a:pPr algn="ctr"/>
                      <a:r>
                        <a:rPr lang="en-US" sz="1400" b="1" baseline="0" dirty="0">
                          <a:solidFill>
                            <a:schemeClr val="bg1"/>
                          </a:solidFill>
                          <a:latin typeface="Calibri Light" panose="020F0302020204030204" pitchFamily="34" charset="0"/>
                          <a:cs typeface="Calibri Light" panose="020F0302020204030204" pitchFamily="34" charset="0"/>
                        </a:rPr>
                        <a:t>(Grades 4 – 6)</a:t>
                      </a:r>
                      <a:endParaRPr lang="en-US" sz="1400" b="1" dirty="0">
                        <a:solidFill>
                          <a:schemeClr val="bg1"/>
                        </a:solidFill>
                        <a:latin typeface="Calibri Light" panose="020F0302020204030204" pitchFamily="34" charset="0"/>
                        <a:cs typeface="Calibri Light" panose="020F03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b="1" dirty="0">
                          <a:solidFill>
                            <a:schemeClr val="bg1"/>
                          </a:solidFill>
                          <a:latin typeface="Calibri Light" panose="020F0302020204030204" pitchFamily="34" charset="0"/>
                          <a:cs typeface="Calibri Light" panose="020F0302020204030204" pitchFamily="34" charset="0"/>
                        </a:rPr>
                        <a:t>Senior</a:t>
                      </a:r>
                      <a:r>
                        <a:rPr lang="en-US" sz="1400" b="1" baseline="0" dirty="0">
                          <a:solidFill>
                            <a:schemeClr val="bg1"/>
                          </a:solidFill>
                          <a:latin typeface="Calibri Light" panose="020F0302020204030204" pitchFamily="34" charset="0"/>
                          <a:cs typeface="Calibri Light" panose="020F0302020204030204" pitchFamily="34" charset="0"/>
                        </a:rPr>
                        <a:t> Phase</a:t>
                      </a:r>
                    </a:p>
                    <a:p>
                      <a:pPr algn="ctr"/>
                      <a:r>
                        <a:rPr lang="en-US" sz="1400" b="1" baseline="0" dirty="0">
                          <a:solidFill>
                            <a:schemeClr val="bg1"/>
                          </a:solidFill>
                          <a:latin typeface="Calibri Light" panose="020F0302020204030204" pitchFamily="34" charset="0"/>
                          <a:cs typeface="Calibri Light" panose="020F0302020204030204" pitchFamily="34" charset="0"/>
                        </a:rPr>
                        <a:t> (Grades 7 – 9) </a:t>
                      </a:r>
                      <a:endParaRPr lang="en-US" sz="1400" b="1" dirty="0">
                        <a:solidFill>
                          <a:schemeClr val="bg1"/>
                        </a:solidFill>
                        <a:latin typeface="Calibri Light" panose="020F0302020204030204" pitchFamily="34" charset="0"/>
                        <a:cs typeface="Calibri Light" panose="020F03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b="1" dirty="0">
                          <a:solidFill>
                            <a:schemeClr val="bg1"/>
                          </a:solidFill>
                          <a:latin typeface="Calibri Light" panose="020F0302020204030204" pitchFamily="34" charset="0"/>
                          <a:cs typeface="Calibri Light" panose="020F0302020204030204" pitchFamily="34" charset="0"/>
                        </a:rPr>
                        <a:t>Further Education and Training Phase </a:t>
                      </a:r>
                    </a:p>
                    <a:p>
                      <a:pPr algn="ctr"/>
                      <a:r>
                        <a:rPr lang="en-US" sz="1400" b="1" dirty="0">
                          <a:solidFill>
                            <a:schemeClr val="bg1"/>
                          </a:solidFill>
                          <a:latin typeface="Calibri Light" panose="020F0302020204030204" pitchFamily="34" charset="0"/>
                          <a:cs typeface="Calibri Light" panose="020F0302020204030204" pitchFamily="34" charset="0"/>
                        </a:rPr>
                        <a:t>(Grades 10 – 12)</a:t>
                      </a:r>
                    </a:p>
                    <a:p>
                      <a:pPr algn="ctr"/>
                      <a:endParaRPr lang="en-US" sz="1400" b="1" dirty="0">
                        <a:solidFill>
                          <a:schemeClr val="bg1"/>
                        </a:solidFill>
                        <a:latin typeface="Calibri Light" panose="020F0302020204030204" pitchFamily="34" charset="0"/>
                        <a:cs typeface="Calibri Light" panose="020F03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1189854">
                <a:tc>
                  <a:txBody>
                    <a:bodyPr/>
                    <a:lstStyle/>
                    <a:p>
                      <a:pPr algn="l"/>
                      <a:r>
                        <a:rPr lang="en-US" sz="1600" b="1" dirty="0">
                          <a:solidFill>
                            <a:schemeClr val="bg1"/>
                          </a:solidFill>
                          <a:latin typeface="Calibri Light" panose="020F0302020204030204" pitchFamily="34" charset="0"/>
                          <a:cs typeface="Calibri Light" panose="020F0302020204030204" pitchFamily="34" charset="0"/>
                        </a:rPr>
                        <a:t>1998 – 2012</a:t>
                      </a:r>
                    </a:p>
                    <a:p>
                      <a:pPr algn="l"/>
                      <a:r>
                        <a:rPr lang="en-US" sz="1600" i="1" dirty="0">
                          <a:solidFill>
                            <a:schemeClr val="bg1"/>
                          </a:solidFill>
                          <a:latin typeface="Calibri Light" panose="020F0302020204030204" pitchFamily="34" charset="0"/>
                          <a:cs typeface="Calibri Light" panose="020F0302020204030204" pitchFamily="34" charset="0"/>
                        </a:rPr>
                        <a:t>Admission</a:t>
                      </a:r>
                      <a:r>
                        <a:rPr lang="en-US" sz="1600" i="1" baseline="0" dirty="0">
                          <a:solidFill>
                            <a:schemeClr val="bg1"/>
                          </a:solidFill>
                          <a:latin typeface="Calibri Light" panose="020F0302020204030204" pitchFamily="34" charset="0"/>
                          <a:cs typeface="Calibri Light" panose="020F0302020204030204" pitchFamily="34" charset="0"/>
                        </a:rPr>
                        <a:t> Policy for Ordinary Public Schools</a:t>
                      </a:r>
                      <a:endParaRPr lang="en-US" sz="1600" i="1" dirty="0">
                        <a:solidFill>
                          <a:schemeClr val="bg1"/>
                        </a:solidFill>
                        <a:latin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algn="ctr"/>
                      <a:r>
                        <a:rPr lang="en-US" sz="1600" dirty="0">
                          <a:latin typeface="Calibri Light" panose="020F0302020204030204" pitchFamily="34" charset="0"/>
                          <a:cs typeface="Calibri Light" panose="020F0302020204030204" pitchFamily="34" charset="0"/>
                        </a:rPr>
                        <a:t>Repetition: One year</a:t>
                      </a:r>
                      <a:r>
                        <a:rPr lang="en-US" sz="1600" baseline="0" dirty="0">
                          <a:latin typeface="Calibri Light" panose="020F0302020204030204" pitchFamily="34" charset="0"/>
                          <a:cs typeface="Calibri Light" panose="020F0302020204030204" pitchFamily="34" charset="0"/>
                        </a:rPr>
                        <a:t> per school phase where necessary</a:t>
                      </a:r>
                    </a:p>
                    <a:p>
                      <a:pPr algn="ctr"/>
                      <a:r>
                        <a:rPr lang="en-US" sz="1600" baseline="0" dirty="0">
                          <a:latin typeface="Calibri Light" panose="020F0302020204030204" pitchFamily="34" charset="0"/>
                          <a:cs typeface="Calibri Light" panose="020F0302020204030204" pitchFamily="34" charset="0"/>
                        </a:rPr>
                        <a:t>(Maximum of four years per phase)</a:t>
                      </a:r>
                      <a:endParaRPr lang="en-US" sz="1600" dirty="0">
                        <a:latin typeface="Calibri Light" panose="020F0302020204030204" pitchFamily="34" charset="0"/>
                        <a:cs typeface="Calibri Light" panose="020F03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en-US" sz="1200" dirty="0"/>
                    </a:p>
                  </a:txBody>
                  <a:tcPr/>
                </a:tc>
                <a:tc hMerge="1">
                  <a:txBody>
                    <a:bodyPr/>
                    <a:lstStyle/>
                    <a:p>
                      <a:pPr algn="l"/>
                      <a:endParaRPr lang="en-US" sz="1200" dirty="0"/>
                    </a:p>
                  </a:txBody>
                  <a:tcPr/>
                </a:tc>
                <a:tc>
                  <a:txBody>
                    <a:bodyPr/>
                    <a:lstStyle/>
                    <a:p>
                      <a:pPr algn="ctr"/>
                      <a:r>
                        <a:rPr lang="en-US" sz="1600" dirty="0">
                          <a:latin typeface="Calibri Light" panose="020F0302020204030204" pitchFamily="34" charset="0"/>
                          <a:cs typeface="Calibri Light" panose="020F0302020204030204" pitchFamily="34" charset="0"/>
                        </a:rPr>
                        <a:t>Repetition:</a:t>
                      </a:r>
                      <a:r>
                        <a:rPr lang="en-US" sz="1600" baseline="0" dirty="0">
                          <a:latin typeface="Calibri Light" panose="020F0302020204030204" pitchFamily="34" charset="0"/>
                          <a:cs typeface="Calibri Light" panose="020F0302020204030204" pitchFamily="34" charset="0"/>
                        </a:rPr>
                        <a:t> More than one year per school phase</a:t>
                      </a:r>
                      <a:endParaRPr lang="en-US" sz="1600" dirty="0">
                        <a:latin typeface="Calibri Light" panose="020F0302020204030204" pitchFamily="34" charset="0"/>
                        <a:cs typeface="Calibri Light" panose="020F03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1"/>
                  </a:ext>
                </a:extLst>
              </a:tr>
              <a:tr h="2230976">
                <a:tc>
                  <a:txBody>
                    <a:bodyPr/>
                    <a:lstStyle/>
                    <a:p>
                      <a:pPr algn="l"/>
                      <a:r>
                        <a:rPr lang="en-US" sz="1600" b="1" dirty="0">
                          <a:solidFill>
                            <a:schemeClr val="bg1"/>
                          </a:solidFill>
                          <a:latin typeface="Calibri Light" panose="020F0302020204030204" pitchFamily="34" charset="0"/>
                          <a:cs typeface="Calibri Light" panose="020F0302020204030204" pitchFamily="34" charset="0"/>
                        </a:rPr>
                        <a:t>2013 onwards</a:t>
                      </a:r>
                    </a:p>
                    <a:p>
                      <a:pPr algn="l"/>
                      <a:r>
                        <a:rPr lang="en-US" sz="1600" i="1" dirty="0">
                          <a:solidFill>
                            <a:schemeClr val="bg1"/>
                          </a:solidFill>
                          <a:latin typeface="Calibri Light" panose="020F0302020204030204" pitchFamily="34" charset="0"/>
                          <a:cs typeface="Calibri Light" panose="020F0302020204030204" pitchFamily="34" charset="0"/>
                        </a:rPr>
                        <a:t>National policy</a:t>
                      </a:r>
                      <a:r>
                        <a:rPr lang="en-US" sz="1600" i="1" baseline="0" dirty="0">
                          <a:solidFill>
                            <a:schemeClr val="bg1"/>
                          </a:solidFill>
                          <a:latin typeface="Calibri Light" panose="020F0302020204030204" pitchFamily="34" charset="0"/>
                          <a:cs typeface="Calibri Light" panose="020F0302020204030204" pitchFamily="34" charset="0"/>
                        </a:rPr>
                        <a:t> pertaining to the </a:t>
                      </a:r>
                      <a:r>
                        <a:rPr lang="en-US" sz="1600" i="1" baseline="0" dirty="0" err="1">
                          <a:solidFill>
                            <a:schemeClr val="bg1"/>
                          </a:solidFill>
                          <a:latin typeface="Calibri Light" panose="020F0302020204030204" pitchFamily="34" charset="0"/>
                          <a:cs typeface="Calibri Light" panose="020F0302020204030204" pitchFamily="34" charset="0"/>
                        </a:rPr>
                        <a:t>programme</a:t>
                      </a:r>
                      <a:r>
                        <a:rPr lang="en-US" sz="1600" i="1" baseline="0" dirty="0">
                          <a:solidFill>
                            <a:schemeClr val="bg1"/>
                          </a:solidFill>
                          <a:latin typeface="Calibri Light" panose="020F0302020204030204" pitchFamily="34" charset="0"/>
                          <a:cs typeface="Calibri Light" panose="020F0302020204030204" pitchFamily="34" charset="0"/>
                        </a:rPr>
                        <a:t> and promotion requirements of the National Curriculum Statement Grades R - 12</a:t>
                      </a:r>
                      <a:endParaRPr lang="en-US" sz="1600" i="1" dirty="0">
                        <a:solidFill>
                          <a:schemeClr val="bg1"/>
                        </a:solidFill>
                        <a:latin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gridSpan="4">
                  <a:txBody>
                    <a:bodyPr/>
                    <a:lstStyle/>
                    <a:p>
                      <a:pPr algn="ctr"/>
                      <a:r>
                        <a:rPr lang="en-US" sz="1600" dirty="0">
                          <a:latin typeface="Calibri Light" panose="020F0302020204030204" pitchFamily="34" charset="0"/>
                          <a:cs typeface="Calibri Light" panose="020F0302020204030204" pitchFamily="34" charset="0"/>
                        </a:rPr>
                        <a:t>Repetition: One year per school phase where necessary</a:t>
                      </a:r>
                    </a:p>
                    <a:p>
                      <a:pPr algn="ctr"/>
                      <a:r>
                        <a:rPr lang="en-US" sz="1600" dirty="0">
                          <a:latin typeface="Calibri Light" panose="020F0302020204030204" pitchFamily="34" charset="0"/>
                          <a:cs typeface="Calibri Light" panose="020F0302020204030204" pitchFamily="34" charset="0"/>
                        </a:rPr>
                        <a:t>(Maximum</a:t>
                      </a:r>
                      <a:r>
                        <a:rPr lang="en-US" sz="1600" baseline="0" dirty="0">
                          <a:latin typeface="Calibri Light" panose="020F0302020204030204" pitchFamily="34" charset="0"/>
                          <a:cs typeface="Calibri Light" panose="020F0302020204030204" pitchFamily="34" charset="0"/>
                        </a:rPr>
                        <a:t> of four years per phase)</a:t>
                      </a:r>
                      <a:endParaRPr lang="en-US" sz="1600" dirty="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en-US" sz="1200" dirty="0"/>
                    </a:p>
                  </a:txBody>
                  <a:tcPr anchor="ctr"/>
                </a:tc>
                <a:tc hMerge="1">
                  <a:txBody>
                    <a:bodyPr/>
                    <a:lstStyle/>
                    <a:p>
                      <a:pPr algn="l"/>
                      <a:endParaRPr lang="en-US" sz="1200" dirty="0"/>
                    </a:p>
                  </a:txBody>
                  <a:tcPr anchor="ctr"/>
                </a:tc>
                <a:tc hMerge="1">
                  <a:txBody>
                    <a:bodyPr/>
                    <a:lstStyle/>
                    <a:p>
                      <a:pPr algn="l"/>
                      <a:endParaRPr lang="en-US" sz="1200" dirty="0"/>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55764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challenges</a:t>
            </a:r>
          </a:p>
        </p:txBody>
      </p:sp>
      <p:sp>
        <p:nvSpPr>
          <p:cNvPr id="3" name="Content Placeholder 2"/>
          <p:cNvSpPr>
            <a:spLocks noGrp="1"/>
          </p:cNvSpPr>
          <p:nvPr>
            <p:ph idx="1"/>
          </p:nvPr>
        </p:nvSpPr>
        <p:spPr>
          <a:xfrm>
            <a:off x="838201" y="1524001"/>
            <a:ext cx="9529764" cy="4652963"/>
          </a:xfrm>
        </p:spPr>
        <p:txBody>
          <a:bodyPr>
            <a:normAutofit/>
          </a:bodyPr>
          <a:lstStyle/>
          <a:p>
            <a:pPr algn="just"/>
            <a:endParaRPr lang="en-US" sz="2000" dirty="0">
              <a:latin typeface="Calibri Light" panose="020F0302020204030204" pitchFamily="34" charset="0"/>
              <a:cs typeface="Calibri Light" panose="020F0302020204030204" pitchFamily="34" charset="0"/>
            </a:endParaRPr>
          </a:p>
          <a:p>
            <a:pPr algn="just"/>
            <a:r>
              <a:rPr lang="en-US" sz="2000" dirty="0">
                <a:latin typeface="Calibri Light" panose="020F0302020204030204" pitchFamily="34" charset="0"/>
                <a:cs typeface="Calibri Light" panose="020F0302020204030204" pitchFamily="34" charset="0"/>
              </a:rPr>
              <a:t>Different interpretations of the policy across the system, leading to varied implementation</a:t>
            </a:r>
          </a:p>
          <a:p>
            <a:pPr algn="just"/>
            <a:endParaRPr lang="en-US" sz="2000" dirty="0">
              <a:latin typeface="Calibri Light" panose="020F0302020204030204" pitchFamily="34" charset="0"/>
              <a:cs typeface="Calibri Light" panose="020F0302020204030204" pitchFamily="34" charset="0"/>
            </a:endParaRPr>
          </a:p>
          <a:p>
            <a:pPr algn="just"/>
            <a:r>
              <a:rPr lang="en-US" sz="2000" dirty="0">
                <a:latin typeface="Calibri Light" panose="020F0302020204030204" pitchFamily="34" charset="0"/>
                <a:cs typeface="Calibri Light" panose="020F0302020204030204" pitchFamily="34" charset="0"/>
              </a:rPr>
              <a:t>The dispensation relating to the Multiple Examination Opportunity was viewed as a mechanism to manipulate pass rates</a:t>
            </a:r>
          </a:p>
          <a:p>
            <a:pPr algn="just"/>
            <a:endParaRPr lang="en-US" sz="2000" dirty="0">
              <a:latin typeface="Calibri Light" panose="020F0302020204030204" pitchFamily="34" charset="0"/>
              <a:cs typeface="Calibri Light" panose="020F0302020204030204" pitchFamily="34" charset="0"/>
            </a:endParaRPr>
          </a:p>
          <a:p>
            <a:pPr algn="just"/>
            <a:r>
              <a:rPr lang="en-US" sz="2000" dirty="0">
                <a:latin typeface="Calibri Light" panose="020F0302020204030204" pitchFamily="34" charset="0"/>
                <a:cs typeface="Calibri Light" panose="020F0302020204030204" pitchFamily="34" charset="0"/>
              </a:rPr>
              <a:t>Progressed learners feeling </a:t>
            </a:r>
            <a:r>
              <a:rPr lang="en-US" sz="2000" dirty="0" err="1">
                <a:latin typeface="Calibri Light" panose="020F0302020204030204" pitchFamily="34" charset="0"/>
                <a:cs typeface="Calibri Light" panose="020F0302020204030204" pitchFamily="34" charset="0"/>
              </a:rPr>
              <a:t>stigmatised</a:t>
            </a:r>
            <a:r>
              <a:rPr lang="en-US" sz="2000" dirty="0">
                <a:latin typeface="Calibri Light" panose="020F0302020204030204" pitchFamily="34" charset="0"/>
                <a:cs typeface="Calibri Light" panose="020F0302020204030204" pitchFamily="34" charset="0"/>
              </a:rPr>
              <a:t> and carrying a label</a:t>
            </a:r>
          </a:p>
          <a:p>
            <a:pPr algn="just"/>
            <a:endParaRPr lang="en-US" sz="2000" dirty="0">
              <a:latin typeface="Calibri Light" panose="020F0302020204030204" pitchFamily="34" charset="0"/>
              <a:cs typeface="Calibri Light" panose="020F0302020204030204" pitchFamily="34" charset="0"/>
            </a:endParaRPr>
          </a:p>
          <a:p>
            <a:pPr algn="just"/>
            <a:r>
              <a:rPr lang="en-US" sz="2000" dirty="0">
                <a:latin typeface="Calibri Light" panose="020F0302020204030204" pitchFamily="34" charset="0"/>
                <a:cs typeface="Calibri Light" panose="020F0302020204030204" pitchFamily="34" charset="0"/>
              </a:rPr>
              <a:t>As well as teachers not being able to provide differentiated support to progressed learners given their current workload</a:t>
            </a:r>
          </a:p>
          <a:p>
            <a:pPr algn="just"/>
            <a:endParaRPr lang="en-US" sz="2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10509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905000" y="2713037"/>
            <a:ext cx="8543925" cy="1325563"/>
          </a:xfrm>
        </p:spPr>
        <p:txBody>
          <a:bodyPr/>
          <a:lstStyle/>
          <a:p>
            <a:pPr algn="ctr"/>
            <a:r>
              <a:rPr lang="en-US" dirty="0">
                <a:solidFill>
                  <a:schemeClr val="accent1"/>
                </a:solidFill>
              </a:rPr>
              <a:t>Research Questions</a:t>
            </a:r>
          </a:p>
        </p:txBody>
      </p:sp>
    </p:spTree>
    <p:extLst>
      <p:ext uri="{BB962C8B-B14F-4D97-AF65-F5344CB8AC3E}">
        <p14:creationId xmlns:p14="http://schemas.microsoft.com/office/powerpoint/2010/main" val="277756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questions</a:t>
            </a:r>
          </a:p>
        </p:txBody>
      </p:sp>
      <p:sp>
        <p:nvSpPr>
          <p:cNvPr id="3" name="Content Placeholder 2"/>
          <p:cNvSpPr>
            <a:spLocks noGrp="1"/>
          </p:cNvSpPr>
          <p:nvPr>
            <p:ph idx="1"/>
          </p:nvPr>
        </p:nvSpPr>
        <p:spPr>
          <a:xfrm>
            <a:off x="838201" y="1524001"/>
            <a:ext cx="9529764" cy="4652963"/>
          </a:xfrm>
        </p:spPr>
        <p:txBody>
          <a:bodyPr>
            <a:normAutofit fontScale="92500" lnSpcReduction="20000"/>
          </a:bodyPr>
          <a:lstStyle/>
          <a:p>
            <a:pPr marL="0" indent="0" algn="just">
              <a:buNone/>
            </a:pPr>
            <a:r>
              <a:rPr lang="en-US" sz="2000" b="1" dirty="0">
                <a:latin typeface="Calibri Light" panose="020F0302020204030204" pitchFamily="34" charset="0"/>
                <a:cs typeface="Calibri Light" panose="020F0302020204030204" pitchFamily="34" charset="0"/>
              </a:rPr>
              <a:t>1. What have the general repetition patterns looked like using Wave 1 (2008) and Wave 5 (2017) data?</a:t>
            </a:r>
          </a:p>
          <a:p>
            <a:pPr marL="0" indent="0" algn="just">
              <a:buNone/>
            </a:pPr>
            <a:endParaRPr lang="en-US" sz="2000" b="1" dirty="0">
              <a:latin typeface="Calibri Light" panose="020F0302020204030204" pitchFamily="34" charset="0"/>
              <a:cs typeface="Calibri Light" panose="020F0302020204030204" pitchFamily="34" charset="0"/>
            </a:endParaRPr>
          </a:p>
          <a:p>
            <a:pPr marL="0" indent="0" algn="just">
              <a:buNone/>
            </a:pPr>
            <a:r>
              <a:rPr lang="en-US" sz="2000" b="1" dirty="0">
                <a:latin typeface="Calibri Light" panose="020F0302020204030204" pitchFamily="34" charset="0"/>
                <a:cs typeface="Calibri Light" panose="020F0302020204030204" pitchFamily="34" charset="0"/>
              </a:rPr>
              <a:t>2. What did repetition patterns look like just-before and just-after the progression policy was endorsed in the FET phase?</a:t>
            </a:r>
          </a:p>
          <a:p>
            <a:pPr marL="0" indent="0" algn="just">
              <a:buNone/>
            </a:pPr>
            <a:endParaRPr lang="en-US" sz="2000" b="1" dirty="0">
              <a:latin typeface="Calibri Light" panose="020F0302020204030204" pitchFamily="34" charset="0"/>
              <a:cs typeface="Calibri Light" panose="020F0302020204030204" pitchFamily="34" charset="0"/>
            </a:endParaRPr>
          </a:p>
          <a:p>
            <a:pPr marL="0" indent="0" algn="just">
              <a:buNone/>
            </a:pPr>
            <a:r>
              <a:rPr lang="en-US" sz="2000" b="1" dirty="0">
                <a:latin typeface="Calibri Light" panose="020F0302020204030204" pitchFamily="34" charset="0"/>
                <a:cs typeface="Calibri Light" panose="020F0302020204030204" pitchFamily="34" charset="0"/>
              </a:rPr>
              <a:t>3. What are the in-school and out-of-school transitions before and after the introduction of the progression policy in the FET phase?</a:t>
            </a:r>
          </a:p>
          <a:p>
            <a:pPr marL="514350" indent="-514350" algn="just">
              <a:buFont typeface="+mj-lt"/>
              <a:buAutoNum type="arabicPeriod"/>
            </a:pPr>
            <a:endParaRPr lang="en-US" sz="2000" dirty="0">
              <a:latin typeface="Calibri Light" panose="020F0302020204030204" pitchFamily="34" charset="0"/>
              <a:cs typeface="Calibri Light" panose="020F0302020204030204" pitchFamily="34" charset="0"/>
            </a:endParaRPr>
          </a:p>
          <a:p>
            <a:pPr marL="0" indent="0" algn="just">
              <a:buNone/>
            </a:pPr>
            <a:r>
              <a:rPr lang="en-US" sz="2000" i="1" dirty="0">
                <a:latin typeface="Calibri Light" panose="020F0302020204030204" pitchFamily="34" charset="0"/>
                <a:cs typeface="Calibri Light" panose="020F0302020204030204" pitchFamily="34" charset="0"/>
              </a:rPr>
              <a:t>Focus of the analysis: (</a:t>
            </a:r>
            <a:r>
              <a:rPr lang="en-US" sz="2000" i="1" dirty="0" err="1">
                <a:latin typeface="Calibri Light" panose="020F0302020204030204" pitchFamily="34" charset="0"/>
                <a:cs typeface="Calibri Light" panose="020F0302020204030204" pitchFamily="34" charset="0"/>
              </a:rPr>
              <a:t>i</a:t>
            </a:r>
            <a:r>
              <a:rPr lang="en-US" sz="2000" i="1" dirty="0">
                <a:latin typeface="Calibri Light" panose="020F0302020204030204" pitchFamily="34" charset="0"/>
                <a:cs typeface="Calibri Light" panose="020F0302020204030204" pitchFamily="34" charset="0"/>
              </a:rPr>
              <a:t>) Those who repeated at least once, (ii) Those who repeated more than once, and (iii) Those who repeated more than once in the FET phase.</a:t>
            </a:r>
          </a:p>
          <a:p>
            <a:pPr marL="0" indent="0" algn="just">
              <a:buNone/>
            </a:pPr>
            <a:endParaRPr lang="en-US" sz="2000" dirty="0">
              <a:latin typeface="Calibri Light" panose="020F0302020204030204" pitchFamily="34" charset="0"/>
              <a:cs typeface="Calibri Light" panose="020F0302020204030204" pitchFamily="34" charset="0"/>
            </a:endParaRPr>
          </a:p>
          <a:p>
            <a:pPr marL="0" indent="0" algn="just">
              <a:buNone/>
            </a:pPr>
            <a:endParaRPr lang="en-US" sz="2000" dirty="0">
              <a:latin typeface="Calibri Light" panose="020F0302020204030204" pitchFamily="34" charset="0"/>
              <a:cs typeface="Calibri Light" panose="020F0302020204030204" pitchFamily="34" charset="0"/>
            </a:endParaRPr>
          </a:p>
          <a:p>
            <a:pPr marL="0" indent="0" algn="just">
              <a:buNone/>
            </a:pPr>
            <a:endParaRPr lang="en-US" sz="2000" dirty="0">
              <a:latin typeface="Calibri Light" panose="020F0302020204030204" pitchFamily="34" charset="0"/>
              <a:cs typeface="Calibri Light" panose="020F0302020204030204" pitchFamily="34" charset="0"/>
            </a:endParaRPr>
          </a:p>
          <a:p>
            <a:pPr marL="0" indent="0" algn="just">
              <a:buNone/>
            </a:pPr>
            <a:r>
              <a:rPr lang="en-GB" sz="1500" i="1" dirty="0">
                <a:latin typeface="Calibri Light" panose="020F0302020204030204" pitchFamily="34" charset="0"/>
                <a:cs typeface="Calibri Light" panose="020F0302020204030204" pitchFamily="34" charset="0"/>
              </a:rPr>
              <a:t>Note that this paper does not attempt to report on any causal relationship between the endorsement of the progression policy and repetition patterns in the FET phase, but simply reports on observable repetition patterns before and after the policy was endorsed. </a:t>
            </a:r>
          </a:p>
          <a:p>
            <a:pPr marL="0" indent="0" algn="just">
              <a:buNone/>
            </a:pPr>
            <a:endParaRPr lang="en-US" sz="2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939580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824039" y="2713038"/>
            <a:ext cx="8543925" cy="1325563"/>
          </a:xfrm>
        </p:spPr>
        <p:txBody>
          <a:bodyPr/>
          <a:lstStyle/>
          <a:p>
            <a:pPr algn="ctr"/>
            <a:r>
              <a:rPr lang="en-US" dirty="0">
                <a:solidFill>
                  <a:schemeClr val="accent1"/>
                </a:solidFill>
              </a:rPr>
              <a:t>Data and sample</a:t>
            </a:r>
          </a:p>
        </p:txBody>
      </p:sp>
    </p:spTree>
    <p:extLst>
      <p:ext uri="{BB962C8B-B14F-4D97-AF65-F5344CB8AC3E}">
        <p14:creationId xmlns:p14="http://schemas.microsoft.com/office/powerpoint/2010/main" val="22478322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WesRvMU1hU_fDOwOXOeec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OUbNYvd5N7brv5LyB_pNG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OUbNYvd5N7brv5LyB_pNGw"/>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New DBE Presentation template</Template>
  <TotalTime>13957</TotalTime>
  <Words>1815</Words>
  <Application>Microsoft Office PowerPoint</Application>
  <PresentationFormat>Widescreen</PresentationFormat>
  <Paragraphs>212</Paragraphs>
  <Slides>28</Slides>
  <Notes>20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6" baseType="lpstr">
      <vt:lpstr>Arial</vt:lpstr>
      <vt:lpstr>Calibri</vt:lpstr>
      <vt:lpstr>Calibri Light</vt:lpstr>
      <vt:lpstr>Ericsson Hilda</vt:lpstr>
      <vt:lpstr>Times New Roman</vt:lpstr>
      <vt:lpstr>Office Theme</vt:lpstr>
      <vt:lpstr>1_Office Theme</vt:lpstr>
      <vt:lpstr>think-cell Slide</vt:lpstr>
      <vt:lpstr>Have grade repetition patterns changed in light of the progression policy in the FET phase? </vt:lpstr>
      <vt:lpstr>Background</vt:lpstr>
      <vt:lpstr>Grade repetition</vt:lpstr>
      <vt:lpstr>Grade repetition</vt:lpstr>
      <vt:lpstr>Policy context</vt:lpstr>
      <vt:lpstr>Implementation challenges</vt:lpstr>
      <vt:lpstr>Research Questions</vt:lpstr>
      <vt:lpstr>Research questions</vt:lpstr>
      <vt:lpstr>Data and sample</vt:lpstr>
      <vt:lpstr>Data</vt:lpstr>
      <vt:lpstr>Sample</vt:lpstr>
      <vt:lpstr>1. What have the general repetition patterns looked like using Wave 1 (2008) and Wave 5 (2017) data?</vt:lpstr>
      <vt:lpstr>Proportion of 15 to 30-year-olds that repeated a school grade</vt:lpstr>
      <vt:lpstr>Proportion of 15-30-year-olds that repeated more than once in the FET phase by the year in which they completed their highest schooling grade</vt:lpstr>
      <vt:lpstr>2. What did repetition patterns look like just-before and just-after the progression policy was endorsed in the FET phase?</vt:lpstr>
      <vt:lpstr>Just-before and just-after cohorts</vt:lpstr>
      <vt:lpstr>Proportion of 15 to 30-year-olds repeating at least once just-before and just-after the endorsement of the policy in the FET phase</vt:lpstr>
      <vt:lpstr>Proportion of 15 to 30-year-olds repeating more than once just-before and just-after the endorsement of the policy in the FET phase</vt:lpstr>
      <vt:lpstr>What are the effects of the policy on retaining learners in school?</vt:lpstr>
      <vt:lpstr>3. What are the in-school and out-of-school transitions before and after the introduction of the progression policy in the FET phase?</vt:lpstr>
      <vt:lpstr>Two-year in-school and out-of-school transitions</vt:lpstr>
      <vt:lpstr>Two-year in-school and out-of-school transitions</vt:lpstr>
      <vt:lpstr>Four-year in-school and out-of-school transitions</vt:lpstr>
      <vt:lpstr>Conclusions, discussions and recommendations</vt:lpstr>
      <vt:lpstr>Conclusion</vt:lpstr>
      <vt:lpstr>Discussion</vt:lpstr>
      <vt:lpstr>Recommendations</vt:lpstr>
      <vt:lpstr> </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KediboneM</dc:creator>
  <cp:lastModifiedBy>jesal kika</cp:lastModifiedBy>
  <cp:revision>949</cp:revision>
  <cp:lastPrinted>2017-10-05T11:39:15Z</cp:lastPrinted>
  <dcterms:created xsi:type="dcterms:W3CDTF">2013-09-04T06:30:42Z</dcterms:created>
  <dcterms:modified xsi:type="dcterms:W3CDTF">2020-02-26T07:27:18Z</dcterms:modified>
</cp:coreProperties>
</file>