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5" r:id="rId3"/>
    <p:sldId id="260" r:id="rId4"/>
    <p:sldId id="264" r:id="rId5"/>
    <p:sldId id="258" r:id="rId6"/>
    <p:sldId id="261" r:id="rId7"/>
    <p:sldId id="262" r:id="rId8"/>
    <p:sldId id="259" r:id="rId9"/>
    <p:sldId id="265" r:id="rId10"/>
    <p:sldId id="263" r:id="rId11"/>
    <p:sldId id="267" r:id="rId12"/>
    <p:sldId id="266" r:id="rId13"/>
    <p:sldId id="269" r:id="rId14"/>
    <p:sldId id="270" r:id="rId15"/>
    <p:sldId id="292" r:id="rId16"/>
    <p:sldId id="271" r:id="rId17"/>
    <p:sldId id="273" r:id="rId18"/>
    <p:sldId id="274" r:id="rId19"/>
    <p:sldId id="275" r:id="rId20"/>
    <p:sldId id="276" r:id="rId21"/>
    <p:sldId id="277" r:id="rId22"/>
    <p:sldId id="279" r:id="rId23"/>
    <p:sldId id="278" r:id="rId24"/>
    <p:sldId id="281" r:id="rId25"/>
    <p:sldId id="282" r:id="rId26"/>
    <p:sldId id="284" r:id="rId27"/>
    <p:sldId id="291" r:id="rId28"/>
    <p:sldId id="286" r:id="rId29"/>
    <p:sldId id="287" r:id="rId30"/>
    <p:sldId id="288"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snapToObjects="1">
      <p:cViewPr varScale="1">
        <p:scale>
          <a:sx n="90" d="100"/>
          <a:sy n="90" d="100"/>
        </p:scale>
        <p:origin x="2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F79AE-398A-4B02-9AB5-9E003481F53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A71BCB5-89A8-4120-87C1-4F3F6CFBCCD0}">
      <dgm:prSet/>
      <dgm:spPr/>
      <dgm:t>
        <a:bodyPr/>
        <a:lstStyle/>
        <a:p>
          <a:pPr>
            <a:lnSpc>
              <a:spcPct val="100000"/>
            </a:lnSpc>
          </a:pPr>
          <a:r>
            <a:rPr lang="en-US" dirty="0"/>
            <a:t>Student Assessment and Questionnaire</a:t>
          </a:r>
        </a:p>
      </dgm:t>
    </dgm:pt>
    <dgm:pt modelId="{867C97D3-27C1-48BA-8B03-F9D65C4FA9A1}" type="parTrans" cxnId="{8CB179A6-5F6E-4F3D-B66E-C6F9BD605FEA}">
      <dgm:prSet/>
      <dgm:spPr/>
      <dgm:t>
        <a:bodyPr/>
        <a:lstStyle/>
        <a:p>
          <a:endParaRPr lang="en-US"/>
        </a:p>
      </dgm:t>
    </dgm:pt>
    <dgm:pt modelId="{18730E92-2228-4301-9988-03EAC959222F}" type="sibTrans" cxnId="{8CB179A6-5F6E-4F3D-B66E-C6F9BD605FEA}">
      <dgm:prSet/>
      <dgm:spPr/>
      <dgm:t>
        <a:bodyPr/>
        <a:lstStyle/>
        <a:p>
          <a:endParaRPr lang="en-US"/>
        </a:p>
      </dgm:t>
    </dgm:pt>
    <dgm:pt modelId="{C891EF0C-7425-4501-A87A-AAC0EA038CFE}">
      <dgm:prSet/>
      <dgm:spPr/>
      <dgm:t>
        <a:bodyPr/>
        <a:lstStyle/>
        <a:p>
          <a:pPr>
            <a:lnSpc>
              <a:spcPct val="100000"/>
            </a:lnSpc>
          </a:pPr>
          <a:r>
            <a:rPr lang="en-US" dirty="0"/>
            <a:t>Parent home background questions</a:t>
          </a:r>
        </a:p>
      </dgm:t>
    </dgm:pt>
    <dgm:pt modelId="{4F075719-F50C-4251-A8A0-6D2EA93190D1}" type="parTrans" cxnId="{E66C1E15-B952-4230-A13A-ACB1D9FB5D4B}">
      <dgm:prSet/>
      <dgm:spPr/>
      <dgm:t>
        <a:bodyPr/>
        <a:lstStyle/>
        <a:p>
          <a:endParaRPr lang="en-US"/>
        </a:p>
      </dgm:t>
    </dgm:pt>
    <dgm:pt modelId="{AD2913C7-F8DC-4325-ACB7-67DE33F25049}" type="sibTrans" cxnId="{E66C1E15-B952-4230-A13A-ACB1D9FB5D4B}">
      <dgm:prSet/>
      <dgm:spPr/>
      <dgm:t>
        <a:bodyPr/>
        <a:lstStyle/>
        <a:p>
          <a:endParaRPr lang="en-US"/>
        </a:p>
      </dgm:t>
    </dgm:pt>
    <dgm:pt modelId="{E6EB66E1-7A2A-4FE8-A667-150CB95B5AD3}">
      <dgm:prSet/>
      <dgm:spPr/>
      <dgm:t>
        <a:bodyPr/>
        <a:lstStyle/>
        <a:p>
          <a:pPr>
            <a:lnSpc>
              <a:spcPct val="100000"/>
            </a:lnSpc>
          </a:pPr>
          <a:r>
            <a:rPr lang="en-US" dirty="0"/>
            <a:t>Teacher accountability questions</a:t>
          </a:r>
        </a:p>
      </dgm:t>
    </dgm:pt>
    <dgm:pt modelId="{CE0A4A54-18D0-4B65-80EE-E5367BD0420B}" type="parTrans" cxnId="{CD0E4AED-1E0E-4FD0-9A37-E1E89F35E84E}">
      <dgm:prSet/>
      <dgm:spPr/>
      <dgm:t>
        <a:bodyPr/>
        <a:lstStyle/>
        <a:p>
          <a:endParaRPr lang="en-US"/>
        </a:p>
      </dgm:t>
    </dgm:pt>
    <dgm:pt modelId="{6A9C9514-5C8B-4B90-8C3A-EFB1A12DE8EA}" type="sibTrans" cxnId="{CD0E4AED-1E0E-4FD0-9A37-E1E89F35E84E}">
      <dgm:prSet/>
      <dgm:spPr/>
      <dgm:t>
        <a:bodyPr/>
        <a:lstStyle/>
        <a:p>
          <a:endParaRPr lang="en-US"/>
        </a:p>
      </dgm:t>
    </dgm:pt>
    <dgm:pt modelId="{A47BE956-D446-43BA-8198-649FBB915651}">
      <dgm:prSet/>
      <dgm:spPr/>
      <dgm:t>
        <a:bodyPr/>
        <a:lstStyle/>
        <a:p>
          <a:pPr>
            <a:lnSpc>
              <a:spcPct val="100000"/>
            </a:lnSpc>
          </a:pPr>
          <a:r>
            <a:rPr lang="en-US"/>
            <a:t>Teacher social background</a:t>
          </a:r>
        </a:p>
      </dgm:t>
    </dgm:pt>
    <dgm:pt modelId="{1E002BFA-3362-43DC-A234-0FBFB3AA5B42}" type="parTrans" cxnId="{1FCCF1C0-846A-499F-A728-EF3925278F56}">
      <dgm:prSet/>
      <dgm:spPr/>
      <dgm:t>
        <a:bodyPr/>
        <a:lstStyle/>
        <a:p>
          <a:endParaRPr lang="en-US"/>
        </a:p>
      </dgm:t>
    </dgm:pt>
    <dgm:pt modelId="{05603E7E-C682-4132-B2F3-982FDFA00757}" type="sibTrans" cxnId="{1FCCF1C0-846A-499F-A728-EF3925278F56}">
      <dgm:prSet/>
      <dgm:spPr/>
      <dgm:t>
        <a:bodyPr/>
        <a:lstStyle/>
        <a:p>
          <a:endParaRPr lang="en-US"/>
        </a:p>
      </dgm:t>
    </dgm:pt>
    <dgm:pt modelId="{A222ADAC-5521-4D2A-9C0E-51B8E3D21C9E}" type="pres">
      <dgm:prSet presAssocID="{0D7F79AE-398A-4B02-9AB5-9E003481F53B}" presName="root" presStyleCnt="0">
        <dgm:presLayoutVars>
          <dgm:dir/>
          <dgm:resizeHandles val="exact"/>
        </dgm:presLayoutVars>
      </dgm:prSet>
      <dgm:spPr/>
    </dgm:pt>
    <dgm:pt modelId="{EE1E96AF-2F36-45A5-8954-EC357A4E61D0}" type="pres">
      <dgm:prSet presAssocID="{2A71BCB5-89A8-4120-87C1-4F3F6CFBCCD0}" presName="compNode" presStyleCnt="0"/>
      <dgm:spPr/>
    </dgm:pt>
    <dgm:pt modelId="{D85D8948-EA4A-48DE-929E-DBC1AC5963EE}" type="pres">
      <dgm:prSet presAssocID="{2A71BCB5-89A8-4120-87C1-4F3F6CFBCCD0}" presName="bgRect" presStyleLbl="bgShp" presStyleIdx="0" presStyleCnt="4"/>
      <dgm:spPr/>
    </dgm:pt>
    <dgm:pt modelId="{E2A04842-7BFD-40ED-B4D4-0D6771B28F31}" type="pres">
      <dgm:prSet presAssocID="{2A71BCB5-89A8-4120-87C1-4F3F6CFBCC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er"/>
        </a:ext>
      </dgm:extLst>
    </dgm:pt>
    <dgm:pt modelId="{68CDA1E9-3ECB-428B-AC80-DEF20EA25FEE}" type="pres">
      <dgm:prSet presAssocID="{2A71BCB5-89A8-4120-87C1-4F3F6CFBCCD0}" presName="spaceRect" presStyleCnt="0"/>
      <dgm:spPr/>
    </dgm:pt>
    <dgm:pt modelId="{3B73C0D3-8A95-4CB6-AE3A-19479529EE4F}" type="pres">
      <dgm:prSet presAssocID="{2A71BCB5-89A8-4120-87C1-4F3F6CFBCCD0}" presName="parTx" presStyleLbl="revTx" presStyleIdx="0" presStyleCnt="4">
        <dgm:presLayoutVars>
          <dgm:chMax val="0"/>
          <dgm:chPref val="0"/>
        </dgm:presLayoutVars>
      </dgm:prSet>
      <dgm:spPr/>
    </dgm:pt>
    <dgm:pt modelId="{815C5512-9D0F-4B85-BEC4-2B057838616B}" type="pres">
      <dgm:prSet presAssocID="{18730E92-2228-4301-9988-03EAC959222F}" presName="sibTrans" presStyleCnt="0"/>
      <dgm:spPr/>
    </dgm:pt>
    <dgm:pt modelId="{7EE2424A-2194-4F61-B085-3738EC27E3F1}" type="pres">
      <dgm:prSet presAssocID="{C891EF0C-7425-4501-A87A-AAC0EA038CFE}" presName="compNode" presStyleCnt="0"/>
      <dgm:spPr/>
    </dgm:pt>
    <dgm:pt modelId="{E219553D-6C71-4F16-A2B0-CB7F0A473915}" type="pres">
      <dgm:prSet presAssocID="{C891EF0C-7425-4501-A87A-AAC0EA038CFE}" presName="bgRect" presStyleLbl="bgShp" presStyleIdx="1" presStyleCnt="4"/>
      <dgm:spPr/>
    </dgm:pt>
    <dgm:pt modelId="{DC11170A-C34C-4F3C-AC1A-7CB7DACA4346}" type="pres">
      <dgm:prSet presAssocID="{C891EF0C-7425-4501-A87A-AAC0EA038C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mily"/>
        </a:ext>
      </dgm:extLst>
    </dgm:pt>
    <dgm:pt modelId="{92726F98-029F-4CDF-8352-65BF9E2899BA}" type="pres">
      <dgm:prSet presAssocID="{C891EF0C-7425-4501-A87A-AAC0EA038CFE}" presName="spaceRect" presStyleCnt="0"/>
      <dgm:spPr/>
    </dgm:pt>
    <dgm:pt modelId="{E6A8CDF1-958F-4D2A-BEC5-97BC24090F49}" type="pres">
      <dgm:prSet presAssocID="{C891EF0C-7425-4501-A87A-AAC0EA038CFE}" presName="parTx" presStyleLbl="revTx" presStyleIdx="1" presStyleCnt="4">
        <dgm:presLayoutVars>
          <dgm:chMax val="0"/>
          <dgm:chPref val="0"/>
        </dgm:presLayoutVars>
      </dgm:prSet>
      <dgm:spPr/>
    </dgm:pt>
    <dgm:pt modelId="{FD560105-77D4-4FBB-ADD5-5B2212E8F13F}" type="pres">
      <dgm:prSet presAssocID="{AD2913C7-F8DC-4325-ACB7-67DE33F25049}" presName="sibTrans" presStyleCnt="0"/>
      <dgm:spPr/>
    </dgm:pt>
    <dgm:pt modelId="{5C2D9661-27AD-4D4E-A68B-1D730C125C3B}" type="pres">
      <dgm:prSet presAssocID="{E6EB66E1-7A2A-4FE8-A667-150CB95B5AD3}" presName="compNode" presStyleCnt="0"/>
      <dgm:spPr/>
    </dgm:pt>
    <dgm:pt modelId="{B4C73387-EDEC-462F-B021-D8D353141064}" type="pres">
      <dgm:prSet presAssocID="{E6EB66E1-7A2A-4FE8-A667-150CB95B5AD3}" presName="bgRect" presStyleLbl="bgShp" presStyleIdx="2" presStyleCnt="4"/>
      <dgm:spPr/>
    </dgm:pt>
    <dgm:pt modelId="{AFEEDAF9-3F47-466C-BF4C-445A1D1192B6}" type="pres">
      <dgm:prSet presAssocID="{E6EB66E1-7A2A-4FE8-A667-150CB95B5A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 Remove"/>
        </a:ext>
      </dgm:extLst>
    </dgm:pt>
    <dgm:pt modelId="{C0D55FD5-D0DE-4734-AB98-26008653CB28}" type="pres">
      <dgm:prSet presAssocID="{E6EB66E1-7A2A-4FE8-A667-150CB95B5AD3}" presName="spaceRect" presStyleCnt="0"/>
      <dgm:spPr/>
    </dgm:pt>
    <dgm:pt modelId="{80AA5204-ADBB-4853-B700-8755C116C3E5}" type="pres">
      <dgm:prSet presAssocID="{E6EB66E1-7A2A-4FE8-A667-150CB95B5AD3}" presName="parTx" presStyleLbl="revTx" presStyleIdx="2" presStyleCnt="4">
        <dgm:presLayoutVars>
          <dgm:chMax val="0"/>
          <dgm:chPref val="0"/>
        </dgm:presLayoutVars>
      </dgm:prSet>
      <dgm:spPr/>
    </dgm:pt>
    <dgm:pt modelId="{8FC40449-BD90-4D2F-A0F1-526DAB992F73}" type="pres">
      <dgm:prSet presAssocID="{6A9C9514-5C8B-4B90-8C3A-EFB1A12DE8EA}" presName="sibTrans" presStyleCnt="0"/>
      <dgm:spPr/>
    </dgm:pt>
    <dgm:pt modelId="{215FEFAA-6CF9-4192-A286-7EFE6948C66D}" type="pres">
      <dgm:prSet presAssocID="{A47BE956-D446-43BA-8198-649FBB915651}" presName="compNode" presStyleCnt="0"/>
      <dgm:spPr/>
    </dgm:pt>
    <dgm:pt modelId="{9CE66459-66D6-4894-A429-77F7071FC54C}" type="pres">
      <dgm:prSet presAssocID="{A47BE956-D446-43BA-8198-649FBB915651}" presName="bgRect" presStyleLbl="bgShp" presStyleIdx="3" presStyleCnt="4"/>
      <dgm:spPr/>
    </dgm:pt>
    <dgm:pt modelId="{374F913F-D633-4D9A-BA66-0B16471E8976}" type="pres">
      <dgm:prSet presAssocID="{A47BE956-D446-43BA-8198-649FBB9156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ducation"/>
        </a:ext>
      </dgm:extLst>
    </dgm:pt>
    <dgm:pt modelId="{6E494A74-D95C-41B6-BD53-FDFB9C69FCB8}" type="pres">
      <dgm:prSet presAssocID="{A47BE956-D446-43BA-8198-649FBB915651}" presName="spaceRect" presStyleCnt="0"/>
      <dgm:spPr/>
    </dgm:pt>
    <dgm:pt modelId="{30CF3C74-5F28-4E3C-B4D2-C8FD9D9364D7}" type="pres">
      <dgm:prSet presAssocID="{A47BE956-D446-43BA-8198-649FBB915651}" presName="parTx" presStyleLbl="revTx" presStyleIdx="3" presStyleCnt="4">
        <dgm:presLayoutVars>
          <dgm:chMax val="0"/>
          <dgm:chPref val="0"/>
        </dgm:presLayoutVars>
      </dgm:prSet>
      <dgm:spPr/>
    </dgm:pt>
  </dgm:ptLst>
  <dgm:cxnLst>
    <dgm:cxn modelId="{38FDBA02-D0FC-468F-AB93-2F9B18631471}" type="presOf" srcId="{2A71BCB5-89A8-4120-87C1-4F3F6CFBCCD0}" destId="{3B73C0D3-8A95-4CB6-AE3A-19479529EE4F}" srcOrd="0" destOrd="0" presId="urn:microsoft.com/office/officeart/2018/2/layout/IconVerticalSolidList"/>
    <dgm:cxn modelId="{CFF0AE03-1AC8-4A3D-916E-928C9071B848}" type="presOf" srcId="{0D7F79AE-398A-4B02-9AB5-9E003481F53B}" destId="{A222ADAC-5521-4D2A-9C0E-51B8E3D21C9E}" srcOrd="0" destOrd="0" presId="urn:microsoft.com/office/officeart/2018/2/layout/IconVerticalSolidList"/>
    <dgm:cxn modelId="{9193B00E-AD80-472F-AA77-E36D688B597B}" type="presOf" srcId="{E6EB66E1-7A2A-4FE8-A667-150CB95B5AD3}" destId="{80AA5204-ADBB-4853-B700-8755C116C3E5}" srcOrd="0" destOrd="0" presId="urn:microsoft.com/office/officeart/2018/2/layout/IconVerticalSolidList"/>
    <dgm:cxn modelId="{E66C1E15-B952-4230-A13A-ACB1D9FB5D4B}" srcId="{0D7F79AE-398A-4B02-9AB5-9E003481F53B}" destId="{C891EF0C-7425-4501-A87A-AAC0EA038CFE}" srcOrd="1" destOrd="0" parTransId="{4F075719-F50C-4251-A8A0-6D2EA93190D1}" sibTransId="{AD2913C7-F8DC-4325-ACB7-67DE33F25049}"/>
    <dgm:cxn modelId="{0DA2D77C-14E6-43CC-B20F-F0267C6FE1A8}" type="presOf" srcId="{A47BE956-D446-43BA-8198-649FBB915651}" destId="{30CF3C74-5F28-4E3C-B4D2-C8FD9D9364D7}" srcOrd="0" destOrd="0" presId="urn:microsoft.com/office/officeart/2018/2/layout/IconVerticalSolidList"/>
    <dgm:cxn modelId="{8CB179A6-5F6E-4F3D-B66E-C6F9BD605FEA}" srcId="{0D7F79AE-398A-4B02-9AB5-9E003481F53B}" destId="{2A71BCB5-89A8-4120-87C1-4F3F6CFBCCD0}" srcOrd="0" destOrd="0" parTransId="{867C97D3-27C1-48BA-8B03-F9D65C4FA9A1}" sibTransId="{18730E92-2228-4301-9988-03EAC959222F}"/>
    <dgm:cxn modelId="{1FCCF1C0-846A-499F-A728-EF3925278F56}" srcId="{0D7F79AE-398A-4B02-9AB5-9E003481F53B}" destId="{A47BE956-D446-43BA-8198-649FBB915651}" srcOrd="3" destOrd="0" parTransId="{1E002BFA-3362-43DC-A234-0FBFB3AA5B42}" sibTransId="{05603E7E-C682-4132-B2F3-982FDFA00757}"/>
    <dgm:cxn modelId="{CD0E4AED-1E0E-4FD0-9A37-E1E89F35E84E}" srcId="{0D7F79AE-398A-4B02-9AB5-9E003481F53B}" destId="{E6EB66E1-7A2A-4FE8-A667-150CB95B5AD3}" srcOrd="2" destOrd="0" parTransId="{CE0A4A54-18D0-4B65-80EE-E5367BD0420B}" sibTransId="{6A9C9514-5C8B-4B90-8C3A-EFB1A12DE8EA}"/>
    <dgm:cxn modelId="{4A7C09F6-ED2F-4BB1-A8E2-2B2A25BBFC71}" type="presOf" srcId="{C891EF0C-7425-4501-A87A-AAC0EA038CFE}" destId="{E6A8CDF1-958F-4D2A-BEC5-97BC24090F49}" srcOrd="0" destOrd="0" presId="urn:microsoft.com/office/officeart/2018/2/layout/IconVerticalSolidList"/>
    <dgm:cxn modelId="{773B2DD2-196E-4A5A-89EE-10E70D58F06D}" type="presParOf" srcId="{A222ADAC-5521-4D2A-9C0E-51B8E3D21C9E}" destId="{EE1E96AF-2F36-45A5-8954-EC357A4E61D0}" srcOrd="0" destOrd="0" presId="urn:microsoft.com/office/officeart/2018/2/layout/IconVerticalSolidList"/>
    <dgm:cxn modelId="{A661AE99-16FF-4D70-AB8C-0F299EF5F9FF}" type="presParOf" srcId="{EE1E96AF-2F36-45A5-8954-EC357A4E61D0}" destId="{D85D8948-EA4A-48DE-929E-DBC1AC5963EE}" srcOrd="0" destOrd="0" presId="urn:microsoft.com/office/officeart/2018/2/layout/IconVerticalSolidList"/>
    <dgm:cxn modelId="{533210E9-E4FE-48E5-BFFF-78133F8570B2}" type="presParOf" srcId="{EE1E96AF-2F36-45A5-8954-EC357A4E61D0}" destId="{E2A04842-7BFD-40ED-B4D4-0D6771B28F31}" srcOrd="1" destOrd="0" presId="urn:microsoft.com/office/officeart/2018/2/layout/IconVerticalSolidList"/>
    <dgm:cxn modelId="{7CB0093B-0055-49B3-8E6E-9D9564C32EB4}" type="presParOf" srcId="{EE1E96AF-2F36-45A5-8954-EC357A4E61D0}" destId="{68CDA1E9-3ECB-428B-AC80-DEF20EA25FEE}" srcOrd="2" destOrd="0" presId="urn:microsoft.com/office/officeart/2018/2/layout/IconVerticalSolidList"/>
    <dgm:cxn modelId="{DCF49E39-AD63-4EE4-84EC-F4F475E1537D}" type="presParOf" srcId="{EE1E96AF-2F36-45A5-8954-EC357A4E61D0}" destId="{3B73C0D3-8A95-4CB6-AE3A-19479529EE4F}" srcOrd="3" destOrd="0" presId="urn:microsoft.com/office/officeart/2018/2/layout/IconVerticalSolidList"/>
    <dgm:cxn modelId="{28DC04BB-CDEB-4ADD-9A40-F5905F7AB90C}" type="presParOf" srcId="{A222ADAC-5521-4D2A-9C0E-51B8E3D21C9E}" destId="{815C5512-9D0F-4B85-BEC4-2B057838616B}" srcOrd="1" destOrd="0" presId="urn:microsoft.com/office/officeart/2018/2/layout/IconVerticalSolidList"/>
    <dgm:cxn modelId="{1B8B932A-BE47-4893-9964-E2B7E13229A4}" type="presParOf" srcId="{A222ADAC-5521-4D2A-9C0E-51B8E3D21C9E}" destId="{7EE2424A-2194-4F61-B085-3738EC27E3F1}" srcOrd="2" destOrd="0" presId="urn:microsoft.com/office/officeart/2018/2/layout/IconVerticalSolidList"/>
    <dgm:cxn modelId="{2D280655-4EEB-44BD-80FD-DECC9172C6C1}" type="presParOf" srcId="{7EE2424A-2194-4F61-B085-3738EC27E3F1}" destId="{E219553D-6C71-4F16-A2B0-CB7F0A473915}" srcOrd="0" destOrd="0" presId="urn:microsoft.com/office/officeart/2018/2/layout/IconVerticalSolidList"/>
    <dgm:cxn modelId="{E4570C5E-0D36-4BAD-BA38-BEF545D8C7D6}" type="presParOf" srcId="{7EE2424A-2194-4F61-B085-3738EC27E3F1}" destId="{DC11170A-C34C-4F3C-AC1A-7CB7DACA4346}" srcOrd="1" destOrd="0" presId="urn:microsoft.com/office/officeart/2018/2/layout/IconVerticalSolidList"/>
    <dgm:cxn modelId="{B0F0E647-2627-4985-A309-303037198679}" type="presParOf" srcId="{7EE2424A-2194-4F61-B085-3738EC27E3F1}" destId="{92726F98-029F-4CDF-8352-65BF9E2899BA}" srcOrd="2" destOrd="0" presId="urn:microsoft.com/office/officeart/2018/2/layout/IconVerticalSolidList"/>
    <dgm:cxn modelId="{CDE5F861-9A72-4B12-8200-BAAA8E7C9F06}" type="presParOf" srcId="{7EE2424A-2194-4F61-B085-3738EC27E3F1}" destId="{E6A8CDF1-958F-4D2A-BEC5-97BC24090F49}" srcOrd="3" destOrd="0" presId="urn:microsoft.com/office/officeart/2018/2/layout/IconVerticalSolidList"/>
    <dgm:cxn modelId="{1E4E9B89-6519-43CF-BC58-F5FBC46B2CDF}" type="presParOf" srcId="{A222ADAC-5521-4D2A-9C0E-51B8E3D21C9E}" destId="{FD560105-77D4-4FBB-ADD5-5B2212E8F13F}" srcOrd="3" destOrd="0" presId="urn:microsoft.com/office/officeart/2018/2/layout/IconVerticalSolidList"/>
    <dgm:cxn modelId="{25471608-1B41-4128-8CEC-FB244F3FE21A}" type="presParOf" srcId="{A222ADAC-5521-4D2A-9C0E-51B8E3D21C9E}" destId="{5C2D9661-27AD-4D4E-A68B-1D730C125C3B}" srcOrd="4" destOrd="0" presId="urn:microsoft.com/office/officeart/2018/2/layout/IconVerticalSolidList"/>
    <dgm:cxn modelId="{9177D651-6E00-4203-AB45-8A199256CC7F}" type="presParOf" srcId="{5C2D9661-27AD-4D4E-A68B-1D730C125C3B}" destId="{B4C73387-EDEC-462F-B021-D8D353141064}" srcOrd="0" destOrd="0" presId="urn:microsoft.com/office/officeart/2018/2/layout/IconVerticalSolidList"/>
    <dgm:cxn modelId="{83573DFA-EF3D-48CD-811C-2D71956663ED}" type="presParOf" srcId="{5C2D9661-27AD-4D4E-A68B-1D730C125C3B}" destId="{AFEEDAF9-3F47-466C-BF4C-445A1D1192B6}" srcOrd="1" destOrd="0" presId="urn:microsoft.com/office/officeart/2018/2/layout/IconVerticalSolidList"/>
    <dgm:cxn modelId="{229793F2-B7C0-4B77-B452-FAE4A6A08900}" type="presParOf" srcId="{5C2D9661-27AD-4D4E-A68B-1D730C125C3B}" destId="{C0D55FD5-D0DE-4734-AB98-26008653CB28}" srcOrd="2" destOrd="0" presId="urn:microsoft.com/office/officeart/2018/2/layout/IconVerticalSolidList"/>
    <dgm:cxn modelId="{85B3DCD7-C319-4A62-A9DE-B5CD8D3A38AF}" type="presParOf" srcId="{5C2D9661-27AD-4D4E-A68B-1D730C125C3B}" destId="{80AA5204-ADBB-4853-B700-8755C116C3E5}" srcOrd="3" destOrd="0" presId="urn:microsoft.com/office/officeart/2018/2/layout/IconVerticalSolidList"/>
    <dgm:cxn modelId="{2C45ABD1-55B0-4F0D-8BF0-A8B2E8C0B799}" type="presParOf" srcId="{A222ADAC-5521-4D2A-9C0E-51B8E3D21C9E}" destId="{8FC40449-BD90-4D2F-A0F1-526DAB992F73}" srcOrd="5" destOrd="0" presId="urn:microsoft.com/office/officeart/2018/2/layout/IconVerticalSolidList"/>
    <dgm:cxn modelId="{AD86478C-5E98-4467-B2AD-A8990E5A086B}" type="presParOf" srcId="{A222ADAC-5521-4D2A-9C0E-51B8E3D21C9E}" destId="{215FEFAA-6CF9-4192-A286-7EFE6948C66D}" srcOrd="6" destOrd="0" presId="urn:microsoft.com/office/officeart/2018/2/layout/IconVerticalSolidList"/>
    <dgm:cxn modelId="{0E9395A9-BB88-45C9-9D4D-AA10B229C5FF}" type="presParOf" srcId="{215FEFAA-6CF9-4192-A286-7EFE6948C66D}" destId="{9CE66459-66D6-4894-A429-77F7071FC54C}" srcOrd="0" destOrd="0" presId="urn:microsoft.com/office/officeart/2018/2/layout/IconVerticalSolidList"/>
    <dgm:cxn modelId="{A86CE36A-F487-48D7-B788-746A361108B3}" type="presParOf" srcId="{215FEFAA-6CF9-4192-A286-7EFE6948C66D}" destId="{374F913F-D633-4D9A-BA66-0B16471E8976}" srcOrd="1" destOrd="0" presId="urn:microsoft.com/office/officeart/2018/2/layout/IconVerticalSolidList"/>
    <dgm:cxn modelId="{993CA609-78DF-4646-A7BE-5E2762D17435}" type="presParOf" srcId="{215FEFAA-6CF9-4192-A286-7EFE6948C66D}" destId="{6E494A74-D95C-41B6-BD53-FDFB9C69FCB8}" srcOrd="2" destOrd="0" presId="urn:microsoft.com/office/officeart/2018/2/layout/IconVerticalSolidList"/>
    <dgm:cxn modelId="{A3735B68-1A19-4EBF-907A-22D749C3A99C}" type="presParOf" srcId="{215FEFAA-6CF9-4192-A286-7EFE6948C66D}" destId="{30CF3C74-5F28-4E3C-B4D2-C8FD9D9364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D8948-EA4A-48DE-929E-DBC1AC5963EE}">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04842-7BFD-40ED-B4D4-0D6771B28F31}">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73C0D3-8A95-4CB6-AE3A-19479529EE4F}">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Student Assessment and Questionnaire</a:t>
          </a:r>
        </a:p>
      </dsp:txBody>
      <dsp:txXfrm>
        <a:off x="1429899" y="2442"/>
        <a:ext cx="5083704" cy="1238008"/>
      </dsp:txXfrm>
    </dsp:sp>
    <dsp:sp modelId="{E219553D-6C71-4F16-A2B0-CB7F0A473915}">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1170A-C34C-4F3C-AC1A-7CB7DACA4346}">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A8CDF1-958F-4D2A-BEC5-97BC24090F49}">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Parent home background questions</a:t>
          </a:r>
        </a:p>
      </dsp:txBody>
      <dsp:txXfrm>
        <a:off x="1429899" y="1549953"/>
        <a:ext cx="5083704" cy="1238008"/>
      </dsp:txXfrm>
    </dsp:sp>
    <dsp:sp modelId="{B4C73387-EDEC-462F-B021-D8D353141064}">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EDAF9-3F47-466C-BF4C-445A1D1192B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A5204-ADBB-4853-B700-8755C116C3E5}">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Teacher accountability questions</a:t>
          </a:r>
        </a:p>
      </dsp:txBody>
      <dsp:txXfrm>
        <a:off x="1429899" y="3097464"/>
        <a:ext cx="5083704" cy="1238008"/>
      </dsp:txXfrm>
    </dsp:sp>
    <dsp:sp modelId="{9CE66459-66D6-4894-A429-77F7071FC54C}">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F913F-D633-4D9A-BA66-0B16471E8976}">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F3C74-5F28-4E3C-B4D2-C8FD9D9364D7}">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a:t>Teacher social background</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847CB-ED7C-4540-A982-DB510324CC41}" type="datetimeFigureOut">
              <a:rPr lang="en-US" smtClean="0"/>
              <a:t>2/19/20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EA66A-C880-ED4A-9361-E3161B187579}" type="slidenum">
              <a:rPr lang="en-US" smtClean="0"/>
              <a:t>‹#›</a:t>
            </a:fld>
            <a:endParaRPr lang="en-US"/>
          </a:p>
        </p:txBody>
      </p:sp>
    </p:spTree>
    <p:extLst>
      <p:ext uri="{BB962C8B-B14F-4D97-AF65-F5344CB8AC3E}">
        <p14:creationId xmlns:p14="http://schemas.microsoft.com/office/powerpoint/2010/main" val="238257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EA66A-C880-ED4A-9361-E3161B187579}" type="slidenum">
              <a:rPr lang="en-US" smtClean="0"/>
              <a:t>16</a:t>
            </a:fld>
            <a:endParaRPr lang="en-US"/>
          </a:p>
        </p:txBody>
      </p:sp>
    </p:spTree>
    <p:extLst>
      <p:ext uri="{BB962C8B-B14F-4D97-AF65-F5344CB8AC3E}">
        <p14:creationId xmlns:p14="http://schemas.microsoft.com/office/powerpoint/2010/main" val="141180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EA66A-C880-ED4A-9361-E3161B187579}" type="slidenum">
              <a:rPr lang="en-US" smtClean="0"/>
              <a:t>17</a:t>
            </a:fld>
            <a:endParaRPr lang="en-US"/>
          </a:p>
        </p:txBody>
      </p:sp>
    </p:spTree>
    <p:extLst>
      <p:ext uri="{BB962C8B-B14F-4D97-AF65-F5344CB8AC3E}">
        <p14:creationId xmlns:p14="http://schemas.microsoft.com/office/powerpoint/2010/main" val="303437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EA66A-C880-ED4A-9361-E3161B187579}" type="slidenum">
              <a:rPr lang="en-US" smtClean="0"/>
              <a:t>18</a:t>
            </a:fld>
            <a:endParaRPr lang="en-US"/>
          </a:p>
        </p:txBody>
      </p:sp>
    </p:spTree>
    <p:extLst>
      <p:ext uri="{BB962C8B-B14F-4D97-AF65-F5344CB8AC3E}">
        <p14:creationId xmlns:p14="http://schemas.microsoft.com/office/powerpoint/2010/main" val="348862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EA66A-C880-ED4A-9361-E3161B187579}" type="slidenum">
              <a:rPr lang="en-US" smtClean="0"/>
              <a:t>19</a:t>
            </a:fld>
            <a:endParaRPr lang="en-US"/>
          </a:p>
        </p:txBody>
      </p:sp>
    </p:spTree>
    <p:extLst>
      <p:ext uri="{BB962C8B-B14F-4D97-AF65-F5344CB8AC3E}">
        <p14:creationId xmlns:p14="http://schemas.microsoft.com/office/powerpoint/2010/main" val="78434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1200-ED0A-BB4C-985A-D2D4DC8E6A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865992F-D8C0-C147-B88F-D7522B9B7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7198BC-1D96-5A42-9A75-86A80A3B877B}"/>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5" name="Footer Placeholder 4">
            <a:extLst>
              <a:ext uri="{FF2B5EF4-FFF2-40B4-BE49-F238E27FC236}">
                <a16:creationId xmlns:a16="http://schemas.microsoft.com/office/drawing/2014/main" id="{65166840-D926-4D4C-B15C-1EE1BFA10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749A2-1DF6-374C-B894-7AC9FE0C2581}"/>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94320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5C85-C5B7-4D40-A1CA-B2D3408C37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A849D9-A8B4-2B4A-913E-69A39B91C7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292ACA-FE3D-F04A-A0F4-EBB284446109}"/>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5" name="Footer Placeholder 4">
            <a:extLst>
              <a:ext uri="{FF2B5EF4-FFF2-40B4-BE49-F238E27FC236}">
                <a16:creationId xmlns:a16="http://schemas.microsoft.com/office/drawing/2014/main" id="{195D3790-972B-4042-9817-67029A3A0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F86D-0860-3F49-A9F6-67D71C00D211}"/>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90592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E97566-08DD-CE43-9CB3-93B905EB5C5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79AAC5-7D45-204A-8445-0DA59D952D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9EF0BF-B6B8-654A-8FDC-3074E038E353}"/>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5" name="Footer Placeholder 4">
            <a:extLst>
              <a:ext uri="{FF2B5EF4-FFF2-40B4-BE49-F238E27FC236}">
                <a16:creationId xmlns:a16="http://schemas.microsoft.com/office/drawing/2014/main" id="{D008B0B3-3483-3345-9E53-1E2B2CDC9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FE54B-0099-3E4E-B4F9-49C58C583E7B}"/>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327476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BA60-AC3B-4548-A0C9-1EE4A4F2B0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7287BF-3FF6-FF4F-9850-5A780B609C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566541-90B5-2641-BE06-154CAEAA53A1}"/>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5" name="Footer Placeholder 4">
            <a:extLst>
              <a:ext uri="{FF2B5EF4-FFF2-40B4-BE49-F238E27FC236}">
                <a16:creationId xmlns:a16="http://schemas.microsoft.com/office/drawing/2014/main" id="{A2B3C45D-A22D-774F-858E-05B51FD7F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E86B9-80D4-7A4C-8419-BC65EC43D6CB}"/>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317777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7686-5E9B-6E40-92E7-9D098E860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03FD18-4446-9642-AE33-237D0E775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DEB6C4-5AA4-A742-9E71-4C0C90E25975}"/>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5" name="Footer Placeholder 4">
            <a:extLst>
              <a:ext uri="{FF2B5EF4-FFF2-40B4-BE49-F238E27FC236}">
                <a16:creationId xmlns:a16="http://schemas.microsoft.com/office/drawing/2014/main" id="{6EB22C2D-F32A-2641-800D-A97A09120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957C7-F2EF-2649-B1A6-048329A565A8}"/>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95582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67D5-50BD-E64A-9939-F04AFBD160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9149F-8EBC-3748-ABE7-22616DC4DF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1EA71F-0FB1-1646-9CD5-C7F8FC8860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0A1727-A9E1-D948-9467-79CBC76E42F2}"/>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6" name="Footer Placeholder 5">
            <a:extLst>
              <a:ext uri="{FF2B5EF4-FFF2-40B4-BE49-F238E27FC236}">
                <a16:creationId xmlns:a16="http://schemas.microsoft.com/office/drawing/2014/main" id="{F3444BE8-6874-514E-A11D-F20160B89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2D15E-5FDD-1E44-BECC-1612C6843E01}"/>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229134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06A2-9D25-254F-A372-C9AB5F085EF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39E0AF-969D-B64E-8D5C-F92D59370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902643-8647-3047-B4B8-DBCC7F4A106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781F3D4-06B9-684A-89B2-11C756803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DF5544-5178-7546-8790-BA0C5FC3AD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8F3388-A065-EA4B-A697-D96D387FA8C7}"/>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8" name="Footer Placeholder 7">
            <a:extLst>
              <a:ext uri="{FF2B5EF4-FFF2-40B4-BE49-F238E27FC236}">
                <a16:creationId xmlns:a16="http://schemas.microsoft.com/office/drawing/2014/main" id="{05E1720B-B160-BE49-9E68-35F3731B4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6F761D-8209-5E4D-B133-97111B0496CB}"/>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127288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7238-9ABC-534E-95A9-3F2E627434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77E27F-59F9-6B41-8185-40DA72393E79}"/>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4" name="Footer Placeholder 3">
            <a:extLst>
              <a:ext uri="{FF2B5EF4-FFF2-40B4-BE49-F238E27FC236}">
                <a16:creationId xmlns:a16="http://schemas.microsoft.com/office/drawing/2014/main" id="{545D440A-6015-BB4C-BD91-579621191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7BAC9-4A42-C946-82A1-54908DCFB42B}"/>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149613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DB147-A12A-184A-860C-3078EDF07371}"/>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3" name="Footer Placeholder 2">
            <a:extLst>
              <a:ext uri="{FF2B5EF4-FFF2-40B4-BE49-F238E27FC236}">
                <a16:creationId xmlns:a16="http://schemas.microsoft.com/office/drawing/2014/main" id="{408F49D5-9B4E-7B44-A04B-67136C93C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A73AA-B1D7-F242-8F7B-6B5279528C17}"/>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83131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E2E6-A487-AD48-877A-83AC516029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5AA3EA-5631-4D4B-9F5E-FFBB9585B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2C46C63-8425-B14D-8BB0-2C5AAF545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2BEC26-045A-D24C-9933-09C663912B6C}"/>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6" name="Footer Placeholder 5">
            <a:extLst>
              <a:ext uri="{FF2B5EF4-FFF2-40B4-BE49-F238E27FC236}">
                <a16:creationId xmlns:a16="http://schemas.microsoft.com/office/drawing/2014/main" id="{2784099F-7E68-2144-B72C-F7624295C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E5F14-712A-2E46-A6D3-3A1CF45FB2B6}"/>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197532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19E8-5FF3-574C-9D25-A3F0FE4FD7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907AF0-FE6A-8A40-B2D6-144EFA7F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57EDC7-9790-184F-8A84-5947C0B2F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963EC3-4180-A540-A8A9-CCF1DDFFFE46}"/>
              </a:ext>
            </a:extLst>
          </p:cNvPr>
          <p:cNvSpPr>
            <a:spLocks noGrp="1"/>
          </p:cNvSpPr>
          <p:nvPr>
            <p:ph type="dt" sz="half" idx="10"/>
          </p:nvPr>
        </p:nvSpPr>
        <p:spPr/>
        <p:txBody>
          <a:bodyPr/>
          <a:lstStyle/>
          <a:p>
            <a:fld id="{DB961B9A-EBB3-8A4E-8227-DB34AFB62155}" type="datetimeFigureOut">
              <a:rPr lang="en-US" smtClean="0"/>
              <a:t>2/19/20</a:t>
            </a:fld>
            <a:endParaRPr lang="en-US"/>
          </a:p>
        </p:txBody>
      </p:sp>
      <p:sp>
        <p:nvSpPr>
          <p:cNvPr id="6" name="Footer Placeholder 5">
            <a:extLst>
              <a:ext uri="{FF2B5EF4-FFF2-40B4-BE49-F238E27FC236}">
                <a16:creationId xmlns:a16="http://schemas.microsoft.com/office/drawing/2014/main" id="{699308CC-6EAA-0245-8D37-828DBFBBA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57C42-3E1C-F64D-AFA3-E19BC5CF63FB}"/>
              </a:ext>
            </a:extLst>
          </p:cNvPr>
          <p:cNvSpPr>
            <a:spLocks noGrp="1"/>
          </p:cNvSpPr>
          <p:nvPr>
            <p:ph type="sldNum" sz="quarter" idx="12"/>
          </p:nvPr>
        </p:nvSpPr>
        <p:spPr/>
        <p:txBody>
          <a:bodyPr/>
          <a:lstStyle/>
          <a:p>
            <a:fld id="{A9FB2542-F4A4-B547-8C45-F0B400DE5B3E}" type="slidenum">
              <a:rPr lang="en-US" smtClean="0"/>
              <a:t>‹#›</a:t>
            </a:fld>
            <a:endParaRPr lang="en-US"/>
          </a:p>
        </p:txBody>
      </p:sp>
    </p:spTree>
    <p:extLst>
      <p:ext uri="{BB962C8B-B14F-4D97-AF65-F5344CB8AC3E}">
        <p14:creationId xmlns:p14="http://schemas.microsoft.com/office/powerpoint/2010/main" val="284699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4F603-EE93-9643-9106-5124002BC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0E56D8-4565-F244-BD9B-5D950C5B3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815AF2-D275-2E4D-A74E-82077EDA0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61B9A-EBB3-8A4E-8227-DB34AFB62155}" type="datetimeFigureOut">
              <a:rPr lang="en-US" smtClean="0"/>
              <a:t>2/19/20</a:t>
            </a:fld>
            <a:endParaRPr lang="en-US"/>
          </a:p>
        </p:txBody>
      </p:sp>
      <p:sp>
        <p:nvSpPr>
          <p:cNvPr id="5" name="Footer Placeholder 4">
            <a:extLst>
              <a:ext uri="{FF2B5EF4-FFF2-40B4-BE49-F238E27FC236}">
                <a16:creationId xmlns:a16="http://schemas.microsoft.com/office/drawing/2014/main" id="{5145B8F0-30C2-944F-AE68-4C919DE64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E92977-138E-1849-BE37-AC71FFE61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B2542-F4A4-B547-8C45-F0B400DE5B3E}" type="slidenum">
              <a:rPr lang="en-US" smtClean="0"/>
              <a:t>‹#›</a:t>
            </a:fld>
            <a:endParaRPr lang="en-US"/>
          </a:p>
        </p:txBody>
      </p:sp>
    </p:spTree>
    <p:extLst>
      <p:ext uri="{BB962C8B-B14F-4D97-AF65-F5344CB8AC3E}">
        <p14:creationId xmlns:p14="http://schemas.microsoft.com/office/powerpoint/2010/main" val="195085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37425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7CE9B-63B4-234A-856E-2F2641CDA55E}"/>
              </a:ext>
            </a:extLst>
          </p:cNvPr>
          <p:cNvSpPr>
            <a:spLocks noGrp="1"/>
          </p:cNvSpPr>
          <p:nvPr>
            <p:ph type="ctrTitle"/>
          </p:nvPr>
        </p:nvSpPr>
        <p:spPr>
          <a:xfrm>
            <a:off x="1155558" y="637763"/>
            <a:ext cx="9889797" cy="2874471"/>
          </a:xfrm>
        </p:spPr>
        <p:txBody>
          <a:bodyPr anchor="ctr">
            <a:normAutofit/>
          </a:bodyPr>
          <a:lstStyle/>
          <a:p>
            <a:pPr algn="l"/>
            <a:r>
              <a:rPr lang="en-US" sz="8000">
                <a:solidFill>
                  <a:schemeClr val="bg1"/>
                </a:solidFill>
              </a:rPr>
              <a:t>OPAL Quantitative Findings</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3742597"/>
            <a:ext cx="12191990" cy="3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29AFA7C-184B-7D42-A0BC-3747A11BEADE}"/>
              </a:ext>
            </a:extLst>
          </p:cNvPr>
          <p:cNvSpPr>
            <a:spLocks noGrp="1"/>
          </p:cNvSpPr>
          <p:nvPr>
            <p:ph type="subTitle" idx="1"/>
          </p:nvPr>
        </p:nvSpPr>
        <p:spPr>
          <a:xfrm>
            <a:off x="1155558" y="4307684"/>
            <a:ext cx="9544153" cy="1906846"/>
          </a:xfrm>
        </p:spPr>
        <p:txBody>
          <a:bodyPr anchor="t">
            <a:normAutofit/>
          </a:bodyPr>
          <a:lstStyle/>
          <a:p>
            <a:pPr algn="l"/>
            <a:r>
              <a:rPr lang="en-US" sz="3200"/>
              <a:t>Robin Shields, Swati Banerjee, Mohan Paudel, Gayathri Krishna, Ashik Singh</a:t>
            </a:r>
          </a:p>
        </p:txBody>
      </p:sp>
      <p:sp>
        <p:nvSpPr>
          <p:cNvPr id="12" name="Rectangle 11">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1180" y="41010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34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E1D9-FF74-064B-885E-02899645D42F}"/>
              </a:ext>
            </a:extLst>
          </p:cNvPr>
          <p:cNvSpPr>
            <a:spLocks noGrp="1"/>
          </p:cNvSpPr>
          <p:nvPr>
            <p:ph type="title"/>
          </p:nvPr>
        </p:nvSpPr>
        <p:spPr/>
        <p:txBody>
          <a:bodyPr/>
          <a:lstStyle/>
          <a:p>
            <a:r>
              <a:rPr lang="en-US" dirty="0"/>
              <a:t>The Research Question</a:t>
            </a:r>
          </a:p>
        </p:txBody>
      </p:sp>
      <p:sp>
        <p:nvSpPr>
          <p:cNvPr id="3" name="Content Placeholder 2">
            <a:extLst>
              <a:ext uri="{FF2B5EF4-FFF2-40B4-BE49-F238E27FC236}">
                <a16:creationId xmlns:a16="http://schemas.microsoft.com/office/drawing/2014/main" id="{D51339F8-E3EC-0F48-944A-54C05A3CBF31}"/>
              </a:ext>
            </a:extLst>
          </p:cNvPr>
          <p:cNvSpPr>
            <a:spLocks noGrp="1"/>
          </p:cNvSpPr>
          <p:nvPr>
            <p:ph idx="1"/>
          </p:nvPr>
        </p:nvSpPr>
        <p:spPr/>
        <p:txBody>
          <a:bodyPr/>
          <a:lstStyle/>
          <a:p>
            <a:pPr marL="0" indent="0">
              <a:buNone/>
            </a:pPr>
            <a:r>
              <a:rPr lang="en-US" dirty="0"/>
              <a:t>Do different school types create different types of accountability that then influence students learning?</a:t>
            </a:r>
          </a:p>
        </p:txBody>
      </p:sp>
      <p:sp>
        <p:nvSpPr>
          <p:cNvPr id="4" name="Rectangle 3">
            <a:extLst>
              <a:ext uri="{FF2B5EF4-FFF2-40B4-BE49-F238E27FC236}">
                <a16:creationId xmlns:a16="http://schemas.microsoft.com/office/drawing/2014/main" id="{348CF703-8C25-8044-9006-8794FA6E5B7A}"/>
              </a:ext>
            </a:extLst>
          </p:cNvPr>
          <p:cNvSpPr/>
          <p:nvPr/>
        </p:nvSpPr>
        <p:spPr>
          <a:xfrm>
            <a:off x="963828" y="4609069"/>
            <a:ext cx="1890584" cy="1260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Type</a:t>
            </a:r>
          </a:p>
          <a:p>
            <a:pPr algn="ctr"/>
            <a:r>
              <a:rPr lang="en-US" dirty="0"/>
              <a:t>(Public, Private, Mixed) </a:t>
            </a:r>
          </a:p>
        </p:txBody>
      </p:sp>
      <p:cxnSp>
        <p:nvCxnSpPr>
          <p:cNvPr id="6" name="Straight Arrow Connector 5">
            <a:extLst>
              <a:ext uri="{FF2B5EF4-FFF2-40B4-BE49-F238E27FC236}">
                <a16:creationId xmlns:a16="http://schemas.microsoft.com/office/drawing/2014/main" id="{BA6DC3FA-B5AA-5948-A45E-76778FAE3983}"/>
              </a:ext>
            </a:extLst>
          </p:cNvPr>
          <p:cNvCxnSpPr>
            <a:cxnSpLocks/>
          </p:cNvCxnSpPr>
          <p:nvPr/>
        </p:nvCxnSpPr>
        <p:spPr>
          <a:xfrm flipV="1">
            <a:off x="2854412" y="3929063"/>
            <a:ext cx="1703301" cy="680007"/>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932CB886-2C24-D048-8AF1-0ADA32AA0565}"/>
              </a:ext>
            </a:extLst>
          </p:cNvPr>
          <p:cNvSpPr/>
          <p:nvPr/>
        </p:nvSpPr>
        <p:spPr>
          <a:xfrm>
            <a:off x="4683341" y="3306372"/>
            <a:ext cx="1890584" cy="1260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Accountability</a:t>
            </a:r>
          </a:p>
        </p:txBody>
      </p:sp>
      <p:cxnSp>
        <p:nvCxnSpPr>
          <p:cNvPr id="9" name="Straight Arrow Connector 8">
            <a:extLst>
              <a:ext uri="{FF2B5EF4-FFF2-40B4-BE49-F238E27FC236}">
                <a16:creationId xmlns:a16="http://schemas.microsoft.com/office/drawing/2014/main" id="{3C67F2F5-D694-E440-9907-14AFF5CAE404}"/>
              </a:ext>
            </a:extLst>
          </p:cNvPr>
          <p:cNvCxnSpPr>
            <a:cxnSpLocks/>
          </p:cNvCxnSpPr>
          <p:nvPr/>
        </p:nvCxnSpPr>
        <p:spPr>
          <a:xfrm>
            <a:off x="6699553" y="3929064"/>
            <a:ext cx="1703301" cy="10144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5BFE63DF-19F4-1042-ADA8-E9B6EE03D1C5}"/>
              </a:ext>
            </a:extLst>
          </p:cNvPr>
          <p:cNvSpPr/>
          <p:nvPr/>
        </p:nvSpPr>
        <p:spPr>
          <a:xfrm>
            <a:off x="8528482" y="4609906"/>
            <a:ext cx="1890584" cy="1260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a:t>
            </a:r>
          </a:p>
          <a:p>
            <a:pPr algn="ctr"/>
            <a:r>
              <a:rPr lang="en-US" dirty="0"/>
              <a:t>(Literacy &amp; Numeracy)</a:t>
            </a:r>
          </a:p>
        </p:txBody>
      </p:sp>
      <p:cxnSp>
        <p:nvCxnSpPr>
          <p:cNvPr id="10" name="Straight Arrow Connector 9">
            <a:extLst>
              <a:ext uri="{FF2B5EF4-FFF2-40B4-BE49-F238E27FC236}">
                <a16:creationId xmlns:a16="http://schemas.microsoft.com/office/drawing/2014/main" id="{76122F84-51D5-6249-A2B3-0EEE87A5EA50}"/>
              </a:ext>
            </a:extLst>
          </p:cNvPr>
          <p:cNvCxnSpPr>
            <a:cxnSpLocks/>
          </p:cNvCxnSpPr>
          <p:nvPr/>
        </p:nvCxnSpPr>
        <p:spPr>
          <a:xfrm flipV="1">
            <a:off x="2882988" y="5308550"/>
            <a:ext cx="5548442" cy="1"/>
          </a:xfrm>
          <a:prstGeom prst="straightConnector1">
            <a:avLst/>
          </a:prstGeom>
          <a:ln>
            <a:solidFill>
              <a:schemeClr val="dk1">
                <a:alpha val="62000"/>
              </a:schemeClr>
            </a:solidFill>
            <a:prstDash val="dash"/>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486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5873-F606-814D-BD75-B3C93B7297D9}"/>
              </a:ext>
            </a:extLst>
          </p:cNvPr>
          <p:cNvSpPr>
            <a:spLocks noGrp="1"/>
          </p:cNvSpPr>
          <p:nvPr>
            <p:ph type="title"/>
          </p:nvPr>
        </p:nvSpPr>
        <p:spPr/>
        <p:txBody>
          <a:bodyPr/>
          <a:lstStyle/>
          <a:p>
            <a:r>
              <a:rPr lang="en-US" dirty="0"/>
              <a:t>The Sample  </a:t>
            </a:r>
          </a:p>
        </p:txBody>
      </p:sp>
      <p:sp>
        <p:nvSpPr>
          <p:cNvPr id="3" name="Content Placeholder 2">
            <a:extLst>
              <a:ext uri="{FF2B5EF4-FFF2-40B4-BE49-F238E27FC236}">
                <a16:creationId xmlns:a16="http://schemas.microsoft.com/office/drawing/2014/main" id="{B4869500-967B-AE42-B6BE-2ABB53DD7713}"/>
              </a:ext>
            </a:extLst>
          </p:cNvPr>
          <p:cNvSpPr>
            <a:spLocks noGrp="1"/>
          </p:cNvSpPr>
          <p:nvPr>
            <p:ph sz="half" idx="1"/>
          </p:nvPr>
        </p:nvSpPr>
        <p:spPr/>
        <p:txBody>
          <a:bodyPr>
            <a:normAutofit/>
          </a:bodyPr>
          <a:lstStyle/>
          <a:p>
            <a:pPr marL="0" indent="0">
              <a:buNone/>
            </a:pPr>
            <a:r>
              <a:rPr lang="en-US" u="sng" dirty="0"/>
              <a:t>Kathmandu </a:t>
            </a:r>
          </a:p>
          <a:p>
            <a:r>
              <a:rPr lang="en-US" dirty="0"/>
              <a:t>30 Schools</a:t>
            </a:r>
          </a:p>
          <a:p>
            <a:r>
              <a:rPr lang="en-US" dirty="0"/>
              <a:t>981 students (4</a:t>
            </a:r>
            <a:r>
              <a:rPr lang="en-US" baseline="30000" dirty="0"/>
              <a:t>th</a:t>
            </a:r>
            <a:r>
              <a:rPr lang="en-US" dirty="0"/>
              <a:t> grade) </a:t>
            </a:r>
          </a:p>
          <a:p>
            <a:r>
              <a:rPr lang="en-US" dirty="0"/>
              <a:t>395 parents</a:t>
            </a:r>
          </a:p>
          <a:p>
            <a:r>
              <a:rPr lang="en-US" dirty="0"/>
              <a:t>119 teachers</a:t>
            </a:r>
          </a:p>
          <a:p>
            <a:pPr marL="0" indent="0">
              <a:buNone/>
            </a:pPr>
            <a:endParaRPr lang="en-US" dirty="0"/>
          </a:p>
        </p:txBody>
      </p:sp>
      <p:sp>
        <p:nvSpPr>
          <p:cNvPr id="4" name="Content Placeholder 3">
            <a:extLst>
              <a:ext uri="{FF2B5EF4-FFF2-40B4-BE49-F238E27FC236}">
                <a16:creationId xmlns:a16="http://schemas.microsoft.com/office/drawing/2014/main" id="{83BBB920-AA75-1E4B-97E9-D3B19279925B}"/>
              </a:ext>
            </a:extLst>
          </p:cNvPr>
          <p:cNvSpPr>
            <a:spLocks noGrp="1"/>
          </p:cNvSpPr>
          <p:nvPr>
            <p:ph sz="half" idx="2"/>
          </p:nvPr>
        </p:nvSpPr>
        <p:spPr/>
        <p:txBody>
          <a:bodyPr>
            <a:normAutofit/>
          </a:bodyPr>
          <a:lstStyle/>
          <a:p>
            <a:pPr marL="0" indent="0">
              <a:buNone/>
            </a:pPr>
            <a:r>
              <a:rPr lang="en-US" u="sng" dirty="0"/>
              <a:t>Mumbai</a:t>
            </a:r>
          </a:p>
          <a:p>
            <a:r>
              <a:rPr lang="en-US" dirty="0"/>
              <a:t>27 Schools</a:t>
            </a:r>
          </a:p>
          <a:p>
            <a:r>
              <a:rPr lang="en-US" dirty="0"/>
              <a:t>2621 Students (4</a:t>
            </a:r>
            <a:r>
              <a:rPr lang="en-US" baseline="30000" dirty="0"/>
              <a:t>th</a:t>
            </a:r>
            <a:r>
              <a:rPr lang="en-US" dirty="0"/>
              <a:t> Grade)</a:t>
            </a:r>
          </a:p>
          <a:p>
            <a:r>
              <a:rPr lang="en-US" dirty="0"/>
              <a:t>990 parents</a:t>
            </a:r>
          </a:p>
          <a:p>
            <a:r>
              <a:rPr lang="en-US" dirty="0"/>
              <a:t>75 teachers</a:t>
            </a:r>
          </a:p>
        </p:txBody>
      </p:sp>
    </p:spTree>
    <p:extLst>
      <p:ext uri="{BB962C8B-B14F-4D97-AF65-F5344CB8AC3E}">
        <p14:creationId xmlns:p14="http://schemas.microsoft.com/office/powerpoint/2010/main" val="208039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E5253D-E819-374D-961E-5A62D8BF04E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The Data</a:t>
            </a:r>
          </a:p>
        </p:txBody>
      </p:sp>
      <p:graphicFrame>
        <p:nvGraphicFramePr>
          <p:cNvPr id="5" name="Content Placeholder 2">
            <a:extLst>
              <a:ext uri="{FF2B5EF4-FFF2-40B4-BE49-F238E27FC236}">
                <a16:creationId xmlns:a16="http://schemas.microsoft.com/office/drawing/2014/main" id="{0C7FFF9B-7DC6-4443-ADE1-848EFC012629}"/>
              </a:ext>
            </a:extLst>
          </p:cNvPr>
          <p:cNvGraphicFramePr>
            <a:graphicFrameLocks noGrp="1"/>
          </p:cNvGraphicFramePr>
          <p:nvPr>
            <p:ph idx="1"/>
            <p:extLst>
              <p:ext uri="{D42A27DB-BD31-4B8C-83A1-F6EECF244321}">
                <p14:modId xmlns:p14="http://schemas.microsoft.com/office/powerpoint/2010/main" val="22899670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91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694E1-7EEB-ED41-B9A2-A3A690BB175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Learning Outcomes by School Type</a:t>
            </a:r>
          </a:p>
        </p:txBody>
      </p:sp>
      <p:pic>
        <p:nvPicPr>
          <p:cNvPr id="5" name="Picture 4" descr="A screenshot of a computer&#10;&#10;Description automatically generated">
            <a:extLst>
              <a:ext uri="{FF2B5EF4-FFF2-40B4-BE49-F238E27FC236}">
                <a16:creationId xmlns:a16="http://schemas.microsoft.com/office/drawing/2014/main" id="{05EE2403-E0C9-E14B-9943-BD2C0B04176F}"/>
              </a:ext>
            </a:extLst>
          </p:cNvPr>
          <p:cNvPicPr>
            <a:picLocks noChangeAspect="1"/>
          </p:cNvPicPr>
          <p:nvPr/>
        </p:nvPicPr>
        <p:blipFill>
          <a:blip r:embed="rId2"/>
          <a:stretch>
            <a:fillRect/>
          </a:stretch>
        </p:blipFill>
        <p:spPr>
          <a:xfrm>
            <a:off x="4053809" y="776069"/>
            <a:ext cx="7194835" cy="5396126"/>
          </a:xfrm>
          <a:prstGeom prst="rect">
            <a:avLst/>
          </a:prstGeom>
        </p:spPr>
      </p:pic>
      <p:sp>
        <p:nvSpPr>
          <p:cNvPr id="6" name="Rectangle 5">
            <a:extLst>
              <a:ext uri="{FF2B5EF4-FFF2-40B4-BE49-F238E27FC236}">
                <a16:creationId xmlns:a16="http://schemas.microsoft.com/office/drawing/2014/main" id="{485831FA-743F-7940-862B-1CBD3EC5F77B}"/>
              </a:ext>
            </a:extLst>
          </p:cNvPr>
          <p:cNvSpPr/>
          <p:nvPr/>
        </p:nvSpPr>
        <p:spPr>
          <a:xfrm>
            <a:off x="4700587" y="6081931"/>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E3E216-85AB-0448-A341-8A967FA85639}"/>
              </a:ext>
            </a:extLst>
          </p:cNvPr>
          <p:cNvSpPr/>
          <p:nvPr/>
        </p:nvSpPr>
        <p:spPr>
          <a:xfrm>
            <a:off x="8708295" y="6176151"/>
            <a:ext cx="360000" cy="360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B022AF-8DAC-0C45-98AB-4A7F4E782B09}"/>
              </a:ext>
            </a:extLst>
          </p:cNvPr>
          <p:cNvSpPr txBox="1"/>
          <p:nvPr/>
        </p:nvSpPr>
        <p:spPr>
          <a:xfrm>
            <a:off x="5049287" y="6067643"/>
            <a:ext cx="1265790" cy="400110"/>
          </a:xfrm>
          <a:prstGeom prst="rect">
            <a:avLst/>
          </a:prstGeom>
          <a:noFill/>
        </p:spPr>
        <p:txBody>
          <a:bodyPr wrap="square" rtlCol="0">
            <a:spAutoFit/>
          </a:bodyPr>
          <a:lstStyle/>
          <a:p>
            <a:r>
              <a:rPr lang="en-US" sz="2000" dirty="0"/>
              <a:t>Mumbai</a:t>
            </a:r>
            <a:endParaRPr lang="en-US" dirty="0"/>
          </a:p>
        </p:txBody>
      </p:sp>
      <p:sp>
        <p:nvSpPr>
          <p:cNvPr id="9" name="TextBox 8">
            <a:extLst>
              <a:ext uri="{FF2B5EF4-FFF2-40B4-BE49-F238E27FC236}">
                <a16:creationId xmlns:a16="http://schemas.microsoft.com/office/drawing/2014/main" id="{8684474F-4033-0F4A-8078-49E4C32C0C54}"/>
              </a:ext>
            </a:extLst>
          </p:cNvPr>
          <p:cNvSpPr txBox="1"/>
          <p:nvPr/>
        </p:nvSpPr>
        <p:spPr>
          <a:xfrm>
            <a:off x="9016462" y="6148603"/>
            <a:ext cx="1441987" cy="400110"/>
          </a:xfrm>
          <a:prstGeom prst="rect">
            <a:avLst/>
          </a:prstGeom>
          <a:noFill/>
        </p:spPr>
        <p:txBody>
          <a:bodyPr wrap="square" rtlCol="0">
            <a:spAutoFit/>
          </a:bodyPr>
          <a:lstStyle/>
          <a:p>
            <a:r>
              <a:rPr lang="en-US" sz="2000" dirty="0"/>
              <a:t>Kathmandu</a:t>
            </a:r>
            <a:endParaRPr lang="en-US" dirty="0"/>
          </a:p>
        </p:txBody>
      </p:sp>
    </p:spTree>
    <p:extLst>
      <p:ext uri="{BB962C8B-B14F-4D97-AF65-F5344CB8AC3E}">
        <p14:creationId xmlns:p14="http://schemas.microsoft.com/office/powerpoint/2010/main" val="11963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C050D-4EEA-7747-9AD0-B041F6547DE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SES and Learning Outcomes</a:t>
            </a:r>
          </a:p>
        </p:txBody>
      </p:sp>
      <p:pic>
        <p:nvPicPr>
          <p:cNvPr id="5" name="Picture 4">
            <a:extLst>
              <a:ext uri="{FF2B5EF4-FFF2-40B4-BE49-F238E27FC236}">
                <a16:creationId xmlns:a16="http://schemas.microsoft.com/office/drawing/2014/main" id="{613FD62A-74BD-B640-A6B5-D7FAF0F25FF7}"/>
              </a:ext>
            </a:extLst>
          </p:cNvPr>
          <p:cNvPicPr>
            <a:picLocks noChangeAspect="1"/>
          </p:cNvPicPr>
          <p:nvPr/>
        </p:nvPicPr>
        <p:blipFill>
          <a:blip r:embed="rId2"/>
          <a:stretch>
            <a:fillRect/>
          </a:stretch>
        </p:blipFill>
        <p:spPr>
          <a:xfrm>
            <a:off x="643467" y="1827627"/>
            <a:ext cx="10905066" cy="4089399"/>
          </a:xfrm>
          <a:prstGeom prst="rect">
            <a:avLst/>
          </a:prstGeom>
        </p:spPr>
      </p:pic>
    </p:spTree>
    <p:extLst>
      <p:ext uri="{BB962C8B-B14F-4D97-AF65-F5344CB8AC3E}">
        <p14:creationId xmlns:p14="http://schemas.microsoft.com/office/powerpoint/2010/main" val="107032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C050D-4EEA-7747-9AD0-B041F6547DE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SES-Adjusted and Learning Outcomes</a:t>
            </a:r>
          </a:p>
        </p:txBody>
      </p:sp>
      <p:pic>
        <p:nvPicPr>
          <p:cNvPr id="4" name="Picture 3" descr="A close up of a map&#10;&#10;Description automatically generated">
            <a:extLst>
              <a:ext uri="{FF2B5EF4-FFF2-40B4-BE49-F238E27FC236}">
                <a16:creationId xmlns:a16="http://schemas.microsoft.com/office/drawing/2014/main" id="{DD76CBB3-9AF1-5C42-8BAF-E5F9822067D3}"/>
              </a:ext>
            </a:extLst>
          </p:cNvPr>
          <p:cNvPicPr>
            <a:picLocks noChangeAspect="1"/>
          </p:cNvPicPr>
          <p:nvPr/>
        </p:nvPicPr>
        <p:blipFill>
          <a:blip r:embed="rId2"/>
          <a:stretch>
            <a:fillRect/>
          </a:stretch>
        </p:blipFill>
        <p:spPr>
          <a:xfrm>
            <a:off x="2065934" y="1388303"/>
            <a:ext cx="8192119" cy="5461412"/>
          </a:xfrm>
          <a:prstGeom prst="rect">
            <a:avLst/>
          </a:prstGeom>
        </p:spPr>
      </p:pic>
    </p:spTree>
    <p:extLst>
      <p:ext uri="{BB962C8B-B14F-4D97-AF65-F5344CB8AC3E}">
        <p14:creationId xmlns:p14="http://schemas.microsoft.com/office/powerpoint/2010/main" val="141414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32BA5-CD57-1640-ABCC-5A8C227EE9F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Raw vs. Adjusted Learning Outcomes</a:t>
            </a:r>
          </a:p>
        </p:txBody>
      </p:sp>
      <p:pic>
        <p:nvPicPr>
          <p:cNvPr id="5" name="Picture 4" descr="A screenshot of a cell phone&#10;&#10;Description automatically generated">
            <a:extLst>
              <a:ext uri="{FF2B5EF4-FFF2-40B4-BE49-F238E27FC236}">
                <a16:creationId xmlns:a16="http://schemas.microsoft.com/office/drawing/2014/main" id="{57416D19-1571-6A4E-9256-208CBA99CBD5}"/>
              </a:ext>
            </a:extLst>
          </p:cNvPr>
          <p:cNvPicPr>
            <a:picLocks noChangeAspect="1"/>
          </p:cNvPicPr>
          <p:nvPr/>
        </p:nvPicPr>
        <p:blipFill>
          <a:blip r:embed="rId3"/>
          <a:stretch>
            <a:fillRect/>
          </a:stretch>
        </p:blipFill>
        <p:spPr>
          <a:xfrm>
            <a:off x="305902" y="1827627"/>
            <a:ext cx="11356930" cy="4258848"/>
          </a:xfrm>
          <a:prstGeom prst="rect">
            <a:avLst/>
          </a:prstGeom>
        </p:spPr>
      </p:pic>
    </p:spTree>
    <p:extLst>
      <p:ext uri="{BB962C8B-B14F-4D97-AF65-F5344CB8AC3E}">
        <p14:creationId xmlns:p14="http://schemas.microsoft.com/office/powerpoint/2010/main" val="346138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32BA5-CD57-1640-ABCC-5A8C227EE9F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Exit (i.e. Choice) and Voice by School Type</a:t>
            </a:r>
          </a:p>
        </p:txBody>
      </p:sp>
      <p:pic>
        <p:nvPicPr>
          <p:cNvPr id="6" name="Picture 5" descr="A screenshot of a map&#10;&#10;Description automatically generated">
            <a:extLst>
              <a:ext uri="{FF2B5EF4-FFF2-40B4-BE49-F238E27FC236}">
                <a16:creationId xmlns:a16="http://schemas.microsoft.com/office/drawing/2014/main" id="{CA29F4A9-0465-A141-802F-08274065BFB6}"/>
              </a:ext>
            </a:extLst>
          </p:cNvPr>
          <p:cNvPicPr>
            <a:picLocks noChangeAspect="1"/>
          </p:cNvPicPr>
          <p:nvPr/>
        </p:nvPicPr>
        <p:blipFill>
          <a:blip r:embed="rId3"/>
          <a:stretch>
            <a:fillRect/>
          </a:stretch>
        </p:blipFill>
        <p:spPr>
          <a:xfrm>
            <a:off x="6010886" y="2049085"/>
            <a:ext cx="5940000" cy="3960000"/>
          </a:xfrm>
          <a:prstGeom prst="rect">
            <a:avLst/>
          </a:prstGeom>
        </p:spPr>
      </p:pic>
      <p:pic>
        <p:nvPicPr>
          <p:cNvPr id="7" name="Content Placeholder 4" descr="A screenshot of a cell phone&#10;&#10;Description automatically generated">
            <a:extLst>
              <a:ext uri="{FF2B5EF4-FFF2-40B4-BE49-F238E27FC236}">
                <a16:creationId xmlns:a16="http://schemas.microsoft.com/office/drawing/2014/main" id="{C4A9990A-D0BE-F74C-8564-4968A03AF78B}"/>
              </a:ext>
            </a:extLst>
          </p:cNvPr>
          <p:cNvPicPr>
            <a:picLocks noGrp="1" noChangeAspect="1"/>
          </p:cNvPicPr>
          <p:nvPr>
            <p:ph idx="1"/>
          </p:nvPr>
        </p:nvPicPr>
        <p:blipFill>
          <a:blip r:embed="rId4"/>
          <a:stretch>
            <a:fillRect/>
          </a:stretch>
        </p:blipFill>
        <p:spPr>
          <a:xfrm>
            <a:off x="100016" y="2049085"/>
            <a:ext cx="5943600" cy="3962400"/>
          </a:xfrm>
        </p:spPr>
      </p:pic>
    </p:spTree>
    <p:extLst>
      <p:ext uri="{BB962C8B-B14F-4D97-AF65-F5344CB8AC3E}">
        <p14:creationId xmlns:p14="http://schemas.microsoft.com/office/powerpoint/2010/main" val="281146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32BA5-CD57-1640-ABCC-5A8C227EE9F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Horizontal and Vertical Accountability by School Type</a:t>
            </a:r>
          </a:p>
        </p:txBody>
      </p:sp>
      <p:pic>
        <p:nvPicPr>
          <p:cNvPr id="8" name="Picture 7">
            <a:extLst>
              <a:ext uri="{FF2B5EF4-FFF2-40B4-BE49-F238E27FC236}">
                <a16:creationId xmlns:a16="http://schemas.microsoft.com/office/drawing/2014/main" id="{94DDD8FB-53D0-5647-85AF-92F8F51AC0DE}"/>
              </a:ext>
            </a:extLst>
          </p:cNvPr>
          <p:cNvPicPr>
            <a:picLocks noChangeAspect="1"/>
          </p:cNvPicPr>
          <p:nvPr/>
        </p:nvPicPr>
        <p:blipFill>
          <a:blip r:embed="rId3"/>
          <a:stretch>
            <a:fillRect/>
          </a:stretch>
        </p:blipFill>
        <p:spPr>
          <a:xfrm>
            <a:off x="156000" y="2027237"/>
            <a:ext cx="5940000" cy="3960000"/>
          </a:xfrm>
          <a:prstGeom prst="rect">
            <a:avLst/>
          </a:prstGeom>
        </p:spPr>
      </p:pic>
      <p:pic>
        <p:nvPicPr>
          <p:cNvPr id="11" name="Picture 10">
            <a:extLst>
              <a:ext uri="{FF2B5EF4-FFF2-40B4-BE49-F238E27FC236}">
                <a16:creationId xmlns:a16="http://schemas.microsoft.com/office/drawing/2014/main" id="{B6BABB4A-F92D-E549-94C9-16726CA0F764}"/>
              </a:ext>
            </a:extLst>
          </p:cNvPr>
          <p:cNvPicPr>
            <a:picLocks noChangeAspect="1"/>
          </p:cNvPicPr>
          <p:nvPr/>
        </p:nvPicPr>
        <p:blipFill>
          <a:blip r:embed="rId4"/>
          <a:stretch>
            <a:fillRect/>
          </a:stretch>
        </p:blipFill>
        <p:spPr>
          <a:xfrm>
            <a:off x="6092400" y="2024837"/>
            <a:ext cx="5943600" cy="3962400"/>
          </a:xfrm>
          <a:prstGeom prst="rect">
            <a:avLst/>
          </a:prstGeom>
        </p:spPr>
      </p:pic>
    </p:spTree>
    <p:extLst>
      <p:ext uri="{BB962C8B-B14F-4D97-AF65-F5344CB8AC3E}">
        <p14:creationId xmlns:p14="http://schemas.microsoft.com/office/powerpoint/2010/main" val="259475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32BA5-CD57-1640-ABCC-5A8C227EE9F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Professional Commitment by School Type</a:t>
            </a:r>
          </a:p>
        </p:txBody>
      </p:sp>
      <p:pic>
        <p:nvPicPr>
          <p:cNvPr id="6" name="Picture 5" descr="A screenshot of a cell phone&#10;&#10;Description automatically generated">
            <a:extLst>
              <a:ext uri="{FF2B5EF4-FFF2-40B4-BE49-F238E27FC236}">
                <a16:creationId xmlns:a16="http://schemas.microsoft.com/office/drawing/2014/main" id="{96D72C9D-9F7A-E24E-BD1A-25F8800C5E00}"/>
              </a:ext>
            </a:extLst>
          </p:cNvPr>
          <p:cNvPicPr>
            <a:picLocks noChangeAspect="1"/>
          </p:cNvPicPr>
          <p:nvPr/>
        </p:nvPicPr>
        <p:blipFill>
          <a:blip r:embed="rId3"/>
          <a:stretch>
            <a:fillRect/>
          </a:stretch>
        </p:blipFill>
        <p:spPr>
          <a:xfrm>
            <a:off x="2347253" y="1573208"/>
            <a:ext cx="7605713" cy="5070475"/>
          </a:xfrm>
          <a:prstGeom prst="rect">
            <a:avLst/>
          </a:prstGeom>
        </p:spPr>
      </p:pic>
    </p:spTree>
    <p:extLst>
      <p:ext uri="{BB962C8B-B14F-4D97-AF65-F5344CB8AC3E}">
        <p14:creationId xmlns:p14="http://schemas.microsoft.com/office/powerpoint/2010/main" val="418231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5E67-886E-434D-98AB-3B782F7EE74C}"/>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Accountability: Semantic Roots</a:t>
            </a:r>
          </a:p>
        </p:txBody>
      </p:sp>
      <p:sp>
        <p:nvSpPr>
          <p:cNvPr id="18" name="Freeform: Shape 1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D7C1B62-C227-004B-82A6-0815B08E2077}"/>
              </a:ext>
            </a:extLst>
          </p:cNvPr>
          <p:cNvPicPr>
            <a:picLocks noChangeAspect="1"/>
          </p:cNvPicPr>
          <p:nvPr/>
        </p:nvPicPr>
        <p:blipFill rotWithShape="1">
          <a:blip r:embed="rId2"/>
          <a:srcRect r="-1" b="2214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Picture 6" descr="A picture containing green, sitting, holding, wearing&#10;&#10;Description automatically generated">
            <a:extLst>
              <a:ext uri="{FF2B5EF4-FFF2-40B4-BE49-F238E27FC236}">
                <a16:creationId xmlns:a16="http://schemas.microsoft.com/office/drawing/2014/main" id="{B3AC04EF-39F3-294E-95BC-55E327B39030}"/>
              </a:ext>
            </a:extLst>
          </p:cNvPr>
          <p:cNvPicPr>
            <a:picLocks noChangeAspect="1"/>
          </p:cNvPicPr>
          <p:nvPr/>
        </p:nvPicPr>
        <p:blipFill rotWithShape="1">
          <a:blip r:embed="rId3"/>
          <a:srcRect l="3083" r="18910"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2" name="Oval 2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small, sitting, old, set&#10;&#10;Description automatically generated">
            <a:extLst>
              <a:ext uri="{FF2B5EF4-FFF2-40B4-BE49-F238E27FC236}">
                <a16:creationId xmlns:a16="http://schemas.microsoft.com/office/drawing/2014/main" id="{B92F5E1A-6CF8-0843-89DC-D1421BD5C133}"/>
              </a:ext>
            </a:extLst>
          </p:cNvPr>
          <p:cNvPicPr>
            <a:picLocks noChangeAspect="1"/>
          </p:cNvPicPr>
          <p:nvPr/>
        </p:nvPicPr>
        <p:blipFill rotWithShape="1">
          <a:blip r:embed="rId4"/>
          <a:srcRect l="13047" r="20202" b="-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4" name="Freeform: Shape 2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FB77580-BFEA-3E49-889F-1A7FC171C267}"/>
              </a:ext>
            </a:extLst>
          </p:cNvPr>
          <p:cNvPicPr>
            <a:picLocks noChangeAspect="1"/>
          </p:cNvPicPr>
          <p:nvPr/>
        </p:nvPicPr>
        <p:blipFill rotWithShape="1">
          <a:blip r:embed="rId5"/>
          <a:srcRect l="21058" r="14376" b="2"/>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6" name="Freeform: Shape 2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02C5DA2-CF29-524D-A76F-C6777988D874}"/>
              </a:ext>
            </a:extLst>
          </p:cNvPr>
          <p:cNvPicPr>
            <a:picLocks noChangeAspect="1"/>
          </p:cNvPicPr>
          <p:nvPr/>
        </p:nvPicPr>
        <p:blipFill rotWithShape="1">
          <a:blip r:embed="rId6"/>
          <a:srcRect l="23867" r="1" b="1"/>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43429429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01D3A9-8915-EB44-9170-D36335776E74}"/>
              </a:ext>
            </a:extLst>
          </p:cNvPr>
          <p:cNvSpPr>
            <a:spLocks noGrp="1"/>
          </p:cNvSpPr>
          <p:nvPr>
            <p:ph type="title"/>
          </p:nvPr>
        </p:nvSpPr>
        <p:spPr>
          <a:xfrm>
            <a:off x="841248" y="704850"/>
            <a:ext cx="3785616" cy="2978150"/>
          </a:xfrm>
        </p:spPr>
        <p:txBody>
          <a:bodyPr anchor="b">
            <a:normAutofit/>
          </a:bodyPr>
          <a:lstStyle/>
          <a:p>
            <a:r>
              <a:rPr lang="en-US" dirty="0"/>
              <a:t>Accountability Summary</a:t>
            </a:r>
          </a:p>
        </p:txBody>
      </p:sp>
      <p:sp>
        <p:nvSpPr>
          <p:cNvPr id="3" name="Content Placeholder 2">
            <a:extLst>
              <a:ext uri="{FF2B5EF4-FFF2-40B4-BE49-F238E27FC236}">
                <a16:creationId xmlns:a16="http://schemas.microsoft.com/office/drawing/2014/main" id="{C904A4EF-1CFA-7949-8AE8-FE649B9B0F8F}"/>
              </a:ext>
            </a:extLst>
          </p:cNvPr>
          <p:cNvSpPr>
            <a:spLocks noGrp="1"/>
          </p:cNvSpPr>
          <p:nvPr>
            <p:ph idx="1"/>
          </p:nvPr>
        </p:nvSpPr>
        <p:spPr>
          <a:xfrm>
            <a:off x="5782962" y="704850"/>
            <a:ext cx="6104238" cy="5251450"/>
          </a:xfrm>
        </p:spPr>
        <p:txBody>
          <a:bodyPr anchor="ctr">
            <a:normAutofit/>
          </a:bodyPr>
          <a:lstStyle/>
          <a:p>
            <a:pPr marL="0" indent="0">
              <a:buNone/>
            </a:pPr>
            <a:r>
              <a:rPr lang="en-US" sz="2600" dirty="0">
                <a:solidFill>
                  <a:schemeClr val="bg1"/>
                </a:solidFill>
              </a:rPr>
              <a:t>All five types of accountability differ significantly across school types (ANOVA, p &lt; 0.05)</a:t>
            </a:r>
          </a:p>
          <a:p>
            <a:r>
              <a:rPr lang="en-US" sz="2600" dirty="0">
                <a:solidFill>
                  <a:schemeClr val="bg1"/>
                </a:solidFill>
              </a:rPr>
              <a:t>Exit and Voice: Higher in Private (Aided)</a:t>
            </a:r>
          </a:p>
          <a:p>
            <a:r>
              <a:rPr lang="en-US" sz="2600" dirty="0">
                <a:solidFill>
                  <a:schemeClr val="bg1"/>
                </a:solidFill>
              </a:rPr>
              <a:t>Vertical: Higher in Public</a:t>
            </a:r>
          </a:p>
          <a:p>
            <a:r>
              <a:rPr lang="en-US" sz="2600" dirty="0">
                <a:solidFill>
                  <a:schemeClr val="bg1"/>
                </a:solidFill>
              </a:rPr>
              <a:t>Horizontal and Professional Commitment: Mixed, differ by context</a:t>
            </a:r>
          </a:p>
          <a:p>
            <a:endParaRPr lang="en-US" sz="2100" dirty="0">
              <a:solidFill>
                <a:schemeClr val="bg1"/>
              </a:solidFill>
            </a:endParaRPr>
          </a:p>
        </p:txBody>
      </p:sp>
    </p:spTree>
    <p:extLst>
      <p:ext uri="{BB962C8B-B14F-4D97-AF65-F5344CB8AC3E}">
        <p14:creationId xmlns:p14="http://schemas.microsoft.com/office/powerpoint/2010/main" val="14414843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237B3A-419B-1141-AE8E-71C8CF7F056F}"/>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4600" kern="1200">
                <a:solidFill>
                  <a:srgbClr val="FFFFFF"/>
                </a:solidFill>
                <a:latin typeface="+mj-lt"/>
                <a:ea typeface="+mj-ea"/>
                <a:cs typeface="+mj-cs"/>
              </a:rPr>
              <a:t>School Type and Learning Outcomes</a:t>
            </a:r>
          </a:p>
        </p:txBody>
      </p:sp>
      <p:pic>
        <p:nvPicPr>
          <p:cNvPr id="5" name="Picture 4" descr="A screenshot of a cell phone&#10;&#10;Description automatically generated">
            <a:extLst>
              <a:ext uri="{FF2B5EF4-FFF2-40B4-BE49-F238E27FC236}">
                <a16:creationId xmlns:a16="http://schemas.microsoft.com/office/drawing/2014/main" id="{702F70C0-1C58-7444-9DCC-020BFD4F5F8B}"/>
              </a:ext>
            </a:extLst>
          </p:cNvPr>
          <p:cNvPicPr>
            <a:picLocks noChangeAspect="1"/>
          </p:cNvPicPr>
          <p:nvPr/>
        </p:nvPicPr>
        <p:blipFill>
          <a:blip r:embed="rId2"/>
          <a:stretch>
            <a:fillRect/>
          </a:stretch>
        </p:blipFill>
        <p:spPr>
          <a:xfrm>
            <a:off x="5770105" y="643467"/>
            <a:ext cx="5376077" cy="5571066"/>
          </a:xfrm>
          <a:prstGeom prst="rect">
            <a:avLst/>
          </a:prstGeom>
        </p:spPr>
      </p:pic>
      <p:sp>
        <p:nvSpPr>
          <p:cNvPr id="7" name="TextBox 6">
            <a:extLst>
              <a:ext uri="{FF2B5EF4-FFF2-40B4-BE49-F238E27FC236}">
                <a16:creationId xmlns:a16="http://schemas.microsoft.com/office/drawing/2014/main" id="{804FC4C6-4E68-7F41-829D-B6B599E82BC0}"/>
              </a:ext>
            </a:extLst>
          </p:cNvPr>
          <p:cNvSpPr txBox="1"/>
          <p:nvPr/>
        </p:nvSpPr>
        <p:spPr>
          <a:xfrm>
            <a:off x="6757988" y="6186494"/>
            <a:ext cx="3886200" cy="646331"/>
          </a:xfrm>
          <a:prstGeom prst="rect">
            <a:avLst/>
          </a:prstGeom>
          <a:noFill/>
        </p:spPr>
        <p:txBody>
          <a:bodyPr wrap="square" rtlCol="0">
            <a:spAutoFit/>
          </a:bodyPr>
          <a:lstStyle/>
          <a:p>
            <a:pPr algn="ctr"/>
            <a:r>
              <a:rPr lang="en-US" dirty="0"/>
              <a:t>Multilevel Regression Results </a:t>
            </a:r>
          </a:p>
          <a:p>
            <a:pPr algn="ctr"/>
            <a:r>
              <a:rPr lang="en-US" dirty="0"/>
              <a:t>Some Control Variables Excluded</a:t>
            </a:r>
          </a:p>
        </p:txBody>
      </p:sp>
    </p:spTree>
    <p:extLst>
      <p:ext uri="{BB962C8B-B14F-4D97-AF65-F5344CB8AC3E}">
        <p14:creationId xmlns:p14="http://schemas.microsoft.com/office/powerpoint/2010/main" val="40656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1738F-1194-934E-AADE-F0EDB9FE3E9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SES and Learning Outcomes by School Type</a:t>
            </a:r>
          </a:p>
        </p:txBody>
      </p:sp>
      <p:pic>
        <p:nvPicPr>
          <p:cNvPr id="5" name="Picture 4" descr="A close up of text on a white background&#10;&#10;Description automatically generated">
            <a:extLst>
              <a:ext uri="{FF2B5EF4-FFF2-40B4-BE49-F238E27FC236}">
                <a16:creationId xmlns:a16="http://schemas.microsoft.com/office/drawing/2014/main" id="{3488BA89-5646-8448-9C0B-0984A73AF2F7}"/>
              </a:ext>
            </a:extLst>
          </p:cNvPr>
          <p:cNvPicPr>
            <a:picLocks noChangeAspect="1"/>
          </p:cNvPicPr>
          <p:nvPr/>
        </p:nvPicPr>
        <p:blipFill>
          <a:blip r:embed="rId2"/>
          <a:stretch>
            <a:fillRect/>
          </a:stretch>
        </p:blipFill>
        <p:spPr>
          <a:xfrm>
            <a:off x="3684515" y="469558"/>
            <a:ext cx="7891849" cy="5918886"/>
          </a:xfrm>
          <a:prstGeom prst="rect">
            <a:avLst/>
          </a:prstGeom>
        </p:spPr>
      </p:pic>
    </p:spTree>
    <p:extLst>
      <p:ext uri="{BB962C8B-B14F-4D97-AF65-F5344CB8AC3E}">
        <p14:creationId xmlns:p14="http://schemas.microsoft.com/office/powerpoint/2010/main" val="15392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BDC984-01F1-1E42-B75F-BBBC426F95F7}"/>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4200" kern="1200">
                <a:solidFill>
                  <a:srgbClr val="FFFFFF"/>
                </a:solidFill>
                <a:latin typeface="+mj-lt"/>
                <a:ea typeface="+mj-ea"/>
                <a:cs typeface="+mj-cs"/>
              </a:rPr>
              <a:t>Accountability and Learning Outcomes</a:t>
            </a:r>
          </a:p>
        </p:txBody>
      </p:sp>
      <p:pic>
        <p:nvPicPr>
          <p:cNvPr id="6" name="Picture 5" descr="A screenshot of a cell phone&#10;&#10;Description automatically generated">
            <a:extLst>
              <a:ext uri="{FF2B5EF4-FFF2-40B4-BE49-F238E27FC236}">
                <a16:creationId xmlns:a16="http://schemas.microsoft.com/office/drawing/2014/main" id="{2D25CB15-AADF-984E-BC5D-2CBFA8ABA80E}"/>
              </a:ext>
            </a:extLst>
          </p:cNvPr>
          <p:cNvPicPr>
            <a:picLocks noChangeAspect="1"/>
          </p:cNvPicPr>
          <p:nvPr/>
        </p:nvPicPr>
        <p:blipFill>
          <a:blip r:embed="rId2"/>
          <a:stretch>
            <a:fillRect/>
          </a:stretch>
        </p:blipFill>
        <p:spPr>
          <a:xfrm>
            <a:off x="6573794" y="606397"/>
            <a:ext cx="4300152" cy="4886538"/>
          </a:xfrm>
          <a:prstGeom prst="rect">
            <a:avLst/>
          </a:prstGeom>
        </p:spPr>
      </p:pic>
      <p:sp>
        <p:nvSpPr>
          <p:cNvPr id="3" name="TextBox 2">
            <a:extLst>
              <a:ext uri="{FF2B5EF4-FFF2-40B4-BE49-F238E27FC236}">
                <a16:creationId xmlns:a16="http://schemas.microsoft.com/office/drawing/2014/main" id="{022F3399-2A6F-6E48-AE3D-2D209FE59F18}"/>
              </a:ext>
            </a:extLst>
          </p:cNvPr>
          <p:cNvSpPr txBox="1"/>
          <p:nvPr/>
        </p:nvSpPr>
        <p:spPr>
          <a:xfrm>
            <a:off x="6757988" y="5600700"/>
            <a:ext cx="3886200" cy="646331"/>
          </a:xfrm>
          <a:prstGeom prst="rect">
            <a:avLst/>
          </a:prstGeom>
          <a:noFill/>
        </p:spPr>
        <p:txBody>
          <a:bodyPr wrap="square" rtlCol="0">
            <a:spAutoFit/>
          </a:bodyPr>
          <a:lstStyle/>
          <a:p>
            <a:pPr algn="ctr"/>
            <a:r>
              <a:rPr lang="en-US" dirty="0"/>
              <a:t>Multilevel Regression Results </a:t>
            </a:r>
          </a:p>
          <a:p>
            <a:pPr algn="ctr"/>
            <a:r>
              <a:rPr lang="en-US" dirty="0"/>
              <a:t>Some Control Variables Excluded</a:t>
            </a:r>
          </a:p>
        </p:txBody>
      </p:sp>
    </p:spTree>
    <p:extLst>
      <p:ext uri="{BB962C8B-B14F-4D97-AF65-F5344CB8AC3E}">
        <p14:creationId xmlns:p14="http://schemas.microsoft.com/office/powerpoint/2010/main" val="358196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E1D9-FF74-064B-885E-02899645D42F}"/>
              </a:ext>
            </a:extLst>
          </p:cNvPr>
          <p:cNvSpPr>
            <a:spLocks noGrp="1"/>
          </p:cNvSpPr>
          <p:nvPr>
            <p:ph type="title"/>
          </p:nvPr>
        </p:nvSpPr>
        <p:spPr/>
        <p:txBody>
          <a:bodyPr/>
          <a:lstStyle/>
          <a:p>
            <a:r>
              <a:rPr lang="en-US" dirty="0"/>
              <a:t>The Research Question</a:t>
            </a:r>
          </a:p>
        </p:txBody>
      </p:sp>
      <p:sp>
        <p:nvSpPr>
          <p:cNvPr id="3" name="Content Placeholder 2">
            <a:extLst>
              <a:ext uri="{FF2B5EF4-FFF2-40B4-BE49-F238E27FC236}">
                <a16:creationId xmlns:a16="http://schemas.microsoft.com/office/drawing/2014/main" id="{D51339F8-E3EC-0F48-944A-54C05A3CBF31}"/>
              </a:ext>
            </a:extLst>
          </p:cNvPr>
          <p:cNvSpPr>
            <a:spLocks noGrp="1"/>
          </p:cNvSpPr>
          <p:nvPr>
            <p:ph idx="1"/>
          </p:nvPr>
        </p:nvSpPr>
        <p:spPr/>
        <p:txBody>
          <a:bodyPr/>
          <a:lstStyle/>
          <a:p>
            <a:pPr marL="0" indent="0">
              <a:buNone/>
            </a:pPr>
            <a:r>
              <a:rPr lang="en-US" dirty="0"/>
              <a:t>Do different school types create different types of accountability </a:t>
            </a:r>
            <a:r>
              <a:rPr lang="en-US" b="1" dirty="0"/>
              <a:t>(yes)</a:t>
            </a:r>
            <a:r>
              <a:rPr lang="en-US" dirty="0"/>
              <a:t> that then influence students learning </a:t>
            </a:r>
            <a:r>
              <a:rPr lang="en-US" b="1" dirty="0"/>
              <a:t>(no)</a:t>
            </a:r>
            <a:r>
              <a:rPr lang="en-US" dirty="0"/>
              <a:t>?</a:t>
            </a:r>
          </a:p>
        </p:txBody>
      </p:sp>
      <p:sp>
        <p:nvSpPr>
          <p:cNvPr id="4" name="Rectangle 3">
            <a:extLst>
              <a:ext uri="{FF2B5EF4-FFF2-40B4-BE49-F238E27FC236}">
                <a16:creationId xmlns:a16="http://schemas.microsoft.com/office/drawing/2014/main" id="{348CF703-8C25-8044-9006-8794FA6E5B7A}"/>
              </a:ext>
            </a:extLst>
          </p:cNvPr>
          <p:cNvSpPr/>
          <p:nvPr/>
        </p:nvSpPr>
        <p:spPr>
          <a:xfrm>
            <a:off x="963828" y="4609069"/>
            <a:ext cx="1890584" cy="1260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Type</a:t>
            </a:r>
          </a:p>
          <a:p>
            <a:pPr algn="ctr"/>
            <a:r>
              <a:rPr lang="en-US" dirty="0"/>
              <a:t>(Public, Private, Mixed) </a:t>
            </a:r>
          </a:p>
        </p:txBody>
      </p:sp>
      <p:cxnSp>
        <p:nvCxnSpPr>
          <p:cNvPr id="6" name="Straight Arrow Connector 5">
            <a:extLst>
              <a:ext uri="{FF2B5EF4-FFF2-40B4-BE49-F238E27FC236}">
                <a16:creationId xmlns:a16="http://schemas.microsoft.com/office/drawing/2014/main" id="{BA6DC3FA-B5AA-5948-A45E-76778FAE3983}"/>
              </a:ext>
            </a:extLst>
          </p:cNvPr>
          <p:cNvCxnSpPr>
            <a:cxnSpLocks/>
          </p:cNvCxnSpPr>
          <p:nvPr/>
        </p:nvCxnSpPr>
        <p:spPr>
          <a:xfrm flipV="1">
            <a:off x="2854412" y="3929063"/>
            <a:ext cx="1703301" cy="680007"/>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932CB886-2C24-D048-8AF1-0ADA32AA0565}"/>
              </a:ext>
            </a:extLst>
          </p:cNvPr>
          <p:cNvSpPr/>
          <p:nvPr/>
        </p:nvSpPr>
        <p:spPr>
          <a:xfrm>
            <a:off x="4683341" y="3306372"/>
            <a:ext cx="1890584" cy="1260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Accountability</a:t>
            </a:r>
          </a:p>
        </p:txBody>
      </p:sp>
      <p:cxnSp>
        <p:nvCxnSpPr>
          <p:cNvPr id="9" name="Straight Arrow Connector 8">
            <a:extLst>
              <a:ext uri="{FF2B5EF4-FFF2-40B4-BE49-F238E27FC236}">
                <a16:creationId xmlns:a16="http://schemas.microsoft.com/office/drawing/2014/main" id="{3C67F2F5-D694-E440-9907-14AFF5CAE404}"/>
              </a:ext>
            </a:extLst>
          </p:cNvPr>
          <p:cNvCxnSpPr>
            <a:cxnSpLocks/>
          </p:cNvCxnSpPr>
          <p:nvPr/>
        </p:nvCxnSpPr>
        <p:spPr>
          <a:xfrm>
            <a:off x="6699553" y="3929064"/>
            <a:ext cx="1703301" cy="10144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5BFE63DF-19F4-1042-ADA8-E9B6EE03D1C5}"/>
              </a:ext>
            </a:extLst>
          </p:cNvPr>
          <p:cNvSpPr/>
          <p:nvPr/>
        </p:nvSpPr>
        <p:spPr>
          <a:xfrm>
            <a:off x="8528482" y="4609906"/>
            <a:ext cx="1890584" cy="1260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a:t>
            </a:r>
          </a:p>
          <a:p>
            <a:pPr algn="ctr"/>
            <a:r>
              <a:rPr lang="en-US" dirty="0"/>
              <a:t>(Literacy &amp; Numeracy)</a:t>
            </a:r>
          </a:p>
        </p:txBody>
      </p:sp>
      <p:cxnSp>
        <p:nvCxnSpPr>
          <p:cNvPr id="10" name="Straight Arrow Connector 9">
            <a:extLst>
              <a:ext uri="{FF2B5EF4-FFF2-40B4-BE49-F238E27FC236}">
                <a16:creationId xmlns:a16="http://schemas.microsoft.com/office/drawing/2014/main" id="{76122F84-51D5-6249-A2B3-0EEE87A5EA50}"/>
              </a:ext>
            </a:extLst>
          </p:cNvPr>
          <p:cNvCxnSpPr>
            <a:cxnSpLocks/>
          </p:cNvCxnSpPr>
          <p:nvPr/>
        </p:nvCxnSpPr>
        <p:spPr>
          <a:xfrm flipV="1">
            <a:off x="2882988" y="5308550"/>
            <a:ext cx="5548442" cy="1"/>
          </a:xfrm>
          <a:prstGeom prst="straightConnector1">
            <a:avLst/>
          </a:prstGeom>
          <a:ln>
            <a:solidFill>
              <a:schemeClr val="dk1">
                <a:alpha val="62000"/>
              </a:schemeClr>
            </a:solidFill>
            <a:prstDash val="dash"/>
            <a:tailEnd type="triangle" w="lg" len="lg"/>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DE8A20C3-3275-5B4F-B64D-ABE138545B3F}"/>
              </a:ext>
            </a:extLst>
          </p:cNvPr>
          <p:cNvSpPr txBox="1"/>
          <p:nvPr/>
        </p:nvSpPr>
        <p:spPr>
          <a:xfrm>
            <a:off x="3106056" y="4001294"/>
            <a:ext cx="642551" cy="461665"/>
          </a:xfrm>
          <a:prstGeom prst="rect">
            <a:avLst/>
          </a:prstGeom>
          <a:noFill/>
        </p:spPr>
        <p:txBody>
          <a:bodyPr wrap="square" rtlCol="0">
            <a:spAutoFit/>
          </a:bodyPr>
          <a:lstStyle/>
          <a:p>
            <a:r>
              <a:rPr lang="en-US" sz="2400" b="1" dirty="0"/>
              <a:t>Yes</a:t>
            </a:r>
            <a:endParaRPr lang="en-US" sz="2000" b="1" dirty="0"/>
          </a:p>
        </p:txBody>
      </p:sp>
      <p:sp>
        <p:nvSpPr>
          <p:cNvPr id="12" name="TextBox 11">
            <a:extLst>
              <a:ext uri="{FF2B5EF4-FFF2-40B4-BE49-F238E27FC236}">
                <a16:creationId xmlns:a16="http://schemas.microsoft.com/office/drawing/2014/main" id="{0777EA83-8AFE-0A42-B107-AA0B1D0E16E6}"/>
              </a:ext>
            </a:extLst>
          </p:cNvPr>
          <p:cNvSpPr txBox="1"/>
          <p:nvPr/>
        </p:nvSpPr>
        <p:spPr>
          <a:xfrm>
            <a:off x="7168142" y="3929063"/>
            <a:ext cx="642551" cy="461665"/>
          </a:xfrm>
          <a:prstGeom prst="rect">
            <a:avLst/>
          </a:prstGeom>
          <a:noFill/>
        </p:spPr>
        <p:txBody>
          <a:bodyPr wrap="square" rtlCol="0">
            <a:spAutoFit/>
          </a:bodyPr>
          <a:lstStyle/>
          <a:p>
            <a:r>
              <a:rPr lang="en-US" sz="2400" b="1" dirty="0"/>
              <a:t>No</a:t>
            </a:r>
            <a:endParaRPr lang="en-US" sz="2000" b="1" dirty="0"/>
          </a:p>
        </p:txBody>
      </p:sp>
    </p:spTree>
    <p:extLst>
      <p:ext uri="{BB962C8B-B14F-4D97-AF65-F5344CB8AC3E}">
        <p14:creationId xmlns:p14="http://schemas.microsoft.com/office/powerpoint/2010/main" val="297939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6E41-0E1C-6347-B922-A4E8D1B6ED2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2578C51-961B-6F4B-979A-6A00F44D44A8}"/>
              </a:ext>
            </a:extLst>
          </p:cNvPr>
          <p:cNvSpPr>
            <a:spLocks noGrp="1"/>
          </p:cNvSpPr>
          <p:nvPr>
            <p:ph idx="1"/>
          </p:nvPr>
        </p:nvSpPr>
        <p:spPr/>
        <p:txBody>
          <a:bodyPr/>
          <a:lstStyle/>
          <a:p>
            <a:r>
              <a:rPr lang="en-US" dirty="0"/>
              <a:t>There are differences in accountability across types of schooling</a:t>
            </a:r>
          </a:p>
          <a:p>
            <a:r>
              <a:rPr lang="en-US" dirty="0"/>
              <a:t>These differences do not seem reliably linked to learning</a:t>
            </a:r>
          </a:p>
          <a:p>
            <a:pPr lvl="1"/>
            <a:r>
              <a:rPr lang="en-US" dirty="0"/>
              <a:t>May be links within each context</a:t>
            </a:r>
          </a:p>
          <a:p>
            <a:pPr lvl="1"/>
            <a:r>
              <a:rPr lang="en-US" dirty="0"/>
              <a:t>School-specific improvements may be possible</a:t>
            </a:r>
          </a:p>
          <a:p>
            <a:pPr lvl="1"/>
            <a:r>
              <a:rPr lang="en-US" dirty="0"/>
              <a:t>Cultural capital, out-of-school activities not captured</a:t>
            </a:r>
          </a:p>
        </p:txBody>
      </p:sp>
    </p:spTree>
    <p:extLst>
      <p:ext uri="{BB962C8B-B14F-4D97-AF65-F5344CB8AC3E}">
        <p14:creationId xmlns:p14="http://schemas.microsoft.com/office/powerpoint/2010/main" val="100090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BDC984-01F1-1E42-B75F-BBBC426F95F7}"/>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4200" kern="1200" dirty="0">
                <a:solidFill>
                  <a:srgbClr val="FFFFFF"/>
                </a:solidFill>
                <a:latin typeface="+mj-lt"/>
                <a:ea typeface="+mj-ea"/>
                <a:cs typeface="+mj-cs"/>
              </a:rPr>
              <a:t>Concluding Thoughts</a:t>
            </a:r>
          </a:p>
        </p:txBody>
      </p:sp>
      <p:pic>
        <p:nvPicPr>
          <p:cNvPr id="7" name="Picture 6" descr="A screenshot of a cell phone&#10;&#10;Description automatically generated">
            <a:extLst>
              <a:ext uri="{FF2B5EF4-FFF2-40B4-BE49-F238E27FC236}">
                <a16:creationId xmlns:a16="http://schemas.microsoft.com/office/drawing/2014/main" id="{56416FF7-BA1D-0149-A821-7D9A2147BD35}"/>
              </a:ext>
            </a:extLst>
          </p:cNvPr>
          <p:cNvPicPr>
            <a:picLocks noChangeAspect="1"/>
          </p:cNvPicPr>
          <p:nvPr/>
        </p:nvPicPr>
        <p:blipFill>
          <a:blip r:embed="rId2"/>
          <a:stretch>
            <a:fillRect/>
          </a:stretch>
        </p:blipFill>
        <p:spPr>
          <a:xfrm>
            <a:off x="4917473" y="451358"/>
            <a:ext cx="6968023" cy="4806442"/>
          </a:xfrm>
          <a:prstGeom prst="rect">
            <a:avLst/>
          </a:prstGeom>
        </p:spPr>
      </p:pic>
      <p:sp>
        <p:nvSpPr>
          <p:cNvPr id="3" name="TextBox 2">
            <a:extLst>
              <a:ext uri="{FF2B5EF4-FFF2-40B4-BE49-F238E27FC236}">
                <a16:creationId xmlns:a16="http://schemas.microsoft.com/office/drawing/2014/main" id="{4F44C214-5390-F546-B830-87EEC2D79ABE}"/>
              </a:ext>
            </a:extLst>
          </p:cNvPr>
          <p:cNvSpPr txBox="1"/>
          <p:nvPr/>
        </p:nvSpPr>
        <p:spPr>
          <a:xfrm>
            <a:off x="5172075" y="5414963"/>
            <a:ext cx="6372225" cy="1231106"/>
          </a:xfrm>
          <a:prstGeom prst="rect">
            <a:avLst/>
          </a:prstGeom>
          <a:noFill/>
        </p:spPr>
        <p:txBody>
          <a:bodyPr wrap="square" rtlCol="0">
            <a:spAutoFit/>
          </a:bodyPr>
          <a:lstStyle/>
          <a:p>
            <a:pPr algn="ctr"/>
            <a:r>
              <a:rPr lang="en-US" sz="2800" dirty="0"/>
              <a:t>Thinking beyond schools in policy for learning outcomes</a:t>
            </a:r>
          </a:p>
          <a:p>
            <a:endParaRPr lang="en-US" dirty="0"/>
          </a:p>
        </p:txBody>
      </p:sp>
    </p:spTree>
    <p:extLst>
      <p:ext uri="{BB962C8B-B14F-4D97-AF65-F5344CB8AC3E}">
        <p14:creationId xmlns:p14="http://schemas.microsoft.com/office/powerpoint/2010/main" val="127514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0AC37E-F77A-904E-A612-09E962C3213E}"/>
              </a:ext>
            </a:extLst>
          </p:cNvPr>
          <p:cNvSpPr>
            <a:spLocks noGrp="1"/>
          </p:cNvSpPr>
          <p:nvPr>
            <p:ph type="title"/>
          </p:nvPr>
        </p:nvSpPr>
        <p:spPr/>
        <p:txBody>
          <a:bodyPr/>
          <a:lstStyle/>
          <a:p>
            <a:r>
              <a:rPr lang="en-US" dirty="0"/>
              <a:t>Appendices</a:t>
            </a:r>
          </a:p>
        </p:txBody>
      </p:sp>
      <p:sp>
        <p:nvSpPr>
          <p:cNvPr id="5" name="Text Placeholder 4">
            <a:extLst>
              <a:ext uri="{FF2B5EF4-FFF2-40B4-BE49-F238E27FC236}">
                <a16:creationId xmlns:a16="http://schemas.microsoft.com/office/drawing/2014/main" id="{FF398977-D5F5-4543-ADB8-57D64CDC7F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054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B5BE-47C2-B24E-AC11-391EF0AEBE6F}"/>
              </a:ext>
            </a:extLst>
          </p:cNvPr>
          <p:cNvSpPr>
            <a:spLocks noGrp="1"/>
          </p:cNvSpPr>
          <p:nvPr>
            <p:ph type="title"/>
          </p:nvPr>
        </p:nvSpPr>
        <p:spPr/>
        <p:txBody>
          <a:bodyPr/>
          <a:lstStyle/>
          <a:p>
            <a:r>
              <a:rPr lang="en-US" dirty="0"/>
              <a:t>Exit Items</a:t>
            </a:r>
          </a:p>
        </p:txBody>
      </p:sp>
      <p:sp>
        <p:nvSpPr>
          <p:cNvPr id="3" name="Content Placeholder 2">
            <a:extLst>
              <a:ext uri="{FF2B5EF4-FFF2-40B4-BE49-F238E27FC236}">
                <a16:creationId xmlns:a16="http://schemas.microsoft.com/office/drawing/2014/main" id="{ABFB0086-D6FC-E043-BCA3-71D50CE14DCB}"/>
              </a:ext>
            </a:extLst>
          </p:cNvPr>
          <p:cNvSpPr>
            <a:spLocks noGrp="1"/>
          </p:cNvSpPr>
          <p:nvPr>
            <p:ph idx="1"/>
          </p:nvPr>
        </p:nvSpPr>
        <p:spPr/>
        <p:txBody>
          <a:bodyPr/>
          <a:lstStyle/>
          <a:p>
            <a:r>
              <a:rPr lang="en-US" dirty="0"/>
              <a:t>Do you ever consider moving your child to another school?</a:t>
            </a:r>
          </a:p>
          <a:p>
            <a:r>
              <a:rPr lang="en-US" dirty="0"/>
              <a:t>If parents don't like the school, they should move their child to another one</a:t>
            </a:r>
          </a:p>
          <a:p>
            <a:r>
              <a:rPr lang="en-US" dirty="0"/>
              <a:t>Did you visit any schools when deciding where to send your child to school?</a:t>
            </a:r>
          </a:p>
          <a:p>
            <a:endParaRPr lang="en-US" dirty="0"/>
          </a:p>
        </p:txBody>
      </p:sp>
    </p:spTree>
    <p:extLst>
      <p:ext uri="{BB962C8B-B14F-4D97-AF65-F5344CB8AC3E}">
        <p14:creationId xmlns:p14="http://schemas.microsoft.com/office/powerpoint/2010/main" val="3609645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F909-8A7C-0D4F-8FC0-BB6E38EA5510}"/>
              </a:ext>
            </a:extLst>
          </p:cNvPr>
          <p:cNvSpPr>
            <a:spLocks noGrp="1"/>
          </p:cNvSpPr>
          <p:nvPr>
            <p:ph type="title"/>
          </p:nvPr>
        </p:nvSpPr>
        <p:spPr/>
        <p:txBody>
          <a:bodyPr/>
          <a:lstStyle/>
          <a:p>
            <a:r>
              <a:rPr lang="en-US" dirty="0"/>
              <a:t>Voice Items</a:t>
            </a:r>
          </a:p>
        </p:txBody>
      </p:sp>
      <p:sp>
        <p:nvSpPr>
          <p:cNvPr id="3" name="Content Placeholder 2">
            <a:extLst>
              <a:ext uri="{FF2B5EF4-FFF2-40B4-BE49-F238E27FC236}">
                <a16:creationId xmlns:a16="http://schemas.microsoft.com/office/drawing/2014/main" id="{EBA6F0CC-3E41-5B47-B0BF-A2AAFB2E9A0F}"/>
              </a:ext>
            </a:extLst>
          </p:cNvPr>
          <p:cNvSpPr>
            <a:spLocks noGrp="1"/>
          </p:cNvSpPr>
          <p:nvPr>
            <p:ph idx="1"/>
          </p:nvPr>
        </p:nvSpPr>
        <p:spPr/>
        <p:txBody>
          <a:bodyPr/>
          <a:lstStyle/>
          <a:p>
            <a:r>
              <a:rPr lang="en-US" dirty="0"/>
              <a:t>Have you attended a meeting at the school where a decision was made?</a:t>
            </a:r>
          </a:p>
          <a:p>
            <a:r>
              <a:rPr lang="en-US" dirty="0"/>
              <a:t>Have you spoken to the head teacher of the school?</a:t>
            </a:r>
          </a:p>
          <a:p>
            <a:r>
              <a:rPr lang="en-US" dirty="0"/>
              <a:t>Have you spoken to another parent about the school?</a:t>
            </a:r>
          </a:p>
          <a:p>
            <a:r>
              <a:rPr lang="en-US" dirty="0"/>
              <a:t>Have you talked about the school management with a member of the school management committee?</a:t>
            </a:r>
          </a:p>
          <a:p>
            <a:r>
              <a:rPr lang="en-US" dirty="0"/>
              <a:t>Have you spoken with a teacher about your child?</a:t>
            </a:r>
          </a:p>
          <a:p>
            <a:pPr marL="0" indent="0">
              <a:buNone/>
            </a:pPr>
            <a:endParaRPr lang="en-US" dirty="0"/>
          </a:p>
        </p:txBody>
      </p:sp>
    </p:spTree>
    <p:extLst>
      <p:ext uri="{BB962C8B-B14F-4D97-AF65-F5344CB8AC3E}">
        <p14:creationId xmlns:p14="http://schemas.microsoft.com/office/powerpoint/2010/main" val="345650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3FB0F-CE5E-1E4B-9819-06EA3782D46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Accountability</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012454-2D73-3949-9253-B782EBE09A3C}"/>
              </a:ext>
            </a:extLst>
          </p:cNvPr>
          <p:cNvSpPr>
            <a:spLocks noGrp="1"/>
          </p:cNvSpPr>
          <p:nvPr>
            <p:ph idx="1"/>
          </p:nvPr>
        </p:nvSpPr>
        <p:spPr>
          <a:xfrm>
            <a:off x="4976031" y="963877"/>
            <a:ext cx="6377769" cy="4930246"/>
          </a:xfrm>
        </p:spPr>
        <p:txBody>
          <a:bodyPr anchor="ctr" anchorCtr="0">
            <a:normAutofit/>
          </a:bodyPr>
          <a:lstStyle/>
          <a:p>
            <a:pPr marL="0" indent="0">
              <a:buNone/>
            </a:pPr>
            <a:r>
              <a:rPr lang="en-US" sz="2400" dirty="0"/>
              <a:t>“The implicit or explicit expectation that one may be called on to justify one's beliefs, feelings, and actions to others...Accountability also usually implies that people who do not provide a satisfactory justification for their actions will suffer negative consequences” (Lerner and </a:t>
            </a:r>
            <a:r>
              <a:rPr lang="en-US" sz="2400" dirty="0" err="1"/>
              <a:t>Tetlock</a:t>
            </a:r>
            <a:r>
              <a:rPr lang="en-US" sz="2400" dirty="0"/>
              <a:t>, 1999, p. 255)</a:t>
            </a:r>
            <a:endParaRPr lang="en-GB" sz="2400" dirty="0"/>
          </a:p>
        </p:txBody>
      </p:sp>
    </p:spTree>
    <p:extLst>
      <p:ext uri="{BB962C8B-B14F-4D97-AF65-F5344CB8AC3E}">
        <p14:creationId xmlns:p14="http://schemas.microsoft.com/office/powerpoint/2010/main" val="231578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F140-A472-DB4B-96E8-6B925F620657}"/>
              </a:ext>
            </a:extLst>
          </p:cNvPr>
          <p:cNvSpPr>
            <a:spLocks noGrp="1"/>
          </p:cNvSpPr>
          <p:nvPr>
            <p:ph type="title"/>
          </p:nvPr>
        </p:nvSpPr>
        <p:spPr/>
        <p:txBody>
          <a:bodyPr/>
          <a:lstStyle/>
          <a:p>
            <a:r>
              <a:rPr lang="en-US" dirty="0"/>
              <a:t>Vertical Accountability Items</a:t>
            </a:r>
          </a:p>
        </p:txBody>
      </p:sp>
      <p:sp>
        <p:nvSpPr>
          <p:cNvPr id="3" name="Content Placeholder 2">
            <a:extLst>
              <a:ext uri="{FF2B5EF4-FFF2-40B4-BE49-F238E27FC236}">
                <a16:creationId xmlns:a16="http://schemas.microsoft.com/office/drawing/2014/main" id="{203992FD-3E08-3D4A-A340-A677FAA0FB2B}"/>
              </a:ext>
            </a:extLst>
          </p:cNvPr>
          <p:cNvSpPr>
            <a:spLocks noGrp="1"/>
          </p:cNvSpPr>
          <p:nvPr>
            <p:ph idx="1"/>
          </p:nvPr>
        </p:nvSpPr>
        <p:spPr/>
        <p:txBody>
          <a:bodyPr/>
          <a:lstStyle/>
          <a:p>
            <a:r>
              <a:rPr lang="en-US" dirty="0"/>
              <a:t>Does the government make decisions that directly affect the daily activities of the school?</a:t>
            </a:r>
          </a:p>
          <a:p>
            <a:r>
              <a:rPr lang="en-US" dirty="0"/>
              <a:t>Does the headteacher make decisions that directly affect your teaching?</a:t>
            </a:r>
          </a:p>
          <a:p>
            <a:r>
              <a:rPr lang="en-US" dirty="0"/>
              <a:t>Does the school management committee make decisions that directly affect your teaching?</a:t>
            </a:r>
          </a:p>
          <a:p>
            <a:endParaRPr lang="en-US" dirty="0"/>
          </a:p>
        </p:txBody>
      </p:sp>
    </p:spTree>
    <p:extLst>
      <p:ext uri="{BB962C8B-B14F-4D97-AF65-F5344CB8AC3E}">
        <p14:creationId xmlns:p14="http://schemas.microsoft.com/office/powerpoint/2010/main" val="254336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7F7C-7FAE-6A40-923F-128F556CD66B}"/>
              </a:ext>
            </a:extLst>
          </p:cNvPr>
          <p:cNvSpPr>
            <a:spLocks noGrp="1"/>
          </p:cNvSpPr>
          <p:nvPr>
            <p:ph type="title"/>
          </p:nvPr>
        </p:nvSpPr>
        <p:spPr/>
        <p:txBody>
          <a:bodyPr/>
          <a:lstStyle/>
          <a:p>
            <a:r>
              <a:rPr lang="en-US" dirty="0"/>
              <a:t>Horizontal Accountability Items</a:t>
            </a:r>
          </a:p>
        </p:txBody>
      </p:sp>
      <p:sp>
        <p:nvSpPr>
          <p:cNvPr id="3" name="Content Placeholder 2">
            <a:extLst>
              <a:ext uri="{FF2B5EF4-FFF2-40B4-BE49-F238E27FC236}">
                <a16:creationId xmlns:a16="http://schemas.microsoft.com/office/drawing/2014/main" id="{CA26C3E9-7B13-9940-929F-0C90C00418C2}"/>
              </a:ext>
            </a:extLst>
          </p:cNvPr>
          <p:cNvSpPr>
            <a:spLocks noGrp="1"/>
          </p:cNvSpPr>
          <p:nvPr>
            <p:ph idx="1"/>
          </p:nvPr>
        </p:nvSpPr>
        <p:spPr/>
        <p:txBody>
          <a:bodyPr/>
          <a:lstStyle/>
          <a:p>
            <a:r>
              <a:rPr lang="en-US" dirty="0"/>
              <a:t>Been observed formally by another teacher?</a:t>
            </a:r>
          </a:p>
          <a:p>
            <a:r>
              <a:rPr lang="en-US" dirty="0"/>
              <a:t>Formally observed another teacher?</a:t>
            </a:r>
          </a:p>
          <a:p>
            <a:r>
              <a:rPr lang="en-US" dirty="0"/>
              <a:t>Participated in a decision that affects the rest of the school?</a:t>
            </a:r>
          </a:p>
          <a:p>
            <a:r>
              <a:rPr lang="en-US" dirty="0"/>
              <a:t>Talked to other teachers about how to improve your teaching?</a:t>
            </a:r>
          </a:p>
          <a:p>
            <a:r>
              <a:rPr lang="en-US" dirty="0"/>
              <a:t>Received recommendations from other teachers on how to improve your teaching?</a:t>
            </a:r>
          </a:p>
          <a:p>
            <a:r>
              <a:rPr lang="en-US" dirty="0"/>
              <a:t>Received formal feedback on your work?</a:t>
            </a:r>
          </a:p>
          <a:p>
            <a:endParaRPr lang="en-US" dirty="0"/>
          </a:p>
        </p:txBody>
      </p:sp>
    </p:spTree>
    <p:extLst>
      <p:ext uri="{BB962C8B-B14F-4D97-AF65-F5344CB8AC3E}">
        <p14:creationId xmlns:p14="http://schemas.microsoft.com/office/powerpoint/2010/main" val="234084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1CF8-8257-644B-A323-ABA0BBFB8DC6}"/>
              </a:ext>
            </a:extLst>
          </p:cNvPr>
          <p:cNvSpPr>
            <a:spLocks noGrp="1"/>
          </p:cNvSpPr>
          <p:nvPr>
            <p:ph type="title"/>
          </p:nvPr>
        </p:nvSpPr>
        <p:spPr/>
        <p:txBody>
          <a:bodyPr/>
          <a:lstStyle/>
          <a:p>
            <a:r>
              <a:rPr lang="en-US" dirty="0"/>
              <a:t>Professional Commitment</a:t>
            </a:r>
          </a:p>
        </p:txBody>
      </p:sp>
      <p:sp>
        <p:nvSpPr>
          <p:cNvPr id="3" name="Content Placeholder 2">
            <a:extLst>
              <a:ext uri="{FF2B5EF4-FFF2-40B4-BE49-F238E27FC236}">
                <a16:creationId xmlns:a16="http://schemas.microsoft.com/office/drawing/2014/main" id="{769F14BC-5482-B445-B0DB-02FC98C181BA}"/>
              </a:ext>
            </a:extLst>
          </p:cNvPr>
          <p:cNvSpPr>
            <a:spLocks noGrp="1"/>
          </p:cNvSpPr>
          <p:nvPr>
            <p:ph idx="1"/>
          </p:nvPr>
        </p:nvSpPr>
        <p:spPr/>
        <p:txBody>
          <a:bodyPr/>
          <a:lstStyle/>
          <a:p>
            <a:r>
              <a:rPr lang="en-US" dirty="0"/>
              <a:t>Is it possible for teachers to miss some days of work, then make up the lost time when they return?</a:t>
            </a:r>
          </a:p>
          <a:p>
            <a:r>
              <a:rPr lang="en-US" dirty="0"/>
              <a:t>If teachers work hard, any child can do well in school</a:t>
            </a:r>
          </a:p>
          <a:p>
            <a:r>
              <a:rPr lang="en-US" dirty="0"/>
              <a:t>Attended any classes or workshops to improve your teaching?</a:t>
            </a:r>
          </a:p>
          <a:p>
            <a:endParaRPr lang="en-US" dirty="0"/>
          </a:p>
        </p:txBody>
      </p:sp>
    </p:spTree>
    <p:extLst>
      <p:ext uri="{BB962C8B-B14F-4D97-AF65-F5344CB8AC3E}">
        <p14:creationId xmlns:p14="http://schemas.microsoft.com/office/powerpoint/2010/main" val="389143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3FB0F-CE5E-1E4B-9819-06EA3782D46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Accountability</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012454-2D73-3949-9253-B782EBE09A3C}"/>
              </a:ext>
            </a:extLst>
          </p:cNvPr>
          <p:cNvSpPr>
            <a:spLocks noGrp="1"/>
          </p:cNvSpPr>
          <p:nvPr>
            <p:ph idx="1"/>
          </p:nvPr>
        </p:nvSpPr>
        <p:spPr>
          <a:xfrm>
            <a:off x="4976031" y="963877"/>
            <a:ext cx="6377769" cy="4930246"/>
          </a:xfrm>
        </p:spPr>
        <p:txBody>
          <a:bodyPr anchor="ctr" anchorCtr="0">
            <a:normAutofit/>
          </a:bodyPr>
          <a:lstStyle/>
          <a:p>
            <a:pPr>
              <a:spcBef>
                <a:spcPts val="400"/>
              </a:spcBef>
            </a:pPr>
            <a:r>
              <a:rPr lang="en-GB" sz="2400" dirty="0"/>
              <a:t>“A broad and problematic term” (Kim, 2018)</a:t>
            </a:r>
            <a:endParaRPr lang="en-US" sz="2400" dirty="0"/>
          </a:p>
          <a:p>
            <a:pPr>
              <a:spcBef>
                <a:spcPts val="400"/>
              </a:spcBef>
              <a:spcAft>
                <a:spcPts val="600"/>
              </a:spcAft>
            </a:pPr>
            <a:r>
              <a:rPr lang="en-GB" sz="2400" dirty="0"/>
              <a:t>“The concept has become increasingly ambiguous” (</a:t>
            </a:r>
            <a:r>
              <a:rPr lang="en-GB" sz="2400" dirty="0" err="1"/>
              <a:t>Dubnick</a:t>
            </a:r>
            <a:r>
              <a:rPr lang="en-GB" sz="2400" dirty="0"/>
              <a:t>, 2005)</a:t>
            </a:r>
          </a:p>
          <a:p>
            <a:pPr>
              <a:spcBef>
                <a:spcPts val="400"/>
              </a:spcBef>
              <a:spcAft>
                <a:spcPts val="600"/>
              </a:spcAft>
            </a:pPr>
            <a:r>
              <a:rPr lang="en-GB" sz="2400" dirty="0"/>
              <a:t>“An ever-expanding concept” (</a:t>
            </a:r>
            <a:r>
              <a:rPr lang="en-GB" sz="2400" dirty="0" err="1"/>
              <a:t>Mulgan</a:t>
            </a:r>
            <a:r>
              <a:rPr lang="en-GB" sz="2400" dirty="0"/>
              <a:t> 2000)</a:t>
            </a:r>
          </a:p>
          <a:p>
            <a:pPr>
              <a:spcBef>
                <a:spcPts val="400"/>
              </a:spcBef>
              <a:spcAft>
                <a:spcPts val="600"/>
              </a:spcAft>
            </a:pPr>
            <a:r>
              <a:rPr lang="en-GB" sz="2400" dirty="0"/>
              <a:t>“You know it when you see it” (Fox, 2007)</a:t>
            </a:r>
          </a:p>
        </p:txBody>
      </p:sp>
    </p:spTree>
    <p:extLst>
      <p:ext uri="{BB962C8B-B14F-4D97-AF65-F5344CB8AC3E}">
        <p14:creationId xmlns:p14="http://schemas.microsoft.com/office/powerpoint/2010/main" val="285423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94CF-EBB4-0346-9C22-34EB15AC94DB}"/>
              </a:ext>
            </a:extLst>
          </p:cNvPr>
          <p:cNvSpPr>
            <a:spLocks noGrp="1"/>
          </p:cNvSpPr>
          <p:nvPr>
            <p:ph type="title"/>
          </p:nvPr>
        </p:nvSpPr>
        <p:spPr/>
        <p:txBody>
          <a:bodyPr/>
          <a:lstStyle/>
          <a:p>
            <a:r>
              <a:rPr lang="en-US" dirty="0"/>
              <a:t>Principal-Agent Model</a:t>
            </a:r>
          </a:p>
        </p:txBody>
      </p:sp>
      <p:pic>
        <p:nvPicPr>
          <p:cNvPr id="9" name="Picture 8" descr="A close up of a logo&#10;&#10;Description automatically generated">
            <a:extLst>
              <a:ext uri="{FF2B5EF4-FFF2-40B4-BE49-F238E27FC236}">
                <a16:creationId xmlns:a16="http://schemas.microsoft.com/office/drawing/2014/main" id="{C8B58E03-701C-514A-9DCA-04A6A18AD1FD}"/>
              </a:ext>
            </a:extLst>
          </p:cNvPr>
          <p:cNvPicPr>
            <a:picLocks noChangeAspect="1"/>
          </p:cNvPicPr>
          <p:nvPr/>
        </p:nvPicPr>
        <p:blipFill>
          <a:blip r:embed="rId2"/>
          <a:stretch>
            <a:fillRect/>
          </a:stretch>
        </p:blipFill>
        <p:spPr>
          <a:xfrm>
            <a:off x="8433329" y="2475983"/>
            <a:ext cx="1080000" cy="1080000"/>
          </a:xfrm>
          <a:prstGeom prst="rect">
            <a:avLst/>
          </a:prstGeom>
        </p:spPr>
      </p:pic>
      <p:pic>
        <p:nvPicPr>
          <p:cNvPr id="7" name="Picture 6" descr="A picture containing mirror&#10;&#10;Description automatically generated">
            <a:extLst>
              <a:ext uri="{FF2B5EF4-FFF2-40B4-BE49-F238E27FC236}">
                <a16:creationId xmlns:a16="http://schemas.microsoft.com/office/drawing/2014/main" id="{6E4A5CD6-7F7F-3F47-9021-6E0C39C1E2CC}"/>
              </a:ext>
            </a:extLst>
          </p:cNvPr>
          <p:cNvPicPr>
            <a:picLocks noChangeAspect="1"/>
          </p:cNvPicPr>
          <p:nvPr/>
        </p:nvPicPr>
        <p:blipFill>
          <a:blip r:embed="rId3"/>
          <a:stretch>
            <a:fillRect/>
          </a:stretch>
        </p:blipFill>
        <p:spPr>
          <a:xfrm>
            <a:off x="1497017" y="2257424"/>
            <a:ext cx="1443600" cy="1443600"/>
          </a:xfrm>
          <a:prstGeom prst="rect">
            <a:avLst/>
          </a:prstGeom>
        </p:spPr>
      </p:pic>
      <p:sp>
        <p:nvSpPr>
          <p:cNvPr id="10" name="TextBox 9">
            <a:extLst>
              <a:ext uri="{FF2B5EF4-FFF2-40B4-BE49-F238E27FC236}">
                <a16:creationId xmlns:a16="http://schemas.microsoft.com/office/drawing/2014/main" id="{017FD24F-25BF-E748-94A7-0FBE9B63AB1C}"/>
              </a:ext>
            </a:extLst>
          </p:cNvPr>
          <p:cNvSpPr txBox="1"/>
          <p:nvPr/>
        </p:nvSpPr>
        <p:spPr>
          <a:xfrm>
            <a:off x="1989437" y="2372495"/>
            <a:ext cx="457200" cy="523220"/>
          </a:xfrm>
          <a:prstGeom prst="rect">
            <a:avLst/>
          </a:prstGeom>
          <a:noFill/>
        </p:spPr>
        <p:txBody>
          <a:bodyPr wrap="square" rtlCol="0">
            <a:spAutoFit/>
          </a:bodyPr>
          <a:lstStyle/>
          <a:p>
            <a:pPr algn="ctr"/>
            <a:r>
              <a:rPr lang="en-US" sz="2800" b="1" dirty="0">
                <a:solidFill>
                  <a:schemeClr val="bg1"/>
                </a:solidFill>
              </a:rPr>
              <a:t>P</a:t>
            </a:r>
          </a:p>
        </p:txBody>
      </p:sp>
      <p:sp>
        <p:nvSpPr>
          <p:cNvPr id="13" name="TextBox 12">
            <a:extLst>
              <a:ext uri="{FF2B5EF4-FFF2-40B4-BE49-F238E27FC236}">
                <a16:creationId xmlns:a16="http://schemas.microsoft.com/office/drawing/2014/main" id="{E9F47BB0-D18F-0F42-B663-9D653B46D929}"/>
              </a:ext>
            </a:extLst>
          </p:cNvPr>
          <p:cNvSpPr txBox="1"/>
          <p:nvPr/>
        </p:nvSpPr>
        <p:spPr>
          <a:xfrm>
            <a:off x="8732372" y="2565464"/>
            <a:ext cx="457200" cy="523220"/>
          </a:xfrm>
          <a:prstGeom prst="rect">
            <a:avLst/>
          </a:prstGeom>
          <a:noFill/>
        </p:spPr>
        <p:txBody>
          <a:bodyPr wrap="square" rtlCol="0">
            <a:spAutoFit/>
          </a:bodyPr>
          <a:lstStyle/>
          <a:p>
            <a:pPr algn="ctr"/>
            <a:r>
              <a:rPr lang="en-US" sz="2800" b="1" dirty="0">
                <a:solidFill>
                  <a:schemeClr val="bg1"/>
                </a:solidFill>
              </a:rPr>
              <a:t>G</a:t>
            </a:r>
          </a:p>
        </p:txBody>
      </p:sp>
      <p:cxnSp>
        <p:nvCxnSpPr>
          <p:cNvPr id="15" name="Straight Arrow Connector 14">
            <a:extLst>
              <a:ext uri="{FF2B5EF4-FFF2-40B4-BE49-F238E27FC236}">
                <a16:creationId xmlns:a16="http://schemas.microsoft.com/office/drawing/2014/main" id="{1741686C-15FD-544A-842A-6EA21E5E36E4}"/>
              </a:ext>
            </a:extLst>
          </p:cNvPr>
          <p:cNvCxnSpPr>
            <a:cxnSpLocks/>
            <a:stCxn id="7" idx="3"/>
          </p:cNvCxnSpPr>
          <p:nvPr/>
        </p:nvCxnSpPr>
        <p:spPr>
          <a:xfrm>
            <a:off x="2940617" y="2979224"/>
            <a:ext cx="53384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39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94CF-EBB4-0346-9C22-34EB15AC94DB}"/>
              </a:ext>
            </a:extLst>
          </p:cNvPr>
          <p:cNvSpPr>
            <a:spLocks noGrp="1"/>
          </p:cNvSpPr>
          <p:nvPr>
            <p:ph type="title"/>
          </p:nvPr>
        </p:nvSpPr>
        <p:spPr/>
        <p:txBody>
          <a:bodyPr/>
          <a:lstStyle/>
          <a:p>
            <a:r>
              <a:rPr lang="en-US" dirty="0"/>
              <a:t>Principal-Agent Model</a:t>
            </a:r>
          </a:p>
        </p:txBody>
      </p:sp>
      <p:sp>
        <p:nvSpPr>
          <p:cNvPr id="3" name="Content Placeholder 2">
            <a:extLst>
              <a:ext uri="{FF2B5EF4-FFF2-40B4-BE49-F238E27FC236}">
                <a16:creationId xmlns:a16="http://schemas.microsoft.com/office/drawing/2014/main" id="{F66DB01A-AD48-7D4F-BD68-C20B2F6AA329}"/>
              </a:ext>
            </a:extLst>
          </p:cNvPr>
          <p:cNvSpPr>
            <a:spLocks noGrp="1"/>
          </p:cNvSpPr>
          <p:nvPr>
            <p:ph idx="1"/>
          </p:nvPr>
        </p:nvSpPr>
        <p:spPr>
          <a:xfrm>
            <a:off x="838200" y="5468252"/>
            <a:ext cx="10515600" cy="1147764"/>
          </a:xfrm>
        </p:spPr>
        <p:txBody>
          <a:bodyPr>
            <a:normAutofit fontScale="85000" lnSpcReduction="10000"/>
          </a:bodyPr>
          <a:lstStyle/>
          <a:p>
            <a:pPr marL="0" indent="0">
              <a:buNone/>
            </a:pPr>
            <a:r>
              <a:rPr lang="en-US" sz="3200" dirty="0"/>
              <a:t>“Given the utility maximizing nature of the individual, then the problem ... is how to ensure that the agent will seek to maximize the welfare of the principal, rather than their own” (Roberts, 2001, 1548)</a:t>
            </a:r>
          </a:p>
          <a:p>
            <a:pPr marL="0" indent="0">
              <a:buNone/>
            </a:pPr>
            <a:endParaRPr lang="en-US" dirty="0"/>
          </a:p>
        </p:txBody>
      </p:sp>
      <p:pic>
        <p:nvPicPr>
          <p:cNvPr id="9" name="Picture 8" descr="A close up of a logo&#10;&#10;Description automatically generated">
            <a:extLst>
              <a:ext uri="{FF2B5EF4-FFF2-40B4-BE49-F238E27FC236}">
                <a16:creationId xmlns:a16="http://schemas.microsoft.com/office/drawing/2014/main" id="{C8B58E03-701C-514A-9DCA-04A6A18AD1FD}"/>
              </a:ext>
            </a:extLst>
          </p:cNvPr>
          <p:cNvPicPr>
            <a:picLocks noChangeAspect="1"/>
          </p:cNvPicPr>
          <p:nvPr/>
        </p:nvPicPr>
        <p:blipFill>
          <a:blip r:embed="rId2"/>
          <a:stretch>
            <a:fillRect/>
          </a:stretch>
        </p:blipFill>
        <p:spPr>
          <a:xfrm>
            <a:off x="8433329" y="2475983"/>
            <a:ext cx="1080000" cy="1080000"/>
          </a:xfrm>
          <a:prstGeom prst="rect">
            <a:avLst/>
          </a:prstGeom>
        </p:spPr>
      </p:pic>
      <p:pic>
        <p:nvPicPr>
          <p:cNvPr id="7" name="Picture 6" descr="A picture containing mirror&#10;&#10;Description automatically generated">
            <a:extLst>
              <a:ext uri="{FF2B5EF4-FFF2-40B4-BE49-F238E27FC236}">
                <a16:creationId xmlns:a16="http://schemas.microsoft.com/office/drawing/2014/main" id="{6E4A5CD6-7F7F-3F47-9021-6E0C39C1E2CC}"/>
              </a:ext>
            </a:extLst>
          </p:cNvPr>
          <p:cNvPicPr>
            <a:picLocks noChangeAspect="1"/>
          </p:cNvPicPr>
          <p:nvPr/>
        </p:nvPicPr>
        <p:blipFill>
          <a:blip r:embed="rId3"/>
          <a:stretch>
            <a:fillRect/>
          </a:stretch>
        </p:blipFill>
        <p:spPr>
          <a:xfrm>
            <a:off x="1497017" y="2257424"/>
            <a:ext cx="1443600" cy="1443600"/>
          </a:xfrm>
          <a:prstGeom prst="rect">
            <a:avLst/>
          </a:prstGeom>
        </p:spPr>
      </p:pic>
      <p:sp>
        <p:nvSpPr>
          <p:cNvPr id="10" name="TextBox 9">
            <a:extLst>
              <a:ext uri="{FF2B5EF4-FFF2-40B4-BE49-F238E27FC236}">
                <a16:creationId xmlns:a16="http://schemas.microsoft.com/office/drawing/2014/main" id="{017FD24F-25BF-E748-94A7-0FBE9B63AB1C}"/>
              </a:ext>
            </a:extLst>
          </p:cNvPr>
          <p:cNvSpPr txBox="1"/>
          <p:nvPr/>
        </p:nvSpPr>
        <p:spPr>
          <a:xfrm>
            <a:off x="1989437" y="2372495"/>
            <a:ext cx="457200" cy="523220"/>
          </a:xfrm>
          <a:prstGeom prst="rect">
            <a:avLst/>
          </a:prstGeom>
          <a:noFill/>
        </p:spPr>
        <p:txBody>
          <a:bodyPr wrap="square" rtlCol="0">
            <a:spAutoFit/>
          </a:bodyPr>
          <a:lstStyle/>
          <a:p>
            <a:pPr algn="ctr"/>
            <a:r>
              <a:rPr lang="en-US" sz="2800" b="1" dirty="0">
                <a:solidFill>
                  <a:schemeClr val="bg1"/>
                </a:solidFill>
              </a:rPr>
              <a:t>P</a:t>
            </a:r>
          </a:p>
        </p:txBody>
      </p:sp>
      <p:sp>
        <p:nvSpPr>
          <p:cNvPr id="13" name="TextBox 12">
            <a:extLst>
              <a:ext uri="{FF2B5EF4-FFF2-40B4-BE49-F238E27FC236}">
                <a16:creationId xmlns:a16="http://schemas.microsoft.com/office/drawing/2014/main" id="{E9F47BB0-D18F-0F42-B663-9D653B46D929}"/>
              </a:ext>
            </a:extLst>
          </p:cNvPr>
          <p:cNvSpPr txBox="1"/>
          <p:nvPr/>
        </p:nvSpPr>
        <p:spPr>
          <a:xfrm>
            <a:off x="8732372" y="2565464"/>
            <a:ext cx="457200" cy="523220"/>
          </a:xfrm>
          <a:prstGeom prst="rect">
            <a:avLst/>
          </a:prstGeom>
          <a:noFill/>
        </p:spPr>
        <p:txBody>
          <a:bodyPr wrap="square" rtlCol="0">
            <a:spAutoFit/>
          </a:bodyPr>
          <a:lstStyle/>
          <a:p>
            <a:pPr algn="ctr"/>
            <a:r>
              <a:rPr lang="en-US" sz="2800" b="1" dirty="0">
                <a:solidFill>
                  <a:schemeClr val="bg1"/>
                </a:solidFill>
              </a:rPr>
              <a:t>G</a:t>
            </a:r>
          </a:p>
        </p:txBody>
      </p:sp>
      <p:cxnSp>
        <p:nvCxnSpPr>
          <p:cNvPr id="15" name="Straight Arrow Connector 14">
            <a:extLst>
              <a:ext uri="{FF2B5EF4-FFF2-40B4-BE49-F238E27FC236}">
                <a16:creationId xmlns:a16="http://schemas.microsoft.com/office/drawing/2014/main" id="{1741686C-15FD-544A-842A-6EA21E5E36E4}"/>
              </a:ext>
            </a:extLst>
          </p:cNvPr>
          <p:cNvCxnSpPr>
            <a:cxnSpLocks/>
            <a:stCxn id="7" idx="3"/>
            <a:endCxn id="5" idx="1"/>
          </p:cNvCxnSpPr>
          <p:nvPr/>
        </p:nvCxnSpPr>
        <p:spPr>
          <a:xfrm>
            <a:off x="2940617" y="2979224"/>
            <a:ext cx="2228293" cy="142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BDF599-4F51-7F41-91A2-74B4C81122D7}"/>
              </a:ext>
            </a:extLst>
          </p:cNvPr>
          <p:cNvGrpSpPr/>
          <p:nvPr/>
        </p:nvGrpSpPr>
        <p:grpSpPr>
          <a:xfrm>
            <a:off x="5168910" y="2271710"/>
            <a:ext cx="1443600" cy="1443600"/>
            <a:chOff x="5326073" y="2228846"/>
            <a:chExt cx="1443600" cy="1443600"/>
          </a:xfrm>
        </p:grpSpPr>
        <p:pic>
          <p:nvPicPr>
            <p:cNvPr id="5" name="Picture 4" descr="A picture containing drawing&#10;&#10;Description automatically generated">
              <a:extLst>
                <a:ext uri="{FF2B5EF4-FFF2-40B4-BE49-F238E27FC236}">
                  <a16:creationId xmlns:a16="http://schemas.microsoft.com/office/drawing/2014/main" id="{D93F152C-076F-5649-AD6E-969B5FC72C26}"/>
                </a:ext>
              </a:extLst>
            </p:cNvPr>
            <p:cNvPicPr>
              <a:picLocks noChangeAspect="1"/>
            </p:cNvPicPr>
            <p:nvPr/>
          </p:nvPicPr>
          <p:blipFill>
            <a:blip r:embed="rId4"/>
            <a:stretch>
              <a:fillRect/>
            </a:stretch>
          </p:blipFill>
          <p:spPr>
            <a:xfrm>
              <a:off x="5326073" y="2228846"/>
              <a:ext cx="1443600" cy="1443600"/>
            </a:xfrm>
            <a:prstGeom prst="rect">
              <a:avLst/>
            </a:prstGeom>
          </p:spPr>
        </p:pic>
        <p:sp>
          <p:nvSpPr>
            <p:cNvPr id="12" name="TextBox 11">
              <a:extLst>
                <a:ext uri="{FF2B5EF4-FFF2-40B4-BE49-F238E27FC236}">
                  <a16:creationId xmlns:a16="http://schemas.microsoft.com/office/drawing/2014/main" id="{B9A436BF-9552-DE41-8563-DBFF6750C873}"/>
                </a:ext>
              </a:extLst>
            </p:cNvPr>
            <p:cNvSpPr txBox="1"/>
            <p:nvPr/>
          </p:nvSpPr>
          <p:spPr>
            <a:xfrm>
              <a:off x="5817972" y="2328569"/>
              <a:ext cx="457200" cy="523220"/>
            </a:xfrm>
            <a:prstGeom prst="rect">
              <a:avLst/>
            </a:prstGeom>
            <a:noFill/>
          </p:spPr>
          <p:txBody>
            <a:bodyPr wrap="square" rtlCol="0">
              <a:spAutoFit/>
            </a:bodyPr>
            <a:lstStyle/>
            <a:p>
              <a:pPr algn="ctr"/>
              <a:r>
                <a:rPr lang="en-US" sz="2800" b="1" dirty="0">
                  <a:solidFill>
                    <a:schemeClr val="bg1"/>
                  </a:solidFill>
                </a:rPr>
                <a:t>A</a:t>
              </a:r>
            </a:p>
          </p:txBody>
        </p:sp>
      </p:grpSp>
      <p:cxnSp>
        <p:nvCxnSpPr>
          <p:cNvPr id="14" name="Straight Arrow Connector 13">
            <a:extLst>
              <a:ext uri="{FF2B5EF4-FFF2-40B4-BE49-F238E27FC236}">
                <a16:creationId xmlns:a16="http://schemas.microsoft.com/office/drawing/2014/main" id="{12EDCEB8-FFB4-AA4C-95EA-5D4494AFFF36}"/>
              </a:ext>
            </a:extLst>
          </p:cNvPr>
          <p:cNvCxnSpPr>
            <a:cxnSpLocks/>
          </p:cNvCxnSpPr>
          <p:nvPr/>
        </p:nvCxnSpPr>
        <p:spPr>
          <a:xfrm>
            <a:off x="6522028" y="2988745"/>
            <a:ext cx="1750435" cy="476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17" descr="A close up of a logo&#10;&#10;Description automatically generated">
            <a:extLst>
              <a:ext uri="{FF2B5EF4-FFF2-40B4-BE49-F238E27FC236}">
                <a16:creationId xmlns:a16="http://schemas.microsoft.com/office/drawing/2014/main" id="{05D19192-C5EF-1A4D-A7EC-A8248AA89147}"/>
              </a:ext>
            </a:extLst>
          </p:cNvPr>
          <p:cNvPicPr>
            <a:picLocks noChangeAspect="1"/>
          </p:cNvPicPr>
          <p:nvPr/>
        </p:nvPicPr>
        <p:blipFill>
          <a:blip r:embed="rId5"/>
          <a:stretch>
            <a:fillRect/>
          </a:stretch>
        </p:blipFill>
        <p:spPr>
          <a:xfrm>
            <a:off x="7254888" y="4273564"/>
            <a:ext cx="1080000" cy="1080000"/>
          </a:xfrm>
          <a:prstGeom prst="rect">
            <a:avLst/>
          </a:prstGeom>
        </p:spPr>
      </p:pic>
      <p:sp>
        <p:nvSpPr>
          <p:cNvPr id="19" name="TextBox 18">
            <a:extLst>
              <a:ext uri="{FF2B5EF4-FFF2-40B4-BE49-F238E27FC236}">
                <a16:creationId xmlns:a16="http://schemas.microsoft.com/office/drawing/2014/main" id="{A7F9357D-39F2-7944-B374-8FD8201EFD57}"/>
              </a:ext>
            </a:extLst>
          </p:cNvPr>
          <p:cNvSpPr txBox="1"/>
          <p:nvPr/>
        </p:nvSpPr>
        <p:spPr>
          <a:xfrm>
            <a:off x="7566288" y="4369568"/>
            <a:ext cx="457200" cy="523220"/>
          </a:xfrm>
          <a:prstGeom prst="rect">
            <a:avLst/>
          </a:prstGeom>
          <a:noFill/>
        </p:spPr>
        <p:txBody>
          <a:bodyPr wrap="square" rtlCol="0">
            <a:spAutoFit/>
          </a:bodyPr>
          <a:lstStyle/>
          <a:p>
            <a:pPr algn="ctr"/>
            <a:r>
              <a:rPr lang="en-US" sz="2800" b="1" dirty="0">
                <a:solidFill>
                  <a:schemeClr val="bg1"/>
                </a:solidFill>
              </a:rPr>
              <a:t>G</a:t>
            </a:r>
          </a:p>
        </p:txBody>
      </p:sp>
      <p:cxnSp>
        <p:nvCxnSpPr>
          <p:cNvPr id="20" name="Straight Arrow Connector 19">
            <a:extLst>
              <a:ext uri="{FF2B5EF4-FFF2-40B4-BE49-F238E27FC236}">
                <a16:creationId xmlns:a16="http://schemas.microsoft.com/office/drawing/2014/main" id="{BE63D4F2-B9B5-D443-BD7C-F88CAECBB641}"/>
              </a:ext>
            </a:extLst>
          </p:cNvPr>
          <p:cNvCxnSpPr>
            <a:cxnSpLocks/>
          </p:cNvCxnSpPr>
          <p:nvPr/>
        </p:nvCxnSpPr>
        <p:spPr>
          <a:xfrm>
            <a:off x="6522028" y="3124671"/>
            <a:ext cx="1044260" cy="104075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ight Arrow 23">
            <a:extLst>
              <a:ext uri="{FF2B5EF4-FFF2-40B4-BE49-F238E27FC236}">
                <a16:creationId xmlns:a16="http://schemas.microsoft.com/office/drawing/2014/main" id="{1719470F-F904-5F41-AEBF-FFF54130E893}"/>
              </a:ext>
            </a:extLst>
          </p:cNvPr>
          <p:cNvSpPr/>
          <p:nvPr/>
        </p:nvSpPr>
        <p:spPr>
          <a:xfrm rot="18992818">
            <a:off x="7610607" y="3599047"/>
            <a:ext cx="1832272" cy="657225"/>
          </a:xfrm>
          <a:prstGeom prst="rightArrow">
            <a:avLst>
              <a:gd name="adj1" fmla="val 50000"/>
              <a:gd name="adj2" fmla="val 98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Accountability</a:t>
            </a:r>
          </a:p>
        </p:txBody>
      </p:sp>
    </p:spTree>
    <p:extLst>
      <p:ext uri="{BB962C8B-B14F-4D97-AF65-F5344CB8AC3E}">
        <p14:creationId xmlns:p14="http://schemas.microsoft.com/office/powerpoint/2010/main" val="115655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xit" presetSubtype="4" fill="hold" nodeType="withEffect">
                                  <p:stCondLst>
                                    <p:cond delay="0"/>
                                  </p:stCondLst>
                                  <p:childTnLst>
                                    <p:anim calcmode="lin" valueType="num">
                                      <p:cBhvr additive="base">
                                        <p:cTn id="14" dur="500"/>
                                        <p:tgtEl>
                                          <p:spTgt spid="14"/>
                                        </p:tgtEl>
                                        <p:attrNameLst>
                                          <p:attrName>ppt_x</p:attrName>
                                        </p:attrNameLst>
                                      </p:cBhvr>
                                      <p:tavLst>
                                        <p:tav tm="0">
                                          <p:val>
                                            <p:strVal val="ppt_x"/>
                                          </p:val>
                                        </p:tav>
                                        <p:tav tm="100000">
                                          <p:val>
                                            <p:strVal val="ppt_x"/>
                                          </p:val>
                                        </p:tav>
                                      </p:tavLst>
                                    </p:anim>
                                    <p:anim calcmode="lin" valueType="num">
                                      <p:cBhvr additive="base">
                                        <p:cTn id="15" dur="500"/>
                                        <p:tgtEl>
                                          <p:spTgt spid="14"/>
                                        </p:tgtEl>
                                        <p:attrNameLst>
                                          <p:attrName>ppt_y</p:attrName>
                                        </p:attrNameLst>
                                      </p:cBhvr>
                                      <p:tavLst>
                                        <p:tav tm="0">
                                          <p:val>
                                            <p:strVal val="ppt_y"/>
                                          </p:val>
                                        </p:tav>
                                        <p:tav tm="100000">
                                          <p:val>
                                            <p:strVal val="1+ppt_h/2"/>
                                          </p:val>
                                        </p:tav>
                                      </p:tavLst>
                                    </p:anim>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94CF-EBB4-0346-9C22-34EB15AC94DB}"/>
              </a:ext>
            </a:extLst>
          </p:cNvPr>
          <p:cNvSpPr>
            <a:spLocks noGrp="1"/>
          </p:cNvSpPr>
          <p:nvPr>
            <p:ph type="title"/>
          </p:nvPr>
        </p:nvSpPr>
        <p:spPr/>
        <p:txBody>
          <a:bodyPr/>
          <a:lstStyle/>
          <a:p>
            <a:r>
              <a:rPr lang="en-US" dirty="0"/>
              <a:t>Principal-Agent Model</a:t>
            </a:r>
          </a:p>
        </p:txBody>
      </p:sp>
      <p:sp>
        <p:nvSpPr>
          <p:cNvPr id="3" name="Content Placeholder 2">
            <a:extLst>
              <a:ext uri="{FF2B5EF4-FFF2-40B4-BE49-F238E27FC236}">
                <a16:creationId xmlns:a16="http://schemas.microsoft.com/office/drawing/2014/main" id="{F66DB01A-AD48-7D4F-BD68-C20B2F6AA329}"/>
              </a:ext>
            </a:extLst>
          </p:cNvPr>
          <p:cNvSpPr>
            <a:spLocks noGrp="1"/>
          </p:cNvSpPr>
          <p:nvPr>
            <p:ph idx="1"/>
          </p:nvPr>
        </p:nvSpPr>
        <p:spPr>
          <a:xfrm>
            <a:off x="838200" y="5468252"/>
            <a:ext cx="10515600" cy="1147764"/>
          </a:xfrm>
        </p:spPr>
        <p:txBody>
          <a:bodyPr>
            <a:normAutofit fontScale="85000" lnSpcReduction="10000"/>
          </a:bodyPr>
          <a:lstStyle/>
          <a:p>
            <a:pPr marL="0" indent="0" algn="ctr">
              <a:buNone/>
            </a:pPr>
            <a:r>
              <a:rPr lang="en-US" sz="3200" dirty="0"/>
              <a:t>Accountability is defined mainly by outcomes</a:t>
            </a:r>
          </a:p>
          <a:p>
            <a:pPr marL="0" indent="0" algn="ctr">
              <a:buNone/>
            </a:pPr>
            <a:r>
              <a:rPr lang="en-US" sz="3200" dirty="0"/>
              <a:t>(The proof is in the pudding)</a:t>
            </a:r>
          </a:p>
          <a:p>
            <a:pPr marL="0" indent="0">
              <a:buNone/>
            </a:pPr>
            <a:endParaRPr lang="en-US" dirty="0"/>
          </a:p>
        </p:txBody>
      </p:sp>
      <p:pic>
        <p:nvPicPr>
          <p:cNvPr id="9" name="Picture 8" descr="A close up of a logo&#10;&#10;Description automatically generated">
            <a:extLst>
              <a:ext uri="{FF2B5EF4-FFF2-40B4-BE49-F238E27FC236}">
                <a16:creationId xmlns:a16="http://schemas.microsoft.com/office/drawing/2014/main" id="{C8B58E03-701C-514A-9DCA-04A6A18AD1FD}"/>
              </a:ext>
            </a:extLst>
          </p:cNvPr>
          <p:cNvPicPr>
            <a:picLocks noChangeAspect="1"/>
          </p:cNvPicPr>
          <p:nvPr/>
        </p:nvPicPr>
        <p:blipFill>
          <a:blip r:embed="rId2"/>
          <a:stretch>
            <a:fillRect/>
          </a:stretch>
        </p:blipFill>
        <p:spPr>
          <a:xfrm>
            <a:off x="8433329" y="2475983"/>
            <a:ext cx="1080000" cy="1080000"/>
          </a:xfrm>
          <a:prstGeom prst="rect">
            <a:avLst/>
          </a:prstGeom>
        </p:spPr>
      </p:pic>
      <p:pic>
        <p:nvPicPr>
          <p:cNvPr id="7" name="Picture 6" descr="A picture containing mirror&#10;&#10;Description automatically generated">
            <a:extLst>
              <a:ext uri="{FF2B5EF4-FFF2-40B4-BE49-F238E27FC236}">
                <a16:creationId xmlns:a16="http://schemas.microsoft.com/office/drawing/2014/main" id="{6E4A5CD6-7F7F-3F47-9021-6E0C39C1E2CC}"/>
              </a:ext>
            </a:extLst>
          </p:cNvPr>
          <p:cNvPicPr>
            <a:picLocks noChangeAspect="1"/>
          </p:cNvPicPr>
          <p:nvPr/>
        </p:nvPicPr>
        <p:blipFill>
          <a:blip r:embed="rId3"/>
          <a:stretch>
            <a:fillRect/>
          </a:stretch>
        </p:blipFill>
        <p:spPr>
          <a:xfrm>
            <a:off x="1497017" y="2257424"/>
            <a:ext cx="1443600" cy="1443600"/>
          </a:xfrm>
          <a:prstGeom prst="rect">
            <a:avLst/>
          </a:prstGeom>
        </p:spPr>
      </p:pic>
      <p:sp>
        <p:nvSpPr>
          <p:cNvPr id="10" name="TextBox 9">
            <a:extLst>
              <a:ext uri="{FF2B5EF4-FFF2-40B4-BE49-F238E27FC236}">
                <a16:creationId xmlns:a16="http://schemas.microsoft.com/office/drawing/2014/main" id="{017FD24F-25BF-E748-94A7-0FBE9B63AB1C}"/>
              </a:ext>
            </a:extLst>
          </p:cNvPr>
          <p:cNvSpPr txBox="1"/>
          <p:nvPr/>
        </p:nvSpPr>
        <p:spPr>
          <a:xfrm>
            <a:off x="1989437" y="2372495"/>
            <a:ext cx="457200" cy="523220"/>
          </a:xfrm>
          <a:prstGeom prst="rect">
            <a:avLst/>
          </a:prstGeom>
          <a:noFill/>
        </p:spPr>
        <p:txBody>
          <a:bodyPr wrap="square" rtlCol="0">
            <a:spAutoFit/>
          </a:bodyPr>
          <a:lstStyle/>
          <a:p>
            <a:pPr algn="ctr"/>
            <a:r>
              <a:rPr lang="en-US" sz="2800" b="1" dirty="0">
                <a:solidFill>
                  <a:schemeClr val="bg1"/>
                </a:solidFill>
              </a:rPr>
              <a:t>P</a:t>
            </a:r>
          </a:p>
        </p:txBody>
      </p:sp>
      <p:sp>
        <p:nvSpPr>
          <p:cNvPr id="13" name="TextBox 12">
            <a:extLst>
              <a:ext uri="{FF2B5EF4-FFF2-40B4-BE49-F238E27FC236}">
                <a16:creationId xmlns:a16="http://schemas.microsoft.com/office/drawing/2014/main" id="{E9F47BB0-D18F-0F42-B663-9D653B46D929}"/>
              </a:ext>
            </a:extLst>
          </p:cNvPr>
          <p:cNvSpPr txBox="1"/>
          <p:nvPr/>
        </p:nvSpPr>
        <p:spPr>
          <a:xfrm>
            <a:off x="8732372" y="2565464"/>
            <a:ext cx="457200" cy="523220"/>
          </a:xfrm>
          <a:prstGeom prst="rect">
            <a:avLst/>
          </a:prstGeom>
          <a:noFill/>
        </p:spPr>
        <p:txBody>
          <a:bodyPr wrap="square" rtlCol="0">
            <a:spAutoFit/>
          </a:bodyPr>
          <a:lstStyle/>
          <a:p>
            <a:pPr algn="ctr"/>
            <a:r>
              <a:rPr lang="en-US" sz="2800" b="1" dirty="0">
                <a:solidFill>
                  <a:schemeClr val="bg1"/>
                </a:solidFill>
              </a:rPr>
              <a:t>G</a:t>
            </a:r>
          </a:p>
        </p:txBody>
      </p:sp>
      <p:cxnSp>
        <p:nvCxnSpPr>
          <p:cNvPr id="15" name="Straight Arrow Connector 14">
            <a:extLst>
              <a:ext uri="{FF2B5EF4-FFF2-40B4-BE49-F238E27FC236}">
                <a16:creationId xmlns:a16="http://schemas.microsoft.com/office/drawing/2014/main" id="{1741686C-15FD-544A-842A-6EA21E5E36E4}"/>
              </a:ext>
            </a:extLst>
          </p:cNvPr>
          <p:cNvCxnSpPr>
            <a:cxnSpLocks/>
            <a:stCxn id="7" idx="3"/>
            <a:endCxn id="5" idx="1"/>
          </p:cNvCxnSpPr>
          <p:nvPr/>
        </p:nvCxnSpPr>
        <p:spPr>
          <a:xfrm>
            <a:off x="2940617" y="2979224"/>
            <a:ext cx="2228293" cy="142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BDF599-4F51-7F41-91A2-74B4C81122D7}"/>
              </a:ext>
            </a:extLst>
          </p:cNvPr>
          <p:cNvGrpSpPr/>
          <p:nvPr/>
        </p:nvGrpSpPr>
        <p:grpSpPr>
          <a:xfrm>
            <a:off x="5168910" y="2271710"/>
            <a:ext cx="1443600" cy="1443600"/>
            <a:chOff x="5326073" y="2228846"/>
            <a:chExt cx="1443600" cy="1443600"/>
          </a:xfrm>
        </p:grpSpPr>
        <p:pic>
          <p:nvPicPr>
            <p:cNvPr id="5" name="Picture 4" descr="A picture containing drawing&#10;&#10;Description automatically generated">
              <a:extLst>
                <a:ext uri="{FF2B5EF4-FFF2-40B4-BE49-F238E27FC236}">
                  <a16:creationId xmlns:a16="http://schemas.microsoft.com/office/drawing/2014/main" id="{D93F152C-076F-5649-AD6E-969B5FC72C26}"/>
                </a:ext>
              </a:extLst>
            </p:cNvPr>
            <p:cNvPicPr>
              <a:picLocks noChangeAspect="1"/>
            </p:cNvPicPr>
            <p:nvPr/>
          </p:nvPicPr>
          <p:blipFill>
            <a:blip r:embed="rId4"/>
            <a:stretch>
              <a:fillRect/>
            </a:stretch>
          </p:blipFill>
          <p:spPr>
            <a:xfrm>
              <a:off x="5326073" y="2228846"/>
              <a:ext cx="1443600" cy="1443600"/>
            </a:xfrm>
            <a:prstGeom prst="rect">
              <a:avLst/>
            </a:prstGeom>
          </p:spPr>
        </p:pic>
        <p:sp>
          <p:nvSpPr>
            <p:cNvPr id="12" name="TextBox 11">
              <a:extLst>
                <a:ext uri="{FF2B5EF4-FFF2-40B4-BE49-F238E27FC236}">
                  <a16:creationId xmlns:a16="http://schemas.microsoft.com/office/drawing/2014/main" id="{B9A436BF-9552-DE41-8563-DBFF6750C873}"/>
                </a:ext>
              </a:extLst>
            </p:cNvPr>
            <p:cNvSpPr txBox="1"/>
            <p:nvPr/>
          </p:nvSpPr>
          <p:spPr>
            <a:xfrm>
              <a:off x="5817972" y="2328569"/>
              <a:ext cx="457200" cy="523220"/>
            </a:xfrm>
            <a:prstGeom prst="rect">
              <a:avLst/>
            </a:prstGeom>
            <a:noFill/>
          </p:spPr>
          <p:txBody>
            <a:bodyPr wrap="square" rtlCol="0">
              <a:spAutoFit/>
            </a:bodyPr>
            <a:lstStyle/>
            <a:p>
              <a:pPr algn="ctr"/>
              <a:r>
                <a:rPr lang="en-US" sz="2800" b="1" dirty="0">
                  <a:solidFill>
                    <a:schemeClr val="bg1"/>
                  </a:solidFill>
                </a:rPr>
                <a:t>A</a:t>
              </a:r>
            </a:p>
          </p:txBody>
        </p:sp>
      </p:grpSp>
      <p:cxnSp>
        <p:nvCxnSpPr>
          <p:cNvPr id="14" name="Straight Arrow Connector 13">
            <a:extLst>
              <a:ext uri="{FF2B5EF4-FFF2-40B4-BE49-F238E27FC236}">
                <a16:creationId xmlns:a16="http://schemas.microsoft.com/office/drawing/2014/main" id="{12EDCEB8-FFB4-AA4C-95EA-5D4494AFFF36}"/>
              </a:ext>
            </a:extLst>
          </p:cNvPr>
          <p:cNvCxnSpPr>
            <a:cxnSpLocks/>
          </p:cNvCxnSpPr>
          <p:nvPr/>
        </p:nvCxnSpPr>
        <p:spPr>
          <a:xfrm>
            <a:off x="6522028" y="2988745"/>
            <a:ext cx="1750435" cy="476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17" descr="A close up of a logo&#10;&#10;Description automatically generated">
            <a:extLst>
              <a:ext uri="{FF2B5EF4-FFF2-40B4-BE49-F238E27FC236}">
                <a16:creationId xmlns:a16="http://schemas.microsoft.com/office/drawing/2014/main" id="{05D19192-C5EF-1A4D-A7EC-A8248AA89147}"/>
              </a:ext>
            </a:extLst>
          </p:cNvPr>
          <p:cNvPicPr>
            <a:picLocks noChangeAspect="1"/>
          </p:cNvPicPr>
          <p:nvPr/>
        </p:nvPicPr>
        <p:blipFill>
          <a:blip r:embed="rId5"/>
          <a:stretch>
            <a:fillRect/>
          </a:stretch>
        </p:blipFill>
        <p:spPr>
          <a:xfrm>
            <a:off x="9553282" y="2475983"/>
            <a:ext cx="1080000" cy="1080000"/>
          </a:xfrm>
          <a:prstGeom prst="rect">
            <a:avLst/>
          </a:prstGeom>
        </p:spPr>
      </p:pic>
      <p:sp>
        <p:nvSpPr>
          <p:cNvPr id="19" name="TextBox 18">
            <a:extLst>
              <a:ext uri="{FF2B5EF4-FFF2-40B4-BE49-F238E27FC236}">
                <a16:creationId xmlns:a16="http://schemas.microsoft.com/office/drawing/2014/main" id="{A7F9357D-39F2-7944-B374-8FD8201EFD57}"/>
              </a:ext>
            </a:extLst>
          </p:cNvPr>
          <p:cNvSpPr txBox="1"/>
          <p:nvPr/>
        </p:nvSpPr>
        <p:spPr>
          <a:xfrm>
            <a:off x="9864682" y="2571987"/>
            <a:ext cx="457200" cy="523220"/>
          </a:xfrm>
          <a:prstGeom prst="rect">
            <a:avLst/>
          </a:prstGeom>
          <a:noFill/>
        </p:spPr>
        <p:txBody>
          <a:bodyPr wrap="square" rtlCol="0">
            <a:spAutoFit/>
          </a:bodyPr>
          <a:lstStyle/>
          <a:p>
            <a:pPr algn="ctr"/>
            <a:r>
              <a:rPr lang="en-US" sz="2800" b="1" dirty="0">
                <a:solidFill>
                  <a:schemeClr val="bg1"/>
                </a:solidFill>
              </a:rPr>
              <a:t>G</a:t>
            </a:r>
          </a:p>
        </p:txBody>
      </p:sp>
      <p:cxnSp>
        <p:nvCxnSpPr>
          <p:cNvPr id="20" name="Straight Arrow Connector 19">
            <a:extLst>
              <a:ext uri="{FF2B5EF4-FFF2-40B4-BE49-F238E27FC236}">
                <a16:creationId xmlns:a16="http://schemas.microsoft.com/office/drawing/2014/main" id="{BE63D4F2-B9B5-D443-BD7C-F88CAECBB641}"/>
              </a:ext>
            </a:extLst>
          </p:cNvPr>
          <p:cNvCxnSpPr>
            <a:cxnSpLocks/>
          </p:cNvCxnSpPr>
          <p:nvPr/>
        </p:nvCxnSpPr>
        <p:spPr>
          <a:xfrm>
            <a:off x="6522028" y="3124671"/>
            <a:ext cx="1044260" cy="104075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ight Arrow 23">
            <a:extLst>
              <a:ext uri="{FF2B5EF4-FFF2-40B4-BE49-F238E27FC236}">
                <a16:creationId xmlns:a16="http://schemas.microsoft.com/office/drawing/2014/main" id="{1719470F-F904-5F41-AEBF-FFF54130E893}"/>
              </a:ext>
            </a:extLst>
          </p:cNvPr>
          <p:cNvSpPr/>
          <p:nvPr/>
        </p:nvSpPr>
        <p:spPr>
          <a:xfrm rot="18992818">
            <a:off x="7610607" y="3599047"/>
            <a:ext cx="1832272" cy="657225"/>
          </a:xfrm>
          <a:prstGeom prst="rightArrow">
            <a:avLst>
              <a:gd name="adj1" fmla="val 50000"/>
              <a:gd name="adj2" fmla="val 98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Accountability</a:t>
            </a:r>
          </a:p>
        </p:txBody>
      </p:sp>
    </p:spTree>
    <p:extLst>
      <p:ext uri="{BB962C8B-B14F-4D97-AF65-F5344CB8AC3E}">
        <p14:creationId xmlns:p14="http://schemas.microsoft.com/office/powerpoint/2010/main" val="8322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xit" presetSubtype="4" fill="hold" nodeType="withEffect">
                                  <p:stCondLst>
                                    <p:cond delay="0"/>
                                  </p:stCondLst>
                                  <p:childTnLst>
                                    <p:anim calcmode="lin" valueType="num">
                                      <p:cBhvr additive="base">
                                        <p:cTn id="14" dur="500"/>
                                        <p:tgtEl>
                                          <p:spTgt spid="14"/>
                                        </p:tgtEl>
                                        <p:attrNameLst>
                                          <p:attrName>ppt_x</p:attrName>
                                        </p:attrNameLst>
                                      </p:cBhvr>
                                      <p:tavLst>
                                        <p:tav tm="0">
                                          <p:val>
                                            <p:strVal val="ppt_x"/>
                                          </p:val>
                                        </p:tav>
                                        <p:tav tm="100000">
                                          <p:val>
                                            <p:strVal val="ppt_x"/>
                                          </p:val>
                                        </p:tav>
                                      </p:tavLst>
                                    </p:anim>
                                    <p:anim calcmode="lin" valueType="num">
                                      <p:cBhvr additive="base">
                                        <p:cTn id="15" dur="500"/>
                                        <p:tgtEl>
                                          <p:spTgt spid="14"/>
                                        </p:tgtEl>
                                        <p:attrNameLst>
                                          <p:attrName>ppt_y</p:attrName>
                                        </p:attrNameLst>
                                      </p:cBhvr>
                                      <p:tavLst>
                                        <p:tav tm="0">
                                          <p:val>
                                            <p:strVal val="ppt_y"/>
                                          </p:val>
                                        </p:tav>
                                        <p:tav tm="100000">
                                          <p:val>
                                            <p:strVal val="1+ppt_h/2"/>
                                          </p:val>
                                        </p:tav>
                                      </p:tavLst>
                                    </p:anim>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1E95-1AFE-E647-91B8-DB837DFEEAE6}"/>
              </a:ext>
            </a:extLst>
          </p:cNvPr>
          <p:cNvSpPr>
            <a:spLocks noGrp="1"/>
          </p:cNvSpPr>
          <p:nvPr>
            <p:ph type="title"/>
          </p:nvPr>
        </p:nvSpPr>
        <p:spPr/>
        <p:txBody>
          <a:bodyPr/>
          <a:lstStyle/>
          <a:p>
            <a:r>
              <a:rPr lang="en-US"/>
              <a:t>Accountability Experiences</a:t>
            </a:r>
            <a:endParaRPr lang="en-US" dirty="0"/>
          </a:p>
        </p:txBody>
      </p:sp>
      <p:sp>
        <p:nvSpPr>
          <p:cNvPr id="3" name="Content Placeholder 2">
            <a:extLst>
              <a:ext uri="{FF2B5EF4-FFF2-40B4-BE49-F238E27FC236}">
                <a16:creationId xmlns:a16="http://schemas.microsoft.com/office/drawing/2014/main" id="{C4C21BDC-FDCD-0B4A-AFCB-66BF75C2E0AB}"/>
              </a:ext>
            </a:extLst>
          </p:cNvPr>
          <p:cNvSpPr>
            <a:spLocks noGrp="1"/>
          </p:cNvSpPr>
          <p:nvPr>
            <p:ph idx="1"/>
          </p:nvPr>
        </p:nvSpPr>
        <p:spPr/>
        <p:txBody>
          <a:bodyPr/>
          <a:lstStyle/>
          <a:p>
            <a:r>
              <a:rPr lang="en-US" dirty="0"/>
              <a:t>Exit and Voice (Hirschman, 1970)</a:t>
            </a:r>
          </a:p>
          <a:p>
            <a:r>
              <a:rPr lang="en-US" dirty="0"/>
              <a:t>Dysfunctions and Unintended Consequences:</a:t>
            </a:r>
          </a:p>
          <a:p>
            <a:pPr lvl="1"/>
            <a:r>
              <a:rPr lang="en-GB" dirty="0"/>
              <a:t>“Increasing efforts to improve performance through accountability tends to have the opposite effect. Rather than acting as a driver for desired levels of improved performance, accountability tends to be a ‘breaker’ by either slowing down or stopping the improvements.” (</a:t>
            </a:r>
            <a:r>
              <a:rPr lang="en-GB" dirty="0" err="1"/>
              <a:t>Dubnick</a:t>
            </a:r>
            <a:r>
              <a:rPr lang="en-GB" dirty="0"/>
              <a:t>, 2005, p. 396)</a:t>
            </a:r>
          </a:p>
          <a:p>
            <a:r>
              <a:rPr lang="en-GB" dirty="0"/>
              <a:t>Limited dialog with rational choice/economics literature</a:t>
            </a:r>
            <a:endParaRPr lang="en-US" dirty="0"/>
          </a:p>
        </p:txBody>
      </p:sp>
    </p:spTree>
    <p:extLst>
      <p:ext uri="{BB962C8B-B14F-4D97-AF65-F5344CB8AC3E}">
        <p14:creationId xmlns:p14="http://schemas.microsoft.com/office/powerpoint/2010/main" val="231647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6BFD-0427-954E-AD09-1F56FA5141DA}"/>
              </a:ext>
            </a:extLst>
          </p:cNvPr>
          <p:cNvSpPr>
            <a:spLocks noGrp="1"/>
          </p:cNvSpPr>
          <p:nvPr>
            <p:ph type="title"/>
          </p:nvPr>
        </p:nvSpPr>
        <p:spPr/>
        <p:txBody>
          <a:bodyPr/>
          <a:lstStyle/>
          <a:p>
            <a:r>
              <a:rPr lang="en-US" dirty="0"/>
              <a:t>Accountability and Private Schooling</a:t>
            </a:r>
          </a:p>
        </p:txBody>
      </p:sp>
      <p:sp>
        <p:nvSpPr>
          <p:cNvPr id="3" name="Content Placeholder 2">
            <a:extLst>
              <a:ext uri="{FF2B5EF4-FFF2-40B4-BE49-F238E27FC236}">
                <a16:creationId xmlns:a16="http://schemas.microsoft.com/office/drawing/2014/main" id="{89EEF292-AA97-C948-A0E3-171FC726D763}"/>
              </a:ext>
            </a:extLst>
          </p:cNvPr>
          <p:cNvSpPr>
            <a:spLocks noGrp="1"/>
          </p:cNvSpPr>
          <p:nvPr>
            <p:ph idx="1"/>
          </p:nvPr>
        </p:nvSpPr>
        <p:spPr/>
        <p:txBody>
          <a:bodyPr/>
          <a:lstStyle/>
          <a:p>
            <a:r>
              <a:rPr lang="en-US" dirty="0"/>
              <a:t>Large literature on low-fee private schooling in South Asia</a:t>
            </a:r>
          </a:p>
          <a:p>
            <a:r>
              <a:rPr lang="en-US" dirty="0"/>
              <a:t>Private schools "providing higher quality education through greater accountability to parents than the government alternative” (Tooley, 2007).</a:t>
            </a:r>
          </a:p>
          <a:p>
            <a:endParaRPr lang="en-US" dirty="0"/>
          </a:p>
          <a:p>
            <a:endParaRPr lang="en-US" dirty="0"/>
          </a:p>
        </p:txBody>
      </p:sp>
    </p:spTree>
    <p:extLst>
      <p:ext uri="{BB962C8B-B14F-4D97-AF65-F5344CB8AC3E}">
        <p14:creationId xmlns:p14="http://schemas.microsoft.com/office/powerpoint/2010/main" val="34626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856</Words>
  <Application>Microsoft Macintosh PowerPoint</Application>
  <PresentationFormat>Widescreen</PresentationFormat>
  <Paragraphs>127</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OPAL Quantitative Findings</vt:lpstr>
      <vt:lpstr>Accountability: Semantic Roots</vt:lpstr>
      <vt:lpstr>Accountability</vt:lpstr>
      <vt:lpstr>Accountability</vt:lpstr>
      <vt:lpstr>Principal-Agent Model</vt:lpstr>
      <vt:lpstr>Principal-Agent Model</vt:lpstr>
      <vt:lpstr>Principal-Agent Model</vt:lpstr>
      <vt:lpstr>Accountability Experiences</vt:lpstr>
      <vt:lpstr>Accountability and Private Schooling</vt:lpstr>
      <vt:lpstr>The Research Question</vt:lpstr>
      <vt:lpstr>The Sample  </vt:lpstr>
      <vt:lpstr>The Data</vt:lpstr>
      <vt:lpstr>Learning Outcomes by School Type</vt:lpstr>
      <vt:lpstr>SES and Learning Outcomes</vt:lpstr>
      <vt:lpstr>SES-Adjusted and Learning Outcomes</vt:lpstr>
      <vt:lpstr>Raw vs. Adjusted Learning Outcomes</vt:lpstr>
      <vt:lpstr>Exit (i.e. Choice) and Voice by School Type</vt:lpstr>
      <vt:lpstr>Horizontal and Vertical Accountability by School Type</vt:lpstr>
      <vt:lpstr>Professional Commitment by School Type</vt:lpstr>
      <vt:lpstr>Accountability Summary</vt:lpstr>
      <vt:lpstr>School Type and Learning Outcomes</vt:lpstr>
      <vt:lpstr>SES and Learning Outcomes by School Type</vt:lpstr>
      <vt:lpstr>Accountability and Learning Outcomes</vt:lpstr>
      <vt:lpstr>The Research Question</vt:lpstr>
      <vt:lpstr>Discussion</vt:lpstr>
      <vt:lpstr>Concluding Thoughts</vt:lpstr>
      <vt:lpstr>Appendices</vt:lpstr>
      <vt:lpstr>Exit Items</vt:lpstr>
      <vt:lpstr>Voice Items</vt:lpstr>
      <vt:lpstr>Vertical Accountability Items</vt:lpstr>
      <vt:lpstr>Horizontal Accountability Items</vt:lpstr>
      <vt:lpstr>Professional Commitment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OPAL Quantitative Findings</dc:title>
  <dc:creator>Robin Shields</dc:creator>
  <cp:lastModifiedBy>Robin Shields</cp:lastModifiedBy>
  <cp:revision>16</cp:revision>
  <dcterms:created xsi:type="dcterms:W3CDTF">2020-02-18T07:24:43Z</dcterms:created>
  <dcterms:modified xsi:type="dcterms:W3CDTF">2020-02-20T11:36:59Z</dcterms:modified>
</cp:coreProperties>
</file>