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196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vdb\AppData\Local\Microsoft\Windows\Temporary%20Internet%20Files\Content.Outlook\PBEGX0LH\Book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832174103237096"/>
          <c:y val="5.1400554097404488E-2"/>
          <c:w val="0.81807753718285214"/>
          <c:h val="0.8326195683872849"/>
        </c:manualLayout>
      </c:layout>
      <c:areaChart>
        <c:grouping val="stacked"/>
        <c:varyColors val="0"/>
        <c:ser>
          <c:idx val="4"/>
          <c:order val="0"/>
          <c:tx>
            <c:strRef>
              <c:f>[Book6.xlsx]Sheet11!$F$7</c:f>
              <c:strCache>
                <c:ptCount val="1"/>
                <c:pt idx="0">
                  <c:v>Quintile 5</c:v>
                </c:pt>
              </c:strCache>
            </c:strRef>
          </c:tx>
          <c:cat>
            <c:strRef>
              <c:f>[Book6.xlsx]Sheet11!$A$10:$A$16</c:f>
              <c:strCache>
                <c:ptCount val="7"/>
                <c:pt idx="0">
                  <c:v>Grade 1</c:v>
                </c:pt>
                <c:pt idx="1">
                  <c:v>Grade 2</c:v>
                </c:pt>
                <c:pt idx="2">
                  <c:v>Grade 3</c:v>
                </c:pt>
                <c:pt idx="3">
                  <c:v>Grade 4</c:v>
                </c:pt>
                <c:pt idx="4">
                  <c:v>Grade 5</c:v>
                </c:pt>
                <c:pt idx="5">
                  <c:v>Grade 6</c:v>
                </c:pt>
                <c:pt idx="6">
                  <c:v>Grade 9</c:v>
                </c:pt>
              </c:strCache>
            </c:strRef>
          </c:cat>
          <c:val>
            <c:numRef>
              <c:f>[Book6.xlsx]Sheet11!$F$10:$F$16</c:f>
              <c:numCache>
                <c:formatCode>_ * #,##0_ ;_ * \-#,##0_ ;_ * "-"??_ ;_ @_ </c:formatCode>
                <c:ptCount val="7"/>
                <c:pt idx="0">
                  <c:v>97468</c:v>
                </c:pt>
                <c:pt idx="1">
                  <c:v>83471</c:v>
                </c:pt>
                <c:pt idx="2">
                  <c:v>74408</c:v>
                </c:pt>
                <c:pt idx="3">
                  <c:v>69413</c:v>
                </c:pt>
                <c:pt idx="4">
                  <c:v>63012</c:v>
                </c:pt>
                <c:pt idx="5">
                  <c:v>65197</c:v>
                </c:pt>
                <c:pt idx="6">
                  <c:v>67176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FC5-4382-BD46-ED062B5D16E4}"/>
            </c:ext>
          </c:extLst>
        </c:ser>
        <c:ser>
          <c:idx val="3"/>
          <c:order val="1"/>
          <c:tx>
            <c:strRef>
              <c:f>[Book6.xlsx]Sheet11!$E$7</c:f>
              <c:strCache>
                <c:ptCount val="1"/>
                <c:pt idx="0">
                  <c:v>Quintile 4</c:v>
                </c:pt>
              </c:strCache>
            </c:strRef>
          </c:tx>
          <c:cat>
            <c:strRef>
              <c:f>[Book6.xlsx]Sheet11!$A$10:$A$16</c:f>
              <c:strCache>
                <c:ptCount val="7"/>
                <c:pt idx="0">
                  <c:v>Grade 1</c:v>
                </c:pt>
                <c:pt idx="1">
                  <c:v>Grade 2</c:v>
                </c:pt>
                <c:pt idx="2">
                  <c:v>Grade 3</c:v>
                </c:pt>
                <c:pt idx="3">
                  <c:v>Grade 4</c:v>
                </c:pt>
                <c:pt idx="4">
                  <c:v>Grade 5</c:v>
                </c:pt>
                <c:pt idx="5">
                  <c:v>Grade 6</c:v>
                </c:pt>
                <c:pt idx="6">
                  <c:v>Grade 9</c:v>
                </c:pt>
              </c:strCache>
            </c:strRef>
          </c:cat>
          <c:val>
            <c:numRef>
              <c:f>[Book6.xlsx]Sheet11!$E$10:$E$16</c:f>
              <c:numCache>
                <c:formatCode>_ * #,##0_ ;_ * \-#,##0_ ;_ * "-"??_ ;_ @_ </c:formatCode>
                <c:ptCount val="7"/>
                <c:pt idx="0">
                  <c:v>108034</c:v>
                </c:pt>
                <c:pt idx="1">
                  <c:v>78852</c:v>
                </c:pt>
                <c:pt idx="2">
                  <c:v>60720</c:v>
                </c:pt>
                <c:pt idx="3">
                  <c:v>48256</c:v>
                </c:pt>
                <c:pt idx="4">
                  <c:v>42133</c:v>
                </c:pt>
                <c:pt idx="5">
                  <c:v>42870</c:v>
                </c:pt>
                <c:pt idx="6">
                  <c:v>33685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FC5-4382-BD46-ED062B5D16E4}"/>
            </c:ext>
          </c:extLst>
        </c:ser>
        <c:ser>
          <c:idx val="2"/>
          <c:order val="2"/>
          <c:tx>
            <c:strRef>
              <c:f>[Book6.xlsx]Sheet11!$D$7</c:f>
              <c:strCache>
                <c:ptCount val="1"/>
                <c:pt idx="0">
                  <c:v>Quintile 3</c:v>
                </c:pt>
              </c:strCache>
            </c:strRef>
          </c:tx>
          <c:cat>
            <c:strRef>
              <c:f>[Book6.xlsx]Sheet11!$A$10:$A$16</c:f>
              <c:strCache>
                <c:ptCount val="7"/>
                <c:pt idx="0">
                  <c:v>Grade 1</c:v>
                </c:pt>
                <c:pt idx="1">
                  <c:v>Grade 2</c:v>
                </c:pt>
                <c:pt idx="2">
                  <c:v>Grade 3</c:v>
                </c:pt>
                <c:pt idx="3">
                  <c:v>Grade 4</c:v>
                </c:pt>
                <c:pt idx="4">
                  <c:v>Grade 5</c:v>
                </c:pt>
                <c:pt idx="5">
                  <c:v>Grade 6</c:v>
                </c:pt>
                <c:pt idx="6">
                  <c:v>Grade 9</c:v>
                </c:pt>
              </c:strCache>
            </c:strRef>
          </c:cat>
          <c:val>
            <c:numRef>
              <c:f>[Book6.xlsx]Sheet11!$D$10:$D$16</c:f>
              <c:numCache>
                <c:formatCode>_ * #,##0_ ;_ * \-#,##0_ ;_ * "-"??_ ;_ @_ </c:formatCode>
                <c:ptCount val="7"/>
                <c:pt idx="0">
                  <c:v>164685</c:v>
                </c:pt>
                <c:pt idx="1">
                  <c:v>112536</c:v>
                </c:pt>
                <c:pt idx="2">
                  <c:v>85290</c:v>
                </c:pt>
                <c:pt idx="3">
                  <c:v>61608</c:v>
                </c:pt>
                <c:pt idx="4">
                  <c:v>49703</c:v>
                </c:pt>
                <c:pt idx="5">
                  <c:v>54233</c:v>
                </c:pt>
                <c:pt idx="6">
                  <c:v>41319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FC5-4382-BD46-ED062B5D16E4}"/>
            </c:ext>
          </c:extLst>
        </c:ser>
        <c:ser>
          <c:idx val="1"/>
          <c:order val="3"/>
          <c:tx>
            <c:strRef>
              <c:f>[Book6.xlsx]Sheet11!$C$7</c:f>
              <c:strCache>
                <c:ptCount val="1"/>
                <c:pt idx="0">
                  <c:v>Quintile 2</c:v>
                </c:pt>
              </c:strCache>
            </c:strRef>
          </c:tx>
          <c:cat>
            <c:strRef>
              <c:f>[Book6.xlsx]Sheet11!$A$10:$A$16</c:f>
              <c:strCache>
                <c:ptCount val="7"/>
                <c:pt idx="0">
                  <c:v>Grade 1</c:v>
                </c:pt>
                <c:pt idx="1">
                  <c:v>Grade 2</c:v>
                </c:pt>
                <c:pt idx="2">
                  <c:v>Grade 3</c:v>
                </c:pt>
                <c:pt idx="3">
                  <c:v>Grade 4</c:v>
                </c:pt>
                <c:pt idx="4">
                  <c:v>Grade 5</c:v>
                </c:pt>
                <c:pt idx="5">
                  <c:v>Grade 6</c:v>
                </c:pt>
                <c:pt idx="6">
                  <c:v>Grade 9</c:v>
                </c:pt>
              </c:strCache>
            </c:strRef>
          </c:cat>
          <c:val>
            <c:numRef>
              <c:f>[Book6.xlsx]Sheet11!$C$10:$C$16</c:f>
              <c:numCache>
                <c:formatCode>_ * #,##0_ ;_ * \-#,##0_ ;_ * "-"??_ ;_ @_ </c:formatCode>
                <c:ptCount val="7"/>
                <c:pt idx="0">
                  <c:v>129391</c:v>
                </c:pt>
                <c:pt idx="1">
                  <c:v>88526</c:v>
                </c:pt>
                <c:pt idx="2">
                  <c:v>64297</c:v>
                </c:pt>
                <c:pt idx="3">
                  <c:v>44527</c:v>
                </c:pt>
                <c:pt idx="4">
                  <c:v>38622</c:v>
                </c:pt>
                <c:pt idx="5">
                  <c:v>39410</c:v>
                </c:pt>
                <c:pt idx="6">
                  <c:v>25549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FC5-4382-BD46-ED062B5D16E4}"/>
            </c:ext>
          </c:extLst>
        </c:ser>
        <c:ser>
          <c:idx val="0"/>
          <c:order val="4"/>
          <c:tx>
            <c:strRef>
              <c:f>[Book6.xlsx]Sheet11!$B$7</c:f>
              <c:strCache>
                <c:ptCount val="1"/>
                <c:pt idx="0">
                  <c:v>Quintile 1</c:v>
                </c:pt>
              </c:strCache>
            </c:strRef>
          </c:tx>
          <c:cat>
            <c:strRef>
              <c:f>[Book6.xlsx]Sheet11!$A$10:$A$16</c:f>
              <c:strCache>
                <c:ptCount val="7"/>
                <c:pt idx="0">
                  <c:v>Grade 1</c:v>
                </c:pt>
                <c:pt idx="1">
                  <c:v>Grade 2</c:v>
                </c:pt>
                <c:pt idx="2">
                  <c:v>Grade 3</c:v>
                </c:pt>
                <c:pt idx="3">
                  <c:v>Grade 4</c:v>
                </c:pt>
                <c:pt idx="4">
                  <c:v>Grade 5</c:v>
                </c:pt>
                <c:pt idx="5">
                  <c:v>Grade 6</c:v>
                </c:pt>
                <c:pt idx="6">
                  <c:v>Grade 9</c:v>
                </c:pt>
              </c:strCache>
            </c:strRef>
          </c:cat>
          <c:val>
            <c:numRef>
              <c:f>[Book6.xlsx]Sheet11!$B$10:$B$16</c:f>
              <c:numCache>
                <c:formatCode>_ * #,##0_ ;_ * \-#,##0_ ;_ * "-"??_ ;_ @_ </c:formatCode>
                <c:ptCount val="7"/>
                <c:pt idx="0">
                  <c:v>160055</c:v>
                </c:pt>
                <c:pt idx="1">
                  <c:v>109182</c:v>
                </c:pt>
                <c:pt idx="2">
                  <c:v>75472</c:v>
                </c:pt>
                <c:pt idx="3">
                  <c:v>53616</c:v>
                </c:pt>
                <c:pt idx="4">
                  <c:v>43455</c:v>
                </c:pt>
                <c:pt idx="5">
                  <c:v>44033</c:v>
                </c:pt>
                <c:pt idx="6">
                  <c:v>30615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FC5-4382-BD46-ED062B5D16E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1164544"/>
        <c:axId val="119780864"/>
      </c:areaChart>
      <c:catAx>
        <c:axId val="10116454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19780864"/>
        <c:crosses val="autoZero"/>
        <c:auto val="1"/>
        <c:lblAlgn val="ctr"/>
        <c:lblOffset val="100"/>
        <c:noMultiLvlLbl val="0"/>
      </c:catAx>
      <c:valAx>
        <c:axId val="119780864"/>
        <c:scaling>
          <c:orientation val="minMax"/>
        </c:scaling>
        <c:delete val="0"/>
        <c:axPos val="l"/>
        <c:majorGridlines/>
        <c:numFmt formatCode="#,##0" sourceLinked="0"/>
        <c:majorTickMark val="out"/>
        <c:minorTickMark val="none"/>
        <c:tickLblPos val="nextTo"/>
        <c:crossAx val="101164544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8992785344198124"/>
          <c:y val="7.1696492483894064E-2"/>
          <c:w val="0.15767979002624671"/>
          <c:h val="0.32599336541265678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2000" b="1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88063-688E-44DF-A0F8-AE240EE13438}" type="datetimeFigureOut">
              <a:rPr lang="en-ZA" smtClean="0"/>
              <a:t>04 Jul 2019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CD2A8B-9C6C-44D7-AE2A-3EAD02109DF2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02732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F807-0887-41BD-BB7E-AF1B864CECFA}" type="datetimeFigureOut">
              <a:rPr lang="en-ZA" smtClean="0"/>
              <a:t>04 Jul 2019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FB80-00D6-487C-B23C-22A7151694B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716043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F807-0887-41BD-BB7E-AF1B864CECFA}" type="datetimeFigureOut">
              <a:rPr lang="en-ZA" smtClean="0"/>
              <a:t>04 Jul 2019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FB80-00D6-487C-B23C-22A7151694B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31492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F807-0887-41BD-BB7E-AF1B864CECFA}" type="datetimeFigureOut">
              <a:rPr lang="en-ZA" smtClean="0"/>
              <a:t>04 Jul 2019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FB80-00D6-487C-B23C-22A7151694B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74804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8291"/>
          </a:xfrm>
        </p:spPr>
        <p:txBody>
          <a:bodyPr/>
          <a:lstStyle>
            <a:lvl1pPr algn="ctr">
              <a:defRPr b="1">
                <a:solidFill>
                  <a:srgbClr val="C00000"/>
                </a:solidFill>
                <a:latin typeface="+mn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142134"/>
            <a:ext cx="8386617" cy="5258666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 marL="800100" indent="-342900">
              <a:buClr>
                <a:srgbClr val="FF0000"/>
              </a:buClr>
              <a:buFont typeface="Arial" panose="020B0604020202020204" pitchFamily="34" charset="0"/>
              <a:buChar char="•"/>
              <a:defRPr/>
            </a:lvl2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577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F807-0887-41BD-BB7E-AF1B864CECFA}" type="datetimeFigureOut">
              <a:rPr lang="en-ZA" smtClean="0"/>
              <a:t>04 Jul 2019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FB80-00D6-487C-B23C-22A7151694B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64389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F807-0887-41BD-BB7E-AF1B864CECFA}" type="datetimeFigureOut">
              <a:rPr lang="en-ZA" smtClean="0"/>
              <a:t>04 Jul 2019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FB80-00D6-487C-B23C-22A7151694B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978787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F807-0887-41BD-BB7E-AF1B864CECFA}" type="datetimeFigureOut">
              <a:rPr lang="en-ZA" smtClean="0"/>
              <a:t>04 Jul 2019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FB80-00D6-487C-B23C-22A7151694B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4273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F807-0887-41BD-BB7E-AF1B864CECFA}" type="datetimeFigureOut">
              <a:rPr lang="en-ZA" smtClean="0"/>
              <a:t>04 Jul 2019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FB80-00D6-487C-B23C-22A7151694B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09984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F807-0887-41BD-BB7E-AF1B864CECFA}" type="datetimeFigureOut">
              <a:rPr lang="en-ZA" smtClean="0"/>
              <a:t>04 Jul 2019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FB80-00D6-487C-B23C-22A7151694B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84824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F807-0887-41BD-BB7E-AF1B864CECFA}" type="datetimeFigureOut">
              <a:rPr lang="en-ZA" smtClean="0"/>
              <a:t>04 Jul 2019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FB80-00D6-487C-B23C-22A7151694B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358255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6F807-0887-41BD-BB7E-AF1B864CECFA}" type="datetimeFigureOut">
              <a:rPr lang="en-ZA" smtClean="0"/>
              <a:t>04 Jul 2019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09FB80-00D6-487C-B23C-22A7151694B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70142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6F807-0887-41BD-BB7E-AF1B864CECFA}" type="datetimeFigureOut">
              <a:rPr lang="en-ZA" smtClean="0"/>
              <a:t>04 Jul 2019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09FB80-00D6-487C-B23C-22A7151694B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07637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cid:image002.png@01D43634.E561D3E0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CBADF1D-AD41-4C9E-B93F-A49F9C0A991D}"/>
              </a:ext>
            </a:extLst>
          </p:cNvPr>
          <p:cNvSpPr/>
          <p:nvPr/>
        </p:nvSpPr>
        <p:spPr>
          <a:xfrm>
            <a:off x="0" y="1859773"/>
            <a:ext cx="9144000" cy="2242981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cap="all" dirty="0" smtClean="0"/>
              <a:t>Early Learning: Introduction</a:t>
            </a:r>
            <a:endParaRPr lang="en-ZA" sz="3200" cap="all" dirty="0"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216000-A734-46F9-84AC-5F86932D5C5A}"/>
              </a:ext>
            </a:extLst>
          </p:cNvPr>
          <p:cNvSpPr txBox="1"/>
          <p:nvPr/>
        </p:nvSpPr>
        <p:spPr>
          <a:xfrm>
            <a:off x="837698" y="4137309"/>
            <a:ext cx="8093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400" b="1" dirty="0">
                <a:solidFill>
                  <a:srgbClr val="C00000"/>
                </a:solidFill>
              </a:rPr>
              <a:t>Servaas van der </a:t>
            </a:r>
            <a:r>
              <a:rPr lang="en-ZA" sz="2400" b="1" dirty="0" smtClean="0">
                <a:solidFill>
                  <a:srgbClr val="C00000"/>
                </a:solidFill>
              </a:rPr>
              <a:t>Berg</a:t>
            </a:r>
            <a:endParaRPr lang="en-ZA" sz="2400" dirty="0"/>
          </a:p>
        </p:txBody>
      </p:sp>
      <p:pic>
        <p:nvPicPr>
          <p:cNvPr id="4" name="Picture 3" descr="cid:image002.png@01D43634.E561D3E0">
            <a:extLst>
              <a:ext uri="{FF2B5EF4-FFF2-40B4-BE49-F238E27FC236}">
                <a16:creationId xmlns:a16="http://schemas.microsoft.com/office/drawing/2014/main" id="{6C0A0B8B-C4D8-4326-8449-82692055FEB4}"/>
              </a:ext>
            </a:extLst>
          </p:cNvPr>
          <p:cNvPicPr/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38" y="292670"/>
            <a:ext cx="4144256" cy="100466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FE5C28A-8E17-4D3D-8FA2-5A0A03FD9235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498"/>
          <a:stretch/>
        </p:blipFill>
        <p:spPr>
          <a:xfrm>
            <a:off x="5563084" y="422854"/>
            <a:ext cx="3296478" cy="802199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C610B2B8-33A3-45B8-9CB8-D65D3C3F1F86}"/>
              </a:ext>
            </a:extLst>
          </p:cNvPr>
          <p:cNvSpPr/>
          <p:nvPr/>
        </p:nvSpPr>
        <p:spPr>
          <a:xfrm>
            <a:off x="101600" y="5502437"/>
            <a:ext cx="9042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ZA" sz="2400" b="1" cap="all" dirty="0" smtClean="0"/>
              <a:t>Resep workshop on Early Learning, </a:t>
            </a:r>
          </a:p>
          <a:p>
            <a:pPr algn="ctr"/>
            <a:r>
              <a:rPr lang="en-US" sz="2400" b="1" cap="all" dirty="0" smtClean="0"/>
              <a:t>Stellenbosch, 4 July</a:t>
            </a:r>
            <a:endParaRPr lang="en-ZA" sz="2400" b="1" cap="all" dirty="0"/>
          </a:p>
        </p:txBody>
      </p:sp>
    </p:spTree>
    <p:extLst>
      <p:ext uri="{BB962C8B-B14F-4D97-AF65-F5344CB8AC3E}">
        <p14:creationId xmlns:p14="http://schemas.microsoft.com/office/powerpoint/2010/main" val="310596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+mn-lt"/>
              </a:rPr>
              <a:t>Background</a:t>
            </a:r>
            <a:endParaRPr lang="en-US" sz="36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142133"/>
            <a:ext cx="8386617" cy="548957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Funding by Allan Gray </a:t>
            </a:r>
            <a:r>
              <a:rPr lang="en-US" dirty="0" err="1" smtClean="0"/>
              <a:t>Orbis</a:t>
            </a:r>
            <a:r>
              <a:rPr lang="en-US" dirty="0" smtClean="0"/>
              <a:t> Foundation Endowment for 3 years</a:t>
            </a:r>
          </a:p>
          <a:p>
            <a:r>
              <a:rPr lang="en-US" dirty="0" smtClean="0"/>
              <a:t>By Grade 4, only 22% of SA children can read at a Grade 2 level in any language</a:t>
            </a:r>
          </a:p>
          <a:p>
            <a:r>
              <a:rPr lang="en-US" dirty="0" smtClean="0"/>
              <a:t>What explains these very large deficits?</a:t>
            </a:r>
          </a:p>
          <a:p>
            <a:pPr lvl="1"/>
            <a:r>
              <a:rPr lang="en-US" dirty="0" smtClean="0"/>
              <a:t>Home background before entering school?</a:t>
            </a:r>
          </a:p>
          <a:p>
            <a:pPr lvl="1"/>
            <a:r>
              <a:rPr lang="en-US" dirty="0" smtClean="0"/>
              <a:t>Home background once in school?</a:t>
            </a:r>
          </a:p>
          <a:p>
            <a:pPr lvl="1"/>
            <a:r>
              <a:rPr lang="en-US" dirty="0" smtClean="0"/>
              <a:t>Weak education?</a:t>
            </a:r>
          </a:p>
          <a:p>
            <a:pPr marL="342900" indent="-457200"/>
            <a:r>
              <a:rPr lang="en-US" dirty="0" smtClean="0"/>
              <a:t>To answer this, we need measurement of early earning</a:t>
            </a:r>
          </a:p>
          <a:p>
            <a:pPr marL="342900" lvl="1" indent="-457200">
              <a:spcBef>
                <a:spcPts val="1000"/>
              </a:spcBef>
            </a:pPr>
            <a:r>
              <a:rPr lang="en-ZA" sz="2800" dirty="0" smtClean="0">
                <a:solidFill>
                  <a:srgbClr val="002060"/>
                </a:solidFill>
              </a:rPr>
              <a:t>Life </a:t>
            </a:r>
            <a:r>
              <a:rPr lang="en-ZA" sz="2800" dirty="0">
                <a:solidFill>
                  <a:srgbClr val="002060"/>
                </a:solidFill>
              </a:rPr>
              <a:t>trajectory established early; gaps persistent</a:t>
            </a:r>
          </a:p>
          <a:p>
            <a:pPr lvl="1"/>
            <a:r>
              <a:rPr lang="en-US" sz="2500" dirty="0"/>
              <a:t>International research shows </a:t>
            </a:r>
            <a:r>
              <a:rPr lang="en-GB" sz="2500" dirty="0"/>
              <a:t>schooling simply reinforces emerging trends and usually widens gaps (Feinstein, 2003)</a:t>
            </a:r>
          </a:p>
          <a:p>
            <a:pPr lvl="1"/>
            <a:r>
              <a:rPr lang="en-GB" sz="2500" dirty="0"/>
              <a:t>SA study found language delays are stable between Gr R &amp; Gr 3 - education not powerful enough to overcome entrenched problem (</a:t>
            </a:r>
            <a:r>
              <a:rPr lang="en-GB" sz="2500" dirty="0" err="1"/>
              <a:t>Klop</a:t>
            </a:r>
            <a:r>
              <a:rPr lang="en-GB" sz="2500" dirty="0"/>
              <a:t>, 2005)</a:t>
            </a:r>
            <a:endParaRPr lang="en-ZA" sz="2500" dirty="0"/>
          </a:p>
          <a:p>
            <a:pPr marL="342900" lvl="1"/>
            <a:r>
              <a:rPr lang="en-GB" sz="2800" dirty="0">
                <a:solidFill>
                  <a:srgbClr val="002060"/>
                </a:solidFill>
              </a:rPr>
              <a:t>Characteristics at age 7 explain much of variation in </a:t>
            </a:r>
            <a:r>
              <a:rPr lang="en-GB" sz="2800" dirty="0" smtClean="0">
                <a:solidFill>
                  <a:srgbClr val="002060"/>
                </a:solidFill>
              </a:rPr>
              <a:t>educational </a:t>
            </a:r>
            <a:r>
              <a:rPr lang="en-GB" sz="2800" dirty="0">
                <a:solidFill>
                  <a:srgbClr val="002060"/>
                </a:solidFill>
              </a:rPr>
              <a:t>attainment, earnings and employment (Almond &amp; Currie 2010</a:t>
            </a:r>
            <a:r>
              <a:rPr lang="en-GB" sz="2800" dirty="0" smtClean="0">
                <a:solidFill>
                  <a:srgbClr val="002060"/>
                </a:solidFill>
              </a:rPr>
              <a:t>)</a:t>
            </a:r>
          </a:p>
          <a:p>
            <a:r>
              <a:rPr lang="en-ZA" sz="2900" dirty="0"/>
              <a:t>Taylor (2011) shows that, by </a:t>
            </a:r>
            <a:r>
              <a:rPr lang="en-ZA" sz="2900" dirty="0" smtClean="0"/>
              <a:t>Gr5</a:t>
            </a:r>
            <a:r>
              <a:rPr lang="en-ZA" sz="2900" dirty="0"/>
              <a:t>, children attending </a:t>
            </a:r>
            <a:r>
              <a:rPr lang="en-ZA" sz="2900" dirty="0" smtClean="0"/>
              <a:t>historically disadvantaged </a:t>
            </a:r>
            <a:r>
              <a:rPr lang="en-ZA" sz="2900" dirty="0"/>
              <a:t>schools have already accumulated learning deficits </a:t>
            </a:r>
            <a:r>
              <a:rPr lang="en-ZA" sz="2900" dirty="0" smtClean="0"/>
              <a:t>of at least two </a:t>
            </a:r>
            <a:r>
              <a:rPr lang="en-ZA" sz="2900" dirty="0"/>
              <a:t>years of schooling</a:t>
            </a:r>
            <a:endParaRPr lang="en-GB" sz="2900" dirty="0"/>
          </a:p>
          <a:p>
            <a:pPr marL="342900" indent="-457200"/>
            <a:endParaRPr lang="en-US" dirty="0" smtClean="0"/>
          </a:p>
          <a:p>
            <a:pPr marL="342900" indent="-457200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12C0D499-FC2D-EC42-9311-10E1B0656D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83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624"/>
            <a:ext cx="9036496" cy="936104"/>
          </a:xfrm>
        </p:spPr>
        <p:txBody>
          <a:bodyPr>
            <a:noAutofit/>
          </a:bodyPr>
          <a:lstStyle/>
          <a:p>
            <a:r>
              <a:rPr lang="en-ZA" sz="3600" b="1" dirty="0">
                <a:solidFill>
                  <a:srgbClr val="002060"/>
                </a:solidFill>
              </a:rPr>
              <a:t>C</a:t>
            </a:r>
            <a:r>
              <a:rPr lang="en-ZA" sz="3600" b="1" dirty="0" smtClean="0">
                <a:solidFill>
                  <a:srgbClr val="002060"/>
                </a:solidFill>
              </a:rPr>
              <a:t>hildren ‘on track by </a:t>
            </a:r>
            <a:r>
              <a:rPr lang="en-ZA" sz="3600" b="1" dirty="0">
                <a:solidFill>
                  <a:srgbClr val="002060"/>
                </a:solidFill>
              </a:rPr>
              <a:t>grade </a:t>
            </a:r>
            <a:r>
              <a:rPr lang="en-ZA" sz="3600" b="1" dirty="0" smtClean="0">
                <a:solidFill>
                  <a:srgbClr val="002060"/>
                </a:solidFill>
              </a:rPr>
              <a:t/>
            </a:r>
            <a:br>
              <a:rPr lang="en-ZA" sz="3600" b="1" dirty="0" smtClean="0">
                <a:solidFill>
                  <a:srgbClr val="002060"/>
                </a:solidFill>
              </a:rPr>
            </a:br>
            <a:r>
              <a:rPr lang="en-ZA" sz="3600" b="1" dirty="0" smtClean="0">
                <a:solidFill>
                  <a:srgbClr val="002060"/>
                </a:solidFill>
              </a:rPr>
              <a:t>and </a:t>
            </a:r>
            <a:r>
              <a:rPr lang="en-ZA" sz="3600" b="1" dirty="0">
                <a:solidFill>
                  <a:srgbClr val="002060"/>
                </a:solidFill>
              </a:rPr>
              <a:t>quintile in ANA </a:t>
            </a:r>
            <a:r>
              <a:rPr lang="en-ZA" sz="3600" b="1" dirty="0" smtClean="0">
                <a:solidFill>
                  <a:srgbClr val="002060"/>
                </a:solidFill>
              </a:rPr>
              <a:t>Maths, 2012</a:t>
            </a:r>
            <a:endParaRPr lang="en-ZA" sz="3200" dirty="0">
              <a:solidFill>
                <a:srgbClr val="002060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/>
          </p:nvPr>
        </p:nvGraphicFramePr>
        <p:xfrm>
          <a:off x="0" y="836712"/>
          <a:ext cx="9144000" cy="60212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63688" y="1157843"/>
            <a:ext cx="527484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400" b="1" dirty="0" smtClean="0"/>
              <a:t>“On track” defined as not over-aged </a:t>
            </a:r>
          </a:p>
          <a:p>
            <a:r>
              <a:rPr lang="en-ZA" sz="2400" b="1" dirty="0" smtClean="0"/>
              <a:t>and within </a:t>
            </a:r>
            <a:r>
              <a:rPr lang="en-ZA" sz="2400" b="1" dirty="0"/>
              <a:t>one </a:t>
            </a:r>
            <a:r>
              <a:rPr lang="en-ZA" sz="2400" b="1" dirty="0" err="1"/>
              <a:t>std</a:t>
            </a:r>
            <a:r>
              <a:rPr lang="en-ZA" sz="2400" b="1" dirty="0"/>
              <a:t> </a:t>
            </a:r>
            <a:r>
              <a:rPr lang="en-ZA" sz="2400" b="1" dirty="0" err="1"/>
              <a:t>dev</a:t>
            </a:r>
            <a:r>
              <a:rPr lang="en-ZA" sz="2400" b="1" dirty="0"/>
              <a:t> of </a:t>
            </a:r>
            <a:r>
              <a:rPr lang="en-ZA" sz="2400" b="1" dirty="0" smtClean="0"/>
              <a:t>“norm group”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val="99042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4" y="1"/>
            <a:ext cx="9135836" cy="948298"/>
          </a:xfrm>
        </p:spPr>
        <p:txBody>
          <a:bodyPr>
            <a:noAutofit/>
          </a:bodyPr>
          <a:lstStyle/>
          <a:p>
            <a:r>
              <a:rPr lang="en-ZA" sz="2800" b="1" dirty="0">
                <a:solidFill>
                  <a:srgbClr val="002060"/>
                </a:solidFill>
              </a:rPr>
              <a:t>O</a:t>
            </a:r>
            <a:r>
              <a:rPr lang="en-ZA" sz="2800" b="1" dirty="0" smtClean="0">
                <a:solidFill>
                  <a:srgbClr val="002060"/>
                </a:solidFill>
              </a:rPr>
              <a:t>n </a:t>
            </a:r>
            <a:r>
              <a:rPr lang="en-ZA" sz="2800" b="1" dirty="0">
                <a:solidFill>
                  <a:srgbClr val="002060"/>
                </a:solidFill>
              </a:rPr>
              <a:t>track </a:t>
            </a:r>
            <a:r>
              <a:rPr lang="en-ZA" sz="2800" b="1" dirty="0" smtClean="0">
                <a:solidFill>
                  <a:srgbClr val="002060"/>
                </a:solidFill>
              </a:rPr>
              <a:t>by grade in </a:t>
            </a:r>
            <a:r>
              <a:rPr lang="en-ZA" sz="2800" b="1" dirty="0">
                <a:solidFill>
                  <a:srgbClr val="002060"/>
                </a:solidFill>
              </a:rPr>
              <a:t>ANA </a:t>
            </a:r>
            <a:r>
              <a:rPr lang="en-ZA" sz="2800" b="1" dirty="0" smtClean="0">
                <a:solidFill>
                  <a:srgbClr val="002060"/>
                </a:solidFill>
              </a:rPr>
              <a:t>Maths 2012, and 2013 Bachelor’s </a:t>
            </a:r>
            <a:r>
              <a:rPr lang="en-ZA" sz="2800" b="1" dirty="0">
                <a:solidFill>
                  <a:srgbClr val="002060"/>
                </a:solidFill>
              </a:rPr>
              <a:t>passes </a:t>
            </a:r>
            <a:r>
              <a:rPr lang="en-ZA" sz="2800" b="1" dirty="0" smtClean="0">
                <a:solidFill>
                  <a:srgbClr val="002060"/>
                </a:solidFill>
              </a:rPr>
              <a:t>relative </a:t>
            </a:r>
            <a:r>
              <a:rPr lang="en-ZA" sz="2800" b="1" dirty="0">
                <a:solidFill>
                  <a:srgbClr val="002060"/>
                </a:solidFill>
              </a:rPr>
              <a:t>to </a:t>
            </a:r>
            <a:r>
              <a:rPr lang="en-ZA" sz="2800" b="1" dirty="0" smtClean="0">
                <a:solidFill>
                  <a:srgbClr val="002060"/>
                </a:solidFill>
              </a:rPr>
              <a:t>size </a:t>
            </a:r>
            <a:r>
              <a:rPr lang="en-ZA" sz="2800" b="1" dirty="0">
                <a:solidFill>
                  <a:srgbClr val="002060"/>
                </a:solidFill>
              </a:rPr>
              <a:t>of </a:t>
            </a:r>
            <a:r>
              <a:rPr lang="en-ZA" sz="2800" b="1" dirty="0" smtClean="0">
                <a:solidFill>
                  <a:srgbClr val="002060"/>
                </a:solidFill>
              </a:rPr>
              <a:t>entering </a:t>
            </a:r>
            <a:r>
              <a:rPr lang="en-ZA" sz="2800" b="1" dirty="0">
                <a:solidFill>
                  <a:srgbClr val="002060"/>
                </a:solidFill>
              </a:rPr>
              <a:t>cohort </a:t>
            </a:r>
            <a:r>
              <a:rPr lang="en-ZA" sz="1600" b="1" dirty="0" smtClean="0">
                <a:solidFill>
                  <a:srgbClr val="002060"/>
                </a:solidFill>
              </a:rPr>
              <a:t>(</a:t>
            </a:r>
            <a:r>
              <a:rPr lang="en-ZA" sz="1600" b="1" dirty="0">
                <a:solidFill>
                  <a:srgbClr val="002060"/>
                </a:solidFill>
              </a:rPr>
              <a:t>entering </a:t>
            </a:r>
            <a:r>
              <a:rPr lang="en-ZA" sz="1600" b="1" dirty="0" smtClean="0">
                <a:solidFill>
                  <a:srgbClr val="002060"/>
                </a:solidFill>
              </a:rPr>
              <a:t>cohort=100%)</a:t>
            </a:r>
            <a:endParaRPr lang="en-ZA" sz="16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ZA" sz="1800" b="1" kern="1200" dirty="0" smtClean="0">
              <a:solidFill>
                <a:srgbClr val="C00000"/>
              </a:solidFill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5" y="948299"/>
            <a:ext cx="8958035" cy="5805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Left-Right Arrow 4"/>
          <p:cNvSpPr/>
          <p:nvPr/>
        </p:nvSpPr>
        <p:spPr>
          <a:xfrm>
            <a:off x="5940152" y="2368304"/>
            <a:ext cx="2016224" cy="484632"/>
          </a:xfrm>
          <a:prstGeom prst="left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6" name="TextBox 5"/>
          <p:cNvSpPr txBox="1"/>
          <p:nvPr/>
        </p:nvSpPr>
        <p:spPr>
          <a:xfrm>
            <a:off x="5868144" y="1148551"/>
            <a:ext cx="2160240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ZA" dirty="0" smtClean="0"/>
              <a:t>Note similarity of Gr9 and Gr12 </a:t>
            </a:r>
          </a:p>
          <a:p>
            <a:r>
              <a:rPr lang="en-ZA" dirty="0" smtClean="0"/>
              <a:t>– and even of </a:t>
            </a:r>
            <a:r>
              <a:rPr lang="en-ZA" b="1" dirty="0" smtClean="0"/>
              <a:t>Gr4</a:t>
            </a:r>
            <a:r>
              <a:rPr lang="en-ZA" dirty="0" smtClean="0"/>
              <a:t> and Gr 12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35904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ZA" sz="3600" b="1" dirty="0" smtClean="0">
                <a:solidFill>
                  <a:srgbClr val="002060"/>
                </a:solidFill>
              </a:rPr>
              <a:t>The odds are stacked against poor children…</a:t>
            </a:r>
            <a:endParaRPr lang="en-ZA" sz="36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052736"/>
            <a:ext cx="8892480" cy="56886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3600" i="1" dirty="0" smtClean="0">
                <a:solidFill>
                  <a:srgbClr val="C00000"/>
                </a:solidFill>
              </a:rPr>
              <a:t>“a </a:t>
            </a:r>
            <a:r>
              <a:rPr lang="en-ZA" sz="3600" b="1" i="1" dirty="0">
                <a:solidFill>
                  <a:srgbClr val="C00000"/>
                </a:solidFill>
              </a:rPr>
              <a:t>failure</a:t>
            </a:r>
            <a:r>
              <a:rPr lang="en-ZA" sz="3600" i="1" dirty="0">
                <a:solidFill>
                  <a:srgbClr val="C00000"/>
                </a:solidFill>
              </a:rPr>
              <a:t> of family and school contexts </a:t>
            </a:r>
            <a:r>
              <a:rPr lang="en-ZA" sz="3600" b="1" i="1" dirty="0">
                <a:solidFill>
                  <a:srgbClr val="C00000"/>
                </a:solidFill>
              </a:rPr>
              <a:t>to</a:t>
            </a:r>
            <a:r>
              <a:rPr lang="en-ZA" sz="3600" i="1" dirty="0">
                <a:solidFill>
                  <a:srgbClr val="C00000"/>
                </a:solidFill>
              </a:rPr>
              <a:t> </a:t>
            </a:r>
            <a:r>
              <a:rPr lang="en-ZA" sz="3600" b="1" i="1" dirty="0">
                <a:solidFill>
                  <a:srgbClr val="C00000"/>
                </a:solidFill>
              </a:rPr>
              <a:t>build on the early cognitive development </a:t>
            </a:r>
            <a:r>
              <a:rPr lang="en-ZA" sz="3600" i="1" dirty="0">
                <a:solidFill>
                  <a:srgbClr val="C00000"/>
                </a:solidFill>
              </a:rPr>
              <a:t>of bright </a:t>
            </a:r>
            <a:r>
              <a:rPr lang="en-ZA" sz="3600" dirty="0">
                <a:solidFill>
                  <a:srgbClr val="C00000"/>
                </a:solidFill>
                <a:ea typeface="+mj-ea"/>
                <a:cs typeface="+mj-cs"/>
              </a:rPr>
              <a:t>children</a:t>
            </a:r>
            <a:r>
              <a:rPr lang="en-ZA" sz="3600" i="1" dirty="0">
                <a:solidFill>
                  <a:srgbClr val="C00000"/>
                </a:solidFill>
              </a:rPr>
              <a:t> from low SES groups … may be a crucial and under-recognised difference between children from </a:t>
            </a:r>
            <a:r>
              <a:rPr lang="en-ZA" sz="3600" i="1" dirty="0" smtClean="0">
                <a:solidFill>
                  <a:srgbClr val="C00000"/>
                </a:solidFill>
              </a:rPr>
              <a:t>disadvantaged </a:t>
            </a:r>
            <a:r>
              <a:rPr lang="en-ZA" sz="3600" i="1" dirty="0">
                <a:solidFill>
                  <a:srgbClr val="C00000"/>
                </a:solidFill>
              </a:rPr>
              <a:t>and advantaged backgrounds and a </a:t>
            </a:r>
            <a:r>
              <a:rPr lang="en-ZA" sz="3600" b="1" i="1" dirty="0">
                <a:solidFill>
                  <a:srgbClr val="C00000"/>
                </a:solidFill>
              </a:rPr>
              <a:t>key reason for social immobility</a:t>
            </a:r>
            <a:r>
              <a:rPr lang="en-ZA" sz="3600" i="1" dirty="0" smtClean="0">
                <a:solidFill>
                  <a:srgbClr val="C00000"/>
                </a:solidFill>
              </a:rPr>
              <a:t>.” </a:t>
            </a:r>
            <a:r>
              <a:rPr lang="en-ZA" sz="2400" dirty="0" smtClean="0">
                <a:solidFill>
                  <a:srgbClr val="002060"/>
                </a:solidFill>
              </a:rPr>
              <a:t>(Feinstein &amp; Duckworth 2006: </a:t>
            </a:r>
            <a:r>
              <a:rPr lang="en-ZA" sz="2400" dirty="0" err="1" smtClean="0">
                <a:solidFill>
                  <a:srgbClr val="002060"/>
                </a:solidFill>
              </a:rPr>
              <a:t>i</a:t>
            </a:r>
            <a:r>
              <a:rPr lang="en-ZA" sz="2400" dirty="0" smtClean="0">
                <a:solidFill>
                  <a:srgbClr val="002060"/>
                </a:solidFill>
              </a:rPr>
              <a:t>) </a:t>
            </a:r>
            <a:endParaRPr lang="en-ZA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90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sz="4000" dirty="0" smtClean="0"/>
              <a:t>Some things we still need to know</a:t>
            </a:r>
            <a:endParaRPr lang="en-Z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88290"/>
            <a:ext cx="8386617" cy="5708073"/>
          </a:xfrm>
        </p:spPr>
        <p:txBody>
          <a:bodyPr>
            <a:noAutofit/>
          </a:bodyPr>
          <a:lstStyle/>
          <a:p>
            <a:r>
              <a:rPr lang="en-ZA" sz="3200" dirty="0" smtClean="0">
                <a:solidFill>
                  <a:srgbClr val="002060"/>
                </a:solidFill>
              </a:rPr>
              <a:t>How do some  (only a few) individuals in very weak schools somehow still perform exceptionally well </a:t>
            </a:r>
          </a:p>
          <a:p>
            <a:pPr lvl="1"/>
            <a:r>
              <a:rPr lang="en-ZA" dirty="0">
                <a:solidFill>
                  <a:srgbClr val="002060"/>
                </a:solidFill>
              </a:rPr>
              <a:t>and why does it largely remain confined to individuals?</a:t>
            </a:r>
          </a:p>
          <a:p>
            <a:r>
              <a:rPr lang="en-ZA" sz="3200" dirty="0" smtClean="0">
                <a:solidFill>
                  <a:srgbClr val="002060"/>
                </a:solidFill>
              </a:rPr>
              <a:t>Why do children still progress after falling behind? </a:t>
            </a:r>
            <a:r>
              <a:rPr lang="en-ZA" sz="2400" dirty="0" smtClean="0">
                <a:solidFill>
                  <a:srgbClr val="002060"/>
                </a:solidFill>
              </a:rPr>
              <a:t>(Do teachers teach work of lower grades, or do they learn from their peers?)</a:t>
            </a:r>
          </a:p>
          <a:p>
            <a:r>
              <a:rPr lang="en-ZA" sz="3200" dirty="0" smtClean="0">
                <a:solidFill>
                  <a:srgbClr val="002060"/>
                </a:solidFill>
              </a:rPr>
              <a:t>What is preventing a smoother language transition </a:t>
            </a:r>
            <a:r>
              <a:rPr lang="en-ZA" sz="2400" dirty="0" smtClean="0">
                <a:solidFill>
                  <a:srgbClr val="002060"/>
                </a:solidFill>
              </a:rPr>
              <a:t>(compared to our neighbours, for instance)?</a:t>
            </a:r>
          </a:p>
          <a:p>
            <a:r>
              <a:rPr lang="en-US" sz="3200" dirty="0"/>
              <a:t>What is the role of non-education </a:t>
            </a:r>
            <a:r>
              <a:rPr lang="en-US" sz="3200" dirty="0" smtClean="0"/>
              <a:t>factors?</a:t>
            </a:r>
            <a:endParaRPr lang="en-ZA" sz="3200" dirty="0"/>
          </a:p>
          <a:p>
            <a:pPr marL="0" indent="0" algn="ctr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To study all this, we need early measurement</a:t>
            </a:r>
            <a:endParaRPr lang="en-ZA" sz="3200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555B2511-D5A3-487A-82FF-4C039FEE504B}" type="slidenum">
              <a:rPr lang="en-ZA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n-ZA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42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769</TotalTime>
  <Words>398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Background</vt:lpstr>
      <vt:lpstr>Children ‘on track by grade  and quintile in ANA Maths, 2012</vt:lpstr>
      <vt:lpstr>On track by grade in ANA Maths 2012, and 2013 Bachelor’s passes relative to size of entering cohort (entering cohort=100%)</vt:lpstr>
      <vt:lpstr>The odds are stacked against poor children…</vt:lpstr>
      <vt:lpstr>Some things we still need to know</vt:lpstr>
    </vt:vector>
  </TitlesOfParts>
  <Company>Stellenbosch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 der Berg, Servaas [svdb@sun.ac.za]</dc:creator>
  <cp:lastModifiedBy>Van der Berg, Servaas [svdb@sun.ac.za]</cp:lastModifiedBy>
  <cp:revision>36</cp:revision>
  <dcterms:created xsi:type="dcterms:W3CDTF">2019-06-19T18:59:14Z</dcterms:created>
  <dcterms:modified xsi:type="dcterms:W3CDTF">2019-07-04T05:31:21Z</dcterms:modified>
</cp:coreProperties>
</file>