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59" r:id="rId1"/>
  </p:sldMasterIdLst>
  <p:notesMasterIdLst>
    <p:notesMasterId r:id="rId23"/>
  </p:notesMasterIdLst>
  <p:handoutMasterIdLst>
    <p:handoutMasterId r:id="rId24"/>
  </p:handoutMasterIdLst>
  <p:sldIdLst>
    <p:sldId id="1204" r:id="rId2"/>
    <p:sldId id="1185" r:id="rId3"/>
    <p:sldId id="1211" r:id="rId4"/>
    <p:sldId id="1209" r:id="rId5"/>
    <p:sldId id="1210" r:id="rId6"/>
    <p:sldId id="1212" r:id="rId7"/>
    <p:sldId id="1206" r:id="rId8"/>
    <p:sldId id="1186" r:id="rId9"/>
    <p:sldId id="1207" r:id="rId10"/>
    <p:sldId id="1208" r:id="rId11"/>
    <p:sldId id="1205" r:id="rId12"/>
    <p:sldId id="1222" r:id="rId13"/>
    <p:sldId id="1213" r:id="rId14"/>
    <p:sldId id="1187" r:id="rId15"/>
    <p:sldId id="1216" r:id="rId16"/>
    <p:sldId id="1221" r:id="rId17"/>
    <p:sldId id="1220" r:id="rId18"/>
    <p:sldId id="1218" r:id="rId19"/>
    <p:sldId id="1214" r:id="rId20"/>
    <p:sldId id="1219" r:id="rId21"/>
    <p:sldId id="1215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1202"/>
    <a:srgbClr val="D9D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96093" autoAdjust="0"/>
  </p:normalViewPr>
  <p:slideViewPr>
    <p:cSldViewPr>
      <p:cViewPr varScale="1">
        <p:scale>
          <a:sx n="66" d="100"/>
          <a:sy n="66" d="100"/>
        </p:scale>
        <p:origin x="11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8604" cy="464895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3"/>
            <a:ext cx="3038604" cy="464895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r">
              <a:defRPr sz="1200"/>
            </a:lvl1pPr>
          </a:lstStyle>
          <a:p>
            <a:fld id="{1D0945D4-7C2D-4A13-B38A-E12CB1D577C6}" type="datetimeFigureOut">
              <a:rPr lang="en-ZA" smtClean="0"/>
              <a:pPr/>
              <a:t>2019/07/05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011"/>
            <a:ext cx="3038604" cy="464894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0011"/>
            <a:ext cx="3038604" cy="464894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r">
              <a:defRPr sz="1200"/>
            </a:lvl1pPr>
          </a:lstStyle>
          <a:p>
            <a:fld id="{204A9269-D6D7-48C4-9470-0116AF9D5FB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348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37840" cy="464820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r">
              <a:defRPr sz="1200"/>
            </a:lvl1pPr>
          </a:lstStyle>
          <a:p>
            <a:fld id="{CB34B744-44EE-4F42-B972-C0B75A3BE042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7" tIns="46075" rIns="92147" bIns="460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1"/>
          </a:xfrm>
          <a:prstGeom prst="rect">
            <a:avLst/>
          </a:prstGeom>
        </p:spPr>
        <p:txBody>
          <a:bodyPr vert="horz" lIns="92147" tIns="46075" rIns="92147" bIns="460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969"/>
            <a:ext cx="3037840" cy="464820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r">
              <a:defRPr sz="1200"/>
            </a:lvl1pPr>
          </a:lstStyle>
          <a:p>
            <a:fld id="{B3EBCF5C-793D-4E2E-8A58-2738429E7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235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9CBEE3-0E4F-4E01-86B5-F6D37A245ED6}" type="slidenum">
              <a:rPr lang="da-DK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da-DK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61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BCF5C-793D-4E2E-8A58-2738429E752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7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BCF5C-793D-4E2E-8A58-2738429E752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692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2019/07/05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9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2019/07/05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2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413951"/>
            <a:ext cx="1547664" cy="244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8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938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647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963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2019/07/05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2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2019/07/05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2019/07/05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6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2019/07/05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7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2019/07/05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7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4632" cy="1944216"/>
          </a:xfrm>
        </p:spPr>
        <p:txBody>
          <a:bodyPr>
            <a:normAutofit/>
          </a:bodyPr>
          <a:lstStyle/>
          <a:p>
            <a:r>
              <a:rPr lang="en-ZA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SOCIAL JUSTICE IN ECD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368752" cy="103252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ZA" dirty="0" smtClean="0"/>
              <a:t>Marie-Louise Samuels</a:t>
            </a:r>
          </a:p>
          <a:p>
            <a:pPr algn="r"/>
            <a:r>
              <a:rPr lang="en-ZA" dirty="0" smtClean="0"/>
              <a:t>05 July 2019</a:t>
            </a:r>
            <a:endParaRPr lang="en-ZA" dirty="0"/>
          </a:p>
        </p:txBody>
      </p:sp>
      <p:grpSp>
        <p:nvGrpSpPr>
          <p:cNvPr id="10" name="Group 9"/>
          <p:cNvGrpSpPr/>
          <p:nvPr/>
        </p:nvGrpSpPr>
        <p:grpSpPr>
          <a:xfrm>
            <a:off x="-55870" y="0"/>
            <a:ext cx="9231286" cy="2008094"/>
            <a:chOff x="-56595" y="52754"/>
            <a:chExt cx="9231286" cy="2008094"/>
          </a:xfrm>
        </p:grpSpPr>
        <p:pic>
          <p:nvPicPr>
            <p:cNvPr id="4" name="Picture 7" descr="BABY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59" y="52754"/>
              <a:ext cx="1494357" cy="200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" descr="BABY0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6595" y="52754"/>
              <a:ext cx="1755409" cy="200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BABY0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6969" y="52754"/>
              <a:ext cx="1728634" cy="200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BABY00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8055" y="52754"/>
              <a:ext cx="1574681" cy="200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BABY00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6218" y="52754"/>
              <a:ext cx="1639944" cy="200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BABY00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4505" y="52754"/>
              <a:ext cx="1700186" cy="200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66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94" y="534868"/>
            <a:ext cx="8398412" cy="1165940"/>
          </a:xfrm>
        </p:spPr>
        <p:txBody>
          <a:bodyPr>
            <a:noAutofit/>
          </a:bodyPr>
          <a:lstStyle/>
          <a:p>
            <a:r>
              <a:rPr lang="en-ZA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STATE OF THE NATION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94" y="1379807"/>
            <a:ext cx="8398412" cy="4273583"/>
          </a:xfrm>
        </p:spPr>
        <p:txBody>
          <a:bodyPr/>
          <a:lstStyle/>
          <a:p>
            <a:pPr algn="just"/>
            <a:endParaRPr lang="en-ZA" dirty="0" smtClean="0"/>
          </a:p>
          <a:p>
            <a:pPr algn="just"/>
            <a:r>
              <a:rPr lang="en-ZA" sz="2585" dirty="0"/>
              <a:t>“This year, we will </a:t>
            </a:r>
            <a:r>
              <a:rPr lang="en-ZA" sz="2585" b="1" dirty="0"/>
              <a:t>migrate</a:t>
            </a:r>
            <a:r>
              <a:rPr lang="en-ZA" sz="2585" dirty="0"/>
              <a:t> </a:t>
            </a:r>
            <a:r>
              <a:rPr lang="en-ZA" sz="2585" b="1" dirty="0"/>
              <a:t>responsibility</a:t>
            </a:r>
            <a:r>
              <a:rPr lang="en-ZA" sz="2585" dirty="0"/>
              <a:t> for ECD centres from Social Development to Basic Education,” and </a:t>
            </a:r>
          </a:p>
          <a:p>
            <a:pPr algn="just"/>
            <a:endParaRPr lang="en-ZA" sz="2585" dirty="0"/>
          </a:p>
          <a:p>
            <a:pPr algn="just"/>
            <a:r>
              <a:rPr lang="en-ZA" sz="2585" dirty="0"/>
              <a:t>“Proceed with the process towards </a:t>
            </a:r>
            <a:r>
              <a:rPr lang="en-ZA" sz="2585" b="1" dirty="0"/>
              <a:t>two years </a:t>
            </a:r>
            <a:r>
              <a:rPr lang="en-ZA" sz="2585" dirty="0"/>
              <a:t>of </a:t>
            </a:r>
            <a:r>
              <a:rPr lang="en-ZA" sz="2585" b="1" dirty="0"/>
              <a:t>compulsory ECD </a:t>
            </a:r>
            <a:r>
              <a:rPr lang="en-ZA" sz="2585" dirty="0"/>
              <a:t>for all children before they enter Grade 1.”</a:t>
            </a:r>
            <a:endParaRPr lang="en-ZA" dirty="0" smtClean="0"/>
          </a:p>
          <a:p>
            <a:pPr marL="0" indent="0" algn="ctr">
              <a:buNone/>
            </a:pPr>
            <a:r>
              <a:rPr lang="en-ZA" sz="1477" dirty="0" err="1"/>
              <a:t>SoNA</a:t>
            </a:r>
            <a:r>
              <a:rPr lang="en-ZA" sz="1477" dirty="0"/>
              <a:t> February 2019</a:t>
            </a:r>
          </a:p>
        </p:txBody>
      </p:sp>
    </p:spTree>
    <p:extLst>
      <p:ext uri="{BB962C8B-B14F-4D97-AF65-F5344CB8AC3E}">
        <p14:creationId xmlns:p14="http://schemas.microsoft.com/office/powerpoint/2010/main" val="9505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1156991"/>
          </a:xfrm>
        </p:spPr>
        <p:txBody>
          <a:bodyPr>
            <a:noAutofit/>
          </a:bodyPr>
          <a:lstStyle/>
          <a:p>
            <a:r>
              <a:rPr lang="en-ZA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RECONFIGURATION OF GOVERNMENT DEPARTMENTS</a:t>
            </a:r>
            <a:endParaRPr lang="en-ZA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r>
              <a:rPr lang="en-ZA" dirty="0" smtClean="0"/>
              <a:t>“</a:t>
            </a:r>
            <a:r>
              <a:rPr lang="en-ZA" dirty="0"/>
              <a:t>The Minister of Basic Education is responsible for the Department of Basic Education. The DBE will lead an integrated ECD function in collaboration with the DSD and the </a:t>
            </a:r>
            <a:r>
              <a:rPr lang="en-ZA" dirty="0" err="1"/>
              <a:t>DoH</a:t>
            </a:r>
            <a:r>
              <a:rPr lang="en-ZA" dirty="0" smtClean="0"/>
              <a:t>.” </a:t>
            </a:r>
          </a:p>
          <a:p>
            <a:pPr marL="0" indent="0">
              <a:buNone/>
            </a:pPr>
            <a:endParaRPr lang="en-ZA" sz="1800" dirty="0" smtClean="0"/>
          </a:p>
          <a:p>
            <a:pPr marL="0" indent="0">
              <a:buNone/>
            </a:pPr>
            <a:r>
              <a:rPr lang="en-ZA" sz="1800" dirty="0" smtClean="0"/>
              <a:t>14 </a:t>
            </a:r>
            <a:r>
              <a:rPr lang="en-ZA" sz="1800" dirty="0"/>
              <a:t>June 2019 Statement </a:t>
            </a:r>
            <a:r>
              <a:rPr lang="en-ZA" sz="1800" dirty="0" smtClean="0"/>
              <a:t>on Reconfiguration </a:t>
            </a:r>
            <a:r>
              <a:rPr lang="en-ZA" sz="1800" dirty="0"/>
              <a:t>by Presidency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56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210145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PRESIDENTIAL PROCLAMATION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76839"/>
            <a:ext cx="3827115" cy="4297303"/>
          </a:xfrm>
        </p:spPr>
      </p:pic>
    </p:spTree>
    <p:extLst>
      <p:ext uri="{BB962C8B-B14F-4D97-AF65-F5344CB8AC3E}">
        <p14:creationId xmlns:p14="http://schemas.microsoft.com/office/powerpoint/2010/main" val="19923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935088"/>
          </a:xfrm>
        </p:spPr>
        <p:txBody>
          <a:bodyPr>
            <a:normAutofit fontScale="90000"/>
          </a:bodyPr>
          <a:lstStyle/>
          <a:p>
            <a:r>
              <a:rPr lang="en-ZA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SOCIAL JUSTICE IN ECD</a:t>
            </a:r>
            <a:endParaRPr lang="en-ZA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7956376" cy="11967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PROGRESS IN TERMS OF SOCIAL JUSTICE PRINCIPLES IN SCHOOLING</a:t>
            </a:r>
            <a:endParaRPr lang="en-ZA" alt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894080"/>
              </p:ext>
            </p:extLst>
          </p:nvPr>
        </p:nvGraphicFramePr>
        <p:xfrm>
          <a:off x="0" y="1196752"/>
          <a:ext cx="7452320" cy="56612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1680"/>
                <a:gridCol w="5760640"/>
              </a:tblGrid>
              <a:tr h="6901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PRINCIPLES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PROGRESS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7848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Access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smtClean="0"/>
                        <a:t>99% </a:t>
                      </a:r>
                      <a:r>
                        <a:rPr lang="en-US" sz="1800" dirty="0" smtClean="0"/>
                        <a:t>of</a:t>
                      </a:r>
                      <a:r>
                        <a:rPr lang="en-US" sz="1800" baseline="0" dirty="0" smtClean="0"/>
                        <a:t> learners of compulsory school going age are enrolled in an education institution</a:t>
                      </a:r>
                      <a:endParaRPr lang="en-US" sz="1800" dirty="0"/>
                    </a:p>
                  </a:txBody>
                  <a:tcPr/>
                </a:tc>
              </a:tr>
              <a:tr h="98593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smtClean="0"/>
                        <a:t>9.7 million </a:t>
                      </a:r>
                      <a:r>
                        <a:rPr lang="en-US" sz="1800" dirty="0" smtClean="0"/>
                        <a:t>out of </a:t>
                      </a:r>
                      <a:r>
                        <a:rPr lang="en-US" sz="1800" b="1" dirty="0" smtClean="0"/>
                        <a:t>12 million </a:t>
                      </a:r>
                      <a:r>
                        <a:rPr lang="en-US" sz="1800" dirty="0" smtClean="0"/>
                        <a:t>learners are receiving</a:t>
                      </a:r>
                      <a:r>
                        <a:rPr lang="en-US" sz="1800" baseline="0" dirty="0" smtClean="0"/>
                        <a:t> meals every day, and 80% of schools are No Fee paying schools.</a:t>
                      </a:r>
                      <a:endParaRPr lang="en-US" sz="1800" dirty="0"/>
                    </a:p>
                  </a:txBody>
                  <a:tcPr/>
                </a:tc>
              </a:tr>
              <a:tr h="98593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Equity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smtClean="0"/>
                        <a:t>54.8% </a:t>
                      </a:r>
                      <a:r>
                        <a:rPr lang="en-US" sz="1800" dirty="0" smtClean="0"/>
                        <a:t>Girl learners enrolled for NSC in 2018 vs </a:t>
                      </a:r>
                      <a:r>
                        <a:rPr lang="en-US" sz="1800" b="1" dirty="0" smtClean="0"/>
                        <a:t>45.2% </a:t>
                      </a:r>
                      <a:r>
                        <a:rPr lang="en-US" sz="1800" dirty="0" smtClean="0"/>
                        <a:t>boy learners </a:t>
                      </a:r>
                      <a:r>
                        <a:rPr lang="en-US" sz="1800" b="1" dirty="0" smtClean="0"/>
                        <a:t>79.8%</a:t>
                      </a:r>
                      <a:r>
                        <a:rPr lang="en-US" sz="1800" dirty="0" smtClean="0"/>
                        <a:t> boy learners</a:t>
                      </a:r>
                      <a:r>
                        <a:rPr lang="en-US" sz="1800" baseline="0" dirty="0" smtClean="0"/>
                        <a:t> obtained NSC  vs  </a:t>
                      </a:r>
                      <a:r>
                        <a:rPr lang="en-US" sz="1800" b="1" baseline="0" dirty="0" smtClean="0"/>
                        <a:t>76.9% </a:t>
                      </a:r>
                      <a:r>
                        <a:rPr lang="en-US" sz="1800" baseline="0" dirty="0" smtClean="0"/>
                        <a:t>girl learners.</a:t>
                      </a:r>
                      <a:endParaRPr lang="en-US" sz="1800" dirty="0"/>
                    </a:p>
                  </a:txBody>
                  <a:tcPr/>
                </a:tc>
              </a:tr>
              <a:tr h="443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Efficiency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56% throughput rate and 9.6%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repetition rates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8593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Increase in the numbers and percentage of learners achieving admission to Bachelors (28.7% to 33.6%; 153 610 to 172 043)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in 2018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48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Inclusivity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baseline="0" dirty="0" smtClean="0"/>
                        <a:t>46.5 % </a:t>
                      </a:r>
                      <a:r>
                        <a:rPr lang="en-US" sz="1800" baseline="0" dirty="0" smtClean="0"/>
                        <a:t>of learners with Special Education Needs obtained Bachelor passes in 2018 NSC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113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04" y="169659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SOCIAL JUSTICE </a:t>
            </a:r>
            <a:r>
              <a:rPr lang="en-GB" alt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ECD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7643192" cy="4680519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How important are the social justice principles in our </a:t>
            </a:r>
            <a:r>
              <a:rPr lang="en-ZA" dirty="0" smtClean="0"/>
              <a:t>programmes as we look to the future?</a:t>
            </a:r>
            <a:endParaRPr lang="en-ZA" dirty="0"/>
          </a:p>
          <a:p>
            <a:r>
              <a:rPr lang="en-ZA" dirty="0" smtClean="0"/>
              <a:t>What do we know?</a:t>
            </a:r>
          </a:p>
          <a:p>
            <a:r>
              <a:rPr lang="en-ZA" dirty="0" smtClean="0"/>
              <a:t>What don’t we know?</a:t>
            </a:r>
          </a:p>
          <a:p>
            <a:r>
              <a:rPr lang="en-ZA" dirty="0" smtClean="0"/>
              <a:t>How are we measuring the principles of social justice?</a:t>
            </a:r>
          </a:p>
          <a:p>
            <a:r>
              <a:rPr lang="en-ZA" dirty="0" smtClean="0"/>
              <a:t>What are the stubborn problems that we have?</a:t>
            </a:r>
          </a:p>
          <a:p>
            <a:r>
              <a:rPr lang="en-ZA" dirty="0" smtClean="0"/>
              <a:t>What must be done?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05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935088"/>
          </a:xfrm>
        </p:spPr>
        <p:txBody>
          <a:bodyPr>
            <a:normAutofit fontScale="90000"/>
          </a:bodyPr>
          <a:lstStyle/>
          <a:p>
            <a:r>
              <a:rPr lang="en-ZA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HAPPENING NOW</a:t>
            </a:r>
            <a:endParaRPr lang="en-ZA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71228" cy="1152128"/>
          </a:xfrm>
        </p:spPr>
        <p:txBody>
          <a:bodyPr>
            <a:normAutofit/>
          </a:bodyPr>
          <a:lstStyle/>
          <a:p>
            <a:r>
              <a:rPr lang="en-ZA" b="1" dirty="0">
                <a:solidFill>
                  <a:srgbClr val="74120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NATURE OF THE </a:t>
            </a:r>
            <a:r>
              <a:rPr lang="en-ZA" b="1" dirty="0" smtClean="0">
                <a:solidFill>
                  <a:srgbClr val="74120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SHIFT</a:t>
            </a:r>
            <a:endParaRPr lang="en-ZA" b="1" dirty="0">
              <a:solidFill>
                <a:srgbClr val="74120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9020"/>
            <a:ext cx="9144000" cy="4264538"/>
          </a:xfrm>
        </p:spPr>
        <p:txBody>
          <a:bodyPr>
            <a:normAutofit fontScale="92500" lnSpcReduction="10000"/>
          </a:bodyPr>
          <a:lstStyle/>
          <a:p>
            <a:r>
              <a:rPr lang="en-ZA" b="1" dirty="0" smtClean="0"/>
              <a:t>Immediate Shift </a:t>
            </a:r>
            <a:r>
              <a:rPr lang="en-ZA" dirty="0" smtClean="0"/>
              <a:t>- Overall </a:t>
            </a:r>
            <a:r>
              <a:rPr lang="en-ZA" dirty="0"/>
              <a:t>leadership and </a:t>
            </a:r>
            <a:r>
              <a:rPr lang="en-ZA" dirty="0" smtClean="0"/>
              <a:t>coordination;</a:t>
            </a:r>
            <a:endParaRPr lang="en-ZA" dirty="0"/>
          </a:p>
          <a:p>
            <a:endParaRPr lang="en-ZA" dirty="0"/>
          </a:p>
          <a:p>
            <a:r>
              <a:rPr lang="en-ZA" b="1" dirty="0"/>
              <a:t>Gradual migration </a:t>
            </a:r>
            <a:r>
              <a:rPr lang="en-ZA" dirty="0"/>
              <a:t>of Grade R and Grade RR</a:t>
            </a:r>
          </a:p>
          <a:p>
            <a:pPr lvl="1"/>
            <a:r>
              <a:rPr lang="en-ZA" smtClean="0"/>
              <a:t>By </a:t>
            </a:r>
            <a:r>
              <a:rPr lang="en-ZA" dirty="0" smtClean="0"/>
              <a:t>2024 all </a:t>
            </a:r>
            <a:r>
              <a:rPr lang="en-ZA" dirty="0"/>
              <a:t>Grade R learners will be in schools (Public and Independent</a:t>
            </a:r>
            <a:r>
              <a:rPr lang="en-ZA" dirty="0" smtClean="0"/>
              <a:t>) and registered ECD centres; </a:t>
            </a:r>
            <a:r>
              <a:rPr lang="en-ZA" dirty="0"/>
              <a:t>and</a:t>
            </a:r>
          </a:p>
          <a:p>
            <a:pPr lvl="1"/>
            <a:endParaRPr lang="en-ZA" dirty="0"/>
          </a:p>
          <a:p>
            <a:pPr lvl="1"/>
            <a:r>
              <a:rPr lang="en-ZA" dirty="0"/>
              <a:t>By </a:t>
            </a:r>
            <a:r>
              <a:rPr lang="en-ZA" dirty="0" smtClean="0"/>
              <a:t>2030 all </a:t>
            </a:r>
            <a:r>
              <a:rPr lang="en-ZA" dirty="0"/>
              <a:t>Grade RR learners will be in </a:t>
            </a:r>
            <a:r>
              <a:rPr lang="en-ZA" dirty="0" smtClean="0"/>
              <a:t>registered </a:t>
            </a:r>
            <a:r>
              <a:rPr lang="en-ZA" dirty="0"/>
              <a:t>ECD </a:t>
            </a:r>
            <a:r>
              <a:rPr lang="en-ZA" dirty="0" smtClean="0"/>
              <a:t>centres and (Public and Independent Schools).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68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583"/>
            <a:ext cx="9144000" cy="521025"/>
          </a:xfrm>
        </p:spPr>
        <p:txBody>
          <a:bodyPr>
            <a:noAutofit/>
          </a:bodyPr>
          <a:lstStyle/>
          <a:p>
            <a:r>
              <a:rPr lang="en-US" sz="3692" b="1" dirty="0">
                <a:solidFill>
                  <a:srgbClr val="74120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CHANGE DRIVERS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97869"/>
              </p:ext>
            </p:extLst>
          </p:nvPr>
        </p:nvGraphicFramePr>
        <p:xfrm>
          <a:off x="0" y="1762608"/>
          <a:ext cx="9144000" cy="5095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6046"/>
                <a:gridCol w="6747954"/>
              </a:tblGrid>
              <a:tr h="40096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CHANGE DRIVERS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TARGETED CHANGES/AMENDMENTS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</a:tr>
              <a:tr h="70168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Legislation and Policy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Children’s Act 38 of 2005 as</a:t>
                      </a:r>
                      <a:r>
                        <a:rPr lang="en-US" sz="1700" baseline="0" dirty="0" smtClean="0"/>
                        <a:t> amended; SASA 84 of 1996; NQF Act; Integrated ECD Policy of 2015; MRTEQ Policy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</a:tr>
              <a:tr h="70168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Regulations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Norms and Standards (ECD sites; ECD</a:t>
                      </a:r>
                      <a:r>
                        <a:rPr lang="en-US" sz="1700" baseline="0" dirty="0" smtClean="0"/>
                        <a:t> programmes, funding, nutrition</a:t>
                      </a:r>
                      <a:r>
                        <a:rPr lang="en-US" sz="1700" dirty="0" smtClean="0"/>
                        <a:t>).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</a:tr>
              <a:tr h="742287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Funding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Reviewing the Funding Model and repurpose some of the Grants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(ECD Function Shift; </a:t>
                      </a:r>
                      <a:r>
                        <a:rPr lang="en-US" sz="1700" dirty="0" err="1" smtClean="0"/>
                        <a:t>Reprioritisation</a:t>
                      </a:r>
                      <a:r>
                        <a:rPr lang="en-US" sz="1700" dirty="0" smtClean="0"/>
                        <a:t> of Sector Funding </a:t>
                      </a:r>
                      <a:r>
                        <a:rPr lang="en-US" sz="1700" baseline="0" dirty="0" smtClean="0"/>
                        <a:t>etc.)</a:t>
                      </a:r>
                      <a:r>
                        <a:rPr lang="en-US" sz="1700" dirty="0" smtClean="0"/>
                        <a:t> 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</a:tr>
              <a:tr h="74739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Human</a:t>
                      </a:r>
                      <a:r>
                        <a:rPr lang="en-US" sz="1700" baseline="0" dirty="0" smtClean="0"/>
                        <a:t> Resource Development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Refocused HRD targeting Skills for the Changing World at every level including the</a:t>
                      </a:r>
                      <a:r>
                        <a:rPr lang="en-US" sz="1700" baseline="0" dirty="0" smtClean="0"/>
                        <a:t> Professionalisation of ECD practitioners.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</a:tr>
              <a:tr h="65698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Systems and Structures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Strengthening of and Integration of Data Systems; Procurement Systems; etc.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</a:tr>
              <a:tr h="4427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Change Management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Aggressive Advocacy and Communication Strategy</a:t>
                      </a:r>
                    </a:p>
                  </a:txBody>
                  <a:tcPr marL="84406" marR="84406" marT="42203" marB="42203"/>
                </a:tc>
              </a:tr>
              <a:tr h="70168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Partnerships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Leveraging on expertise and resources available within and outside of the sector.</a:t>
                      </a:r>
                      <a:endParaRPr lang="en-US" sz="1700" dirty="0"/>
                    </a:p>
                  </a:txBody>
                  <a:tcPr marL="84406" marR="84406" marT="42203" marB="42203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491" y="931609"/>
            <a:ext cx="9023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15" b="1" dirty="0"/>
              <a:t>Leadership and Management</a:t>
            </a:r>
            <a:r>
              <a:rPr lang="en-US" sz="2215" dirty="0"/>
              <a:t> that is underpinned by principles of </a:t>
            </a:r>
          </a:p>
          <a:p>
            <a:r>
              <a:rPr lang="en-US" sz="2215" b="1" dirty="0">
                <a:solidFill>
                  <a:srgbClr val="FF0000"/>
                </a:solidFill>
              </a:rPr>
              <a:t>Access, Equity, Quality, Efficiency, Inclusivity, Social Justice</a:t>
            </a:r>
            <a:r>
              <a:rPr lang="en-US" sz="2215" dirty="0"/>
              <a:t>, etc</a:t>
            </a:r>
            <a:r>
              <a:rPr lang="en-US" sz="2585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56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23528" y="44450"/>
            <a:ext cx="8374385" cy="13683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ZA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CONCLUSION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199" y="1125539"/>
            <a:ext cx="8240713" cy="3383581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ZA" altLang="en-US" sz="4800" b="1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4800" b="1" i="1" dirty="0" smtClean="0"/>
              <a:t>“If you want to go fast, go alone. If you want to go far, go together.”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ZA" altLang="en-US" b="1" i="1" dirty="0" smtClean="0"/>
              <a:t>African proverb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56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PRESENTATION OUTLINE</a:t>
            </a:r>
            <a:endParaRPr lang="en-ZA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Looking back</a:t>
            </a:r>
          </a:p>
          <a:p>
            <a:r>
              <a:rPr lang="en-US" sz="4000" dirty="0" smtClean="0"/>
              <a:t>Mandate</a:t>
            </a:r>
          </a:p>
          <a:p>
            <a:r>
              <a:rPr lang="en-US" sz="4000" dirty="0" smtClean="0"/>
              <a:t>Social Justice in Education</a:t>
            </a:r>
          </a:p>
          <a:p>
            <a:r>
              <a:rPr lang="en-US" sz="4000" dirty="0" smtClean="0"/>
              <a:t>Happening now</a:t>
            </a:r>
          </a:p>
          <a:p>
            <a:r>
              <a:rPr lang="en-US" sz="4000" dirty="0" smtClean="0"/>
              <a:t>Conclusion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69803"/>
            <a:ext cx="1475654" cy="78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65253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</a:t>
            </a: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596" y="2324767"/>
            <a:ext cx="7652808" cy="1827808"/>
          </a:xfrm>
        </p:spPr>
        <p:txBody>
          <a:bodyPr>
            <a:normAutofit/>
          </a:bodyPr>
          <a:lstStyle/>
          <a:p>
            <a:r>
              <a:rPr lang="en-GB" sz="95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Ke</a:t>
            </a:r>
            <a:r>
              <a:rPr lang="en-GB" sz="95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95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nako</a:t>
            </a:r>
            <a:r>
              <a:rPr lang="en-GB" sz="95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GB" sz="95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810" y="6383012"/>
            <a:ext cx="2475743" cy="31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68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7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935088"/>
          </a:xfrm>
        </p:spPr>
        <p:txBody>
          <a:bodyPr>
            <a:normAutofit/>
          </a:bodyPr>
          <a:lstStyle/>
          <a:p>
            <a:r>
              <a:rPr lang="en-ZA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LOOKING BACK</a:t>
            </a:r>
          </a:p>
        </p:txBody>
      </p:sp>
    </p:spTree>
    <p:extLst>
      <p:ext uri="{BB962C8B-B14F-4D97-AF65-F5344CB8AC3E}">
        <p14:creationId xmlns:p14="http://schemas.microsoft.com/office/powerpoint/2010/main" val="19884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722313"/>
          </a:xfrm>
        </p:spPr>
        <p:txBody>
          <a:bodyPr>
            <a:normAutofit fontScale="90000"/>
          </a:bodyPr>
          <a:lstStyle/>
          <a:p>
            <a:endParaRPr lang="en-ZA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4114800" cy="48958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endParaRPr lang="en-ZA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ZA" sz="4800" b="1" dirty="0" smtClean="0">
                <a:solidFill>
                  <a:schemeClr val="accent1">
                    <a:lumMod val="75000"/>
                  </a:schemeClr>
                </a:solidFill>
              </a:rPr>
              <a:t>We </a:t>
            </a:r>
            <a:r>
              <a:rPr lang="en-ZA" sz="4800" b="1" dirty="0">
                <a:solidFill>
                  <a:schemeClr val="accent1">
                    <a:lumMod val="75000"/>
                  </a:schemeClr>
                </a:solidFill>
              </a:rPr>
              <a:t>look back to move forward </a:t>
            </a:r>
            <a:endParaRPr lang="en-ZA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ZA" b="1" i="1" dirty="0" smtClean="0"/>
              <a:t>(West </a:t>
            </a:r>
            <a:r>
              <a:rPr lang="en-ZA" b="1" i="1" dirty="0"/>
              <a:t>African </a:t>
            </a:r>
            <a:r>
              <a:rPr lang="en-ZA" b="1" i="1" dirty="0" smtClean="0"/>
              <a:t>proverb)</a:t>
            </a:r>
            <a:endParaRPr lang="en-ZA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ZA" dirty="0"/>
          </a:p>
        </p:txBody>
      </p:sp>
      <p:pic>
        <p:nvPicPr>
          <p:cNvPr id="12292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6" y="1268760"/>
            <a:ext cx="3455987" cy="2305050"/>
          </a:xfrm>
        </p:spPr>
      </p:pic>
    </p:spTree>
    <p:extLst>
      <p:ext uri="{BB962C8B-B14F-4D97-AF65-F5344CB8AC3E}">
        <p14:creationId xmlns:p14="http://schemas.microsoft.com/office/powerpoint/2010/main" val="20504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35"/>
          <p:cNvSpPr>
            <a:spLocks noChangeArrowheads="1"/>
          </p:cNvSpPr>
          <p:nvPr/>
        </p:nvSpPr>
        <p:spPr bwMode="auto">
          <a:xfrm>
            <a:off x="276225" y="3502025"/>
            <a:ext cx="8366125" cy="320675"/>
          </a:xfrm>
          <a:prstGeom prst="rect">
            <a:avLst/>
          </a:prstGeom>
          <a:gradFill rotWithShape="1">
            <a:gsLst>
              <a:gs pos="0">
                <a:schemeClr val="accent1">
                  <a:lumMod val="10000"/>
                </a:schemeClr>
              </a:gs>
              <a:gs pos="100000">
                <a:schemeClr val="tx2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-111" charset="0"/>
              <a:cs typeface="Arial" charset="0"/>
            </a:endParaRPr>
          </a:p>
        </p:txBody>
      </p:sp>
      <p:grpSp>
        <p:nvGrpSpPr>
          <p:cNvPr id="13315" name="Gruppe 107"/>
          <p:cNvGrpSpPr>
            <a:grpSpLocks/>
          </p:cNvGrpSpPr>
          <p:nvPr/>
        </p:nvGrpSpPr>
        <p:grpSpPr bwMode="auto">
          <a:xfrm>
            <a:off x="266700" y="3201988"/>
            <a:ext cx="8582025" cy="457200"/>
            <a:chOff x="282575" y="3461036"/>
            <a:chExt cx="8582155" cy="457200"/>
          </a:xfrm>
        </p:grpSpPr>
        <p:sp>
          <p:nvSpPr>
            <p:cNvPr id="13329" name="Pentagon 104"/>
            <p:cNvSpPr>
              <a:spLocks noChangeArrowheads="1"/>
            </p:cNvSpPr>
            <p:nvPr/>
          </p:nvSpPr>
          <p:spPr bwMode="auto">
            <a:xfrm>
              <a:off x="7370870" y="3461036"/>
              <a:ext cx="1457347" cy="457200"/>
            </a:xfrm>
            <a:prstGeom prst="homePlate">
              <a:avLst>
                <a:gd name="adj" fmla="val 40317"/>
              </a:avLst>
            </a:prstGeom>
            <a:gradFill rotWithShape="1">
              <a:gsLst>
                <a:gs pos="0">
                  <a:srgbClr val="C0FF4D"/>
                </a:gs>
                <a:gs pos="100000">
                  <a:srgbClr val="A4D329"/>
                </a:gs>
              </a:gsLst>
              <a:lin ang="5400000" scaled="1"/>
            </a:gradFill>
            <a:ln w="19050">
              <a:solidFill>
                <a:srgbClr val="92D050"/>
              </a:solidFill>
              <a:round/>
              <a:headEnd/>
              <a:tailEnd/>
            </a:ln>
          </p:spPr>
          <p:txBody>
            <a:bodyPr anchor="ctr"/>
            <a:lstStyle>
              <a:lvl1pPr indent="-3429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endParaRPr lang="en-ZA" altLang="en-US" sz="1800" noProof="1"/>
            </a:p>
          </p:txBody>
        </p:sp>
        <p:grpSp>
          <p:nvGrpSpPr>
            <p:cNvPr id="13330" name="Gruppe 62"/>
            <p:cNvGrpSpPr>
              <a:grpSpLocks/>
            </p:cNvGrpSpPr>
            <p:nvPr/>
          </p:nvGrpSpPr>
          <p:grpSpPr bwMode="auto">
            <a:xfrm>
              <a:off x="282575" y="3461036"/>
              <a:ext cx="7213709" cy="457200"/>
              <a:chOff x="282575" y="3462341"/>
              <a:chExt cx="7213709" cy="457200"/>
            </a:xfrm>
          </p:grpSpPr>
          <p:grpSp>
            <p:nvGrpSpPr>
              <p:cNvPr id="13332" name="Gruppe 75"/>
              <p:cNvGrpSpPr>
                <a:grpSpLocks/>
              </p:cNvGrpSpPr>
              <p:nvPr/>
            </p:nvGrpSpPr>
            <p:grpSpPr bwMode="auto">
              <a:xfrm>
                <a:off x="282575" y="3462341"/>
                <a:ext cx="7080358" cy="457200"/>
                <a:chOff x="272143" y="2949958"/>
                <a:chExt cx="8556184" cy="457921"/>
              </a:xfrm>
            </p:grpSpPr>
            <p:sp>
              <p:nvSpPr>
                <p:cNvPr id="13338" name="Rectangle 445"/>
                <p:cNvSpPr>
                  <a:spLocks noChangeArrowheads="1"/>
                </p:cNvSpPr>
                <p:nvPr/>
              </p:nvSpPr>
              <p:spPr bwMode="auto">
                <a:xfrm>
                  <a:off x="1985299" y="2949958"/>
                  <a:ext cx="1707400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 indent="-3429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ZA" altLang="en-US" sz="1800" noProof="1"/>
                </a:p>
              </p:txBody>
            </p:sp>
            <p:sp>
              <p:nvSpPr>
                <p:cNvPr id="13339" name="Rectangle 446"/>
                <p:cNvSpPr>
                  <a:spLocks noChangeArrowheads="1"/>
                </p:cNvSpPr>
                <p:nvPr/>
              </p:nvSpPr>
              <p:spPr bwMode="auto">
                <a:xfrm>
                  <a:off x="3694616" y="2949958"/>
                  <a:ext cx="1709319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 indent="-3429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ZA" altLang="en-US" sz="1800" noProof="1"/>
                </a:p>
              </p:txBody>
            </p:sp>
            <p:sp>
              <p:nvSpPr>
                <p:cNvPr id="13340" name="Rectangle 447"/>
                <p:cNvSpPr>
                  <a:spLocks noChangeArrowheads="1"/>
                </p:cNvSpPr>
                <p:nvPr/>
              </p:nvSpPr>
              <p:spPr bwMode="auto">
                <a:xfrm>
                  <a:off x="5405853" y="2949958"/>
                  <a:ext cx="1709319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 indent="-3429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ZA" altLang="en-US" sz="1800" noProof="1"/>
                </a:p>
              </p:txBody>
            </p:sp>
            <p:sp>
              <p:nvSpPr>
                <p:cNvPr id="13341" name="Rectangle 448"/>
                <p:cNvSpPr>
                  <a:spLocks noChangeArrowheads="1"/>
                </p:cNvSpPr>
                <p:nvPr/>
              </p:nvSpPr>
              <p:spPr bwMode="auto">
                <a:xfrm>
                  <a:off x="7119009" y="2949958"/>
                  <a:ext cx="1709318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 indent="-3429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ZA" altLang="en-US" sz="1800" noProof="1"/>
                </a:p>
              </p:txBody>
            </p:sp>
            <p:sp>
              <p:nvSpPr>
                <p:cNvPr id="13342" name="Rectangle 445"/>
                <p:cNvSpPr>
                  <a:spLocks noChangeArrowheads="1"/>
                </p:cNvSpPr>
                <p:nvPr/>
              </p:nvSpPr>
              <p:spPr bwMode="auto">
                <a:xfrm>
                  <a:off x="272143" y="2949958"/>
                  <a:ext cx="1707400" cy="4579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5400000" scaled="1"/>
                </a:gradFill>
                <a:ln w="19050">
                  <a:solidFill>
                    <a:srgbClr val="92D05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 indent="-3429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ZA" altLang="en-US" sz="1800" noProof="1"/>
                </a:p>
              </p:txBody>
            </p:sp>
          </p:grpSp>
          <p:sp>
            <p:nvSpPr>
              <p:cNvPr id="13333" name="Rectangle 445"/>
              <p:cNvSpPr>
                <a:spLocks noChangeArrowheads="1"/>
              </p:cNvSpPr>
              <p:nvPr/>
            </p:nvSpPr>
            <p:spPr bwMode="auto">
              <a:xfrm>
                <a:off x="1833586" y="3556003"/>
                <a:ext cx="1412896" cy="300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3429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ZA" altLang="en-US" sz="1800" noProof="1"/>
                  <a:t>1994</a:t>
                </a:r>
              </a:p>
            </p:txBody>
          </p:sp>
          <p:sp>
            <p:nvSpPr>
              <p:cNvPr id="13334" name="Rectangle 446"/>
              <p:cNvSpPr>
                <a:spLocks noChangeArrowheads="1"/>
              </p:cNvSpPr>
              <p:nvPr/>
            </p:nvSpPr>
            <p:spPr bwMode="auto">
              <a:xfrm>
                <a:off x="3248070" y="3556003"/>
                <a:ext cx="1414484" cy="300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3429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ZA" altLang="en-US" sz="1800" noProof="1"/>
                  <a:t>1999</a:t>
                </a:r>
              </a:p>
            </p:txBody>
          </p:sp>
          <p:sp>
            <p:nvSpPr>
              <p:cNvPr id="13335" name="Rectangle 447"/>
              <p:cNvSpPr>
                <a:spLocks noChangeArrowheads="1"/>
              </p:cNvSpPr>
              <p:nvPr/>
            </p:nvSpPr>
            <p:spPr bwMode="auto">
              <a:xfrm>
                <a:off x="4664141" y="3556003"/>
                <a:ext cx="1414484" cy="300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3429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ZA" altLang="en-US" sz="1800" noProof="1"/>
                  <a:t>2004</a:t>
                </a:r>
              </a:p>
            </p:txBody>
          </p:sp>
          <p:sp>
            <p:nvSpPr>
              <p:cNvPr id="13336" name="Rectangle 448"/>
              <p:cNvSpPr>
                <a:spLocks noChangeArrowheads="1"/>
              </p:cNvSpPr>
              <p:nvPr/>
            </p:nvSpPr>
            <p:spPr bwMode="auto">
              <a:xfrm>
                <a:off x="6081801" y="3556003"/>
                <a:ext cx="1414483" cy="300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3429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ZA" altLang="en-US" sz="1800" noProof="1"/>
                  <a:t>2009</a:t>
                </a:r>
              </a:p>
            </p:txBody>
          </p:sp>
          <p:sp>
            <p:nvSpPr>
              <p:cNvPr id="13337" name="Rectangle 445"/>
              <p:cNvSpPr>
                <a:spLocks noChangeArrowheads="1"/>
              </p:cNvSpPr>
              <p:nvPr/>
            </p:nvSpPr>
            <p:spPr bwMode="auto">
              <a:xfrm>
                <a:off x="409577" y="3556003"/>
                <a:ext cx="1412896" cy="300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3429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ZA" altLang="en-US" sz="1800" noProof="1"/>
                  <a:t>Pre-1994</a:t>
                </a:r>
              </a:p>
            </p:txBody>
          </p:sp>
        </p:grpSp>
        <p:sp>
          <p:nvSpPr>
            <p:cNvPr id="13331" name="Rectangle 448"/>
            <p:cNvSpPr>
              <a:spLocks noChangeArrowheads="1"/>
            </p:cNvSpPr>
            <p:nvPr/>
          </p:nvSpPr>
          <p:spPr bwMode="auto">
            <a:xfrm>
              <a:off x="7450247" y="3556286"/>
              <a:ext cx="1414483" cy="30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 indent="-3429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ZA" altLang="en-US" sz="1800" noProof="1"/>
                <a:t>2014</a:t>
              </a:r>
            </a:p>
          </p:txBody>
        </p:sp>
      </p:grpSp>
      <p:sp>
        <p:nvSpPr>
          <p:cNvPr id="13316" name="Rektangel 82"/>
          <p:cNvSpPr>
            <a:spLocks noChangeArrowheads="1"/>
          </p:cNvSpPr>
          <p:nvPr/>
        </p:nvSpPr>
        <p:spPr bwMode="auto">
          <a:xfrm>
            <a:off x="304800" y="1203325"/>
            <a:ext cx="19542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Racial discrimination of ECD provisioning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75% fee-based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80% private and 20% public</a:t>
            </a:r>
          </a:p>
        </p:txBody>
      </p:sp>
      <p:sp>
        <p:nvSpPr>
          <p:cNvPr id="91" name="Nedadgående pil 90"/>
          <p:cNvSpPr>
            <a:spLocks noChangeArrowheads="1"/>
          </p:cNvSpPr>
          <p:nvPr/>
        </p:nvSpPr>
        <p:spPr bwMode="auto">
          <a:xfrm>
            <a:off x="898525" y="2746375"/>
            <a:ext cx="250825" cy="538163"/>
          </a:xfrm>
          <a:prstGeom prst="down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5126" name="Rektangel 91"/>
          <p:cNvSpPr>
            <a:spLocks noChangeArrowheads="1"/>
          </p:cNvSpPr>
          <p:nvPr/>
        </p:nvSpPr>
        <p:spPr bwMode="auto">
          <a:xfrm>
            <a:off x="2601913" y="944563"/>
            <a:ext cx="23399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Audit of Early Childhood Development Policies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Nationwide Audit of ECD services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Education White Paper 5 on ECE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Conditional Grant</a:t>
            </a:r>
          </a:p>
        </p:txBody>
      </p:sp>
      <p:sp>
        <p:nvSpPr>
          <p:cNvPr id="93" name="Nedadgående pil 92"/>
          <p:cNvSpPr>
            <a:spLocks noChangeArrowheads="1"/>
          </p:cNvSpPr>
          <p:nvPr/>
        </p:nvSpPr>
        <p:spPr bwMode="auto">
          <a:xfrm>
            <a:off x="3522663" y="2746375"/>
            <a:ext cx="249237" cy="538163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5128" name="Rektangel 93"/>
          <p:cNvSpPr>
            <a:spLocks noChangeArrowheads="1"/>
          </p:cNvSpPr>
          <p:nvPr/>
        </p:nvSpPr>
        <p:spPr bwMode="auto">
          <a:xfrm>
            <a:off x="5691188" y="965200"/>
            <a:ext cx="2143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Children’s Act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Regulations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National Integrated Programme of Action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Outcome 1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NELDS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NDP</a:t>
            </a:r>
          </a:p>
        </p:txBody>
      </p:sp>
      <p:sp>
        <p:nvSpPr>
          <p:cNvPr id="95" name="Nedadgående pil 94"/>
          <p:cNvSpPr>
            <a:spLocks noChangeArrowheads="1"/>
          </p:cNvSpPr>
          <p:nvPr/>
        </p:nvSpPr>
        <p:spPr bwMode="auto">
          <a:xfrm>
            <a:off x="6330950" y="2713038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5130" name="Rektangel 95"/>
          <p:cNvSpPr>
            <a:spLocks noChangeArrowheads="1"/>
          </p:cNvSpPr>
          <p:nvPr/>
        </p:nvSpPr>
        <p:spPr bwMode="auto">
          <a:xfrm>
            <a:off x="1370013" y="4175125"/>
            <a:ext cx="1954212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Education White Paper 1 on Transformation in Education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Interim Policy on Early Childhood Education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National Pilot Project</a:t>
            </a:r>
          </a:p>
        </p:txBody>
      </p:sp>
      <p:sp>
        <p:nvSpPr>
          <p:cNvPr id="97" name="Nedadgående pil 96"/>
          <p:cNvSpPr>
            <a:spLocks noChangeArrowheads="1"/>
          </p:cNvSpPr>
          <p:nvPr/>
        </p:nvSpPr>
        <p:spPr bwMode="auto">
          <a:xfrm rot="10800000">
            <a:off x="2149475" y="3567113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5132" name="Rektangel 98"/>
          <p:cNvSpPr>
            <a:spLocks noChangeArrowheads="1"/>
          </p:cNvSpPr>
          <p:nvPr/>
        </p:nvSpPr>
        <p:spPr bwMode="auto">
          <a:xfrm>
            <a:off x="4189413" y="4197350"/>
            <a:ext cx="1954212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Equitable share (Grade R)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National Integrated Plan for ECD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Tshwaragano Ka Bana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ECD International Conference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Expanded Public Works Programme</a:t>
            </a:r>
          </a:p>
        </p:txBody>
      </p:sp>
      <p:sp>
        <p:nvSpPr>
          <p:cNvPr id="100" name="Nedadgående pil 99"/>
          <p:cNvSpPr>
            <a:spLocks noChangeArrowheads="1"/>
          </p:cNvSpPr>
          <p:nvPr/>
        </p:nvSpPr>
        <p:spPr bwMode="auto">
          <a:xfrm rot="10800000">
            <a:off x="4968875" y="3587750"/>
            <a:ext cx="249238" cy="538163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C000"/>
              </a:gs>
              <a:gs pos="100000">
                <a:srgbClr val="E36119"/>
              </a:gs>
            </a:gsLst>
            <a:lin ang="2700000" scaled="1"/>
          </a:gradFill>
          <a:ln w="9525">
            <a:solidFill>
              <a:srgbClr val="FC7E00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>
              <a:solidFill>
                <a:srgbClr val="FFFFFF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5134" name="Rektangel 100"/>
          <p:cNvSpPr>
            <a:spLocks noChangeArrowheads="1"/>
          </p:cNvSpPr>
          <p:nvPr/>
        </p:nvSpPr>
        <p:spPr bwMode="auto">
          <a:xfrm>
            <a:off x="6856413" y="4179888"/>
            <a:ext cx="1954212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ECD Policy and Programmes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National Curriculum Framework for Children from Birth to Four</a:t>
            </a:r>
          </a:p>
          <a:p>
            <a:pPr eaLnBrk="1" hangingPunct="1"/>
            <a:r>
              <a:rPr lang="en-ZA" altLang="en-US" sz="1400" noProof="1">
                <a:solidFill>
                  <a:srgbClr val="080808"/>
                </a:solidFill>
              </a:rPr>
              <a:t>Outcome  13</a:t>
            </a:r>
          </a:p>
        </p:txBody>
      </p:sp>
      <p:sp>
        <p:nvSpPr>
          <p:cNvPr id="41" name="Nedadgående pil 40"/>
          <p:cNvSpPr>
            <a:spLocks noChangeArrowheads="1"/>
          </p:cNvSpPr>
          <p:nvPr/>
        </p:nvSpPr>
        <p:spPr bwMode="auto">
          <a:xfrm rot="10800000">
            <a:off x="7635875" y="3570288"/>
            <a:ext cx="249238" cy="538162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B0036"/>
              </a:gs>
              <a:gs pos="100000">
                <a:srgbClr val="C00000"/>
              </a:gs>
            </a:gsLst>
            <a:lin ang="5400000" scaled="1"/>
          </a:gra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pitchFamily="-111" charset="0"/>
              <a:buAutoNum type="arabicPeriod"/>
              <a:defRPr/>
            </a:pPr>
            <a:endParaRPr lang="en-US" noProof="1">
              <a:solidFill>
                <a:srgbClr val="FFFFFF"/>
              </a:solidFill>
              <a:latin typeface="Calibri" pitchFamily="-111" charset="0"/>
              <a:cs typeface="Arial" charset="0"/>
            </a:endParaRPr>
          </a:p>
        </p:txBody>
      </p:sp>
      <p:sp>
        <p:nvSpPr>
          <p:cNvPr id="39" name="Rectangle 8"/>
          <p:cNvSpPr>
            <a:spLocks noGrp="1" noChangeArrowheads="1"/>
          </p:cNvSpPr>
          <p:nvPr>
            <p:ph type="title"/>
          </p:nvPr>
        </p:nvSpPr>
        <p:spPr bwMode="gray">
          <a:xfrm>
            <a:off x="0" y="115888"/>
            <a:ext cx="9144000" cy="860425"/>
          </a:xfrm>
          <a:ln>
            <a:miter lim="800000"/>
            <a:headEnd/>
            <a:tailEnd/>
          </a:ln>
        </p:spPr>
        <p:txBody>
          <a:bodyPr lIns="0" rIns="0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LOOKING </a:t>
            </a:r>
            <a:r>
              <a:rPr lang="en-ZA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BACK</a:t>
            </a:r>
            <a:endParaRPr lang="en-ZA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30" grpId="0"/>
      <p:bldP spid="5132" grpId="0"/>
      <p:bldP spid="5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935088"/>
          </a:xfrm>
        </p:spPr>
        <p:txBody>
          <a:bodyPr>
            <a:normAutofit/>
          </a:bodyPr>
          <a:lstStyle/>
          <a:p>
            <a:r>
              <a:rPr lang="en-ZA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MANDATE</a:t>
            </a:r>
            <a:endParaRPr lang="en-ZA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5366" y="333290"/>
            <a:ext cx="9068972" cy="979231"/>
          </a:xfrm>
        </p:spPr>
        <p:txBody>
          <a:bodyPr>
            <a:noAutofit/>
          </a:bodyPr>
          <a:lstStyle/>
          <a:p>
            <a:r>
              <a:rPr lang="en-ZA" sz="3692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NDP – CHAPTER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312521"/>
            <a:ext cx="8488220" cy="4587765"/>
          </a:xfrm>
        </p:spPr>
        <p:txBody>
          <a:bodyPr>
            <a:normAutofit/>
          </a:bodyPr>
          <a:lstStyle/>
          <a:p>
            <a:pPr algn="just"/>
            <a:r>
              <a:rPr lang="en-ZA" sz="2954" dirty="0" smtClean="0"/>
              <a:t>“</a:t>
            </a:r>
            <a:r>
              <a:rPr lang="en-ZA" sz="2954" dirty="0"/>
              <a:t>The </a:t>
            </a:r>
            <a:r>
              <a:rPr lang="en-ZA" sz="2954" b="1" dirty="0"/>
              <a:t>quality</a:t>
            </a:r>
            <a:r>
              <a:rPr lang="en-ZA" sz="2954" dirty="0"/>
              <a:t> and </a:t>
            </a:r>
            <a:r>
              <a:rPr lang="en-ZA" sz="2954" b="1" dirty="0"/>
              <a:t>coverage</a:t>
            </a:r>
            <a:r>
              <a:rPr lang="en-ZA" sz="2954" dirty="0"/>
              <a:t> of </a:t>
            </a:r>
            <a:r>
              <a:rPr lang="en-ZA" sz="2954" b="1" dirty="0"/>
              <a:t>ECD services </a:t>
            </a:r>
            <a:r>
              <a:rPr lang="en-ZA" sz="2954" dirty="0"/>
              <a:t>for children aged 0–4 years is poor.</a:t>
            </a:r>
          </a:p>
          <a:p>
            <a:pPr algn="just"/>
            <a:r>
              <a:rPr lang="en-ZA" sz="2954" dirty="0"/>
              <a:t>The youngest (0–3 years) are best served through </a:t>
            </a:r>
            <a:r>
              <a:rPr lang="en-ZA" sz="2954" b="1" dirty="0"/>
              <a:t>clinic, home </a:t>
            </a:r>
            <a:r>
              <a:rPr lang="en-ZA" sz="2954" dirty="0"/>
              <a:t>and </a:t>
            </a:r>
            <a:r>
              <a:rPr lang="en-ZA" sz="2954" b="1" dirty="0"/>
              <a:t>community-</a:t>
            </a:r>
            <a:r>
              <a:rPr lang="en-ZA" sz="2954" dirty="0"/>
              <a:t>based programmes </a:t>
            </a:r>
          </a:p>
          <a:p>
            <a:pPr algn="just"/>
            <a:r>
              <a:rPr lang="en-ZA" sz="2954" dirty="0"/>
              <a:t>4–5 year-old children benefit from </a:t>
            </a:r>
            <a:r>
              <a:rPr lang="en-ZA" sz="2954" b="1" dirty="0"/>
              <a:t>some structured learning</a:t>
            </a:r>
            <a:r>
              <a:rPr lang="en-ZA" sz="2954" dirty="0"/>
              <a:t> </a:t>
            </a:r>
            <a:r>
              <a:rPr lang="en-ZA" sz="2954" b="1" dirty="0"/>
              <a:t>in</a:t>
            </a:r>
            <a:r>
              <a:rPr lang="en-ZA" sz="2954" dirty="0"/>
              <a:t>-</a:t>
            </a:r>
            <a:r>
              <a:rPr lang="en-ZA" sz="2954" b="1" dirty="0"/>
              <a:t>group programmes</a:t>
            </a:r>
            <a:r>
              <a:rPr lang="en-ZA" sz="2954" dirty="0"/>
              <a:t>”.</a:t>
            </a:r>
          </a:p>
          <a:p>
            <a:pPr marL="0" indent="0" algn="ctr">
              <a:buNone/>
            </a:pPr>
            <a:r>
              <a:rPr lang="en-ZA" sz="1292" i="1" dirty="0"/>
              <a:t>NDP 2030 (Page 300)</a:t>
            </a:r>
          </a:p>
        </p:txBody>
      </p:sp>
    </p:spTree>
    <p:extLst>
      <p:ext uri="{BB962C8B-B14F-4D97-AF65-F5344CB8AC3E}">
        <p14:creationId xmlns:p14="http://schemas.microsoft.com/office/powerpoint/2010/main" val="27900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115888"/>
            <a:ext cx="8229600" cy="7921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ZA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NDP – CHAPTER </a:t>
            </a:r>
            <a:r>
              <a:rPr lang="en-ZA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9…(2)</a:t>
            </a:r>
            <a:endParaRPr lang="en-ZA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125540"/>
            <a:ext cx="8551738" cy="503976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4000" dirty="0"/>
              <a:t>“</a:t>
            </a:r>
            <a:r>
              <a:rPr lang="en-ZA" sz="4000" b="1" dirty="0"/>
              <a:t>Universal access </a:t>
            </a:r>
            <a:r>
              <a:rPr lang="en-ZA" sz="4000" dirty="0"/>
              <a:t>to </a:t>
            </a:r>
            <a:r>
              <a:rPr lang="en-ZA" sz="4000" b="1" dirty="0"/>
              <a:t>quality</a:t>
            </a:r>
            <a:r>
              <a:rPr lang="en-ZA" sz="4000" dirty="0"/>
              <a:t> early </a:t>
            </a:r>
            <a:r>
              <a:rPr lang="en-ZA" sz="4000" dirty="0" smtClean="0"/>
              <a:t>childhood development </a:t>
            </a:r>
            <a:r>
              <a:rPr lang="en-ZA" sz="4000" dirty="0"/>
              <a:t>for children aged </a:t>
            </a:r>
            <a:r>
              <a:rPr lang="en-ZA" sz="4000" b="1" dirty="0"/>
              <a:t>0–3</a:t>
            </a:r>
            <a:r>
              <a:rPr lang="en-ZA" sz="4000" dirty="0"/>
              <a:t> must be </a:t>
            </a:r>
            <a:r>
              <a:rPr lang="en-ZA" sz="4000" dirty="0" smtClean="0"/>
              <a:t>made available </a:t>
            </a:r>
            <a:r>
              <a:rPr lang="en-ZA" sz="4000" dirty="0"/>
              <a:t>and have a </a:t>
            </a:r>
            <a:r>
              <a:rPr lang="en-ZA" sz="4000" b="1" dirty="0"/>
              <a:t>strong nutrition </a:t>
            </a:r>
            <a:r>
              <a:rPr lang="en-ZA" sz="4000" dirty="0"/>
              <a:t>and </a:t>
            </a:r>
            <a:r>
              <a:rPr lang="en-ZA" sz="4000" b="1" dirty="0" smtClean="0"/>
              <a:t>educational focus</a:t>
            </a:r>
            <a:r>
              <a:rPr lang="en-ZA" sz="4000" dirty="0"/>
              <a:t>. Although early childhood development </a:t>
            </a:r>
            <a:r>
              <a:rPr lang="en-ZA" sz="4000" dirty="0" smtClean="0"/>
              <a:t>may continue </a:t>
            </a:r>
            <a:r>
              <a:rPr lang="en-ZA" sz="4000" dirty="0"/>
              <a:t>to be provided through the private sector</a:t>
            </a:r>
            <a:r>
              <a:rPr lang="en-ZA" sz="4000" dirty="0" smtClean="0"/>
              <a:t>, a </a:t>
            </a:r>
            <a:r>
              <a:rPr lang="en-ZA" sz="4000" b="1" dirty="0"/>
              <a:t>stronger role for the government is </a:t>
            </a:r>
            <a:r>
              <a:rPr lang="en-ZA" sz="4000" b="1" dirty="0" smtClean="0"/>
              <a:t>essential</a:t>
            </a:r>
            <a:r>
              <a:rPr lang="en-ZA" sz="4000" dirty="0" smtClean="0"/>
              <a:t>.</a:t>
            </a:r>
            <a:r>
              <a:rPr lang="en-ZA" sz="4000" i="1" dirty="0" smtClean="0"/>
              <a:t>”</a:t>
            </a:r>
            <a:endParaRPr lang="en-ZA" sz="4000" i="1" dirty="0"/>
          </a:p>
          <a:p>
            <a:pPr marL="0" lvl="0" indent="0" algn="ctr">
              <a:buNone/>
            </a:pPr>
            <a:r>
              <a:rPr lang="en-ZA" sz="1477" i="1" dirty="0">
                <a:solidFill>
                  <a:prstClr val="black"/>
                </a:solidFill>
              </a:rPr>
              <a:t>NDP 2030 (Page 302)</a:t>
            </a:r>
          </a:p>
          <a:p>
            <a:pPr marL="0" indent="0" algn="r">
              <a:spcBef>
                <a:spcPts val="0"/>
              </a:spcBef>
              <a:buNone/>
              <a:defRPr/>
            </a:pPr>
            <a:endParaRPr lang="en-ZA" altLang="en-US" sz="4000" b="1" i="1" dirty="0" smtClean="0">
              <a:solidFill>
                <a:srgbClr val="000000"/>
              </a:solidFill>
            </a:endParaRPr>
          </a:p>
          <a:p>
            <a:pPr marL="0" indent="0" algn="r">
              <a:buNone/>
              <a:defRPr/>
            </a:pPr>
            <a:endParaRPr lang="en-ZA" altLang="en-US" sz="1800" b="1" i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64803" y="633499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9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1025"/>
          </a:xfrm>
        </p:spPr>
        <p:txBody>
          <a:bodyPr>
            <a:normAutofit/>
          </a:bodyPr>
          <a:lstStyle/>
          <a:p>
            <a:r>
              <a:rPr lang="en-ZA" sz="3323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NDP – CHAPTER 9</a:t>
            </a:r>
            <a:r>
              <a:rPr lang="en-ZA" sz="3323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…(3)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" y="908720"/>
            <a:ext cx="8496886" cy="48674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ZA" sz="2215" b="1" dirty="0"/>
              <a:t>Proposals for ECD</a:t>
            </a:r>
          </a:p>
          <a:p>
            <a:pPr algn="just"/>
            <a:r>
              <a:rPr lang="en-ZA" sz="2215" dirty="0"/>
              <a:t>Make two (2) years of quality pre-school enrolment for 4 and 5 year olds compulsory before Grade 1.</a:t>
            </a:r>
          </a:p>
          <a:p>
            <a:pPr marL="0" indent="0" algn="r">
              <a:buNone/>
            </a:pPr>
            <a:r>
              <a:rPr lang="en-ZA" sz="1477" i="1" dirty="0"/>
              <a:t>NDP 2030 (Page 300)</a:t>
            </a:r>
          </a:p>
          <a:p>
            <a:pPr marL="0" indent="0" algn="just">
              <a:buNone/>
            </a:pPr>
            <a:r>
              <a:rPr lang="en-ZA" sz="2215" b="1" dirty="0"/>
              <a:t>Institutional Architecture</a:t>
            </a:r>
          </a:p>
          <a:p>
            <a:pPr algn="just"/>
            <a:r>
              <a:rPr lang="en-ZA" sz="2215" dirty="0"/>
              <a:t>There should be a </a:t>
            </a:r>
            <a:r>
              <a:rPr lang="en-ZA" sz="2215" b="1" dirty="0"/>
              <a:t>policy</a:t>
            </a:r>
            <a:r>
              <a:rPr lang="en-ZA" sz="2215" dirty="0"/>
              <a:t> and </a:t>
            </a:r>
            <a:r>
              <a:rPr lang="en-ZA" sz="2215" b="1" dirty="0"/>
              <a:t>programme</a:t>
            </a:r>
            <a:r>
              <a:rPr lang="en-ZA" sz="2215" dirty="0"/>
              <a:t> shift to ensure that the Department of Basic Education takes the </a:t>
            </a:r>
            <a:r>
              <a:rPr lang="en-ZA" sz="2215" b="1" dirty="0"/>
              <a:t>core responsibility </a:t>
            </a:r>
            <a:r>
              <a:rPr lang="en-ZA" sz="2215" dirty="0"/>
              <a:t>for the provision and monitoring of ECD. </a:t>
            </a:r>
          </a:p>
          <a:p>
            <a:r>
              <a:rPr lang="en-ZA" sz="2215" dirty="0"/>
              <a:t>Other departments should continue to provide services in a supportive capacity. </a:t>
            </a:r>
          </a:p>
          <a:p>
            <a:r>
              <a:rPr lang="en-ZA" sz="2215" dirty="0"/>
              <a:t>Resource allocation should gradually reflect the changes </a:t>
            </a:r>
            <a:endParaRPr lang="en-ZA" sz="2215" dirty="0" smtClean="0"/>
          </a:p>
          <a:p>
            <a:pPr marL="400050" lvl="1" indent="0">
              <a:buNone/>
            </a:pPr>
            <a:r>
              <a:rPr lang="en-ZA" sz="2220" dirty="0" smtClean="0"/>
              <a:t>in </a:t>
            </a:r>
            <a:r>
              <a:rPr lang="en-ZA" sz="2220" dirty="0"/>
              <a:t>institutional responsibility for early childhood development.</a:t>
            </a:r>
          </a:p>
          <a:p>
            <a:pPr marL="0" indent="0" algn="ctr">
              <a:buNone/>
            </a:pPr>
            <a:r>
              <a:rPr lang="en-ZA" sz="1477" i="1" dirty="0"/>
              <a:t>NDP 2030 (Page 302)</a:t>
            </a:r>
          </a:p>
          <a:p>
            <a:endParaRPr lang="en-ZA" sz="2215" dirty="0"/>
          </a:p>
        </p:txBody>
      </p:sp>
    </p:spTree>
    <p:extLst>
      <p:ext uri="{BB962C8B-B14F-4D97-AF65-F5344CB8AC3E}">
        <p14:creationId xmlns:p14="http://schemas.microsoft.com/office/powerpoint/2010/main" val="11732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250"/>
  <p:tag name="ARS_PPT_DBNAME" val="273a932b-70b5-43d3-9419-d18a90a230cb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250"/>
  <p:tag name="ARS_SLIDE_PARTICIPANTNUM" val="25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250"/>
  <p:tag name="ARS_SLIDE_PARTICIPANTNUM" val="25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1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24507</TotalTime>
  <Words>884</Words>
  <Application>Microsoft Office PowerPoint</Application>
  <PresentationFormat>On-screen Show (4:3)</PresentationFormat>
  <Paragraphs>135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MS PGothic</vt:lpstr>
      <vt:lpstr>Arial</vt:lpstr>
      <vt:lpstr>Arial Black</vt:lpstr>
      <vt:lpstr>Calibri</vt:lpstr>
      <vt:lpstr>1_New DBE Presentation template</vt:lpstr>
      <vt:lpstr>SOCIAL JUSTICE IN ECD</vt:lpstr>
      <vt:lpstr>PRESENTATION OUTLINE</vt:lpstr>
      <vt:lpstr>LOOKING BACK</vt:lpstr>
      <vt:lpstr>PowerPoint Presentation</vt:lpstr>
      <vt:lpstr>LOOKING BACK</vt:lpstr>
      <vt:lpstr>MANDATE</vt:lpstr>
      <vt:lpstr>NDP – CHAPTER 9</vt:lpstr>
      <vt:lpstr>NDP – CHAPTER 9…(2)</vt:lpstr>
      <vt:lpstr>NDP – CHAPTER 9…(3)</vt:lpstr>
      <vt:lpstr>STATE OF THE NATION ADDRESS</vt:lpstr>
      <vt:lpstr>RECONFIGURATION OF GOVERNMENT DEPARTMENTS</vt:lpstr>
      <vt:lpstr>PRESIDENTIAL PROCLAMATION</vt:lpstr>
      <vt:lpstr>SOCIAL JUSTICE IN ECD</vt:lpstr>
      <vt:lpstr>PROGRESS IN TERMS OF SOCIAL JUSTICE PRINCIPLES IN SCHOOLING</vt:lpstr>
      <vt:lpstr>SOCIAL JUSTICE IN ECD</vt:lpstr>
      <vt:lpstr>HAPPENING NOW</vt:lpstr>
      <vt:lpstr>NATURE OF THE SHIFT</vt:lpstr>
      <vt:lpstr>CHANGE DRIVERS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somgede.f</dc:creator>
  <cp:lastModifiedBy>Samuels.Marie-Louise</cp:lastModifiedBy>
  <cp:revision>1638</cp:revision>
  <cp:lastPrinted>2019-05-30T16:47:07Z</cp:lastPrinted>
  <dcterms:created xsi:type="dcterms:W3CDTF">2013-11-04T08:51:01Z</dcterms:created>
  <dcterms:modified xsi:type="dcterms:W3CDTF">2019-07-05T11:58:03Z</dcterms:modified>
</cp:coreProperties>
</file>