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60" r:id="rId1"/>
    <p:sldMasterId id="2147483672" r:id="rId2"/>
    <p:sldMasterId id="2147483685" r:id="rId3"/>
  </p:sldMasterIdLst>
  <p:notesMasterIdLst>
    <p:notesMasterId r:id="rId56"/>
  </p:notesMasterIdLst>
  <p:handoutMasterIdLst>
    <p:handoutMasterId r:id="rId57"/>
  </p:handoutMasterIdLst>
  <p:sldIdLst>
    <p:sldId id="441" r:id="rId4"/>
    <p:sldId id="379" r:id="rId5"/>
    <p:sldId id="391" r:id="rId6"/>
    <p:sldId id="392" r:id="rId7"/>
    <p:sldId id="393" r:id="rId8"/>
    <p:sldId id="313" r:id="rId9"/>
    <p:sldId id="435" r:id="rId10"/>
    <p:sldId id="363" r:id="rId11"/>
    <p:sldId id="311" r:id="rId12"/>
    <p:sldId id="436" r:id="rId13"/>
    <p:sldId id="395" r:id="rId14"/>
    <p:sldId id="418" r:id="rId15"/>
    <p:sldId id="339" r:id="rId16"/>
    <p:sldId id="300" r:id="rId17"/>
    <p:sldId id="437" r:id="rId18"/>
    <p:sldId id="429" r:id="rId19"/>
    <p:sldId id="430" r:id="rId20"/>
    <p:sldId id="398" r:id="rId21"/>
    <p:sldId id="400" r:id="rId22"/>
    <p:sldId id="425" r:id="rId23"/>
    <p:sldId id="420" r:id="rId24"/>
    <p:sldId id="424" r:id="rId25"/>
    <p:sldId id="438" r:id="rId26"/>
    <p:sldId id="439" r:id="rId27"/>
    <p:sldId id="372" r:id="rId28"/>
    <p:sldId id="317" r:id="rId29"/>
    <p:sldId id="403" r:id="rId30"/>
    <p:sldId id="306" r:id="rId31"/>
    <p:sldId id="422" r:id="rId32"/>
    <p:sldId id="434" r:id="rId33"/>
    <p:sldId id="402" r:id="rId34"/>
    <p:sldId id="440" r:id="rId35"/>
    <p:sldId id="367" r:id="rId36"/>
    <p:sldId id="369" r:id="rId37"/>
    <p:sldId id="421" r:id="rId38"/>
    <p:sldId id="409" r:id="rId39"/>
    <p:sldId id="431" r:id="rId40"/>
    <p:sldId id="417" r:id="rId41"/>
    <p:sldId id="412" r:id="rId42"/>
    <p:sldId id="413" r:id="rId43"/>
    <p:sldId id="345" r:id="rId44"/>
    <p:sldId id="318" r:id="rId45"/>
    <p:sldId id="360" r:id="rId46"/>
    <p:sldId id="308" r:id="rId47"/>
    <p:sldId id="328" r:id="rId48"/>
    <p:sldId id="327" r:id="rId49"/>
    <p:sldId id="364" r:id="rId50"/>
    <p:sldId id="368" r:id="rId51"/>
    <p:sldId id="411" r:id="rId52"/>
    <p:sldId id="426" r:id="rId53"/>
    <p:sldId id="427" r:id="rId54"/>
    <p:sldId id="428" r:id="rId55"/>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e Wills" initials="G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8" autoAdjust="0"/>
    <p:restoredTop sz="86513" autoAdjust="0"/>
  </p:normalViewPr>
  <p:slideViewPr>
    <p:cSldViewPr>
      <p:cViewPr varScale="1">
        <p:scale>
          <a:sx n="46" d="100"/>
          <a:sy n="46" d="100"/>
        </p:scale>
        <p:origin x="-504" y="-86"/>
      </p:cViewPr>
      <p:guideLst>
        <p:guide orient="horz" pos="2160"/>
        <p:guide pos="3120"/>
      </p:guideLst>
    </p:cSldViewPr>
  </p:slideViewPr>
  <p:outlineViewPr>
    <p:cViewPr>
      <p:scale>
        <a:sx n="33" d="100"/>
        <a:sy n="33" d="100"/>
      </p:scale>
      <p:origin x="0" y="1920"/>
    </p:cViewPr>
  </p:outlineViewPr>
  <p:notesTextViewPr>
    <p:cViewPr>
      <p:scale>
        <a:sx n="125" d="100"/>
        <a:sy n="125" d="100"/>
      </p:scale>
      <p:origin x="0" y="0"/>
    </p:cViewPr>
  </p:notesTextViewPr>
  <p:notesViewPr>
    <p:cSldViewPr>
      <p:cViewPr varScale="1">
        <p:scale>
          <a:sx n="55" d="100"/>
          <a:sy n="55" d="100"/>
        </p:scale>
        <p:origin x="-286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bri\Dropbox\PHD%20Gods%20Plan\Principal%20quality\Presentations\Stats%20on%20principals%20_%202016%20PERSAL.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Book3"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Gabrielle\Dropbox\PHD%20Gods%20Plan\Principal%20quality\Profiling%20principals%20Working%20Paper\2015-07-20%20Principals%20working%20paper%20tables%20and%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Gabrielle\Dropbox\Matric%20results%20turnover\Copy%20of%202015-04-24%20Descriptive%20Paper%20Graphs-Tab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abrielle\Dropbox\Matric%20results%20turnover\Copy%20of%202015-04-24%20Descriptive%20Paper%20Graphs-Tables.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file:///C:\Users\Gabrielle\Dropbox\PHD%20Gods%20Plan\Principal%20quality\Profiling%20principals%20Working%20Paper\2015-07-20%20Principals%20working%20paper%20tables%20and%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0865507436570429"/>
          <c:y val="5.0925925925925923E-2"/>
          <c:w val="0.73244783803260016"/>
          <c:h val="0.78216827063283756"/>
        </c:manualLayout>
      </c:layout>
      <c:barChart>
        <c:barDir val="col"/>
        <c:grouping val="clustered"/>
        <c:varyColors val="0"/>
        <c:ser>
          <c:idx val="0"/>
          <c:order val="0"/>
          <c:tx>
            <c:v>2004</c:v>
          </c:tx>
          <c:spPr>
            <a:solidFill>
              <a:schemeClr val="bg1">
                <a:lumMod val="75000"/>
              </a:schemeClr>
            </a:solidFill>
          </c:spPr>
          <c:invertIfNegative val="0"/>
          <c:dLbls>
            <c:dLbl>
              <c:idx val="0"/>
              <c:layout>
                <c:manualLayout>
                  <c:x val="0"/>
                  <c:y val="6.5354330708661423E-2"/>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400">
                    <a:latin typeface="Calibri Light" panose="020F03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2.1 Age profile princ.'!$A$44:$A$50</c:f>
              <c:strCache>
                <c:ptCount val="7"/>
                <c:pt idx="0">
                  <c:v>26-34</c:v>
                </c:pt>
                <c:pt idx="1">
                  <c:v>35-39</c:v>
                </c:pt>
                <c:pt idx="2">
                  <c:v>40-44</c:v>
                </c:pt>
                <c:pt idx="3">
                  <c:v>45-49</c:v>
                </c:pt>
                <c:pt idx="4">
                  <c:v>50-54</c:v>
                </c:pt>
                <c:pt idx="5">
                  <c:v>55-59</c:v>
                </c:pt>
                <c:pt idx="6">
                  <c:v>60+</c:v>
                </c:pt>
              </c:strCache>
            </c:strRef>
          </c:cat>
          <c:val>
            <c:numRef>
              <c:f>'Fig. 2.1 Age profile princ.'!$B$44:$B$50</c:f>
              <c:numCache>
                <c:formatCode>General</c:formatCode>
                <c:ptCount val="7"/>
                <c:pt idx="0">
                  <c:v>2.02</c:v>
                </c:pt>
                <c:pt idx="1">
                  <c:v>10</c:v>
                </c:pt>
                <c:pt idx="2">
                  <c:v>19.170000000000002</c:v>
                </c:pt>
                <c:pt idx="3">
                  <c:v>25.92</c:v>
                </c:pt>
                <c:pt idx="4">
                  <c:v>25.73</c:v>
                </c:pt>
                <c:pt idx="5">
                  <c:v>13.3</c:v>
                </c:pt>
                <c:pt idx="6">
                  <c:v>3.86</c:v>
                </c:pt>
              </c:numCache>
            </c:numRef>
          </c:val>
        </c:ser>
        <c:ser>
          <c:idx val="1"/>
          <c:order val="1"/>
          <c:tx>
            <c:v>2012</c:v>
          </c:tx>
          <c:spPr>
            <a:solidFill>
              <a:schemeClr val="bg1"/>
            </a:solidFill>
            <a:ln w="19050">
              <a:solidFill>
                <a:schemeClr val="tx1"/>
              </a:solidFill>
            </a:ln>
          </c:spPr>
          <c:invertIfNegative val="0"/>
          <c:dLbls>
            <c:dLbl>
              <c:idx val="4"/>
              <c:layout>
                <c:manualLayout>
                  <c:x val="-3.8888888888888887E-4"/>
                  <c:y val="8.7962962962962965E-2"/>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400">
                    <a:latin typeface="Calibri Light" panose="020F03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2.1 Age profile princ.'!$A$44:$A$50</c:f>
              <c:strCache>
                <c:ptCount val="7"/>
                <c:pt idx="0">
                  <c:v>26-34</c:v>
                </c:pt>
                <c:pt idx="1">
                  <c:v>35-39</c:v>
                </c:pt>
                <c:pt idx="2">
                  <c:v>40-44</c:v>
                </c:pt>
                <c:pt idx="3">
                  <c:v>45-49</c:v>
                </c:pt>
                <c:pt idx="4">
                  <c:v>50-54</c:v>
                </c:pt>
                <c:pt idx="5">
                  <c:v>55-59</c:v>
                </c:pt>
                <c:pt idx="6">
                  <c:v>60+</c:v>
                </c:pt>
              </c:strCache>
            </c:strRef>
          </c:cat>
          <c:val>
            <c:numRef>
              <c:f>'Fig. 2.1 Age profile princ.'!$C$44:$C$50</c:f>
              <c:numCache>
                <c:formatCode>General</c:formatCode>
                <c:ptCount val="7"/>
                <c:pt idx="0">
                  <c:v>0.16</c:v>
                </c:pt>
                <c:pt idx="1">
                  <c:v>2.95</c:v>
                </c:pt>
                <c:pt idx="2">
                  <c:v>14.32</c:v>
                </c:pt>
                <c:pt idx="3">
                  <c:v>22.68</c:v>
                </c:pt>
                <c:pt idx="4">
                  <c:v>27.36</c:v>
                </c:pt>
                <c:pt idx="5">
                  <c:v>24.98</c:v>
                </c:pt>
                <c:pt idx="6">
                  <c:v>7.56</c:v>
                </c:pt>
              </c:numCache>
            </c:numRef>
          </c:val>
        </c:ser>
        <c:ser>
          <c:idx val="2"/>
          <c:order val="2"/>
          <c:tx>
            <c:strRef>
              <c:f>'Fig. 2.1 Age profile princ.'!$D$43</c:f>
              <c:strCache>
                <c:ptCount val="1"/>
                <c:pt idx="0">
                  <c:v>2016</c:v>
                </c:pt>
              </c:strCache>
            </c:strRef>
          </c:tx>
          <c:spPr>
            <a:solidFill>
              <a:srgbClr val="FF5050"/>
            </a:solidFill>
          </c:spPr>
          <c:invertIfNegative val="0"/>
          <c:dLbls>
            <c:numFmt formatCode="#,##0" sourceLinked="0"/>
            <c:spPr>
              <a:noFill/>
              <a:ln>
                <a:noFill/>
              </a:ln>
              <a:effectLst/>
            </c:spPr>
            <c:txPr>
              <a:bodyPr/>
              <a:lstStyle/>
              <a:p>
                <a:pPr algn="ctr">
                  <a:defRPr sz="1400">
                    <a:latin typeface="Calibri Light" panose="020F03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 2.1 Age profile princ.'!$A$44:$A$50</c:f>
              <c:strCache>
                <c:ptCount val="7"/>
                <c:pt idx="0">
                  <c:v>26-34</c:v>
                </c:pt>
                <c:pt idx="1">
                  <c:v>35-39</c:v>
                </c:pt>
                <c:pt idx="2">
                  <c:v>40-44</c:v>
                </c:pt>
                <c:pt idx="3">
                  <c:v>45-49</c:v>
                </c:pt>
                <c:pt idx="4">
                  <c:v>50-54</c:v>
                </c:pt>
                <c:pt idx="5">
                  <c:v>55-59</c:v>
                </c:pt>
                <c:pt idx="6">
                  <c:v>60+</c:v>
                </c:pt>
              </c:strCache>
            </c:strRef>
          </c:cat>
          <c:val>
            <c:numRef>
              <c:f>'Fig. 2.1 Age profile princ.'!$D$44:$D$50</c:f>
              <c:numCache>
                <c:formatCode>General</c:formatCode>
                <c:ptCount val="7"/>
                <c:pt idx="0">
                  <c:v>0.17</c:v>
                </c:pt>
                <c:pt idx="1">
                  <c:v>1.31</c:v>
                </c:pt>
                <c:pt idx="2">
                  <c:v>10.210000000000001</c:v>
                </c:pt>
                <c:pt idx="3">
                  <c:v>25.34</c:v>
                </c:pt>
                <c:pt idx="4">
                  <c:v>28.25</c:v>
                </c:pt>
                <c:pt idx="5">
                  <c:v>26.75</c:v>
                </c:pt>
                <c:pt idx="6">
                  <c:v>7.99</c:v>
                </c:pt>
              </c:numCache>
            </c:numRef>
          </c:val>
        </c:ser>
        <c:dLbls>
          <c:showLegendKey val="0"/>
          <c:showVal val="0"/>
          <c:showCatName val="0"/>
          <c:showSerName val="0"/>
          <c:showPercent val="0"/>
          <c:showBubbleSize val="0"/>
        </c:dLbls>
        <c:gapWidth val="111"/>
        <c:axId val="147434496"/>
        <c:axId val="147444864"/>
      </c:barChart>
      <c:catAx>
        <c:axId val="147434496"/>
        <c:scaling>
          <c:orientation val="minMax"/>
        </c:scaling>
        <c:delete val="0"/>
        <c:axPos val="b"/>
        <c:title>
          <c:tx>
            <c:rich>
              <a:bodyPr/>
              <a:lstStyle/>
              <a:p>
                <a:pPr>
                  <a:defRPr>
                    <a:latin typeface="Calibri Light" panose="020F0302020204030204" pitchFamily="34" charset="0"/>
                  </a:defRPr>
                </a:pPr>
                <a:r>
                  <a:rPr lang="en-ZA">
                    <a:latin typeface="Calibri Light" panose="020F0302020204030204" pitchFamily="34" charset="0"/>
                  </a:rPr>
                  <a:t>Age of principals</a:t>
                </a:r>
              </a:p>
            </c:rich>
          </c:tx>
          <c:layout>
            <c:manualLayout>
              <c:xMode val="edge"/>
              <c:yMode val="edge"/>
              <c:x val="0.36294465130864395"/>
              <c:y val="0.91471490919932352"/>
            </c:manualLayout>
          </c:layout>
          <c:overlay val="0"/>
        </c:title>
        <c:numFmt formatCode="General" sourceLinked="0"/>
        <c:majorTickMark val="out"/>
        <c:minorTickMark val="none"/>
        <c:tickLblPos val="nextTo"/>
        <c:txPr>
          <a:bodyPr/>
          <a:lstStyle/>
          <a:p>
            <a:pPr>
              <a:defRPr>
                <a:latin typeface="Calibri Light" panose="020F0302020204030204" pitchFamily="34" charset="0"/>
              </a:defRPr>
            </a:pPr>
            <a:endParaRPr lang="en-US"/>
          </a:p>
        </c:txPr>
        <c:crossAx val="147444864"/>
        <c:crosses val="autoZero"/>
        <c:auto val="1"/>
        <c:lblAlgn val="ctr"/>
        <c:lblOffset val="100"/>
        <c:noMultiLvlLbl val="0"/>
      </c:catAx>
      <c:valAx>
        <c:axId val="147444864"/>
        <c:scaling>
          <c:orientation val="minMax"/>
        </c:scaling>
        <c:delete val="0"/>
        <c:axPos val="l"/>
        <c:majorGridlines/>
        <c:title>
          <c:tx>
            <c:rich>
              <a:bodyPr rot="-5400000" vert="horz"/>
              <a:lstStyle/>
              <a:p>
                <a:pPr>
                  <a:defRPr>
                    <a:latin typeface="Calibri Light" panose="020F0302020204030204" pitchFamily="34" charset="0"/>
                  </a:defRPr>
                </a:pPr>
                <a:r>
                  <a:rPr lang="en-ZA">
                    <a:latin typeface="Calibri Light" panose="020F0302020204030204" pitchFamily="34" charset="0"/>
                  </a:rPr>
                  <a:t>Percentage</a:t>
                </a:r>
              </a:p>
            </c:rich>
          </c:tx>
          <c:layout>
            <c:manualLayout>
              <c:xMode val="edge"/>
              <c:yMode val="edge"/>
              <c:x val="1.8946439632209367E-2"/>
              <c:y val="0.31697717601527997"/>
            </c:manualLayout>
          </c:layout>
          <c:overlay val="0"/>
        </c:title>
        <c:numFmt formatCode="General" sourceLinked="1"/>
        <c:majorTickMark val="out"/>
        <c:minorTickMark val="none"/>
        <c:tickLblPos val="nextTo"/>
        <c:txPr>
          <a:bodyPr/>
          <a:lstStyle/>
          <a:p>
            <a:pPr>
              <a:defRPr>
                <a:latin typeface="Calibri Light" panose="020F0302020204030204" pitchFamily="34" charset="0"/>
              </a:defRPr>
            </a:pPr>
            <a:endParaRPr lang="en-US"/>
          </a:p>
        </c:txPr>
        <c:crossAx val="147434496"/>
        <c:crosses val="autoZero"/>
        <c:crossBetween val="between"/>
      </c:valAx>
      <c:spPr>
        <a:solidFill>
          <a:schemeClr val="bg1"/>
        </a:solidFill>
      </c:spPr>
    </c:plotArea>
    <c:legend>
      <c:legendPos val="r"/>
      <c:layout>
        <c:manualLayout>
          <c:xMode val="edge"/>
          <c:yMode val="edge"/>
          <c:x val="0.84993673797424463"/>
          <c:y val="0.39368438320209975"/>
          <c:w val="0.12968222059315224"/>
          <c:h val="0.25039370078740159"/>
        </c:manualLayout>
      </c:layout>
      <c:overlay val="0"/>
      <c:txPr>
        <a:bodyPr/>
        <a:lstStyle/>
        <a:p>
          <a:pPr>
            <a:defRPr>
              <a:latin typeface="Calibri Light" panose="020F0302020204030204" pitchFamily="34" charset="0"/>
            </a:defRPr>
          </a:pPr>
          <a:endParaRPr lang="en-US"/>
        </a:p>
      </c:txPr>
    </c:legend>
    <c:plotVisOnly val="1"/>
    <c:dispBlanksAs val="gap"/>
    <c:showDLblsOverMax val="0"/>
  </c:chart>
  <c:spPr>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algn="ctr" defTabSz="914400" rtl="0" eaLnBrk="1" fontAlgn="base" latinLnBrk="0" hangingPunct="1">
              <a:spcBef>
                <a:spcPct val="0"/>
              </a:spcBef>
              <a:spcAft>
                <a:spcPct val="0"/>
              </a:spcAft>
              <a:defRPr lang="en-ZA" sz="2400" b="1" i="0" u="none" strike="noStrike" kern="1200" spc="0" baseline="0" dirty="0">
                <a:solidFill>
                  <a:prstClr val="black"/>
                </a:solidFill>
                <a:latin typeface="+mn-lt"/>
                <a:ea typeface="+mn-ea"/>
                <a:cs typeface="+mn-cs"/>
              </a:defRPr>
            </a:pPr>
            <a:r>
              <a:rPr lang="en-ZA" sz="2400" b="1" kern="1200" dirty="0">
                <a:solidFill>
                  <a:prstClr val="black"/>
                </a:solidFill>
                <a:latin typeface="+mj-lt"/>
                <a:ea typeface="+mn-ea"/>
                <a:cs typeface="+mn-cs"/>
              </a:rPr>
              <a:t>"Older" principals, 1st quarter 2016</a:t>
            </a:r>
          </a:p>
        </c:rich>
      </c:tx>
      <c:layout>
        <c:manualLayout>
          <c:xMode val="edge"/>
          <c:yMode val="edge"/>
          <c:x val="0.22536101430906769"/>
          <c:y val="1.2145107046057908E-2"/>
        </c:manualLayout>
      </c:layout>
      <c:overlay val="0"/>
      <c:spPr>
        <a:noFill/>
        <a:ln>
          <a:noFill/>
        </a:ln>
        <a:effectLst/>
      </c:spPr>
    </c:title>
    <c:autoTitleDeleted val="0"/>
    <c:plotArea>
      <c:layout>
        <c:manualLayout>
          <c:layoutTarget val="inner"/>
          <c:xMode val="edge"/>
          <c:yMode val="edge"/>
          <c:x val="0.1477060367454068"/>
          <c:y val="0.17171296296296296"/>
          <c:w val="0.82173840769903772"/>
          <c:h val="0.61498432487605714"/>
        </c:manualLayout>
      </c:layout>
      <c:barChart>
        <c:barDir val="col"/>
        <c:grouping val="stacked"/>
        <c:varyColors val="0"/>
        <c:ser>
          <c:idx val="0"/>
          <c:order val="0"/>
          <c:tx>
            <c:strRef>
              <c:f>'Principals age dist by prov2016'!$A$26</c:f>
              <c:strCache>
                <c:ptCount val="1"/>
                <c:pt idx="0">
                  <c:v>% principals aged 55-59</c:v>
                </c:pt>
              </c:strCache>
            </c:strRef>
          </c:tx>
          <c:spPr>
            <a:solidFill>
              <a:srgbClr val="00B0F0"/>
            </a:solidFill>
            <a:ln w="19050">
              <a:noFill/>
            </a:ln>
            <a:effectLst/>
          </c:spPr>
          <c:invertIfNegative val="0"/>
          <c:cat>
            <c:strRef>
              <c:f>'Principals age dist by prov2016'!$B$20:$K$20</c:f>
              <c:strCache>
                <c:ptCount val="10"/>
                <c:pt idx="0">
                  <c:v>EC</c:v>
                </c:pt>
                <c:pt idx="1">
                  <c:v>FS</c:v>
                </c:pt>
                <c:pt idx="2">
                  <c:v>GP</c:v>
                </c:pt>
                <c:pt idx="3">
                  <c:v>KZN</c:v>
                </c:pt>
                <c:pt idx="4">
                  <c:v>LP</c:v>
                </c:pt>
                <c:pt idx="5">
                  <c:v>MP</c:v>
                </c:pt>
                <c:pt idx="6">
                  <c:v>NW</c:v>
                </c:pt>
                <c:pt idx="7">
                  <c:v>NC</c:v>
                </c:pt>
                <c:pt idx="8">
                  <c:v>WC</c:v>
                </c:pt>
                <c:pt idx="9">
                  <c:v>All</c:v>
                </c:pt>
              </c:strCache>
            </c:strRef>
          </c:cat>
          <c:val>
            <c:numRef>
              <c:f>'Principals age dist by prov2016'!$B$26:$K$26</c:f>
              <c:numCache>
                <c:formatCode>General</c:formatCode>
                <c:ptCount val="10"/>
                <c:pt idx="0">
                  <c:v>24.89</c:v>
                </c:pt>
                <c:pt idx="1">
                  <c:v>24.4</c:v>
                </c:pt>
                <c:pt idx="2">
                  <c:v>26.6</c:v>
                </c:pt>
                <c:pt idx="3">
                  <c:v>27.2</c:v>
                </c:pt>
                <c:pt idx="4">
                  <c:v>28.06</c:v>
                </c:pt>
                <c:pt idx="5">
                  <c:v>27.06</c:v>
                </c:pt>
                <c:pt idx="6">
                  <c:v>25.82</c:v>
                </c:pt>
                <c:pt idx="7">
                  <c:v>24.74</c:v>
                </c:pt>
                <c:pt idx="8">
                  <c:v>32.22</c:v>
                </c:pt>
                <c:pt idx="9">
                  <c:v>26.78</c:v>
                </c:pt>
              </c:numCache>
            </c:numRef>
          </c:val>
        </c:ser>
        <c:ser>
          <c:idx val="1"/>
          <c:order val="1"/>
          <c:tx>
            <c:strRef>
              <c:f>'Principals age dist by prov2016'!$A$27</c:f>
              <c:strCache>
                <c:ptCount val="1"/>
                <c:pt idx="0">
                  <c:v>% principals aged 60+ </c:v>
                </c:pt>
              </c:strCache>
            </c:strRef>
          </c:tx>
          <c:spPr>
            <a:solidFill>
              <a:srgbClr val="AD0101">
                <a:lumMod val="60000"/>
                <a:lumOff val="40000"/>
              </a:srgbClr>
            </a:solidFill>
            <a:ln>
              <a:noFill/>
            </a:ln>
            <a:effectLst/>
          </c:spPr>
          <c:invertIfNegative val="0"/>
          <c:cat>
            <c:strRef>
              <c:f>'Principals age dist by prov2016'!$B$20:$K$20</c:f>
              <c:strCache>
                <c:ptCount val="10"/>
                <c:pt idx="0">
                  <c:v>EC</c:v>
                </c:pt>
                <c:pt idx="1">
                  <c:v>FS</c:v>
                </c:pt>
                <c:pt idx="2">
                  <c:v>GP</c:v>
                </c:pt>
                <c:pt idx="3">
                  <c:v>KZN</c:v>
                </c:pt>
                <c:pt idx="4">
                  <c:v>LP</c:v>
                </c:pt>
                <c:pt idx="5">
                  <c:v>MP</c:v>
                </c:pt>
                <c:pt idx="6">
                  <c:v>NW</c:v>
                </c:pt>
                <c:pt idx="7">
                  <c:v>NC</c:v>
                </c:pt>
                <c:pt idx="8">
                  <c:v>WC</c:v>
                </c:pt>
                <c:pt idx="9">
                  <c:v>All</c:v>
                </c:pt>
              </c:strCache>
            </c:strRef>
          </c:cat>
          <c:val>
            <c:numRef>
              <c:f>'Principals age dist by prov2016'!$B$27:$K$27</c:f>
              <c:numCache>
                <c:formatCode>General</c:formatCode>
                <c:ptCount val="10"/>
                <c:pt idx="0">
                  <c:v>5.73</c:v>
                </c:pt>
                <c:pt idx="1">
                  <c:v>7.03</c:v>
                </c:pt>
                <c:pt idx="2">
                  <c:v>11.9</c:v>
                </c:pt>
                <c:pt idx="3">
                  <c:v>7.73</c:v>
                </c:pt>
                <c:pt idx="4">
                  <c:v>7.47</c:v>
                </c:pt>
                <c:pt idx="5">
                  <c:v>7.12</c:v>
                </c:pt>
                <c:pt idx="6">
                  <c:v>10.58</c:v>
                </c:pt>
                <c:pt idx="7">
                  <c:v>7.48</c:v>
                </c:pt>
                <c:pt idx="8">
                  <c:v>12.83</c:v>
                </c:pt>
                <c:pt idx="9">
                  <c:v>8.0399999999999991</c:v>
                </c:pt>
              </c:numCache>
            </c:numRef>
          </c:val>
        </c:ser>
        <c:dLbls>
          <c:showLegendKey val="0"/>
          <c:showVal val="0"/>
          <c:showCatName val="0"/>
          <c:showSerName val="0"/>
          <c:showPercent val="0"/>
          <c:showBubbleSize val="0"/>
        </c:dLbls>
        <c:gapWidth val="150"/>
        <c:overlap val="100"/>
        <c:axId val="149066496"/>
        <c:axId val="149068032"/>
      </c:barChart>
      <c:catAx>
        <c:axId val="14906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49068032"/>
        <c:crosses val="autoZero"/>
        <c:auto val="1"/>
        <c:lblAlgn val="ctr"/>
        <c:lblOffset val="100"/>
        <c:noMultiLvlLbl val="0"/>
      </c:catAx>
      <c:valAx>
        <c:axId val="149068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r>
                  <a:rPr lang="en-ZA" sz="1800" b="1" dirty="0">
                    <a:solidFill>
                      <a:schemeClr val="tx1"/>
                    </a:solidFill>
                    <a:latin typeface="Calibri" panose="020F0502020204030204" pitchFamily="34" charset="0"/>
                  </a:rPr>
                  <a:t>Percentage</a:t>
                </a:r>
              </a:p>
            </c:rich>
          </c:tx>
          <c:layout>
            <c:manualLayout>
              <c:xMode val="edge"/>
              <c:yMode val="edge"/>
              <c:x val="8.5302342987473422E-3"/>
              <c:y val="0.3456589202945376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crossAx val="149066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legendEntry>
      <c:layout>
        <c:manualLayout>
          <c:xMode val="edge"/>
          <c:yMode val="edge"/>
          <c:x val="0.15864670095428823"/>
          <c:y val="0.9169055995660117"/>
          <c:w val="0.77005385887457711"/>
          <c:h val="8.309440043398830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0.18786585259141209"/>
          <c:y val="4.3264503441494594E-2"/>
          <c:w val="0.65249614953611068"/>
          <c:h val="0.69479664599447188"/>
        </c:manualLayout>
      </c:layout>
      <c:barChart>
        <c:barDir val="col"/>
        <c:grouping val="clustered"/>
        <c:varyColors val="0"/>
        <c:ser>
          <c:idx val="0"/>
          <c:order val="0"/>
          <c:tx>
            <c:strRef>
              <c:f>'Retirements by quintile'!$A$15</c:f>
              <c:strCache>
                <c:ptCount val="1"/>
                <c:pt idx="0">
                  <c:v>% of principals aged 55 years or older </c:v>
                </c:pt>
              </c:strCache>
            </c:strRef>
          </c:tx>
          <c:spPr>
            <a:solidFill>
              <a:schemeClr val="bg1">
                <a:lumMod val="75000"/>
              </a:schemeClr>
            </a:solidFill>
          </c:spPr>
          <c:invertIfNegative val="0"/>
          <c:dLbls>
            <c:numFmt formatCode="#,##0.0" sourceLinked="0"/>
            <c:spPr>
              <a:noFill/>
              <a:ln>
                <a:noFill/>
              </a:ln>
              <a:effectLst/>
            </c:spPr>
            <c:txPr>
              <a:bodyPr/>
              <a:lstStyle/>
              <a:p>
                <a:pPr>
                  <a:defRPr sz="1800">
                    <a:latin typeface="Calibri Light" panose="020F030202020403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'Retirements by quintile'!$B$14:$F$14</c:f>
              <c:strCache>
                <c:ptCount val="5"/>
                <c:pt idx="0">
                  <c:v>Quintile1</c:v>
                </c:pt>
                <c:pt idx="1">
                  <c:v>Quintile2</c:v>
                </c:pt>
                <c:pt idx="2">
                  <c:v>Quintile3</c:v>
                </c:pt>
                <c:pt idx="3">
                  <c:v>Quintile4</c:v>
                </c:pt>
                <c:pt idx="4">
                  <c:v>Quintile5</c:v>
                </c:pt>
              </c:strCache>
            </c:strRef>
          </c:cat>
          <c:val>
            <c:numRef>
              <c:f>'Retirements by quintile'!$B$15:$F$15</c:f>
              <c:numCache>
                <c:formatCode>General</c:formatCode>
                <c:ptCount val="5"/>
                <c:pt idx="0">
                  <c:v>27.19</c:v>
                </c:pt>
                <c:pt idx="1">
                  <c:v>28.87</c:v>
                </c:pt>
                <c:pt idx="2">
                  <c:v>36.22</c:v>
                </c:pt>
                <c:pt idx="3">
                  <c:v>40.120000000000005</c:v>
                </c:pt>
                <c:pt idx="4">
                  <c:v>48.5</c:v>
                </c:pt>
              </c:numCache>
            </c:numRef>
          </c:val>
        </c:ser>
        <c:dLbls>
          <c:showLegendKey val="0"/>
          <c:showVal val="0"/>
          <c:showCatName val="0"/>
          <c:showSerName val="0"/>
          <c:showPercent val="0"/>
          <c:showBubbleSize val="0"/>
        </c:dLbls>
        <c:gapWidth val="150"/>
        <c:axId val="149170048"/>
        <c:axId val="149172224"/>
      </c:barChart>
      <c:lineChart>
        <c:grouping val="standard"/>
        <c:varyColors val="0"/>
        <c:ser>
          <c:idx val="1"/>
          <c:order val="1"/>
          <c:tx>
            <c:strRef>
              <c:f>'Retirements by quintile'!$A$16</c:f>
              <c:strCache>
                <c:ptCount val="1"/>
                <c:pt idx="0">
                  <c:v>Number of principals aged 55 years or older</c:v>
                </c:pt>
              </c:strCache>
            </c:strRef>
          </c:tx>
          <c:spPr>
            <a:ln w="31750">
              <a:noFill/>
              <a:prstDash val="dash"/>
            </a:ln>
          </c:spPr>
          <c:marker>
            <c:symbol val="circle"/>
            <c:size val="11"/>
            <c:spPr>
              <a:solidFill>
                <a:schemeClr val="accent1">
                  <a:lumMod val="40000"/>
                  <a:lumOff val="60000"/>
                </a:schemeClr>
              </a:solidFill>
              <a:ln w="15875">
                <a:solidFill>
                  <a:schemeClr val="tx1"/>
                </a:solidFill>
              </a:ln>
            </c:spPr>
          </c:marker>
          <c:cat>
            <c:strRef>
              <c:f>'Retirements by quintile'!$B$14:$F$14</c:f>
              <c:strCache>
                <c:ptCount val="5"/>
                <c:pt idx="0">
                  <c:v>Quintile1</c:v>
                </c:pt>
                <c:pt idx="1">
                  <c:v>Quintile2</c:v>
                </c:pt>
                <c:pt idx="2">
                  <c:v>Quintile3</c:v>
                </c:pt>
                <c:pt idx="3">
                  <c:v>Quintile4</c:v>
                </c:pt>
                <c:pt idx="4">
                  <c:v>Quintile5</c:v>
                </c:pt>
              </c:strCache>
            </c:strRef>
          </c:cat>
          <c:val>
            <c:numRef>
              <c:f>'Retirements by quintile'!$B$16:$F$16</c:f>
              <c:numCache>
                <c:formatCode>General</c:formatCode>
                <c:ptCount val="5"/>
                <c:pt idx="0">
                  <c:v>2003</c:v>
                </c:pt>
                <c:pt idx="1">
                  <c:v>1675</c:v>
                </c:pt>
                <c:pt idx="2">
                  <c:v>1797</c:v>
                </c:pt>
                <c:pt idx="3">
                  <c:v>796</c:v>
                </c:pt>
                <c:pt idx="4">
                  <c:v>810</c:v>
                </c:pt>
              </c:numCache>
            </c:numRef>
          </c:val>
          <c:smooth val="0"/>
        </c:ser>
        <c:dLbls>
          <c:showLegendKey val="0"/>
          <c:showVal val="0"/>
          <c:showCatName val="0"/>
          <c:showSerName val="0"/>
          <c:showPercent val="0"/>
          <c:showBubbleSize val="0"/>
        </c:dLbls>
        <c:marker val="1"/>
        <c:smooth val="0"/>
        <c:axId val="149192704"/>
        <c:axId val="149174144"/>
      </c:lineChart>
      <c:catAx>
        <c:axId val="149170048"/>
        <c:scaling>
          <c:orientation val="minMax"/>
        </c:scaling>
        <c:delete val="0"/>
        <c:axPos val="b"/>
        <c:numFmt formatCode="General" sourceLinked="0"/>
        <c:majorTickMark val="out"/>
        <c:minorTickMark val="none"/>
        <c:tickLblPos val="nextTo"/>
        <c:txPr>
          <a:bodyPr/>
          <a:lstStyle/>
          <a:p>
            <a:pPr>
              <a:defRPr sz="1600">
                <a:latin typeface="Calibri Light" panose="020F0302020204030204" pitchFamily="34" charset="0"/>
                <a:cs typeface="Helvetica" panose="020B0604020202020204" pitchFamily="34" charset="0"/>
              </a:defRPr>
            </a:pPr>
            <a:endParaRPr lang="en-US"/>
          </a:p>
        </c:txPr>
        <c:crossAx val="149172224"/>
        <c:crosses val="autoZero"/>
        <c:auto val="1"/>
        <c:lblAlgn val="ctr"/>
        <c:lblOffset val="100"/>
        <c:noMultiLvlLbl val="0"/>
      </c:catAx>
      <c:valAx>
        <c:axId val="149172224"/>
        <c:scaling>
          <c:orientation val="minMax"/>
        </c:scaling>
        <c:delete val="0"/>
        <c:axPos val="l"/>
        <c:majorGridlines/>
        <c:title>
          <c:tx>
            <c:rich>
              <a:bodyPr rot="-5400000" vert="horz"/>
              <a:lstStyle/>
              <a:p>
                <a:pPr>
                  <a:defRPr sz="1800" b="0">
                    <a:latin typeface="Calibri Light" panose="020F0302020204030204" pitchFamily="34" charset="0"/>
                    <a:cs typeface="Helvetica" panose="020B0604020202020204" pitchFamily="34" charset="0"/>
                  </a:defRPr>
                </a:pPr>
                <a:r>
                  <a:rPr lang="en-ZA" sz="2400" b="0" dirty="0">
                    <a:latin typeface="Calibri Light" panose="020F0302020204030204" pitchFamily="34" charset="0"/>
                    <a:cs typeface="Helvetica" panose="020B0604020202020204" pitchFamily="34" charset="0"/>
                  </a:rPr>
                  <a:t>Percentage</a:t>
                </a:r>
                <a:r>
                  <a:rPr lang="en-ZA" sz="2400" b="0" baseline="0" dirty="0">
                    <a:latin typeface="Calibri Light" panose="020F0302020204030204" pitchFamily="34" charset="0"/>
                    <a:cs typeface="Helvetica" panose="020B0604020202020204" pitchFamily="34" charset="0"/>
                  </a:rPr>
                  <a:t> of principals</a:t>
                </a:r>
                <a:endParaRPr lang="en-ZA" sz="2400" b="0" dirty="0">
                  <a:latin typeface="Calibri Light" panose="020F0302020204030204" pitchFamily="34" charset="0"/>
                  <a:cs typeface="Helvetica" panose="020B0604020202020204" pitchFamily="34" charset="0"/>
                </a:endParaRPr>
              </a:p>
            </c:rich>
          </c:tx>
          <c:layout>
            <c:manualLayout>
              <c:xMode val="edge"/>
              <c:yMode val="edge"/>
              <c:x val="7.2536865189008537E-2"/>
              <c:y val="9.6917141481634314E-2"/>
            </c:manualLayout>
          </c:layout>
          <c:overlay val="0"/>
        </c:title>
        <c:numFmt formatCode="General" sourceLinked="1"/>
        <c:majorTickMark val="out"/>
        <c:minorTickMark val="none"/>
        <c:tickLblPos val="nextTo"/>
        <c:txPr>
          <a:bodyPr/>
          <a:lstStyle/>
          <a:p>
            <a:pPr>
              <a:defRPr sz="1800">
                <a:latin typeface="Calibri Light" panose="020F0302020204030204" pitchFamily="34" charset="0"/>
                <a:cs typeface="Helvetica" panose="020B0604020202020204" pitchFamily="34" charset="0"/>
              </a:defRPr>
            </a:pPr>
            <a:endParaRPr lang="en-US"/>
          </a:p>
        </c:txPr>
        <c:crossAx val="149170048"/>
        <c:crosses val="autoZero"/>
        <c:crossBetween val="between"/>
      </c:valAx>
      <c:valAx>
        <c:axId val="149174144"/>
        <c:scaling>
          <c:orientation val="minMax"/>
        </c:scaling>
        <c:delete val="0"/>
        <c:axPos val="r"/>
        <c:title>
          <c:tx>
            <c:rich>
              <a:bodyPr rot="-5400000" vert="horz"/>
              <a:lstStyle/>
              <a:p>
                <a:pPr>
                  <a:defRPr sz="2400" b="0">
                    <a:solidFill>
                      <a:schemeClr val="accent1"/>
                    </a:solidFill>
                    <a:latin typeface="Calibri Light" panose="020F0302020204030204" pitchFamily="34" charset="0"/>
                    <a:cs typeface="Helvetica" panose="020B0604020202020204" pitchFamily="34" charset="0"/>
                  </a:defRPr>
                </a:pPr>
                <a:r>
                  <a:rPr lang="en-ZA" sz="2400" b="0">
                    <a:solidFill>
                      <a:schemeClr val="accent1"/>
                    </a:solidFill>
                    <a:latin typeface="Calibri Light" panose="020F0302020204030204" pitchFamily="34" charset="0"/>
                    <a:cs typeface="Helvetica" panose="020B0604020202020204" pitchFamily="34" charset="0"/>
                  </a:rPr>
                  <a:t>Number</a:t>
                </a:r>
                <a:r>
                  <a:rPr lang="en-ZA" sz="2400" b="0" baseline="0">
                    <a:solidFill>
                      <a:schemeClr val="accent1"/>
                    </a:solidFill>
                    <a:latin typeface="Calibri Light" panose="020F0302020204030204" pitchFamily="34" charset="0"/>
                    <a:cs typeface="Helvetica" panose="020B0604020202020204" pitchFamily="34" charset="0"/>
                  </a:rPr>
                  <a:t> of principals</a:t>
                </a:r>
                <a:endParaRPr lang="en-ZA" sz="2400" b="0">
                  <a:solidFill>
                    <a:schemeClr val="accent1"/>
                  </a:solidFill>
                  <a:latin typeface="Calibri Light" panose="020F0302020204030204" pitchFamily="34" charset="0"/>
                  <a:cs typeface="Helvetica" panose="020B0604020202020204" pitchFamily="34" charset="0"/>
                </a:endParaRPr>
              </a:p>
            </c:rich>
          </c:tx>
          <c:layout>
            <c:manualLayout>
              <c:xMode val="edge"/>
              <c:yMode val="edge"/>
              <c:x val="0.92794379487586487"/>
              <c:y val="0.13865787399283677"/>
            </c:manualLayout>
          </c:layout>
          <c:overlay val="0"/>
        </c:title>
        <c:numFmt formatCode="General" sourceLinked="1"/>
        <c:majorTickMark val="out"/>
        <c:minorTickMark val="none"/>
        <c:tickLblPos val="nextTo"/>
        <c:txPr>
          <a:bodyPr/>
          <a:lstStyle/>
          <a:p>
            <a:pPr>
              <a:defRPr sz="1800">
                <a:solidFill>
                  <a:schemeClr val="accent1"/>
                </a:solidFill>
                <a:latin typeface="Calibri Light" panose="020F0302020204030204" pitchFamily="34" charset="0"/>
                <a:cs typeface="Helvetica" panose="020B0604020202020204" pitchFamily="34" charset="0"/>
              </a:defRPr>
            </a:pPr>
            <a:endParaRPr lang="en-US"/>
          </a:p>
        </c:txPr>
        <c:crossAx val="149192704"/>
        <c:crosses val="max"/>
        <c:crossBetween val="between"/>
      </c:valAx>
      <c:catAx>
        <c:axId val="149192704"/>
        <c:scaling>
          <c:orientation val="minMax"/>
        </c:scaling>
        <c:delete val="1"/>
        <c:axPos val="b"/>
        <c:numFmt formatCode="General" sourceLinked="1"/>
        <c:majorTickMark val="out"/>
        <c:minorTickMark val="none"/>
        <c:tickLblPos val="nextTo"/>
        <c:crossAx val="149174144"/>
        <c:crosses val="autoZero"/>
        <c:auto val="1"/>
        <c:lblAlgn val="ctr"/>
        <c:lblOffset val="100"/>
        <c:noMultiLvlLbl val="0"/>
      </c:catAx>
    </c:plotArea>
    <c:legend>
      <c:legendPos val="b"/>
      <c:layout>
        <c:manualLayout>
          <c:xMode val="edge"/>
          <c:yMode val="edge"/>
          <c:x val="3.2960550538585619E-2"/>
          <c:y val="0.85021461460190495"/>
          <c:w val="0.90567975584907645"/>
          <c:h val="0.14978530338574936"/>
        </c:manualLayout>
      </c:layout>
      <c:overlay val="0"/>
      <c:txPr>
        <a:bodyPr/>
        <a:lstStyle/>
        <a:p>
          <a:pPr>
            <a:defRPr sz="2000">
              <a:latin typeface="Calibri Light" panose="020F0302020204030204" pitchFamily="34" charset="0"/>
              <a:cs typeface="Helvetica"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92D050"/>
              </a:solidFill>
            </c:spPr>
          </c:dPt>
          <c:dPt>
            <c:idx val="1"/>
            <c:bubble3D val="0"/>
            <c:spPr>
              <a:solidFill>
                <a:schemeClr val="bg2">
                  <a:lumMod val="25000"/>
                </a:schemeClr>
              </a:solidFill>
            </c:spPr>
          </c:dPt>
          <c:dPt>
            <c:idx val="2"/>
            <c:bubble3D val="0"/>
            <c:spPr>
              <a:solidFill>
                <a:schemeClr val="accent1">
                  <a:lumMod val="60000"/>
                  <a:lumOff val="40000"/>
                </a:schemeClr>
              </a:solidFill>
            </c:spPr>
          </c:dPt>
          <c:dLbls>
            <c:dLbl>
              <c:idx val="0"/>
              <c:layout>
                <c:manualLayout>
                  <c:x val="-0.19964570930027384"/>
                  <c:y val="3.3748004172083616E-2"/>
                </c:manualLayout>
              </c:layout>
              <c:showLegendKey val="0"/>
              <c:showVal val="1"/>
              <c:showCatName val="0"/>
              <c:showSerName val="0"/>
              <c:showPercent val="0"/>
              <c:showBubbleSize val="0"/>
            </c:dLbl>
            <c:dLbl>
              <c:idx val="1"/>
              <c:layout>
                <c:manualLayout>
                  <c:x val="0.14197442114274886"/>
                  <c:y val="-0.19472379718928109"/>
                </c:manualLayout>
              </c:layout>
              <c:showLegendKey val="0"/>
              <c:showVal val="1"/>
              <c:showCatName val="0"/>
              <c:showSerName val="0"/>
              <c:showPercent val="0"/>
              <c:showBubbleSize val="0"/>
            </c:dLbl>
            <c:dLbl>
              <c:idx val="2"/>
              <c:layout>
                <c:manualLayout>
                  <c:x val="0.15751681185750602"/>
                  <c:y val="0.10379096081503927"/>
                </c:manualLayout>
              </c:layout>
              <c:showLegendKey val="0"/>
              <c:showVal val="1"/>
              <c:showCatName val="0"/>
              <c:showSerName val="0"/>
              <c:showPercent val="0"/>
              <c:showBubbleSize val="0"/>
            </c:dLbl>
            <c:dLbl>
              <c:idx val="3"/>
              <c:layout>
                <c:manualLayout>
                  <c:x val="1.376858862087219E-2"/>
                  <c:y val="9.6051844565169034E-2"/>
                </c:manualLayout>
              </c:layout>
              <c:showLegendKey val="0"/>
              <c:showVal val="1"/>
              <c:showCatName val="0"/>
              <c:showSerName val="0"/>
              <c:showPercent val="0"/>
              <c:showBubbleSize val="0"/>
            </c:dLbl>
            <c:txPr>
              <a:bodyPr/>
              <a:lstStyle/>
              <a:p>
                <a:pPr>
                  <a:defRPr sz="3000">
                    <a:solidFill>
                      <a:schemeClr val="bg1"/>
                    </a:solidFill>
                    <a:latin typeface="Calibri Light" panose="020F0302020204030204" pitchFamily="34" charset="0"/>
                  </a:defRPr>
                </a:pPr>
                <a:endParaRPr lang="en-US"/>
              </a:p>
            </c:txPr>
            <c:showLegendKey val="0"/>
            <c:showVal val="1"/>
            <c:showCatName val="0"/>
            <c:showSerName val="0"/>
            <c:showPercent val="0"/>
            <c:showBubbleSize val="0"/>
            <c:showLeaderLines val="1"/>
          </c:dLbls>
          <c:cat>
            <c:strRef>
              <c:f>Sheet1!$A$2:$A$5</c:f>
              <c:strCache>
                <c:ptCount val="4"/>
                <c:pt idx="0">
                  <c:v>Deputy Head</c:v>
                </c:pt>
                <c:pt idx="1">
                  <c:v>HoD</c:v>
                </c:pt>
                <c:pt idx="2">
                  <c:v>Teacher</c:v>
                </c:pt>
                <c:pt idx="3">
                  <c:v>Other</c:v>
                </c:pt>
              </c:strCache>
            </c:strRef>
          </c:cat>
          <c:val>
            <c:numRef>
              <c:f>Sheet1!$B$2:$B$5</c:f>
              <c:numCache>
                <c:formatCode>General</c:formatCode>
                <c:ptCount val="4"/>
                <c:pt idx="0">
                  <c:v>41</c:v>
                </c:pt>
                <c:pt idx="1">
                  <c:v>34</c:v>
                </c:pt>
                <c:pt idx="2">
                  <c:v>23</c:v>
                </c:pt>
                <c:pt idx="3">
                  <c:v>2</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a:latin typeface="Calibri Light" panose="020F03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9"/>
    </mc:Choice>
    <mc:Fallback>
      <c:style val="9"/>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Sheet2!$G$3</c:f>
              <c:strCache>
                <c:ptCount val="1"/>
                <c:pt idx="0">
                  <c:v>Female</c:v>
                </c:pt>
              </c:strCache>
            </c:strRef>
          </c:tx>
          <c:spPr>
            <a:solidFill>
              <a:srgbClr val="AD0101">
                <a:lumMod val="60000"/>
                <a:lumOff val="40000"/>
              </a:srgbClr>
            </a:solidFill>
          </c:spPr>
          <c:invertIfNegative val="0"/>
          <c:dLbls>
            <c:numFmt formatCode="0%" sourceLinked="0"/>
            <c:spPr>
              <a:noFill/>
              <a:ln>
                <a:noFill/>
              </a:ln>
              <a:effectLst/>
            </c:spPr>
            <c:txPr>
              <a:bodyPr/>
              <a:lstStyle/>
              <a:p>
                <a:pPr>
                  <a:defRPr sz="2400" b="1">
                    <a:solidFill>
                      <a:schemeClr val="bg1"/>
                    </a:solidFill>
                    <a:latin typeface="Calibri Light" panose="020F030202020403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Sheet2!$F$4:$F$7</c:f>
              <c:strCache>
                <c:ptCount val="4"/>
                <c:pt idx="0">
                  <c:v>Teachers</c:v>
                </c:pt>
                <c:pt idx="1">
                  <c:v>Head of departments</c:v>
                </c:pt>
                <c:pt idx="2">
                  <c:v>Deputy principals</c:v>
                </c:pt>
                <c:pt idx="3">
                  <c:v>Principals</c:v>
                </c:pt>
              </c:strCache>
            </c:strRef>
          </c:cat>
          <c:val>
            <c:numRef>
              <c:f>Sheet2!$G$4:$G$7</c:f>
              <c:numCache>
                <c:formatCode>0\.0%</c:formatCode>
                <c:ptCount val="4"/>
                <c:pt idx="0">
                  <c:v>0.73797272882638731</c:v>
                </c:pt>
                <c:pt idx="1">
                  <c:v>0.61291218772038558</c:v>
                </c:pt>
                <c:pt idx="2">
                  <c:v>0.42229622581668252</c:v>
                </c:pt>
                <c:pt idx="3">
                  <c:v>0.37331392112362438</c:v>
                </c:pt>
              </c:numCache>
            </c:numRef>
          </c:val>
        </c:ser>
        <c:ser>
          <c:idx val="1"/>
          <c:order val="1"/>
          <c:tx>
            <c:strRef>
              <c:f>Sheet2!$H$3</c:f>
              <c:strCache>
                <c:ptCount val="1"/>
                <c:pt idx="0">
                  <c:v>Male</c:v>
                </c:pt>
              </c:strCache>
            </c:strRef>
          </c:tx>
          <c:spPr>
            <a:solidFill>
              <a:sysClr val="windowText" lastClr="000000">
                <a:lumMod val="50000"/>
                <a:lumOff val="50000"/>
              </a:sysClr>
            </a:solidFill>
          </c:spPr>
          <c:invertIfNegative val="0"/>
          <c:dLbls>
            <c:numFmt formatCode="0%" sourceLinked="0"/>
            <c:spPr>
              <a:noFill/>
              <a:ln>
                <a:noFill/>
              </a:ln>
              <a:effectLst/>
            </c:spPr>
            <c:txPr>
              <a:bodyPr/>
              <a:lstStyle/>
              <a:p>
                <a:pPr>
                  <a:defRPr sz="2400">
                    <a:solidFill>
                      <a:schemeClr val="bg1"/>
                    </a:solidFill>
                    <a:latin typeface="Calibri Light" panose="020F030202020403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Sheet2!$F$4:$F$7</c:f>
              <c:strCache>
                <c:ptCount val="4"/>
                <c:pt idx="0">
                  <c:v>Teachers</c:v>
                </c:pt>
                <c:pt idx="1">
                  <c:v>Head of departments</c:v>
                </c:pt>
                <c:pt idx="2">
                  <c:v>Deputy principals</c:v>
                </c:pt>
                <c:pt idx="3">
                  <c:v>Principals</c:v>
                </c:pt>
              </c:strCache>
            </c:strRef>
          </c:cat>
          <c:val>
            <c:numRef>
              <c:f>Sheet2!$H$4:$H$7</c:f>
              <c:numCache>
                <c:formatCode>0\.0%</c:formatCode>
                <c:ptCount val="4"/>
                <c:pt idx="0">
                  <c:v>0.26202727117361263</c:v>
                </c:pt>
                <c:pt idx="1">
                  <c:v>0.38708781227961447</c:v>
                </c:pt>
                <c:pt idx="2">
                  <c:v>0.57770377418331742</c:v>
                </c:pt>
                <c:pt idx="3">
                  <c:v>0.62668607887637562</c:v>
                </c:pt>
              </c:numCache>
            </c:numRef>
          </c:val>
        </c:ser>
        <c:dLbls>
          <c:showLegendKey val="0"/>
          <c:showVal val="0"/>
          <c:showCatName val="0"/>
          <c:showSerName val="0"/>
          <c:showPercent val="0"/>
          <c:showBubbleSize val="0"/>
        </c:dLbls>
        <c:gapWidth val="150"/>
        <c:overlap val="100"/>
        <c:axId val="122648448"/>
        <c:axId val="122649984"/>
      </c:barChart>
      <c:catAx>
        <c:axId val="122648448"/>
        <c:scaling>
          <c:orientation val="minMax"/>
        </c:scaling>
        <c:delete val="0"/>
        <c:axPos val="b"/>
        <c:numFmt formatCode="General" sourceLinked="0"/>
        <c:majorTickMark val="out"/>
        <c:minorTickMark val="none"/>
        <c:tickLblPos val="nextTo"/>
        <c:txPr>
          <a:bodyPr/>
          <a:lstStyle/>
          <a:p>
            <a:pPr>
              <a:defRPr>
                <a:latin typeface="Calibri Light" panose="020F0302020204030204" pitchFamily="34" charset="0"/>
                <a:cs typeface="Helvetica" panose="020B0604020202020204" pitchFamily="34" charset="0"/>
              </a:defRPr>
            </a:pPr>
            <a:endParaRPr lang="en-US"/>
          </a:p>
        </c:txPr>
        <c:crossAx val="122649984"/>
        <c:crosses val="autoZero"/>
        <c:auto val="1"/>
        <c:lblAlgn val="ctr"/>
        <c:lblOffset val="100"/>
        <c:noMultiLvlLbl val="0"/>
      </c:catAx>
      <c:valAx>
        <c:axId val="122649984"/>
        <c:scaling>
          <c:orientation val="minMax"/>
        </c:scaling>
        <c:delete val="0"/>
        <c:axPos val="l"/>
        <c:majorGridlines/>
        <c:title>
          <c:tx>
            <c:rich>
              <a:bodyPr rot="-5400000" vert="horz"/>
              <a:lstStyle/>
              <a:p>
                <a:pPr>
                  <a:defRPr sz="1800" b="0">
                    <a:latin typeface="Calibri Light" panose="020F0302020204030204" pitchFamily="34" charset="0"/>
                    <a:cs typeface="Helvetica" panose="020B0604020202020204" pitchFamily="34" charset="0"/>
                  </a:defRPr>
                </a:pPr>
                <a:r>
                  <a:rPr lang="en-ZA" sz="1800" b="0">
                    <a:latin typeface="Calibri Light" panose="020F0302020204030204" pitchFamily="34" charset="0"/>
                    <a:cs typeface="Helvetica" panose="020B0604020202020204" pitchFamily="34" charset="0"/>
                  </a:rPr>
                  <a:t>Percetange</a:t>
                </a:r>
              </a:p>
            </c:rich>
          </c:tx>
          <c:layout/>
          <c:overlay val="0"/>
        </c:title>
        <c:numFmt formatCode="0%" sourceLinked="1"/>
        <c:majorTickMark val="out"/>
        <c:minorTickMark val="none"/>
        <c:tickLblPos val="nextTo"/>
        <c:txPr>
          <a:bodyPr/>
          <a:lstStyle/>
          <a:p>
            <a:pPr>
              <a:defRPr sz="1800">
                <a:latin typeface="Calibri Light" panose="020F0302020204030204" pitchFamily="34" charset="0"/>
                <a:cs typeface="Helvetica" panose="020B0604020202020204" pitchFamily="34" charset="0"/>
              </a:defRPr>
            </a:pPr>
            <a:endParaRPr lang="en-US"/>
          </a:p>
        </c:txPr>
        <c:crossAx val="122648448"/>
        <c:crosses val="autoZero"/>
        <c:crossBetween val="between"/>
      </c:valAx>
    </c:plotArea>
    <c:legend>
      <c:legendPos val="b"/>
      <c:layout/>
      <c:overlay val="0"/>
      <c:txPr>
        <a:bodyPr/>
        <a:lstStyle/>
        <a:p>
          <a:pPr>
            <a:defRPr sz="1800">
              <a:latin typeface="Calibri Light" panose="020F0302020204030204" pitchFamily="34" charset="0"/>
              <a:cs typeface="Helvetica" panose="020B0604020202020204" pitchFamily="34" charset="0"/>
            </a:defRPr>
          </a:pPr>
          <a:endParaRPr lang="en-US"/>
        </a:p>
      </c:txPr>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8.4630199370774012E-2"/>
          <c:y val="3.5171862509992005E-2"/>
          <c:w val="0.70341068293615616"/>
          <c:h val="0.83649352895718432"/>
        </c:manualLayout>
      </c:layout>
      <c:barChart>
        <c:barDir val="col"/>
        <c:grouping val="percentStacked"/>
        <c:varyColors val="0"/>
        <c:ser>
          <c:idx val="4"/>
          <c:order val="0"/>
          <c:tx>
            <c:strRef>
              <c:f>'REQV by quint'!$A$3</c:f>
              <c:strCache>
                <c:ptCount val="1"/>
                <c:pt idx="0">
                  <c:v>REQV 16-17</c:v>
                </c:pt>
              </c:strCache>
            </c:strRef>
          </c:tx>
          <c:spPr>
            <a:solidFill>
              <a:schemeClr val="accent1">
                <a:lumMod val="40000"/>
                <a:lumOff val="60000"/>
              </a:schemeClr>
            </a:solidFill>
          </c:spPr>
          <c:invertIfNegative val="0"/>
          <c:dLbls>
            <c:numFmt formatCode="#,##0" sourceLinked="0"/>
            <c:spPr>
              <a:solidFill>
                <a:schemeClr val="bg1">
                  <a:lumMod val="95000"/>
                  <a:alpha val="25000"/>
                </a:schemeClr>
              </a:solidFill>
            </c:spPr>
            <c:txPr>
              <a:bodyPr/>
              <a:lstStyle/>
              <a:p>
                <a:pPr>
                  <a:defRPr sz="2200" b="1">
                    <a:latin typeface="Calibri Light" panose="020F030202020403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'REQV by quint'!$B$2:$H$2</c:f>
              <c:strCache>
                <c:ptCount val="7"/>
                <c:pt idx="0">
                  <c:v>All schools</c:v>
                </c:pt>
                <c:pt idx="2">
                  <c:v>Quintile 1</c:v>
                </c:pt>
                <c:pt idx="3">
                  <c:v>Quintile 2</c:v>
                </c:pt>
                <c:pt idx="4">
                  <c:v>Quintile 3</c:v>
                </c:pt>
                <c:pt idx="5">
                  <c:v>Quintile 4</c:v>
                </c:pt>
                <c:pt idx="6">
                  <c:v>Quintile 5</c:v>
                </c:pt>
              </c:strCache>
            </c:strRef>
          </c:cat>
          <c:val>
            <c:numRef>
              <c:f>'REQV by quint'!$B$3:$H$3</c:f>
              <c:numCache>
                <c:formatCode>General</c:formatCode>
                <c:ptCount val="7"/>
                <c:pt idx="0">
                  <c:v>20.95</c:v>
                </c:pt>
                <c:pt idx="2">
                  <c:v>13.77</c:v>
                </c:pt>
                <c:pt idx="3">
                  <c:v>19.38</c:v>
                </c:pt>
                <c:pt idx="4">
                  <c:v>24.01</c:v>
                </c:pt>
                <c:pt idx="5">
                  <c:v>30.61</c:v>
                </c:pt>
                <c:pt idx="6">
                  <c:v>37.51</c:v>
                </c:pt>
              </c:numCache>
            </c:numRef>
          </c:val>
        </c:ser>
        <c:ser>
          <c:idx val="3"/>
          <c:order val="1"/>
          <c:tx>
            <c:strRef>
              <c:f>'REQV by quint'!$A$4</c:f>
              <c:strCache>
                <c:ptCount val="1"/>
                <c:pt idx="0">
                  <c:v>REQV 15</c:v>
                </c:pt>
              </c:strCache>
            </c:strRef>
          </c:tx>
          <c:spPr>
            <a:solidFill>
              <a:schemeClr val="bg1"/>
            </a:solidFill>
          </c:spPr>
          <c:invertIfNegative val="0"/>
          <c:dLbls>
            <c:numFmt formatCode="#,##0" sourceLinked="0"/>
            <c:spPr>
              <a:noFill/>
              <a:ln>
                <a:noFill/>
              </a:ln>
              <a:effectLst/>
            </c:spPr>
            <c:txPr>
              <a:bodyPr/>
              <a:lstStyle/>
              <a:p>
                <a:pPr>
                  <a:defRPr sz="2200">
                    <a:latin typeface="Calibri Light" panose="020F030202020403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'REQV by quint'!$B$2:$H$2</c:f>
              <c:strCache>
                <c:ptCount val="7"/>
                <c:pt idx="0">
                  <c:v>All schools</c:v>
                </c:pt>
                <c:pt idx="2">
                  <c:v>Quintile 1</c:v>
                </c:pt>
                <c:pt idx="3">
                  <c:v>Quintile 2</c:v>
                </c:pt>
                <c:pt idx="4">
                  <c:v>Quintile 3</c:v>
                </c:pt>
                <c:pt idx="5">
                  <c:v>Quintile 4</c:v>
                </c:pt>
                <c:pt idx="6">
                  <c:v>Quintile 5</c:v>
                </c:pt>
              </c:strCache>
            </c:strRef>
          </c:cat>
          <c:val>
            <c:numRef>
              <c:f>'REQV by quint'!$B$4:$H$4</c:f>
              <c:numCache>
                <c:formatCode>General</c:formatCode>
                <c:ptCount val="7"/>
                <c:pt idx="0">
                  <c:v>28.9</c:v>
                </c:pt>
                <c:pt idx="2">
                  <c:v>27.12</c:v>
                </c:pt>
                <c:pt idx="3">
                  <c:v>27.89</c:v>
                </c:pt>
                <c:pt idx="4">
                  <c:v>30.22</c:v>
                </c:pt>
                <c:pt idx="5">
                  <c:v>32.630000000000003</c:v>
                </c:pt>
                <c:pt idx="6">
                  <c:v>31.94</c:v>
                </c:pt>
              </c:numCache>
            </c:numRef>
          </c:val>
        </c:ser>
        <c:ser>
          <c:idx val="2"/>
          <c:order val="2"/>
          <c:tx>
            <c:strRef>
              <c:f>'REQV by quint'!$A$5</c:f>
              <c:strCache>
                <c:ptCount val="1"/>
                <c:pt idx="0">
                  <c:v>REQV 14</c:v>
                </c:pt>
              </c:strCache>
            </c:strRef>
          </c:tx>
          <c:invertIfNegative val="0"/>
          <c:dLbls>
            <c:numFmt formatCode="#,##0" sourceLinked="0"/>
            <c:spPr>
              <a:noFill/>
              <a:ln>
                <a:noFill/>
              </a:ln>
              <a:effectLst/>
            </c:spPr>
            <c:txPr>
              <a:bodyPr/>
              <a:lstStyle/>
              <a:p>
                <a:pPr>
                  <a:defRPr sz="2200">
                    <a:solidFill>
                      <a:schemeClr val="bg1"/>
                    </a:solidFill>
                    <a:latin typeface="Calibri Light" panose="020F030202020403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'REQV by quint'!$B$2:$H$2</c:f>
              <c:strCache>
                <c:ptCount val="7"/>
                <c:pt idx="0">
                  <c:v>All schools</c:v>
                </c:pt>
                <c:pt idx="2">
                  <c:v>Quintile 1</c:v>
                </c:pt>
                <c:pt idx="3">
                  <c:v>Quintile 2</c:v>
                </c:pt>
                <c:pt idx="4">
                  <c:v>Quintile 3</c:v>
                </c:pt>
                <c:pt idx="5">
                  <c:v>Quintile 4</c:v>
                </c:pt>
                <c:pt idx="6">
                  <c:v>Quintile 5</c:v>
                </c:pt>
              </c:strCache>
            </c:strRef>
          </c:cat>
          <c:val>
            <c:numRef>
              <c:f>'REQV by quint'!$B$5:$H$5</c:f>
              <c:numCache>
                <c:formatCode>General</c:formatCode>
                <c:ptCount val="7"/>
                <c:pt idx="0">
                  <c:v>34</c:v>
                </c:pt>
                <c:pt idx="2">
                  <c:v>38.35</c:v>
                </c:pt>
                <c:pt idx="3">
                  <c:v>34.25</c:v>
                </c:pt>
                <c:pt idx="4">
                  <c:v>31.47</c:v>
                </c:pt>
                <c:pt idx="5">
                  <c:v>28.74</c:v>
                </c:pt>
                <c:pt idx="6">
                  <c:v>27.68</c:v>
                </c:pt>
              </c:numCache>
            </c:numRef>
          </c:val>
        </c:ser>
        <c:ser>
          <c:idx val="1"/>
          <c:order val="3"/>
          <c:tx>
            <c:strRef>
              <c:f>'REQV by quint'!$A$6</c:f>
              <c:strCache>
                <c:ptCount val="1"/>
                <c:pt idx="0">
                  <c:v>REQV 13</c:v>
                </c:pt>
              </c:strCache>
            </c:strRef>
          </c:tx>
          <c:spPr>
            <a:solidFill>
              <a:schemeClr val="tx1">
                <a:lumMod val="95000"/>
                <a:lumOff val="5000"/>
              </a:schemeClr>
            </a:solidFill>
          </c:spPr>
          <c:invertIfNegative val="0"/>
          <c:dLbls>
            <c:numFmt formatCode="#,##0" sourceLinked="0"/>
            <c:spPr>
              <a:noFill/>
              <a:ln>
                <a:noFill/>
              </a:ln>
              <a:effectLst/>
            </c:spPr>
            <c:txPr>
              <a:bodyPr/>
              <a:lstStyle/>
              <a:p>
                <a:pPr>
                  <a:defRPr sz="2200">
                    <a:solidFill>
                      <a:schemeClr val="bg1"/>
                    </a:solidFill>
                    <a:latin typeface="Calibri Light" panose="020F030202020403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'REQV by quint'!$B$2:$H$2</c:f>
              <c:strCache>
                <c:ptCount val="7"/>
                <c:pt idx="0">
                  <c:v>All schools</c:v>
                </c:pt>
                <c:pt idx="2">
                  <c:v>Quintile 1</c:v>
                </c:pt>
                <c:pt idx="3">
                  <c:v>Quintile 2</c:v>
                </c:pt>
                <c:pt idx="4">
                  <c:v>Quintile 3</c:v>
                </c:pt>
                <c:pt idx="5">
                  <c:v>Quintile 4</c:v>
                </c:pt>
                <c:pt idx="6">
                  <c:v>Quintile 5</c:v>
                </c:pt>
              </c:strCache>
            </c:strRef>
          </c:cat>
          <c:val>
            <c:numRef>
              <c:f>'REQV by quint'!$B$6:$H$6</c:f>
              <c:numCache>
                <c:formatCode>General</c:formatCode>
                <c:ptCount val="7"/>
                <c:pt idx="0">
                  <c:v>16.03</c:v>
                </c:pt>
                <c:pt idx="2">
                  <c:v>20.51</c:v>
                </c:pt>
                <c:pt idx="3">
                  <c:v>18.39</c:v>
                </c:pt>
                <c:pt idx="4">
                  <c:v>14.25</c:v>
                </c:pt>
                <c:pt idx="5">
                  <c:v>8.02</c:v>
                </c:pt>
                <c:pt idx="6">
                  <c:v>2.88</c:v>
                </c:pt>
              </c:numCache>
            </c:numRef>
          </c:val>
        </c:ser>
        <c:ser>
          <c:idx val="0"/>
          <c:order val="4"/>
          <c:tx>
            <c:strRef>
              <c:f>'REQV by quint'!$A$7</c:f>
              <c:strCache>
                <c:ptCount val="1"/>
                <c:pt idx="0">
                  <c:v>REQV10-12</c:v>
                </c:pt>
              </c:strCache>
            </c:strRef>
          </c:tx>
          <c:spPr>
            <a:solidFill>
              <a:schemeClr val="bg1">
                <a:lumMod val="95000"/>
              </a:schemeClr>
            </a:solidFill>
          </c:spPr>
          <c:invertIfNegative val="0"/>
          <c:cat>
            <c:strRef>
              <c:f>'REQV by quint'!$B$2:$H$2</c:f>
              <c:strCache>
                <c:ptCount val="7"/>
                <c:pt idx="0">
                  <c:v>All schools</c:v>
                </c:pt>
                <c:pt idx="2">
                  <c:v>Quintile 1</c:v>
                </c:pt>
                <c:pt idx="3">
                  <c:v>Quintile 2</c:v>
                </c:pt>
                <c:pt idx="4">
                  <c:v>Quintile 3</c:v>
                </c:pt>
                <c:pt idx="5">
                  <c:v>Quintile 4</c:v>
                </c:pt>
                <c:pt idx="6">
                  <c:v>Quintile 5</c:v>
                </c:pt>
              </c:strCache>
            </c:strRef>
          </c:cat>
          <c:val>
            <c:numRef>
              <c:f>'REQV by quint'!$B$7:$H$7</c:f>
              <c:numCache>
                <c:formatCode>General</c:formatCode>
                <c:ptCount val="7"/>
                <c:pt idx="0">
                  <c:v>0.11</c:v>
                </c:pt>
                <c:pt idx="2">
                  <c:v>0.24</c:v>
                </c:pt>
                <c:pt idx="3">
                  <c:v>0.09</c:v>
                </c:pt>
                <c:pt idx="4">
                  <c:v>0.04</c:v>
                </c:pt>
                <c:pt idx="5">
                  <c:v>0</c:v>
                </c:pt>
                <c:pt idx="6">
                  <c:v>0</c:v>
                </c:pt>
              </c:numCache>
            </c:numRef>
          </c:val>
        </c:ser>
        <c:dLbls>
          <c:showLegendKey val="0"/>
          <c:showVal val="0"/>
          <c:showCatName val="0"/>
          <c:showSerName val="0"/>
          <c:showPercent val="0"/>
          <c:showBubbleSize val="0"/>
        </c:dLbls>
        <c:gapWidth val="100"/>
        <c:overlap val="100"/>
        <c:axId val="149313792"/>
        <c:axId val="149331968"/>
      </c:barChart>
      <c:catAx>
        <c:axId val="149313792"/>
        <c:scaling>
          <c:orientation val="minMax"/>
        </c:scaling>
        <c:delete val="0"/>
        <c:axPos val="b"/>
        <c:numFmt formatCode="General" sourceLinked="0"/>
        <c:majorTickMark val="out"/>
        <c:minorTickMark val="none"/>
        <c:tickLblPos val="nextTo"/>
        <c:txPr>
          <a:bodyPr/>
          <a:lstStyle/>
          <a:p>
            <a:pPr>
              <a:defRPr sz="1600">
                <a:latin typeface="Calibri Light" panose="020F0302020204030204" pitchFamily="34" charset="0"/>
                <a:cs typeface="Helvetica" panose="020B0604020202020204" pitchFamily="34" charset="0"/>
              </a:defRPr>
            </a:pPr>
            <a:endParaRPr lang="en-US"/>
          </a:p>
        </c:txPr>
        <c:crossAx val="149331968"/>
        <c:crosses val="autoZero"/>
        <c:auto val="1"/>
        <c:lblAlgn val="ctr"/>
        <c:lblOffset val="100"/>
        <c:noMultiLvlLbl val="0"/>
      </c:catAx>
      <c:valAx>
        <c:axId val="149331968"/>
        <c:scaling>
          <c:orientation val="minMax"/>
        </c:scaling>
        <c:delete val="0"/>
        <c:axPos val="l"/>
        <c:majorGridlines/>
        <c:numFmt formatCode="0%" sourceLinked="1"/>
        <c:majorTickMark val="out"/>
        <c:minorTickMark val="none"/>
        <c:tickLblPos val="nextTo"/>
        <c:txPr>
          <a:bodyPr/>
          <a:lstStyle/>
          <a:p>
            <a:pPr>
              <a:defRPr sz="2000">
                <a:latin typeface="Calibri Light" panose="020F0302020204030204" pitchFamily="34" charset="0"/>
                <a:cs typeface="Helvetica" panose="020B0604020202020204" pitchFamily="34" charset="0"/>
              </a:defRPr>
            </a:pPr>
            <a:endParaRPr lang="en-US"/>
          </a:p>
        </c:txPr>
        <c:crossAx val="149313792"/>
        <c:crosses val="autoZero"/>
        <c:crossBetween val="between"/>
      </c:valAx>
      <c:spPr>
        <a:solidFill>
          <a:schemeClr val="bg1"/>
        </a:solidFill>
      </c:spPr>
    </c:plotArea>
    <c:legend>
      <c:legendPos val="r"/>
      <c:legendEntry>
        <c:idx val="0"/>
        <c:delete val="1"/>
      </c:legendEntry>
      <c:layout>
        <c:manualLayout>
          <c:xMode val="edge"/>
          <c:yMode val="edge"/>
          <c:x val="0.79672182416321957"/>
          <c:y val="8.0745753160195624E-2"/>
          <c:w val="0.18709976243481896"/>
          <c:h val="0.76593271295633514"/>
        </c:manualLayout>
      </c:layout>
      <c:overlay val="0"/>
      <c:txPr>
        <a:bodyPr/>
        <a:lstStyle/>
        <a:p>
          <a:pPr>
            <a:defRPr sz="1800">
              <a:latin typeface="Calibri Light" panose="020F0302020204030204" pitchFamily="34" charset="0"/>
              <a:cs typeface="Helvetica"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barChart>
        <c:barDir val="col"/>
        <c:grouping val="percentStacked"/>
        <c:varyColors val="0"/>
        <c:ser>
          <c:idx val="4"/>
          <c:order val="0"/>
          <c:tx>
            <c:strRef>
              <c:f>'REQV income outgo'!$A$8</c:f>
              <c:strCache>
                <c:ptCount val="1"/>
                <c:pt idx="0">
                  <c:v>REQV 16-17 </c:v>
                </c:pt>
              </c:strCache>
            </c:strRef>
          </c:tx>
          <c:spPr>
            <a:pattFill prst="zigZag">
              <a:fgClr>
                <a:schemeClr val="tx1"/>
              </a:fgClr>
              <a:bgClr>
                <a:schemeClr val="bg1"/>
              </a:bgClr>
            </a:pattFill>
          </c:spPr>
          <c:invertIfNegative val="0"/>
          <c:dLbls>
            <c:numFmt formatCode="#,##0" sourceLinked="0"/>
            <c:spPr>
              <a:solidFill>
                <a:schemeClr val="bg1">
                  <a:lumMod val="95000"/>
                  <a:alpha val="25000"/>
                </a:schemeClr>
              </a:solidFill>
            </c:spPr>
            <c:txPr>
              <a:bodyPr/>
              <a:lstStyle/>
              <a:p>
                <a:pPr>
                  <a:defRPr sz="1600" b="1">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'REQV income outgo'!$B$2:$N$3</c:f>
              <c:multiLvlStrCache>
                <c:ptCount val="13"/>
                <c:lvl>
                  <c:pt idx="0">
                    <c:v>Outgoing</c:v>
                  </c:pt>
                  <c:pt idx="1">
                    <c:v>Incoming</c:v>
                  </c:pt>
                  <c:pt idx="3">
                    <c:v>Outgoing</c:v>
                  </c:pt>
                  <c:pt idx="4">
                    <c:v>Incoming</c:v>
                  </c:pt>
                  <c:pt idx="5">
                    <c:v>Outgoing</c:v>
                  </c:pt>
                  <c:pt idx="6">
                    <c:v>Incoming</c:v>
                  </c:pt>
                  <c:pt idx="7">
                    <c:v>Outgoing</c:v>
                  </c:pt>
                  <c:pt idx="8">
                    <c:v>Incoming</c:v>
                  </c:pt>
                  <c:pt idx="9">
                    <c:v>Outgoing</c:v>
                  </c:pt>
                  <c:pt idx="10">
                    <c:v>Incoming</c:v>
                  </c:pt>
                  <c:pt idx="11">
                    <c:v>Outgoing</c:v>
                  </c:pt>
                  <c:pt idx="12">
                    <c:v>Incoming</c:v>
                  </c:pt>
                </c:lvl>
                <c:lvl>
                  <c:pt idx="0">
                    <c:v>All schools</c:v>
                  </c:pt>
                  <c:pt idx="3">
                    <c:v>Quintile 1</c:v>
                  </c:pt>
                  <c:pt idx="5">
                    <c:v>Quintile 2</c:v>
                  </c:pt>
                  <c:pt idx="7">
                    <c:v>Quintile 3</c:v>
                  </c:pt>
                  <c:pt idx="9">
                    <c:v>Quintile 4</c:v>
                  </c:pt>
                  <c:pt idx="11">
                    <c:v>Quintile 5</c:v>
                  </c:pt>
                </c:lvl>
              </c:multiLvlStrCache>
            </c:multiLvlStrRef>
          </c:cat>
          <c:val>
            <c:numRef>
              <c:f>'REQV income outgo'!$B$8:$N$8</c:f>
              <c:numCache>
                <c:formatCode>General</c:formatCode>
                <c:ptCount val="13"/>
                <c:pt idx="0">
                  <c:v>16.8567</c:v>
                </c:pt>
                <c:pt idx="1">
                  <c:v>15.0951</c:v>
                </c:pt>
                <c:pt idx="3">
                  <c:v>12.283799999999999</c:v>
                </c:pt>
                <c:pt idx="4">
                  <c:v>7.6872999999999996</c:v>
                </c:pt>
                <c:pt idx="5">
                  <c:v>13.9314</c:v>
                </c:pt>
                <c:pt idx="6">
                  <c:v>11.9658</c:v>
                </c:pt>
                <c:pt idx="7">
                  <c:v>20.180499999999999</c:v>
                </c:pt>
                <c:pt idx="8">
                  <c:v>15.484400000000001</c:v>
                </c:pt>
                <c:pt idx="9">
                  <c:v>20.744700000000002</c:v>
                </c:pt>
                <c:pt idx="10">
                  <c:v>21.762599999999999</c:v>
                </c:pt>
                <c:pt idx="11">
                  <c:v>29.383900000000001</c:v>
                </c:pt>
                <c:pt idx="12">
                  <c:v>39.168500000000002</c:v>
                </c:pt>
              </c:numCache>
            </c:numRef>
          </c:val>
        </c:ser>
        <c:ser>
          <c:idx val="3"/>
          <c:order val="1"/>
          <c:tx>
            <c:strRef>
              <c:f>'REQV income outgo'!$A$7</c:f>
              <c:strCache>
                <c:ptCount val="1"/>
                <c:pt idx="0">
                  <c:v>REQV 15 </c:v>
                </c:pt>
              </c:strCache>
            </c:strRef>
          </c:tx>
          <c:spPr>
            <a:solidFill>
              <a:schemeClr val="bg1"/>
            </a:solidFill>
          </c:spPr>
          <c:invertIfNegative val="0"/>
          <c:dLbls>
            <c:numFmt formatCode="#,##0" sourceLinked="0"/>
            <c:spPr>
              <a:noFill/>
              <a:ln>
                <a:noFill/>
              </a:ln>
              <a:effectLst/>
            </c:spPr>
            <c:txPr>
              <a:bodyPr/>
              <a:lstStyle/>
              <a:p>
                <a:pPr>
                  <a:defRPr sz="1600">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'REQV income outgo'!$B$2:$N$3</c:f>
              <c:multiLvlStrCache>
                <c:ptCount val="13"/>
                <c:lvl>
                  <c:pt idx="0">
                    <c:v>Outgoing</c:v>
                  </c:pt>
                  <c:pt idx="1">
                    <c:v>Incoming</c:v>
                  </c:pt>
                  <c:pt idx="3">
                    <c:v>Outgoing</c:v>
                  </c:pt>
                  <c:pt idx="4">
                    <c:v>Incoming</c:v>
                  </c:pt>
                  <c:pt idx="5">
                    <c:v>Outgoing</c:v>
                  </c:pt>
                  <c:pt idx="6">
                    <c:v>Incoming</c:v>
                  </c:pt>
                  <c:pt idx="7">
                    <c:v>Outgoing</c:v>
                  </c:pt>
                  <c:pt idx="8">
                    <c:v>Incoming</c:v>
                  </c:pt>
                  <c:pt idx="9">
                    <c:v>Outgoing</c:v>
                  </c:pt>
                  <c:pt idx="10">
                    <c:v>Incoming</c:v>
                  </c:pt>
                  <c:pt idx="11">
                    <c:v>Outgoing</c:v>
                  </c:pt>
                  <c:pt idx="12">
                    <c:v>Incoming</c:v>
                  </c:pt>
                </c:lvl>
                <c:lvl>
                  <c:pt idx="0">
                    <c:v>All schools</c:v>
                  </c:pt>
                  <c:pt idx="3">
                    <c:v>Quintile 1</c:v>
                  </c:pt>
                  <c:pt idx="5">
                    <c:v>Quintile 2</c:v>
                  </c:pt>
                  <c:pt idx="7">
                    <c:v>Quintile 3</c:v>
                  </c:pt>
                  <c:pt idx="9">
                    <c:v>Quintile 4</c:v>
                  </c:pt>
                  <c:pt idx="11">
                    <c:v>Quintile 5</c:v>
                  </c:pt>
                </c:lvl>
              </c:multiLvlStrCache>
            </c:multiLvlStrRef>
          </c:cat>
          <c:val>
            <c:numRef>
              <c:f>'REQV income outgo'!$B$7:$N$7</c:f>
              <c:numCache>
                <c:formatCode>General</c:formatCode>
                <c:ptCount val="13"/>
                <c:pt idx="0">
                  <c:v>29.209399999999999</c:v>
                </c:pt>
                <c:pt idx="1">
                  <c:v>23.215399999999999</c:v>
                </c:pt>
                <c:pt idx="3">
                  <c:v>25.640999999999998</c:v>
                </c:pt>
                <c:pt idx="4">
                  <c:v>20.846900000000002</c:v>
                </c:pt>
                <c:pt idx="5">
                  <c:v>28.738099999999999</c:v>
                </c:pt>
                <c:pt idx="6">
                  <c:v>21.1111</c:v>
                </c:pt>
                <c:pt idx="7">
                  <c:v>30.844999999999999</c:v>
                </c:pt>
                <c:pt idx="8">
                  <c:v>25.778500000000001</c:v>
                </c:pt>
                <c:pt idx="9">
                  <c:v>35.992899999999999</c:v>
                </c:pt>
                <c:pt idx="10">
                  <c:v>27.158300000000001</c:v>
                </c:pt>
                <c:pt idx="11">
                  <c:v>31.0427</c:v>
                </c:pt>
                <c:pt idx="12">
                  <c:v>25.601800000000001</c:v>
                </c:pt>
              </c:numCache>
            </c:numRef>
          </c:val>
        </c:ser>
        <c:ser>
          <c:idx val="2"/>
          <c:order val="2"/>
          <c:tx>
            <c:strRef>
              <c:f>'REQV income outgo'!$A$6</c:f>
              <c:strCache>
                <c:ptCount val="1"/>
                <c:pt idx="0">
                  <c:v>REQV 14</c:v>
                </c:pt>
              </c:strCache>
            </c:strRef>
          </c:tx>
          <c:spPr>
            <a:solidFill>
              <a:schemeClr val="accent1">
                <a:lumMod val="20000"/>
                <a:lumOff val="80000"/>
              </a:schemeClr>
            </a:solidFill>
          </c:spPr>
          <c:invertIfNegative val="0"/>
          <c:dLbls>
            <c:numFmt formatCode="#,##0" sourceLinked="0"/>
            <c:spPr>
              <a:noFill/>
              <a:ln>
                <a:noFill/>
              </a:ln>
              <a:effectLst/>
            </c:spPr>
            <c:txPr>
              <a:bodyPr/>
              <a:lstStyle/>
              <a:p>
                <a:pPr>
                  <a:defRPr sz="1600">
                    <a:solidFill>
                      <a:schemeClr val="tx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'REQV income outgo'!$B$2:$N$3</c:f>
              <c:multiLvlStrCache>
                <c:ptCount val="13"/>
                <c:lvl>
                  <c:pt idx="0">
                    <c:v>Outgoing</c:v>
                  </c:pt>
                  <c:pt idx="1">
                    <c:v>Incoming</c:v>
                  </c:pt>
                  <c:pt idx="3">
                    <c:v>Outgoing</c:v>
                  </c:pt>
                  <c:pt idx="4">
                    <c:v>Incoming</c:v>
                  </c:pt>
                  <c:pt idx="5">
                    <c:v>Outgoing</c:v>
                  </c:pt>
                  <c:pt idx="6">
                    <c:v>Incoming</c:v>
                  </c:pt>
                  <c:pt idx="7">
                    <c:v>Outgoing</c:v>
                  </c:pt>
                  <c:pt idx="8">
                    <c:v>Incoming</c:v>
                  </c:pt>
                  <c:pt idx="9">
                    <c:v>Outgoing</c:v>
                  </c:pt>
                  <c:pt idx="10">
                    <c:v>Incoming</c:v>
                  </c:pt>
                  <c:pt idx="11">
                    <c:v>Outgoing</c:v>
                  </c:pt>
                  <c:pt idx="12">
                    <c:v>Incoming</c:v>
                  </c:pt>
                </c:lvl>
                <c:lvl>
                  <c:pt idx="0">
                    <c:v>All schools</c:v>
                  </c:pt>
                  <c:pt idx="3">
                    <c:v>Quintile 1</c:v>
                  </c:pt>
                  <c:pt idx="5">
                    <c:v>Quintile 2</c:v>
                  </c:pt>
                  <c:pt idx="7">
                    <c:v>Quintile 3</c:v>
                  </c:pt>
                  <c:pt idx="9">
                    <c:v>Quintile 4</c:v>
                  </c:pt>
                  <c:pt idx="11">
                    <c:v>Quintile 5</c:v>
                  </c:pt>
                </c:lvl>
              </c:multiLvlStrCache>
            </c:multiLvlStrRef>
          </c:cat>
          <c:val>
            <c:numRef>
              <c:f>'REQV income outgo'!$B$6:$N$6</c:f>
              <c:numCache>
                <c:formatCode>General</c:formatCode>
                <c:ptCount val="13"/>
                <c:pt idx="0">
                  <c:v>40.231900000000003</c:v>
                </c:pt>
                <c:pt idx="1">
                  <c:v>32.460599999999999</c:v>
                </c:pt>
                <c:pt idx="3">
                  <c:v>45.736400000000003</c:v>
                </c:pt>
                <c:pt idx="4">
                  <c:v>32.703600000000002</c:v>
                </c:pt>
                <c:pt idx="5">
                  <c:v>40.700200000000002</c:v>
                </c:pt>
                <c:pt idx="6">
                  <c:v>35.470100000000002</c:v>
                </c:pt>
                <c:pt idx="7">
                  <c:v>37.407699999999998</c:v>
                </c:pt>
                <c:pt idx="8">
                  <c:v>31.660900000000002</c:v>
                </c:pt>
                <c:pt idx="9">
                  <c:v>33.333300000000001</c:v>
                </c:pt>
                <c:pt idx="10">
                  <c:v>31.295000000000002</c:v>
                </c:pt>
                <c:pt idx="11">
                  <c:v>34.834099999999999</c:v>
                </c:pt>
                <c:pt idx="12">
                  <c:v>27.133500000000002</c:v>
                </c:pt>
              </c:numCache>
            </c:numRef>
          </c:val>
        </c:ser>
        <c:ser>
          <c:idx val="1"/>
          <c:order val="3"/>
          <c:tx>
            <c:strRef>
              <c:f>'REQV income outgo'!$A$5</c:f>
              <c:strCache>
                <c:ptCount val="1"/>
                <c:pt idx="0">
                  <c:v>REQV 13</c:v>
                </c:pt>
              </c:strCache>
            </c:strRef>
          </c:tx>
          <c:spPr>
            <a:solidFill>
              <a:schemeClr val="tx1">
                <a:lumMod val="95000"/>
                <a:lumOff val="5000"/>
              </a:schemeClr>
            </a:solidFill>
          </c:spPr>
          <c:invertIfNegative val="0"/>
          <c:dLbls>
            <c:numFmt formatCode="#,##0" sourceLinked="0"/>
            <c:spPr>
              <a:noFill/>
              <a:ln>
                <a:noFill/>
              </a:ln>
              <a:effectLst/>
            </c:spPr>
            <c:txPr>
              <a:bodyPr/>
              <a:lstStyle/>
              <a:p>
                <a:pPr>
                  <a:defRPr sz="1600">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'REQV income outgo'!$B$2:$N$3</c:f>
              <c:multiLvlStrCache>
                <c:ptCount val="13"/>
                <c:lvl>
                  <c:pt idx="0">
                    <c:v>Outgoing</c:v>
                  </c:pt>
                  <c:pt idx="1">
                    <c:v>Incoming</c:v>
                  </c:pt>
                  <c:pt idx="3">
                    <c:v>Outgoing</c:v>
                  </c:pt>
                  <c:pt idx="4">
                    <c:v>Incoming</c:v>
                  </c:pt>
                  <c:pt idx="5">
                    <c:v>Outgoing</c:v>
                  </c:pt>
                  <c:pt idx="6">
                    <c:v>Incoming</c:v>
                  </c:pt>
                  <c:pt idx="7">
                    <c:v>Outgoing</c:v>
                  </c:pt>
                  <c:pt idx="8">
                    <c:v>Incoming</c:v>
                  </c:pt>
                  <c:pt idx="9">
                    <c:v>Outgoing</c:v>
                  </c:pt>
                  <c:pt idx="10">
                    <c:v>Incoming</c:v>
                  </c:pt>
                  <c:pt idx="11">
                    <c:v>Outgoing</c:v>
                  </c:pt>
                  <c:pt idx="12">
                    <c:v>Incoming</c:v>
                  </c:pt>
                </c:lvl>
                <c:lvl>
                  <c:pt idx="0">
                    <c:v>All schools</c:v>
                  </c:pt>
                  <c:pt idx="3">
                    <c:v>Quintile 1</c:v>
                  </c:pt>
                  <c:pt idx="5">
                    <c:v>Quintile 2</c:v>
                  </c:pt>
                  <c:pt idx="7">
                    <c:v>Quintile 3</c:v>
                  </c:pt>
                  <c:pt idx="9">
                    <c:v>Quintile 4</c:v>
                  </c:pt>
                  <c:pt idx="11">
                    <c:v>Quintile 5</c:v>
                  </c:pt>
                </c:lvl>
              </c:multiLvlStrCache>
            </c:multiLvlStrRef>
          </c:cat>
          <c:val>
            <c:numRef>
              <c:f>'REQV income outgo'!$B$5:$N$5</c:f>
              <c:numCache>
                <c:formatCode>General</c:formatCode>
                <c:ptCount val="13"/>
                <c:pt idx="0">
                  <c:v>13.587999999999999</c:v>
                </c:pt>
                <c:pt idx="1">
                  <c:v>25.199400000000001</c:v>
                </c:pt>
                <c:pt idx="3">
                  <c:v>16.2194</c:v>
                </c:pt>
                <c:pt idx="4">
                  <c:v>32.768700000000003</c:v>
                </c:pt>
                <c:pt idx="5">
                  <c:v>16.484300000000001</c:v>
                </c:pt>
                <c:pt idx="6">
                  <c:v>26.2393</c:v>
                </c:pt>
                <c:pt idx="7">
                  <c:v>11.5669</c:v>
                </c:pt>
                <c:pt idx="8">
                  <c:v>24.221499999999999</c:v>
                </c:pt>
                <c:pt idx="9">
                  <c:v>9.7517999999999994</c:v>
                </c:pt>
                <c:pt idx="10">
                  <c:v>17.985600000000002</c:v>
                </c:pt>
                <c:pt idx="11">
                  <c:v>4.5023999999999997</c:v>
                </c:pt>
                <c:pt idx="12">
                  <c:v>8.0962999999999994</c:v>
                </c:pt>
              </c:numCache>
            </c:numRef>
          </c:val>
        </c:ser>
        <c:ser>
          <c:idx val="0"/>
          <c:order val="4"/>
          <c:tx>
            <c:strRef>
              <c:f>'REQV income outgo'!$A$4</c:f>
              <c:strCache>
                <c:ptCount val="1"/>
                <c:pt idx="0">
                  <c:v>REQV 10-12</c:v>
                </c:pt>
              </c:strCache>
            </c:strRef>
          </c:tx>
          <c:spPr>
            <a:solidFill>
              <a:schemeClr val="bg1">
                <a:lumMod val="95000"/>
              </a:schemeClr>
            </a:solidFill>
          </c:spPr>
          <c:invertIfNegative val="0"/>
          <c:cat>
            <c:multiLvlStrRef>
              <c:f>'REQV income outgo'!$B$2:$N$3</c:f>
              <c:multiLvlStrCache>
                <c:ptCount val="13"/>
                <c:lvl>
                  <c:pt idx="0">
                    <c:v>Outgoing</c:v>
                  </c:pt>
                  <c:pt idx="1">
                    <c:v>Incoming</c:v>
                  </c:pt>
                  <c:pt idx="3">
                    <c:v>Outgoing</c:v>
                  </c:pt>
                  <c:pt idx="4">
                    <c:v>Incoming</c:v>
                  </c:pt>
                  <c:pt idx="5">
                    <c:v>Outgoing</c:v>
                  </c:pt>
                  <c:pt idx="6">
                    <c:v>Incoming</c:v>
                  </c:pt>
                  <c:pt idx="7">
                    <c:v>Outgoing</c:v>
                  </c:pt>
                  <c:pt idx="8">
                    <c:v>Incoming</c:v>
                  </c:pt>
                  <c:pt idx="9">
                    <c:v>Outgoing</c:v>
                  </c:pt>
                  <c:pt idx="10">
                    <c:v>Incoming</c:v>
                  </c:pt>
                  <c:pt idx="11">
                    <c:v>Outgoing</c:v>
                  </c:pt>
                  <c:pt idx="12">
                    <c:v>Incoming</c:v>
                  </c:pt>
                </c:lvl>
                <c:lvl>
                  <c:pt idx="0">
                    <c:v>All schools</c:v>
                  </c:pt>
                  <c:pt idx="3">
                    <c:v>Quintile 1</c:v>
                  </c:pt>
                  <c:pt idx="5">
                    <c:v>Quintile 2</c:v>
                  </c:pt>
                  <c:pt idx="7">
                    <c:v>Quintile 3</c:v>
                  </c:pt>
                  <c:pt idx="9">
                    <c:v>Quintile 4</c:v>
                  </c:pt>
                  <c:pt idx="11">
                    <c:v>Quintile 5</c:v>
                  </c:pt>
                </c:lvl>
              </c:multiLvlStrCache>
            </c:multiLvlStrRef>
          </c:cat>
          <c:val>
            <c:numRef>
              <c:f>'REQV income outgo'!$B$4:$N$4</c:f>
              <c:numCache>
                <c:formatCode>General</c:formatCode>
                <c:ptCount val="13"/>
                <c:pt idx="0">
                  <c:v>7.5999999999999998E-2</c:v>
                </c:pt>
                <c:pt idx="1">
                  <c:v>4.0294999999999996</c:v>
                </c:pt>
                <c:pt idx="3">
                  <c:v>0.1193</c:v>
                </c:pt>
                <c:pt idx="4">
                  <c:v>5.9935</c:v>
                </c:pt>
                <c:pt idx="5">
                  <c:v>7.2900000000000006E-2</c:v>
                </c:pt>
                <c:pt idx="6">
                  <c:v>5.2137000000000002</c:v>
                </c:pt>
                <c:pt idx="7">
                  <c:v>0</c:v>
                </c:pt>
                <c:pt idx="8">
                  <c:v>2.8546999999999998</c:v>
                </c:pt>
                <c:pt idx="9">
                  <c:v>0.17730000000000001</c:v>
                </c:pt>
                <c:pt idx="10">
                  <c:v>1.7986</c:v>
                </c:pt>
                <c:pt idx="11">
                  <c:v>0</c:v>
                </c:pt>
                <c:pt idx="12">
                  <c:v>0</c:v>
                </c:pt>
              </c:numCache>
            </c:numRef>
          </c:val>
        </c:ser>
        <c:dLbls>
          <c:showLegendKey val="0"/>
          <c:showVal val="0"/>
          <c:showCatName val="0"/>
          <c:showSerName val="0"/>
          <c:showPercent val="0"/>
          <c:showBubbleSize val="0"/>
        </c:dLbls>
        <c:gapWidth val="100"/>
        <c:overlap val="100"/>
        <c:axId val="91622784"/>
        <c:axId val="91645056"/>
      </c:barChart>
      <c:catAx>
        <c:axId val="91622784"/>
        <c:scaling>
          <c:orientation val="minMax"/>
        </c:scaling>
        <c:delete val="0"/>
        <c:axPos val="b"/>
        <c:numFmt formatCode="General" sourceLinked="0"/>
        <c:majorTickMark val="out"/>
        <c:minorTickMark val="none"/>
        <c:tickLblPos val="nextTo"/>
        <c:txPr>
          <a:bodyPr/>
          <a:lstStyle/>
          <a:p>
            <a:pPr>
              <a:defRPr sz="1600">
                <a:latin typeface="Calibri Light" panose="020F0302020204030204" pitchFamily="34" charset="0"/>
                <a:cs typeface="Helvetica" panose="020B0604020202020204" pitchFamily="34" charset="0"/>
              </a:defRPr>
            </a:pPr>
            <a:endParaRPr lang="en-US"/>
          </a:p>
        </c:txPr>
        <c:crossAx val="91645056"/>
        <c:crosses val="autoZero"/>
        <c:auto val="1"/>
        <c:lblAlgn val="ctr"/>
        <c:lblOffset val="100"/>
        <c:noMultiLvlLbl val="0"/>
      </c:catAx>
      <c:valAx>
        <c:axId val="91645056"/>
        <c:scaling>
          <c:orientation val="minMax"/>
        </c:scaling>
        <c:delete val="0"/>
        <c:axPos val="l"/>
        <c:majorGridlines>
          <c:spPr>
            <a:ln>
              <a:noFill/>
            </a:ln>
          </c:spPr>
        </c:majorGridlines>
        <c:numFmt formatCode="0%" sourceLinked="1"/>
        <c:majorTickMark val="out"/>
        <c:minorTickMark val="none"/>
        <c:tickLblPos val="nextTo"/>
        <c:txPr>
          <a:bodyPr/>
          <a:lstStyle/>
          <a:p>
            <a:pPr>
              <a:defRPr sz="2000">
                <a:latin typeface="Calibri Light" panose="020F0302020204030204" pitchFamily="34" charset="0"/>
                <a:cs typeface="Helvetica" panose="020B0604020202020204" pitchFamily="34" charset="0"/>
              </a:defRPr>
            </a:pPr>
            <a:endParaRPr lang="en-US"/>
          </a:p>
        </c:txPr>
        <c:crossAx val="91622784"/>
        <c:crosses val="autoZero"/>
        <c:crossBetween val="between"/>
      </c:valAx>
      <c:spPr>
        <a:solidFill>
          <a:schemeClr val="bg1"/>
        </a:solidFill>
      </c:spPr>
    </c:plotArea>
    <c:legend>
      <c:legendPos val="r"/>
      <c:layout>
        <c:manualLayout>
          <c:xMode val="edge"/>
          <c:yMode val="edge"/>
          <c:x val="0.81514526761371064"/>
          <c:y val="2.4398708772907889E-2"/>
          <c:w val="0.17862866170043012"/>
          <c:h val="0.72714489825462469"/>
        </c:manualLayout>
      </c:layout>
      <c:overlay val="0"/>
      <c:txPr>
        <a:bodyPr/>
        <a:lstStyle/>
        <a:p>
          <a:pPr>
            <a:defRPr sz="1600">
              <a:latin typeface="Calibri Light" panose="020F0302020204030204" pitchFamily="34" charset="0"/>
              <a:cs typeface="Helvetica"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77833075236539"/>
          <c:y val="4.5548654244306416E-2"/>
          <c:w val="0.79866381059700853"/>
          <c:h val="0.64826755351233267"/>
        </c:manualLayout>
      </c:layout>
      <c:lineChart>
        <c:grouping val="standard"/>
        <c:varyColors val="0"/>
        <c:ser>
          <c:idx val="1"/>
          <c:order val="0"/>
          <c:tx>
            <c:strRef>
              <c:f>'Experience income outgo'!$D$41</c:f>
              <c:strCache>
                <c:ptCount val="1"/>
                <c:pt idx="0">
                  <c:v>Outgoing principal (2008 or 2010)</c:v>
                </c:pt>
              </c:strCache>
            </c:strRef>
          </c:tx>
          <c:spPr>
            <a:ln>
              <a:noFill/>
            </a:ln>
          </c:spPr>
          <c:marker>
            <c:symbol val="x"/>
            <c:size val="9"/>
            <c:spPr>
              <a:ln>
                <a:solidFill>
                  <a:schemeClr val="tx1"/>
                </a:solidFill>
              </a:ln>
            </c:spPr>
          </c:marker>
          <c:dLbls>
            <c:numFmt formatCode="#,##0" sourceLinked="0"/>
            <c:spPr>
              <a:noFill/>
              <a:ln>
                <a:noFill/>
              </a:ln>
              <a:effectLst/>
            </c:spPr>
            <c:txPr>
              <a:bodyPr/>
              <a:lstStyle/>
              <a:p>
                <a:pPr>
                  <a:defRPr sz="1800">
                    <a:latin typeface="Calibri Light" panose="020F0302020204030204" pitchFamily="34" charset="0"/>
                    <a:cs typeface="Helvetica"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 income outgo'!$A$42:$A$47</c:f>
              <c:strCache>
                <c:ptCount val="6"/>
                <c:pt idx="0">
                  <c:v>All schools </c:v>
                </c:pt>
                <c:pt idx="1">
                  <c:v>Quintile 1</c:v>
                </c:pt>
                <c:pt idx="2">
                  <c:v>Quintile 2</c:v>
                </c:pt>
                <c:pt idx="3">
                  <c:v>Quintile 3</c:v>
                </c:pt>
                <c:pt idx="4">
                  <c:v>Quintile 4</c:v>
                </c:pt>
                <c:pt idx="5">
                  <c:v>Quintile 5</c:v>
                </c:pt>
              </c:strCache>
            </c:strRef>
          </c:cat>
          <c:val>
            <c:numRef>
              <c:f>'Experience income outgo'!$D$42:$D$47</c:f>
              <c:numCache>
                <c:formatCode>0\.0</c:formatCode>
                <c:ptCount val="6"/>
                <c:pt idx="0">
                  <c:v>29.404399999999999</c:v>
                </c:pt>
                <c:pt idx="1">
                  <c:v>28.111799999999999</c:v>
                </c:pt>
                <c:pt idx="2">
                  <c:v>29.042899999999999</c:v>
                </c:pt>
                <c:pt idx="3">
                  <c:v>29.895099999999999</c:v>
                </c:pt>
                <c:pt idx="4">
                  <c:v>30.686499999999999</c:v>
                </c:pt>
                <c:pt idx="5">
                  <c:v>31.969200000000001</c:v>
                </c:pt>
              </c:numCache>
            </c:numRef>
          </c:val>
          <c:smooth val="0"/>
        </c:ser>
        <c:ser>
          <c:idx val="0"/>
          <c:order val="1"/>
          <c:tx>
            <c:strRef>
              <c:f>'Experience income outgo'!$B$41</c:f>
              <c:strCache>
                <c:ptCount val="1"/>
                <c:pt idx="0">
                  <c:v>Incumbent principals (2012)</c:v>
                </c:pt>
              </c:strCache>
            </c:strRef>
          </c:tx>
          <c:spPr>
            <a:ln>
              <a:noFill/>
            </a:ln>
          </c:spPr>
          <c:marker>
            <c:symbol val="circle"/>
            <c:size val="9"/>
            <c:spPr>
              <a:solidFill>
                <a:schemeClr val="tx1"/>
              </a:solidFill>
            </c:spPr>
          </c:marker>
          <c:dLbls>
            <c:numFmt formatCode="#,##0" sourceLinked="0"/>
            <c:spPr>
              <a:noFill/>
              <a:ln>
                <a:noFill/>
              </a:ln>
              <a:effectLst/>
            </c:spPr>
            <c:txPr>
              <a:bodyPr/>
              <a:lstStyle/>
              <a:p>
                <a:pPr>
                  <a:defRPr sz="1800">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 income outgo'!$A$42:$A$47</c:f>
              <c:strCache>
                <c:ptCount val="6"/>
                <c:pt idx="0">
                  <c:v>All schools </c:v>
                </c:pt>
                <c:pt idx="1">
                  <c:v>Quintile 1</c:v>
                </c:pt>
                <c:pt idx="2">
                  <c:v>Quintile 2</c:v>
                </c:pt>
                <c:pt idx="3">
                  <c:v>Quintile 3</c:v>
                </c:pt>
                <c:pt idx="4">
                  <c:v>Quintile 4</c:v>
                </c:pt>
                <c:pt idx="5">
                  <c:v>Quintile 5</c:v>
                </c:pt>
              </c:strCache>
            </c:strRef>
          </c:cat>
          <c:val>
            <c:numRef>
              <c:f>'Experience income outgo'!$B$42:$B$47</c:f>
              <c:numCache>
                <c:formatCode>0\.0</c:formatCode>
                <c:ptCount val="6"/>
                <c:pt idx="0">
                  <c:v>25.036200000000001</c:v>
                </c:pt>
                <c:pt idx="1">
                  <c:v>23.897500000000001</c:v>
                </c:pt>
                <c:pt idx="2">
                  <c:v>24.547599999999999</c:v>
                </c:pt>
                <c:pt idx="3">
                  <c:v>25.971599999999999</c:v>
                </c:pt>
                <c:pt idx="4">
                  <c:v>26.4849</c:v>
                </c:pt>
                <c:pt idx="5">
                  <c:v>27.280799999999999</c:v>
                </c:pt>
              </c:numCache>
            </c:numRef>
          </c:val>
          <c:smooth val="0"/>
        </c:ser>
        <c:ser>
          <c:idx val="2"/>
          <c:order val="2"/>
          <c:tx>
            <c:strRef>
              <c:f>'Experience income outgo'!$F$41</c:f>
              <c:strCache>
                <c:ptCount val="1"/>
                <c:pt idx="0">
                  <c:v>Incoming principal (2010 or 2012) </c:v>
                </c:pt>
              </c:strCache>
            </c:strRef>
          </c:tx>
          <c:spPr>
            <a:ln>
              <a:noFill/>
            </a:ln>
          </c:spPr>
          <c:marker>
            <c:symbol val="star"/>
            <c:size val="9"/>
            <c:spPr>
              <a:solidFill>
                <a:schemeClr val="bg1"/>
              </a:solidFill>
              <a:ln>
                <a:solidFill>
                  <a:schemeClr val="tx1">
                    <a:lumMod val="95000"/>
                    <a:lumOff val="5000"/>
                  </a:schemeClr>
                </a:solidFill>
              </a:ln>
            </c:spPr>
          </c:marker>
          <c:dLbls>
            <c:numFmt formatCode="#,##0" sourceLinked="0"/>
            <c:spPr>
              <a:noFill/>
              <a:ln>
                <a:noFill/>
              </a:ln>
              <a:effectLst/>
            </c:spPr>
            <c:txPr>
              <a:bodyPr/>
              <a:lstStyle/>
              <a:p>
                <a:pPr>
                  <a:defRPr sz="1800">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 income outgo'!$A$42:$A$47</c:f>
              <c:strCache>
                <c:ptCount val="6"/>
                <c:pt idx="0">
                  <c:v>All schools </c:v>
                </c:pt>
                <c:pt idx="1">
                  <c:v>Quintile 1</c:v>
                </c:pt>
                <c:pt idx="2">
                  <c:v>Quintile 2</c:v>
                </c:pt>
                <c:pt idx="3">
                  <c:v>Quintile 3</c:v>
                </c:pt>
                <c:pt idx="4">
                  <c:v>Quintile 4</c:v>
                </c:pt>
                <c:pt idx="5">
                  <c:v>Quintile 5</c:v>
                </c:pt>
              </c:strCache>
            </c:strRef>
          </c:cat>
          <c:val>
            <c:numRef>
              <c:f>'Experience income outgo'!$F$42:$F$47</c:f>
              <c:numCache>
                <c:formatCode>0\.0</c:formatCode>
                <c:ptCount val="6"/>
                <c:pt idx="0">
                  <c:v>19.8035</c:v>
                </c:pt>
                <c:pt idx="1">
                  <c:v>18.392399999999999</c:v>
                </c:pt>
                <c:pt idx="2">
                  <c:v>19.739599999999999</c:v>
                </c:pt>
                <c:pt idx="3">
                  <c:v>20.537299999999998</c:v>
                </c:pt>
                <c:pt idx="4">
                  <c:v>21.615200000000002</c:v>
                </c:pt>
                <c:pt idx="5">
                  <c:v>21.097200000000001</c:v>
                </c:pt>
              </c:numCache>
            </c:numRef>
          </c:val>
          <c:smooth val="0"/>
        </c:ser>
        <c:ser>
          <c:idx val="3"/>
          <c:order val="3"/>
          <c:tx>
            <c:strRef>
              <c:f>'Experience income outgo'!$I$41</c:f>
              <c:strCache>
                <c:ptCount val="1"/>
                <c:pt idx="0">
                  <c:v>Estimated total years as principal </c:v>
                </c:pt>
              </c:strCache>
            </c:strRef>
          </c:tx>
          <c:spPr>
            <a:ln>
              <a:noFill/>
            </a:ln>
          </c:spPr>
          <c:marker>
            <c:symbol val="square"/>
            <c:size val="9"/>
            <c:spPr>
              <a:solidFill>
                <a:schemeClr val="accent2"/>
              </a:solidFill>
            </c:spPr>
          </c:marker>
          <c:dLbls>
            <c:numFmt formatCode="#,##0" sourceLinked="0"/>
            <c:spPr>
              <a:noFill/>
              <a:ln>
                <a:noFill/>
              </a:ln>
              <a:effectLst/>
            </c:spPr>
            <c:txPr>
              <a:bodyPr/>
              <a:lstStyle/>
              <a:p>
                <a:pPr>
                  <a:defRPr sz="1800">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 income outgo'!$A$42:$A$47</c:f>
              <c:strCache>
                <c:ptCount val="6"/>
                <c:pt idx="0">
                  <c:v>All schools </c:v>
                </c:pt>
                <c:pt idx="1">
                  <c:v>Quintile 1</c:v>
                </c:pt>
                <c:pt idx="2">
                  <c:v>Quintile 2</c:v>
                </c:pt>
                <c:pt idx="3">
                  <c:v>Quintile 3</c:v>
                </c:pt>
                <c:pt idx="4">
                  <c:v>Quintile 4</c:v>
                </c:pt>
                <c:pt idx="5">
                  <c:v>Quintile 5</c:v>
                </c:pt>
              </c:strCache>
            </c:strRef>
          </c:cat>
          <c:val>
            <c:numRef>
              <c:f>'Experience income outgo'!$I$42:$I$47</c:f>
              <c:numCache>
                <c:formatCode>0\.0</c:formatCode>
                <c:ptCount val="6"/>
                <c:pt idx="0">
                  <c:v>9.6008999999999993</c:v>
                </c:pt>
                <c:pt idx="1">
                  <c:v>9.7194000000000003</c:v>
                </c:pt>
                <c:pt idx="2">
                  <c:v>9.3033000000000001</c:v>
                </c:pt>
                <c:pt idx="3">
                  <c:v>9.357800000000001</c:v>
                </c:pt>
                <c:pt idx="4">
                  <c:v>9.0712999999999973</c:v>
                </c:pt>
                <c:pt idx="5">
                  <c:v>10.872</c:v>
                </c:pt>
              </c:numCache>
            </c:numRef>
          </c:val>
          <c:smooth val="0"/>
        </c:ser>
        <c:dLbls>
          <c:showLegendKey val="0"/>
          <c:showVal val="0"/>
          <c:showCatName val="0"/>
          <c:showSerName val="0"/>
          <c:showPercent val="0"/>
          <c:showBubbleSize val="0"/>
        </c:dLbls>
        <c:marker val="1"/>
        <c:smooth val="0"/>
        <c:axId val="123689600"/>
        <c:axId val="123703680"/>
      </c:lineChart>
      <c:catAx>
        <c:axId val="123689600"/>
        <c:scaling>
          <c:orientation val="minMax"/>
        </c:scaling>
        <c:delete val="0"/>
        <c:axPos val="b"/>
        <c:majorGridlines/>
        <c:numFmt formatCode="General" sourceLinked="0"/>
        <c:majorTickMark val="out"/>
        <c:minorTickMark val="none"/>
        <c:tickLblPos val="nextTo"/>
        <c:txPr>
          <a:bodyPr/>
          <a:lstStyle/>
          <a:p>
            <a:pPr>
              <a:defRPr sz="1600">
                <a:latin typeface="Helvetica" panose="020B0604020202020204" pitchFamily="34" charset="0"/>
                <a:cs typeface="Helvetica" panose="020B0604020202020204" pitchFamily="34" charset="0"/>
              </a:defRPr>
            </a:pPr>
            <a:endParaRPr lang="en-US"/>
          </a:p>
        </c:txPr>
        <c:crossAx val="123703680"/>
        <c:crosses val="autoZero"/>
        <c:auto val="1"/>
        <c:lblAlgn val="ctr"/>
        <c:lblOffset val="100"/>
        <c:noMultiLvlLbl val="0"/>
      </c:catAx>
      <c:valAx>
        <c:axId val="123703680"/>
        <c:scaling>
          <c:orientation val="minMax"/>
        </c:scaling>
        <c:delete val="0"/>
        <c:axPos val="l"/>
        <c:majorGridlines/>
        <c:title>
          <c:tx>
            <c:rich>
              <a:bodyPr rot="-5400000" vert="horz"/>
              <a:lstStyle/>
              <a:p>
                <a:pPr>
                  <a:defRPr sz="2000" b="0">
                    <a:latin typeface="Calibri Light" panose="020F0302020204030204" pitchFamily="34" charset="0"/>
                    <a:cs typeface="Helvetica" panose="020B0604020202020204" pitchFamily="34" charset="0"/>
                  </a:defRPr>
                </a:pPr>
                <a:r>
                  <a:rPr lang="en-ZA" sz="2000" b="0">
                    <a:latin typeface="Calibri Light" panose="020F0302020204030204" pitchFamily="34" charset="0"/>
                    <a:cs typeface="Helvetica" panose="020B0604020202020204" pitchFamily="34" charset="0"/>
                  </a:rPr>
                  <a:t>Years</a:t>
                </a:r>
                <a:r>
                  <a:rPr lang="en-ZA" sz="2000" b="0" baseline="0">
                    <a:latin typeface="Calibri Light" panose="020F0302020204030204" pitchFamily="34" charset="0"/>
                    <a:cs typeface="Helvetica" panose="020B0604020202020204" pitchFamily="34" charset="0"/>
                  </a:rPr>
                  <a:t> of service</a:t>
                </a:r>
                <a:endParaRPr lang="en-ZA" sz="2000" b="0">
                  <a:latin typeface="Calibri Light" panose="020F0302020204030204" pitchFamily="34" charset="0"/>
                  <a:cs typeface="Helvetica" panose="020B0604020202020204" pitchFamily="34" charset="0"/>
                </a:endParaRPr>
              </a:p>
            </c:rich>
          </c:tx>
          <c:layout>
            <c:manualLayout>
              <c:xMode val="edge"/>
              <c:yMode val="edge"/>
              <c:x val="5.9619225981693636E-3"/>
              <c:y val="0.20125623296757875"/>
            </c:manualLayout>
          </c:layout>
          <c:overlay val="0"/>
        </c:title>
        <c:numFmt formatCode="#,##0" sourceLinked="0"/>
        <c:majorTickMark val="out"/>
        <c:minorTickMark val="none"/>
        <c:tickLblPos val="nextTo"/>
        <c:txPr>
          <a:bodyPr/>
          <a:lstStyle/>
          <a:p>
            <a:pPr>
              <a:defRPr sz="2000">
                <a:latin typeface="Calibri Light" panose="020F0302020204030204" pitchFamily="34" charset="0"/>
                <a:cs typeface="Helvetica" panose="020B0604020202020204" pitchFamily="34" charset="0"/>
              </a:defRPr>
            </a:pPr>
            <a:endParaRPr lang="en-US"/>
          </a:p>
        </c:txPr>
        <c:crossAx val="123689600"/>
        <c:crosses val="autoZero"/>
        <c:crossBetween val="between"/>
      </c:valAx>
    </c:plotArea>
    <c:legend>
      <c:legendPos val="b"/>
      <c:layout>
        <c:manualLayout>
          <c:xMode val="edge"/>
          <c:yMode val="edge"/>
          <c:x val="0"/>
          <c:y val="0.82411574367553941"/>
          <c:w val="0.99926747621353829"/>
          <c:h val="0.17545334015174785"/>
        </c:manualLayout>
      </c:layout>
      <c:overlay val="0"/>
      <c:txPr>
        <a:bodyPr/>
        <a:lstStyle/>
        <a:p>
          <a:pPr>
            <a:defRPr sz="1700">
              <a:latin typeface="Helvetica" panose="020B0604020202020204" pitchFamily="34" charset="0"/>
              <a:cs typeface="Helvetica"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manualLayout>
          <c:layoutTarget val="inner"/>
          <c:xMode val="edge"/>
          <c:yMode val="edge"/>
          <c:x val="0.11074394869335608"/>
          <c:y val="4.0974372239117575E-2"/>
          <c:w val="0.87279560174902582"/>
          <c:h val="0.66630463876465906"/>
        </c:manualLayout>
      </c:layout>
      <c:barChart>
        <c:barDir val="col"/>
        <c:grouping val="clustered"/>
        <c:varyColors val="0"/>
        <c:ser>
          <c:idx val="0"/>
          <c:order val="0"/>
          <c:tx>
            <c:strRef>
              <c:f>'Age profile by phase'!$C$1</c:f>
              <c:strCache>
                <c:ptCount val="1"/>
                <c:pt idx="0">
                  <c:v>Primary/Intermediate </c:v>
                </c:pt>
              </c:strCache>
            </c:strRef>
          </c:tx>
          <c:spPr>
            <a:solidFill>
              <a:schemeClr val="accent1"/>
            </a:solidFill>
          </c:spPr>
          <c:invertIfNegative val="0"/>
          <c:cat>
            <c:strRef>
              <c:f>'Age profile by phase'!$B$2:$B$8</c:f>
              <c:strCache>
                <c:ptCount val="7"/>
                <c:pt idx="0">
                  <c:v>26-34</c:v>
                </c:pt>
                <c:pt idx="1">
                  <c:v>35-39</c:v>
                </c:pt>
                <c:pt idx="2">
                  <c:v>40-44</c:v>
                </c:pt>
                <c:pt idx="3">
                  <c:v>45-49</c:v>
                </c:pt>
                <c:pt idx="4">
                  <c:v>50-54</c:v>
                </c:pt>
                <c:pt idx="5">
                  <c:v>55-59</c:v>
                </c:pt>
                <c:pt idx="6">
                  <c:v>60+</c:v>
                </c:pt>
              </c:strCache>
            </c:strRef>
          </c:cat>
          <c:val>
            <c:numRef>
              <c:f>'Age profile by phase'!$C$2:$C$8</c:f>
              <c:numCache>
                <c:formatCode>General</c:formatCode>
                <c:ptCount val="7"/>
                <c:pt idx="0">
                  <c:v>0.15</c:v>
                </c:pt>
                <c:pt idx="1">
                  <c:v>2.82</c:v>
                </c:pt>
                <c:pt idx="2">
                  <c:v>14.12</c:v>
                </c:pt>
                <c:pt idx="3">
                  <c:v>22</c:v>
                </c:pt>
                <c:pt idx="4">
                  <c:v>26.33</c:v>
                </c:pt>
                <c:pt idx="5">
                  <c:v>26.48</c:v>
                </c:pt>
                <c:pt idx="6">
                  <c:v>8.11</c:v>
                </c:pt>
              </c:numCache>
            </c:numRef>
          </c:val>
        </c:ser>
        <c:ser>
          <c:idx val="1"/>
          <c:order val="1"/>
          <c:tx>
            <c:strRef>
              <c:f>'Age profile by phase'!$D$1</c:f>
              <c:strCache>
                <c:ptCount val="1"/>
                <c:pt idx="0">
                  <c:v>Combined</c:v>
                </c:pt>
              </c:strCache>
            </c:strRef>
          </c:tx>
          <c:spPr>
            <a:solidFill>
              <a:schemeClr val="bg1">
                <a:lumMod val="75000"/>
              </a:schemeClr>
            </a:solidFill>
            <a:ln>
              <a:noFill/>
            </a:ln>
          </c:spPr>
          <c:invertIfNegative val="0"/>
          <c:cat>
            <c:strRef>
              <c:f>'Age profile by phase'!$B$2:$B$8</c:f>
              <c:strCache>
                <c:ptCount val="7"/>
                <c:pt idx="0">
                  <c:v>26-34</c:v>
                </c:pt>
                <c:pt idx="1">
                  <c:v>35-39</c:v>
                </c:pt>
                <c:pt idx="2">
                  <c:v>40-44</c:v>
                </c:pt>
                <c:pt idx="3">
                  <c:v>45-49</c:v>
                </c:pt>
                <c:pt idx="4">
                  <c:v>50-54</c:v>
                </c:pt>
                <c:pt idx="5">
                  <c:v>55-59</c:v>
                </c:pt>
                <c:pt idx="6">
                  <c:v>60+</c:v>
                </c:pt>
              </c:strCache>
            </c:strRef>
          </c:cat>
          <c:val>
            <c:numRef>
              <c:f>'Age profile by phase'!$D$2:$D$8</c:f>
              <c:numCache>
                <c:formatCode>General</c:formatCode>
                <c:ptCount val="7"/>
                <c:pt idx="0">
                  <c:v>0.28000000000000003</c:v>
                </c:pt>
                <c:pt idx="1">
                  <c:v>3.65</c:v>
                </c:pt>
                <c:pt idx="2">
                  <c:v>16.170000000000002</c:v>
                </c:pt>
                <c:pt idx="3">
                  <c:v>23.56</c:v>
                </c:pt>
                <c:pt idx="4">
                  <c:v>26.79</c:v>
                </c:pt>
                <c:pt idx="5">
                  <c:v>23.14</c:v>
                </c:pt>
                <c:pt idx="6">
                  <c:v>6.41</c:v>
                </c:pt>
              </c:numCache>
            </c:numRef>
          </c:val>
        </c:ser>
        <c:ser>
          <c:idx val="2"/>
          <c:order val="2"/>
          <c:tx>
            <c:strRef>
              <c:f>'Age profile by phase'!$E$1</c:f>
              <c:strCache>
                <c:ptCount val="1"/>
                <c:pt idx="0">
                  <c:v>Secondary</c:v>
                </c:pt>
              </c:strCache>
            </c:strRef>
          </c:tx>
          <c:spPr>
            <a:solidFill>
              <a:schemeClr val="bg1"/>
            </a:solidFill>
            <a:ln>
              <a:solidFill>
                <a:sysClr val="windowText" lastClr="000000"/>
              </a:solidFill>
            </a:ln>
          </c:spPr>
          <c:invertIfNegative val="0"/>
          <c:cat>
            <c:strRef>
              <c:f>'Age profile by phase'!$B$2:$B$8</c:f>
              <c:strCache>
                <c:ptCount val="7"/>
                <c:pt idx="0">
                  <c:v>26-34</c:v>
                </c:pt>
                <c:pt idx="1">
                  <c:v>35-39</c:v>
                </c:pt>
                <c:pt idx="2">
                  <c:v>40-44</c:v>
                </c:pt>
                <c:pt idx="3">
                  <c:v>45-49</c:v>
                </c:pt>
                <c:pt idx="4">
                  <c:v>50-54</c:v>
                </c:pt>
                <c:pt idx="5">
                  <c:v>55-59</c:v>
                </c:pt>
                <c:pt idx="6">
                  <c:v>60+</c:v>
                </c:pt>
              </c:strCache>
            </c:strRef>
          </c:cat>
          <c:val>
            <c:numRef>
              <c:f>'Age profile by phase'!$E$2:$E$8</c:f>
              <c:numCache>
                <c:formatCode>General</c:formatCode>
                <c:ptCount val="7"/>
                <c:pt idx="0">
                  <c:v>0.11</c:v>
                </c:pt>
                <c:pt idx="1">
                  <c:v>2.79</c:v>
                </c:pt>
                <c:pt idx="2">
                  <c:v>13.54</c:v>
                </c:pt>
                <c:pt idx="3">
                  <c:v>23.64</c:v>
                </c:pt>
                <c:pt idx="4">
                  <c:v>30.03</c:v>
                </c:pt>
                <c:pt idx="5">
                  <c:v>22.8</c:v>
                </c:pt>
                <c:pt idx="6">
                  <c:v>7.09</c:v>
                </c:pt>
              </c:numCache>
            </c:numRef>
          </c:val>
        </c:ser>
        <c:dLbls>
          <c:showLegendKey val="0"/>
          <c:showVal val="0"/>
          <c:showCatName val="0"/>
          <c:showSerName val="0"/>
          <c:showPercent val="0"/>
          <c:showBubbleSize val="0"/>
        </c:dLbls>
        <c:gapWidth val="150"/>
        <c:axId val="91783168"/>
        <c:axId val="91785088"/>
      </c:barChart>
      <c:catAx>
        <c:axId val="91783168"/>
        <c:scaling>
          <c:orientation val="minMax"/>
        </c:scaling>
        <c:delete val="0"/>
        <c:axPos val="b"/>
        <c:title>
          <c:tx>
            <c:rich>
              <a:bodyPr/>
              <a:lstStyle/>
              <a:p>
                <a:pPr>
                  <a:defRPr sz="1600">
                    <a:latin typeface="Helvetica" panose="020B0604020202020204" pitchFamily="34" charset="0"/>
                    <a:cs typeface="Helvetica" panose="020B0604020202020204" pitchFamily="34" charset="0"/>
                  </a:defRPr>
                </a:pPr>
                <a:r>
                  <a:rPr lang="en-ZA" sz="1600" dirty="0">
                    <a:latin typeface="Helvetica" panose="020B0604020202020204" pitchFamily="34" charset="0"/>
                    <a:cs typeface="Helvetica" panose="020B0604020202020204" pitchFamily="34" charset="0"/>
                  </a:rPr>
                  <a:t>Age of school principals</a:t>
                </a:r>
              </a:p>
            </c:rich>
          </c:tx>
          <c:layout>
            <c:manualLayout>
              <c:xMode val="edge"/>
              <c:yMode val="edge"/>
              <c:x val="0.40062507290553445"/>
              <c:y val="0.80094944460362338"/>
            </c:manualLayout>
          </c:layout>
          <c:overlay val="0"/>
        </c:title>
        <c:numFmt formatCode="General" sourceLinked="0"/>
        <c:majorTickMark val="out"/>
        <c:minorTickMark val="none"/>
        <c:tickLblPos val="nextTo"/>
        <c:txPr>
          <a:bodyPr/>
          <a:lstStyle/>
          <a:p>
            <a:pPr>
              <a:defRPr sz="1600">
                <a:latin typeface="Helvetica" panose="020B0604020202020204" pitchFamily="34" charset="0"/>
                <a:cs typeface="Helvetica" panose="020B0604020202020204" pitchFamily="34" charset="0"/>
              </a:defRPr>
            </a:pPr>
            <a:endParaRPr lang="en-US"/>
          </a:p>
        </c:txPr>
        <c:crossAx val="91785088"/>
        <c:crosses val="autoZero"/>
        <c:auto val="1"/>
        <c:lblAlgn val="ctr"/>
        <c:lblOffset val="100"/>
        <c:noMultiLvlLbl val="0"/>
      </c:catAx>
      <c:valAx>
        <c:axId val="91785088"/>
        <c:scaling>
          <c:orientation val="minMax"/>
        </c:scaling>
        <c:delete val="0"/>
        <c:axPos val="l"/>
        <c:majorGridlines/>
        <c:title>
          <c:tx>
            <c:rich>
              <a:bodyPr rot="-5400000" vert="horz"/>
              <a:lstStyle/>
              <a:p>
                <a:pPr>
                  <a:defRPr sz="2000">
                    <a:latin typeface="Helvetica" panose="020B0604020202020204" pitchFamily="34" charset="0"/>
                    <a:cs typeface="Helvetica" panose="020B0604020202020204" pitchFamily="34" charset="0"/>
                  </a:defRPr>
                </a:pPr>
                <a:r>
                  <a:rPr lang="en-ZA" sz="2000">
                    <a:latin typeface="Helvetica" panose="020B0604020202020204" pitchFamily="34" charset="0"/>
                    <a:cs typeface="Helvetica" panose="020B0604020202020204" pitchFamily="34" charset="0"/>
                  </a:rPr>
                  <a:t>Percentage</a:t>
                </a:r>
              </a:p>
            </c:rich>
          </c:tx>
          <c:layout>
            <c:manualLayout>
              <c:xMode val="edge"/>
              <c:yMode val="edge"/>
              <c:x val="1.1971236041904039E-2"/>
              <c:y val="0.19865997299860427"/>
            </c:manualLayout>
          </c:layout>
          <c:overlay val="0"/>
        </c:title>
        <c:numFmt formatCode="General" sourceLinked="1"/>
        <c:majorTickMark val="out"/>
        <c:minorTickMark val="none"/>
        <c:tickLblPos val="nextTo"/>
        <c:txPr>
          <a:bodyPr/>
          <a:lstStyle/>
          <a:p>
            <a:pPr>
              <a:defRPr sz="1800">
                <a:latin typeface="Helvetica" panose="020B0604020202020204" pitchFamily="34" charset="0"/>
                <a:cs typeface="Helvetica" panose="020B0604020202020204" pitchFamily="34" charset="0"/>
              </a:defRPr>
            </a:pPr>
            <a:endParaRPr lang="en-US"/>
          </a:p>
        </c:txPr>
        <c:crossAx val="91783168"/>
        <c:crosses val="autoZero"/>
        <c:crossBetween val="between"/>
      </c:valAx>
    </c:plotArea>
    <c:legend>
      <c:legendPos val="b"/>
      <c:layout>
        <c:manualLayout>
          <c:xMode val="edge"/>
          <c:yMode val="edge"/>
          <c:x val="7.3543450520265674E-2"/>
          <c:y val="0.87719560671854635"/>
          <c:w val="0.78707118290187006"/>
          <c:h val="7.6536541637744801E-2"/>
        </c:manualLayout>
      </c:layout>
      <c:overlay val="0"/>
      <c:txPr>
        <a:bodyPr/>
        <a:lstStyle/>
        <a:p>
          <a:pPr>
            <a:defRPr sz="2000">
              <a:latin typeface="Helvetica" panose="020B0604020202020204" pitchFamily="34" charset="0"/>
              <a:cs typeface="Helvetica" panose="020B0604020202020204" pitchFamily="34" charset="0"/>
            </a:defRPr>
          </a:pPr>
          <a:endParaRPr lang="en-US"/>
        </a:p>
      </c:txPr>
    </c:legend>
    <c:plotVisOnly val="1"/>
    <c:dispBlanksAs val="gap"/>
    <c:showDLblsOverMax val="0"/>
  </c:chart>
  <c:spPr>
    <a:ln>
      <a:noFill/>
    </a:ln>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7E124-C203-4563-8AB1-ACFA589AF28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ZA"/>
        </a:p>
      </dgm:t>
    </dgm:pt>
    <dgm:pt modelId="{103AF5EF-BE32-4883-B078-1087E42FCFE1}">
      <dgm:prSet phldrT="[Text]"/>
      <dgm:spPr/>
      <dgm:t>
        <a:bodyPr/>
        <a:lstStyle/>
        <a:p>
          <a:r>
            <a:rPr lang="en-ZA" dirty="0" smtClean="0">
              <a:latin typeface="Corbel" panose="020B0503020204020204" pitchFamily="34" charset="0"/>
            </a:rPr>
            <a:t>Principals matter for learning</a:t>
          </a:r>
          <a:endParaRPr lang="en-ZA" dirty="0">
            <a:latin typeface="Corbel" panose="020B0503020204020204" pitchFamily="34" charset="0"/>
          </a:endParaRPr>
        </a:p>
      </dgm:t>
    </dgm:pt>
    <dgm:pt modelId="{D1DDA9C6-3FF8-4E1E-96DC-B792D097D880}" type="parTrans" cxnId="{55A51797-469C-49EB-86D4-655482DE1632}">
      <dgm:prSet/>
      <dgm:spPr/>
      <dgm:t>
        <a:bodyPr/>
        <a:lstStyle/>
        <a:p>
          <a:endParaRPr lang="en-ZA"/>
        </a:p>
      </dgm:t>
    </dgm:pt>
    <dgm:pt modelId="{91B82254-9948-4B00-8B4A-FAB6276A9114}" type="sibTrans" cxnId="{55A51797-469C-49EB-86D4-655482DE1632}">
      <dgm:prSet/>
      <dgm:spPr/>
      <dgm:t>
        <a:bodyPr/>
        <a:lstStyle/>
        <a:p>
          <a:endParaRPr lang="en-ZA"/>
        </a:p>
      </dgm:t>
    </dgm:pt>
    <dgm:pt modelId="{2BF1C391-EEE5-49A3-982F-7A4394730264}">
      <dgm:prSet phldrT="[Text]" custT="1"/>
      <dgm:spPr>
        <a:solidFill>
          <a:schemeClr val="accent4"/>
        </a:solidFill>
      </dgm:spPr>
      <dgm:t>
        <a:bodyPr/>
        <a:lstStyle/>
        <a:p>
          <a:r>
            <a:rPr lang="en-ZA" sz="3600" dirty="0" smtClean="0">
              <a:latin typeface="Corbel" panose="020B0503020204020204" pitchFamily="34" charset="0"/>
            </a:rPr>
            <a:t>Education literature</a:t>
          </a:r>
          <a:endParaRPr lang="en-ZA" sz="3600" dirty="0">
            <a:latin typeface="Corbel" panose="020B0503020204020204" pitchFamily="34" charset="0"/>
          </a:endParaRPr>
        </a:p>
      </dgm:t>
    </dgm:pt>
    <dgm:pt modelId="{E0548DC4-6E3C-4E7B-BD45-104502B4F1A8}" type="parTrans" cxnId="{3C411F71-FACB-494A-B87B-F9A4AB086AC3}">
      <dgm:prSet/>
      <dgm:spPr/>
      <dgm:t>
        <a:bodyPr/>
        <a:lstStyle/>
        <a:p>
          <a:endParaRPr lang="en-ZA"/>
        </a:p>
      </dgm:t>
    </dgm:pt>
    <dgm:pt modelId="{B87AE14E-16B7-45FE-AC7F-120030085411}" type="sibTrans" cxnId="{3C411F71-FACB-494A-B87B-F9A4AB086AC3}">
      <dgm:prSet/>
      <dgm:spPr/>
      <dgm:t>
        <a:bodyPr/>
        <a:lstStyle/>
        <a:p>
          <a:endParaRPr lang="en-ZA"/>
        </a:p>
      </dgm:t>
    </dgm:pt>
    <dgm:pt modelId="{90EABE38-1457-4D78-9759-26E7E1157E49}">
      <dgm:prSet phldrT="[Text]" custT="1"/>
      <dgm:spPr>
        <a:solidFill>
          <a:schemeClr val="accent1">
            <a:lumMod val="40000"/>
            <a:lumOff val="60000"/>
          </a:schemeClr>
        </a:solidFill>
      </dgm:spPr>
      <dgm:t>
        <a:bodyPr/>
        <a:lstStyle/>
        <a:p>
          <a:r>
            <a:rPr lang="en-ZA" sz="3600" dirty="0" smtClean="0">
              <a:latin typeface="Corbel" panose="020B0503020204020204" pitchFamily="34" charset="0"/>
            </a:rPr>
            <a:t>Economics literature </a:t>
          </a:r>
          <a:endParaRPr lang="en-ZA" sz="3600" dirty="0">
            <a:latin typeface="Corbel" panose="020B0503020204020204" pitchFamily="34" charset="0"/>
          </a:endParaRPr>
        </a:p>
      </dgm:t>
    </dgm:pt>
    <dgm:pt modelId="{32C1247C-A0EE-4946-A817-9C3296277FDD}" type="parTrans" cxnId="{33351F15-EA44-4E8D-9962-C193E7CCDEF7}">
      <dgm:prSet/>
      <dgm:spPr/>
      <dgm:t>
        <a:bodyPr/>
        <a:lstStyle/>
        <a:p>
          <a:endParaRPr lang="en-ZA"/>
        </a:p>
      </dgm:t>
    </dgm:pt>
    <dgm:pt modelId="{A898B2B3-E796-4C00-A4E0-1120EF6419BC}" type="sibTrans" cxnId="{33351F15-EA44-4E8D-9962-C193E7CCDEF7}">
      <dgm:prSet/>
      <dgm:spPr/>
      <dgm:t>
        <a:bodyPr/>
        <a:lstStyle/>
        <a:p>
          <a:endParaRPr lang="en-ZA"/>
        </a:p>
      </dgm:t>
    </dgm:pt>
    <dgm:pt modelId="{229CFFCE-6D7D-4947-962E-18C42823D091}">
      <dgm:prSet phldrT="[Text]" phldr="1"/>
      <dgm:spPr/>
      <dgm:t>
        <a:bodyPr/>
        <a:lstStyle/>
        <a:p>
          <a:endParaRPr lang="en-ZA"/>
        </a:p>
      </dgm:t>
    </dgm:pt>
    <dgm:pt modelId="{F941F7B7-B59D-4667-9526-FB9A464232DC}" type="parTrans" cxnId="{0605959B-D871-4E29-987F-0C3422F4D509}">
      <dgm:prSet/>
      <dgm:spPr/>
      <dgm:t>
        <a:bodyPr/>
        <a:lstStyle/>
        <a:p>
          <a:endParaRPr lang="en-ZA"/>
        </a:p>
      </dgm:t>
    </dgm:pt>
    <dgm:pt modelId="{3870B9D2-F397-413C-ADD1-C1B303F55EAA}" type="sibTrans" cxnId="{0605959B-D871-4E29-987F-0C3422F4D509}">
      <dgm:prSet/>
      <dgm:spPr/>
      <dgm:t>
        <a:bodyPr/>
        <a:lstStyle/>
        <a:p>
          <a:endParaRPr lang="en-ZA"/>
        </a:p>
      </dgm:t>
    </dgm:pt>
    <dgm:pt modelId="{996BC8D4-EB11-4D7C-B166-AC2EC53C8C8D}">
      <dgm:prSet phldrT="[Text]" phldr="1"/>
      <dgm:spPr/>
      <dgm:t>
        <a:bodyPr/>
        <a:lstStyle/>
        <a:p>
          <a:endParaRPr lang="en-ZA"/>
        </a:p>
      </dgm:t>
    </dgm:pt>
    <dgm:pt modelId="{771F44A7-2921-4ACD-BE35-8F51E7F041E3}" type="parTrans" cxnId="{B49E58B0-D76C-47BA-97A5-321A1192FCDF}">
      <dgm:prSet/>
      <dgm:spPr/>
      <dgm:t>
        <a:bodyPr/>
        <a:lstStyle/>
        <a:p>
          <a:endParaRPr lang="en-ZA"/>
        </a:p>
      </dgm:t>
    </dgm:pt>
    <dgm:pt modelId="{440183E2-C531-4858-A8CE-EFAE1F50C216}" type="sibTrans" cxnId="{B49E58B0-D76C-47BA-97A5-321A1192FCDF}">
      <dgm:prSet/>
      <dgm:spPr/>
      <dgm:t>
        <a:bodyPr/>
        <a:lstStyle/>
        <a:p>
          <a:endParaRPr lang="en-ZA"/>
        </a:p>
      </dgm:t>
    </dgm:pt>
    <dgm:pt modelId="{3B26BB77-B14F-4075-B15A-8F69AA17EE52}">
      <dgm:prSet phldrT="[Text]" phldr="1"/>
      <dgm:spPr/>
      <dgm:t>
        <a:bodyPr/>
        <a:lstStyle/>
        <a:p>
          <a:endParaRPr lang="en-ZA"/>
        </a:p>
      </dgm:t>
    </dgm:pt>
    <dgm:pt modelId="{7581CB1F-D316-428B-A345-69D939BB121E}" type="parTrans" cxnId="{88ACF85F-C63D-4364-90CE-C864FAA7D153}">
      <dgm:prSet/>
      <dgm:spPr/>
      <dgm:t>
        <a:bodyPr/>
        <a:lstStyle/>
        <a:p>
          <a:endParaRPr lang="en-ZA"/>
        </a:p>
      </dgm:t>
    </dgm:pt>
    <dgm:pt modelId="{0889E390-085B-46DA-B036-3322521D3B02}" type="sibTrans" cxnId="{88ACF85F-C63D-4364-90CE-C864FAA7D153}">
      <dgm:prSet/>
      <dgm:spPr/>
      <dgm:t>
        <a:bodyPr/>
        <a:lstStyle/>
        <a:p>
          <a:endParaRPr lang="en-ZA"/>
        </a:p>
      </dgm:t>
    </dgm:pt>
    <dgm:pt modelId="{655A36DC-58A3-4D44-A6D5-5B9B097F0B0F}">
      <dgm:prSet phldrT="[Text]" phldr="1"/>
      <dgm:spPr/>
      <dgm:t>
        <a:bodyPr/>
        <a:lstStyle/>
        <a:p>
          <a:endParaRPr lang="en-ZA"/>
        </a:p>
      </dgm:t>
    </dgm:pt>
    <dgm:pt modelId="{25EF53E8-EE70-4C87-A3CA-A30EAB74CCA0}" type="parTrans" cxnId="{C9FB490B-3D2A-4D0B-9CCC-779B9535300C}">
      <dgm:prSet/>
      <dgm:spPr/>
      <dgm:t>
        <a:bodyPr/>
        <a:lstStyle/>
        <a:p>
          <a:endParaRPr lang="en-ZA"/>
        </a:p>
      </dgm:t>
    </dgm:pt>
    <dgm:pt modelId="{25A672C8-C676-4851-BDE0-83EB05DAC24E}" type="sibTrans" cxnId="{C9FB490B-3D2A-4D0B-9CCC-779B9535300C}">
      <dgm:prSet/>
      <dgm:spPr/>
      <dgm:t>
        <a:bodyPr/>
        <a:lstStyle/>
        <a:p>
          <a:endParaRPr lang="en-ZA"/>
        </a:p>
      </dgm:t>
    </dgm:pt>
    <dgm:pt modelId="{A7879E46-65AF-462B-99D0-B979BAA4627D}">
      <dgm:prSet phldrT="[Text]" phldr="1"/>
      <dgm:spPr/>
      <dgm:t>
        <a:bodyPr/>
        <a:lstStyle/>
        <a:p>
          <a:endParaRPr lang="en-ZA"/>
        </a:p>
      </dgm:t>
    </dgm:pt>
    <dgm:pt modelId="{95744F83-6991-4112-BA24-06D3F5976A70}" type="parTrans" cxnId="{AC9ACBD1-22C4-4881-83DE-87D2418D3C06}">
      <dgm:prSet/>
      <dgm:spPr/>
      <dgm:t>
        <a:bodyPr/>
        <a:lstStyle/>
        <a:p>
          <a:endParaRPr lang="en-ZA"/>
        </a:p>
      </dgm:t>
    </dgm:pt>
    <dgm:pt modelId="{36BC703F-EA2D-4C02-91E4-297444828673}" type="sibTrans" cxnId="{AC9ACBD1-22C4-4881-83DE-87D2418D3C06}">
      <dgm:prSet/>
      <dgm:spPr/>
      <dgm:t>
        <a:bodyPr/>
        <a:lstStyle/>
        <a:p>
          <a:endParaRPr lang="en-ZA"/>
        </a:p>
      </dgm:t>
    </dgm:pt>
    <dgm:pt modelId="{31BC0FE2-4FB5-4DEB-9384-6637AE2A5D8E}">
      <dgm:prSet phldrT="[Text]" phldr="1"/>
      <dgm:spPr/>
      <dgm:t>
        <a:bodyPr/>
        <a:lstStyle/>
        <a:p>
          <a:endParaRPr lang="en-ZA"/>
        </a:p>
      </dgm:t>
    </dgm:pt>
    <dgm:pt modelId="{B0ABFF45-94A4-482D-9EF7-372CE7A12F0B}" type="parTrans" cxnId="{C98BC6A6-F086-44C1-A086-0CCCD49BF095}">
      <dgm:prSet/>
      <dgm:spPr/>
      <dgm:t>
        <a:bodyPr/>
        <a:lstStyle/>
        <a:p>
          <a:endParaRPr lang="en-ZA"/>
        </a:p>
      </dgm:t>
    </dgm:pt>
    <dgm:pt modelId="{E964B25A-076C-4944-975B-9CD119A0C0BE}" type="sibTrans" cxnId="{C98BC6A6-F086-44C1-A086-0CCCD49BF095}">
      <dgm:prSet/>
      <dgm:spPr/>
      <dgm:t>
        <a:bodyPr/>
        <a:lstStyle/>
        <a:p>
          <a:endParaRPr lang="en-ZA"/>
        </a:p>
      </dgm:t>
    </dgm:pt>
    <dgm:pt modelId="{51F4C5B5-373C-4D43-9F59-EA3C46A39720}" type="pres">
      <dgm:prSet presAssocID="{2397E124-C203-4563-8AB1-ACFA589AF281}" presName="cycle" presStyleCnt="0">
        <dgm:presLayoutVars>
          <dgm:chMax val="1"/>
          <dgm:dir/>
          <dgm:animLvl val="ctr"/>
          <dgm:resizeHandles val="exact"/>
        </dgm:presLayoutVars>
      </dgm:prSet>
      <dgm:spPr/>
      <dgm:t>
        <a:bodyPr/>
        <a:lstStyle/>
        <a:p>
          <a:endParaRPr lang="en-ZA"/>
        </a:p>
      </dgm:t>
    </dgm:pt>
    <dgm:pt modelId="{921A49E1-F044-4ECF-8ADC-E763D2695DC9}" type="pres">
      <dgm:prSet presAssocID="{103AF5EF-BE32-4883-B078-1087E42FCFE1}" presName="centerShape" presStyleLbl="node0" presStyleIdx="0" presStyleCnt="1"/>
      <dgm:spPr/>
      <dgm:t>
        <a:bodyPr/>
        <a:lstStyle/>
        <a:p>
          <a:endParaRPr lang="en-ZA"/>
        </a:p>
      </dgm:t>
    </dgm:pt>
    <dgm:pt modelId="{722FF68A-A488-4040-8A3D-3F95F966BEF1}" type="pres">
      <dgm:prSet presAssocID="{E0548DC4-6E3C-4E7B-BD45-104502B4F1A8}" presName="parTrans" presStyleLbl="bgSibTrans2D1" presStyleIdx="0" presStyleCnt="2" custScaleX="51011" custLinFactNeighborX="45708" custLinFactNeighborY="-28028"/>
      <dgm:spPr/>
      <dgm:t>
        <a:bodyPr/>
        <a:lstStyle/>
        <a:p>
          <a:endParaRPr lang="en-ZA"/>
        </a:p>
      </dgm:t>
    </dgm:pt>
    <dgm:pt modelId="{00FD2ADD-DC72-4B57-A9B7-0CD8EFA60FD2}" type="pres">
      <dgm:prSet presAssocID="{2BF1C391-EEE5-49A3-982F-7A4394730264}" presName="node" presStyleLbl="node1" presStyleIdx="0" presStyleCnt="2" custScaleY="85496" custRadScaleRad="108903" custRadScaleInc="6912">
        <dgm:presLayoutVars>
          <dgm:bulletEnabled val="1"/>
        </dgm:presLayoutVars>
      </dgm:prSet>
      <dgm:spPr/>
      <dgm:t>
        <a:bodyPr/>
        <a:lstStyle/>
        <a:p>
          <a:endParaRPr lang="en-ZA"/>
        </a:p>
      </dgm:t>
    </dgm:pt>
    <dgm:pt modelId="{D55A313A-8D66-4976-B2BB-BDD19E8A2AB2}" type="pres">
      <dgm:prSet presAssocID="{32C1247C-A0EE-4946-A817-9C3296277FDD}" presName="parTrans" presStyleLbl="bgSibTrans2D1" presStyleIdx="1" presStyleCnt="2" custScaleX="53084" custLinFactNeighborX="-47247" custLinFactNeighborY="-31043"/>
      <dgm:spPr/>
      <dgm:t>
        <a:bodyPr/>
        <a:lstStyle/>
        <a:p>
          <a:endParaRPr lang="en-ZA"/>
        </a:p>
      </dgm:t>
    </dgm:pt>
    <dgm:pt modelId="{45147A35-B1C7-4D8F-BDF1-4FDF8E8E2AF7}" type="pres">
      <dgm:prSet presAssocID="{90EABE38-1457-4D78-9759-26E7E1157E49}" presName="node" presStyleLbl="node1" presStyleIdx="1" presStyleCnt="2" custScaleY="77847" custRadScaleRad="110844" custRadScaleInc="-8170">
        <dgm:presLayoutVars>
          <dgm:bulletEnabled val="1"/>
        </dgm:presLayoutVars>
      </dgm:prSet>
      <dgm:spPr/>
      <dgm:t>
        <a:bodyPr/>
        <a:lstStyle/>
        <a:p>
          <a:endParaRPr lang="en-ZA"/>
        </a:p>
      </dgm:t>
    </dgm:pt>
  </dgm:ptLst>
  <dgm:cxnLst>
    <dgm:cxn modelId="{D6E41443-4A6B-431A-95EF-9E80E9D899EC}" type="presOf" srcId="{103AF5EF-BE32-4883-B078-1087E42FCFE1}" destId="{921A49E1-F044-4ECF-8ADC-E763D2695DC9}" srcOrd="0" destOrd="0" presId="urn:microsoft.com/office/officeart/2005/8/layout/radial4"/>
    <dgm:cxn modelId="{C98BC6A6-F086-44C1-A086-0CCCD49BF095}" srcId="{655A36DC-58A3-4D44-A6D5-5B9B097F0B0F}" destId="{31BC0FE2-4FB5-4DEB-9384-6637AE2A5D8E}" srcOrd="1" destOrd="0" parTransId="{B0ABFF45-94A4-482D-9EF7-372CE7A12F0B}" sibTransId="{E964B25A-076C-4944-975B-9CD119A0C0BE}"/>
    <dgm:cxn modelId="{55A51797-469C-49EB-86D4-655482DE1632}" srcId="{2397E124-C203-4563-8AB1-ACFA589AF281}" destId="{103AF5EF-BE32-4883-B078-1087E42FCFE1}" srcOrd="0" destOrd="0" parTransId="{D1DDA9C6-3FF8-4E1E-96DC-B792D097D880}" sibTransId="{91B82254-9948-4B00-8B4A-FAB6276A9114}"/>
    <dgm:cxn modelId="{0605959B-D871-4E29-987F-0C3422F4D509}" srcId="{2397E124-C203-4563-8AB1-ACFA589AF281}" destId="{229CFFCE-6D7D-4947-962E-18C42823D091}" srcOrd="1" destOrd="0" parTransId="{F941F7B7-B59D-4667-9526-FB9A464232DC}" sibTransId="{3870B9D2-F397-413C-ADD1-C1B303F55EAA}"/>
    <dgm:cxn modelId="{241EAFFC-5F08-4456-BEAB-CA00D23A0511}" type="presOf" srcId="{32C1247C-A0EE-4946-A817-9C3296277FDD}" destId="{D55A313A-8D66-4976-B2BB-BDD19E8A2AB2}" srcOrd="0" destOrd="0" presId="urn:microsoft.com/office/officeart/2005/8/layout/radial4"/>
    <dgm:cxn modelId="{33351F15-EA44-4E8D-9962-C193E7CCDEF7}" srcId="{103AF5EF-BE32-4883-B078-1087E42FCFE1}" destId="{90EABE38-1457-4D78-9759-26E7E1157E49}" srcOrd="1" destOrd="0" parTransId="{32C1247C-A0EE-4946-A817-9C3296277FDD}" sibTransId="{A898B2B3-E796-4C00-A4E0-1120EF6419BC}"/>
    <dgm:cxn modelId="{B49E58B0-D76C-47BA-97A5-321A1192FCDF}" srcId="{229CFFCE-6D7D-4947-962E-18C42823D091}" destId="{996BC8D4-EB11-4D7C-B166-AC2EC53C8C8D}" srcOrd="0" destOrd="0" parTransId="{771F44A7-2921-4ACD-BE35-8F51E7F041E3}" sibTransId="{440183E2-C531-4858-A8CE-EFAE1F50C216}"/>
    <dgm:cxn modelId="{195B682F-A88B-4D2B-A55F-C21D513FC57C}" type="presOf" srcId="{2397E124-C203-4563-8AB1-ACFA589AF281}" destId="{51F4C5B5-373C-4D43-9F59-EA3C46A39720}" srcOrd="0" destOrd="0" presId="urn:microsoft.com/office/officeart/2005/8/layout/radial4"/>
    <dgm:cxn modelId="{2F9EAB5F-FA04-4985-B4B2-929B81659258}" type="presOf" srcId="{90EABE38-1457-4D78-9759-26E7E1157E49}" destId="{45147A35-B1C7-4D8F-BDF1-4FDF8E8E2AF7}" srcOrd="0" destOrd="0" presId="urn:microsoft.com/office/officeart/2005/8/layout/radial4"/>
    <dgm:cxn modelId="{AC9ACBD1-22C4-4881-83DE-87D2418D3C06}" srcId="{655A36DC-58A3-4D44-A6D5-5B9B097F0B0F}" destId="{A7879E46-65AF-462B-99D0-B979BAA4627D}" srcOrd="0" destOrd="0" parTransId="{95744F83-6991-4112-BA24-06D3F5976A70}" sibTransId="{36BC703F-EA2D-4C02-91E4-297444828673}"/>
    <dgm:cxn modelId="{88ACF85F-C63D-4364-90CE-C864FAA7D153}" srcId="{229CFFCE-6D7D-4947-962E-18C42823D091}" destId="{3B26BB77-B14F-4075-B15A-8F69AA17EE52}" srcOrd="1" destOrd="0" parTransId="{7581CB1F-D316-428B-A345-69D939BB121E}" sibTransId="{0889E390-085B-46DA-B036-3322521D3B02}"/>
    <dgm:cxn modelId="{5BD183D4-4081-4FEC-B808-D7AAED474D3D}" type="presOf" srcId="{E0548DC4-6E3C-4E7B-BD45-104502B4F1A8}" destId="{722FF68A-A488-4040-8A3D-3F95F966BEF1}" srcOrd="0" destOrd="0" presId="urn:microsoft.com/office/officeart/2005/8/layout/radial4"/>
    <dgm:cxn modelId="{DCAE861E-D542-4C89-8F45-FE56B1C7BCE6}" type="presOf" srcId="{2BF1C391-EEE5-49A3-982F-7A4394730264}" destId="{00FD2ADD-DC72-4B57-A9B7-0CD8EFA60FD2}" srcOrd="0" destOrd="0" presId="urn:microsoft.com/office/officeart/2005/8/layout/radial4"/>
    <dgm:cxn modelId="{C9FB490B-3D2A-4D0B-9CCC-779B9535300C}" srcId="{2397E124-C203-4563-8AB1-ACFA589AF281}" destId="{655A36DC-58A3-4D44-A6D5-5B9B097F0B0F}" srcOrd="2" destOrd="0" parTransId="{25EF53E8-EE70-4C87-A3CA-A30EAB74CCA0}" sibTransId="{25A672C8-C676-4851-BDE0-83EB05DAC24E}"/>
    <dgm:cxn modelId="{3C411F71-FACB-494A-B87B-F9A4AB086AC3}" srcId="{103AF5EF-BE32-4883-B078-1087E42FCFE1}" destId="{2BF1C391-EEE5-49A3-982F-7A4394730264}" srcOrd="0" destOrd="0" parTransId="{E0548DC4-6E3C-4E7B-BD45-104502B4F1A8}" sibTransId="{B87AE14E-16B7-45FE-AC7F-120030085411}"/>
    <dgm:cxn modelId="{ED231F47-92E0-4F4D-82C1-2651A458D8A2}" type="presParOf" srcId="{51F4C5B5-373C-4D43-9F59-EA3C46A39720}" destId="{921A49E1-F044-4ECF-8ADC-E763D2695DC9}" srcOrd="0" destOrd="0" presId="urn:microsoft.com/office/officeart/2005/8/layout/radial4"/>
    <dgm:cxn modelId="{593F183F-5DD7-4077-A47B-B56E80EC7A0D}" type="presParOf" srcId="{51F4C5B5-373C-4D43-9F59-EA3C46A39720}" destId="{722FF68A-A488-4040-8A3D-3F95F966BEF1}" srcOrd="1" destOrd="0" presId="urn:microsoft.com/office/officeart/2005/8/layout/radial4"/>
    <dgm:cxn modelId="{00953C7A-EAEA-49EC-BC71-A2ECFD5E1BA3}" type="presParOf" srcId="{51F4C5B5-373C-4D43-9F59-EA3C46A39720}" destId="{00FD2ADD-DC72-4B57-A9B7-0CD8EFA60FD2}" srcOrd="2" destOrd="0" presId="urn:microsoft.com/office/officeart/2005/8/layout/radial4"/>
    <dgm:cxn modelId="{97AF2D9F-4ED5-4B4D-BDF4-E4F0693B184E}" type="presParOf" srcId="{51F4C5B5-373C-4D43-9F59-EA3C46A39720}" destId="{D55A313A-8D66-4976-B2BB-BDD19E8A2AB2}" srcOrd="3" destOrd="0" presId="urn:microsoft.com/office/officeart/2005/8/layout/radial4"/>
    <dgm:cxn modelId="{1D7A46F3-C282-451A-A23B-4085AB2DEDEA}" type="presParOf" srcId="{51F4C5B5-373C-4D43-9F59-EA3C46A39720}" destId="{45147A35-B1C7-4D8F-BDF1-4FDF8E8E2AF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B37E99-E4D5-4893-AF29-DA001F5596F3}"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ZA"/>
        </a:p>
      </dgm:t>
    </dgm:pt>
    <dgm:pt modelId="{B6612E2A-30FC-4E4C-9614-BF76571DC109}">
      <dgm:prSet phldrT="[Text]" custT="1"/>
      <dgm:spPr/>
      <dgm:t>
        <a:bodyPr/>
        <a:lstStyle/>
        <a:p>
          <a:r>
            <a:rPr lang="en-ZA" sz="2000" dirty="0" smtClean="0">
              <a:latin typeface="Helvetica" panose="020B0604020202020204" pitchFamily="34" charset="0"/>
              <a:ea typeface="Ebrima" panose="02000000000000000000" pitchFamily="2" charset="0"/>
              <a:cs typeface="Helvetica" panose="020B0604020202020204" pitchFamily="34" charset="0"/>
            </a:rPr>
            <a:t>1. Corruption and nepotism affecting appointment process. </a:t>
          </a:r>
        </a:p>
        <a:p>
          <a:r>
            <a:rPr lang="en-ZA" sz="1800" i="1" dirty="0" smtClean="0">
              <a:latin typeface="Helvetica" panose="020B0604020202020204" pitchFamily="34" charset="0"/>
              <a:ea typeface="Ebrima" panose="02000000000000000000" pitchFamily="2" charset="0"/>
              <a:cs typeface="Helvetica" panose="020B0604020202020204" pitchFamily="34" charset="0"/>
            </a:rPr>
            <a:t>See Volmink Report May 2016, NEEDU 2013, </a:t>
          </a:r>
          <a:r>
            <a:rPr lang="en-ZA" sz="1800" i="1" dirty="0" err="1" smtClean="0">
              <a:latin typeface="Helvetica" panose="020B0604020202020204" pitchFamily="34" charset="0"/>
              <a:ea typeface="Ebrima" panose="02000000000000000000" pitchFamily="2" charset="0"/>
              <a:cs typeface="Helvetica" panose="020B0604020202020204" pitchFamily="34" charset="0"/>
            </a:rPr>
            <a:t>Zengele</a:t>
          </a:r>
          <a:r>
            <a:rPr lang="en-ZA" sz="1800" i="1" dirty="0" smtClean="0">
              <a:latin typeface="Helvetica" panose="020B0604020202020204" pitchFamily="34" charset="0"/>
              <a:ea typeface="Ebrima" panose="02000000000000000000" pitchFamily="2" charset="0"/>
              <a:cs typeface="Helvetica" panose="020B0604020202020204" pitchFamily="34" charset="0"/>
            </a:rPr>
            <a:t> 2013</a:t>
          </a:r>
        </a:p>
      </dgm:t>
    </dgm:pt>
    <dgm:pt modelId="{750E6DBE-794F-40FD-B6F5-97811A95C81C}" type="parTrans" cxnId="{5BC59619-6B18-48CD-9784-E83FD5F3EFA0}">
      <dgm:prSet/>
      <dgm:spPr/>
      <dgm:t>
        <a:bodyPr/>
        <a:lstStyle/>
        <a:p>
          <a:endParaRPr lang="en-ZA"/>
        </a:p>
      </dgm:t>
    </dgm:pt>
    <dgm:pt modelId="{BF21B366-BAB4-4108-8A98-FAB6C6AD3E6B}" type="sibTrans" cxnId="{5BC59619-6B18-48CD-9784-E83FD5F3EFA0}">
      <dgm:prSet/>
      <dgm:spPr/>
      <dgm:t>
        <a:bodyPr/>
        <a:lstStyle/>
        <a:p>
          <a:endParaRPr lang="en-ZA"/>
        </a:p>
      </dgm:t>
    </dgm:pt>
    <dgm:pt modelId="{DB6D7437-1510-4CD3-BFD3-BA46880C3541}">
      <dgm:prSet phldrT="[Text]" custT="1"/>
      <dgm:spPr/>
      <dgm:t>
        <a:bodyPr/>
        <a:lstStyle/>
        <a:p>
          <a:r>
            <a:rPr lang="en-ZA" sz="2000" dirty="0" smtClean="0">
              <a:latin typeface="Helvetica" panose="020B0604020202020204" pitchFamily="34" charset="0"/>
              <a:ea typeface="Ebrima" panose="02000000000000000000" pitchFamily="2" charset="0"/>
              <a:cs typeface="Helvetica" panose="020B0604020202020204" pitchFamily="34" charset="0"/>
            </a:rPr>
            <a:t>5. Leadership disruption effects: Managing the leadership succession process – no policy guidance in this regard</a:t>
          </a:r>
          <a:endParaRPr lang="en-ZA" sz="2000" dirty="0">
            <a:latin typeface="Helvetica" panose="020B0604020202020204" pitchFamily="34" charset="0"/>
            <a:ea typeface="Ebrima" panose="02000000000000000000" pitchFamily="2" charset="0"/>
            <a:cs typeface="Helvetica" panose="020B0604020202020204" pitchFamily="34" charset="0"/>
          </a:endParaRPr>
        </a:p>
      </dgm:t>
    </dgm:pt>
    <dgm:pt modelId="{93D028D3-6D93-4314-8939-44F653842029}" type="parTrans" cxnId="{77E8B80B-034E-41FB-8022-2A123D49928A}">
      <dgm:prSet/>
      <dgm:spPr/>
      <dgm:t>
        <a:bodyPr/>
        <a:lstStyle/>
        <a:p>
          <a:endParaRPr lang="en-ZA"/>
        </a:p>
      </dgm:t>
    </dgm:pt>
    <dgm:pt modelId="{A3072F2B-5BE9-496C-B1BB-201408AF5378}" type="sibTrans" cxnId="{77E8B80B-034E-41FB-8022-2A123D49928A}">
      <dgm:prSet/>
      <dgm:spPr/>
      <dgm:t>
        <a:bodyPr/>
        <a:lstStyle/>
        <a:p>
          <a:endParaRPr lang="en-ZA"/>
        </a:p>
      </dgm:t>
    </dgm:pt>
    <dgm:pt modelId="{5A0BEF76-F8F2-4785-889D-ED1FEBC41D3B}">
      <dgm:prSet phldrT="[Text]" custT="1"/>
      <dgm:spPr>
        <a:noFill/>
      </dgm:spPr>
      <dgm:t>
        <a:bodyPr/>
        <a:lstStyle/>
        <a:p>
          <a:r>
            <a:rPr lang="en-ZA" sz="3600" b="1" dirty="0" smtClean="0">
              <a:solidFill>
                <a:schemeClr val="tx1"/>
              </a:solidFill>
              <a:latin typeface="Corbel" panose="020B0503020204020204" pitchFamily="34" charset="0"/>
              <a:ea typeface="Ebrima" panose="02000000000000000000" pitchFamily="2" charset="0"/>
              <a:cs typeface="Helvetica" panose="020B0604020202020204" pitchFamily="34" charset="0"/>
            </a:rPr>
            <a:t>     </a:t>
          </a:r>
          <a:r>
            <a:rPr lang="en-ZA" sz="3600" b="1" dirty="0" smtClean="0">
              <a:solidFill>
                <a:schemeClr val="tx1">
                  <a:lumMod val="65000"/>
                  <a:lumOff val="35000"/>
                </a:schemeClr>
              </a:solidFill>
              <a:latin typeface="Corbel" panose="020B0503020204020204" pitchFamily="34" charset="0"/>
              <a:ea typeface="Ebrima" panose="02000000000000000000" pitchFamily="2" charset="0"/>
              <a:cs typeface="Helvetica" panose="020B0604020202020204" pitchFamily="34" charset="0"/>
            </a:rPr>
            <a:t>CHALLENGES</a:t>
          </a:r>
        </a:p>
      </dgm:t>
    </dgm:pt>
    <dgm:pt modelId="{B0D3A8C6-C114-4E0B-93A3-7FB33A560FF8}" type="parTrans" cxnId="{B88A5163-95C1-403D-80C7-E1D0057C83AC}">
      <dgm:prSet/>
      <dgm:spPr/>
      <dgm:t>
        <a:bodyPr/>
        <a:lstStyle/>
        <a:p>
          <a:endParaRPr lang="en-ZA"/>
        </a:p>
      </dgm:t>
    </dgm:pt>
    <dgm:pt modelId="{AC3A5040-F4BE-4BD8-B396-937464CA702C}" type="sibTrans" cxnId="{B88A5163-95C1-403D-80C7-E1D0057C83AC}">
      <dgm:prSet/>
      <dgm:spPr/>
      <dgm:t>
        <a:bodyPr/>
        <a:lstStyle/>
        <a:p>
          <a:endParaRPr lang="en-ZA"/>
        </a:p>
      </dgm:t>
    </dgm:pt>
    <dgm:pt modelId="{4AFF04E3-D076-4469-BF23-27724677946F}">
      <dgm:prSet phldrT="[Text]" custT="1"/>
      <dgm:spPr/>
      <dgm:t>
        <a:bodyPr/>
        <a:lstStyle/>
        <a:p>
          <a:r>
            <a:rPr lang="en-ZA" sz="2000" dirty="0" smtClean="0">
              <a:latin typeface="Helvetica" panose="020B0604020202020204" pitchFamily="34" charset="0"/>
              <a:ea typeface="Ebrima" panose="02000000000000000000" pitchFamily="2" charset="0"/>
              <a:cs typeface="Helvetica" panose="020B0604020202020204" pitchFamily="34" charset="0"/>
            </a:rPr>
            <a:t>3. Gender discrimination in school leadership</a:t>
          </a:r>
          <a:endParaRPr lang="en-ZA" sz="2000" dirty="0">
            <a:latin typeface="Helvetica" panose="020B0604020202020204" pitchFamily="34" charset="0"/>
            <a:ea typeface="Ebrima" panose="02000000000000000000" pitchFamily="2" charset="0"/>
            <a:cs typeface="Helvetica" panose="020B0604020202020204" pitchFamily="34" charset="0"/>
          </a:endParaRPr>
        </a:p>
      </dgm:t>
    </dgm:pt>
    <dgm:pt modelId="{525650D0-6298-4DE8-AF89-BC1ED509990E}" type="parTrans" cxnId="{E9D2D29F-A298-4024-BAA1-8386502EB2A9}">
      <dgm:prSet/>
      <dgm:spPr/>
      <dgm:t>
        <a:bodyPr/>
        <a:lstStyle/>
        <a:p>
          <a:endParaRPr lang="en-ZA"/>
        </a:p>
      </dgm:t>
    </dgm:pt>
    <dgm:pt modelId="{7B0C3B1D-F136-47C4-9583-24347C87F7CB}" type="sibTrans" cxnId="{E9D2D29F-A298-4024-BAA1-8386502EB2A9}">
      <dgm:prSet/>
      <dgm:spPr/>
      <dgm:t>
        <a:bodyPr/>
        <a:lstStyle/>
        <a:p>
          <a:endParaRPr lang="en-ZA"/>
        </a:p>
      </dgm:t>
    </dgm:pt>
    <dgm:pt modelId="{D4AF8BFF-9E0B-4BE6-8409-3180D4FE2A2A}">
      <dgm:prSet phldrT="[Text]" custT="1"/>
      <dgm:spPr/>
      <dgm:t>
        <a:bodyPr/>
        <a:lstStyle/>
        <a:p>
          <a:r>
            <a:rPr lang="en-ZA" sz="2000" dirty="0" smtClean="0">
              <a:latin typeface="Helvetica" panose="020B0604020202020204" pitchFamily="34" charset="0"/>
              <a:ea typeface="Ebrima" panose="02000000000000000000" pitchFamily="2" charset="0"/>
              <a:cs typeface="Helvetica" panose="020B0604020202020204" pitchFamily="34" charset="0"/>
            </a:rPr>
            <a:t>4. How do we attract/develop a pool of principal candidates to poorer/less desirable schools? </a:t>
          </a:r>
          <a:endParaRPr lang="en-ZA" sz="2000" dirty="0">
            <a:latin typeface="Helvetica" panose="020B0604020202020204" pitchFamily="34" charset="0"/>
            <a:ea typeface="Ebrima" panose="02000000000000000000" pitchFamily="2" charset="0"/>
            <a:cs typeface="Helvetica" panose="020B0604020202020204" pitchFamily="34" charset="0"/>
          </a:endParaRPr>
        </a:p>
      </dgm:t>
    </dgm:pt>
    <dgm:pt modelId="{3374A500-9EB2-4ACF-8399-AB570B2623DB}" type="parTrans" cxnId="{D60ABB74-50EF-457E-9543-8DF13B30611D}">
      <dgm:prSet/>
      <dgm:spPr/>
      <dgm:t>
        <a:bodyPr/>
        <a:lstStyle/>
        <a:p>
          <a:endParaRPr lang="en-ZA"/>
        </a:p>
      </dgm:t>
    </dgm:pt>
    <dgm:pt modelId="{5A5E3084-5DC6-4BF9-B5F1-DE84FA0B8D8B}" type="sibTrans" cxnId="{D60ABB74-50EF-457E-9543-8DF13B30611D}">
      <dgm:prSet/>
      <dgm:spPr/>
      <dgm:t>
        <a:bodyPr/>
        <a:lstStyle/>
        <a:p>
          <a:endParaRPr lang="en-ZA"/>
        </a:p>
      </dgm:t>
    </dgm:pt>
    <dgm:pt modelId="{66317FB7-BEF5-4D99-BC04-A8DC98E07F71}">
      <dgm:prSet phldrT="[Text]" custT="1"/>
      <dgm:spPr/>
      <dgm:t>
        <a:bodyPr/>
        <a:lstStyle/>
        <a:p>
          <a:r>
            <a:rPr lang="en-ZA" sz="2000" dirty="0" smtClean="0">
              <a:latin typeface="Helvetica" panose="020B0604020202020204" pitchFamily="34" charset="0"/>
              <a:ea typeface="Ebrima" panose="02000000000000000000" pitchFamily="2" charset="0"/>
              <a:cs typeface="Helvetica" panose="020B0604020202020204" pitchFamily="34" charset="0"/>
            </a:rPr>
            <a:t>2. How do we identify who is a better candidate over another? Current criteria NOT helpful</a:t>
          </a:r>
          <a:endParaRPr lang="en-ZA" sz="2000" dirty="0">
            <a:latin typeface="Helvetica" panose="020B0604020202020204" pitchFamily="34" charset="0"/>
            <a:ea typeface="Ebrima" panose="02000000000000000000" pitchFamily="2" charset="0"/>
            <a:cs typeface="Helvetica" panose="020B0604020202020204" pitchFamily="34" charset="0"/>
          </a:endParaRPr>
        </a:p>
      </dgm:t>
    </dgm:pt>
    <dgm:pt modelId="{B3D5E076-556F-4B6F-850E-7271EAA4E0EA}" type="parTrans" cxnId="{A673B91B-1C18-48A0-A94A-FFA838493C55}">
      <dgm:prSet/>
      <dgm:spPr/>
      <dgm:t>
        <a:bodyPr/>
        <a:lstStyle/>
        <a:p>
          <a:endParaRPr lang="en-ZA"/>
        </a:p>
      </dgm:t>
    </dgm:pt>
    <dgm:pt modelId="{2E457D7B-0599-4781-92AB-D11242F4BFBF}" type="sibTrans" cxnId="{A673B91B-1C18-48A0-A94A-FFA838493C55}">
      <dgm:prSet/>
      <dgm:spPr/>
      <dgm:t>
        <a:bodyPr/>
        <a:lstStyle/>
        <a:p>
          <a:endParaRPr lang="en-ZA"/>
        </a:p>
      </dgm:t>
    </dgm:pt>
    <dgm:pt modelId="{5DAAFF4E-95A9-460C-A154-081137731B84}" type="pres">
      <dgm:prSet presAssocID="{4CB37E99-E4D5-4893-AF29-DA001F5596F3}" presName="diagram" presStyleCnt="0">
        <dgm:presLayoutVars>
          <dgm:dir/>
          <dgm:resizeHandles val="exact"/>
        </dgm:presLayoutVars>
      </dgm:prSet>
      <dgm:spPr/>
      <dgm:t>
        <a:bodyPr/>
        <a:lstStyle/>
        <a:p>
          <a:endParaRPr lang="en-ZA"/>
        </a:p>
      </dgm:t>
    </dgm:pt>
    <dgm:pt modelId="{F46251AC-83CA-4024-ACFC-9B57675D9478}" type="pres">
      <dgm:prSet presAssocID="{5A0BEF76-F8F2-4785-889D-ED1FEBC41D3B}" presName="node" presStyleLbl="node1" presStyleIdx="0" presStyleCnt="6" custScaleX="139632">
        <dgm:presLayoutVars>
          <dgm:bulletEnabled val="1"/>
        </dgm:presLayoutVars>
      </dgm:prSet>
      <dgm:spPr/>
      <dgm:t>
        <a:bodyPr/>
        <a:lstStyle/>
        <a:p>
          <a:endParaRPr lang="en-ZA"/>
        </a:p>
      </dgm:t>
    </dgm:pt>
    <dgm:pt modelId="{690D8209-4160-4DC1-9A18-197773261986}" type="pres">
      <dgm:prSet presAssocID="{AC3A5040-F4BE-4BD8-B396-937464CA702C}" presName="sibTrans" presStyleCnt="0"/>
      <dgm:spPr/>
    </dgm:pt>
    <dgm:pt modelId="{46695879-034F-483B-964C-42486BCF1441}" type="pres">
      <dgm:prSet presAssocID="{B6612E2A-30FC-4E4C-9614-BF76571DC109}" presName="node" presStyleLbl="node1" presStyleIdx="1" presStyleCnt="6" custScaleX="139632">
        <dgm:presLayoutVars>
          <dgm:bulletEnabled val="1"/>
        </dgm:presLayoutVars>
      </dgm:prSet>
      <dgm:spPr/>
      <dgm:t>
        <a:bodyPr/>
        <a:lstStyle/>
        <a:p>
          <a:endParaRPr lang="en-ZA"/>
        </a:p>
      </dgm:t>
    </dgm:pt>
    <dgm:pt modelId="{E9272A4F-C83D-47A2-9546-D2D54D245275}" type="pres">
      <dgm:prSet presAssocID="{BF21B366-BAB4-4108-8A98-FAB6C6AD3E6B}" presName="sibTrans" presStyleCnt="0"/>
      <dgm:spPr/>
    </dgm:pt>
    <dgm:pt modelId="{2C6B142B-050E-486A-A36E-C40E9F38C0DF}" type="pres">
      <dgm:prSet presAssocID="{66317FB7-BEF5-4D99-BC04-A8DC98E07F71}" presName="node" presStyleLbl="node1" presStyleIdx="2" presStyleCnt="6" custScaleX="139632">
        <dgm:presLayoutVars>
          <dgm:bulletEnabled val="1"/>
        </dgm:presLayoutVars>
      </dgm:prSet>
      <dgm:spPr/>
      <dgm:t>
        <a:bodyPr/>
        <a:lstStyle/>
        <a:p>
          <a:endParaRPr lang="en-ZA"/>
        </a:p>
      </dgm:t>
    </dgm:pt>
    <dgm:pt modelId="{7FF97248-8D67-4451-91EB-40DF451D09EB}" type="pres">
      <dgm:prSet presAssocID="{2E457D7B-0599-4781-92AB-D11242F4BFBF}" presName="sibTrans" presStyleCnt="0"/>
      <dgm:spPr/>
    </dgm:pt>
    <dgm:pt modelId="{FF2117B8-0707-42EB-B9DA-C6FF91BE73FA}" type="pres">
      <dgm:prSet presAssocID="{4AFF04E3-D076-4469-BF23-27724677946F}" presName="node" presStyleLbl="node1" presStyleIdx="3" presStyleCnt="6" custScaleX="139632">
        <dgm:presLayoutVars>
          <dgm:bulletEnabled val="1"/>
        </dgm:presLayoutVars>
      </dgm:prSet>
      <dgm:spPr/>
      <dgm:t>
        <a:bodyPr/>
        <a:lstStyle/>
        <a:p>
          <a:endParaRPr lang="en-ZA"/>
        </a:p>
      </dgm:t>
    </dgm:pt>
    <dgm:pt modelId="{FD119DF8-663E-4A48-A685-C66C99B7DEF8}" type="pres">
      <dgm:prSet presAssocID="{7B0C3B1D-F136-47C4-9583-24347C87F7CB}" presName="sibTrans" presStyleCnt="0"/>
      <dgm:spPr/>
    </dgm:pt>
    <dgm:pt modelId="{2999A701-E796-4A8D-979F-D5B9D34CFED9}" type="pres">
      <dgm:prSet presAssocID="{D4AF8BFF-9E0B-4BE6-8409-3180D4FE2A2A}" presName="node" presStyleLbl="node1" presStyleIdx="4" presStyleCnt="6" custScaleX="139632">
        <dgm:presLayoutVars>
          <dgm:bulletEnabled val="1"/>
        </dgm:presLayoutVars>
      </dgm:prSet>
      <dgm:spPr/>
      <dgm:t>
        <a:bodyPr/>
        <a:lstStyle/>
        <a:p>
          <a:endParaRPr lang="en-ZA"/>
        </a:p>
      </dgm:t>
    </dgm:pt>
    <dgm:pt modelId="{159AA311-83B3-46FD-AFC1-898AA733867F}" type="pres">
      <dgm:prSet presAssocID="{5A5E3084-5DC6-4BF9-B5F1-DE84FA0B8D8B}" presName="sibTrans" presStyleCnt="0"/>
      <dgm:spPr/>
    </dgm:pt>
    <dgm:pt modelId="{91F2419F-73C8-4504-8A98-A8748614513D}" type="pres">
      <dgm:prSet presAssocID="{DB6D7437-1510-4CD3-BFD3-BA46880C3541}" presName="node" presStyleLbl="node1" presStyleIdx="5" presStyleCnt="6" custScaleX="139632">
        <dgm:presLayoutVars>
          <dgm:bulletEnabled val="1"/>
        </dgm:presLayoutVars>
      </dgm:prSet>
      <dgm:spPr/>
      <dgm:t>
        <a:bodyPr/>
        <a:lstStyle/>
        <a:p>
          <a:endParaRPr lang="en-ZA"/>
        </a:p>
      </dgm:t>
    </dgm:pt>
  </dgm:ptLst>
  <dgm:cxnLst>
    <dgm:cxn modelId="{0021F011-B1A3-447E-BFEF-56FA0A34F746}" type="presOf" srcId="{4AFF04E3-D076-4469-BF23-27724677946F}" destId="{FF2117B8-0707-42EB-B9DA-C6FF91BE73FA}" srcOrd="0" destOrd="0" presId="urn:microsoft.com/office/officeart/2005/8/layout/default"/>
    <dgm:cxn modelId="{B88A5163-95C1-403D-80C7-E1D0057C83AC}" srcId="{4CB37E99-E4D5-4893-AF29-DA001F5596F3}" destId="{5A0BEF76-F8F2-4785-889D-ED1FEBC41D3B}" srcOrd="0" destOrd="0" parTransId="{B0D3A8C6-C114-4E0B-93A3-7FB33A560FF8}" sibTransId="{AC3A5040-F4BE-4BD8-B396-937464CA702C}"/>
    <dgm:cxn modelId="{9B48AF2E-2680-487D-BE78-A8B0BAF5062E}" type="presOf" srcId="{66317FB7-BEF5-4D99-BC04-A8DC98E07F71}" destId="{2C6B142B-050E-486A-A36E-C40E9F38C0DF}" srcOrd="0" destOrd="0" presId="urn:microsoft.com/office/officeart/2005/8/layout/default"/>
    <dgm:cxn modelId="{D60ABB74-50EF-457E-9543-8DF13B30611D}" srcId="{4CB37E99-E4D5-4893-AF29-DA001F5596F3}" destId="{D4AF8BFF-9E0B-4BE6-8409-3180D4FE2A2A}" srcOrd="4" destOrd="0" parTransId="{3374A500-9EB2-4ACF-8399-AB570B2623DB}" sibTransId="{5A5E3084-5DC6-4BF9-B5F1-DE84FA0B8D8B}"/>
    <dgm:cxn modelId="{5BC59619-6B18-48CD-9784-E83FD5F3EFA0}" srcId="{4CB37E99-E4D5-4893-AF29-DA001F5596F3}" destId="{B6612E2A-30FC-4E4C-9614-BF76571DC109}" srcOrd="1" destOrd="0" parTransId="{750E6DBE-794F-40FD-B6F5-97811A95C81C}" sibTransId="{BF21B366-BAB4-4108-8A98-FAB6C6AD3E6B}"/>
    <dgm:cxn modelId="{09792839-ACF7-4838-BC0F-FD1968E1DB29}" type="presOf" srcId="{5A0BEF76-F8F2-4785-889D-ED1FEBC41D3B}" destId="{F46251AC-83CA-4024-ACFC-9B57675D9478}" srcOrd="0" destOrd="0" presId="urn:microsoft.com/office/officeart/2005/8/layout/default"/>
    <dgm:cxn modelId="{E9D2D29F-A298-4024-BAA1-8386502EB2A9}" srcId="{4CB37E99-E4D5-4893-AF29-DA001F5596F3}" destId="{4AFF04E3-D076-4469-BF23-27724677946F}" srcOrd="3" destOrd="0" parTransId="{525650D0-6298-4DE8-AF89-BC1ED509990E}" sibTransId="{7B0C3B1D-F136-47C4-9583-24347C87F7CB}"/>
    <dgm:cxn modelId="{0C66609A-0086-4EF8-9BE6-315CA39D2255}" type="presOf" srcId="{D4AF8BFF-9E0B-4BE6-8409-3180D4FE2A2A}" destId="{2999A701-E796-4A8D-979F-D5B9D34CFED9}" srcOrd="0" destOrd="0" presId="urn:microsoft.com/office/officeart/2005/8/layout/default"/>
    <dgm:cxn modelId="{DDC1870D-F081-4081-A1F9-68C8F073502B}" type="presOf" srcId="{B6612E2A-30FC-4E4C-9614-BF76571DC109}" destId="{46695879-034F-483B-964C-42486BCF1441}" srcOrd="0" destOrd="0" presId="urn:microsoft.com/office/officeart/2005/8/layout/default"/>
    <dgm:cxn modelId="{FFCC15C8-EF76-4D55-A541-6DF4CB8E2D3C}" type="presOf" srcId="{DB6D7437-1510-4CD3-BFD3-BA46880C3541}" destId="{91F2419F-73C8-4504-8A98-A8748614513D}" srcOrd="0" destOrd="0" presId="urn:microsoft.com/office/officeart/2005/8/layout/default"/>
    <dgm:cxn modelId="{A673B91B-1C18-48A0-A94A-FFA838493C55}" srcId="{4CB37E99-E4D5-4893-AF29-DA001F5596F3}" destId="{66317FB7-BEF5-4D99-BC04-A8DC98E07F71}" srcOrd="2" destOrd="0" parTransId="{B3D5E076-556F-4B6F-850E-7271EAA4E0EA}" sibTransId="{2E457D7B-0599-4781-92AB-D11242F4BFBF}"/>
    <dgm:cxn modelId="{77E8B80B-034E-41FB-8022-2A123D49928A}" srcId="{4CB37E99-E4D5-4893-AF29-DA001F5596F3}" destId="{DB6D7437-1510-4CD3-BFD3-BA46880C3541}" srcOrd="5" destOrd="0" parTransId="{93D028D3-6D93-4314-8939-44F653842029}" sibTransId="{A3072F2B-5BE9-496C-B1BB-201408AF5378}"/>
    <dgm:cxn modelId="{BF4B9C27-7612-4A06-8BC4-CE5D4012FA24}" type="presOf" srcId="{4CB37E99-E4D5-4893-AF29-DA001F5596F3}" destId="{5DAAFF4E-95A9-460C-A154-081137731B84}" srcOrd="0" destOrd="0" presId="urn:microsoft.com/office/officeart/2005/8/layout/default"/>
    <dgm:cxn modelId="{CD89BFC7-8F23-4020-B7DA-76038C8298C5}" type="presParOf" srcId="{5DAAFF4E-95A9-460C-A154-081137731B84}" destId="{F46251AC-83CA-4024-ACFC-9B57675D9478}" srcOrd="0" destOrd="0" presId="urn:microsoft.com/office/officeart/2005/8/layout/default"/>
    <dgm:cxn modelId="{5F720A9F-6821-43B1-A286-B950BBC834CD}" type="presParOf" srcId="{5DAAFF4E-95A9-460C-A154-081137731B84}" destId="{690D8209-4160-4DC1-9A18-197773261986}" srcOrd="1" destOrd="0" presId="urn:microsoft.com/office/officeart/2005/8/layout/default"/>
    <dgm:cxn modelId="{34EF976E-21C0-46E9-A322-F731717E1151}" type="presParOf" srcId="{5DAAFF4E-95A9-460C-A154-081137731B84}" destId="{46695879-034F-483B-964C-42486BCF1441}" srcOrd="2" destOrd="0" presId="urn:microsoft.com/office/officeart/2005/8/layout/default"/>
    <dgm:cxn modelId="{4CB3924B-4DC1-4A88-B4C3-920D6B6830B7}" type="presParOf" srcId="{5DAAFF4E-95A9-460C-A154-081137731B84}" destId="{E9272A4F-C83D-47A2-9546-D2D54D245275}" srcOrd="3" destOrd="0" presId="urn:microsoft.com/office/officeart/2005/8/layout/default"/>
    <dgm:cxn modelId="{03AE9E11-8536-439E-9653-3F185C2A2618}" type="presParOf" srcId="{5DAAFF4E-95A9-460C-A154-081137731B84}" destId="{2C6B142B-050E-486A-A36E-C40E9F38C0DF}" srcOrd="4" destOrd="0" presId="urn:microsoft.com/office/officeart/2005/8/layout/default"/>
    <dgm:cxn modelId="{178D2F70-69E0-45F3-88E5-C13BA6F5F757}" type="presParOf" srcId="{5DAAFF4E-95A9-460C-A154-081137731B84}" destId="{7FF97248-8D67-4451-91EB-40DF451D09EB}" srcOrd="5" destOrd="0" presId="urn:microsoft.com/office/officeart/2005/8/layout/default"/>
    <dgm:cxn modelId="{7A8E81C0-7B84-42A2-9ABA-E3128A4917AB}" type="presParOf" srcId="{5DAAFF4E-95A9-460C-A154-081137731B84}" destId="{FF2117B8-0707-42EB-B9DA-C6FF91BE73FA}" srcOrd="6" destOrd="0" presId="urn:microsoft.com/office/officeart/2005/8/layout/default"/>
    <dgm:cxn modelId="{5A2BC46A-F64A-4B2C-BDBB-DCFED03D6586}" type="presParOf" srcId="{5DAAFF4E-95A9-460C-A154-081137731B84}" destId="{FD119DF8-663E-4A48-A685-C66C99B7DEF8}" srcOrd="7" destOrd="0" presId="urn:microsoft.com/office/officeart/2005/8/layout/default"/>
    <dgm:cxn modelId="{DB73E814-ED42-4A2F-B5C0-50C88BC8E116}" type="presParOf" srcId="{5DAAFF4E-95A9-460C-A154-081137731B84}" destId="{2999A701-E796-4A8D-979F-D5B9D34CFED9}" srcOrd="8" destOrd="0" presId="urn:microsoft.com/office/officeart/2005/8/layout/default"/>
    <dgm:cxn modelId="{31F8A2D8-A38A-43EB-856A-413A94215FF6}" type="presParOf" srcId="{5DAAFF4E-95A9-460C-A154-081137731B84}" destId="{159AA311-83B3-46FD-AFC1-898AA733867F}" srcOrd="9" destOrd="0" presId="urn:microsoft.com/office/officeart/2005/8/layout/default"/>
    <dgm:cxn modelId="{C38FF4D2-F5C0-4D61-8217-AEE720A09750}" type="presParOf" srcId="{5DAAFF4E-95A9-460C-A154-081137731B84}" destId="{91F2419F-73C8-4504-8A98-A8748614513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166913-EB81-483B-A405-51605D583C9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ZA"/>
        </a:p>
      </dgm:t>
    </dgm:pt>
    <dgm:pt modelId="{E643645E-AE84-473A-B850-578F89AF158D}">
      <dgm:prSet phldrT="[Text]" custT="1"/>
      <dgm:spPr/>
      <dgm:t>
        <a:bodyPr/>
        <a:lstStyle/>
        <a:p>
          <a:r>
            <a:rPr lang="en-ZA" sz="2200" dirty="0" smtClean="0">
              <a:latin typeface="Calibri" panose="020F0502020204030204" pitchFamily="34" charset="0"/>
            </a:rPr>
            <a:t>Performance contracts for school principals</a:t>
          </a:r>
          <a:endParaRPr lang="en-ZA" sz="2200" dirty="0">
            <a:latin typeface="Calibri" panose="020F0502020204030204" pitchFamily="34" charset="0"/>
          </a:endParaRPr>
        </a:p>
      </dgm:t>
    </dgm:pt>
    <dgm:pt modelId="{0592CBE2-47CF-49BC-81A0-F305A6481DB5}" type="parTrans" cxnId="{B052BCDC-0DF8-4123-9FB3-89295133ED19}">
      <dgm:prSet/>
      <dgm:spPr/>
      <dgm:t>
        <a:bodyPr/>
        <a:lstStyle/>
        <a:p>
          <a:endParaRPr lang="en-ZA"/>
        </a:p>
      </dgm:t>
    </dgm:pt>
    <dgm:pt modelId="{1D96F992-A5E9-40BC-8478-E24EF2A9494D}" type="sibTrans" cxnId="{B052BCDC-0DF8-4123-9FB3-89295133ED19}">
      <dgm:prSet/>
      <dgm:spPr/>
      <dgm:t>
        <a:bodyPr/>
        <a:lstStyle/>
        <a:p>
          <a:endParaRPr lang="en-ZA"/>
        </a:p>
      </dgm:t>
    </dgm:pt>
    <dgm:pt modelId="{F2845C33-17A3-44C2-A8C3-C738FFA6DC3D}">
      <dgm:prSet phldrT="[Text]" custT="1"/>
      <dgm:spPr/>
      <dgm:t>
        <a:bodyPr/>
        <a:lstStyle/>
        <a:p>
          <a:r>
            <a:rPr lang="en-ZA" sz="1800" dirty="0" smtClean="0">
              <a:latin typeface="Calibri" panose="020F0502020204030204" pitchFamily="34" charset="0"/>
            </a:rPr>
            <a:t>Replace underperforming principals with better ones</a:t>
          </a:r>
          <a:endParaRPr lang="en-ZA" sz="1800" dirty="0">
            <a:latin typeface="Calibri" panose="020F0502020204030204" pitchFamily="34" charset="0"/>
          </a:endParaRPr>
        </a:p>
      </dgm:t>
    </dgm:pt>
    <dgm:pt modelId="{1548174F-5567-43D2-8804-43918E9950A6}" type="parTrans" cxnId="{58F3E372-F7A1-4878-8312-D097608BCB14}">
      <dgm:prSet/>
      <dgm:spPr/>
      <dgm:t>
        <a:bodyPr/>
        <a:lstStyle/>
        <a:p>
          <a:endParaRPr lang="en-ZA"/>
        </a:p>
      </dgm:t>
    </dgm:pt>
    <dgm:pt modelId="{40B9BAEB-94C0-4C14-A67D-B3188E92633D}" type="sibTrans" cxnId="{58F3E372-F7A1-4878-8312-D097608BCB14}">
      <dgm:prSet/>
      <dgm:spPr/>
      <dgm:t>
        <a:bodyPr/>
        <a:lstStyle/>
        <a:p>
          <a:endParaRPr lang="en-ZA"/>
        </a:p>
      </dgm:t>
    </dgm:pt>
    <dgm:pt modelId="{2B40BA51-6EE7-4C49-BCE5-E0FDAB132F72}">
      <dgm:prSet phldrT="[Text]" custT="1"/>
      <dgm:spPr/>
      <dgm:t>
        <a:bodyPr/>
        <a:lstStyle/>
        <a:p>
          <a:endParaRPr lang="en-ZA" sz="2200" dirty="0">
            <a:latin typeface="Calibri" panose="020F0502020204030204" pitchFamily="34" charset="0"/>
          </a:endParaRPr>
        </a:p>
      </dgm:t>
    </dgm:pt>
    <dgm:pt modelId="{4C865B73-86E2-491B-A1CF-1A582E87E09F}" type="parTrans" cxnId="{C1C01F5A-7D36-49A9-9471-045938B24DE3}">
      <dgm:prSet/>
      <dgm:spPr/>
      <dgm:t>
        <a:bodyPr/>
        <a:lstStyle/>
        <a:p>
          <a:endParaRPr lang="en-ZA"/>
        </a:p>
      </dgm:t>
    </dgm:pt>
    <dgm:pt modelId="{C95DC73C-E15A-4673-87F9-DB94FFC8D428}" type="sibTrans" cxnId="{C1C01F5A-7D36-49A9-9471-045938B24DE3}">
      <dgm:prSet/>
      <dgm:spPr/>
      <dgm:t>
        <a:bodyPr/>
        <a:lstStyle/>
        <a:p>
          <a:endParaRPr lang="en-ZA"/>
        </a:p>
      </dgm:t>
    </dgm:pt>
    <dgm:pt modelId="{BD2C3373-85C9-4245-B02D-03BAADD21DC6}">
      <dgm:prSet phldrT="[Text]" custT="1"/>
      <dgm:spPr/>
      <dgm:t>
        <a:bodyPr/>
        <a:lstStyle/>
        <a:p>
          <a:endParaRPr lang="en-ZA" sz="2200" dirty="0">
            <a:latin typeface="Calibri" panose="020F0502020204030204" pitchFamily="34" charset="0"/>
          </a:endParaRPr>
        </a:p>
      </dgm:t>
    </dgm:pt>
    <dgm:pt modelId="{14989A43-8E6B-4853-B47D-37396A1871C8}" type="parTrans" cxnId="{E70DF4CD-2B9F-4BE4-A864-57934A921A92}">
      <dgm:prSet/>
      <dgm:spPr/>
      <dgm:t>
        <a:bodyPr/>
        <a:lstStyle/>
        <a:p>
          <a:endParaRPr lang="en-ZA"/>
        </a:p>
      </dgm:t>
    </dgm:pt>
    <dgm:pt modelId="{554358FB-4717-43CF-AF2C-5D3E66686EB7}" type="sibTrans" cxnId="{E70DF4CD-2B9F-4BE4-A864-57934A921A92}">
      <dgm:prSet/>
      <dgm:spPr/>
      <dgm:t>
        <a:bodyPr/>
        <a:lstStyle/>
        <a:p>
          <a:endParaRPr lang="en-ZA"/>
        </a:p>
      </dgm:t>
    </dgm:pt>
    <dgm:pt modelId="{821AB2E6-72DF-4C28-8B48-2B4DA680139F}">
      <dgm:prSet phldrT="[Text]" custT="1"/>
      <dgm:spPr/>
      <dgm:t>
        <a:bodyPr/>
        <a:lstStyle/>
        <a:p>
          <a:endParaRPr lang="en-ZA" sz="2200" dirty="0">
            <a:latin typeface="Calibri" panose="020F0502020204030204" pitchFamily="34" charset="0"/>
          </a:endParaRPr>
        </a:p>
      </dgm:t>
    </dgm:pt>
    <dgm:pt modelId="{6273BD69-1B6F-4376-A0D3-6772D1374CE3}" type="parTrans" cxnId="{DA0518B4-417F-4A28-A16F-9AF9748AF30B}">
      <dgm:prSet/>
      <dgm:spPr/>
      <dgm:t>
        <a:bodyPr/>
        <a:lstStyle/>
        <a:p>
          <a:endParaRPr lang="en-ZA"/>
        </a:p>
      </dgm:t>
    </dgm:pt>
    <dgm:pt modelId="{1B890F82-D6F7-49F8-BE21-DDEFC4B2517A}" type="sibTrans" cxnId="{DA0518B4-417F-4A28-A16F-9AF9748AF30B}">
      <dgm:prSet/>
      <dgm:spPr/>
      <dgm:t>
        <a:bodyPr/>
        <a:lstStyle/>
        <a:p>
          <a:endParaRPr lang="en-ZA"/>
        </a:p>
      </dgm:t>
    </dgm:pt>
    <dgm:pt modelId="{E35E8FB5-8BC5-4C87-8212-35AEE5B0C8A2}">
      <dgm:prSet phldrT="[Text]" custT="1"/>
      <dgm:spPr/>
      <dgm:t>
        <a:bodyPr/>
        <a:lstStyle/>
        <a:p>
          <a:endParaRPr lang="en-ZA" sz="2200" dirty="0">
            <a:latin typeface="Calibri" panose="020F0502020204030204" pitchFamily="34" charset="0"/>
          </a:endParaRPr>
        </a:p>
      </dgm:t>
    </dgm:pt>
    <dgm:pt modelId="{6ACDFCC1-B4EE-486D-A2C7-1B0CEA3292D0}" type="parTrans" cxnId="{A2231B31-5A1C-48DA-9DA6-5A5468A4BEF3}">
      <dgm:prSet/>
      <dgm:spPr/>
      <dgm:t>
        <a:bodyPr/>
        <a:lstStyle/>
        <a:p>
          <a:endParaRPr lang="en-ZA"/>
        </a:p>
      </dgm:t>
    </dgm:pt>
    <dgm:pt modelId="{04B7EE5A-7A2D-4B91-86E4-BFB1E184BEF1}" type="sibTrans" cxnId="{A2231B31-5A1C-48DA-9DA6-5A5468A4BEF3}">
      <dgm:prSet/>
      <dgm:spPr/>
      <dgm:t>
        <a:bodyPr/>
        <a:lstStyle/>
        <a:p>
          <a:endParaRPr lang="en-ZA"/>
        </a:p>
      </dgm:t>
    </dgm:pt>
    <dgm:pt modelId="{0A520243-FB52-468A-ACF9-4D224FC38073}">
      <dgm:prSet phldrT="[Text]" custT="1"/>
      <dgm:spPr/>
      <dgm:t>
        <a:bodyPr/>
        <a:lstStyle/>
        <a:p>
          <a:endParaRPr lang="en-ZA" sz="2200" dirty="0">
            <a:latin typeface="Calibri" panose="020F0502020204030204" pitchFamily="34" charset="0"/>
          </a:endParaRPr>
        </a:p>
      </dgm:t>
    </dgm:pt>
    <dgm:pt modelId="{9F884C7C-9D4A-4103-9FCC-DB2E3D44F3BE}" type="parTrans" cxnId="{D8E2BEFD-6EBC-4258-A128-866FFC80BFC2}">
      <dgm:prSet/>
      <dgm:spPr/>
      <dgm:t>
        <a:bodyPr/>
        <a:lstStyle/>
        <a:p>
          <a:endParaRPr lang="en-ZA"/>
        </a:p>
      </dgm:t>
    </dgm:pt>
    <dgm:pt modelId="{008386C3-F358-4786-A6DF-DE09BD0224B0}" type="sibTrans" cxnId="{D8E2BEFD-6EBC-4258-A128-866FFC80BFC2}">
      <dgm:prSet/>
      <dgm:spPr/>
      <dgm:t>
        <a:bodyPr/>
        <a:lstStyle/>
        <a:p>
          <a:endParaRPr lang="en-ZA"/>
        </a:p>
      </dgm:t>
    </dgm:pt>
    <dgm:pt modelId="{73667C89-A1FC-4061-963F-552E7BD365AE}">
      <dgm:prSet phldrT="[Text]" custT="1"/>
      <dgm:spPr/>
      <dgm:t>
        <a:bodyPr/>
        <a:lstStyle/>
        <a:p>
          <a:endParaRPr lang="en-ZA" sz="2200" dirty="0">
            <a:latin typeface="Calibri" panose="020F0502020204030204" pitchFamily="34" charset="0"/>
          </a:endParaRPr>
        </a:p>
      </dgm:t>
    </dgm:pt>
    <dgm:pt modelId="{D4A0D23E-7A9B-4839-A9E7-BF039BAFAE15}" type="parTrans" cxnId="{EF6C7936-C5A3-482F-8D28-2CD2D0D91B9C}">
      <dgm:prSet/>
      <dgm:spPr/>
      <dgm:t>
        <a:bodyPr/>
        <a:lstStyle/>
        <a:p>
          <a:endParaRPr lang="en-ZA"/>
        </a:p>
      </dgm:t>
    </dgm:pt>
    <dgm:pt modelId="{0BD4E2F1-E34E-4C05-A873-6BDAD8B755E0}" type="sibTrans" cxnId="{EF6C7936-C5A3-482F-8D28-2CD2D0D91B9C}">
      <dgm:prSet/>
      <dgm:spPr/>
      <dgm:t>
        <a:bodyPr/>
        <a:lstStyle/>
        <a:p>
          <a:endParaRPr lang="en-ZA"/>
        </a:p>
      </dgm:t>
    </dgm:pt>
    <dgm:pt modelId="{160B9249-9F37-45A3-BC18-6C3B06B94441}">
      <dgm:prSet phldrT="[Text]" custT="1"/>
      <dgm:spPr/>
      <dgm:t>
        <a:bodyPr/>
        <a:lstStyle/>
        <a:p>
          <a:endParaRPr lang="en-ZA" sz="2200" dirty="0">
            <a:latin typeface="Calibri" panose="020F0502020204030204" pitchFamily="34" charset="0"/>
          </a:endParaRPr>
        </a:p>
      </dgm:t>
    </dgm:pt>
    <dgm:pt modelId="{0B656B49-A009-4BBB-97E5-80E1448E596B}" type="parTrans" cxnId="{30772714-94ED-401E-81A9-ADDEDF4BBA8E}">
      <dgm:prSet/>
      <dgm:spPr/>
      <dgm:t>
        <a:bodyPr/>
        <a:lstStyle/>
        <a:p>
          <a:endParaRPr lang="en-ZA"/>
        </a:p>
      </dgm:t>
    </dgm:pt>
    <dgm:pt modelId="{78BB0436-9475-4B5F-A72A-04581049F95A}" type="sibTrans" cxnId="{30772714-94ED-401E-81A9-ADDEDF4BBA8E}">
      <dgm:prSet/>
      <dgm:spPr/>
      <dgm:t>
        <a:bodyPr/>
        <a:lstStyle/>
        <a:p>
          <a:endParaRPr lang="en-ZA"/>
        </a:p>
      </dgm:t>
    </dgm:pt>
    <dgm:pt modelId="{6B3E7287-79FB-4CCD-8B95-9AF773D89844}">
      <dgm:prSet phldrT="[Text]" custT="1"/>
      <dgm:spPr/>
      <dgm:t>
        <a:bodyPr/>
        <a:lstStyle/>
        <a:p>
          <a:endParaRPr lang="en-ZA" sz="2200" dirty="0">
            <a:latin typeface="Calibri" panose="020F0502020204030204" pitchFamily="34" charset="0"/>
          </a:endParaRPr>
        </a:p>
      </dgm:t>
    </dgm:pt>
    <dgm:pt modelId="{1E4CA458-0CEB-4EF2-A350-C026AF18A0AE}" type="parTrans" cxnId="{73A66A98-F373-470B-A081-32402B2FEB37}">
      <dgm:prSet/>
      <dgm:spPr/>
      <dgm:t>
        <a:bodyPr/>
        <a:lstStyle/>
        <a:p>
          <a:endParaRPr lang="en-ZA"/>
        </a:p>
      </dgm:t>
    </dgm:pt>
    <dgm:pt modelId="{FCBFC043-F1EF-4E33-9F78-D37DFD1568E4}" type="sibTrans" cxnId="{73A66A98-F373-470B-A081-32402B2FEB37}">
      <dgm:prSet/>
      <dgm:spPr/>
      <dgm:t>
        <a:bodyPr/>
        <a:lstStyle/>
        <a:p>
          <a:endParaRPr lang="en-ZA"/>
        </a:p>
      </dgm:t>
    </dgm:pt>
    <dgm:pt modelId="{5278AC0C-0656-4418-87EE-047AC008A5E1}">
      <dgm:prSet phldrT="[Text]" custT="1"/>
      <dgm:spPr/>
      <dgm:t>
        <a:bodyPr/>
        <a:lstStyle/>
        <a:p>
          <a:endParaRPr lang="en-ZA" sz="2200" dirty="0">
            <a:latin typeface="Calibri" panose="020F0502020204030204" pitchFamily="34" charset="0"/>
          </a:endParaRPr>
        </a:p>
      </dgm:t>
    </dgm:pt>
    <dgm:pt modelId="{B30768F3-1625-4D6B-8DD1-574FCCB62A7E}" type="parTrans" cxnId="{0CB5BF4C-A075-4072-BD4B-D33C8C50C840}">
      <dgm:prSet/>
      <dgm:spPr/>
      <dgm:t>
        <a:bodyPr/>
        <a:lstStyle/>
        <a:p>
          <a:endParaRPr lang="en-ZA"/>
        </a:p>
      </dgm:t>
    </dgm:pt>
    <dgm:pt modelId="{DA48B6E0-AA63-416C-AE40-299F49BEE5D1}" type="sibTrans" cxnId="{0CB5BF4C-A075-4072-BD4B-D33C8C50C840}">
      <dgm:prSet/>
      <dgm:spPr/>
      <dgm:t>
        <a:bodyPr/>
        <a:lstStyle/>
        <a:p>
          <a:endParaRPr lang="en-ZA"/>
        </a:p>
      </dgm:t>
    </dgm:pt>
    <dgm:pt modelId="{DD7A393A-288B-4D4F-8021-9D10FB265F91}">
      <dgm:prSet phldrT="[Text]" custT="1"/>
      <dgm:spPr/>
      <dgm:t>
        <a:bodyPr/>
        <a:lstStyle/>
        <a:p>
          <a:endParaRPr lang="en-ZA" sz="2200" dirty="0">
            <a:latin typeface="Calibri" panose="020F0502020204030204" pitchFamily="34" charset="0"/>
          </a:endParaRPr>
        </a:p>
      </dgm:t>
    </dgm:pt>
    <dgm:pt modelId="{D3C6BFE8-4D34-4514-8199-47D00034FE72}" type="parTrans" cxnId="{D87B31A4-BBCF-4F49-AE39-42F71F8CB6AF}">
      <dgm:prSet/>
      <dgm:spPr/>
      <dgm:t>
        <a:bodyPr/>
        <a:lstStyle/>
        <a:p>
          <a:endParaRPr lang="en-ZA"/>
        </a:p>
      </dgm:t>
    </dgm:pt>
    <dgm:pt modelId="{0E41B9BC-DF9F-4BB2-913C-54B4B86977E6}" type="sibTrans" cxnId="{D87B31A4-BBCF-4F49-AE39-42F71F8CB6AF}">
      <dgm:prSet/>
      <dgm:spPr/>
      <dgm:t>
        <a:bodyPr/>
        <a:lstStyle/>
        <a:p>
          <a:endParaRPr lang="en-ZA"/>
        </a:p>
      </dgm:t>
    </dgm:pt>
    <dgm:pt modelId="{2D5725A5-3647-4B14-B7DC-A2A67ADBED73}">
      <dgm:prSet custT="1"/>
      <dgm:spPr/>
      <dgm:t>
        <a:bodyPr/>
        <a:lstStyle/>
        <a:p>
          <a:r>
            <a:rPr lang="en-ZA" sz="2200" dirty="0" smtClean="0">
              <a:latin typeface="Calibri" panose="020F0502020204030204" pitchFamily="34" charset="0"/>
            </a:rPr>
            <a:t>HIGH </a:t>
          </a:r>
          <a:endParaRPr lang="en-ZA" sz="2200" dirty="0">
            <a:latin typeface="Calibri" panose="020F0502020204030204" pitchFamily="34" charset="0"/>
          </a:endParaRPr>
        </a:p>
      </dgm:t>
    </dgm:pt>
    <dgm:pt modelId="{8AD0A170-B8EE-4DAD-AA13-1C14421821E6}" type="parTrans" cxnId="{A0FCBF02-C27E-4B14-A7BC-0775A5DB03CA}">
      <dgm:prSet/>
      <dgm:spPr/>
      <dgm:t>
        <a:bodyPr/>
        <a:lstStyle/>
        <a:p>
          <a:endParaRPr lang="en-ZA"/>
        </a:p>
      </dgm:t>
    </dgm:pt>
    <dgm:pt modelId="{320EFEA8-9465-4319-8D1D-6E5EF4C14902}" type="sibTrans" cxnId="{A0FCBF02-C27E-4B14-A7BC-0775A5DB03CA}">
      <dgm:prSet/>
      <dgm:spPr/>
      <dgm:t>
        <a:bodyPr/>
        <a:lstStyle/>
        <a:p>
          <a:endParaRPr lang="en-ZA"/>
        </a:p>
      </dgm:t>
    </dgm:pt>
    <dgm:pt modelId="{B190DAC2-64F5-44A9-B512-0A1E074EF308}">
      <dgm:prSet custT="1"/>
      <dgm:spPr/>
      <dgm:t>
        <a:bodyPr/>
        <a:lstStyle/>
        <a:p>
          <a:r>
            <a:rPr lang="en-ZA" sz="2200" dirty="0" smtClean="0">
              <a:latin typeface="Calibri" panose="020F0502020204030204" pitchFamily="34" charset="0"/>
            </a:rPr>
            <a:t>With low levels of principal mobility, it is necessary to improve the calibre of incumbent principals over the course of their tenure.</a:t>
          </a:r>
          <a:endParaRPr lang="en-ZA" sz="2200" dirty="0">
            <a:latin typeface="Calibri" panose="020F0502020204030204" pitchFamily="34" charset="0"/>
          </a:endParaRPr>
        </a:p>
      </dgm:t>
    </dgm:pt>
    <dgm:pt modelId="{700125A9-44D0-4984-ACAE-11CF8C31EAE4}" type="parTrans" cxnId="{DC2E5C3B-ABE2-4A44-A962-BD47772A5ADE}">
      <dgm:prSet/>
      <dgm:spPr/>
      <dgm:t>
        <a:bodyPr/>
        <a:lstStyle/>
        <a:p>
          <a:endParaRPr lang="en-ZA"/>
        </a:p>
      </dgm:t>
    </dgm:pt>
    <dgm:pt modelId="{DD5B2603-8795-49CA-A2C8-030B2266B340}" type="sibTrans" cxnId="{DC2E5C3B-ABE2-4A44-A962-BD47772A5ADE}">
      <dgm:prSet/>
      <dgm:spPr/>
      <dgm:t>
        <a:bodyPr/>
        <a:lstStyle/>
        <a:p>
          <a:endParaRPr lang="en-ZA"/>
        </a:p>
      </dgm:t>
    </dgm:pt>
    <dgm:pt modelId="{E489B506-4DA6-4D4C-8F89-D1FD3AFAEF37}">
      <dgm:prSet custT="1"/>
      <dgm:spPr/>
      <dgm:t>
        <a:bodyPr/>
        <a:lstStyle/>
        <a:p>
          <a:r>
            <a:rPr lang="en-ZA" sz="2200" dirty="0" smtClean="0">
              <a:latin typeface="Calibri" panose="020F0502020204030204" pitchFamily="34" charset="0"/>
            </a:rPr>
            <a:t>Reward performance rather than qualifications. (or managing a larger school)</a:t>
          </a:r>
          <a:endParaRPr lang="en-ZA" sz="2200" dirty="0">
            <a:latin typeface="Calibri" panose="020F0502020204030204" pitchFamily="34" charset="0"/>
          </a:endParaRPr>
        </a:p>
      </dgm:t>
    </dgm:pt>
    <dgm:pt modelId="{56D008AE-FBB6-4B88-9FAB-C8C475BB33FF}" type="parTrans" cxnId="{98EDC4B3-F56E-4A5C-9097-2FBC76C25A14}">
      <dgm:prSet/>
      <dgm:spPr/>
      <dgm:t>
        <a:bodyPr/>
        <a:lstStyle/>
        <a:p>
          <a:endParaRPr lang="en-ZA"/>
        </a:p>
      </dgm:t>
    </dgm:pt>
    <dgm:pt modelId="{8401128C-2B41-4EAD-8C10-C9F327772A60}" type="sibTrans" cxnId="{98EDC4B3-F56E-4A5C-9097-2FBC76C25A14}">
      <dgm:prSet/>
      <dgm:spPr/>
      <dgm:t>
        <a:bodyPr/>
        <a:lstStyle/>
        <a:p>
          <a:endParaRPr lang="en-ZA"/>
        </a:p>
      </dgm:t>
    </dgm:pt>
    <dgm:pt modelId="{9DCAD09A-BB60-48EE-A74B-12CAA8D171B1}">
      <dgm:prSet custT="1"/>
      <dgm:spPr/>
      <dgm:t>
        <a:bodyPr/>
        <a:lstStyle/>
        <a:p>
          <a:r>
            <a:rPr lang="en-ZA" sz="2200" dirty="0" smtClean="0">
              <a:latin typeface="Calibri" panose="020F0502020204030204" pitchFamily="34" charset="0"/>
            </a:rPr>
            <a:t>But careful thought to design and implementation! </a:t>
          </a:r>
          <a:endParaRPr lang="en-ZA" sz="2200" dirty="0">
            <a:latin typeface="Calibri" panose="020F0502020204030204" pitchFamily="34" charset="0"/>
          </a:endParaRPr>
        </a:p>
      </dgm:t>
    </dgm:pt>
    <dgm:pt modelId="{D5C8730C-B995-4B73-AF2B-3EBF617D1626}" type="parTrans" cxnId="{43267787-D43A-4EEC-B48B-9B136149657F}">
      <dgm:prSet/>
      <dgm:spPr/>
      <dgm:t>
        <a:bodyPr/>
        <a:lstStyle/>
        <a:p>
          <a:endParaRPr lang="en-ZA"/>
        </a:p>
      </dgm:t>
    </dgm:pt>
    <dgm:pt modelId="{105D7FBF-49E2-4EE7-9F1A-65D3C4CD5B2C}" type="sibTrans" cxnId="{43267787-D43A-4EEC-B48B-9B136149657F}">
      <dgm:prSet/>
      <dgm:spPr/>
      <dgm:t>
        <a:bodyPr/>
        <a:lstStyle/>
        <a:p>
          <a:endParaRPr lang="en-ZA"/>
        </a:p>
      </dgm:t>
    </dgm:pt>
    <dgm:pt modelId="{F278C554-AEDD-4170-BE04-BF20603B6D60}">
      <dgm:prSet/>
      <dgm:spPr/>
      <dgm:t>
        <a:bodyPr/>
        <a:lstStyle/>
        <a:p>
          <a:endParaRPr lang="en-ZA" dirty="0"/>
        </a:p>
      </dgm:t>
    </dgm:pt>
    <dgm:pt modelId="{D0A59699-961F-4BCB-91A8-1BA790EB9936}" type="parTrans" cxnId="{8683D3D4-3562-4EB0-91F7-9439E72C29E6}">
      <dgm:prSet/>
      <dgm:spPr/>
      <dgm:t>
        <a:bodyPr/>
        <a:lstStyle/>
        <a:p>
          <a:endParaRPr lang="en-ZA"/>
        </a:p>
      </dgm:t>
    </dgm:pt>
    <dgm:pt modelId="{F1A21FF4-F97D-44EA-8699-74C3CFE4C44B}" type="sibTrans" cxnId="{8683D3D4-3562-4EB0-91F7-9439E72C29E6}">
      <dgm:prSet/>
      <dgm:spPr/>
      <dgm:t>
        <a:bodyPr/>
        <a:lstStyle/>
        <a:p>
          <a:endParaRPr lang="en-ZA"/>
        </a:p>
      </dgm:t>
    </dgm:pt>
    <dgm:pt modelId="{9237E9BD-D1C4-4074-ABF2-77C491628F16}" type="pres">
      <dgm:prSet presAssocID="{C7166913-EB81-483B-A405-51605D583C94}" presName="Name0" presStyleCnt="0">
        <dgm:presLayoutVars>
          <dgm:dir/>
          <dgm:animLvl val="lvl"/>
          <dgm:resizeHandles val="exact"/>
        </dgm:presLayoutVars>
      </dgm:prSet>
      <dgm:spPr/>
      <dgm:t>
        <a:bodyPr/>
        <a:lstStyle/>
        <a:p>
          <a:endParaRPr lang="en-ZA"/>
        </a:p>
      </dgm:t>
    </dgm:pt>
    <dgm:pt modelId="{CB752FAD-CAAB-4E98-8D06-742F440DA7BD}" type="pres">
      <dgm:prSet presAssocID="{E643645E-AE84-473A-B850-578F89AF158D}" presName="composite" presStyleCnt="0"/>
      <dgm:spPr/>
      <dgm:t>
        <a:bodyPr/>
        <a:lstStyle/>
        <a:p>
          <a:endParaRPr lang="en-ZA"/>
        </a:p>
      </dgm:t>
    </dgm:pt>
    <dgm:pt modelId="{46664EFA-813E-4AE3-A0DA-D19D50C9EA87}" type="pres">
      <dgm:prSet presAssocID="{E643645E-AE84-473A-B850-578F89AF158D}" presName="parTx" presStyleLbl="alignNode1" presStyleIdx="0" presStyleCnt="2">
        <dgm:presLayoutVars>
          <dgm:chMax val="0"/>
          <dgm:chPref val="0"/>
          <dgm:bulletEnabled val="1"/>
        </dgm:presLayoutVars>
      </dgm:prSet>
      <dgm:spPr/>
      <dgm:t>
        <a:bodyPr/>
        <a:lstStyle/>
        <a:p>
          <a:endParaRPr lang="en-ZA"/>
        </a:p>
      </dgm:t>
    </dgm:pt>
    <dgm:pt modelId="{A49CB9A1-1C41-4388-90E6-C322DC31ADE5}" type="pres">
      <dgm:prSet presAssocID="{E643645E-AE84-473A-B850-578F89AF158D}" presName="desTx" presStyleLbl="alignAccFollowNode1" presStyleIdx="0" presStyleCnt="2">
        <dgm:presLayoutVars>
          <dgm:bulletEnabled val="1"/>
        </dgm:presLayoutVars>
      </dgm:prSet>
      <dgm:spPr/>
      <dgm:t>
        <a:bodyPr/>
        <a:lstStyle/>
        <a:p>
          <a:endParaRPr lang="en-ZA"/>
        </a:p>
      </dgm:t>
    </dgm:pt>
    <dgm:pt modelId="{0B2103B2-D726-462B-8366-83C6ADA891DE}" type="pres">
      <dgm:prSet presAssocID="{1D96F992-A5E9-40BC-8478-E24EF2A9494D}" presName="space" presStyleCnt="0"/>
      <dgm:spPr/>
      <dgm:t>
        <a:bodyPr/>
        <a:lstStyle/>
        <a:p>
          <a:endParaRPr lang="en-ZA"/>
        </a:p>
      </dgm:t>
    </dgm:pt>
    <dgm:pt modelId="{8D80051E-207E-4F90-8EFE-64D82A35E63B}" type="pres">
      <dgm:prSet presAssocID="{F2845C33-17A3-44C2-A8C3-C738FFA6DC3D}" presName="composite" presStyleCnt="0"/>
      <dgm:spPr/>
      <dgm:t>
        <a:bodyPr/>
        <a:lstStyle/>
        <a:p>
          <a:endParaRPr lang="en-ZA"/>
        </a:p>
      </dgm:t>
    </dgm:pt>
    <dgm:pt modelId="{46E51B88-1C24-4BE1-A34B-6FD0623FA081}" type="pres">
      <dgm:prSet presAssocID="{F2845C33-17A3-44C2-A8C3-C738FFA6DC3D}" presName="parTx" presStyleLbl="alignNode1" presStyleIdx="1" presStyleCnt="2">
        <dgm:presLayoutVars>
          <dgm:chMax val="0"/>
          <dgm:chPref val="0"/>
          <dgm:bulletEnabled val="1"/>
        </dgm:presLayoutVars>
      </dgm:prSet>
      <dgm:spPr/>
      <dgm:t>
        <a:bodyPr/>
        <a:lstStyle/>
        <a:p>
          <a:endParaRPr lang="en-ZA"/>
        </a:p>
      </dgm:t>
    </dgm:pt>
    <dgm:pt modelId="{88F8A4D0-8165-4735-AE24-E4AFBE708193}" type="pres">
      <dgm:prSet presAssocID="{F2845C33-17A3-44C2-A8C3-C738FFA6DC3D}" presName="desTx" presStyleLbl="alignAccFollowNode1" presStyleIdx="1" presStyleCnt="2" custLinFactNeighborX="1093" custLinFactNeighborY="-444">
        <dgm:presLayoutVars>
          <dgm:bulletEnabled val="1"/>
        </dgm:presLayoutVars>
      </dgm:prSet>
      <dgm:spPr/>
      <dgm:t>
        <a:bodyPr/>
        <a:lstStyle/>
        <a:p>
          <a:endParaRPr lang="en-ZA"/>
        </a:p>
      </dgm:t>
    </dgm:pt>
  </dgm:ptLst>
  <dgm:cxnLst>
    <dgm:cxn modelId="{A2231B31-5A1C-48DA-9DA6-5A5468A4BEF3}" srcId="{E643645E-AE84-473A-B850-578F89AF158D}" destId="{E35E8FB5-8BC5-4C87-8212-35AEE5B0C8A2}" srcOrd="6" destOrd="0" parTransId="{6ACDFCC1-B4EE-486D-A2C7-1B0CEA3292D0}" sibTransId="{04B7EE5A-7A2D-4B91-86E4-BFB1E184BEF1}"/>
    <dgm:cxn modelId="{419F960D-2CF7-41C2-BB05-710F07A72765}" type="presOf" srcId="{821AB2E6-72DF-4C28-8B48-2B4DA680139F}" destId="{A49CB9A1-1C41-4388-90E6-C322DC31ADE5}" srcOrd="0" destOrd="5" presId="urn:microsoft.com/office/officeart/2005/8/layout/hList1"/>
    <dgm:cxn modelId="{B40DB41F-117F-48A2-B4F0-2DD7CD53835C}" type="presOf" srcId="{F2845C33-17A3-44C2-A8C3-C738FFA6DC3D}" destId="{46E51B88-1C24-4BE1-A34B-6FD0623FA081}" srcOrd="0" destOrd="0" presId="urn:microsoft.com/office/officeart/2005/8/layout/hList1"/>
    <dgm:cxn modelId="{88470F40-0718-4706-84D9-BE0F01FA7319}" type="presOf" srcId="{160B9249-9F37-45A3-BC18-6C3B06B94441}" destId="{A49CB9A1-1C41-4388-90E6-C322DC31ADE5}" srcOrd="0" destOrd="9" presId="urn:microsoft.com/office/officeart/2005/8/layout/hList1"/>
    <dgm:cxn modelId="{BD2B0642-2A59-4729-9679-72A848137EB2}" type="presOf" srcId="{E489B506-4DA6-4D4C-8F89-D1FD3AFAEF37}" destId="{A49CB9A1-1C41-4388-90E6-C322DC31ADE5}" srcOrd="0" destOrd="2" presId="urn:microsoft.com/office/officeart/2005/8/layout/hList1"/>
    <dgm:cxn modelId="{F2161734-6452-4DF9-9799-3E34C4222C69}" type="presOf" srcId="{E643645E-AE84-473A-B850-578F89AF158D}" destId="{46664EFA-813E-4AE3-A0DA-D19D50C9EA87}" srcOrd="0" destOrd="0" presId="urn:microsoft.com/office/officeart/2005/8/layout/hList1"/>
    <dgm:cxn modelId="{EF6C7936-C5A3-482F-8D28-2CD2D0D91B9C}" srcId="{E643645E-AE84-473A-B850-578F89AF158D}" destId="{73667C89-A1FC-4061-963F-552E7BD365AE}" srcOrd="8" destOrd="0" parTransId="{D4A0D23E-7A9B-4839-A9E7-BF039BAFAE15}" sibTransId="{0BD4E2F1-E34E-4C05-A873-6BDAD8B755E0}"/>
    <dgm:cxn modelId="{B052BCDC-0DF8-4123-9FB3-89295133ED19}" srcId="{C7166913-EB81-483B-A405-51605D583C94}" destId="{E643645E-AE84-473A-B850-578F89AF158D}" srcOrd="0" destOrd="0" parTransId="{0592CBE2-47CF-49BC-81A0-F305A6481DB5}" sibTransId="{1D96F992-A5E9-40BC-8478-E24EF2A9494D}"/>
    <dgm:cxn modelId="{58F3E372-F7A1-4878-8312-D097608BCB14}" srcId="{C7166913-EB81-483B-A405-51605D583C94}" destId="{F2845C33-17A3-44C2-A8C3-C738FFA6DC3D}" srcOrd="1" destOrd="0" parTransId="{1548174F-5567-43D2-8804-43918E9950A6}" sibTransId="{40B9BAEB-94C0-4C14-A67D-B3188E92633D}"/>
    <dgm:cxn modelId="{8683D3D4-3562-4EB0-91F7-9439E72C29E6}" srcId="{F2845C33-17A3-44C2-A8C3-C738FFA6DC3D}" destId="{F278C554-AEDD-4170-BE04-BF20603B6D60}" srcOrd="0" destOrd="0" parTransId="{D0A59699-961F-4BCB-91A8-1BA790EB9936}" sibTransId="{F1A21FF4-F97D-44EA-8699-74C3CFE4C44B}"/>
    <dgm:cxn modelId="{D68FCA64-7AAB-42F2-8E67-79C5F33F205E}" type="presOf" srcId="{DD7A393A-288B-4D4F-8021-9D10FB265F91}" destId="{A49CB9A1-1C41-4388-90E6-C322DC31ADE5}" srcOrd="0" destOrd="12" presId="urn:microsoft.com/office/officeart/2005/8/layout/hList1"/>
    <dgm:cxn modelId="{DC2E5C3B-ABE2-4A44-A962-BD47772A5ADE}" srcId="{E643645E-AE84-473A-B850-578F89AF158D}" destId="{B190DAC2-64F5-44A9-B512-0A1E074EF308}" srcOrd="1" destOrd="0" parTransId="{700125A9-44D0-4984-ACAE-11CF8C31EAE4}" sibTransId="{DD5B2603-8795-49CA-A2C8-030B2266B340}"/>
    <dgm:cxn modelId="{2D73ABB0-A62E-4491-AC63-38FB4D12DC17}" type="presOf" srcId="{6B3E7287-79FB-4CCD-8B95-9AF773D89844}" destId="{A49CB9A1-1C41-4388-90E6-C322DC31ADE5}" srcOrd="0" destOrd="10" presId="urn:microsoft.com/office/officeart/2005/8/layout/hList1"/>
    <dgm:cxn modelId="{0CB5BF4C-A075-4072-BD4B-D33C8C50C840}" srcId="{E643645E-AE84-473A-B850-578F89AF158D}" destId="{5278AC0C-0656-4418-87EE-047AC008A5E1}" srcOrd="11" destOrd="0" parTransId="{B30768F3-1625-4D6B-8DD1-574FCCB62A7E}" sibTransId="{DA48B6E0-AA63-416C-AE40-299F49BEE5D1}"/>
    <dgm:cxn modelId="{10DD740F-8FD6-4A0F-B106-904BE70EC92C}" type="presOf" srcId="{F278C554-AEDD-4170-BE04-BF20603B6D60}" destId="{88F8A4D0-8165-4735-AE24-E4AFBE708193}" srcOrd="0" destOrd="0" presId="urn:microsoft.com/office/officeart/2005/8/layout/hList1"/>
    <dgm:cxn modelId="{B74DC5C7-248E-4179-B581-5A9D1C3D2634}" type="presOf" srcId="{0A520243-FB52-468A-ACF9-4D224FC38073}" destId="{A49CB9A1-1C41-4388-90E6-C322DC31ADE5}" srcOrd="0" destOrd="7" presId="urn:microsoft.com/office/officeart/2005/8/layout/hList1"/>
    <dgm:cxn modelId="{C1C01F5A-7D36-49A9-9471-045938B24DE3}" srcId="{E643645E-AE84-473A-B850-578F89AF158D}" destId="{2B40BA51-6EE7-4C49-BCE5-E0FDAB132F72}" srcOrd="13" destOrd="0" parTransId="{4C865B73-86E2-491B-A1CF-1A582E87E09F}" sibTransId="{C95DC73C-E15A-4673-87F9-DB94FFC8D428}"/>
    <dgm:cxn modelId="{73A66A98-F373-470B-A081-32402B2FEB37}" srcId="{E643645E-AE84-473A-B850-578F89AF158D}" destId="{6B3E7287-79FB-4CCD-8B95-9AF773D89844}" srcOrd="10" destOrd="0" parTransId="{1E4CA458-0CEB-4EF2-A350-C026AF18A0AE}" sibTransId="{FCBFC043-F1EF-4E33-9F78-D37DFD1568E4}"/>
    <dgm:cxn modelId="{E70DF4CD-2B9F-4BE4-A864-57934A921A92}" srcId="{E643645E-AE84-473A-B850-578F89AF158D}" destId="{BD2C3373-85C9-4245-B02D-03BAADD21DC6}" srcOrd="4" destOrd="0" parTransId="{14989A43-8E6B-4853-B47D-37396A1871C8}" sibTransId="{554358FB-4717-43CF-AF2C-5D3E66686EB7}"/>
    <dgm:cxn modelId="{43267787-D43A-4EEC-B48B-9B136149657F}" srcId="{E643645E-AE84-473A-B850-578F89AF158D}" destId="{9DCAD09A-BB60-48EE-A74B-12CAA8D171B1}" srcOrd="3" destOrd="0" parTransId="{D5C8730C-B995-4B73-AF2B-3EBF617D1626}" sibTransId="{105D7FBF-49E2-4EE7-9F1A-65D3C4CD5B2C}"/>
    <dgm:cxn modelId="{E52FA571-F67F-4C15-A2B2-493EBC5F533C}" type="presOf" srcId="{2D5725A5-3647-4B14-B7DC-A2A67ADBED73}" destId="{A49CB9A1-1C41-4388-90E6-C322DC31ADE5}" srcOrd="0" destOrd="0" presId="urn:microsoft.com/office/officeart/2005/8/layout/hList1"/>
    <dgm:cxn modelId="{ACADA086-A533-411B-9F27-A1B961B2FFCE}" type="presOf" srcId="{B190DAC2-64F5-44A9-B512-0A1E074EF308}" destId="{A49CB9A1-1C41-4388-90E6-C322DC31ADE5}" srcOrd="0" destOrd="1" presId="urn:microsoft.com/office/officeart/2005/8/layout/hList1"/>
    <dgm:cxn modelId="{D3CADF71-B608-422B-90DE-61A03B17088C}" type="presOf" srcId="{73667C89-A1FC-4061-963F-552E7BD365AE}" destId="{A49CB9A1-1C41-4388-90E6-C322DC31ADE5}" srcOrd="0" destOrd="8" presId="urn:microsoft.com/office/officeart/2005/8/layout/hList1"/>
    <dgm:cxn modelId="{30772714-94ED-401E-81A9-ADDEDF4BBA8E}" srcId="{E643645E-AE84-473A-B850-578F89AF158D}" destId="{160B9249-9F37-45A3-BC18-6C3B06B94441}" srcOrd="9" destOrd="0" parTransId="{0B656B49-A009-4BBB-97E5-80E1448E596B}" sibTransId="{78BB0436-9475-4B5F-A72A-04581049F95A}"/>
    <dgm:cxn modelId="{D87B31A4-BBCF-4F49-AE39-42F71F8CB6AF}" srcId="{E643645E-AE84-473A-B850-578F89AF158D}" destId="{DD7A393A-288B-4D4F-8021-9D10FB265F91}" srcOrd="12" destOrd="0" parTransId="{D3C6BFE8-4D34-4514-8199-47D00034FE72}" sibTransId="{0E41B9BC-DF9F-4BB2-913C-54B4B86977E6}"/>
    <dgm:cxn modelId="{26403612-DB2E-4DDF-A1FC-3581B63FB015}" type="presOf" srcId="{BD2C3373-85C9-4245-B02D-03BAADD21DC6}" destId="{A49CB9A1-1C41-4388-90E6-C322DC31ADE5}" srcOrd="0" destOrd="4" presId="urn:microsoft.com/office/officeart/2005/8/layout/hList1"/>
    <dgm:cxn modelId="{98EDC4B3-F56E-4A5C-9097-2FBC76C25A14}" srcId="{E643645E-AE84-473A-B850-578F89AF158D}" destId="{E489B506-4DA6-4D4C-8F89-D1FD3AFAEF37}" srcOrd="2" destOrd="0" parTransId="{56D008AE-FBB6-4B88-9FAB-C8C475BB33FF}" sibTransId="{8401128C-2B41-4EAD-8C10-C9F327772A60}"/>
    <dgm:cxn modelId="{5142E6BF-56D6-4302-AA3D-B2618EAEDB89}" type="presOf" srcId="{2B40BA51-6EE7-4C49-BCE5-E0FDAB132F72}" destId="{A49CB9A1-1C41-4388-90E6-C322DC31ADE5}" srcOrd="0" destOrd="13" presId="urn:microsoft.com/office/officeart/2005/8/layout/hList1"/>
    <dgm:cxn modelId="{A0FCBF02-C27E-4B14-A7BC-0775A5DB03CA}" srcId="{E643645E-AE84-473A-B850-578F89AF158D}" destId="{2D5725A5-3647-4B14-B7DC-A2A67ADBED73}" srcOrd="0" destOrd="0" parTransId="{8AD0A170-B8EE-4DAD-AA13-1C14421821E6}" sibTransId="{320EFEA8-9465-4319-8D1D-6E5EF4C14902}"/>
    <dgm:cxn modelId="{0129F03B-E17D-4B27-BD82-C7AA81B46DD5}" type="presOf" srcId="{C7166913-EB81-483B-A405-51605D583C94}" destId="{9237E9BD-D1C4-4074-ABF2-77C491628F16}" srcOrd="0" destOrd="0" presId="urn:microsoft.com/office/officeart/2005/8/layout/hList1"/>
    <dgm:cxn modelId="{AD6900E3-B2A2-4FDE-A00B-8119C0204558}" type="presOf" srcId="{9DCAD09A-BB60-48EE-A74B-12CAA8D171B1}" destId="{A49CB9A1-1C41-4388-90E6-C322DC31ADE5}" srcOrd="0" destOrd="3" presId="urn:microsoft.com/office/officeart/2005/8/layout/hList1"/>
    <dgm:cxn modelId="{0DB9FE52-AC7A-40D9-A947-349595BE932E}" type="presOf" srcId="{E35E8FB5-8BC5-4C87-8212-35AEE5B0C8A2}" destId="{A49CB9A1-1C41-4388-90E6-C322DC31ADE5}" srcOrd="0" destOrd="6" presId="urn:microsoft.com/office/officeart/2005/8/layout/hList1"/>
    <dgm:cxn modelId="{D8E2BEFD-6EBC-4258-A128-866FFC80BFC2}" srcId="{E643645E-AE84-473A-B850-578F89AF158D}" destId="{0A520243-FB52-468A-ACF9-4D224FC38073}" srcOrd="7" destOrd="0" parTransId="{9F884C7C-9D4A-4103-9FCC-DB2E3D44F3BE}" sibTransId="{008386C3-F358-4786-A6DF-DE09BD0224B0}"/>
    <dgm:cxn modelId="{F83A55F2-9104-491D-BAAF-B409DA06564A}" type="presOf" srcId="{5278AC0C-0656-4418-87EE-047AC008A5E1}" destId="{A49CB9A1-1C41-4388-90E6-C322DC31ADE5}" srcOrd="0" destOrd="11" presId="urn:microsoft.com/office/officeart/2005/8/layout/hList1"/>
    <dgm:cxn modelId="{DA0518B4-417F-4A28-A16F-9AF9748AF30B}" srcId="{E643645E-AE84-473A-B850-578F89AF158D}" destId="{821AB2E6-72DF-4C28-8B48-2B4DA680139F}" srcOrd="5" destOrd="0" parTransId="{6273BD69-1B6F-4376-A0D3-6772D1374CE3}" sibTransId="{1B890F82-D6F7-49F8-BE21-DDEFC4B2517A}"/>
    <dgm:cxn modelId="{96BBA3CF-C529-4940-8CF7-3681126227AC}" type="presParOf" srcId="{9237E9BD-D1C4-4074-ABF2-77C491628F16}" destId="{CB752FAD-CAAB-4E98-8D06-742F440DA7BD}" srcOrd="0" destOrd="0" presId="urn:microsoft.com/office/officeart/2005/8/layout/hList1"/>
    <dgm:cxn modelId="{F417E688-E8FA-41A8-8A8D-28F2A6F5BF16}" type="presParOf" srcId="{CB752FAD-CAAB-4E98-8D06-742F440DA7BD}" destId="{46664EFA-813E-4AE3-A0DA-D19D50C9EA87}" srcOrd="0" destOrd="0" presId="urn:microsoft.com/office/officeart/2005/8/layout/hList1"/>
    <dgm:cxn modelId="{3D0B7049-CA47-48B3-A2A3-F8541D35DC6C}" type="presParOf" srcId="{CB752FAD-CAAB-4E98-8D06-742F440DA7BD}" destId="{A49CB9A1-1C41-4388-90E6-C322DC31ADE5}" srcOrd="1" destOrd="0" presId="urn:microsoft.com/office/officeart/2005/8/layout/hList1"/>
    <dgm:cxn modelId="{CCA741EE-072C-4257-B0CB-C88F874D4BAF}" type="presParOf" srcId="{9237E9BD-D1C4-4074-ABF2-77C491628F16}" destId="{0B2103B2-D726-462B-8366-83C6ADA891DE}" srcOrd="1" destOrd="0" presId="urn:microsoft.com/office/officeart/2005/8/layout/hList1"/>
    <dgm:cxn modelId="{1A49BA8E-9622-49A7-9E3C-796BC96DE850}" type="presParOf" srcId="{9237E9BD-D1C4-4074-ABF2-77C491628F16}" destId="{8D80051E-207E-4F90-8EFE-64D82A35E63B}" srcOrd="2" destOrd="0" presId="urn:microsoft.com/office/officeart/2005/8/layout/hList1"/>
    <dgm:cxn modelId="{95AC5C94-283F-4929-A1BE-8F18A3E7E4A8}" type="presParOf" srcId="{8D80051E-207E-4F90-8EFE-64D82A35E63B}" destId="{46E51B88-1C24-4BE1-A34B-6FD0623FA081}" srcOrd="0" destOrd="0" presId="urn:microsoft.com/office/officeart/2005/8/layout/hList1"/>
    <dgm:cxn modelId="{8B380AC7-B99E-4A16-AB53-8A7481E06A0F}" type="presParOf" srcId="{8D80051E-207E-4F90-8EFE-64D82A35E63B}" destId="{88F8A4D0-8165-4735-AE24-E4AFBE7081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D00362-2827-4569-9A20-D13A128ED6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3C2882FA-A957-4D38-951F-F7F7F8732BC1}">
      <dgm:prSet phldrT="[Text]"/>
      <dgm:spPr/>
      <dgm:t>
        <a:bodyPr/>
        <a:lstStyle/>
        <a:p>
          <a:r>
            <a:rPr lang="en-ZA" dirty="0" smtClean="0"/>
            <a:t>All Q1-5 Schools</a:t>
          </a:r>
          <a:endParaRPr lang="en-ZA" dirty="0"/>
        </a:p>
      </dgm:t>
    </dgm:pt>
    <dgm:pt modelId="{92950ED6-1CC9-45E9-9C9D-AE181AD7D4B9}" type="parTrans" cxnId="{EB182D59-9337-4412-AE31-D453AC372B88}">
      <dgm:prSet/>
      <dgm:spPr/>
      <dgm:t>
        <a:bodyPr/>
        <a:lstStyle/>
        <a:p>
          <a:endParaRPr lang="en-ZA"/>
        </a:p>
      </dgm:t>
    </dgm:pt>
    <dgm:pt modelId="{F550D8E3-B6E9-442C-A684-E613E11E9299}" type="sibTrans" cxnId="{EB182D59-9337-4412-AE31-D453AC372B88}">
      <dgm:prSet/>
      <dgm:spPr/>
      <dgm:t>
        <a:bodyPr/>
        <a:lstStyle/>
        <a:p>
          <a:endParaRPr lang="en-ZA"/>
        </a:p>
      </dgm:t>
    </dgm:pt>
    <dgm:pt modelId="{7E7D937A-A6E7-4240-AC32-AA743A120F27}">
      <dgm:prSet phldrT="[Text]" custT="1"/>
      <dgm:spPr/>
      <dgm:t>
        <a:bodyPr/>
        <a:lstStyle/>
        <a:p>
          <a:r>
            <a:rPr lang="en-ZA" sz="2500" dirty="0" smtClean="0">
              <a:latin typeface="Calibri" panose="020F0502020204030204" pitchFamily="34" charset="0"/>
            </a:rPr>
            <a:t>1 unit </a:t>
          </a:r>
          <a:r>
            <a:rPr lang="en-ZA" sz="2500" dirty="0" smtClean="0">
              <a:latin typeface="Calibri" panose="020F0502020204030204" pitchFamily="34" charset="0"/>
              <a:sym typeface="Wingdings"/>
            </a:rPr>
            <a:t></a:t>
          </a:r>
          <a:r>
            <a:rPr lang="en-ZA" sz="2500" dirty="0" smtClean="0">
              <a:latin typeface="Calibri" panose="020F0502020204030204" pitchFamily="34" charset="0"/>
            </a:rPr>
            <a:t>REQV</a:t>
          </a:r>
          <a:endParaRPr lang="en-ZA" sz="2500" dirty="0">
            <a:latin typeface="Calibri" panose="020F0502020204030204" pitchFamily="34" charset="0"/>
          </a:endParaRPr>
        </a:p>
      </dgm:t>
    </dgm:pt>
    <dgm:pt modelId="{788E0F45-11B9-4E42-80D3-850D734F6487}" type="parTrans" cxnId="{E5F64576-093D-4DE6-BDF6-953C92F987AA}">
      <dgm:prSet/>
      <dgm:spPr/>
      <dgm:t>
        <a:bodyPr/>
        <a:lstStyle/>
        <a:p>
          <a:endParaRPr lang="en-ZA"/>
        </a:p>
      </dgm:t>
    </dgm:pt>
    <dgm:pt modelId="{C095F689-AD1F-49B1-ACAD-00666435A801}" type="sibTrans" cxnId="{E5F64576-093D-4DE6-BDF6-953C92F987AA}">
      <dgm:prSet/>
      <dgm:spPr/>
      <dgm:t>
        <a:bodyPr/>
        <a:lstStyle/>
        <a:p>
          <a:endParaRPr lang="en-ZA"/>
        </a:p>
      </dgm:t>
    </dgm:pt>
    <dgm:pt modelId="{497FA834-4C08-4F8F-8218-73334A49E01A}">
      <dgm:prSet phldrT="[Text]"/>
      <dgm:spPr/>
      <dgm:t>
        <a:bodyPr/>
        <a:lstStyle/>
        <a:p>
          <a:r>
            <a:rPr lang="en-ZA" dirty="0" smtClean="0"/>
            <a:t>Q1-3 Schools</a:t>
          </a:r>
        </a:p>
      </dgm:t>
    </dgm:pt>
    <dgm:pt modelId="{16E7172B-EE4A-42B4-8D86-8312769A1A52}" type="parTrans" cxnId="{0552AA7C-733C-4F44-A530-BAB9DACDEF44}">
      <dgm:prSet/>
      <dgm:spPr/>
      <dgm:t>
        <a:bodyPr/>
        <a:lstStyle/>
        <a:p>
          <a:endParaRPr lang="en-ZA"/>
        </a:p>
      </dgm:t>
    </dgm:pt>
    <dgm:pt modelId="{5B7360BE-63ED-4BCB-AD85-C4F03D7A18ED}" type="sibTrans" cxnId="{0552AA7C-733C-4F44-A530-BAB9DACDEF44}">
      <dgm:prSet/>
      <dgm:spPr/>
      <dgm:t>
        <a:bodyPr/>
        <a:lstStyle/>
        <a:p>
          <a:endParaRPr lang="en-ZA"/>
        </a:p>
      </dgm:t>
    </dgm:pt>
    <dgm:pt modelId="{13340F9A-5827-423A-957A-09A9B5F57930}">
      <dgm:prSet phldrT="[Text]" custT="1"/>
      <dgm:spPr/>
      <dgm:t>
        <a:bodyPr/>
        <a:lstStyle/>
        <a:p>
          <a:r>
            <a:rPr lang="en-ZA" sz="2500" dirty="0" smtClean="0">
              <a:latin typeface="Calibri" panose="020F0502020204030204" pitchFamily="34" charset="0"/>
            </a:rPr>
            <a:t>1 unit </a:t>
          </a:r>
          <a:r>
            <a:rPr lang="en-ZA" sz="2500" dirty="0" smtClean="0">
              <a:latin typeface="Calibri" panose="020F0502020204030204" pitchFamily="34" charset="0"/>
              <a:sym typeface="Wingdings"/>
            </a:rPr>
            <a:t></a:t>
          </a:r>
          <a:r>
            <a:rPr lang="en-ZA" sz="2500" dirty="0" smtClean="0">
              <a:latin typeface="Calibri" panose="020F0502020204030204" pitchFamily="34" charset="0"/>
            </a:rPr>
            <a:t>REQV </a:t>
          </a:r>
          <a:endParaRPr lang="en-ZA" sz="2500" dirty="0">
            <a:latin typeface="Calibri" panose="020F0502020204030204" pitchFamily="34" charset="0"/>
          </a:endParaRPr>
        </a:p>
      </dgm:t>
    </dgm:pt>
    <dgm:pt modelId="{B32B6404-1E91-4FB6-8654-50E074B189A2}" type="parTrans" cxnId="{8724CA12-346B-4FE0-9BC8-0ED5DA6C60CB}">
      <dgm:prSet/>
      <dgm:spPr/>
      <dgm:t>
        <a:bodyPr/>
        <a:lstStyle/>
        <a:p>
          <a:endParaRPr lang="en-ZA"/>
        </a:p>
      </dgm:t>
    </dgm:pt>
    <dgm:pt modelId="{F4772967-D895-4856-BFED-F38651FBE15A}" type="sibTrans" cxnId="{8724CA12-346B-4FE0-9BC8-0ED5DA6C60CB}">
      <dgm:prSet/>
      <dgm:spPr/>
      <dgm:t>
        <a:bodyPr/>
        <a:lstStyle/>
        <a:p>
          <a:endParaRPr lang="en-ZA"/>
        </a:p>
      </dgm:t>
    </dgm:pt>
    <dgm:pt modelId="{00489F49-EA15-47F0-8C6E-905DB0BC2ECD}">
      <dgm:prSet phldrT="[Text]" custT="1"/>
      <dgm:spPr/>
      <dgm:t>
        <a:bodyPr/>
        <a:lstStyle/>
        <a:p>
          <a:r>
            <a:rPr lang="en-ZA" sz="2500" b="1" dirty="0" smtClean="0">
              <a:latin typeface="Calibri" panose="020F0502020204030204" pitchFamily="34" charset="0"/>
            </a:rPr>
            <a:t>No significant relationship with </a:t>
          </a:r>
          <a:r>
            <a:rPr lang="en-ZA" sz="2500" b="1" dirty="0" err="1" smtClean="0">
              <a:latin typeface="Calibri" panose="020F0502020204030204" pitchFamily="34" charset="0"/>
            </a:rPr>
            <a:t>ave.</a:t>
          </a:r>
          <a:r>
            <a:rPr lang="en-ZA" sz="2500" b="1" dirty="0" smtClean="0">
              <a:latin typeface="Calibri" panose="020F0502020204030204" pitchFamily="34" charset="0"/>
            </a:rPr>
            <a:t> matric maths % or pass rate in the NSC</a:t>
          </a:r>
          <a:endParaRPr lang="en-ZA" sz="2500" b="1" dirty="0">
            <a:latin typeface="Calibri" panose="020F0502020204030204" pitchFamily="34" charset="0"/>
          </a:endParaRPr>
        </a:p>
      </dgm:t>
    </dgm:pt>
    <dgm:pt modelId="{BDB1A548-5FA9-4D10-BCA3-2912C173E99C}" type="parTrans" cxnId="{8D2F7BC4-D3D7-4D8B-8656-64A00E9B5EFF}">
      <dgm:prSet/>
      <dgm:spPr/>
      <dgm:t>
        <a:bodyPr/>
        <a:lstStyle/>
        <a:p>
          <a:endParaRPr lang="en-ZA"/>
        </a:p>
      </dgm:t>
    </dgm:pt>
    <dgm:pt modelId="{9386C51E-7835-45C9-A75C-6035D9DEAB18}" type="sibTrans" cxnId="{8D2F7BC4-D3D7-4D8B-8656-64A00E9B5EFF}">
      <dgm:prSet/>
      <dgm:spPr/>
      <dgm:t>
        <a:bodyPr/>
        <a:lstStyle/>
        <a:p>
          <a:endParaRPr lang="en-ZA"/>
        </a:p>
      </dgm:t>
    </dgm:pt>
    <dgm:pt modelId="{5750F406-315D-4D18-82B4-D6801E68FE7C}">
      <dgm:prSet phldrT="[Text]"/>
      <dgm:spPr/>
      <dgm:t>
        <a:bodyPr/>
        <a:lstStyle/>
        <a:p>
          <a:r>
            <a:rPr lang="en-ZA" dirty="0" smtClean="0"/>
            <a:t>Q4-5 Schools</a:t>
          </a:r>
          <a:endParaRPr lang="en-ZA" dirty="0"/>
        </a:p>
      </dgm:t>
    </dgm:pt>
    <dgm:pt modelId="{1C692BD1-0188-4E83-B70C-013ABF1188CB}" type="parTrans" cxnId="{2E20080F-CD09-4F22-B3E7-AB0B5E0301A4}">
      <dgm:prSet/>
      <dgm:spPr/>
      <dgm:t>
        <a:bodyPr/>
        <a:lstStyle/>
        <a:p>
          <a:endParaRPr lang="en-ZA"/>
        </a:p>
      </dgm:t>
    </dgm:pt>
    <dgm:pt modelId="{210434A2-D3A3-48A7-8C33-52F639A3D614}" type="sibTrans" cxnId="{2E20080F-CD09-4F22-B3E7-AB0B5E0301A4}">
      <dgm:prSet/>
      <dgm:spPr/>
      <dgm:t>
        <a:bodyPr/>
        <a:lstStyle/>
        <a:p>
          <a:endParaRPr lang="en-ZA"/>
        </a:p>
      </dgm:t>
    </dgm:pt>
    <dgm:pt modelId="{DC50A0FD-706B-45B2-87FE-2580E5EBAA62}">
      <dgm:prSet phldrT="[Text]"/>
      <dgm:spPr/>
      <dgm:t>
        <a:bodyPr/>
        <a:lstStyle/>
        <a:p>
          <a:r>
            <a:rPr lang="en-ZA" dirty="0" smtClean="0">
              <a:latin typeface="Calibri" panose="020F0502020204030204" pitchFamily="34" charset="0"/>
            </a:rPr>
            <a:t>1 unit </a:t>
          </a:r>
          <a:r>
            <a:rPr lang="en-ZA" dirty="0" smtClean="0">
              <a:latin typeface="Calibri" panose="020F0502020204030204" pitchFamily="34" charset="0"/>
              <a:sym typeface="Wingdings"/>
            </a:rPr>
            <a:t></a:t>
          </a:r>
          <a:r>
            <a:rPr lang="en-ZA" dirty="0" smtClean="0">
              <a:latin typeface="Calibri" panose="020F0502020204030204" pitchFamily="34" charset="0"/>
            </a:rPr>
            <a:t>REQV </a:t>
          </a:r>
          <a:endParaRPr lang="en-ZA" dirty="0">
            <a:latin typeface="Calibri" panose="020F0502020204030204" pitchFamily="34" charset="0"/>
          </a:endParaRPr>
        </a:p>
      </dgm:t>
    </dgm:pt>
    <dgm:pt modelId="{55F20321-8F67-4712-BF73-88D22FC35B87}" type="parTrans" cxnId="{28820217-C643-423B-8E47-7997B2441D94}">
      <dgm:prSet/>
      <dgm:spPr/>
      <dgm:t>
        <a:bodyPr/>
        <a:lstStyle/>
        <a:p>
          <a:endParaRPr lang="en-ZA"/>
        </a:p>
      </dgm:t>
    </dgm:pt>
    <dgm:pt modelId="{0CF52165-6091-4EDE-8ADB-D4021572E14A}" type="sibTrans" cxnId="{28820217-C643-423B-8E47-7997B2441D94}">
      <dgm:prSet/>
      <dgm:spPr/>
      <dgm:t>
        <a:bodyPr/>
        <a:lstStyle/>
        <a:p>
          <a:endParaRPr lang="en-ZA"/>
        </a:p>
      </dgm:t>
    </dgm:pt>
    <dgm:pt modelId="{0BA7BC96-4581-4D37-89E8-FFB796767928}">
      <dgm:prSet phldrT="[Text]"/>
      <dgm:spPr/>
      <dgm:t>
        <a:bodyPr/>
        <a:lstStyle/>
        <a:p>
          <a:r>
            <a:rPr lang="en-ZA" dirty="0" smtClean="0">
              <a:latin typeface="Calibri" panose="020F0502020204030204" pitchFamily="34" charset="0"/>
            </a:rPr>
            <a:t>Years of service negatively related</a:t>
          </a:r>
          <a:endParaRPr lang="en-ZA" dirty="0">
            <a:latin typeface="Calibri" panose="020F0502020204030204" pitchFamily="34" charset="0"/>
          </a:endParaRPr>
        </a:p>
      </dgm:t>
    </dgm:pt>
    <dgm:pt modelId="{0626706E-A5F2-43C9-A796-A0C40063918B}" type="parTrans" cxnId="{66031C6A-409B-4C4E-9DDD-721A01A05365}">
      <dgm:prSet/>
      <dgm:spPr/>
      <dgm:t>
        <a:bodyPr/>
        <a:lstStyle/>
        <a:p>
          <a:endParaRPr lang="en-ZA"/>
        </a:p>
      </dgm:t>
    </dgm:pt>
    <dgm:pt modelId="{69C6013E-26DD-4512-BF57-58ACD5D1606B}" type="sibTrans" cxnId="{66031C6A-409B-4C4E-9DDD-721A01A05365}">
      <dgm:prSet/>
      <dgm:spPr/>
      <dgm:t>
        <a:bodyPr/>
        <a:lstStyle/>
        <a:p>
          <a:endParaRPr lang="en-ZA"/>
        </a:p>
      </dgm:t>
    </dgm:pt>
    <dgm:pt modelId="{06C0A55D-70AC-4360-A895-01ABCBA808A7}">
      <dgm:prSet phldrT="[Text]" custT="1"/>
      <dgm:spPr/>
      <dgm:t>
        <a:bodyPr/>
        <a:lstStyle/>
        <a:p>
          <a:r>
            <a:rPr lang="en-ZA" sz="2500" b="1" dirty="0" smtClean="0">
              <a:latin typeface="Calibri" panose="020F0502020204030204" pitchFamily="34" charset="0"/>
            </a:rPr>
            <a:t>No significant relationship with pass rate in NSC</a:t>
          </a:r>
          <a:endParaRPr lang="en-ZA" sz="2500" b="1" dirty="0">
            <a:latin typeface="Calibri" panose="020F0502020204030204" pitchFamily="34" charset="0"/>
          </a:endParaRPr>
        </a:p>
      </dgm:t>
    </dgm:pt>
    <dgm:pt modelId="{3089C60A-5A86-4778-8357-3D03504FE7A0}" type="parTrans" cxnId="{5C80CFFD-2EE7-4644-9679-E54F67ABED08}">
      <dgm:prSet/>
      <dgm:spPr/>
      <dgm:t>
        <a:bodyPr/>
        <a:lstStyle/>
        <a:p>
          <a:endParaRPr lang="en-ZA"/>
        </a:p>
      </dgm:t>
    </dgm:pt>
    <dgm:pt modelId="{9C7C7830-34A7-48BD-AB9D-0421AA038F7F}" type="sibTrans" cxnId="{5C80CFFD-2EE7-4644-9679-E54F67ABED08}">
      <dgm:prSet/>
      <dgm:spPr/>
      <dgm:t>
        <a:bodyPr/>
        <a:lstStyle/>
        <a:p>
          <a:endParaRPr lang="en-ZA"/>
        </a:p>
      </dgm:t>
    </dgm:pt>
    <dgm:pt modelId="{7658F1BC-B8E0-4B36-986F-C8426FBC8494}">
      <dgm:prSet phldrT="[Text]" custT="1"/>
      <dgm:spPr/>
      <dgm:t>
        <a:bodyPr/>
        <a:lstStyle/>
        <a:p>
          <a:r>
            <a:rPr lang="en-ZA" sz="2500" dirty="0" smtClean="0">
              <a:latin typeface="Calibri" panose="020F0502020204030204" pitchFamily="34" charset="0"/>
            </a:rPr>
            <a:t>Years of service </a:t>
          </a:r>
          <a:r>
            <a:rPr lang="en-ZA" sz="2500" b="1" dirty="0" smtClean="0">
              <a:latin typeface="Calibri" panose="020F0502020204030204" pitchFamily="34" charset="0"/>
            </a:rPr>
            <a:t>negatively</a:t>
          </a:r>
          <a:r>
            <a:rPr lang="en-ZA" sz="2500" dirty="0" smtClean="0">
              <a:latin typeface="Calibri" panose="020F0502020204030204" pitchFamily="34" charset="0"/>
            </a:rPr>
            <a:t> related</a:t>
          </a:r>
          <a:endParaRPr lang="en-ZA" sz="2500" dirty="0">
            <a:latin typeface="Calibri" panose="020F0502020204030204" pitchFamily="34" charset="0"/>
          </a:endParaRPr>
        </a:p>
      </dgm:t>
    </dgm:pt>
    <dgm:pt modelId="{AA6A28B3-00AB-4803-90D2-8A6E4DB9A89A}" type="parTrans" cxnId="{DBB7A4EF-6E0C-4559-8210-A755BF2246ED}">
      <dgm:prSet/>
      <dgm:spPr/>
      <dgm:t>
        <a:bodyPr/>
        <a:lstStyle/>
        <a:p>
          <a:endParaRPr lang="en-ZA"/>
        </a:p>
      </dgm:t>
    </dgm:pt>
    <dgm:pt modelId="{9CA56F2E-9319-4308-BB78-776E1DE49C15}" type="sibTrans" cxnId="{DBB7A4EF-6E0C-4559-8210-A755BF2246ED}">
      <dgm:prSet/>
      <dgm:spPr/>
      <dgm:t>
        <a:bodyPr/>
        <a:lstStyle/>
        <a:p>
          <a:endParaRPr lang="en-ZA"/>
        </a:p>
      </dgm:t>
    </dgm:pt>
    <dgm:pt modelId="{5FD61B5D-8DEA-4C82-8B5B-097B85E6D569}">
      <dgm:prSet phldrT="[Text]" custT="1"/>
      <dgm:spPr/>
      <dgm:t>
        <a:bodyPr/>
        <a:lstStyle/>
        <a:p>
          <a:r>
            <a:rPr lang="en-ZA" sz="2500" dirty="0" smtClean="0">
              <a:latin typeface="Calibri" panose="020F0502020204030204" pitchFamily="34" charset="0"/>
            </a:rPr>
            <a:t>0.5% point </a:t>
          </a:r>
          <a:r>
            <a:rPr lang="en-ZA" sz="2500" dirty="0" smtClean="0">
              <a:latin typeface="Calibri" panose="020F0502020204030204" pitchFamily="34" charset="0"/>
              <a:sym typeface="Wingdings"/>
            </a:rPr>
            <a:t></a:t>
          </a:r>
          <a:r>
            <a:rPr lang="en-ZA" sz="2500" dirty="0" smtClean="0">
              <a:latin typeface="Calibri" panose="020F0502020204030204" pitchFamily="34" charset="0"/>
            </a:rPr>
            <a:t> </a:t>
          </a:r>
          <a:r>
            <a:rPr lang="en-ZA" sz="2500" dirty="0" err="1" smtClean="0">
              <a:latin typeface="Calibri" panose="020F0502020204030204" pitchFamily="34" charset="0"/>
            </a:rPr>
            <a:t>ave.</a:t>
          </a:r>
          <a:r>
            <a:rPr lang="en-ZA" sz="2500" dirty="0" smtClean="0">
              <a:latin typeface="Calibri" panose="020F0502020204030204" pitchFamily="34" charset="0"/>
            </a:rPr>
            <a:t> matric maths % </a:t>
          </a:r>
          <a:endParaRPr lang="en-ZA" sz="2500" dirty="0">
            <a:latin typeface="Calibri" panose="020F0502020204030204" pitchFamily="34" charset="0"/>
          </a:endParaRPr>
        </a:p>
      </dgm:t>
    </dgm:pt>
    <dgm:pt modelId="{69321547-957D-467C-AB3A-5F7FF6B1BBAF}" type="parTrans" cxnId="{FA22E38C-D3B6-41B2-A17F-125949461285}">
      <dgm:prSet/>
      <dgm:spPr/>
      <dgm:t>
        <a:bodyPr/>
        <a:lstStyle/>
        <a:p>
          <a:endParaRPr lang="en-ZA"/>
        </a:p>
      </dgm:t>
    </dgm:pt>
    <dgm:pt modelId="{0298CAC0-351C-46B4-A1AE-09BDB16BF98A}" type="sibTrans" cxnId="{FA22E38C-D3B6-41B2-A17F-125949461285}">
      <dgm:prSet/>
      <dgm:spPr/>
      <dgm:t>
        <a:bodyPr/>
        <a:lstStyle/>
        <a:p>
          <a:endParaRPr lang="en-ZA"/>
        </a:p>
      </dgm:t>
    </dgm:pt>
    <dgm:pt modelId="{8BF84052-036D-4851-893D-D0795FDDA030}">
      <dgm:prSet phldrT="[Text]" custT="1"/>
      <dgm:spPr/>
      <dgm:t>
        <a:bodyPr/>
        <a:lstStyle/>
        <a:p>
          <a:r>
            <a:rPr lang="en-ZA" sz="2500" dirty="0" smtClean="0">
              <a:latin typeface="Calibri" panose="020F0502020204030204" pitchFamily="34" charset="0"/>
            </a:rPr>
            <a:t>Years of service </a:t>
          </a:r>
          <a:r>
            <a:rPr lang="en-ZA" sz="2500" b="1" dirty="0" smtClean="0">
              <a:latin typeface="Calibri" panose="020F0502020204030204" pitchFamily="34" charset="0"/>
            </a:rPr>
            <a:t>negatively</a:t>
          </a:r>
          <a:r>
            <a:rPr lang="en-ZA" sz="2500" dirty="0" smtClean="0">
              <a:latin typeface="Calibri" panose="020F0502020204030204" pitchFamily="34" charset="0"/>
            </a:rPr>
            <a:t> related</a:t>
          </a:r>
          <a:endParaRPr lang="en-ZA" sz="2500" dirty="0">
            <a:latin typeface="Calibri" panose="020F0502020204030204" pitchFamily="34" charset="0"/>
          </a:endParaRPr>
        </a:p>
      </dgm:t>
    </dgm:pt>
    <dgm:pt modelId="{E3D8E175-8990-47E9-8128-97320CC8B1D5}" type="parTrans" cxnId="{0BE188CA-BC51-443D-AFF7-8942C5D2F943}">
      <dgm:prSet/>
      <dgm:spPr/>
      <dgm:t>
        <a:bodyPr/>
        <a:lstStyle/>
        <a:p>
          <a:endParaRPr lang="en-ZA"/>
        </a:p>
      </dgm:t>
    </dgm:pt>
    <dgm:pt modelId="{E0684C27-8AF9-436E-A30B-FFB3F7D39371}" type="sibTrans" cxnId="{0BE188CA-BC51-443D-AFF7-8942C5D2F943}">
      <dgm:prSet/>
      <dgm:spPr/>
      <dgm:t>
        <a:bodyPr/>
        <a:lstStyle/>
        <a:p>
          <a:endParaRPr lang="en-ZA"/>
        </a:p>
      </dgm:t>
    </dgm:pt>
    <dgm:pt modelId="{7C618316-1997-46FF-BF1A-209969724579}">
      <dgm:prSet/>
      <dgm:spPr/>
      <dgm:t>
        <a:bodyPr/>
        <a:lstStyle/>
        <a:p>
          <a:r>
            <a:rPr lang="en-ZA" dirty="0" smtClean="0">
              <a:latin typeface="Calibri" panose="020F0502020204030204" pitchFamily="34" charset="0"/>
            </a:rPr>
            <a:t>No significant relationship with pass rate in the NSC</a:t>
          </a:r>
          <a:endParaRPr lang="en-ZA" dirty="0">
            <a:latin typeface="Calibri" panose="020F0502020204030204" pitchFamily="34" charset="0"/>
          </a:endParaRPr>
        </a:p>
      </dgm:t>
    </dgm:pt>
    <dgm:pt modelId="{F5270F47-6167-4C9C-9A47-757C9351725F}" type="parTrans" cxnId="{053FF0FF-F4F9-4392-98A3-311AD299D1CA}">
      <dgm:prSet/>
      <dgm:spPr/>
      <dgm:t>
        <a:bodyPr/>
        <a:lstStyle/>
        <a:p>
          <a:endParaRPr lang="en-ZA"/>
        </a:p>
      </dgm:t>
    </dgm:pt>
    <dgm:pt modelId="{EBA5F648-612B-460F-921A-2C8D6D7865B5}" type="sibTrans" cxnId="{053FF0FF-F4F9-4392-98A3-311AD299D1CA}">
      <dgm:prSet/>
      <dgm:spPr/>
      <dgm:t>
        <a:bodyPr/>
        <a:lstStyle/>
        <a:p>
          <a:endParaRPr lang="en-ZA"/>
        </a:p>
      </dgm:t>
    </dgm:pt>
    <dgm:pt modelId="{2DA50F31-5B9A-4BFA-A6F5-810F33F3476B}">
      <dgm:prSet/>
      <dgm:spPr/>
      <dgm:t>
        <a:bodyPr/>
        <a:lstStyle/>
        <a:p>
          <a:r>
            <a:rPr lang="en-ZA" dirty="0" smtClean="0">
              <a:latin typeface="Calibri" panose="020F0502020204030204" pitchFamily="34" charset="0"/>
            </a:rPr>
            <a:t>1.2% point </a:t>
          </a:r>
          <a:r>
            <a:rPr lang="en-ZA" dirty="0" smtClean="0">
              <a:latin typeface="Calibri" panose="020F0502020204030204" pitchFamily="34" charset="0"/>
              <a:sym typeface="Wingdings"/>
            </a:rPr>
            <a:t> in </a:t>
          </a:r>
          <a:r>
            <a:rPr lang="en-ZA" dirty="0" err="1" smtClean="0">
              <a:latin typeface="Calibri" panose="020F0502020204030204" pitchFamily="34" charset="0"/>
              <a:sym typeface="Wingdings"/>
            </a:rPr>
            <a:t>ave.</a:t>
          </a:r>
          <a:r>
            <a:rPr lang="en-ZA" dirty="0" smtClean="0">
              <a:latin typeface="Calibri" panose="020F0502020204030204" pitchFamily="34" charset="0"/>
              <a:sym typeface="Wingdings"/>
            </a:rPr>
            <a:t> matric maths %</a:t>
          </a:r>
          <a:endParaRPr lang="en-ZA" dirty="0">
            <a:latin typeface="Calibri" panose="020F0502020204030204" pitchFamily="34" charset="0"/>
          </a:endParaRPr>
        </a:p>
      </dgm:t>
    </dgm:pt>
    <dgm:pt modelId="{D4C07768-6B50-4395-A41F-12305ED9FF2D}" type="parTrans" cxnId="{187F4A60-1AD3-44CF-A2CE-56812B5EC1DA}">
      <dgm:prSet/>
      <dgm:spPr/>
      <dgm:t>
        <a:bodyPr/>
        <a:lstStyle/>
        <a:p>
          <a:endParaRPr lang="en-ZA"/>
        </a:p>
      </dgm:t>
    </dgm:pt>
    <dgm:pt modelId="{39EFDED4-6586-4E6E-98AD-E21894DDD310}" type="sibTrans" cxnId="{187F4A60-1AD3-44CF-A2CE-56812B5EC1DA}">
      <dgm:prSet/>
      <dgm:spPr/>
      <dgm:t>
        <a:bodyPr/>
        <a:lstStyle/>
        <a:p>
          <a:endParaRPr lang="en-ZA"/>
        </a:p>
      </dgm:t>
    </dgm:pt>
    <dgm:pt modelId="{1192A2C4-3C17-475A-BE7B-1E05110EAAEB}" type="pres">
      <dgm:prSet presAssocID="{33D00362-2827-4569-9A20-D13A128ED60F}" presName="Name0" presStyleCnt="0">
        <dgm:presLayoutVars>
          <dgm:dir/>
          <dgm:animLvl val="lvl"/>
          <dgm:resizeHandles val="exact"/>
        </dgm:presLayoutVars>
      </dgm:prSet>
      <dgm:spPr/>
      <dgm:t>
        <a:bodyPr/>
        <a:lstStyle/>
        <a:p>
          <a:endParaRPr lang="en-ZA"/>
        </a:p>
      </dgm:t>
    </dgm:pt>
    <dgm:pt modelId="{92AA0A7B-8D49-4E68-BE8C-660893825406}" type="pres">
      <dgm:prSet presAssocID="{3C2882FA-A957-4D38-951F-F7F7F8732BC1}" presName="composite" presStyleCnt="0"/>
      <dgm:spPr/>
    </dgm:pt>
    <dgm:pt modelId="{992D6F1F-B659-4305-9006-A31E3B702996}" type="pres">
      <dgm:prSet presAssocID="{3C2882FA-A957-4D38-951F-F7F7F8732BC1}" presName="parTx" presStyleLbl="alignNode1" presStyleIdx="0" presStyleCnt="3">
        <dgm:presLayoutVars>
          <dgm:chMax val="0"/>
          <dgm:chPref val="0"/>
          <dgm:bulletEnabled val="1"/>
        </dgm:presLayoutVars>
      </dgm:prSet>
      <dgm:spPr/>
      <dgm:t>
        <a:bodyPr/>
        <a:lstStyle/>
        <a:p>
          <a:endParaRPr lang="en-ZA"/>
        </a:p>
      </dgm:t>
    </dgm:pt>
    <dgm:pt modelId="{9488A128-F967-4EBD-AF74-FA30F35218EC}" type="pres">
      <dgm:prSet presAssocID="{3C2882FA-A957-4D38-951F-F7F7F8732BC1}" presName="desTx" presStyleLbl="alignAccFollowNode1" presStyleIdx="0" presStyleCnt="3">
        <dgm:presLayoutVars>
          <dgm:bulletEnabled val="1"/>
        </dgm:presLayoutVars>
      </dgm:prSet>
      <dgm:spPr/>
      <dgm:t>
        <a:bodyPr/>
        <a:lstStyle/>
        <a:p>
          <a:endParaRPr lang="en-ZA"/>
        </a:p>
      </dgm:t>
    </dgm:pt>
    <dgm:pt modelId="{BA9D7ECC-A4DA-4300-933F-7FB42B5AFF20}" type="pres">
      <dgm:prSet presAssocID="{F550D8E3-B6E9-442C-A684-E613E11E9299}" presName="space" presStyleCnt="0"/>
      <dgm:spPr/>
    </dgm:pt>
    <dgm:pt modelId="{E37A137E-23B5-46E2-BF52-72F705F35762}" type="pres">
      <dgm:prSet presAssocID="{497FA834-4C08-4F8F-8218-73334A49E01A}" presName="composite" presStyleCnt="0"/>
      <dgm:spPr/>
    </dgm:pt>
    <dgm:pt modelId="{44C5B15C-AEF4-4FCC-9C5B-C4AFE666B98D}" type="pres">
      <dgm:prSet presAssocID="{497FA834-4C08-4F8F-8218-73334A49E01A}" presName="parTx" presStyleLbl="alignNode1" presStyleIdx="1" presStyleCnt="3">
        <dgm:presLayoutVars>
          <dgm:chMax val="0"/>
          <dgm:chPref val="0"/>
          <dgm:bulletEnabled val="1"/>
        </dgm:presLayoutVars>
      </dgm:prSet>
      <dgm:spPr/>
      <dgm:t>
        <a:bodyPr/>
        <a:lstStyle/>
        <a:p>
          <a:endParaRPr lang="en-ZA"/>
        </a:p>
      </dgm:t>
    </dgm:pt>
    <dgm:pt modelId="{70DFC233-8CD2-4168-A9C3-72E0F443B8B0}" type="pres">
      <dgm:prSet presAssocID="{497FA834-4C08-4F8F-8218-73334A49E01A}" presName="desTx" presStyleLbl="alignAccFollowNode1" presStyleIdx="1" presStyleCnt="3">
        <dgm:presLayoutVars>
          <dgm:bulletEnabled val="1"/>
        </dgm:presLayoutVars>
      </dgm:prSet>
      <dgm:spPr/>
      <dgm:t>
        <a:bodyPr/>
        <a:lstStyle/>
        <a:p>
          <a:endParaRPr lang="en-ZA"/>
        </a:p>
      </dgm:t>
    </dgm:pt>
    <dgm:pt modelId="{C5BE8B6B-B00A-44B3-A0EF-8AFE639CCD62}" type="pres">
      <dgm:prSet presAssocID="{5B7360BE-63ED-4BCB-AD85-C4F03D7A18ED}" presName="space" presStyleCnt="0"/>
      <dgm:spPr/>
    </dgm:pt>
    <dgm:pt modelId="{0E817D7E-BC00-4C51-B25E-B27FD219D8B9}" type="pres">
      <dgm:prSet presAssocID="{5750F406-315D-4D18-82B4-D6801E68FE7C}" presName="composite" presStyleCnt="0"/>
      <dgm:spPr/>
    </dgm:pt>
    <dgm:pt modelId="{8111F4A9-3DCF-48E5-A65E-3C3FA5AE2BD5}" type="pres">
      <dgm:prSet presAssocID="{5750F406-315D-4D18-82B4-D6801E68FE7C}" presName="parTx" presStyleLbl="alignNode1" presStyleIdx="2" presStyleCnt="3">
        <dgm:presLayoutVars>
          <dgm:chMax val="0"/>
          <dgm:chPref val="0"/>
          <dgm:bulletEnabled val="1"/>
        </dgm:presLayoutVars>
      </dgm:prSet>
      <dgm:spPr/>
      <dgm:t>
        <a:bodyPr/>
        <a:lstStyle/>
        <a:p>
          <a:endParaRPr lang="en-ZA"/>
        </a:p>
      </dgm:t>
    </dgm:pt>
    <dgm:pt modelId="{F648FE8F-B83D-41E3-A05C-7A854A36302E}" type="pres">
      <dgm:prSet presAssocID="{5750F406-315D-4D18-82B4-D6801E68FE7C}" presName="desTx" presStyleLbl="alignAccFollowNode1" presStyleIdx="2" presStyleCnt="3">
        <dgm:presLayoutVars>
          <dgm:bulletEnabled val="1"/>
        </dgm:presLayoutVars>
      </dgm:prSet>
      <dgm:spPr/>
      <dgm:t>
        <a:bodyPr/>
        <a:lstStyle/>
        <a:p>
          <a:endParaRPr lang="en-ZA"/>
        </a:p>
      </dgm:t>
    </dgm:pt>
  </dgm:ptLst>
  <dgm:cxnLst>
    <dgm:cxn modelId="{66BB19CC-1D62-4BD1-8A65-41F353D8EC62}" type="presOf" srcId="{7C618316-1997-46FF-BF1A-209969724579}" destId="{F648FE8F-B83D-41E3-A05C-7A854A36302E}" srcOrd="0" destOrd="2" presId="urn:microsoft.com/office/officeart/2005/8/layout/hList1"/>
    <dgm:cxn modelId="{6FB02A8C-CF5A-4752-871B-CCD62FD4E05A}" type="presOf" srcId="{0BA7BC96-4581-4D37-89E8-FFB796767928}" destId="{F648FE8F-B83D-41E3-A05C-7A854A36302E}" srcOrd="0" destOrd="3" presId="urn:microsoft.com/office/officeart/2005/8/layout/hList1"/>
    <dgm:cxn modelId="{5C80CFFD-2EE7-4644-9679-E54F67ABED08}" srcId="{7E7D937A-A6E7-4240-AC32-AA743A120F27}" destId="{06C0A55D-70AC-4360-A895-01ABCBA808A7}" srcOrd="1" destOrd="0" parTransId="{3089C60A-5A86-4778-8357-3D03504FE7A0}" sibTransId="{9C7C7830-34A7-48BD-AB9D-0421AA038F7F}"/>
    <dgm:cxn modelId="{28820217-C643-423B-8E47-7997B2441D94}" srcId="{5750F406-315D-4D18-82B4-D6801E68FE7C}" destId="{DC50A0FD-706B-45B2-87FE-2580E5EBAA62}" srcOrd="0" destOrd="0" parTransId="{55F20321-8F67-4712-BF73-88D22FC35B87}" sibTransId="{0CF52165-6091-4EDE-8ADB-D4021572E14A}"/>
    <dgm:cxn modelId="{187F4A60-1AD3-44CF-A2CE-56812B5EC1DA}" srcId="{DC50A0FD-706B-45B2-87FE-2580E5EBAA62}" destId="{2DA50F31-5B9A-4BFA-A6F5-810F33F3476B}" srcOrd="0" destOrd="0" parTransId="{D4C07768-6B50-4395-A41F-12305ED9FF2D}" sibTransId="{39EFDED4-6586-4E6E-98AD-E21894DDD310}"/>
    <dgm:cxn modelId="{92AB45C7-2B9E-4FAF-8717-61E0C01CE732}" type="presOf" srcId="{497FA834-4C08-4F8F-8218-73334A49E01A}" destId="{44C5B15C-AEF4-4FCC-9C5B-C4AFE666B98D}" srcOrd="0" destOrd="0" presId="urn:microsoft.com/office/officeart/2005/8/layout/hList1"/>
    <dgm:cxn modelId="{7C8ECDC6-6E59-408C-B5FA-696B76FCA0FF}" type="presOf" srcId="{33D00362-2827-4569-9A20-D13A128ED60F}" destId="{1192A2C4-3C17-475A-BE7B-1E05110EAAEB}" srcOrd="0" destOrd="0" presId="urn:microsoft.com/office/officeart/2005/8/layout/hList1"/>
    <dgm:cxn modelId="{DBB7A4EF-6E0C-4559-8210-A755BF2246ED}" srcId="{3C2882FA-A957-4D38-951F-F7F7F8732BC1}" destId="{7658F1BC-B8E0-4B36-986F-C8426FBC8494}" srcOrd="1" destOrd="0" parTransId="{AA6A28B3-00AB-4803-90D2-8A6E4DB9A89A}" sibTransId="{9CA56F2E-9319-4308-BB78-776E1DE49C15}"/>
    <dgm:cxn modelId="{90AAC05C-8F2E-4878-BDD6-8B3CBDC34D1F}" type="presOf" srcId="{06C0A55D-70AC-4360-A895-01ABCBA808A7}" destId="{9488A128-F967-4EBD-AF74-FA30F35218EC}" srcOrd="0" destOrd="2" presId="urn:microsoft.com/office/officeart/2005/8/layout/hList1"/>
    <dgm:cxn modelId="{0BE188CA-BC51-443D-AFF7-8942C5D2F943}" srcId="{497FA834-4C08-4F8F-8218-73334A49E01A}" destId="{8BF84052-036D-4851-893D-D0795FDDA030}" srcOrd="1" destOrd="0" parTransId="{E3D8E175-8990-47E9-8128-97320CC8B1D5}" sibTransId="{E0684C27-8AF9-436E-A30B-FFB3F7D39371}"/>
    <dgm:cxn modelId="{8724CA12-346B-4FE0-9BC8-0ED5DA6C60CB}" srcId="{497FA834-4C08-4F8F-8218-73334A49E01A}" destId="{13340F9A-5827-423A-957A-09A9B5F57930}" srcOrd="0" destOrd="0" parTransId="{B32B6404-1E91-4FB6-8654-50E074B189A2}" sibTransId="{F4772967-D895-4856-BFED-F38651FBE15A}"/>
    <dgm:cxn modelId="{2D029A72-91DF-4321-A7B3-625C5AAA8323}" type="presOf" srcId="{8BF84052-036D-4851-893D-D0795FDDA030}" destId="{70DFC233-8CD2-4168-A9C3-72E0F443B8B0}" srcOrd="0" destOrd="2" presId="urn:microsoft.com/office/officeart/2005/8/layout/hList1"/>
    <dgm:cxn modelId="{7B67A2B3-90CA-426B-A3E5-D732F2713DA2}" type="presOf" srcId="{13340F9A-5827-423A-957A-09A9B5F57930}" destId="{70DFC233-8CD2-4168-A9C3-72E0F443B8B0}" srcOrd="0" destOrd="0" presId="urn:microsoft.com/office/officeart/2005/8/layout/hList1"/>
    <dgm:cxn modelId="{FA22E38C-D3B6-41B2-A17F-125949461285}" srcId="{7E7D937A-A6E7-4240-AC32-AA743A120F27}" destId="{5FD61B5D-8DEA-4C82-8B5B-097B85E6D569}" srcOrd="0" destOrd="0" parTransId="{69321547-957D-467C-AB3A-5F7FF6B1BBAF}" sibTransId="{0298CAC0-351C-46B4-A1AE-09BDB16BF98A}"/>
    <dgm:cxn modelId="{95C49FB6-42FA-4ADB-9722-9DC92BAC83B0}" type="presOf" srcId="{3C2882FA-A957-4D38-951F-F7F7F8732BC1}" destId="{992D6F1F-B659-4305-9006-A31E3B702996}" srcOrd="0" destOrd="0" presId="urn:microsoft.com/office/officeart/2005/8/layout/hList1"/>
    <dgm:cxn modelId="{2E20080F-CD09-4F22-B3E7-AB0B5E0301A4}" srcId="{33D00362-2827-4569-9A20-D13A128ED60F}" destId="{5750F406-315D-4D18-82B4-D6801E68FE7C}" srcOrd="2" destOrd="0" parTransId="{1C692BD1-0188-4E83-B70C-013ABF1188CB}" sibTransId="{210434A2-D3A3-48A7-8C33-52F639A3D614}"/>
    <dgm:cxn modelId="{859BE2E1-A348-424D-87A5-0443CB56977B}" type="presOf" srcId="{7658F1BC-B8E0-4B36-986F-C8426FBC8494}" destId="{9488A128-F967-4EBD-AF74-FA30F35218EC}" srcOrd="0" destOrd="3" presId="urn:microsoft.com/office/officeart/2005/8/layout/hList1"/>
    <dgm:cxn modelId="{66031C6A-409B-4C4E-9DDD-721A01A05365}" srcId="{5750F406-315D-4D18-82B4-D6801E68FE7C}" destId="{0BA7BC96-4581-4D37-89E8-FFB796767928}" srcOrd="1" destOrd="0" parTransId="{0626706E-A5F2-43C9-A796-A0C40063918B}" sibTransId="{69C6013E-26DD-4512-BF57-58ACD5D1606B}"/>
    <dgm:cxn modelId="{EB182D59-9337-4412-AE31-D453AC372B88}" srcId="{33D00362-2827-4569-9A20-D13A128ED60F}" destId="{3C2882FA-A957-4D38-951F-F7F7F8732BC1}" srcOrd="0" destOrd="0" parTransId="{92950ED6-1CC9-45E9-9C9D-AE181AD7D4B9}" sibTransId="{F550D8E3-B6E9-442C-A684-E613E11E9299}"/>
    <dgm:cxn modelId="{05A36CB9-623C-49F5-AFB7-22595976855D}" type="presOf" srcId="{DC50A0FD-706B-45B2-87FE-2580E5EBAA62}" destId="{F648FE8F-B83D-41E3-A05C-7A854A36302E}" srcOrd="0" destOrd="0" presId="urn:microsoft.com/office/officeart/2005/8/layout/hList1"/>
    <dgm:cxn modelId="{F98D279A-1671-4E53-A34C-9C7EC5FB0C0D}" type="presOf" srcId="{7E7D937A-A6E7-4240-AC32-AA743A120F27}" destId="{9488A128-F967-4EBD-AF74-FA30F35218EC}" srcOrd="0" destOrd="0" presId="urn:microsoft.com/office/officeart/2005/8/layout/hList1"/>
    <dgm:cxn modelId="{A86F581A-646F-4EF2-AF0D-B7FC44909254}" type="presOf" srcId="{5FD61B5D-8DEA-4C82-8B5B-097B85E6D569}" destId="{9488A128-F967-4EBD-AF74-FA30F35218EC}" srcOrd="0" destOrd="1" presId="urn:microsoft.com/office/officeart/2005/8/layout/hList1"/>
    <dgm:cxn modelId="{0552AA7C-733C-4F44-A530-BAB9DACDEF44}" srcId="{33D00362-2827-4569-9A20-D13A128ED60F}" destId="{497FA834-4C08-4F8F-8218-73334A49E01A}" srcOrd="1" destOrd="0" parTransId="{16E7172B-EE4A-42B4-8D86-8312769A1A52}" sibTransId="{5B7360BE-63ED-4BCB-AD85-C4F03D7A18ED}"/>
    <dgm:cxn modelId="{43EB2D3B-50C5-4E12-9843-A1FE95F4D0BC}" type="presOf" srcId="{2DA50F31-5B9A-4BFA-A6F5-810F33F3476B}" destId="{F648FE8F-B83D-41E3-A05C-7A854A36302E}" srcOrd="0" destOrd="1" presId="urn:microsoft.com/office/officeart/2005/8/layout/hList1"/>
    <dgm:cxn modelId="{18761B12-41EC-4AB7-884A-419CD0042740}" type="presOf" srcId="{5750F406-315D-4D18-82B4-D6801E68FE7C}" destId="{8111F4A9-3DCF-48E5-A65E-3C3FA5AE2BD5}" srcOrd="0" destOrd="0" presId="urn:microsoft.com/office/officeart/2005/8/layout/hList1"/>
    <dgm:cxn modelId="{053FF0FF-F4F9-4392-98A3-311AD299D1CA}" srcId="{DC50A0FD-706B-45B2-87FE-2580E5EBAA62}" destId="{7C618316-1997-46FF-BF1A-209969724579}" srcOrd="1" destOrd="0" parTransId="{F5270F47-6167-4C9C-9A47-757C9351725F}" sibTransId="{EBA5F648-612B-460F-921A-2C8D6D7865B5}"/>
    <dgm:cxn modelId="{E1047218-46C8-4FE6-B0EE-FE1C0F600DF2}" type="presOf" srcId="{00489F49-EA15-47F0-8C6E-905DB0BC2ECD}" destId="{70DFC233-8CD2-4168-A9C3-72E0F443B8B0}" srcOrd="0" destOrd="1" presId="urn:microsoft.com/office/officeart/2005/8/layout/hList1"/>
    <dgm:cxn modelId="{E5F64576-093D-4DE6-BDF6-953C92F987AA}" srcId="{3C2882FA-A957-4D38-951F-F7F7F8732BC1}" destId="{7E7D937A-A6E7-4240-AC32-AA743A120F27}" srcOrd="0" destOrd="0" parTransId="{788E0F45-11B9-4E42-80D3-850D734F6487}" sibTransId="{C095F689-AD1F-49B1-ACAD-00666435A801}"/>
    <dgm:cxn modelId="{8D2F7BC4-D3D7-4D8B-8656-64A00E9B5EFF}" srcId="{13340F9A-5827-423A-957A-09A9B5F57930}" destId="{00489F49-EA15-47F0-8C6E-905DB0BC2ECD}" srcOrd="0" destOrd="0" parTransId="{BDB1A548-5FA9-4D10-BCA3-2912C173E99C}" sibTransId="{9386C51E-7835-45C9-A75C-6035D9DEAB18}"/>
    <dgm:cxn modelId="{45EEA88E-3B05-4A4D-92E5-7C5D07DFE632}" type="presParOf" srcId="{1192A2C4-3C17-475A-BE7B-1E05110EAAEB}" destId="{92AA0A7B-8D49-4E68-BE8C-660893825406}" srcOrd="0" destOrd="0" presId="urn:microsoft.com/office/officeart/2005/8/layout/hList1"/>
    <dgm:cxn modelId="{2BF3EABE-912C-40AA-8E3F-4DA05D32F0AB}" type="presParOf" srcId="{92AA0A7B-8D49-4E68-BE8C-660893825406}" destId="{992D6F1F-B659-4305-9006-A31E3B702996}" srcOrd="0" destOrd="0" presId="urn:microsoft.com/office/officeart/2005/8/layout/hList1"/>
    <dgm:cxn modelId="{1F94BC8D-EB6B-4DFD-88E6-EEC3EF3C10F6}" type="presParOf" srcId="{92AA0A7B-8D49-4E68-BE8C-660893825406}" destId="{9488A128-F967-4EBD-AF74-FA30F35218EC}" srcOrd="1" destOrd="0" presId="urn:microsoft.com/office/officeart/2005/8/layout/hList1"/>
    <dgm:cxn modelId="{80C594EA-1504-49FE-877A-6894EB91A9E5}" type="presParOf" srcId="{1192A2C4-3C17-475A-BE7B-1E05110EAAEB}" destId="{BA9D7ECC-A4DA-4300-933F-7FB42B5AFF20}" srcOrd="1" destOrd="0" presId="urn:microsoft.com/office/officeart/2005/8/layout/hList1"/>
    <dgm:cxn modelId="{210C0510-F6D8-4724-BA94-ED4328A44970}" type="presParOf" srcId="{1192A2C4-3C17-475A-BE7B-1E05110EAAEB}" destId="{E37A137E-23B5-46E2-BF52-72F705F35762}" srcOrd="2" destOrd="0" presId="urn:microsoft.com/office/officeart/2005/8/layout/hList1"/>
    <dgm:cxn modelId="{5EE51D6A-EC4E-44E5-AB94-2AF69A91CB32}" type="presParOf" srcId="{E37A137E-23B5-46E2-BF52-72F705F35762}" destId="{44C5B15C-AEF4-4FCC-9C5B-C4AFE666B98D}" srcOrd="0" destOrd="0" presId="urn:microsoft.com/office/officeart/2005/8/layout/hList1"/>
    <dgm:cxn modelId="{9CA9466B-FACA-403E-A5E5-7E888FCB37C9}" type="presParOf" srcId="{E37A137E-23B5-46E2-BF52-72F705F35762}" destId="{70DFC233-8CD2-4168-A9C3-72E0F443B8B0}" srcOrd="1" destOrd="0" presId="urn:microsoft.com/office/officeart/2005/8/layout/hList1"/>
    <dgm:cxn modelId="{C78AA26A-A906-4389-AF84-CA3F10BB9A11}" type="presParOf" srcId="{1192A2C4-3C17-475A-BE7B-1E05110EAAEB}" destId="{C5BE8B6B-B00A-44B3-A0EF-8AFE639CCD62}" srcOrd="3" destOrd="0" presId="urn:microsoft.com/office/officeart/2005/8/layout/hList1"/>
    <dgm:cxn modelId="{EB887613-731C-4F37-97C3-059AE5F8DBF8}" type="presParOf" srcId="{1192A2C4-3C17-475A-BE7B-1E05110EAAEB}" destId="{0E817D7E-BC00-4C51-B25E-B27FD219D8B9}" srcOrd="4" destOrd="0" presId="urn:microsoft.com/office/officeart/2005/8/layout/hList1"/>
    <dgm:cxn modelId="{4071FE3A-AC25-4D1A-BC3C-47138276E57C}" type="presParOf" srcId="{0E817D7E-BC00-4C51-B25E-B27FD219D8B9}" destId="{8111F4A9-3DCF-48E5-A65E-3C3FA5AE2BD5}" srcOrd="0" destOrd="0" presId="urn:microsoft.com/office/officeart/2005/8/layout/hList1"/>
    <dgm:cxn modelId="{BEEB1A2B-7647-4E4B-A232-A92A9D7BDA3B}" type="presParOf" srcId="{0E817D7E-BC00-4C51-B25E-B27FD219D8B9}" destId="{F648FE8F-B83D-41E3-A05C-7A854A3630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FAC7E7-2413-4E9B-9AA4-782EDD69EE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0961B70-32D9-4840-A7D5-AC666B0257C7}">
      <dgm:prSet phldrT="[Text]"/>
      <dgm:spPr/>
      <dgm:t>
        <a:bodyPr/>
        <a:lstStyle/>
        <a:p>
          <a:r>
            <a:rPr lang="en-ZA" dirty="0" smtClean="0"/>
            <a:t>Broad recommendation 1)</a:t>
          </a:r>
          <a:endParaRPr lang="en-ZA" dirty="0"/>
        </a:p>
      </dgm:t>
    </dgm:pt>
    <dgm:pt modelId="{7AC65D05-5301-47AC-942F-82DFC19D21CA}" type="parTrans" cxnId="{01532FEF-738D-456D-BB3B-8057FA5B450B}">
      <dgm:prSet/>
      <dgm:spPr/>
      <dgm:t>
        <a:bodyPr/>
        <a:lstStyle/>
        <a:p>
          <a:endParaRPr lang="en-ZA"/>
        </a:p>
      </dgm:t>
    </dgm:pt>
    <dgm:pt modelId="{CB8557F4-AADB-49FF-881F-5E1823397C41}" type="sibTrans" cxnId="{01532FEF-738D-456D-BB3B-8057FA5B450B}">
      <dgm:prSet/>
      <dgm:spPr/>
      <dgm:t>
        <a:bodyPr/>
        <a:lstStyle/>
        <a:p>
          <a:endParaRPr lang="en-ZA"/>
        </a:p>
      </dgm:t>
    </dgm:pt>
    <dgm:pt modelId="{F1536B6D-8486-4191-95D4-1E83BB275FBE}">
      <dgm:prSet phldrT="[Text]"/>
      <dgm:spPr/>
      <dgm:t>
        <a:bodyPr/>
        <a:lstStyle/>
        <a:p>
          <a:r>
            <a:rPr lang="en-ZA" dirty="0" smtClean="0"/>
            <a:t>Broad recommendation 2) </a:t>
          </a:r>
          <a:endParaRPr lang="en-ZA" dirty="0"/>
        </a:p>
      </dgm:t>
    </dgm:pt>
    <dgm:pt modelId="{3DC3B039-8CD4-483B-93A1-D33CA2138DB7}" type="parTrans" cxnId="{630B83F6-58BF-4689-83C1-4957C062B8B0}">
      <dgm:prSet/>
      <dgm:spPr/>
      <dgm:t>
        <a:bodyPr/>
        <a:lstStyle/>
        <a:p>
          <a:endParaRPr lang="en-ZA"/>
        </a:p>
      </dgm:t>
    </dgm:pt>
    <dgm:pt modelId="{6AED63B1-8F79-45B1-B0D0-2EA816BD01CD}" type="sibTrans" cxnId="{630B83F6-58BF-4689-83C1-4957C062B8B0}">
      <dgm:prSet/>
      <dgm:spPr/>
      <dgm:t>
        <a:bodyPr/>
        <a:lstStyle/>
        <a:p>
          <a:endParaRPr lang="en-ZA"/>
        </a:p>
      </dgm:t>
    </dgm:pt>
    <dgm:pt modelId="{1C32833F-702E-4B45-BEE3-242D11A74EF1}">
      <dgm:prSet/>
      <dgm:spPr/>
      <dgm:t>
        <a:bodyPr/>
        <a:lstStyle/>
        <a:p>
          <a:r>
            <a:rPr lang="en-ZA" dirty="0" smtClean="0"/>
            <a:t>Policies should be aimed at improving the initial match of principals to schools while developing incumbent principals over the length of their tenure. </a:t>
          </a:r>
          <a:endParaRPr lang="en-ZA" dirty="0"/>
        </a:p>
      </dgm:t>
    </dgm:pt>
    <dgm:pt modelId="{57D221FD-BCD6-45AE-95E8-883D1CBB1103}" type="parTrans" cxnId="{C9369715-A310-4F12-9281-7257D7EFD33C}">
      <dgm:prSet/>
      <dgm:spPr/>
      <dgm:t>
        <a:bodyPr/>
        <a:lstStyle/>
        <a:p>
          <a:endParaRPr lang="en-ZA"/>
        </a:p>
      </dgm:t>
    </dgm:pt>
    <dgm:pt modelId="{520D3684-4B66-475E-9089-443C11B38A7D}" type="sibTrans" cxnId="{C9369715-A310-4F12-9281-7257D7EFD33C}">
      <dgm:prSet/>
      <dgm:spPr/>
      <dgm:t>
        <a:bodyPr/>
        <a:lstStyle/>
        <a:p>
          <a:endParaRPr lang="en-ZA"/>
        </a:p>
      </dgm:t>
    </dgm:pt>
    <dgm:pt modelId="{8702BF0A-DF05-4694-82FC-6B1653086D0F}">
      <dgm:prSet/>
      <dgm:spPr/>
      <dgm:t>
        <a:bodyPr/>
        <a:lstStyle/>
        <a:p>
          <a:r>
            <a:rPr lang="en-ZA" dirty="0" smtClean="0"/>
            <a:t>Where qualifications and experience provide weak signals of quality, policies guiding the selection or principals and those that reward performance should extend beyond observed credentials to identify expertise and skills that may be better quality signals.</a:t>
          </a:r>
          <a:endParaRPr lang="en-ZA" dirty="0"/>
        </a:p>
      </dgm:t>
    </dgm:pt>
    <dgm:pt modelId="{5123E53C-D62A-4CCE-9BDE-8BDE17F08608}" type="parTrans" cxnId="{5DC8988F-1429-4321-A24D-B88417CB3DF3}">
      <dgm:prSet/>
      <dgm:spPr/>
      <dgm:t>
        <a:bodyPr/>
        <a:lstStyle/>
        <a:p>
          <a:endParaRPr lang="en-ZA"/>
        </a:p>
      </dgm:t>
    </dgm:pt>
    <dgm:pt modelId="{FB771869-2676-46C1-9AB1-F7D3C6E8CF79}" type="sibTrans" cxnId="{5DC8988F-1429-4321-A24D-B88417CB3DF3}">
      <dgm:prSet/>
      <dgm:spPr/>
      <dgm:t>
        <a:bodyPr/>
        <a:lstStyle/>
        <a:p>
          <a:endParaRPr lang="en-ZA"/>
        </a:p>
      </dgm:t>
    </dgm:pt>
    <dgm:pt modelId="{4627310B-4F89-4A48-BA51-589D6D03007E}" type="pres">
      <dgm:prSet presAssocID="{E6FAC7E7-2413-4E9B-9AA4-782EDD69EE11}" presName="linear" presStyleCnt="0">
        <dgm:presLayoutVars>
          <dgm:dir/>
          <dgm:animLvl val="lvl"/>
          <dgm:resizeHandles val="exact"/>
        </dgm:presLayoutVars>
      </dgm:prSet>
      <dgm:spPr/>
      <dgm:t>
        <a:bodyPr/>
        <a:lstStyle/>
        <a:p>
          <a:endParaRPr lang="en-ZA"/>
        </a:p>
      </dgm:t>
    </dgm:pt>
    <dgm:pt modelId="{05EB57C5-1B7A-40E6-9984-C4F7C5938283}" type="pres">
      <dgm:prSet presAssocID="{80961B70-32D9-4840-A7D5-AC666B0257C7}" presName="parentLin" presStyleCnt="0"/>
      <dgm:spPr/>
    </dgm:pt>
    <dgm:pt modelId="{5BD74D66-440E-4178-9200-976009EA8E96}" type="pres">
      <dgm:prSet presAssocID="{80961B70-32D9-4840-A7D5-AC666B0257C7}" presName="parentLeftMargin" presStyleLbl="node1" presStyleIdx="0" presStyleCnt="2"/>
      <dgm:spPr/>
      <dgm:t>
        <a:bodyPr/>
        <a:lstStyle/>
        <a:p>
          <a:endParaRPr lang="en-ZA"/>
        </a:p>
      </dgm:t>
    </dgm:pt>
    <dgm:pt modelId="{04800C01-5903-4B87-9922-EC54A217D384}" type="pres">
      <dgm:prSet presAssocID="{80961B70-32D9-4840-A7D5-AC666B0257C7}" presName="parentText" presStyleLbl="node1" presStyleIdx="0" presStyleCnt="2">
        <dgm:presLayoutVars>
          <dgm:chMax val="0"/>
          <dgm:bulletEnabled val="1"/>
        </dgm:presLayoutVars>
      </dgm:prSet>
      <dgm:spPr/>
      <dgm:t>
        <a:bodyPr/>
        <a:lstStyle/>
        <a:p>
          <a:endParaRPr lang="en-ZA"/>
        </a:p>
      </dgm:t>
    </dgm:pt>
    <dgm:pt modelId="{D7B65451-4FD1-4F37-83D0-907E3EFB1E7E}" type="pres">
      <dgm:prSet presAssocID="{80961B70-32D9-4840-A7D5-AC666B0257C7}" presName="negativeSpace" presStyleCnt="0"/>
      <dgm:spPr/>
    </dgm:pt>
    <dgm:pt modelId="{349CD419-7AA6-4544-B502-340DF2E90143}" type="pres">
      <dgm:prSet presAssocID="{80961B70-32D9-4840-A7D5-AC666B0257C7}" presName="childText" presStyleLbl="conFgAcc1" presStyleIdx="0" presStyleCnt="2">
        <dgm:presLayoutVars>
          <dgm:bulletEnabled val="1"/>
        </dgm:presLayoutVars>
      </dgm:prSet>
      <dgm:spPr/>
      <dgm:t>
        <a:bodyPr/>
        <a:lstStyle/>
        <a:p>
          <a:endParaRPr lang="en-ZA"/>
        </a:p>
      </dgm:t>
    </dgm:pt>
    <dgm:pt modelId="{D0866FA1-739E-4C2B-8099-06109A54168A}" type="pres">
      <dgm:prSet presAssocID="{CB8557F4-AADB-49FF-881F-5E1823397C41}" presName="spaceBetweenRectangles" presStyleCnt="0"/>
      <dgm:spPr/>
    </dgm:pt>
    <dgm:pt modelId="{E7FFE009-492A-46C2-BC32-2FF5BCD61E45}" type="pres">
      <dgm:prSet presAssocID="{F1536B6D-8486-4191-95D4-1E83BB275FBE}" presName="parentLin" presStyleCnt="0"/>
      <dgm:spPr/>
    </dgm:pt>
    <dgm:pt modelId="{8C380B0C-D475-4138-BF87-6C1F8D82AC0A}" type="pres">
      <dgm:prSet presAssocID="{F1536B6D-8486-4191-95D4-1E83BB275FBE}" presName="parentLeftMargin" presStyleLbl="node1" presStyleIdx="0" presStyleCnt="2"/>
      <dgm:spPr/>
      <dgm:t>
        <a:bodyPr/>
        <a:lstStyle/>
        <a:p>
          <a:endParaRPr lang="en-ZA"/>
        </a:p>
      </dgm:t>
    </dgm:pt>
    <dgm:pt modelId="{78CDB92E-95BD-4811-B1CC-862EC4F61AC7}" type="pres">
      <dgm:prSet presAssocID="{F1536B6D-8486-4191-95D4-1E83BB275FBE}" presName="parentText" presStyleLbl="node1" presStyleIdx="1" presStyleCnt="2">
        <dgm:presLayoutVars>
          <dgm:chMax val="0"/>
          <dgm:bulletEnabled val="1"/>
        </dgm:presLayoutVars>
      </dgm:prSet>
      <dgm:spPr/>
      <dgm:t>
        <a:bodyPr/>
        <a:lstStyle/>
        <a:p>
          <a:endParaRPr lang="en-ZA"/>
        </a:p>
      </dgm:t>
    </dgm:pt>
    <dgm:pt modelId="{14078932-7587-4619-A232-7D8CA2665A10}" type="pres">
      <dgm:prSet presAssocID="{F1536B6D-8486-4191-95D4-1E83BB275FBE}" presName="negativeSpace" presStyleCnt="0"/>
      <dgm:spPr/>
    </dgm:pt>
    <dgm:pt modelId="{3CD368AA-9A84-42A9-8FC8-DFA6023D2A1A}" type="pres">
      <dgm:prSet presAssocID="{F1536B6D-8486-4191-95D4-1E83BB275FBE}" presName="childText" presStyleLbl="conFgAcc1" presStyleIdx="1" presStyleCnt="2">
        <dgm:presLayoutVars>
          <dgm:bulletEnabled val="1"/>
        </dgm:presLayoutVars>
      </dgm:prSet>
      <dgm:spPr/>
      <dgm:t>
        <a:bodyPr/>
        <a:lstStyle/>
        <a:p>
          <a:endParaRPr lang="en-ZA"/>
        </a:p>
      </dgm:t>
    </dgm:pt>
  </dgm:ptLst>
  <dgm:cxnLst>
    <dgm:cxn modelId="{C9369715-A310-4F12-9281-7257D7EFD33C}" srcId="{80961B70-32D9-4840-A7D5-AC666B0257C7}" destId="{1C32833F-702E-4B45-BEE3-242D11A74EF1}" srcOrd="0" destOrd="0" parTransId="{57D221FD-BCD6-45AE-95E8-883D1CBB1103}" sibTransId="{520D3684-4B66-475E-9089-443C11B38A7D}"/>
    <dgm:cxn modelId="{6EBB5F45-C808-4763-9935-061482061F07}" type="presOf" srcId="{80961B70-32D9-4840-A7D5-AC666B0257C7}" destId="{04800C01-5903-4B87-9922-EC54A217D384}" srcOrd="1" destOrd="0" presId="urn:microsoft.com/office/officeart/2005/8/layout/list1"/>
    <dgm:cxn modelId="{295D132B-0194-4ED2-AEA1-7200FB5A90BD}" type="presOf" srcId="{E6FAC7E7-2413-4E9B-9AA4-782EDD69EE11}" destId="{4627310B-4F89-4A48-BA51-589D6D03007E}" srcOrd="0" destOrd="0" presId="urn:microsoft.com/office/officeart/2005/8/layout/list1"/>
    <dgm:cxn modelId="{630B83F6-58BF-4689-83C1-4957C062B8B0}" srcId="{E6FAC7E7-2413-4E9B-9AA4-782EDD69EE11}" destId="{F1536B6D-8486-4191-95D4-1E83BB275FBE}" srcOrd="1" destOrd="0" parTransId="{3DC3B039-8CD4-483B-93A1-D33CA2138DB7}" sibTransId="{6AED63B1-8F79-45B1-B0D0-2EA816BD01CD}"/>
    <dgm:cxn modelId="{AF6FE9C0-2AAC-4424-BBD2-2AA01F4355AB}" type="presOf" srcId="{F1536B6D-8486-4191-95D4-1E83BB275FBE}" destId="{78CDB92E-95BD-4811-B1CC-862EC4F61AC7}" srcOrd="1" destOrd="0" presId="urn:microsoft.com/office/officeart/2005/8/layout/list1"/>
    <dgm:cxn modelId="{1EA988F3-DCD1-49B2-B84B-8492FBEF42FF}" type="presOf" srcId="{8702BF0A-DF05-4694-82FC-6B1653086D0F}" destId="{3CD368AA-9A84-42A9-8FC8-DFA6023D2A1A}" srcOrd="0" destOrd="0" presId="urn:microsoft.com/office/officeart/2005/8/layout/list1"/>
    <dgm:cxn modelId="{38CA18E3-2060-4B85-BB26-F12450FE9238}" type="presOf" srcId="{80961B70-32D9-4840-A7D5-AC666B0257C7}" destId="{5BD74D66-440E-4178-9200-976009EA8E96}" srcOrd="0" destOrd="0" presId="urn:microsoft.com/office/officeart/2005/8/layout/list1"/>
    <dgm:cxn modelId="{5DC8988F-1429-4321-A24D-B88417CB3DF3}" srcId="{F1536B6D-8486-4191-95D4-1E83BB275FBE}" destId="{8702BF0A-DF05-4694-82FC-6B1653086D0F}" srcOrd="0" destOrd="0" parTransId="{5123E53C-D62A-4CCE-9BDE-8BDE17F08608}" sibTransId="{FB771869-2676-46C1-9AB1-F7D3C6E8CF79}"/>
    <dgm:cxn modelId="{01532FEF-738D-456D-BB3B-8057FA5B450B}" srcId="{E6FAC7E7-2413-4E9B-9AA4-782EDD69EE11}" destId="{80961B70-32D9-4840-A7D5-AC666B0257C7}" srcOrd="0" destOrd="0" parTransId="{7AC65D05-5301-47AC-942F-82DFC19D21CA}" sibTransId="{CB8557F4-AADB-49FF-881F-5E1823397C41}"/>
    <dgm:cxn modelId="{6E13742C-0778-4246-90B1-DD4614BA32F3}" type="presOf" srcId="{1C32833F-702E-4B45-BEE3-242D11A74EF1}" destId="{349CD419-7AA6-4544-B502-340DF2E90143}" srcOrd="0" destOrd="0" presId="urn:microsoft.com/office/officeart/2005/8/layout/list1"/>
    <dgm:cxn modelId="{8474A3B9-3E18-4187-B5FF-F504A2F1B875}" type="presOf" srcId="{F1536B6D-8486-4191-95D4-1E83BB275FBE}" destId="{8C380B0C-D475-4138-BF87-6C1F8D82AC0A}" srcOrd="0" destOrd="0" presId="urn:microsoft.com/office/officeart/2005/8/layout/list1"/>
    <dgm:cxn modelId="{8D8BD96A-AA16-4560-90EA-27B5524C5D4C}" type="presParOf" srcId="{4627310B-4F89-4A48-BA51-589D6D03007E}" destId="{05EB57C5-1B7A-40E6-9984-C4F7C5938283}" srcOrd="0" destOrd="0" presId="urn:microsoft.com/office/officeart/2005/8/layout/list1"/>
    <dgm:cxn modelId="{60FC5627-B1FD-45F0-87C9-6C44CB14AA85}" type="presParOf" srcId="{05EB57C5-1B7A-40E6-9984-C4F7C5938283}" destId="{5BD74D66-440E-4178-9200-976009EA8E96}" srcOrd="0" destOrd="0" presId="urn:microsoft.com/office/officeart/2005/8/layout/list1"/>
    <dgm:cxn modelId="{A7204A1A-C8D7-43A6-8858-7662E41C09FF}" type="presParOf" srcId="{05EB57C5-1B7A-40E6-9984-C4F7C5938283}" destId="{04800C01-5903-4B87-9922-EC54A217D384}" srcOrd="1" destOrd="0" presId="urn:microsoft.com/office/officeart/2005/8/layout/list1"/>
    <dgm:cxn modelId="{194FFE90-0559-46F7-A3A6-ECC5FBC693F8}" type="presParOf" srcId="{4627310B-4F89-4A48-BA51-589D6D03007E}" destId="{D7B65451-4FD1-4F37-83D0-907E3EFB1E7E}" srcOrd="1" destOrd="0" presId="urn:microsoft.com/office/officeart/2005/8/layout/list1"/>
    <dgm:cxn modelId="{6D03E0C0-9FC4-40E7-AA74-3FF022DC5708}" type="presParOf" srcId="{4627310B-4F89-4A48-BA51-589D6D03007E}" destId="{349CD419-7AA6-4544-B502-340DF2E90143}" srcOrd="2" destOrd="0" presId="urn:microsoft.com/office/officeart/2005/8/layout/list1"/>
    <dgm:cxn modelId="{1FF33972-6B19-4107-9637-74A416C114CB}" type="presParOf" srcId="{4627310B-4F89-4A48-BA51-589D6D03007E}" destId="{D0866FA1-739E-4C2B-8099-06109A54168A}" srcOrd="3" destOrd="0" presId="urn:microsoft.com/office/officeart/2005/8/layout/list1"/>
    <dgm:cxn modelId="{25D476EE-DEA6-43F1-BD76-59190929CAF5}" type="presParOf" srcId="{4627310B-4F89-4A48-BA51-589D6D03007E}" destId="{E7FFE009-492A-46C2-BC32-2FF5BCD61E45}" srcOrd="4" destOrd="0" presId="urn:microsoft.com/office/officeart/2005/8/layout/list1"/>
    <dgm:cxn modelId="{63145929-20C1-401A-93A4-06E4DDADCC73}" type="presParOf" srcId="{E7FFE009-492A-46C2-BC32-2FF5BCD61E45}" destId="{8C380B0C-D475-4138-BF87-6C1F8D82AC0A}" srcOrd="0" destOrd="0" presId="urn:microsoft.com/office/officeart/2005/8/layout/list1"/>
    <dgm:cxn modelId="{E254AA4E-4BD1-421C-B834-0BAFBFFECB0A}" type="presParOf" srcId="{E7FFE009-492A-46C2-BC32-2FF5BCD61E45}" destId="{78CDB92E-95BD-4811-B1CC-862EC4F61AC7}" srcOrd="1" destOrd="0" presId="urn:microsoft.com/office/officeart/2005/8/layout/list1"/>
    <dgm:cxn modelId="{DAF7D6D3-3920-4884-B483-9514C8DE15D9}" type="presParOf" srcId="{4627310B-4F89-4A48-BA51-589D6D03007E}" destId="{14078932-7587-4619-A232-7D8CA2665A10}" srcOrd="5" destOrd="0" presId="urn:microsoft.com/office/officeart/2005/8/layout/list1"/>
    <dgm:cxn modelId="{B9B218CC-EF68-49C3-9FEC-0FB4BFCBFCC0}" type="presParOf" srcId="{4627310B-4F89-4A48-BA51-589D6D03007E}" destId="{3CD368AA-9A84-42A9-8FC8-DFA6023D2A1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166913-EB81-483B-A405-51605D583C9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ZA"/>
        </a:p>
      </dgm:t>
    </dgm:pt>
    <dgm:pt modelId="{E643645E-AE84-473A-B850-578F89AF158D}">
      <dgm:prSet phldrT="[Text]" custT="1"/>
      <dgm:spPr/>
      <dgm:t>
        <a:bodyPr/>
        <a:lstStyle/>
        <a:p>
          <a:r>
            <a:rPr lang="en-ZA" sz="2200" dirty="0" smtClean="0"/>
            <a:t>Competency based-testing</a:t>
          </a:r>
          <a:endParaRPr lang="en-ZA" sz="2200" dirty="0">
            <a:latin typeface="Calibri" panose="020F0502020204030204" pitchFamily="34" charset="0"/>
          </a:endParaRPr>
        </a:p>
      </dgm:t>
    </dgm:pt>
    <dgm:pt modelId="{0592CBE2-47CF-49BC-81A0-F305A6481DB5}" type="parTrans" cxnId="{B052BCDC-0DF8-4123-9FB3-89295133ED19}">
      <dgm:prSet/>
      <dgm:spPr/>
      <dgm:t>
        <a:bodyPr/>
        <a:lstStyle/>
        <a:p>
          <a:endParaRPr lang="en-ZA"/>
        </a:p>
      </dgm:t>
    </dgm:pt>
    <dgm:pt modelId="{1D96F992-A5E9-40BC-8478-E24EF2A9494D}" type="sibTrans" cxnId="{B052BCDC-0DF8-4123-9FB3-89295133ED19}">
      <dgm:prSet/>
      <dgm:spPr/>
      <dgm:t>
        <a:bodyPr/>
        <a:lstStyle/>
        <a:p>
          <a:endParaRPr lang="en-ZA"/>
        </a:p>
      </dgm:t>
    </dgm:pt>
    <dgm:pt modelId="{F2845C33-17A3-44C2-A8C3-C738FFA6DC3D}">
      <dgm:prSet phldrT="[Text]" custT="1"/>
      <dgm:spPr/>
      <dgm:t>
        <a:bodyPr/>
        <a:lstStyle/>
        <a:p>
          <a:r>
            <a:rPr lang="en-ZA" sz="1800" dirty="0" smtClean="0"/>
            <a:t>Increase min. qualifications to having an ACE in school management &amp;leadership</a:t>
          </a:r>
          <a:endParaRPr lang="en-ZA" sz="1800" dirty="0">
            <a:latin typeface="Calibri" panose="020F0502020204030204" pitchFamily="34" charset="0"/>
          </a:endParaRPr>
        </a:p>
      </dgm:t>
    </dgm:pt>
    <dgm:pt modelId="{1548174F-5567-43D2-8804-43918E9950A6}" type="parTrans" cxnId="{58F3E372-F7A1-4878-8312-D097608BCB14}">
      <dgm:prSet/>
      <dgm:spPr/>
      <dgm:t>
        <a:bodyPr/>
        <a:lstStyle/>
        <a:p>
          <a:endParaRPr lang="en-ZA"/>
        </a:p>
      </dgm:t>
    </dgm:pt>
    <dgm:pt modelId="{40B9BAEB-94C0-4C14-A67D-B3188E92633D}" type="sibTrans" cxnId="{58F3E372-F7A1-4878-8312-D097608BCB14}">
      <dgm:prSet/>
      <dgm:spPr/>
      <dgm:t>
        <a:bodyPr/>
        <a:lstStyle/>
        <a:p>
          <a:endParaRPr lang="en-ZA"/>
        </a:p>
      </dgm:t>
    </dgm:pt>
    <dgm:pt modelId="{2B40BA51-6EE7-4C49-BCE5-E0FDAB132F72}">
      <dgm:prSet phldrT="[Text]" custT="1"/>
      <dgm:spPr/>
      <dgm:t>
        <a:bodyPr/>
        <a:lstStyle/>
        <a:p>
          <a:endParaRPr lang="en-ZA" sz="2200" dirty="0">
            <a:latin typeface="Calibri" panose="020F0502020204030204" pitchFamily="34" charset="0"/>
          </a:endParaRPr>
        </a:p>
      </dgm:t>
    </dgm:pt>
    <dgm:pt modelId="{4C865B73-86E2-491B-A1CF-1A582E87E09F}" type="parTrans" cxnId="{C1C01F5A-7D36-49A9-9471-045938B24DE3}">
      <dgm:prSet/>
      <dgm:spPr/>
      <dgm:t>
        <a:bodyPr/>
        <a:lstStyle/>
        <a:p>
          <a:endParaRPr lang="en-ZA"/>
        </a:p>
      </dgm:t>
    </dgm:pt>
    <dgm:pt modelId="{C95DC73C-E15A-4673-87F9-DB94FFC8D428}" type="sibTrans" cxnId="{C1C01F5A-7D36-49A9-9471-045938B24DE3}">
      <dgm:prSet/>
      <dgm:spPr/>
      <dgm:t>
        <a:bodyPr/>
        <a:lstStyle/>
        <a:p>
          <a:endParaRPr lang="en-ZA"/>
        </a:p>
      </dgm:t>
    </dgm:pt>
    <dgm:pt modelId="{BD2C3373-85C9-4245-B02D-03BAADD21DC6}">
      <dgm:prSet phldrT="[Text]" custT="1"/>
      <dgm:spPr/>
      <dgm:t>
        <a:bodyPr/>
        <a:lstStyle/>
        <a:p>
          <a:endParaRPr lang="en-ZA" sz="2200" dirty="0">
            <a:latin typeface="Calibri" panose="020F0502020204030204" pitchFamily="34" charset="0"/>
          </a:endParaRPr>
        </a:p>
      </dgm:t>
    </dgm:pt>
    <dgm:pt modelId="{14989A43-8E6B-4853-B47D-37396A1871C8}" type="parTrans" cxnId="{E70DF4CD-2B9F-4BE4-A864-57934A921A92}">
      <dgm:prSet/>
      <dgm:spPr/>
      <dgm:t>
        <a:bodyPr/>
        <a:lstStyle/>
        <a:p>
          <a:endParaRPr lang="en-ZA"/>
        </a:p>
      </dgm:t>
    </dgm:pt>
    <dgm:pt modelId="{554358FB-4717-43CF-AF2C-5D3E66686EB7}" type="sibTrans" cxnId="{E70DF4CD-2B9F-4BE4-A864-57934A921A92}">
      <dgm:prSet/>
      <dgm:spPr/>
      <dgm:t>
        <a:bodyPr/>
        <a:lstStyle/>
        <a:p>
          <a:endParaRPr lang="en-ZA"/>
        </a:p>
      </dgm:t>
    </dgm:pt>
    <dgm:pt modelId="{821AB2E6-72DF-4C28-8B48-2B4DA680139F}">
      <dgm:prSet phldrT="[Text]" custT="1"/>
      <dgm:spPr/>
      <dgm:t>
        <a:bodyPr/>
        <a:lstStyle/>
        <a:p>
          <a:endParaRPr lang="en-ZA" sz="2200" dirty="0">
            <a:latin typeface="Calibri" panose="020F0502020204030204" pitchFamily="34" charset="0"/>
          </a:endParaRPr>
        </a:p>
      </dgm:t>
    </dgm:pt>
    <dgm:pt modelId="{6273BD69-1B6F-4376-A0D3-6772D1374CE3}" type="parTrans" cxnId="{DA0518B4-417F-4A28-A16F-9AF9748AF30B}">
      <dgm:prSet/>
      <dgm:spPr/>
      <dgm:t>
        <a:bodyPr/>
        <a:lstStyle/>
        <a:p>
          <a:endParaRPr lang="en-ZA"/>
        </a:p>
      </dgm:t>
    </dgm:pt>
    <dgm:pt modelId="{1B890F82-D6F7-49F8-BE21-DDEFC4B2517A}" type="sibTrans" cxnId="{DA0518B4-417F-4A28-A16F-9AF9748AF30B}">
      <dgm:prSet/>
      <dgm:spPr/>
      <dgm:t>
        <a:bodyPr/>
        <a:lstStyle/>
        <a:p>
          <a:endParaRPr lang="en-ZA"/>
        </a:p>
      </dgm:t>
    </dgm:pt>
    <dgm:pt modelId="{E35E8FB5-8BC5-4C87-8212-35AEE5B0C8A2}">
      <dgm:prSet phldrT="[Text]" custT="1"/>
      <dgm:spPr/>
      <dgm:t>
        <a:bodyPr/>
        <a:lstStyle/>
        <a:p>
          <a:endParaRPr lang="en-ZA" sz="2200" dirty="0">
            <a:latin typeface="Calibri" panose="020F0502020204030204" pitchFamily="34" charset="0"/>
          </a:endParaRPr>
        </a:p>
      </dgm:t>
    </dgm:pt>
    <dgm:pt modelId="{6ACDFCC1-B4EE-486D-A2C7-1B0CEA3292D0}" type="parTrans" cxnId="{A2231B31-5A1C-48DA-9DA6-5A5468A4BEF3}">
      <dgm:prSet/>
      <dgm:spPr/>
      <dgm:t>
        <a:bodyPr/>
        <a:lstStyle/>
        <a:p>
          <a:endParaRPr lang="en-ZA"/>
        </a:p>
      </dgm:t>
    </dgm:pt>
    <dgm:pt modelId="{04B7EE5A-7A2D-4B91-86E4-BFB1E184BEF1}" type="sibTrans" cxnId="{A2231B31-5A1C-48DA-9DA6-5A5468A4BEF3}">
      <dgm:prSet/>
      <dgm:spPr/>
      <dgm:t>
        <a:bodyPr/>
        <a:lstStyle/>
        <a:p>
          <a:endParaRPr lang="en-ZA"/>
        </a:p>
      </dgm:t>
    </dgm:pt>
    <dgm:pt modelId="{0A520243-FB52-468A-ACF9-4D224FC38073}">
      <dgm:prSet phldrT="[Text]" custT="1"/>
      <dgm:spPr/>
      <dgm:t>
        <a:bodyPr/>
        <a:lstStyle/>
        <a:p>
          <a:endParaRPr lang="en-ZA" sz="2200" dirty="0">
            <a:latin typeface="Calibri" panose="020F0502020204030204" pitchFamily="34" charset="0"/>
          </a:endParaRPr>
        </a:p>
      </dgm:t>
    </dgm:pt>
    <dgm:pt modelId="{9F884C7C-9D4A-4103-9FCC-DB2E3D44F3BE}" type="parTrans" cxnId="{D8E2BEFD-6EBC-4258-A128-866FFC80BFC2}">
      <dgm:prSet/>
      <dgm:spPr/>
      <dgm:t>
        <a:bodyPr/>
        <a:lstStyle/>
        <a:p>
          <a:endParaRPr lang="en-ZA"/>
        </a:p>
      </dgm:t>
    </dgm:pt>
    <dgm:pt modelId="{008386C3-F358-4786-A6DF-DE09BD0224B0}" type="sibTrans" cxnId="{D8E2BEFD-6EBC-4258-A128-866FFC80BFC2}">
      <dgm:prSet/>
      <dgm:spPr/>
      <dgm:t>
        <a:bodyPr/>
        <a:lstStyle/>
        <a:p>
          <a:endParaRPr lang="en-ZA"/>
        </a:p>
      </dgm:t>
    </dgm:pt>
    <dgm:pt modelId="{73667C89-A1FC-4061-963F-552E7BD365AE}">
      <dgm:prSet phldrT="[Text]" custT="1"/>
      <dgm:spPr/>
      <dgm:t>
        <a:bodyPr/>
        <a:lstStyle/>
        <a:p>
          <a:endParaRPr lang="en-ZA" sz="2200" dirty="0">
            <a:latin typeface="Calibri" panose="020F0502020204030204" pitchFamily="34" charset="0"/>
          </a:endParaRPr>
        </a:p>
      </dgm:t>
    </dgm:pt>
    <dgm:pt modelId="{D4A0D23E-7A9B-4839-A9E7-BF039BAFAE15}" type="parTrans" cxnId="{EF6C7936-C5A3-482F-8D28-2CD2D0D91B9C}">
      <dgm:prSet/>
      <dgm:spPr/>
      <dgm:t>
        <a:bodyPr/>
        <a:lstStyle/>
        <a:p>
          <a:endParaRPr lang="en-ZA"/>
        </a:p>
      </dgm:t>
    </dgm:pt>
    <dgm:pt modelId="{0BD4E2F1-E34E-4C05-A873-6BDAD8B755E0}" type="sibTrans" cxnId="{EF6C7936-C5A3-482F-8D28-2CD2D0D91B9C}">
      <dgm:prSet/>
      <dgm:spPr/>
      <dgm:t>
        <a:bodyPr/>
        <a:lstStyle/>
        <a:p>
          <a:endParaRPr lang="en-ZA"/>
        </a:p>
      </dgm:t>
    </dgm:pt>
    <dgm:pt modelId="{160B9249-9F37-45A3-BC18-6C3B06B94441}">
      <dgm:prSet phldrT="[Text]" custT="1"/>
      <dgm:spPr/>
      <dgm:t>
        <a:bodyPr/>
        <a:lstStyle/>
        <a:p>
          <a:endParaRPr lang="en-ZA" sz="2200" dirty="0">
            <a:latin typeface="Calibri" panose="020F0502020204030204" pitchFamily="34" charset="0"/>
          </a:endParaRPr>
        </a:p>
      </dgm:t>
    </dgm:pt>
    <dgm:pt modelId="{0B656B49-A009-4BBB-97E5-80E1448E596B}" type="parTrans" cxnId="{30772714-94ED-401E-81A9-ADDEDF4BBA8E}">
      <dgm:prSet/>
      <dgm:spPr/>
      <dgm:t>
        <a:bodyPr/>
        <a:lstStyle/>
        <a:p>
          <a:endParaRPr lang="en-ZA"/>
        </a:p>
      </dgm:t>
    </dgm:pt>
    <dgm:pt modelId="{78BB0436-9475-4B5F-A72A-04581049F95A}" type="sibTrans" cxnId="{30772714-94ED-401E-81A9-ADDEDF4BBA8E}">
      <dgm:prSet/>
      <dgm:spPr/>
      <dgm:t>
        <a:bodyPr/>
        <a:lstStyle/>
        <a:p>
          <a:endParaRPr lang="en-ZA"/>
        </a:p>
      </dgm:t>
    </dgm:pt>
    <dgm:pt modelId="{6B3E7287-79FB-4CCD-8B95-9AF773D89844}">
      <dgm:prSet phldrT="[Text]" custT="1"/>
      <dgm:spPr/>
      <dgm:t>
        <a:bodyPr/>
        <a:lstStyle/>
        <a:p>
          <a:endParaRPr lang="en-ZA" sz="2200" dirty="0">
            <a:latin typeface="Calibri" panose="020F0502020204030204" pitchFamily="34" charset="0"/>
          </a:endParaRPr>
        </a:p>
      </dgm:t>
    </dgm:pt>
    <dgm:pt modelId="{1E4CA458-0CEB-4EF2-A350-C026AF18A0AE}" type="parTrans" cxnId="{73A66A98-F373-470B-A081-32402B2FEB37}">
      <dgm:prSet/>
      <dgm:spPr/>
      <dgm:t>
        <a:bodyPr/>
        <a:lstStyle/>
        <a:p>
          <a:endParaRPr lang="en-ZA"/>
        </a:p>
      </dgm:t>
    </dgm:pt>
    <dgm:pt modelId="{FCBFC043-F1EF-4E33-9F78-D37DFD1568E4}" type="sibTrans" cxnId="{73A66A98-F373-470B-A081-32402B2FEB37}">
      <dgm:prSet/>
      <dgm:spPr/>
      <dgm:t>
        <a:bodyPr/>
        <a:lstStyle/>
        <a:p>
          <a:endParaRPr lang="en-ZA"/>
        </a:p>
      </dgm:t>
    </dgm:pt>
    <dgm:pt modelId="{5278AC0C-0656-4418-87EE-047AC008A5E1}">
      <dgm:prSet phldrT="[Text]" custT="1"/>
      <dgm:spPr/>
      <dgm:t>
        <a:bodyPr/>
        <a:lstStyle/>
        <a:p>
          <a:endParaRPr lang="en-ZA" sz="2200" dirty="0">
            <a:latin typeface="Calibri" panose="020F0502020204030204" pitchFamily="34" charset="0"/>
          </a:endParaRPr>
        </a:p>
      </dgm:t>
    </dgm:pt>
    <dgm:pt modelId="{B30768F3-1625-4D6B-8DD1-574FCCB62A7E}" type="parTrans" cxnId="{0CB5BF4C-A075-4072-BD4B-D33C8C50C840}">
      <dgm:prSet/>
      <dgm:spPr/>
      <dgm:t>
        <a:bodyPr/>
        <a:lstStyle/>
        <a:p>
          <a:endParaRPr lang="en-ZA"/>
        </a:p>
      </dgm:t>
    </dgm:pt>
    <dgm:pt modelId="{DA48B6E0-AA63-416C-AE40-299F49BEE5D1}" type="sibTrans" cxnId="{0CB5BF4C-A075-4072-BD4B-D33C8C50C840}">
      <dgm:prSet/>
      <dgm:spPr/>
      <dgm:t>
        <a:bodyPr/>
        <a:lstStyle/>
        <a:p>
          <a:endParaRPr lang="en-ZA"/>
        </a:p>
      </dgm:t>
    </dgm:pt>
    <dgm:pt modelId="{91CF4893-C517-4169-AAE5-CE6BEEC503D0}">
      <dgm:prSet phldrT="[Text]" custT="1"/>
      <dgm:spPr/>
      <dgm:t>
        <a:bodyPr/>
        <a:lstStyle/>
        <a:p>
          <a:r>
            <a:rPr lang="en-ZA" sz="2200" dirty="0" smtClean="0">
              <a:latin typeface="Calibri" panose="020F0502020204030204" pitchFamily="34" charset="0"/>
            </a:rPr>
            <a:t>LOW TO MEDIUM</a:t>
          </a:r>
          <a:endParaRPr lang="en-ZA" sz="2200" dirty="0">
            <a:latin typeface="Calibri" panose="020F0502020204030204" pitchFamily="34" charset="0"/>
          </a:endParaRPr>
        </a:p>
      </dgm:t>
    </dgm:pt>
    <dgm:pt modelId="{0DBEE710-5E99-4B13-95E5-58A5D586CBC0}" type="parTrans" cxnId="{5334E2E5-BD3E-4E70-89B5-9AF81043BD31}">
      <dgm:prSet/>
      <dgm:spPr/>
      <dgm:t>
        <a:bodyPr/>
        <a:lstStyle/>
        <a:p>
          <a:endParaRPr lang="en-ZA"/>
        </a:p>
      </dgm:t>
    </dgm:pt>
    <dgm:pt modelId="{84C44574-FCD8-4246-AB22-64E326D2D9FA}" type="sibTrans" cxnId="{5334E2E5-BD3E-4E70-89B5-9AF81043BD31}">
      <dgm:prSet/>
      <dgm:spPr/>
      <dgm:t>
        <a:bodyPr/>
        <a:lstStyle/>
        <a:p>
          <a:endParaRPr lang="en-ZA"/>
        </a:p>
      </dgm:t>
    </dgm:pt>
    <dgm:pt modelId="{DD7A393A-288B-4D4F-8021-9D10FB265F91}">
      <dgm:prSet phldrT="[Text]" custT="1"/>
      <dgm:spPr/>
      <dgm:t>
        <a:bodyPr/>
        <a:lstStyle/>
        <a:p>
          <a:endParaRPr lang="en-ZA" sz="2200" dirty="0">
            <a:latin typeface="Calibri" panose="020F0502020204030204" pitchFamily="34" charset="0"/>
          </a:endParaRPr>
        </a:p>
      </dgm:t>
    </dgm:pt>
    <dgm:pt modelId="{D3C6BFE8-4D34-4514-8199-47D00034FE72}" type="parTrans" cxnId="{D87B31A4-BBCF-4F49-AE39-42F71F8CB6AF}">
      <dgm:prSet/>
      <dgm:spPr/>
      <dgm:t>
        <a:bodyPr/>
        <a:lstStyle/>
        <a:p>
          <a:endParaRPr lang="en-ZA"/>
        </a:p>
      </dgm:t>
    </dgm:pt>
    <dgm:pt modelId="{0E41B9BC-DF9F-4BB2-913C-54B4B86977E6}" type="sibTrans" cxnId="{D87B31A4-BBCF-4F49-AE39-42F71F8CB6AF}">
      <dgm:prSet/>
      <dgm:spPr/>
      <dgm:t>
        <a:bodyPr/>
        <a:lstStyle/>
        <a:p>
          <a:endParaRPr lang="en-ZA"/>
        </a:p>
      </dgm:t>
    </dgm:pt>
    <dgm:pt modelId="{2D5725A5-3647-4B14-B7DC-A2A67ADBED73}">
      <dgm:prSet custT="1"/>
      <dgm:spPr/>
      <dgm:t>
        <a:bodyPr/>
        <a:lstStyle/>
        <a:p>
          <a:r>
            <a:rPr lang="en-ZA" sz="2200" dirty="0" smtClean="0">
              <a:latin typeface="Calibri" panose="020F0502020204030204" pitchFamily="34" charset="0"/>
            </a:rPr>
            <a:t>HIGH </a:t>
          </a:r>
          <a:endParaRPr lang="en-ZA" sz="2200" dirty="0">
            <a:latin typeface="Calibri" panose="020F0502020204030204" pitchFamily="34" charset="0"/>
          </a:endParaRPr>
        </a:p>
      </dgm:t>
    </dgm:pt>
    <dgm:pt modelId="{8AD0A170-B8EE-4DAD-AA13-1C14421821E6}" type="parTrans" cxnId="{A0FCBF02-C27E-4B14-A7BC-0775A5DB03CA}">
      <dgm:prSet/>
      <dgm:spPr/>
      <dgm:t>
        <a:bodyPr/>
        <a:lstStyle/>
        <a:p>
          <a:endParaRPr lang="en-ZA"/>
        </a:p>
      </dgm:t>
    </dgm:pt>
    <dgm:pt modelId="{320EFEA8-9465-4319-8D1D-6E5EF4C14902}" type="sibTrans" cxnId="{A0FCBF02-C27E-4B14-A7BC-0775A5DB03CA}">
      <dgm:prSet/>
      <dgm:spPr/>
      <dgm:t>
        <a:bodyPr/>
        <a:lstStyle/>
        <a:p>
          <a:endParaRPr lang="en-ZA"/>
        </a:p>
      </dgm:t>
    </dgm:pt>
    <dgm:pt modelId="{2FE98AEF-7453-48B9-8925-A284C38CA758}">
      <dgm:prSet custT="1"/>
      <dgm:spPr/>
      <dgm:t>
        <a:bodyPr/>
        <a:lstStyle/>
        <a:p>
          <a:r>
            <a:rPr lang="en-ZA" sz="2200" dirty="0" smtClean="0">
              <a:latin typeface="Calibri" panose="020F0502020204030204" pitchFamily="34" charset="0"/>
            </a:rPr>
            <a:t>Substantial &amp; increasing no. of principal replacements</a:t>
          </a:r>
          <a:endParaRPr lang="en-ZA" sz="2200" dirty="0">
            <a:latin typeface="Calibri" panose="020F0502020204030204" pitchFamily="34" charset="0"/>
          </a:endParaRPr>
        </a:p>
      </dgm:t>
    </dgm:pt>
    <dgm:pt modelId="{06B8B102-2F09-4E73-9EB9-A4E27930D3C0}" type="parTrans" cxnId="{8F53CF5B-2129-4A84-9EC7-39ECD9F88340}">
      <dgm:prSet/>
      <dgm:spPr/>
      <dgm:t>
        <a:bodyPr/>
        <a:lstStyle/>
        <a:p>
          <a:endParaRPr lang="en-ZA"/>
        </a:p>
      </dgm:t>
    </dgm:pt>
    <dgm:pt modelId="{591B80DA-3F65-42FC-A085-07197909F0A7}" type="sibTrans" cxnId="{8F53CF5B-2129-4A84-9EC7-39ECD9F88340}">
      <dgm:prSet/>
      <dgm:spPr/>
      <dgm:t>
        <a:bodyPr/>
        <a:lstStyle/>
        <a:p>
          <a:endParaRPr lang="en-ZA"/>
        </a:p>
      </dgm:t>
    </dgm:pt>
    <dgm:pt modelId="{E3593D03-4DC4-43B8-99C1-BB4FB56B7554}">
      <dgm:prSet custT="1"/>
      <dgm:spPr/>
      <dgm:t>
        <a:bodyPr/>
        <a:lstStyle/>
        <a:p>
          <a:r>
            <a:rPr lang="en-ZA" sz="2200" smtClean="0">
              <a:latin typeface="Calibri" panose="020F0502020204030204" pitchFamily="34" charset="0"/>
            </a:rPr>
            <a:t>Target the initial sorting of principal into schools to address unequal distribution </a:t>
          </a:r>
          <a:endParaRPr lang="en-ZA" sz="2200" dirty="0">
            <a:latin typeface="Calibri" panose="020F0502020204030204" pitchFamily="34" charset="0"/>
          </a:endParaRPr>
        </a:p>
      </dgm:t>
    </dgm:pt>
    <dgm:pt modelId="{F2AB03B2-713A-4A03-9118-8D4A033E8156}" type="parTrans" cxnId="{58352942-9AFC-49D8-9D6D-994D2844C2C5}">
      <dgm:prSet/>
      <dgm:spPr/>
      <dgm:t>
        <a:bodyPr/>
        <a:lstStyle/>
        <a:p>
          <a:endParaRPr lang="en-ZA"/>
        </a:p>
      </dgm:t>
    </dgm:pt>
    <dgm:pt modelId="{E43AFAED-2BF2-4C16-9767-E6939BB113FB}" type="sibTrans" cxnId="{58352942-9AFC-49D8-9D6D-994D2844C2C5}">
      <dgm:prSet/>
      <dgm:spPr/>
      <dgm:t>
        <a:bodyPr/>
        <a:lstStyle/>
        <a:p>
          <a:endParaRPr lang="en-ZA"/>
        </a:p>
      </dgm:t>
    </dgm:pt>
    <dgm:pt modelId="{FBB9605F-FD14-4730-AD1F-D58877FF0706}">
      <dgm:prSet custT="1"/>
      <dgm:spPr/>
      <dgm:t>
        <a:bodyPr/>
        <a:lstStyle/>
        <a:p>
          <a:r>
            <a:rPr lang="en-ZA" sz="2200" dirty="0" smtClean="0">
              <a:latin typeface="Calibri" panose="020F0502020204030204" pitchFamily="34" charset="0"/>
            </a:rPr>
            <a:t>Traditional academic qualifications are poor signals of principal quality. Other competencies are likely to matter more. </a:t>
          </a:r>
          <a:endParaRPr lang="en-ZA" sz="2200" dirty="0">
            <a:latin typeface="Calibri" panose="020F0502020204030204" pitchFamily="34" charset="0"/>
          </a:endParaRPr>
        </a:p>
      </dgm:t>
    </dgm:pt>
    <dgm:pt modelId="{53C3451D-8F53-4FD2-8A5D-50A973F9CDAC}" type="parTrans" cxnId="{FEE813BB-2601-4EC9-AB96-DBC67750D525}">
      <dgm:prSet/>
      <dgm:spPr/>
      <dgm:t>
        <a:bodyPr/>
        <a:lstStyle/>
        <a:p>
          <a:endParaRPr lang="en-ZA"/>
        </a:p>
      </dgm:t>
    </dgm:pt>
    <dgm:pt modelId="{10AD93FC-39A6-4511-A23D-C483B2A935A9}" type="sibTrans" cxnId="{FEE813BB-2601-4EC9-AB96-DBC67750D525}">
      <dgm:prSet/>
      <dgm:spPr/>
      <dgm:t>
        <a:bodyPr/>
        <a:lstStyle/>
        <a:p>
          <a:endParaRPr lang="en-ZA"/>
        </a:p>
      </dgm:t>
    </dgm:pt>
    <dgm:pt modelId="{BD95C3F9-CF70-4DF9-BE0F-CEDC524178D2}">
      <dgm:prSet phldrT="[Text]" custT="1"/>
      <dgm:spPr/>
      <dgm:t>
        <a:bodyPr/>
        <a:lstStyle/>
        <a:p>
          <a:r>
            <a:rPr lang="en-ZA" sz="2200" dirty="0" smtClean="0">
              <a:latin typeface="Calibri" panose="020F0502020204030204" pitchFamily="34" charset="0"/>
            </a:rPr>
            <a:t>Will this reduce the available pool of candidates?</a:t>
          </a:r>
          <a:endParaRPr lang="en-ZA" sz="2200" dirty="0">
            <a:latin typeface="Calibri" panose="020F0502020204030204" pitchFamily="34" charset="0"/>
          </a:endParaRPr>
        </a:p>
      </dgm:t>
    </dgm:pt>
    <dgm:pt modelId="{A38DADE7-E672-45A6-B83D-A770D27CE961}" type="parTrans" cxnId="{32A7CBFB-C1F8-495E-B372-3D7CC3DC1976}">
      <dgm:prSet/>
      <dgm:spPr/>
      <dgm:t>
        <a:bodyPr/>
        <a:lstStyle/>
        <a:p>
          <a:endParaRPr lang="en-ZA"/>
        </a:p>
      </dgm:t>
    </dgm:pt>
    <dgm:pt modelId="{3279C1E8-8B3D-4BF2-BE2E-90B3509349A2}" type="sibTrans" cxnId="{32A7CBFB-C1F8-495E-B372-3D7CC3DC1976}">
      <dgm:prSet/>
      <dgm:spPr/>
      <dgm:t>
        <a:bodyPr/>
        <a:lstStyle/>
        <a:p>
          <a:endParaRPr lang="en-ZA"/>
        </a:p>
      </dgm:t>
    </dgm:pt>
    <dgm:pt modelId="{9237E9BD-D1C4-4074-ABF2-77C491628F16}" type="pres">
      <dgm:prSet presAssocID="{C7166913-EB81-483B-A405-51605D583C94}" presName="Name0" presStyleCnt="0">
        <dgm:presLayoutVars>
          <dgm:dir/>
          <dgm:animLvl val="lvl"/>
          <dgm:resizeHandles val="exact"/>
        </dgm:presLayoutVars>
      </dgm:prSet>
      <dgm:spPr/>
      <dgm:t>
        <a:bodyPr/>
        <a:lstStyle/>
        <a:p>
          <a:endParaRPr lang="en-ZA"/>
        </a:p>
      </dgm:t>
    </dgm:pt>
    <dgm:pt modelId="{CB752FAD-CAAB-4E98-8D06-742F440DA7BD}" type="pres">
      <dgm:prSet presAssocID="{E643645E-AE84-473A-B850-578F89AF158D}" presName="composite" presStyleCnt="0"/>
      <dgm:spPr/>
    </dgm:pt>
    <dgm:pt modelId="{46664EFA-813E-4AE3-A0DA-D19D50C9EA87}" type="pres">
      <dgm:prSet presAssocID="{E643645E-AE84-473A-B850-578F89AF158D}" presName="parTx" presStyleLbl="alignNode1" presStyleIdx="0" presStyleCnt="2">
        <dgm:presLayoutVars>
          <dgm:chMax val="0"/>
          <dgm:chPref val="0"/>
          <dgm:bulletEnabled val="1"/>
        </dgm:presLayoutVars>
      </dgm:prSet>
      <dgm:spPr/>
      <dgm:t>
        <a:bodyPr/>
        <a:lstStyle/>
        <a:p>
          <a:endParaRPr lang="en-ZA"/>
        </a:p>
      </dgm:t>
    </dgm:pt>
    <dgm:pt modelId="{A49CB9A1-1C41-4388-90E6-C322DC31ADE5}" type="pres">
      <dgm:prSet presAssocID="{E643645E-AE84-473A-B850-578F89AF158D}" presName="desTx" presStyleLbl="alignAccFollowNode1" presStyleIdx="0" presStyleCnt="2">
        <dgm:presLayoutVars>
          <dgm:bulletEnabled val="1"/>
        </dgm:presLayoutVars>
      </dgm:prSet>
      <dgm:spPr/>
      <dgm:t>
        <a:bodyPr/>
        <a:lstStyle/>
        <a:p>
          <a:endParaRPr lang="en-ZA"/>
        </a:p>
      </dgm:t>
    </dgm:pt>
    <dgm:pt modelId="{0B2103B2-D726-462B-8366-83C6ADA891DE}" type="pres">
      <dgm:prSet presAssocID="{1D96F992-A5E9-40BC-8478-E24EF2A9494D}" presName="space" presStyleCnt="0"/>
      <dgm:spPr/>
    </dgm:pt>
    <dgm:pt modelId="{8D80051E-207E-4F90-8EFE-64D82A35E63B}" type="pres">
      <dgm:prSet presAssocID="{F2845C33-17A3-44C2-A8C3-C738FFA6DC3D}" presName="composite" presStyleCnt="0"/>
      <dgm:spPr/>
    </dgm:pt>
    <dgm:pt modelId="{46E51B88-1C24-4BE1-A34B-6FD0623FA081}" type="pres">
      <dgm:prSet presAssocID="{F2845C33-17A3-44C2-A8C3-C738FFA6DC3D}" presName="parTx" presStyleLbl="alignNode1" presStyleIdx="1" presStyleCnt="2">
        <dgm:presLayoutVars>
          <dgm:chMax val="0"/>
          <dgm:chPref val="0"/>
          <dgm:bulletEnabled val="1"/>
        </dgm:presLayoutVars>
      </dgm:prSet>
      <dgm:spPr/>
      <dgm:t>
        <a:bodyPr/>
        <a:lstStyle/>
        <a:p>
          <a:endParaRPr lang="en-ZA"/>
        </a:p>
      </dgm:t>
    </dgm:pt>
    <dgm:pt modelId="{88F8A4D0-8165-4735-AE24-E4AFBE708193}" type="pres">
      <dgm:prSet presAssocID="{F2845C33-17A3-44C2-A8C3-C738FFA6DC3D}" presName="desTx" presStyleLbl="alignAccFollowNode1" presStyleIdx="1" presStyleCnt="2" custLinFactNeighborX="1093" custLinFactNeighborY="-444">
        <dgm:presLayoutVars>
          <dgm:bulletEnabled val="1"/>
        </dgm:presLayoutVars>
      </dgm:prSet>
      <dgm:spPr/>
      <dgm:t>
        <a:bodyPr/>
        <a:lstStyle/>
        <a:p>
          <a:endParaRPr lang="en-ZA"/>
        </a:p>
      </dgm:t>
    </dgm:pt>
  </dgm:ptLst>
  <dgm:cxnLst>
    <dgm:cxn modelId="{4637BFFD-C8C9-43F3-B31F-2E9ED46238F9}" type="presOf" srcId="{DD7A393A-288B-4D4F-8021-9D10FB265F91}" destId="{A49CB9A1-1C41-4388-90E6-C322DC31ADE5}" srcOrd="0" destOrd="12" presId="urn:microsoft.com/office/officeart/2005/8/layout/hList1"/>
    <dgm:cxn modelId="{FEE813BB-2601-4EC9-AB96-DBC67750D525}" srcId="{E643645E-AE84-473A-B850-578F89AF158D}" destId="{FBB9605F-FD14-4730-AD1F-D58877FF0706}" srcOrd="3" destOrd="0" parTransId="{53C3451D-8F53-4FD2-8A5D-50A973F9CDAC}" sibTransId="{10AD93FC-39A6-4511-A23D-C483B2A935A9}"/>
    <dgm:cxn modelId="{AFE85577-E9AB-444B-93BB-79A4B8206534}" type="presOf" srcId="{2D5725A5-3647-4B14-B7DC-A2A67ADBED73}" destId="{A49CB9A1-1C41-4388-90E6-C322DC31ADE5}" srcOrd="0" destOrd="0" presId="urn:microsoft.com/office/officeart/2005/8/layout/hList1"/>
    <dgm:cxn modelId="{B3319E48-EABD-417E-B3E0-FEE8692CC778}" type="presOf" srcId="{2FE98AEF-7453-48B9-8925-A284C38CA758}" destId="{A49CB9A1-1C41-4388-90E6-C322DC31ADE5}" srcOrd="0" destOrd="1" presId="urn:microsoft.com/office/officeart/2005/8/layout/hList1"/>
    <dgm:cxn modelId="{A0FCBF02-C27E-4B14-A7BC-0775A5DB03CA}" srcId="{E643645E-AE84-473A-B850-578F89AF158D}" destId="{2D5725A5-3647-4B14-B7DC-A2A67ADBED73}" srcOrd="0" destOrd="0" parTransId="{8AD0A170-B8EE-4DAD-AA13-1C14421821E6}" sibTransId="{320EFEA8-9465-4319-8D1D-6E5EF4C14902}"/>
    <dgm:cxn modelId="{834A2791-8A97-4FA3-918F-BD6497AF4A22}" type="presOf" srcId="{73667C89-A1FC-4061-963F-552E7BD365AE}" destId="{A49CB9A1-1C41-4388-90E6-C322DC31ADE5}" srcOrd="0" destOrd="8" presId="urn:microsoft.com/office/officeart/2005/8/layout/hList1"/>
    <dgm:cxn modelId="{9CAB874A-273B-45F9-A79B-1814D7E558FC}" type="presOf" srcId="{0A520243-FB52-468A-ACF9-4D224FC38073}" destId="{A49CB9A1-1C41-4388-90E6-C322DC31ADE5}" srcOrd="0" destOrd="7" presId="urn:microsoft.com/office/officeart/2005/8/layout/hList1"/>
    <dgm:cxn modelId="{5334E2E5-BD3E-4E70-89B5-9AF81043BD31}" srcId="{F2845C33-17A3-44C2-A8C3-C738FFA6DC3D}" destId="{91CF4893-C517-4169-AAE5-CE6BEEC503D0}" srcOrd="0" destOrd="0" parTransId="{0DBEE710-5E99-4B13-95E5-58A5D586CBC0}" sibTransId="{84C44574-FCD8-4246-AB22-64E326D2D9FA}"/>
    <dgm:cxn modelId="{C63659A5-589B-4BF4-9B83-6CBFD185D2F6}" type="presOf" srcId="{BD95C3F9-CF70-4DF9-BE0F-CEDC524178D2}" destId="{88F8A4D0-8165-4735-AE24-E4AFBE708193}" srcOrd="0" destOrd="1" presId="urn:microsoft.com/office/officeart/2005/8/layout/hList1"/>
    <dgm:cxn modelId="{E0663B2E-8361-43E1-A0B1-74C9CE0701BA}" type="presOf" srcId="{C7166913-EB81-483B-A405-51605D583C94}" destId="{9237E9BD-D1C4-4074-ABF2-77C491628F16}" srcOrd="0" destOrd="0" presId="urn:microsoft.com/office/officeart/2005/8/layout/hList1"/>
    <dgm:cxn modelId="{5B2D3C17-1BA9-4CA2-A922-0F573344998F}" type="presOf" srcId="{F2845C33-17A3-44C2-A8C3-C738FFA6DC3D}" destId="{46E51B88-1C24-4BE1-A34B-6FD0623FA081}" srcOrd="0" destOrd="0" presId="urn:microsoft.com/office/officeart/2005/8/layout/hList1"/>
    <dgm:cxn modelId="{DA0518B4-417F-4A28-A16F-9AF9748AF30B}" srcId="{E643645E-AE84-473A-B850-578F89AF158D}" destId="{821AB2E6-72DF-4C28-8B48-2B4DA680139F}" srcOrd="5" destOrd="0" parTransId="{6273BD69-1B6F-4376-A0D3-6772D1374CE3}" sibTransId="{1B890F82-D6F7-49F8-BE21-DDEFC4B2517A}"/>
    <dgm:cxn modelId="{32A7CBFB-C1F8-495E-B372-3D7CC3DC1976}" srcId="{F2845C33-17A3-44C2-A8C3-C738FFA6DC3D}" destId="{BD95C3F9-CF70-4DF9-BE0F-CEDC524178D2}" srcOrd="1" destOrd="0" parTransId="{A38DADE7-E672-45A6-B83D-A770D27CE961}" sibTransId="{3279C1E8-8B3D-4BF2-BE2E-90B3509349A2}"/>
    <dgm:cxn modelId="{58352942-9AFC-49D8-9D6D-994D2844C2C5}" srcId="{E643645E-AE84-473A-B850-578F89AF158D}" destId="{E3593D03-4DC4-43B8-99C1-BB4FB56B7554}" srcOrd="2" destOrd="0" parTransId="{F2AB03B2-713A-4A03-9118-8D4A033E8156}" sibTransId="{E43AFAED-2BF2-4C16-9767-E6939BB113FB}"/>
    <dgm:cxn modelId="{A48AF946-422F-436F-BCA7-3FDFE0322922}" type="presOf" srcId="{91CF4893-C517-4169-AAE5-CE6BEEC503D0}" destId="{88F8A4D0-8165-4735-AE24-E4AFBE708193}" srcOrd="0" destOrd="0" presId="urn:microsoft.com/office/officeart/2005/8/layout/hList1"/>
    <dgm:cxn modelId="{F47212B7-A159-4A00-99DE-3DF7152E5227}" type="presOf" srcId="{FBB9605F-FD14-4730-AD1F-D58877FF0706}" destId="{A49CB9A1-1C41-4388-90E6-C322DC31ADE5}" srcOrd="0" destOrd="3" presId="urn:microsoft.com/office/officeart/2005/8/layout/hList1"/>
    <dgm:cxn modelId="{A2231B31-5A1C-48DA-9DA6-5A5468A4BEF3}" srcId="{E643645E-AE84-473A-B850-578F89AF158D}" destId="{E35E8FB5-8BC5-4C87-8212-35AEE5B0C8A2}" srcOrd="6" destOrd="0" parTransId="{6ACDFCC1-B4EE-486D-A2C7-1B0CEA3292D0}" sibTransId="{04B7EE5A-7A2D-4B91-86E4-BFB1E184BEF1}"/>
    <dgm:cxn modelId="{D8E2BEFD-6EBC-4258-A128-866FFC80BFC2}" srcId="{E643645E-AE84-473A-B850-578F89AF158D}" destId="{0A520243-FB52-468A-ACF9-4D224FC38073}" srcOrd="7" destOrd="0" parTransId="{9F884C7C-9D4A-4103-9FCC-DB2E3D44F3BE}" sibTransId="{008386C3-F358-4786-A6DF-DE09BD0224B0}"/>
    <dgm:cxn modelId="{8BC5E9D9-E75D-410C-BA4C-B675C63C6B32}" type="presOf" srcId="{E35E8FB5-8BC5-4C87-8212-35AEE5B0C8A2}" destId="{A49CB9A1-1C41-4388-90E6-C322DC31ADE5}" srcOrd="0" destOrd="6" presId="urn:microsoft.com/office/officeart/2005/8/layout/hList1"/>
    <dgm:cxn modelId="{15E7760F-F352-4A18-816D-6F18520193F2}" type="presOf" srcId="{2B40BA51-6EE7-4C49-BCE5-E0FDAB132F72}" destId="{A49CB9A1-1C41-4388-90E6-C322DC31ADE5}" srcOrd="0" destOrd="13" presId="urn:microsoft.com/office/officeart/2005/8/layout/hList1"/>
    <dgm:cxn modelId="{7ADE72FC-E490-45EC-97A4-612614862FDA}" type="presOf" srcId="{160B9249-9F37-45A3-BC18-6C3B06B94441}" destId="{A49CB9A1-1C41-4388-90E6-C322DC31ADE5}" srcOrd="0" destOrd="9" presId="urn:microsoft.com/office/officeart/2005/8/layout/hList1"/>
    <dgm:cxn modelId="{2748D50A-8EA3-4D60-B5CB-4E126B855F56}" type="presOf" srcId="{E643645E-AE84-473A-B850-578F89AF158D}" destId="{46664EFA-813E-4AE3-A0DA-D19D50C9EA87}" srcOrd="0" destOrd="0" presId="urn:microsoft.com/office/officeart/2005/8/layout/hList1"/>
    <dgm:cxn modelId="{FA4D65CF-7F1C-4A7D-8622-0B2ECE27F807}" type="presOf" srcId="{5278AC0C-0656-4418-87EE-047AC008A5E1}" destId="{A49CB9A1-1C41-4388-90E6-C322DC31ADE5}" srcOrd="0" destOrd="11" presId="urn:microsoft.com/office/officeart/2005/8/layout/hList1"/>
    <dgm:cxn modelId="{B052BCDC-0DF8-4123-9FB3-89295133ED19}" srcId="{C7166913-EB81-483B-A405-51605D583C94}" destId="{E643645E-AE84-473A-B850-578F89AF158D}" srcOrd="0" destOrd="0" parTransId="{0592CBE2-47CF-49BC-81A0-F305A6481DB5}" sibTransId="{1D96F992-A5E9-40BC-8478-E24EF2A9494D}"/>
    <dgm:cxn modelId="{F5CB9BF4-9064-45A1-B789-D05DD727C1DC}" type="presOf" srcId="{E3593D03-4DC4-43B8-99C1-BB4FB56B7554}" destId="{A49CB9A1-1C41-4388-90E6-C322DC31ADE5}" srcOrd="0" destOrd="2" presId="urn:microsoft.com/office/officeart/2005/8/layout/hList1"/>
    <dgm:cxn modelId="{73A66A98-F373-470B-A081-32402B2FEB37}" srcId="{E643645E-AE84-473A-B850-578F89AF158D}" destId="{6B3E7287-79FB-4CCD-8B95-9AF773D89844}" srcOrd="10" destOrd="0" parTransId="{1E4CA458-0CEB-4EF2-A350-C026AF18A0AE}" sibTransId="{FCBFC043-F1EF-4E33-9F78-D37DFD1568E4}"/>
    <dgm:cxn modelId="{DD47DEE9-AED3-4323-A6EE-9C7D49F210A2}" type="presOf" srcId="{BD2C3373-85C9-4245-B02D-03BAADD21DC6}" destId="{A49CB9A1-1C41-4388-90E6-C322DC31ADE5}" srcOrd="0" destOrd="4" presId="urn:microsoft.com/office/officeart/2005/8/layout/hList1"/>
    <dgm:cxn modelId="{D87B31A4-BBCF-4F49-AE39-42F71F8CB6AF}" srcId="{E643645E-AE84-473A-B850-578F89AF158D}" destId="{DD7A393A-288B-4D4F-8021-9D10FB265F91}" srcOrd="12" destOrd="0" parTransId="{D3C6BFE8-4D34-4514-8199-47D00034FE72}" sibTransId="{0E41B9BC-DF9F-4BB2-913C-54B4B86977E6}"/>
    <dgm:cxn modelId="{E9621730-916A-40B8-AC69-EFA33C932397}" type="presOf" srcId="{821AB2E6-72DF-4C28-8B48-2B4DA680139F}" destId="{A49CB9A1-1C41-4388-90E6-C322DC31ADE5}" srcOrd="0" destOrd="5" presId="urn:microsoft.com/office/officeart/2005/8/layout/hList1"/>
    <dgm:cxn modelId="{E70DF4CD-2B9F-4BE4-A864-57934A921A92}" srcId="{E643645E-AE84-473A-B850-578F89AF158D}" destId="{BD2C3373-85C9-4245-B02D-03BAADD21DC6}" srcOrd="4" destOrd="0" parTransId="{14989A43-8E6B-4853-B47D-37396A1871C8}" sibTransId="{554358FB-4717-43CF-AF2C-5D3E66686EB7}"/>
    <dgm:cxn modelId="{C1C01F5A-7D36-49A9-9471-045938B24DE3}" srcId="{E643645E-AE84-473A-B850-578F89AF158D}" destId="{2B40BA51-6EE7-4C49-BCE5-E0FDAB132F72}" srcOrd="13" destOrd="0" parTransId="{4C865B73-86E2-491B-A1CF-1A582E87E09F}" sibTransId="{C95DC73C-E15A-4673-87F9-DB94FFC8D428}"/>
    <dgm:cxn modelId="{58F3E372-F7A1-4878-8312-D097608BCB14}" srcId="{C7166913-EB81-483B-A405-51605D583C94}" destId="{F2845C33-17A3-44C2-A8C3-C738FFA6DC3D}" srcOrd="1" destOrd="0" parTransId="{1548174F-5567-43D2-8804-43918E9950A6}" sibTransId="{40B9BAEB-94C0-4C14-A67D-B3188E92633D}"/>
    <dgm:cxn modelId="{8F53CF5B-2129-4A84-9EC7-39ECD9F88340}" srcId="{E643645E-AE84-473A-B850-578F89AF158D}" destId="{2FE98AEF-7453-48B9-8925-A284C38CA758}" srcOrd="1" destOrd="0" parTransId="{06B8B102-2F09-4E73-9EB9-A4E27930D3C0}" sibTransId="{591B80DA-3F65-42FC-A085-07197909F0A7}"/>
    <dgm:cxn modelId="{0CB5BF4C-A075-4072-BD4B-D33C8C50C840}" srcId="{E643645E-AE84-473A-B850-578F89AF158D}" destId="{5278AC0C-0656-4418-87EE-047AC008A5E1}" srcOrd="11" destOrd="0" parTransId="{B30768F3-1625-4D6B-8DD1-574FCCB62A7E}" sibTransId="{DA48B6E0-AA63-416C-AE40-299F49BEE5D1}"/>
    <dgm:cxn modelId="{3238CEB6-4122-4E68-9173-C51ED47D42CF}" type="presOf" srcId="{6B3E7287-79FB-4CCD-8B95-9AF773D89844}" destId="{A49CB9A1-1C41-4388-90E6-C322DC31ADE5}" srcOrd="0" destOrd="10" presId="urn:microsoft.com/office/officeart/2005/8/layout/hList1"/>
    <dgm:cxn modelId="{30772714-94ED-401E-81A9-ADDEDF4BBA8E}" srcId="{E643645E-AE84-473A-B850-578F89AF158D}" destId="{160B9249-9F37-45A3-BC18-6C3B06B94441}" srcOrd="9" destOrd="0" parTransId="{0B656B49-A009-4BBB-97E5-80E1448E596B}" sibTransId="{78BB0436-9475-4B5F-A72A-04581049F95A}"/>
    <dgm:cxn modelId="{EF6C7936-C5A3-482F-8D28-2CD2D0D91B9C}" srcId="{E643645E-AE84-473A-B850-578F89AF158D}" destId="{73667C89-A1FC-4061-963F-552E7BD365AE}" srcOrd="8" destOrd="0" parTransId="{D4A0D23E-7A9B-4839-A9E7-BF039BAFAE15}" sibTransId="{0BD4E2F1-E34E-4C05-A873-6BDAD8B755E0}"/>
    <dgm:cxn modelId="{A1AD403B-E3C6-411E-9023-EEAC3B68FBD8}" type="presParOf" srcId="{9237E9BD-D1C4-4074-ABF2-77C491628F16}" destId="{CB752FAD-CAAB-4E98-8D06-742F440DA7BD}" srcOrd="0" destOrd="0" presId="urn:microsoft.com/office/officeart/2005/8/layout/hList1"/>
    <dgm:cxn modelId="{BF9FF702-165D-45F0-A58A-BFC5E3DF8BCF}" type="presParOf" srcId="{CB752FAD-CAAB-4E98-8D06-742F440DA7BD}" destId="{46664EFA-813E-4AE3-A0DA-D19D50C9EA87}" srcOrd="0" destOrd="0" presId="urn:microsoft.com/office/officeart/2005/8/layout/hList1"/>
    <dgm:cxn modelId="{4F225FB4-BA4E-49AA-AE69-B29BFF7CF6E6}" type="presParOf" srcId="{CB752FAD-CAAB-4E98-8D06-742F440DA7BD}" destId="{A49CB9A1-1C41-4388-90E6-C322DC31ADE5}" srcOrd="1" destOrd="0" presId="urn:microsoft.com/office/officeart/2005/8/layout/hList1"/>
    <dgm:cxn modelId="{E92D1F05-723E-48AF-A75B-47CAA14CE6B9}" type="presParOf" srcId="{9237E9BD-D1C4-4074-ABF2-77C491628F16}" destId="{0B2103B2-D726-462B-8366-83C6ADA891DE}" srcOrd="1" destOrd="0" presId="urn:microsoft.com/office/officeart/2005/8/layout/hList1"/>
    <dgm:cxn modelId="{A4EFCFB6-3ED6-40DF-BA6E-F260FF2C51E5}" type="presParOf" srcId="{9237E9BD-D1C4-4074-ABF2-77C491628F16}" destId="{8D80051E-207E-4F90-8EFE-64D82A35E63B}" srcOrd="2" destOrd="0" presId="urn:microsoft.com/office/officeart/2005/8/layout/hList1"/>
    <dgm:cxn modelId="{426E35E5-F690-477F-91B7-BCF541022A96}" type="presParOf" srcId="{8D80051E-207E-4F90-8EFE-64D82A35E63B}" destId="{46E51B88-1C24-4BE1-A34B-6FD0623FA081}" srcOrd="0" destOrd="0" presId="urn:microsoft.com/office/officeart/2005/8/layout/hList1"/>
    <dgm:cxn modelId="{5DA65621-27F2-487B-8D61-A3CD31B03047}" type="presParOf" srcId="{8D80051E-207E-4F90-8EFE-64D82A35E63B}" destId="{88F8A4D0-8165-4735-AE24-E4AFBE7081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166913-EB81-483B-A405-51605D583C9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ZA"/>
        </a:p>
      </dgm:t>
    </dgm:pt>
    <dgm:pt modelId="{49D0E2CA-F8DF-4172-9A50-9BCD4E658F7C}">
      <dgm:prSet custT="1"/>
      <dgm:spPr/>
      <dgm:t>
        <a:bodyPr/>
        <a:lstStyle/>
        <a:p>
          <a:r>
            <a:rPr lang="en-ZA" sz="2400" dirty="0" smtClean="0">
              <a:latin typeface="Calibri" panose="020F0502020204030204" pitchFamily="34" charset="0"/>
            </a:rPr>
            <a:t>Providing principals with greater powers over school management</a:t>
          </a:r>
          <a:endParaRPr lang="en-ZA" sz="2400" dirty="0">
            <a:latin typeface="Calibri" panose="020F0502020204030204" pitchFamily="34" charset="0"/>
          </a:endParaRPr>
        </a:p>
      </dgm:t>
    </dgm:pt>
    <dgm:pt modelId="{CC983E5E-D034-4324-B106-66067A69FE76}" type="parTrans" cxnId="{8852A884-DE0F-44F7-87D6-C805B33A47F5}">
      <dgm:prSet/>
      <dgm:spPr/>
      <dgm:t>
        <a:bodyPr/>
        <a:lstStyle/>
        <a:p>
          <a:endParaRPr lang="en-ZA"/>
        </a:p>
      </dgm:t>
    </dgm:pt>
    <dgm:pt modelId="{29A5E655-1913-4E1B-95EE-2B800553B222}" type="sibTrans" cxnId="{8852A884-DE0F-44F7-87D6-C805B33A47F5}">
      <dgm:prSet/>
      <dgm:spPr/>
      <dgm:t>
        <a:bodyPr/>
        <a:lstStyle/>
        <a:p>
          <a:endParaRPr lang="en-ZA"/>
        </a:p>
      </dgm:t>
    </dgm:pt>
    <dgm:pt modelId="{4B62B96B-9BCC-4659-9A5E-CB74928471B4}">
      <dgm:prSet custT="1"/>
      <dgm:spPr/>
      <dgm:t>
        <a:bodyPr/>
        <a:lstStyle/>
        <a:p>
          <a:r>
            <a:rPr lang="en-ZA" sz="2400" dirty="0" smtClean="0">
              <a:latin typeface="Calibri" panose="020F0502020204030204" pitchFamily="34" charset="0"/>
            </a:rPr>
            <a:t>No local evidence linking management powers to increased learning in schools.</a:t>
          </a:r>
          <a:endParaRPr lang="en-ZA" sz="2400" dirty="0">
            <a:latin typeface="Calibri" panose="020F0502020204030204" pitchFamily="34" charset="0"/>
          </a:endParaRPr>
        </a:p>
      </dgm:t>
    </dgm:pt>
    <dgm:pt modelId="{A4594701-3CD0-45D2-AC5E-8A45584E8A99}" type="parTrans" cxnId="{82C0CAFE-B771-450E-B409-C7E6D846F061}">
      <dgm:prSet/>
      <dgm:spPr/>
      <dgm:t>
        <a:bodyPr/>
        <a:lstStyle/>
        <a:p>
          <a:endParaRPr lang="en-ZA"/>
        </a:p>
      </dgm:t>
    </dgm:pt>
    <dgm:pt modelId="{80678002-708A-4508-A11B-3F784FDB1655}" type="sibTrans" cxnId="{82C0CAFE-B771-450E-B409-C7E6D846F061}">
      <dgm:prSet/>
      <dgm:spPr/>
      <dgm:t>
        <a:bodyPr/>
        <a:lstStyle/>
        <a:p>
          <a:endParaRPr lang="en-ZA"/>
        </a:p>
      </dgm:t>
    </dgm:pt>
    <dgm:pt modelId="{386DD8AA-6DA0-4EE9-8FE9-108EE647181D}">
      <dgm:prSet custT="1"/>
      <dgm:spPr/>
      <dgm:t>
        <a:bodyPr/>
        <a:lstStyle/>
        <a:p>
          <a:r>
            <a:rPr lang="en-ZA" sz="2400" dirty="0" smtClean="0">
              <a:latin typeface="Calibri" panose="020F0502020204030204" pitchFamily="34" charset="0"/>
            </a:rPr>
            <a:t>International evidence generally supports the decentralisation of decision making to the school-level in raising school outcomes </a:t>
          </a:r>
          <a:r>
            <a:rPr lang="en-ZA" sz="2000" dirty="0" smtClean="0">
              <a:latin typeface="Calibri" panose="020F0502020204030204" pitchFamily="34" charset="0"/>
            </a:rPr>
            <a:t>(</a:t>
          </a:r>
          <a:r>
            <a:rPr lang="en-ZA" sz="2000" dirty="0" err="1" smtClean="0">
              <a:latin typeface="Calibri" panose="020F0502020204030204" pitchFamily="34" charset="0"/>
            </a:rPr>
            <a:t>Hanushek</a:t>
          </a:r>
          <a:r>
            <a:rPr lang="en-ZA" sz="2000" dirty="0" smtClean="0">
              <a:latin typeface="Calibri" panose="020F0502020204030204" pitchFamily="34" charset="0"/>
            </a:rPr>
            <a:t> &amp; </a:t>
          </a:r>
          <a:r>
            <a:rPr lang="en-ZA" sz="2000" dirty="0" err="1" smtClean="0">
              <a:latin typeface="Calibri" panose="020F0502020204030204" pitchFamily="34" charset="0"/>
            </a:rPr>
            <a:t>Woesmann</a:t>
          </a:r>
          <a:r>
            <a:rPr lang="en-ZA" sz="2000" dirty="0" smtClean="0">
              <a:latin typeface="Calibri" panose="020F0502020204030204" pitchFamily="34" charset="0"/>
            </a:rPr>
            <a:t> 2007)</a:t>
          </a:r>
          <a:r>
            <a:rPr lang="en-ZA" sz="2400" dirty="0" smtClean="0">
              <a:latin typeface="Calibri" panose="020F0502020204030204" pitchFamily="34" charset="0"/>
            </a:rPr>
            <a:t>. </a:t>
          </a:r>
          <a:endParaRPr lang="en-ZA" sz="2400" dirty="0">
            <a:latin typeface="Calibri" panose="020F0502020204030204" pitchFamily="34" charset="0"/>
          </a:endParaRPr>
        </a:p>
      </dgm:t>
    </dgm:pt>
    <dgm:pt modelId="{DFD74EC2-31BA-4775-A313-0BF927C91A83}" type="parTrans" cxnId="{9438828B-552C-4ADD-9A87-DE1089BBC803}">
      <dgm:prSet/>
      <dgm:spPr/>
      <dgm:t>
        <a:bodyPr/>
        <a:lstStyle/>
        <a:p>
          <a:endParaRPr lang="en-ZA"/>
        </a:p>
      </dgm:t>
    </dgm:pt>
    <dgm:pt modelId="{CA839346-7BEC-4212-8DA1-D93AFDB39076}" type="sibTrans" cxnId="{9438828B-552C-4ADD-9A87-DE1089BBC803}">
      <dgm:prSet/>
      <dgm:spPr/>
      <dgm:t>
        <a:bodyPr/>
        <a:lstStyle/>
        <a:p>
          <a:endParaRPr lang="en-ZA"/>
        </a:p>
      </dgm:t>
    </dgm:pt>
    <dgm:pt modelId="{260FF4E3-2F0E-44FF-89F8-0A9F95E7D8F8}">
      <dgm:prSet custT="1"/>
      <dgm:spPr/>
      <dgm:t>
        <a:bodyPr/>
        <a:lstStyle/>
        <a:p>
          <a:r>
            <a:rPr lang="en-ZA" sz="2400" dirty="0" smtClean="0">
              <a:latin typeface="Calibri" panose="020F0502020204030204" pitchFamily="34" charset="0"/>
            </a:rPr>
            <a:t>However increased autonomy must be packaged with accountability measures</a:t>
          </a:r>
          <a:endParaRPr lang="en-ZA" sz="2400" dirty="0">
            <a:latin typeface="Calibri" panose="020F0502020204030204" pitchFamily="34" charset="0"/>
          </a:endParaRPr>
        </a:p>
      </dgm:t>
    </dgm:pt>
    <dgm:pt modelId="{49F6E5F0-90A9-4E0F-A226-F95F26DC718B}" type="parTrans" cxnId="{BE43C951-48E3-4802-BC92-9089D95FCAE1}">
      <dgm:prSet/>
      <dgm:spPr/>
      <dgm:t>
        <a:bodyPr/>
        <a:lstStyle/>
        <a:p>
          <a:endParaRPr lang="en-ZA"/>
        </a:p>
      </dgm:t>
    </dgm:pt>
    <dgm:pt modelId="{B21A7AB2-D863-474A-A927-FDE3A8FDFADB}" type="sibTrans" cxnId="{BE43C951-48E3-4802-BC92-9089D95FCAE1}">
      <dgm:prSet/>
      <dgm:spPr/>
      <dgm:t>
        <a:bodyPr/>
        <a:lstStyle/>
        <a:p>
          <a:endParaRPr lang="en-ZA"/>
        </a:p>
      </dgm:t>
    </dgm:pt>
    <dgm:pt modelId="{E47942C0-0BCD-421B-8960-7CBD4485FF86}">
      <dgm:prSet custT="1"/>
      <dgm:spPr/>
      <dgm:t>
        <a:bodyPr/>
        <a:lstStyle/>
        <a:p>
          <a:endParaRPr lang="en-ZA" sz="2400" dirty="0"/>
        </a:p>
      </dgm:t>
    </dgm:pt>
    <dgm:pt modelId="{8F6D7F3A-3B51-4C16-8596-37748A94F137}" type="parTrans" cxnId="{8B87F40F-5923-46DF-BC87-8FDBD4A75BE1}">
      <dgm:prSet/>
      <dgm:spPr/>
      <dgm:t>
        <a:bodyPr/>
        <a:lstStyle/>
        <a:p>
          <a:endParaRPr lang="en-ZA"/>
        </a:p>
      </dgm:t>
    </dgm:pt>
    <dgm:pt modelId="{C56F7104-0DAF-4374-8322-F2C993C1F986}" type="sibTrans" cxnId="{8B87F40F-5923-46DF-BC87-8FDBD4A75BE1}">
      <dgm:prSet/>
      <dgm:spPr/>
      <dgm:t>
        <a:bodyPr/>
        <a:lstStyle/>
        <a:p>
          <a:endParaRPr lang="en-ZA"/>
        </a:p>
      </dgm:t>
    </dgm:pt>
    <dgm:pt modelId="{23B86F25-1B58-4439-B63A-91559F03206F}">
      <dgm:prSet custT="1"/>
      <dgm:spPr/>
      <dgm:t>
        <a:bodyPr/>
        <a:lstStyle/>
        <a:p>
          <a:endParaRPr lang="en-ZA" sz="2400" dirty="0"/>
        </a:p>
      </dgm:t>
    </dgm:pt>
    <dgm:pt modelId="{B10455EE-74B1-4D5D-A62B-94745FFB4883}" type="parTrans" cxnId="{0757A8A7-E4D8-4E34-A0BB-534BF184D1DF}">
      <dgm:prSet/>
      <dgm:spPr/>
      <dgm:t>
        <a:bodyPr/>
        <a:lstStyle/>
        <a:p>
          <a:endParaRPr lang="en-ZA"/>
        </a:p>
      </dgm:t>
    </dgm:pt>
    <dgm:pt modelId="{4C223D30-FF5B-47D4-97AA-E9CCA197DFD4}" type="sibTrans" cxnId="{0757A8A7-E4D8-4E34-A0BB-534BF184D1DF}">
      <dgm:prSet/>
      <dgm:spPr/>
      <dgm:t>
        <a:bodyPr/>
        <a:lstStyle/>
        <a:p>
          <a:endParaRPr lang="en-ZA"/>
        </a:p>
      </dgm:t>
    </dgm:pt>
    <dgm:pt modelId="{5B22859F-1361-4DD8-80D6-20B55DCE2E5E}">
      <dgm:prSet custT="1"/>
      <dgm:spPr/>
      <dgm:t>
        <a:bodyPr/>
        <a:lstStyle/>
        <a:p>
          <a:r>
            <a:rPr lang="en-ZA" sz="2400" dirty="0" smtClean="0">
              <a:solidFill>
                <a:schemeClr val="accent1"/>
              </a:solidFill>
              <a:latin typeface="Cambria" panose="02040503050406030204" pitchFamily="18" charset="0"/>
            </a:rPr>
            <a:t>“Local autonomy without strong accountability may be worse than doing nothing” -</a:t>
          </a:r>
          <a:r>
            <a:rPr lang="en-ZA" sz="2000" dirty="0" err="1" smtClean="0">
              <a:solidFill>
                <a:schemeClr val="tx1"/>
              </a:solidFill>
              <a:latin typeface="Calibri" panose="020F0502020204030204" pitchFamily="34" charset="0"/>
            </a:rPr>
            <a:t>Hanushek</a:t>
          </a:r>
          <a:r>
            <a:rPr lang="en-ZA" sz="2000" dirty="0" smtClean="0">
              <a:solidFill>
                <a:schemeClr val="tx1"/>
              </a:solidFill>
              <a:latin typeface="Calibri" panose="020F0502020204030204" pitchFamily="34" charset="0"/>
            </a:rPr>
            <a:t> &amp; </a:t>
          </a:r>
          <a:r>
            <a:rPr lang="en-ZA" sz="2000" dirty="0" err="1" smtClean="0">
              <a:solidFill>
                <a:schemeClr val="tx1"/>
              </a:solidFill>
              <a:latin typeface="Calibri" panose="020F0502020204030204" pitchFamily="34" charset="0"/>
            </a:rPr>
            <a:t>Woesmann</a:t>
          </a:r>
          <a:r>
            <a:rPr lang="en-ZA" sz="2000" dirty="0" smtClean="0">
              <a:solidFill>
                <a:schemeClr val="tx1"/>
              </a:solidFill>
              <a:latin typeface="Calibri" panose="020F0502020204030204" pitchFamily="34" charset="0"/>
            </a:rPr>
            <a:t>, 2007:74</a:t>
          </a:r>
          <a:endParaRPr lang="en-ZA" sz="2000" dirty="0">
            <a:solidFill>
              <a:schemeClr val="tx1"/>
            </a:solidFill>
            <a:latin typeface="Calibri" panose="020F0502020204030204" pitchFamily="34" charset="0"/>
          </a:endParaRPr>
        </a:p>
      </dgm:t>
    </dgm:pt>
    <dgm:pt modelId="{A5898A3A-1901-49AD-AD92-42D763EA7D7A}" type="parTrans" cxnId="{CEACB888-0420-4C79-8707-A8CEA173A83D}">
      <dgm:prSet/>
      <dgm:spPr/>
      <dgm:t>
        <a:bodyPr/>
        <a:lstStyle/>
        <a:p>
          <a:endParaRPr lang="en-ZA"/>
        </a:p>
      </dgm:t>
    </dgm:pt>
    <dgm:pt modelId="{7D3A5D39-220E-4FE1-B384-6D7A49D76370}" type="sibTrans" cxnId="{CEACB888-0420-4C79-8707-A8CEA173A83D}">
      <dgm:prSet/>
      <dgm:spPr/>
      <dgm:t>
        <a:bodyPr/>
        <a:lstStyle/>
        <a:p>
          <a:endParaRPr lang="en-ZA"/>
        </a:p>
      </dgm:t>
    </dgm:pt>
    <dgm:pt modelId="{9237E9BD-D1C4-4074-ABF2-77C491628F16}" type="pres">
      <dgm:prSet presAssocID="{C7166913-EB81-483B-A405-51605D583C94}" presName="Name0" presStyleCnt="0">
        <dgm:presLayoutVars>
          <dgm:dir/>
          <dgm:animLvl val="lvl"/>
          <dgm:resizeHandles val="exact"/>
        </dgm:presLayoutVars>
      </dgm:prSet>
      <dgm:spPr/>
      <dgm:t>
        <a:bodyPr/>
        <a:lstStyle/>
        <a:p>
          <a:endParaRPr lang="en-ZA"/>
        </a:p>
      </dgm:t>
    </dgm:pt>
    <dgm:pt modelId="{08C869CF-13C9-45D1-972B-A93236CD6073}" type="pres">
      <dgm:prSet presAssocID="{49D0E2CA-F8DF-4172-9A50-9BCD4E658F7C}" presName="composite" presStyleCnt="0"/>
      <dgm:spPr/>
    </dgm:pt>
    <dgm:pt modelId="{BA29A695-18BC-4AAF-958D-5104BFD321F4}" type="pres">
      <dgm:prSet presAssocID="{49D0E2CA-F8DF-4172-9A50-9BCD4E658F7C}" presName="parTx" presStyleLbl="alignNode1" presStyleIdx="0" presStyleCnt="1" custScaleY="100000">
        <dgm:presLayoutVars>
          <dgm:chMax val="0"/>
          <dgm:chPref val="0"/>
          <dgm:bulletEnabled val="1"/>
        </dgm:presLayoutVars>
      </dgm:prSet>
      <dgm:spPr/>
      <dgm:t>
        <a:bodyPr/>
        <a:lstStyle/>
        <a:p>
          <a:endParaRPr lang="en-ZA"/>
        </a:p>
      </dgm:t>
    </dgm:pt>
    <dgm:pt modelId="{E61B94A6-2D15-482C-85BA-65CE5FC021EA}" type="pres">
      <dgm:prSet presAssocID="{49D0E2CA-F8DF-4172-9A50-9BCD4E658F7C}" presName="desTx" presStyleLbl="alignAccFollowNode1" presStyleIdx="0" presStyleCnt="1">
        <dgm:presLayoutVars>
          <dgm:bulletEnabled val="1"/>
        </dgm:presLayoutVars>
      </dgm:prSet>
      <dgm:spPr/>
      <dgm:t>
        <a:bodyPr/>
        <a:lstStyle/>
        <a:p>
          <a:endParaRPr lang="en-ZA"/>
        </a:p>
      </dgm:t>
    </dgm:pt>
  </dgm:ptLst>
  <dgm:cxnLst>
    <dgm:cxn modelId="{CE885F5C-18DF-4757-801D-1DE696B786F4}" type="presOf" srcId="{386DD8AA-6DA0-4EE9-8FE9-108EE647181D}" destId="{E61B94A6-2D15-482C-85BA-65CE5FC021EA}" srcOrd="0" destOrd="1" presId="urn:microsoft.com/office/officeart/2005/8/layout/hList1"/>
    <dgm:cxn modelId="{82C0CAFE-B771-450E-B409-C7E6D846F061}" srcId="{49D0E2CA-F8DF-4172-9A50-9BCD4E658F7C}" destId="{4B62B96B-9BCC-4659-9A5E-CB74928471B4}" srcOrd="0" destOrd="0" parTransId="{A4594701-3CD0-45D2-AC5E-8A45584E8A99}" sibTransId="{80678002-708A-4508-A11B-3F784FDB1655}"/>
    <dgm:cxn modelId="{BE838317-2D38-411E-8D6F-8DEEA85A453A}" type="presOf" srcId="{260FF4E3-2F0E-44FF-89F8-0A9F95E7D8F8}" destId="{E61B94A6-2D15-482C-85BA-65CE5FC021EA}" srcOrd="0" destOrd="2" presId="urn:microsoft.com/office/officeart/2005/8/layout/hList1"/>
    <dgm:cxn modelId="{9390CC1F-08C0-4547-BEFC-86C555E073AF}" type="presOf" srcId="{4B62B96B-9BCC-4659-9A5E-CB74928471B4}" destId="{E61B94A6-2D15-482C-85BA-65CE5FC021EA}" srcOrd="0" destOrd="0" presId="urn:microsoft.com/office/officeart/2005/8/layout/hList1"/>
    <dgm:cxn modelId="{CEACB888-0420-4C79-8707-A8CEA173A83D}" srcId="{49D0E2CA-F8DF-4172-9A50-9BCD4E658F7C}" destId="{5B22859F-1361-4DD8-80D6-20B55DCE2E5E}" srcOrd="3" destOrd="0" parTransId="{A5898A3A-1901-49AD-AD92-42D763EA7D7A}" sibTransId="{7D3A5D39-220E-4FE1-B384-6D7A49D76370}"/>
    <dgm:cxn modelId="{6D53A3ED-845E-42DB-9CE1-0F798A813701}" type="presOf" srcId="{23B86F25-1B58-4439-B63A-91559F03206F}" destId="{E61B94A6-2D15-482C-85BA-65CE5FC021EA}" srcOrd="0" destOrd="4" presId="urn:microsoft.com/office/officeart/2005/8/layout/hList1"/>
    <dgm:cxn modelId="{BE43C951-48E3-4802-BC92-9089D95FCAE1}" srcId="{49D0E2CA-F8DF-4172-9A50-9BCD4E658F7C}" destId="{260FF4E3-2F0E-44FF-89F8-0A9F95E7D8F8}" srcOrd="2" destOrd="0" parTransId="{49F6E5F0-90A9-4E0F-A226-F95F26DC718B}" sibTransId="{B21A7AB2-D863-474A-A927-FDE3A8FDFADB}"/>
    <dgm:cxn modelId="{8852A884-DE0F-44F7-87D6-C805B33A47F5}" srcId="{C7166913-EB81-483B-A405-51605D583C94}" destId="{49D0E2CA-F8DF-4172-9A50-9BCD4E658F7C}" srcOrd="0" destOrd="0" parTransId="{CC983E5E-D034-4324-B106-66067A69FE76}" sibTransId="{29A5E655-1913-4E1B-95EE-2B800553B222}"/>
    <dgm:cxn modelId="{34FF84C9-2E4F-4A94-903F-6F7EBFD5757F}" type="presOf" srcId="{E47942C0-0BCD-421B-8960-7CBD4485FF86}" destId="{E61B94A6-2D15-482C-85BA-65CE5FC021EA}" srcOrd="0" destOrd="5" presId="urn:microsoft.com/office/officeart/2005/8/layout/hList1"/>
    <dgm:cxn modelId="{0F1D4ADF-2603-4A1A-B136-298706D7D292}" type="presOf" srcId="{5B22859F-1361-4DD8-80D6-20B55DCE2E5E}" destId="{E61B94A6-2D15-482C-85BA-65CE5FC021EA}" srcOrd="0" destOrd="3" presId="urn:microsoft.com/office/officeart/2005/8/layout/hList1"/>
    <dgm:cxn modelId="{8B87F40F-5923-46DF-BC87-8FDBD4A75BE1}" srcId="{49D0E2CA-F8DF-4172-9A50-9BCD4E658F7C}" destId="{E47942C0-0BCD-421B-8960-7CBD4485FF86}" srcOrd="5" destOrd="0" parTransId="{8F6D7F3A-3B51-4C16-8596-37748A94F137}" sibTransId="{C56F7104-0DAF-4374-8322-F2C993C1F986}"/>
    <dgm:cxn modelId="{49FE6971-BBCD-49E2-813F-5CEF05787ED5}" type="presOf" srcId="{C7166913-EB81-483B-A405-51605D583C94}" destId="{9237E9BD-D1C4-4074-ABF2-77C491628F16}" srcOrd="0" destOrd="0" presId="urn:microsoft.com/office/officeart/2005/8/layout/hList1"/>
    <dgm:cxn modelId="{0757A8A7-E4D8-4E34-A0BB-534BF184D1DF}" srcId="{49D0E2CA-F8DF-4172-9A50-9BCD4E658F7C}" destId="{23B86F25-1B58-4439-B63A-91559F03206F}" srcOrd="4" destOrd="0" parTransId="{B10455EE-74B1-4D5D-A62B-94745FFB4883}" sibTransId="{4C223D30-FF5B-47D4-97AA-E9CCA197DFD4}"/>
    <dgm:cxn modelId="{9438828B-552C-4ADD-9A87-DE1089BBC803}" srcId="{49D0E2CA-F8DF-4172-9A50-9BCD4E658F7C}" destId="{386DD8AA-6DA0-4EE9-8FE9-108EE647181D}" srcOrd="1" destOrd="0" parTransId="{DFD74EC2-31BA-4775-A313-0BF927C91A83}" sibTransId="{CA839346-7BEC-4212-8DA1-D93AFDB39076}"/>
    <dgm:cxn modelId="{8FDCE6A1-7950-46C8-BB9F-D6588E945324}" type="presOf" srcId="{49D0E2CA-F8DF-4172-9A50-9BCD4E658F7C}" destId="{BA29A695-18BC-4AAF-958D-5104BFD321F4}" srcOrd="0" destOrd="0" presId="urn:microsoft.com/office/officeart/2005/8/layout/hList1"/>
    <dgm:cxn modelId="{9992CF88-5AF5-4D96-BE5D-A47D865C1374}" type="presParOf" srcId="{9237E9BD-D1C4-4074-ABF2-77C491628F16}" destId="{08C869CF-13C9-45D1-972B-A93236CD6073}" srcOrd="0" destOrd="0" presId="urn:microsoft.com/office/officeart/2005/8/layout/hList1"/>
    <dgm:cxn modelId="{13E57925-F14D-440F-9CA8-93487F2FB3F5}" type="presParOf" srcId="{08C869CF-13C9-45D1-972B-A93236CD6073}" destId="{BA29A695-18BC-4AAF-958D-5104BFD321F4}" srcOrd="0" destOrd="0" presId="urn:microsoft.com/office/officeart/2005/8/layout/hList1"/>
    <dgm:cxn modelId="{0104E3F1-AA7B-478F-A9D2-530A51CB7182}" type="presParOf" srcId="{08C869CF-13C9-45D1-972B-A93236CD6073}" destId="{E61B94A6-2D15-482C-85BA-65CE5FC021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2450BB-750D-409F-81A2-204A59BD953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ZA"/>
        </a:p>
      </dgm:t>
    </dgm:pt>
    <dgm:pt modelId="{ABC316C0-5C1E-4A16-9E69-F2706F1634BE}">
      <dgm:prSet phldrT="[Text]" custT="1"/>
      <dgm:spPr/>
      <dgm:t>
        <a:bodyPr/>
        <a:lstStyle/>
        <a:p>
          <a:r>
            <a:rPr lang="en-ZA" sz="2800" b="1" dirty="0" smtClean="0">
              <a:latin typeface="Corbel" panose="020B0503020204020204" pitchFamily="34" charset="0"/>
            </a:rPr>
            <a:t>Education Amendment Act 2007</a:t>
          </a:r>
          <a:endParaRPr lang="en-ZA" sz="2800" dirty="0">
            <a:latin typeface="Corbel" panose="020B0503020204020204" pitchFamily="34" charset="0"/>
          </a:endParaRPr>
        </a:p>
      </dgm:t>
    </dgm:pt>
    <dgm:pt modelId="{EAB1CD00-04A1-4813-B28C-B7ADE1691E0E}" type="parTrans" cxnId="{ED5A723C-044D-4B67-93E2-876DD5D99C3B}">
      <dgm:prSet/>
      <dgm:spPr/>
      <dgm:t>
        <a:bodyPr/>
        <a:lstStyle/>
        <a:p>
          <a:endParaRPr lang="en-ZA"/>
        </a:p>
      </dgm:t>
    </dgm:pt>
    <dgm:pt modelId="{BEE3E885-EF22-4E32-A934-58A559F470BD}" type="sibTrans" cxnId="{ED5A723C-044D-4B67-93E2-876DD5D99C3B}">
      <dgm:prSet/>
      <dgm:spPr/>
      <dgm:t>
        <a:bodyPr/>
        <a:lstStyle/>
        <a:p>
          <a:endParaRPr lang="en-ZA"/>
        </a:p>
      </dgm:t>
    </dgm:pt>
    <dgm:pt modelId="{337156DD-2BB6-4D1A-9AB1-6CB31A1883EA}">
      <dgm:prSet phldrT="[Text]" custT="1"/>
      <dgm:spPr/>
      <dgm:t>
        <a:bodyPr/>
        <a:lstStyle/>
        <a:p>
          <a:r>
            <a:rPr lang="en-ZA" sz="2400" dirty="0" smtClean="0">
              <a:latin typeface="Calibri" panose="020F0502020204030204" pitchFamily="34" charset="0"/>
            </a:rPr>
            <a:t>Increased accountability for principals:</a:t>
          </a:r>
          <a:endParaRPr lang="en-ZA" sz="2400" dirty="0">
            <a:latin typeface="Calibri" panose="020F0502020204030204" pitchFamily="34" charset="0"/>
          </a:endParaRPr>
        </a:p>
      </dgm:t>
    </dgm:pt>
    <dgm:pt modelId="{57A67BFB-66D9-488B-BA9A-DB80B47BB359}" type="parTrans" cxnId="{14DCCFDF-15FD-400E-B6E8-BC70CDE47EAD}">
      <dgm:prSet/>
      <dgm:spPr/>
      <dgm:t>
        <a:bodyPr/>
        <a:lstStyle/>
        <a:p>
          <a:endParaRPr lang="en-ZA"/>
        </a:p>
      </dgm:t>
    </dgm:pt>
    <dgm:pt modelId="{43AD084F-78E5-498F-81A0-E279A189BA91}" type="sibTrans" cxnId="{14DCCFDF-15FD-400E-B6E8-BC70CDE47EAD}">
      <dgm:prSet/>
      <dgm:spPr/>
      <dgm:t>
        <a:bodyPr/>
        <a:lstStyle/>
        <a:p>
          <a:endParaRPr lang="en-ZA"/>
        </a:p>
      </dgm:t>
    </dgm:pt>
    <dgm:pt modelId="{50308E3C-558F-4C87-9DF4-B588549E5D0F}">
      <dgm:prSet phldrT="[Text]" custT="1"/>
      <dgm:spPr/>
      <dgm:t>
        <a:bodyPr/>
        <a:lstStyle/>
        <a:p>
          <a:r>
            <a:rPr lang="en-ZA" sz="2400" dirty="0" smtClean="0">
              <a:latin typeface="Calibri" panose="020F0502020204030204" pitchFamily="34" charset="0"/>
            </a:rPr>
            <a:t>requirement to plan for academic improvements and report against targets set. </a:t>
          </a:r>
          <a:endParaRPr lang="en-ZA" sz="2400" dirty="0">
            <a:latin typeface="Calibri" panose="020F0502020204030204" pitchFamily="34" charset="0"/>
          </a:endParaRPr>
        </a:p>
      </dgm:t>
    </dgm:pt>
    <dgm:pt modelId="{31D89A2B-169C-4D18-AF31-04B964009856}" type="parTrans" cxnId="{02259D9C-D6DE-433C-BAD7-FF8837AE0D20}">
      <dgm:prSet/>
      <dgm:spPr/>
      <dgm:t>
        <a:bodyPr/>
        <a:lstStyle/>
        <a:p>
          <a:endParaRPr lang="en-ZA"/>
        </a:p>
      </dgm:t>
    </dgm:pt>
    <dgm:pt modelId="{98683BD2-FD8D-4CA0-8E0C-193FBFF65E3C}" type="sibTrans" cxnId="{02259D9C-D6DE-433C-BAD7-FF8837AE0D20}">
      <dgm:prSet/>
      <dgm:spPr/>
      <dgm:t>
        <a:bodyPr/>
        <a:lstStyle/>
        <a:p>
          <a:endParaRPr lang="en-ZA"/>
        </a:p>
      </dgm:t>
    </dgm:pt>
    <dgm:pt modelId="{86199719-4C95-4B8B-BEAE-101F128947C3}">
      <dgm:prSet phldrT="[Text]" custT="1"/>
      <dgm:spPr/>
      <dgm:t>
        <a:bodyPr/>
        <a:lstStyle/>
        <a:p>
          <a:r>
            <a:rPr lang="en-ZA" sz="2400" dirty="0" smtClean="0">
              <a:latin typeface="Calibri" panose="020F0502020204030204" pitchFamily="34" charset="0"/>
            </a:rPr>
            <a:t>But does this induce the kind of behavioural change that results in more learning?  </a:t>
          </a:r>
          <a:endParaRPr lang="en-ZA" sz="2400" dirty="0">
            <a:latin typeface="Calibri" panose="020F0502020204030204" pitchFamily="34" charset="0"/>
          </a:endParaRPr>
        </a:p>
      </dgm:t>
    </dgm:pt>
    <dgm:pt modelId="{2F3A4712-AFAB-4E41-A670-1BF349B24D85}" type="parTrans" cxnId="{07E310EC-387F-4E48-BD6B-1E2502E9EC53}">
      <dgm:prSet/>
      <dgm:spPr/>
      <dgm:t>
        <a:bodyPr/>
        <a:lstStyle/>
        <a:p>
          <a:endParaRPr lang="en-ZA"/>
        </a:p>
      </dgm:t>
    </dgm:pt>
    <dgm:pt modelId="{00CF2490-697B-4729-9A79-796A0A74EBDD}" type="sibTrans" cxnId="{07E310EC-387F-4E48-BD6B-1E2502E9EC53}">
      <dgm:prSet/>
      <dgm:spPr/>
      <dgm:t>
        <a:bodyPr/>
        <a:lstStyle/>
        <a:p>
          <a:endParaRPr lang="en-ZA"/>
        </a:p>
      </dgm:t>
    </dgm:pt>
    <dgm:pt modelId="{973D9011-EB38-420D-94BB-72F4DAE78079}">
      <dgm:prSet phldrT="[Text]" custT="1"/>
      <dgm:spPr/>
      <dgm:t>
        <a:bodyPr/>
        <a:lstStyle/>
        <a:p>
          <a:r>
            <a:rPr lang="en-ZA" sz="2400" dirty="0" smtClean="0">
              <a:latin typeface="Calibri" panose="020F0502020204030204" pitchFamily="34" charset="0"/>
            </a:rPr>
            <a:t>Allows for temporary replacement of principals in underperforming schools. </a:t>
          </a:r>
          <a:endParaRPr lang="en-ZA" sz="2400" dirty="0">
            <a:latin typeface="Calibri" panose="020F0502020204030204" pitchFamily="34" charset="0"/>
          </a:endParaRPr>
        </a:p>
      </dgm:t>
    </dgm:pt>
    <dgm:pt modelId="{16BCAD63-0B39-4E0D-BD31-113B22F636E7}" type="parTrans" cxnId="{48F8166F-594B-43CA-9EB2-3EE6A5A5F3A2}">
      <dgm:prSet/>
      <dgm:spPr/>
      <dgm:t>
        <a:bodyPr/>
        <a:lstStyle/>
        <a:p>
          <a:endParaRPr lang="en-ZA"/>
        </a:p>
      </dgm:t>
    </dgm:pt>
    <dgm:pt modelId="{F5B50A9E-AE8F-4574-B2CE-297E88029BC2}" type="sibTrans" cxnId="{48F8166F-594B-43CA-9EB2-3EE6A5A5F3A2}">
      <dgm:prSet/>
      <dgm:spPr/>
      <dgm:t>
        <a:bodyPr/>
        <a:lstStyle/>
        <a:p>
          <a:endParaRPr lang="en-ZA"/>
        </a:p>
      </dgm:t>
    </dgm:pt>
    <dgm:pt modelId="{12F65D7E-74E3-4A10-91CD-7A1FAE81166E}">
      <dgm:prSet phldrT="[Text]" custT="1"/>
      <dgm:spPr>
        <a:solidFill>
          <a:schemeClr val="accent4"/>
        </a:solidFill>
      </dgm:spPr>
      <dgm:t>
        <a:bodyPr/>
        <a:lstStyle/>
        <a:p>
          <a:r>
            <a:rPr lang="en-ZA" sz="2800" b="1" dirty="0" smtClean="0">
              <a:latin typeface="Corbel" panose="020B0503020204020204" pitchFamily="34" charset="0"/>
            </a:rPr>
            <a:t>Standards for </a:t>
          </a:r>
          <a:r>
            <a:rPr lang="en-ZA" sz="2800" b="1" dirty="0" err="1" smtClean="0">
              <a:latin typeface="Corbel" panose="020B0503020204020204" pitchFamily="34" charset="0"/>
            </a:rPr>
            <a:t>Principalship</a:t>
          </a:r>
          <a:endParaRPr lang="en-ZA" sz="2800" dirty="0">
            <a:latin typeface="Corbel" panose="020B0503020204020204" pitchFamily="34" charset="0"/>
          </a:endParaRPr>
        </a:p>
      </dgm:t>
    </dgm:pt>
    <dgm:pt modelId="{C8345F32-52A0-4F2E-8D68-B21921D27531}" type="parTrans" cxnId="{E0A613FC-3BF5-456D-A051-0B3712D28D2D}">
      <dgm:prSet/>
      <dgm:spPr/>
      <dgm:t>
        <a:bodyPr/>
        <a:lstStyle/>
        <a:p>
          <a:endParaRPr lang="en-ZA"/>
        </a:p>
      </dgm:t>
    </dgm:pt>
    <dgm:pt modelId="{973ABCDF-9A9D-4486-8413-CC90C2D090DD}" type="sibTrans" cxnId="{E0A613FC-3BF5-456D-A051-0B3712D28D2D}">
      <dgm:prSet/>
      <dgm:spPr/>
      <dgm:t>
        <a:bodyPr/>
        <a:lstStyle/>
        <a:p>
          <a:endParaRPr lang="en-ZA"/>
        </a:p>
      </dgm:t>
    </dgm:pt>
    <dgm:pt modelId="{982A24C9-BCED-455F-9A14-589B36E13739}">
      <dgm:prSet custT="1"/>
      <dgm:spPr/>
      <dgm:t>
        <a:bodyPr/>
        <a:lstStyle/>
        <a:p>
          <a:r>
            <a:rPr lang="en-ZA" sz="2400" dirty="0" smtClean="0">
              <a:latin typeface="Calibri" panose="020F0502020204030204" pitchFamily="34" charset="0"/>
            </a:rPr>
            <a:t>Redefines the roles and responsibilities of school principals </a:t>
          </a:r>
        </a:p>
      </dgm:t>
    </dgm:pt>
    <dgm:pt modelId="{28A74751-8FCF-410C-BFF7-55C21D6D265D}" type="parTrans" cxnId="{CD08D1E5-BC61-4CA1-9AE0-6CD6BDAA4C2B}">
      <dgm:prSet/>
      <dgm:spPr/>
      <dgm:t>
        <a:bodyPr/>
        <a:lstStyle/>
        <a:p>
          <a:endParaRPr lang="en-ZA"/>
        </a:p>
      </dgm:t>
    </dgm:pt>
    <dgm:pt modelId="{E16E8532-A29D-4446-8C3D-901161CD1D5E}" type="sibTrans" cxnId="{CD08D1E5-BC61-4CA1-9AE0-6CD6BDAA4C2B}">
      <dgm:prSet/>
      <dgm:spPr/>
      <dgm:t>
        <a:bodyPr/>
        <a:lstStyle/>
        <a:p>
          <a:endParaRPr lang="en-ZA"/>
        </a:p>
      </dgm:t>
    </dgm:pt>
    <dgm:pt modelId="{0E7B884C-825A-426A-A583-3B13F67CAE51}">
      <dgm:prSet custT="1"/>
      <dgm:spPr/>
      <dgm:t>
        <a:bodyPr/>
        <a:lstStyle/>
        <a:p>
          <a:r>
            <a:rPr lang="en-ZA" sz="2400" dirty="0" smtClean="0">
              <a:latin typeface="Calibri" panose="020F0502020204030204" pitchFamily="34" charset="0"/>
            </a:rPr>
            <a:t>More focus on instructional leadership than PAMS job description </a:t>
          </a:r>
        </a:p>
      </dgm:t>
    </dgm:pt>
    <dgm:pt modelId="{EAC22D74-26A4-44B6-86AF-3A48FAF292D4}" type="parTrans" cxnId="{AFA7B276-9869-4CA0-88FC-4677E3D4B326}">
      <dgm:prSet/>
      <dgm:spPr/>
      <dgm:t>
        <a:bodyPr/>
        <a:lstStyle/>
        <a:p>
          <a:endParaRPr lang="en-ZA"/>
        </a:p>
      </dgm:t>
    </dgm:pt>
    <dgm:pt modelId="{3ADF0F43-417B-4D48-A048-5870B6357090}" type="sibTrans" cxnId="{AFA7B276-9869-4CA0-88FC-4677E3D4B326}">
      <dgm:prSet/>
      <dgm:spPr/>
      <dgm:t>
        <a:bodyPr/>
        <a:lstStyle/>
        <a:p>
          <a:endParaRPr lang="en-ZA"/>
        </a:p>
      </dgm:t>
    </dgm:pt>
    <dgm:pt modelId="{9F9F0E2B-93CD-424D-8CFE-72B87E7C5243}">
      <dgm:prSet custT="1"/>
      <dgm:spPr/>
      <dgm:t>
        <a:bodyPr/>
        <a:lstStyle/>
        <a:p>
          <a:r>
            <a:rPr lang="en-ZA" sz="2400" dirty="0" smtClean="0">
              <a:latin typeface="Calibri" panose="020F0502020204030204" pitchFamily="34" charset="0"/>
            </a:rPr>
            <a:t>Tends to be idealistic – who lives up to these standards? </a:t>
          </a:r>
        </a:p>
      </dgm:t>
    </dgm:pt>
    <dgm:pt modelId="{9DB9592C-5F3F-46D9-BCDB-4B569B6F0C20}" type="parTrans" cxnId="{2D7BE26D-C054-46FF-9445-3DC4471AFDD5}">
      <dgm:prSet/>
      <dgm:spPr/>
      <dgm:t>
        <a:bodyPr/>
        <a:lstStyle/>
        <a:p>
          <a:endParaRPr lang="en-ZA"/>
        </a:p>
      </dgm:t>
    </dgm:pt>
    <dgm:pt modelId="{D6DF6CCF-7A1D-44C5-8147-DFC3C9D1DB35}" type="sibTrans" cxnId="{2D7BE26D-C054-46FF-9445-3DC4471AFDD5}">
      <dgm:prSet/>
      <dgm:spPr/>
      <dgm:t>
        <a:bodyPr/>
        <a:lstStyle/>
        <a:p>
          <a:endParaRPr lang="en-ZA"/>
        </a:p>
      </dgm:t>
    </dgm:pt>
    <dgm:pt modelId="{C7690DAD-AD3A-4C28-8EBA-F57AFAF26348}" type="pres">
      <dgm:prSet presAssocID="{472450BB-750D-409F-81A2-204A59BD953B}" presName="linear" presStyleCnt="0">
        <dgm:presLayoutVars>
          <dgm:dir/>
          <dgm:animLvl val="lvl"/>
          <dgm:resizeHandles val="exact"/>
        </dgm:presLayoutVars>
      </dgm:prSet>
      <dgm:spPr/>
      <dgm:t>
        <a:bodyPr/>
        <a:lstStyle/>
        <a:p>
          <a:endParaRPr lang="en-ZA"/>
        </a:p>
      </dgm:t>
    </dgm:pt>
    <dgm:pt modelId="{56E844BB-CD3E-4610-805C-0264CED2A5C4}" type="pres">
      <dgm:prSet presAssocID="{ABC316C0-5C1E-4A16-9E69-F2706F1634BE}" presName="parentLin" presStyleCnt="0"/>
      <dgm:spPr/>
    </dgm:pt>
    <dgm:pt modelId="{4544AC4F-9FB2-45EC-B71D-7BAFD030F47B}" type="pres">
      <dgm:prSet presAssocID="{ABC316C0-5C1E-4A16-9E69-F2706F1634BE}" presName="parentLeftMargin" presStyleLbl="node1" presStyleIdx="0" presStyleCnt="2"/>
      <dgm:spPr/>
      <dgm:t>
        <a:bodyPr/>
        <a:lstStyle/>
        <a:p>
          <a:endParaRPr lang="en-ZA"/>
        </a:p>
      </dgm:t>
    </dgm:pt>
    <dgm:pt modelId="{F2A6D4BD-70BC-42E7-9F79-CF551B3ED96C}" type="pres">
      <dgm:prSet presAssocID="{ABC316C0-5C1E-4A16-9E69-F2706F1634BE}" presName="parentText" presStyleLbl="node1" presStyleIdx="0" presStyleCnt="2" custScaleY="207857">
        <dgm:presLayoutVars>
          <dgm:chMax val="0"/>
          <dgm:bulletEnabled val="1"/>
        </dgm:presLayoutVars>
      </dgm:prSet>
      <dgm:spPr/>
      <dgm:t>
        <a:bodyPr/>
        <a:lstStyle/>
        <a:p>
          <a:endParaRPr lang="en-ZA"/>
        </a:p>
      </dgm:t>
    </dgm:pt>
    <dgm:pt modelId="{F1CDD9AC-B6C5-4FEE-BF3F-9C3223D10A0D}" type="pres">
      <dgm:prSet presAssocID="{ABC316C0-5C1E-4A16-9E69-F2706F1634BE}" presName="negativeSpace" presStyleCnt="0"/>
      <dgm:spPr/>
    </dgm:pt>
    <dgm:pt modelId="{B2AA6113-C624-410E-A11D-0564DFF0B612}" type="pres">
      <dgm:prSet presAssocID="{ABC316C0-5C1E-4A16-9E69-F2706F1634BE}" presName="childText" presStyleLbl="conFgAcc1" presStyleIdx="0" presStyleCnt="2">
        <dgm:presLayoutVars>
          <dgm:bulletEnabled val="1"/>
        </dgm:presLayoutVars>
      </dgm:prSet>
      <dgm:spPr/>
      <dgm:t>
        <a:bodyPr/>
        <a:lstStyle/>
        <a:p>
          <a:endParaRPr lang="en-ZA"/>
        </a:p>
      </dgm:t>
    </dgm:pt>
    <dgm:pt modelId="{02B1D54F-611A-4D6B-B132-E3606A36253E}" type="pres">
      <dgm:prSet presAssocID="{BEE3E885-EF22-4E32-A934-58A559F470BD}" presName="spaceBetweenRectangles" presStyleCnt="0"/>
      <dgm:spPr/>
    </dgm:pt>
    <dgm:pt modelId="{E0BAEBC4-D407-4C65-8667-71D8F18DA5D3}" type="pres">
      <dgm:prSet presAssocID="{12F65D7E-74E3-4A10-91CD-7A1FAE81166E}" presName="parentLin" presStyleCnt="0"/>
      <dgm:spPr/>
    </dgm:pt>
    <dgm:pt modelId="{FD2AA8BC-2678-497C-8045-56BA7BF2D6C4}" type="pres">
      <dgm:prSet presAssocID="{12F65D7E-74E3-4A10-91CD-7A1FAE81166E}" presName="parentLeftMargin" presStyleLbl="node1" presStyleIdx="0" presStyleCnt="2"/>
      <dgm:spPr/>
      <dgm:t>
        <a:bodyPr/>
        <a:lstStyle/>
        <a:p>
          <a:endParaRPr lang="en-ZA"/>
        </a:p>
      </dgm:t>
    </dgm:pt>
    <dgm:pt modelId="{B3859590-AC6D-4FB3-83D1-227C981062CB}" type="pres">
      <dgm:prSet presAssocID="{12F65D7E-74E3-4A10-91CD-7A1FAE81166E}" presName="parentText" presStyleLbl="node1" presStyleIdx="1" presStyleCnt="2" custScaleX="128843" custScaleY="247514">
        <dgm:presLayoutVars>
          <dgm:chMax val="0"/>
          <dgm:bulletEnabled val="1"/>
        </dgm:presLayoutVars>
      </dgm:prSet>
      <dgm:spPr/>
      <dgm:t>
        <a:bodyPr/>
        <a:lstStyle/>
        <a:p>
          <a:endParaRPr lang="en-ZA"/>
        </a:p>
      </dgm:t>
    </dgm:pt>
    <dgm:pt modelId="{A88C726C-47C1-4985-AB15-F4900DC490A0}" type="pres">
      <dgm:prSet presAssocID="{12F65D7E-74E3-4A10-91CD-7A1FAE81166E}" presName="negativeSpace" presStyleCnt="0"/>
      <dgm:spPr/>
    </dgm:pt>
    <dgm:pt modelId="{D48C528B-BBC2-47FB-96AD-A964727F9247}" type="pres">
      <dgm:prSet presAssocID="{12F65D7E-74E3-4A10-91CD-7A1FAE81166E}" presName="childText" presStyleLbl="conFgAcc1" presStyleIdx="1" presStyleCnt="2">
        <dgm:presLayoutVars>
          <dgm:bulletEnabled val="1"/>
        </dgm:presLayoutVars>
      </dgm:prSet>
      <dgm:spPr/>
      <dgm:t>
        <a:bodyPr/>
        <a:lstStyle/>
        <a:p>
          <a:endParaRPr lang="en-ZA"/>
        </a:p>
      </dgm:t>
    </dgm:pt>
  </dgm:ptLst>
  <dgm:cxnLst>
    <dgm:cxn modelId="{064B0136-58B0-4C36-93EE-09AD004CB6B6}" type="presOf" srcId="{0E7B884C-825A-426A-A583-3B13F67CAE51}" destId="{D48C528B-BBC2-47FB-96AD-A964727F9247}" srcOrd="0" destOrd="1" presId="urn:microsoft.com/office/officeart/2005/8/layout/list1"/>
    <dgm:cxn modelId="{B12112F9-84EC-497B-AC33-06454CFF2BF7}" type="presOf" srcId="{9F9F0E2B-93CD-424D-8CFE-72B87E7C5243}" destId="{D48C528B-BBC2-47FB-96AD-A964727F9247}" srcOrd="0" destOrd="2" presId="urn:microsoft.com/office/officeart/2005/8/layout/list1"/>
    <dgm:cxn modelId="{2D7BE26D-C054-46FF-9445-3DC4471AFDD5}" srcId="{12F65D7E-74E3-4A10-91CD-7A1FAE81166E}" destId="{9F9F0E2B-93CD-424D-8CFE-72B87E7C5243}" srcOrd="2" destOrd="0" parTransId="{9DB9592C-5F3F-46D9-BCDB-4B569B6F0C20}" sibTransId="{D6DF6CCF-7A1D-44C5-8147-DFC3C9D1DB35}"/>
    <dgm:cxn modelId="{601167E0-B704-4519-99FF-8DEA27169900}" type="presOf" srcId="{86199719-4C95-4B8B-BEAE-101F128947C3}" destId="{B2AA6113-C624-410E-A11D-0564DFF0B612}" srcOrd="0" destOrd="2" presId="urn:microsoft.com/office/officeart/2005/8/layout/list1"/>
    <dgm:cxn modelId="{CD08D1E5-BC61-4CA1-9AE0-6CD6BDAA4C2B}" srcId="{12F65D7E-74E3-4A10-91CD-7A1FAE81166E}" destId="{982A24C9-BCED-455F-9A14-589B36E13739}" srcOrd="0" destOrd="0" parTransId="{28A74751-8FCF-410C-BFF7-55C21D6D265D}" sibTransId="{E16E8532-A29D-4446-8C3D-901161CD1D5E}"/>
    <dgm:cxn modelId="{48F8166F-594B-43CA-9EB2-3EE6A5A5F3A2}" srcId="{ABC316C0-5C1E-4A16-9E69-F2706F1634BE}" destId="{973D9011-EB38-420D-94BB-72F4DAE78079}" srcOrd="3" destOrd="0" parTransId="{16BCAD63-0B39-4E0D-BD31-113B22F636E7}" sibTransId="{F5B50A9E-AE8F-4574-B2CE-297E88029BC2}"/>
    <dgm:cxn modelId="{14DCCFDF-15FD-400E-B6E8-BC70CDE47EAD}" srcId="{ABC316C0-5C1E-4A16-9E69-F2706F1634BE}" destId="{337156DD-2BB6-4D1A-9AB1-6CB31A1883EA}" srcOrd="0" destOrd="0" parTransId="{57A67BFB-66D9-488B-BA9A-DB80B47BB359}" sibTransId="{43AD084F-78E5-498F-81A0-E279A189BA91}"/>
    <dgm:cxn modelId="{9CE07656-D293-404F-850B-560F4E7E6D6C}" type="presOf" srcId="{472450BB-750D-409F-81A2-204A59BD953B}" destId="{C7690DAD-AD3A-4C28-8EBA-F57AFAF26348}" srcOrd="0" destOrd="0" presId="urn:microsoft.com/office/officeart/2005/8/layout/list1"/>
    <dgm:cxn modelId="{ED5A723C-044D-4B67-93E2-876DD5D99C3B}" srcId="{472450BB-750D-409F-81A2-204A59BD953B}" destId="{ABC316C0-5C1E-4A16-9E69-F2706F1634BE}" srcOrd="0" destOrd="0" parTransId="{EAB1CD00-04A1-4813-B28C-B7ADE1691E0E}" sibTransId="{BEE3E885-EF22-4E32-A934-58A559F470BD}"/>
    <dgm:cxn modelId="{02259D9C-D6DE-433C-BAD7-FF8837AE0D20}" srcId="{ABC316C0-5C1E-4A16-9E69-F2706F1634BE}" destId="{50308E3C-558F-4C87-9DF4-B588549E5D0F}" srcOrd="1" destOrd="0" parTransId="{31D89A2B-169C-4D18-AF31-04B964009856}" sibTransId="{98683BD2-FD8D-4CA0-8E0C-193FBFF65E3C}"/>
    <dgm:cxn modelId="{92ECCD07-646A-4202-B395-8DD8A9DDA931}" type="presOf" srcId="{ABC316C0-5C1E-4A16-9E69-F2706F1634BE}" destId="{4544AC4F-9FB2-45EC-B71D-7BAFD030F47B}" srcOrd="0" destOrd="0" presId="urn:microsoft.com/office/officeart/2005/8/layout/list1"/>
    <dgm:cxn modelId="{AFA7B276-9869-4CA0-88FC-4677E3D4B326}" srcId="{12F65D7E-74E3-4A10-91CD-7A1FAE81166E}" destId="{0E7B884C-825A-426A-A583-3B13F67CAE51}" srcOrd="1" destOrd="0" parTransId="{EAC22D74-26A4-44B6-86AF-3A48FAF292D4}" sibTransId="{3ADF0F43-417B-4D48-A048-5870B6357090}"/>
    <dgm:cxn modelId="{29FDE158-DFB6-4918-8CAE-BEF440E303A5}" type="presOf" srcId="{12F65D7E-74E3-4A10-91CD-7A1FAE81166E}" destId="{B3859590-AC6D-4FB3-83D1-227C981062CB}" srcOrd="1" destOrd="0" presId="urn:microsoft.com/office/officeart/2005/8/layout/list1"/>
    <dgm:cxn modelId="{07E310EC-387F-4E48-BD6B-1E2502E9EC53}" srcId="{ABC316C0-5C1E-4A16-9E69-F2706F1634BE}" destId="{86199719-4C95-4B8B-BEAE-101F128947C3}" srcOrd="2" destOrd="0" parTransId="{2F3A4712-AFAB-4E41-A670-1BF349B24D85}" sibTransId="{00CF2490-697B-4729-9A79-796A0A74EBDD}"/>
    <dgm:cxn modelId="{6513F0CD-6B05-4AF1-88D1-890AC259DCAE}" type="presOf" srcId="{ABC316C0-5C1E-4A16-9E69-F2706F1634BE}" destId="{F2A6D4BD-70BC-42E7-9F79-CF551B3ED96C}" srcOrd="1" destOrd="0" presId="urn:microsoft.com/office/officeart/2005/8/layout/list1"/>
    <dgm:cxn modelId="{BED5D1FE-37FB-4E85-951E-1A2431EF9458}" type="presOf" srcId="{982A24C9-BCED-455F-9A14-589B36E13739}" destId="{D48C528B-BBC2-47FB-96AD-A964727F9247}" srcOrd="0" destOrd="0" presId="urn:microsoft.com/office/officeart/2005/8/layout/list1"/>
    <dgm:cxn modelId="{833C5D4E-F88E-4279-AF11-20DF596661BC}" type="presOf" srcId="{12F65D7E-74E3-4A10-91CD-7A1FAE81166E}" destId="{FD2AA8BC-2678-497C-8045-56BA7BF2D6C4}" srcOrd="0" destOrd="0" presId="urn:microsoft.com/office/officeart/2005/8/layout/list1"/>
    <dgm:cxn modelId="{E0A613FC-3BF5-456D-A051-0B3712D28D2D}" srcId="{472450BB-750D-409F-81A2-204A59BD953B}" destId="{12F65D7E-74E3-4A10-91CD-7A1FAE81166E}" srcOrd="1" destOrd="0" parTransId="{C8345F32-52A0-4F2E-8D68-B21921D27531}" sibTransId="{973ABCDF-9A9D-4486-8413-CC90C2D090DD}"/>
    <dgm:cxn modelId="{897BCB64-252B-4A83-97BE-749D8618963D}" type="presOf" srcId="{337156DD-2BB6-4D1A-9AB1-6CB31A1883EA}" destId="{B2AA6113-C624-410E-A11D-0564DFF0B612}" srcOrd="0" destOrd="0" presId="urn:microsoft.com/office/officeart/2005/8/layout/list1"/>
    <dgm:cxn modelId="{2A9AC66E-2013-4541-8BB8-22B385CBB13B}" type="presOf" srcId="{973D9011-EB38-420D-94BB-72F4DAE78079}" destId="{B2AA6113-C624-410E-A11D-0564DFF0B612}" srcOrd="0" destOrd="3" presId="urn:microsoft.com/office/officeart/2005/8/layout/list1"/>
    <dgm:cxn modelId="{CB2DEBEB-ED52-4EEF-B13C-FCDD97CD98A7}" type="presOf" srcId="{50308E3C-558F-4C87-9DF4-B588549E5D0F}" destId="{B2AA6113-C624-410E-A11D-0564DFF0B612}" srcOrd="0" destOrd="1" presId="urn:microsoft.com/office/officeart/2005/8/layout/list1"/>
    <dgm:cxn modelId="{69177E34-E897-4293-BD72-F66E3F117FE7}" type="presParOf" srcId="{C7690DAD-AD3A-4C28-8EBA-F57AFAF26348}" destId="{56E844BB-CD3E-4610-805C-0264CED2A5C4}" srcOrd="0" destOrd="0" presId="urn:microsoft.com/office/officeart/2005/8/layout/list1"/>
    <dgm:cxn modelId="{F35F41D5-D399-40E6-9949-C89F1789E934}" type="presParOf" srcId="{56E844BB-CD3E-4610-805C-0264CED2A5C4}" destId="{4544AC4F-9FB2-45EC-B71D-7BAFD030F47B}" srcOrd="0" destOrd="0" presId="urn:microsoft.com/office/officeart/2005/8/layout/list1"/>
    <dgm:cxn modelId="{43247041-DE63-491F-AA4F-1E849F6D1713}" type="presParOf" srcId="{56E844BB-CD3E-4610-805C-0264CED2A5C4}" destId="{F2A6D4BD-70BC-42E7-9F79-CF551B3ED96C}" srcOrd="1" destOrd="0" presId="urn:microsoft.com/office/officeart/2005/8/layout/list1"/>
    <dgm:cxn modelId="{063698C7-9E60-4DA0-BE9A-146FBB469E5F}" type="presParOf" srcId="{C7690DAD-AD3A-4C28-8EBA-F57AFAF26348}" destId="{F1CDD9AC-B6C5-4FEE-BF3F-9C3223D10A0D}" srcOrd="1" destOrd="0" presId="urn:microsoft.com/office/officeart/2005/8/layout/list1"/>
    <dgm:cxn modelId="{3E0C2CBA-5183-41F6-91F8-F142473EBC5D}" type="presParOf" srcId="{C7690DAD-AD3A-4C28-8EBA-F57AFAF26348}" destId="{B2AA6113-C624-410E-A11D-0564DFF0B612}" srcOrd="2" destOrd="0" presId="urn:microsoft.com/office/officeart/2005/8/layout/list1"/>
    <dgm:cxn modelId="{DC594ACC-DFE0-4573-86B8-46BEFD0B6E57}" type="presParOf" srcId="{C7690DAD-AD3A-4C28-8EBA-F57AFAF26348}" destId="{02B1D54F-611A-4D6B-B132-E3606A36253E}" srcOrd="3" destOrd="0" presId="urn:microsoft.com/office/officeart/2005/8/layout/list1"/>
    <dgm:cxn modelId="{A97F5421-82B5-498B-A126-5EF1E09AE1CB}" type="presParOf" srcId="{C7690DAD-AD3A-4C28-8EBA-F57AFAF26348}" destId="{E0BAEBC4-D407-4C65-8667-71D8F18DA5D3}" srcOrd="4" destOrd="0" presId="urn:microsoft.com/office/officeart/2005/8/layout/list1"/>
    <dgm:cxn modelId="{ADFD3A6E-A0EB-47A7-9EA7-8AEEE226C8B1}" type="presParOf" srcId="{E0BAEBC4-D407-4C65-8667-71D8F18DA5D3}" destId="{FD2AA8BC-2678-497C-8045-56BA7BF2D6C4}" srcOrd="0" destOrd="0" presId="urn:microsoft.com/office/officeart/2005/8/layout/list1"/>
    <dgm:cxn modelId="{E1C9E6C8-C8F2-4A7F-9386-F8EF2623929B}" type="presParOf" srcId="{E0BAEBC4-D407-4C65-8667-71D8F18DA5D3}" destId="{B3859590-AC6D-4FB3-83D1-227C981062CB}" srcOrd="1" destOrd="0" presId="urn:microsoft.com/office/officeart/2005/8/layout/list1"/>
    <dgm:cxn modelId="{96EB2D5A-508B-4DAE-96F7-801B2CFC253D}" type="presParOf" srcId="{C7690DAD-AD3A-4C28-8EBA-F57AFAF26348}" destId="{A88C726C-47C1-4985-AB15-F4900DC490A0}" srcOrd="5" destOrd="0" presId="urn:microsoft.com/office/officeart/2005/8/layout/list1"/>
    <dgm:cxn modelId="{35554EC2-F5E7-421E-BC41-5DEEE21D9016}" type="presParOf" srcId="{C7690DAD-AD3A-4C28-8EBA-F57AFAF26348}" destId="{D48C528B-BBC2-47FB-96AD-A964727F924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29DA3F-1C86-46F9-A11D-7054FB9AFB61}"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ZA"/>
        </a:p>
      </dgm:t>
    </dgm:pt>
    <dgm:pt modelId="{47FA82A1-EE79-46C4-BE40-E9279C279C3A}">
      <dgm:prSet phldrT="[Text]"/>
      <dgm:spPr/>
      <dgm:t>
        <a:bodyPr/>
        <a:lstStyle/>
        <a:p>
          <a:r>
            <a:rPr lang="en-ZA" b="1" dirty="0" smtClean="0">
              <a:latin typeface="Corbel" panose="020B0503020204020204" pitchFamily="34" charset="0"/>
            </a:rPr>
            <a:t>Performance Management systems</a:t>
          </a:r>
          <a:endParaRPr lang="en-ZA" dirty="0">
            <a:latin typeface="Corbel" panose="020B0503020204020204" pitchFamily="34" charset="0"/>
          </a:endParaRPr>
        </a:p>
      </dgm:t>
    </dgm:pt>
    <dgm:pt modelId="{926E42DA-80E8-4CC6-AC33-CC84FD0858EF}" type="parTrans" cxnId="{22EA0F20-FDF1-400F-9C66-AE637814E717}">
      <dgm:prSet/>
      <dgm:spPr/>
      <dgm:t>
        <a:bodyPr/>
        <a:lstStyle/>
        <a:p>
          <a:endParaRPr lang="en-ZA"/>
        </a:p>
      </dgm:t>
    </dgm:pt>
    <dgm:pt modelId="{BAFA8CBB-CCC4-4588-AEC0-B2E9661970DC}" type="sibTrans" cxnId="{22EA0F20-FDF1-400F-9C66-AE637814E717}">
      <dgm:prSet/>
      <dgm:spPr/>
      <dgm:t>
        <a:bodyPr/>
        <a:lstStyle/>
        <a:p>
          <a:endParaRPr lang="en-ZA"/>
        </a:p>
      </dgm:t>
    </dgm:pt>
    <dgm:pt modelId="{6E8083C2-2E0F-404E-AB5C-8ACFFE4F9B1D}">
      <dgm:prSet phldrT="[Text]" custT="1"/>
      <dgm:spPr/>
      <dgm:t>
        <a:bodyPr/>
        <a:lstStyle/>
        <a:p>
          <a:r>
            <a:rPr lang="en-ZA" sz="2400" dirty="0" smtClean="0">
              <a:latin typeface="Calibri" panose="020F0502020204030204" pitchFamily="34" charset="0"/>
            </a:rPr>
            <a:t>Implementation challenges with IQMS. 41% CMs not evaluating principals; too easy to get high ratings (DBE, 2012: 44*)</a:t>
          </a:r>
          <a:endParaRPr lang="en-ZA" sz="2400" dirty="0">
            <a:latin typeface="Calibri" panose="020F0502020204030204" pitchFamily="34" charset="0"/>
          </a:endParaRPr>
        </a:p>
      </dgm:t>
    </dgm:pt>
    <dgm:pt modelId="{86A1B690-39CB-4AFF-8C5B-46F62F170060}" type="parTrans" cxnId="{D041F18B-1DD6-4E14-B9B2-3ACA93F1081E}">
      <dgm:prSet/>
      <dgm:spPr/>
      <dgm:t>
        <a:bodyPr/>
        <a:lstStyle/>
        <a:p>
          <a:endParaRPr lang="en-ZA"/>
        </a:p>
      </dgm:t>
    </dgm:pt>
    <dgm:pt modelId="{F26009AA-EEA7-4A98-BB3F-28E000BE6D83}" type="sibTrans" cxnId="{D041F18B-1DD6-4E14-B9B2-3ACA93F1081E}">
      <dgm:prSet/>
      <dgm:spPr/>
      <dgm:t>
        <a:bodyPr/>
        <a:lstStyle/>
        <a:p>
          <a:endParaRPr lang="en-ZA"/>
        </a:p>
      </dgm:t>
    </dgm:pt>
    <dgm:pt modelId="{A9B9A5BA-57FF-4E7F-82F5-8FE758FE67C4}">
      <dgm:prSet phldrT="[Text]" custT="1"/>
      <dgm:spPr/>
      <dgm:t>
        <a:bodyPr/>
        <a:lstStyle/>
        <a:p>
          <a:r>
            <a:rPr lang="en-ZA" sz="2400" dirty="0" smtClean="0">
              <a:latin typeface="Calibri" panose="020F0502020204030204" pitchFamily="34" charset="0"/>
            </a:rPr>
            <a:t>Are ‘carrots &amp; sticks’ effective to induce the right kind of behavioural change? </a:t>
          </a:r>
          <a:endParaRPr lang="en-ZA" sz="2400" dirty="0">
            <a:latin typeface="Calibri" panose="020F0502020204030204" pitchFamily="34" charset="0"/>
          </a:endParaRPr>
        </a:p>
      </dgm:t>
    </dgm:pt>
    <dgm:pt modelId="{48CA48D5-D70A-49DB-A445-F6760F940D07}" type="parTrans" cxnId="{603B70B5-6E63-47E6-8BB6-D9FFC8655D59}">
      <dgm:prSet/>
      <dgm:spPr/>
      <dgm:t>
        <a:bodyPr/>
        <a:lstStyle/>
        <a:p>
          <a:endParaRPr lang="en-ZA"/>
        </a:p>
      </dgm:t>
    </dgm:pt>
    <dgm:pt modelId="{4828FF62-BB1F-48EE-9194-F81314E60706}" type="sibTrans" cxnId="{603B70B5-6E63-47E6-8BB6-D9FFC8655D59}">
      <dgm:prSet/>
      <dgm:spPr/>
      <dgm:t>
        <a:bodyPr/>
        <a:lstStyle/>
        <a:p>
          <a:endParaRPr lang="en-ZA"/>
        </a:p>
      </dgm:t>
    </dgm:pt>
    <dgm:pt modelId="{A4D7E8DB-3365-467F-A9AC-6A8E93644652}">
      <dgm:prSet phldrT="[Text]" custT="1"/>
      <dgm:spPr/>
      <dgm:t>
        <a:bodyPr/>
        <a:lstStyle/>
        <a:p>
          <a:r>
            <a:rPr lang="en-ZA" sz="2400" dirty="0" smtClean="0">
              <a:latin typeface="Calibri" panose="020F0502020204030204" pitchFamily="34" charset="0"/>
            </a:rPr>
            <a:t>Promising performance contract (June 2011) for principals withdrawn at ELRC negotiations. </a:t>
          </a:r>
          <a:endParaRPr lang="en-ZA" sz="2400" dirty="0">
            <a:latin typeface="Calibri" panose="020F0502020204030204" pitchFamily="34" charset="0"/>
          </a:endParaRPr>
        </a:p>
      </dgm:t>
    </dgm:pt>
    <dgm:pt modelId="{D159478B-4526-47CC-9DF5-FC7D41ABD3BE}" type="parTrans" cxnId="{01C64E75-B7D8-47E0-8B5D-BBE8EEFA40A5}">
      <dgm:prSet/>
      <dgm:spPr/>
      <dgm:t>
        <a:bodyPr/>
        <a:lstStyle/>
        <a:p>
          <a:endParaRPr lang="en-ZA"/>
        </a:p>
      </dgm:t>
    </dgm:pt>
    <dgm:pt modelId="{5D1F140F-31CA-47E6-A59B-A9FDC05AECE7}" type="sibTrans" cxnId="{01C64E75-B7D8-47E0-8B5D-BBE8EEFA40A5}">
      <dgm:prSet/>
      <dgm:spPr/>
      <dgm:t>
        <a:bodyPr/>
        <a:lstStyle/>
        <a:p>
          <a:endParaRPr lang="en-ZA"/>
        </a:p>
      </dgm:t>
    </dgm:pt>
    <dgm:pt modelId="{66292945-781F-46D7-83B4-1181D551DCE6}" type="pres">
      <dgm:prSet presAssocID="{0429DA3F-1C86-46F9-A11D-7054FB9AFB61}" presName="linear" presStyleCnt="0">
        <dgm:presLayoutVars>
          <dgm:dir/>
          <dgm:animLvl val="lvl"/>
          <dgm:resizeHandles val="exact"/>
        </dgm:presLayoutVars>
      </dgm:prSet>
      <dgm:spPr/>
      <dgm:t>
        <a:bodyPr/>
        <a:lstStyle/>
        <a:p>
          <a:endParaRPr lang="en-ZA"/>
        </a:p>
      </dgm:t>
    </dgm:pt>
    <dgm:pt modelId="{BDF088CB-CC5F-46E6-A366-951677C471B7}" type="pres">
      <dgm:prSet presAssocID="{47FA82A1-EE79-46C4-BE40-E9279C279C3A}" presName="parentLin" presStyleCnt="0"/>
      <dgm:spPr/>
    </dgm:pt>
    <dgm:pt modelId="{0C8031D4-A3AF-4F30-8072-9528BDB57173}" type="pres">
      <dgm:prSet presAssocID="{47FA82A1-EE79-46C4-BE40-E9279C279C3A}" presName="parentLeftMargin" presStyleLbl="node1" presStyleIdx="0" presStyleCnt="1"/>
      <dgm:spPr/>
      <dgm:t>
        <a:bodyPr/>
        <a:lstStyle/>
        <a:p>
          <a:endParaRPr lang="en-ZA"/>
        </a:p>
      </dgm:t>
    </dgm:pt>
    <dgm:pt modelId="{8BE0585A-4CD2-42A0-BE90-8EF048641B6F}" type="pres">
      <dgm:prSet presAssocID="{47FA82A1-EE79-46C4-BE40-E9279C279C3A}" presName="parentText" presStyleLbl="node1" presStyleIdx="0" presStyleCnt="1">
        <dgm:presLayoutVars>
          <dgm:chMax val="0"/>
          <dgm:bulletEnabled val="1"/>
        </dgm:presLayoutVars>
      </dgm:prSet>
      <dgm:spPr/>
      <dgm:t>
        <a:bodyPr/>
        <a:lstStyle/>
        <a:p>
          <a:endParaRPr lang="en-ZA"/>
        </a:p>
      </dgm:t>
    </dgm:pt>
    <dgm:pt modelId="{20D136F0-92B5-4F38-B83B-761D8DA90DD9}" type="pres">
      <dgm:prSet presAssocID="{47FA82A1-EE79-46C4-BE40-E9279C279C3A}" presName="negativeSpace" presStyleCnt="0"/>
      <dgm:spPr/>
    </dgm:pt>
    <dgm:pt modelId="{81E1B0AB-C773-4BF8-94F5-3C1CE4012211}" type="pres">
      <dgm:prSet presAssocID="{47FA82A1-EE79-46C4-BE40-E9279C279C3A}" presName="childText" presStyleLbl="conFgAcc1" presStyleIdx="0" presStyleCnt="1" custLinFactNeighborY="-12365">
        <dgm:presLayoutVars>
          <dgm:bulletEnabled val="1"/>
        </dgm:presLayoutVars>
      </dgm:prSet>
      <dgm:spPr/>
      <dgm:t>
        <a:bodyPr/>
        <a:lstStyle/>
        <a:p>
          <a:endParaRPr lang="en-ZA"/>
        </a:p>
      </dgm:t>
    </dgm:pt>
  </dgm:ptLst>
  <dgm:cxnLst>
    <dgm:cxn modelId="{603B70B5-6E63-47E6-8BB6-D9FFC8655D59}" srcId="{47FA82A1-EE79-46C4-BE40-E9279C279C3A}" destId="{A9B9A5BA-57FF-4E7F-82F5-8FE758FE67C4}" srcOrd="1" destOrd="0" parTransId="{48CA48D5-D70A-49DB-A445-F6760F940D07}" sibTransId="{4828FF62-BB1F-48EE-9194-F81314E60706}"/>
    <dgm:cxn modelId="{0726F221-EA8C-4CFD-98AB-D8C49E0F6527}" type="presOf" srcId="{47FA82A1-EE79-46C4-BE40-E9279C279C3A}" destId="{0C8031D4-A3AF-4F30-8072-9528BDB57173}" srcOrd="0" destOrd="0" presId="urn:microsoft.com/office/officeart/2005/8/layout/list1"/>
    <dgm:cxn modelId="{A6941AC3-5FC1-4E04-A937-A03ED004DB37}" type="presOf" srcId="{A9B9A5BA-57FF-4E7F-82F5-8FE758FE67C4}" destId="{81E1B0AB-C773-4BF8-94F5-3C1CE4012211}" srcOrd="0" destOrd="1" presId="urn:microsoft.com/office/officeart/2005/8/layout/list1"/>
    <dgm:cxn modelId="{D56604EE-AB93-45A0-8850-4BB193E3DF8F}" type="presOf" srcId="{0429DA3F-1C86-46F9-A11D-7054FB9AFB61}" destId="{66292945-781F-46D7-83B4-1181D551DCE6}" srcOrd="0" destOrd="0" presId="urn:microsoft.com/office/officeart/2005/8/layout/list1"/>
    <dgm:cxn modelId="{1D87C86C-CD35-48CE-98C7-32B7F11D9DE8}" type="presOf" srcId="{A4D7E8DB-3365-467F-A9AC-6A8E93644652}" destId="{81E1B0AB-C773-4BF8-94F5-3C1CE4012211}" srcOrd="0" destOrd="2" presId="urn:microsoft.com/office/officeart/2005/8/layout/list1"/>
    <dgm:cxn modelId="{22EA0F20-FDF1-400F-9C66-AE637814E717}" srcId="{0429DA3F-1C86-46F9-A11D-7054FB9AFB61}" destId="{47FA82A1-EE79-46C4-BE40-E9279C279C3A}" srcOrd="0" destOrd="0" parTransId="{926E42DA-80E8-4CC6-AC33-CC84FD0858EF}" sibTransId="{BAFA8CBB-CCC4-4588-AEC0-B2E9661970DC}"/>
    <dgm:cxn modelId="{D041F18B-1DD6-4E14-B9B2-3ACA93F1081E}" srcId="{47FA82A1-EE79-46C4-BE40-E9279C279C3A}" destId="{6E8083C2-2E0F-404E-AB5C-8ACFFE4F9B1D}" srcOrd="0" destOrd="0" parTransId="{86A1B690-39CB-4AFF-8C5B-46F62F170060}" sibTransId="{F26009AA-EEA7-4A98-BB3F-28E000BE6D83}"/>
    <dgm:cxn modelId="{2BBB360A-D4A8-444D-BBD0-ED4CA621D51E}" type="presOf" srcId="{6E8083C2-2E0F-404E-AB5C-8ACFFE4F9B1D}" destId="{81E1B0AB-C773-4BF8-94F5-3C1CE4012211}" srcOrd="0" destOrd="0" presId="urn:microsoft.com/office/officeart/2005/8/layout/list1"/>
    <dgm:cxn modelId="{01C64E75-B7D8-47E0-8B5D-BBE8EEFA40A5}" srcId="{47FA82A1-EE79-46C4-BE40-E9279C279C3A}" destId="{A4D7E8DB-3365-467F-A9AC-6A8E93644652}" srcOrd="2" destOrd="0" parTransId="{D159478B-4526-47CC-9DF5-FC7D41ABD3BE}" sibTransId="{5D1F140F-31CA-47E6-A59B-A9FDC05AECE7}"/>
    <dgm:cxn modelId="{9E7EEF11-BF72-4F89-BDD3-E2C5B80DFFF4}" type="presOf" srcId="{47FA82A1-EE79-46C4-BE40-E9279C279C3A}" destId="{8BE0585A-4CD2-42A0-BE90-8EF048641B6F}" srcOrd="1" destOrd="0" presId="urn:microsoft.com/office/officeart/2005/8/layout/list1"/>
    <dgm:cxn modelId="{25FC675E-FEBD-4F67-B61F-FB12AEAC8D71}" type="presParOf" srcId="{66292945-781F-46D7-83B4-1181D551DCE6}" destId="{BDF088CB-CC5F-46E6-A366-951677C471B7}" srcOrd="0" destOrd="0" presId="urn:microsoft.com/office/officeart/2005/8/layout/list1"/>
    <dgm:cxn modelId="{79E47BFC-1A61-445B-8796-ABBDFF48A216}" type="presParOf" srcId="{BDF088CB-CC5F-46E6-A366-951677C471B7}" destId="{0C8031D4-A3AF-4F30-8072-9528BDB57173}" srcOrd="0" destOrd="0" presId="urn:microsoft.com/office/officeart/2005/8/layout/list1"/>
    <dgm:cxn modelId="{377BE7F7-D35C-4E5D-BD6D-0C29C4B158FE}" type="presParOf" srcId="{BDF088CB-CC5F-46E6-A366-951677C471B7}" destId="{8BE0585A-4CD2-42A0-BE90-8EF048641B6F}" srcOrd="1" destOrd="0" presId="urn:microsoft.com/office/officeart/2005/8/layout/list1"/>
    <dgm:cxn modelId="{3A41635B-8DEC-4EFA-9755-B76516B862AB}" type="presParOf" srcId="{66292945-781F-46D7-83B4-1181D551DCE6}" destId="{20D136F0-92B5-4F38-B83B-761D8DA90DD9}" srcOrd="1" destOrd="0" presId="urn:microsoft.com/office/officeart/2005/8/layout/list1"/>
    <dgm:cxn modelId="{4567AB02-F70C-4665-B33B-3806C2DEA748}" type="presParOf" srcId="{66292945-781F-46D7-83B4-1181D551DCE6}" destId="{81E1B0AB-C773-4BF8-94F5-3C1CE401221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66913-EB81-483B-A405-51605D583C9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ZA"/>
        </a:p>
      </dgm:t>
    </dgm:pt>
    <dgm:pt modelId="{E643645E-AE84-473A-B850-578F89AF158D}">
      <dgm:prSet phldrT="[Text]" custT="1"/>
      <dgm:spPr/>
      <dgm:t>
        <a:bodyPr/>
        <a:lstStyle/>
        <a:p>
          <a:r>
            <a:rPr lang="en-ZA" sz="2200" b="1" dirty="0" smtClean="0">
              <a:latin typeface="Calibri Light" panose="020F0302020204030204" pitchFamily="34" charset="0"/>
            </a:rPr>
            <a:t>Improve principal appointment process</a:t>
          </a:r>
          <a:endParaRPr lang="en-ZA" sz="2200" b="1" dirty="0">
            <a:latin typeface="Calibri Light" panose="020F0302020204030204" pitchFamily="34" charset="0"/>
          </a:endParaRPr>
        </a:p>
      </dgm:t>
    </dgm:pt>
    <dgm:pt modelId="{0592CBE2-47CF-49BC-81A0-F305A6481DB5}" type="parTrans" cxnId="{B052BCDC-0DF8-4123-9FB3-89295133ED19}">
      <dgm:prSet/>
      <dgm:spPr/>
      <dgm:t>
        <a:bodyPr/>
        <a:lstStyle/>
        <a:p>
          <a:endParaRPr lang="en-ZA"/>
        </a:p>
      </dgm:t>
    </dgm:pt>
    <dgm:pt modelId="{1D96F992-A5E9-40BC-8478-E24EF2A9494D}" type="sibTrans" cxnId="{B052BCDC-0DF8-4123-9FB3-89295133ED19}">
      <dgm:prSet/>
      <dgm:spPr/>
      <dgm:t>
        <a:bodyPr/>
        <a:lstStyle/>
        <a:p>
          <a:endParaRPr lang="en-ZA"/>
        </a:p>
      </dgm:t>
    </dgm:pt>
    <dgm:pt modelId="{19B2CD47-5603-4BDF-9C39-12A8157D3098}">
      <dgm:prSet phldrT="[Text]" custT="1"/>
      <dgm:spPr/>
      <dgm:t>
        <a:bodyPr/>
        <a:lstStyle/>
        <a:p>
          <a:r>
            <a:rPr lang="en-ZA" sz="2200" dirty="0" smtClean="0">
              <a:latin typeface="Calibri Light" panose="020F0302020204030204" pitchFamily="34" charset="0"/>
            </a:rPr>
            <a:t>Competency based-testing</a:t>
          </a:r>
          <a:endParaRPr lang="en-ZA" sz="2200" dirty="0">
            <a:latin typeface="Calibri Light" panose="020F0302020204030204" pitchFamily="34" charset="0"/>
          </a:endParaRPr>
        </a:p>
      </dgm:t>
    </dgm:pt>
    <dgm:pt modelId="{F6952753-8130-4F00-90FC-4FD5FB3121D4}" type="parTrans" cxnId="{31EC1B24-C20A-488D-9B5B-1387922DE477}">
      <dgm:prSet/>
      <dgm:spPr/>
      <dgm:t>
        <a:bodyPr/>
        <a:lstStyle/>
        <a:p>
          <a:endParaRPr lang="en-ZA"/>
        </a:p>
      </dgm:t>
    </dgm:pt>
    <dgm:pt modelId="{A1E11A70-F5EF-4BEB-8A29-C4FCF6EF46CC}" type="sibTrans" cxnId="{31EC1B24-C20A-488D-9B5B-1387922DE477}">
      <dgm:prSet/>
      <dgm:spPr/>
      <dgm:t>
        <a:bodyPr/>
        <a:lstStyle/>
        <a:p>
          <a:endParaRPr lang="en-ZA"/>
        </a:p>
      </dgm:t>
    </dgm:pt>
    <dgm:pt modelId="{568384E6-66D4-4512-8C0F-092AE0437D8F}">
      <dgm:prSet phldrT="[Text]" custT="1"/>
      <dgm:spPr/>
      <dgm:t>
        <a:bodyPr/>
        <a:lstStyle/>
        <a:p>
          <a:r>
            <a:rPr lang="en-ZA" sz="2200" dirty="0" smtClean="0">
              <a:latin typeface="Calibri Light" panose="020F0302020204030204" pitchFamily="34" charset="0"/>
            </a:rPr>
            <a:t>Increase min. qualifications to include having an ACE in school management and leadership</a:t>
          </a:r>
          <a:endParaRPr lang="en-ZA" sz="2200" dirty="0">
            <a:latin typeface="Calibri Light" panose="020F0302020204030204" pitchFamily="34" charset="0"/>
          </a:endParaRPr>
        </a:p>
      </dgm:t>
    </dgm:pt>
    <dgm:pt modelId="{85A87730-066C-4207-A08F-3E6AA477BACA}" type="parTrans" cxnId="{DF9DF45F-0EFA-47BC-A175-03D5AC56F61A}">
      <dgm:prSet/>
      <dgm:spPr/>
      <dgm:t>
        <a:bodyPr/>
        <a:lstStyle/>
        <a:p>
          <a:endParaRPr lang="en-ZA"/>
        </a:p>
      </dgm:t>
    </dgm:pt>
    <dgm:pt modelId="{8634149A-4AA1-4F2A-B1C7-5B4C83E1E014}" type="sibTrans" cxnId="{DF9DF45F-0EFA-47BC-A175-03D5AC56F61A}">
      <dgm:prSet/>
      <dgm:spPr/>
      <dgm:t>
        <a:bodyPr/>
        <a:lstStyle/>
        <a:p>
          <a:endParaRPr lang="en-ZA"/>
        </a:p>
      </dgm:t>
    </dgm:pt>
    <dgm:pt modelId="{F2845C33-17A3-44C2-A8C3-C738FFA6DC3D}">
      <dgm:prSet phldrT="[Text]" custT="1"/>
      <dgm:spPr/>
      <dgm:t>
        <a:bodyPr/>
        <a:lstStyle/>
        <a:p>
          <a:r>
            <a:rPr lang="en-ZA" sz="2200" b="1" dirty="0" smtClean="0">
              <a:latin typeface="Calibri Light" panose="020F0302020204030204" pitchFamily="34" charset="0"/>
            </a:rPr>
            <a:t>Managing their performance </a:t>
          </a:r>
          <a:endParaRPr lang="en-ZA" sz="2200" b="1" dirty="0">
            <a:latin typeface="Calibri Light" panose="020F0302020204030204" pitchFamily="34" charset="0"/>
          </a:endParaRPr>
        </a:p>
      </dgm:t>
    </dgm:pt>
    <dgm:pt modelId="{1548174F-5567-43D2-8804-43918E9950A6}" type="parTrans" cxnId="{58F3E372-F7A1-4878-8312-D097608BCB14}">
      <dgm:prSet/>
      <dgm:spPr/>
      <dgm:t>
        <a:bodyPr/>
        <a:lstStyle/>
        <a:p>
          <a:endParaRPr lang="en-ZA"/>
        </a:p>
      </dgm:t>
    </dgm:pt>
    <dgm:pt modelId="{40B9BAEB-94C0-4C14-A67D-B3188E92633D}" type="sibTrans" cxnId="{58F3E372-F7A1-4878-8312-D097608BCB14}">
      <dgm:prSet/>
      <dgm:spPr/>
      <dgm:t>
        <a:bodyPr/>
        <a:lstStyle/>
        <a:p>
          <a:endParaRPr lang="en-ZA"/>
        </a:p>
      </dgm:t>
    </dgm:pt>
    <dgm:pt modelId="{D6C559F5-F429-4776-9C3B-F9884C4231EC}">
      <dgm:prSet phldrT="[Text]" custT="1"/>
      <dgm:spPr/>
      <dgm:t>
        <a:bodyPr/>
        <a:lstStyle/>
        <a:p>
          <a:r>
            <a:rPr lang="en-ZA" sz="2200" dirty="0" smtClean="0">
              <a:latin typeface="Calibri Light" panose="020F0302020204030204" pitchFamily="34" charset="0"/>
            </a:rPr>
            <a:t>Performance contracts for school principals</a:t>
          </a:r>
          <a:endParaRPr lang="en-ZA" sz="2200" dirty="0">
            <a:latin typeface="Calibri Light" panose="020F0302020204030204" pitchFamily="34" charset="0"/>
          </a:endParaRPr>
        </a:p>
      </dgm:t>
    </dgm:pt>
    <dgm:pt modelId="{4DEE74FD-F640-4271-81B0-D1590EC29ABC}" type="parTrans" cxnId="{38697956-8F43-4915-98D8-443B76F46653}">
      <dgm:prSet/>
      <dgm:spPr/>
      <dgm:t>
        <a:bodyPr/>
        <a:lstStyle/>
        <a:p>
          <a:endParaRPr lang="en-ZA"/>
        </a:p>
      </dgm:t>
    </dgm:pt>
    <dgm:pt modelId="{AD993EE3-6594-47BE-96A7-E1A74EC66A53}" type="sibTrans" cxnId="{38697956-8F43-4915-98D8-443B76F46653}">
      <dgm:prSet/>
      <dgm:spPr/>
      <dgm:t>
        <a:bodyPr/>
        <a:lstStyle/>
        <a:p>
          <a:endParaRPr lang="en-ZA"/>
        </a:p>
      </dgm:t>
    </dgm:pt>
    <dgm:pt modelId="{094B3667-2560-4266-B5BD-369DAF151F23}">
      <dgm:prSet phldrT="[Text]" custT="1"/>
      <dgm:spPr/>
      <dgm:t>
        <a:bodyPr/>
        <a:lstStyle/>
        <a:p>
          <a:r>
            <a:rPr lang="en-ZA" sz="2200" dirty="0" smtClean="0">
              <a:latin typeface="Calibri Light" panose="020F0302020204030204" pitchFamily="34" charset="0"/>
            </a:rPr>
            <a:t>Replace underperforming principals with better ones</a:t>
          </a:r>
          <a:endParaRPr lang="en-ZA" sz="2200" dirty="0">
            <a:latin typeface="Calibri Light" panose="020F0302020204030204" pitchFamily="34" charset="0"/>
          </a:endParaRPr>
        </a:p>
      </dgm:t>
    </dgm:pt>
    <dgm:pt modelId="{9596FAEB-1D37-45B7-9304-634E150A7AE0}" type="parTrans" cxnId="{89A8A4F6-E4B1-4710-9A1A-9F060433F071}">
      <dgm:prSet/>
      <dgm:spPr/>
      <dgm:t>
        <a:bodyPr/>
        <a:lstStyle/>
        <a:p>
          <a:endParaRPr lang="en-ZA"/>
        </a:p>
      </dgm:t>
    </dgm:pt>
    <dgm:pt modelId="{BC5FBE12-4DB1-4A60-AF49-B321EA5BEA4F}" type="sibTrans" cxnId="{89A8A4F6-E4B1-4710-9A1A-9F060433F071}">
      <dgm:prSet/>
      <dgm:spPr/>
      <dgm:t>
        <a:bodyPr/>
        <a:lstStyle/>
        <a:p>
          <a:endParaRPr lang="en-ZA"/>
        </a:p>
      </dgm:t>
    </dgm:pt>
    <dgm:pt modelId="{7BE54DC6-85AF-4ABF-A11A-F3DA616A770B}">
      <dgm:prSet phldrT="[Text]" custT="1"/>
      <dgm:spPr/>
      <dgm:t>
        <a:bodyPr/>
        <a:lstStyle/>
        <a:p>
          <a:r>
            <a:rPr lang="en-ZA" sz="2200" b="1" smtClean="0">
              <a:latin typeface="Calibri Light" panose="020F0302020204030204" pitchFamily="34" charset="0"/>
            </a:rPr>
            <a:t>Greater powers over school management</a:t>
          </a:r>
          <a:endParaRPr lang="en-ZA" sz="2200" b="1" dirty="0">
            <a:latin typeface="Calibri Light" panose="020F0302020204030204" pitchFamily="34" charset="0"/>
          </a:endParaRPr>
        </a:p>
      </dgm:t>
    </dgm:pt>
    <dgm:pt modelId="{FE2A0CA3-9B35-4E73-AD97-585AC3DA2084}" type="parTrans" cxnId="{54168E49-B484-495B-88B7-B4CAF0EA58CE}">
      <dgm:prSet/>
      <dgm:spPr/>
      <dgm:t>
        <a:bodyPr/>
        <a:lstStyle/>
        <a:p>
          <a:endParaRPr lang="en-ZA"/>
        </a:p>
      </dgm:t>
    </dgm:pt>
    <dgm:pt modelId="{F456854C-3D68-44EB-BE01-96C08D8F1A08}" type="sibTrans" cxnId="{54168E49-B484-495B-88B7-B4CAF0EA58CE}">
      <dgm:prSet/>
      <dgm:spPr/>
      <dgm:t>
        <a:bodyPr/>
        <a:lstStyle/>
        <a:p>
          <a:endParaRPr lang="en-ZA"/>
        </a:p>
      </dgm:t>
    </dgm:pt>
    <dgm:pt modelId="{33CC0202-A85F-4127-A9E7-7E836167542D}">
      <dgm:prSet phldrT="[Text]" custT="1"/>
      <dgm:spPr/>
      <dgm:t>
        <a:bodyPr/>
        <a:lstStyle/>
        <a:p>
          <a:r>
            <a:rPr lang="en-ZA" sz="2200" dirty="0" smtClean="0">
              <a:latin typeface="Calibri Light" panose="020F0302020204030204" pitchFamily="34" charset="0"/>
            </a:rPr>
            <a:t>More autonomy for principals in functional schools</a:t>
          </a:r>
          <a:endParaRPr lang="en-ZA" sz="2200" dirty="0">
            <a:latin typeface="Calibri Light" panose="020F0302020204030204" pitchFamily="34" charset="0"/>
          </a:endParaRPr>
        </a:p>
      </dgm:t>
    </dgm:pt>
    <dgm:pt modelId="{27B40DC2-09E5-4153-9E64-082E8EA51937}" type="parTrans" cxnId="{D69F4DB5-4096-40CA-9D15-9C4633DEBC9C}">
      <dgm:prSet/>
      <dgm:spPr/>
      <dgm:t>
        <a:bodyPr/>
        <a:lstStyle/>
        <a:p>
          <a:endParaRPr lang="en-ZA"/>
        </a:p>
      </dgm:t>
    </dgm:pt>
    <dgm:pt modelId="{CC37F651-AC20-4970-9A28-8476DFF80877}" type="sibTrans" cxnId="{D69F4DB5-4096-40CA-9D15-9C4633DEBC9C}">
      <dgm:prSet/>
      <dgm:spPr/>
      <dgm:t>
        <a:bodyPr/>
        <a:lstStyle/>
        <a:p>
          <a:endParaRPr lang="en-ZA"/>
        </a:p>
      </dgm:t>
    </dgm:pt>
    <dgm:pt modelId="{FD6304C2-76B2-4A04-B80D-F1671350043B}">
      <dgm:prSet phldrT="[Text]" custT="1"/>
      <dgm:spPr/>
      <dgm:t>
        <a:bodyPr/>
        <a:lstStyle/>
        <a:p>
          <a:r>
            <a:rPr lang="en-ZA" sz="2200" dirty="0" smtClean="0">
              <a:latin typeface="Calibri Light" panose="020F0302020204030204" pitchFamily="34" charset="0"/>
            </a:rPr>
            <a:t>But hiring and firing remains at the provincial level</a:t>
          </a:r>
          <a:endParaRPr lang="en-ZA" sz="2200" dirty="0">
            <a:latin typeface="Calibri Light" panose="020F0302020204030204" pitchFamily="34" charset="0"/>
          </a:endParaRPr>
        </a:p>
      </dgm:t>
    </dgm:pt>
    <dgm:pt modelId="{78E60E10-4507-4F73-8BC2-13CD4CB19776}" type="parTrans" cxnId="{30977E48-9E9C-498D-BC41-D775EFD93E07}">
      <dgm:prSet/>
      <dgm:spPr/>
      <dgm:t>
        <a:bodyPr/>
        <a:lstStyle/>
        <a:p>
          <a:endParaRPr lang="en-ZA"/>
        </a:p>
      </dgm:t>
    </dgm:pt>
    <dgm:pt modelId="{F11A5668-0A5A-4B41-B1DF-2BDD88BA54D2}" type="sibTrans" cxnId="{30977E48-9E9C-498D-BC41-D775EFD93E07}">
      <dgm:prSet/>
      <dgm:spPr/>
      <dgm:t>
        <a:bodyPr/>
        <a:lstStyle/>
        <a:p>
          <a:endParaRPr lang="en-ZA"/>
        </a:p>
      </dgm:t>
    </dgm:pt>
    <dgm:pt modelId="{9237E9BD-D1C4-4074-ABF2-77C491628F16}" type="pres">
      <dgm:prSet presAssocID="{C7166913-EB81-483B-A405-51605D583C94}" presName="Name0" presStyleCnt="0">
        <dgm:presLayoutVars>
          <dgm:dir/>
          <dgm:animLvl val="lvl"/>
          <dgm:resizeHandles val="exact"/>
        </dgm:presLayoutVars>
      </dgm:prSet>
      <dgm:spPr/>
      <dgm:t>
        <a:bodyPr/>
        <a:lstStyle/>
        <a:p>
          <a:endParaRPr lang="en-ZA"/>
        </a:p>
      </dgm:t>
    </dgm:pt>
    <dgm:pt modelId="{CB752FAD-CAAB-4E98-8D06-742F440DA7BD}" type="pres">
      <dgm:prSet presAssocID="{E643645E-AE84-473A-B850-578F89AF158D}" presName="composite" presStyleCnt="0"/>
      <dgm:spPr/>
      <dgm:t>
        <a:bodyPr/>
        <a:lstStyle/>
        <a:p>
          <a:endParaRPr lang="en-ZA"/>
        </a:p>
      </dgm:t>
    </dgm:pt>
    <dgm:pt modelId="{46664EFA-813E-4AE3-A0DA-D19D50C9EA87}" type="pres">
      <dgm:prSet presAssocID="{E643645E-AE84-473A-B850-578F89AF158D}" presName="parTx" presStyleLbl="alignNode1" presStyleIdx="0" presStyleCnt="3">
        <dgm:presLayoutVars>
          <dgm:chMax val="0"/>
          <dgm:chPref val="0"/>
          <dgm:bulletEnabled val="1"/>
        </dgm:presLayoutVars>
      </dgm:prSet>
      <dgm:spPr/>
      <dgm:t>
        <a:bodyPr/>
        <a:lstStyle/>
        <a:p>
          <a:endParaRPr lang="en-ZA"/>
        </a:p>
      </dgm:t>
    </dgm:pt>
    <dgm:pt modelId="{A49CB9A1-1C41-4388-90E6-C322DC31ADE5}" type="pres">
      <dgm:prSet presAssocID="{E643645E-AE84-473A-B850-578F89AF158D}" presName="desTx" presStyleLbl="alignAccFollowNode1" presStyleIdx="0" presStyleCnt="3">
        <dgm:presLayoutVars>
          <dgm:bulletEnabled val="1"/>
        </dgm:presLayoutVars>
      </dgm:prSet>
      <dgm:spPr/>
      <dgm:t>
        <a:bodyPr/>
        <a:lstStyle/>
        <a:p>
          <a:endParaRPr lang="en-ZA"/>
        </a:p>
      </dgm:t>
    </dgm:pt>
    <dgm:pt modelId="{0B2103B2-D726-462B-8366-83C6ADA891DE}" type="pres">
      <dgm:prSet presAssocID="{1D96F992-A5E9-40BC-8478-E24EF2A9494D}" presName="space" presStyleCnt="0"/>
      <dgm:spPr/>
      <dgm:t>
        <a:bodyPr/>
        <a:lstStyle/>
        <a:p>
          <a:endParaRPr lang="en-ZA"/>
        </a:p>
      </dgm:t>
    </dgm:pt>
    <dgm:pt modelId="{8D80051E-207E-4F90-8EFE-64D82A35E63B}" type="pres">
      <dgm:prSet presAssocID="{F2845C33-17A3-44C2-A8C3-C738FFA6DC3D}" presName="composite" presStyleCnt="0"/>
      <dgm:spPr/>
      <dgm:t>
        <a:bodyPr/>
        <a:lstStyle/>
        <a:p>
          <a:endParaRPr lang="en-ZA"/>
        </a:p>
      </dgm:t>
    </dgm:pt>
    <dgm:pt modelId="{46E51B88-1C24-4BE1-A34B-6FD0623FA081}" type="pres">
      <dgm:prSet presAssocID="{F2845C33-17A3-44C2-A8C3-C738FFA6DC3D}" presName="parTx" presStyleLbl="alignNode1" presStyleIdx="1" presStyleCnt="3">
        <dgm:presLayoutVars>
          <dgm:chMax val="0"/>
          <dgm:chPref val="0"/>
          <dgm:bulletEnabled val="1"/>
        </dgm:presLayoutVars>
      </dgm:prSet>
      <dgm:spPr/>
      <dgm:t>
        <a:bodyPr/>
        <a:lstStyle/>
        <a:p>
          <a:endParaRPr lang="en-ZA"/>
        </a:p>
      </dgm:t>
    </dgm:pt>
    <dgm:pt modelId="{88F8A4D0-8165-4735-AE24-E4AFBE708193}" type="pres">
      <dgm:prSet presAssocID="{F2845C33-17A3-44C2-A8C3-C738FFA6DC3D}" presName="desTx" presStyleLbl="alignAccFollowNode1" presStyleIdx="1" presStyleCnt="3">
        <dgm:presLayoutVars>
          <dgm:bulletEnabled val="1"/>
        </dgm:presLayoutVars>
      </dgm:prSet>
      <dgm:spPr/>
      <dgm:t>
        <a:bodyPr/>
        <a:lstStyle/>
        <a:p>
          <a:endParaRPr lang="en-ZA"/>
        </a:p>
      </dgm:t>
    </dgm:pt>
    <dgm:pt modelId="{EF8DB980-67C4-4CB0-89EC-1E05ABE86D9A}" type="pres">
      <dgm:prSet presAssocID="{40B9BAEB-94C0-4C14-A67D-B3188E92633D}" presName="space" presStyleCnt="0"/>
      <dgm:spPr/>
      <dgm:t>
        <a:bodyPr/>
        <a:lstStyle/>
        <a:p>
          <a:endParaRPr lang="en-ZA"/>
        </a:p>
      </dgm:t>
    </dgm:pt>
    <dgm:pt modelId="{D09C0A94-B3FC-4186-85E7-5CEE3337C43D}" type="pres">
      <dgm:prSet presAssocID="{7BE54DC6-85AF-4ABF-A11A-F3DA616A770B}" presName="composite" presStyleCnt="0"/>
      <dgm:spPr/>
      <dgm:t>
        <a:bodyPr/>
        <a:lstStyle/>
        <a:p>
          <a:endParaRPr lang="en-ZA"/>
        </a:p>
      </dgm:t>
    </dgm:pt>
    <dgm:pt modelId="{CC66F2A5-7225-4FA2-96B2-C435F20B42BA}" type="pres">
      <dgm:prSet presAssocID="{7BE54DC6-85AF-4ABF-A11A-F3DA616A770B}" presName="parTx" presStyleLbl="alignNode1" presStyleIdx="2" presStyleCnt="3">
        <dgm:presLayoutVars>
          <dgm:chMax val="0"/>
          <dgm:chPref val="0"/>
          <dgm:bulletEnabled val="1"/>
        </dgm:presLayoutVars>
      </dgm:prSet>
      <dgm:spPr/>
      <dgm:t>
        <a:bodyPr/>
        <a:lstStyle/>
        <a:p>
          <a:endParaRPr lang="en-ZA"/>
        </a:p>
      </dgm:t>
    </dgm:pt>
    <dgm:pt modelId="{A542276C-7332-4AD6-8488-3D6C14C3EAF4}" type="pres">
      <dgm:prSet presAssocID="{7BE54DC6-85AF-4ABF-A11A-F3DA616A770B}" presName="desTx" presStyleLbl="alignAccFollowNode1" presStyleIdx="2" presStyleCnt="3">
        <dgm:presLayoutVars>
          <dgm:bulletEnabled val="1"/>
        </dgm:presLayoutVars>
      </dgm:prSet>
      <dgm:spPr/>
      <dgm:t>
        <a:bodyPr/>
        <a:lstStyle/>
        <a:p>
          <a:endParaRPr lang="en-ZA"/>
        </a:p>
      </dgm:t>
    </dgm:pt>
  </dgm:ptLst>
  <dgm:cxnLst>
    <dgm:cxn modelId="{191D0407-B59D-4C72-AEBF-1105AA9900AD}" type="presOf" srcId="{FD6304C2-76B2-4A04-B80D-F1671350043B}" destId="{A542276C-7332-4AD6-8488-3D6C14C3EAF4}" srcOrd="0" destOrd="1" presId="urn:microsoft.com/office/officeart/2005/8/layout/hList1"/>
    <dgm:cxn modelId="{10D93C48-F82E-4D15-8A3E-8826C4E7001D}" type="presOf" srcId="{19B2CD47-5603-4BDF-9C39-12A8157D3098}" destId="{A49CB9A1-1C41-4388-90E6-C322DC31ADE5}" srcOrd="0" destOrd="0" presId="urn:microsoft.com/office/officeart/2005/8/layout/hList1"/>
    <dgm:cxn modelId="{BA2B6D77-59A3-4DE9-BE9A-0EE4390E530F}" type="presOf" srcId="{094B3667-2560-4266-B5BD-369DAF151F23}" destId="{88F8A4D0-8165-4735-AE24-E4AFBE708193}" srcOrd="0" destOrd="1" presId="urn:microsoft.com/office/officeart/2005/8/layout/hList1"/>
    <dgm:cxn modelId="{6E1961CF-7860-4324-8BE8-9011C9616F62}" type="presOf" srcId="{F2845C33-17A3-44C2-A8C3-C738FFA6DC3D}" destId="{46E51B88-1C24-4BE1-A34B-6FD0623FA081}" srcOrd="0" destOrd="0" presId="urn:microsoft.com/office/officeart/2005/8/layout/hList1"/>
    <dgm:cxn modelId="{89A8A4F6-E4B1-4710-9A1A-9F060433F071}" srcId="{F2845C33-17A3-44C2-A8C3-C738FFA6DC3D}" destId="{094B3667-2560-4266-B5BD-369DAF151F23}" srcOrd="1" destOrd="0" parTransId="{9596FAEB-1D37-45B7-9304-634E150A7AE0}" sibTransId="{BC5FBE12-4DB1-4A60-AF49-B321EA5BEA4F}"/>
    <dgm:cxn modelId="{B052BCDC-0DF8-4123-9FB3-89295133ED19}" srcId="{C7166913-EB81-483B-A405-51605D583C94}" destId="{E643645E-AE84-473A-B850-578F89AF158D}" srcOrd="0" destOrd="0" parTransId="{0592CBE2-47CF-49BC-81A0-F305A6481DB5}" sibTransId="{1D96F992-A5E9-40BC-8478-E24EF2A9494D}"/>
    <dgm:cxn modelId="{58F3E372-F7A1-4878-8312-D097608BCB14}" srcId="{C7166913-EB81-483B-A405-51605D583C94}" destId="{F2845C33-17A3-44C2-A8C3-C738FFA6DC3D}" srcOrd="1" destOrd="0" parTransId="{1548174F-5567-43D2-8804-43918E9950A6}" sibTransId="{40B9BAEB-94C0-4C14-A67D-B3188E92633D}"/>
    <dgm:cxn modelId="{FA2E5B23-3C10-43BA-B55F-EB5873FA1902}" type="presOf" srcId="{568384E6-66D4-4512-8C0F-092AE0437D8F}" destId="{A49CB9A1-1C41-4388-90E6-C322DC31ADE5}" srcOrd="0" destOrd="1" presId="urn:microsoft.com/office/officeart/2005/8/layout/hList1"/>
    <dgm:cxn modelId="{31EC1B24-C20A-488D-9B5B-1387922DE477}" srcId="{E643645E-AE84-473A-B850-578F89AF158D}" destId="{19B2CD47-5603-4BDF-9C39-12A8157D3098}" srcOrd="0" destOrd="0" parTransId="{F6952753-8130-4F00-90FC-4FD5FB3121D4}" sibTransId="{A1E11A70-F5EF-4BEB-8A29-C4FCF6EF46CC}"/>
    <dgm:cxn modelId="{54168E49-B484-495B-88B7-B4CAF0EA58CE}" srcId="{C7166913-EB81-483B-A405-51605D583C94}" destId="{7BE54DC6-85AF-4ABF-A11A-F3DA616A770B}" srcOrd="2" destOrd="0" parTransId="{FE2A0CA3-9B35-4E73-AD97-585AC3DA2084}" sibTransId="{F456854C-3D68-44EB-BE01-96C08D8F1A08}"/>
    <dgm:cxn modelId="{D69F4DB5-4096-40CA-9D15-9C4633DEBC9C}" srcId="{7BE54DC6-85AF-4ABF-A11A-F3DA616A770B}" destId="{33CC0202-A85F-4127-A9E7-7E836167542D}" srcOrd="0" destOrd="0" parTransId="{27B40DC2-09E5-4153-9E64-082E8EA51937}" sibTransId="{CC37F651-AC20-4970-9A28-8476DFF80877}"/>
    <dgm:cxn modelId="{E5C3FEFF-59F7-4A2C-8C23-145F0964B209}" type="presOf" srcId="{7BE54DC6-85AF-4ABF-A11A-F3DA616A770B}" destId="{CC66F2A5-7225-4FA2-96B2-C435F20B42BA}" srcOrd="0" destOrd="0" presId="urn:microsoft.com/office/officeart/2005/8/layout/hList1"/>
    <dgm:cxn modelId="{77C0D92C-F5EE-4E0E-97A5-B34A0A32F0B3}" type="presOf" srcId="{C7166913-EB81-483B-A405-51605D583C94}" destId="{9237E9BD-D1C4-4074-ABF2-77C491628F16}" srcOrd="0" destOrd="0" presId="urn:microsoft.com/office/officeart/2005/8/layout/hList1"/>
    <dgm:cxn modelId="{38697956-8F43-4915-98D8-443B76F46653}" srcId="{F2845C33-17A3-44C2-A8C3-C738FFA6DC3D}" destId="{D6C559F5-F429-4776-9C3B-F9884C4231EC}" srcOrd="0" destOrd="0" parTransId="{4DEE74FD-F640-4271-81B0-D1590EC29ABC}" sibTransId="{AD993EE3-6594-47BE-96A7-E1A74EC66A53}"/>
    <dgm:cxn modelId="{B1630E85-126D-4BA2-B99F-7191C730C08D}" type="presOf" srcId="{E643645E-AE84-473A-B850-578F89AF158D}" destId="{46664EFA-813E-4AE3-A0DA-D19D50C9EA87}" srcOrd="0" destOrd="0" presId="urn:microsoft.com/office/officeart/2005/8/layout/hList1"/>
    <dgm:cxn modelId="{AAD70C59-5186-41F7-92BE-AA498AF665EF}" type="presOf" srcId="{33CC0202-A85F-4127-A9E7-7E836167542D}" destId="{A542276C-7332-4AD6-8488-3D6C14C3EAF4}" srcOrd="0" destOrd="0" presId="urn:microsoft.com/office/officeart/2005/8/layout/hList1"/>
    <dgm:cxn modelId="{30977E48-9E9C-498D-BC41-D775EFD93E07}" srcId="{7BE54DC6-85AF-4ABF-A11A-F3DA616A770B}" destId="{FD6304C2-76B2-4A04-B80D-F1671350043B}" srcOrd="1" destOrd="0" parTransId="{78E60E10-4507-4F73-8BC2-13CD4CB19776}" sibTransId="{F11A5668-0A5A-4B41-B1DF-2BDD88BA54D2}"/>
    <dgm:cxn modelId="{DF9DF45F-0EFA-47BC-A175-03D5AC56F61A}" srcId="{E643645E-AE84-473A-B850-578F89AF158D}" destId="{568384E6-66D4-4512-8C0F-092AE0437D8F}" srcOrd="1" destOrd="0" parTransId="{85A87730-066C-4207-A08F-3E6AA477BACA}" sibTransId="{8634149A-4AA1-4F2A-B1C7-5B4C83E1E014}"/>
    <dgm:cxn modelId="{56930644-514D-4EAA-9EAB-584286F3A46C}" type="presOf" srcId="{D6C559F5-F429-4776-9C3B-F9884C4231EC}" destId="{88F8A4D0-8165-4735-AE24-E4AFBE708193}" srcOrd="0" destOrd="0" presId="urn:microsoft.com/office/officeart/2005/8/layout/hList1"/>
    <dgm:cxn modelId="{3B5C2FD6-FFA9-47C6-BB22-86B825AC2166}" type="presParOf" srcId="{9237E9BD-D1C4-4074-ABF2-77C491628F16}" destId="{CB752FAD-CAAB-4E98-8D06-742F440DA7BD}" srcOrd="0" destOrd="0" presId="urn:microsoft.com/office/officeart/2005/8/layout/hList1"/>
    <dgm:cxn modelId="{4EA2FB82-262E-4BA0-A6E8-40BC00367156}" type="presParOf" srcId="{CB752FAD-CAAB-4E98-8D06-742F440DA7BD}" destId="{46664EFA-813E-4AE3-A0DA-D19D50C9EA87}" srcOrd="0" destOrd="0" presId="urn:microsoft.com/office/officeart/2005/8/layout/hList1"/>
    <dgm:cxn modelId="{FDC79F2B-3F7E-4F7D-B73D-141542B40C5B}" type="presParOf" srcId="{CB752FAD-CAAB-4E98-8D06-742F440DA7BD}" destId="{A49CB9A1-1C41-4388-90E6-C322DC31ADE5}" srcOrd="1" destOrd="0" presId="urn:microsoft.com/office/officeart/2005/8/layout/hList1"/>
    <dgm:cxn modelId="{15AA30EF-8918-4B87-B7F3-853483CF08AA}" type="presParOf" srcId="{9237E9BD-D1C4-4074-ABF2-77C491628F16}" destId="{0B2103B2-D726-462B-8366-83C6ADA891DE}" srcOrd="1" destOrd="0" presId="urn:microsoft.com/office/officeart/2005/8/layout/hList1"/>
    <dgm:cxn modelId="{C80711D4-E896-4FB4-9C78-72E03002CE9E}" type="presParOf" srcId="{9237E9BD-D1C4-4074-ABF2-77C491628F16}" destId="{8D80051E-207E-4F90-8EFE-64D82A35E63B}" srcOrd="2" destOrd="0" presId="urn:microsoft.com/office/officeart/2005/8/layout/hList1"/>
    <dgm:cxn modelId="{45AB1CE9-BEA4-4F0E-91E4-35AF2AAB4987}" type="presParOf" srcId="{8D80051E-207E-4F90-8EFE-64D82A35E63B}" destId="{46E51B88-1C24-4BE1-A34B-6FD0623FA081}" srcOrd="0" destOrd="0" presId="urn:microsoft.com/office/officeart/2005/8/layout/hList1"/>
    <dgm:cxn modelId="{BC5D1C5B-0F85-4E84-82DA-77BA85D7DE0D}" type="presParOf" srcId="{8D80051E-207E-4F90-8EFE-64D82A35E63B}" destId="{88F8A4D0-8165-4735-AE24-E4AFBE708193}" srcOrd="1" destOrd="0" presId="urn:microsoft.com/office/officeart/2005/8/layout/hList1"/>
    <dgm:cxn modelId="{8A335BD0-EF35-424A-AAE6-220E50604603}" type="presParOf" srcId="{9237E9BD-D1C4-4074-ABF2-77C491628F16}" destId="{EF8DB980-67C4-4CB0-89EC-1E05ABE86D9A}" srcOrd="3" destOrd="0" presId="urn:microsoft.com/office/officeart/2005/8/layout/hList1"/>
    <dgm:cxn modelId="{7CBF7FA8-8ABB-4D47-BD05-B2A799A58FB7}" type="presParOf" srcId="{9237E9BD-D1C4-4074-ABF2-77C491628F16}" destId="{D09C0A94-B3FC-4186-85E7-5CEE3337C43D}" srcOrd="4" destOrd="0" presId="urn:microsoft.com/office/officeart/2005/8/layout/hList1"/>
    <dgm:cxn modelId="{4A3B8097-E949-40DF-AA14-40196AD41E48}" type="presParOf" srcId="{D09C0A94-B3FC-4186-85E7-5CEE3337C43D}" destId="{CC66F2A5-7225-4FA2-96B2-C435F20B42BA}" srcOrd="0" destOrd="0" presId="urn:microsoft.com/office/officeart/2005/8/layout/hList1"/>
    <dgm:cxn modelId="{FB26C7F3-AAC9-4305-BD68-3BDA6C830B57}" type="presParOf" srcId="{D09C0A94-B3FC-4186-85E7-5CEE3337C43D}" destId="{A542276C-7332-4AD6-8488-3D6C14C3EA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EE06C8-6A25-4A99-BBC7-5ABFD84F4E8B}"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n-ZA"/>
        </a:p>
      </dgm:t>
    </dgm:pt>
    <dgm:pt modelId="{7152F22A-C474-40BB-9461-ADCAC1F8DAF8}">
      <dgm:prSet phldrT="[Text]" custT="1"/>
      <dgm:spPr/>
      <dgm:t>
        <a:bodyPr/>
        <a:lstStyle/>
        <a:p>
          <a:r>
            <a:rPr lang="en-ZA" sz="2400" dirty="0" smtClean="0">
              <a:latin typeface="Corbel" panose="020B0503020204020204" pitchFamily="34" charset="0"/>
            </a:rPr>
            <a:t>Objective 1)</a:t>
          </a:r>
          <a:endParaRPr lang="en-ZA" sz="2400" dirty="0">
            <a:latin typeface="Corbel" panose="020B0503020204020204" pitchFamily="34" charset="0"/>
          </a:endParaRPr>
        </a:p>
      </dgm:t>
    </dgm:pt>
    <dgm:pt modelId="{AE13C393-B924-411A-9AB2-C7D9B00EF432}" type="parTrans" cxnId="{B0FC68C2-053F-4E0A-A495-EF49AD0A8407}">
      <dgm:prSet/>
      <dgm:spPr/>
      <dgm:t>
        <a:bodyPr/>
        <a:lstStyle/>
        <a:p>
          <a:endParaRPr lang="en-ZA"/>
        </a:p>
      </dgm:t>
    </dgm:pt>
    <dgm:pt modelId="{E47097A1-0AB3-41EB-8477-0B811002A70D}" type="sibTrans" cxnId="{B0FC68C2-053F-4E0A-A495-EF49AD0A8407}">
      <dgm:prSet/>
      <dgm:spPr/>
      <dgm:t>
        <a:bodyPr/>
        <a:lstStyle/>
        <a:p>
          <a:endParaRPr lang="en-ZA"/>
        </a:p>
      </dgm:t>
    </dgm:pt>
    <dgm:pt modelId="{622EB673-A6BD-4A31-8164-EE4B60DE2981}">
      <dgm:prSet phldrT="[Text]" custT="1"/>
      <dgm:spPr/>
      <dgm:t>
        <a:bodyPr/>
        <a:lstStyle/>
        <a:p>
          <a:r>
            <a:rPr lang="en-ZA" sz="2800" dirty="0" smtClean="0">
              <a:latin typeface="Calibri Light" panose="020F0302020204030204" pitchFamily="34" charset="0"/>
            </a:rPr>
            <a:t>Identify the overarching quantitative characteristics of the “labour market for school principals” in SA. </a:t>
          </a:r>
          <a:endParaRPr lang="en-ZA" sz="2800" dirty="0">
            <a:latin typeface="Calibri Light" panose="020F0302020204030204" pitchFamily="34" charset="0"/>
          </a:endParaRPr>
        </a:p>
      </dgm:t>
    </dgm:pt>
    <dgm:pt modelId="{7F3BC2BE-567C-4B96-858C-F71EAFFA65E0}" type="parTrans" cxnId="{BCA6DFD6-6DAD-40A0-8624-4656FA1B8D97}">
      <dgm:prSet/>
      <dgm:spPr/>
      <dgm:t>
        <a:bodyPr/>
        <a:lstStyle/>
        <a:p>
          <a:endParaRPr lang="en-ZA"/>
        </a:p>
      </dgm:t>
    </dgm:pt>
    <dgm:pt modelId="{5230E38F-F89F-40EA-863B-BED5C21AD179}" type="sibTrans" cxnId="{BCA6DFD6-6DAD-40A0-8624-4656FA1B8D97}">
      <dgm:prSet/>
      <dgm:spPr/>
      <dgm:t>
        <a:bodyPr/>
        <a:lstStyle/>
        <a:p>
          <a:endParaRPr lang="en-ZA"/>
        </a:p>
      </dgm:t>
    </dgm:pt>
    <dgm:pt modelId="{D4A087EE-24B0-4E51-933D-86DB9EC35878}">
      <dgm:prSet phldrT="[Text]" custT="1"/>
      <dgm:spPr/>
      <dgm:t>
        <a:bodyPr/>
        <a:lstStyle/>
        <a:p>
          <a:r>
            <a:rPr lang="en-ZA" sz="2400" dirty="0" smtClean="0">
              <a:latin typeface="Corbel" panose="020B0503020204020204" pitchFamily="34" charset="0"/>
            </a:rPr>
            <a:t>Objective 2)</a:t>
          </a:r>
          <a:endParaRPr lang="en-ZA" sz="2400" dirty="0">
            <a:latin typeface="Corbel" panose="020B0503020204020204" pitchFamily="34" charset="0"/>
          </a:endParaRPr>
        </a:p>
      </dgm:t>
    </dgm:pt>
    <dgm:pt modelId="{047C4573-FB5E-47E6-8805-1AD7BD5CBDC8}" type="parTrans" cxnId="{7A3E0BD5-11AC-443B-969F-CA2329DE1DF4}">
      <dgm:prSet/>
      <dgm:spPr/>
      <dgm:t>
        <a:bodyPr/>
        <a:lstStyle/>
        <a:p>
          <a:endParaRPr lang="en-ZA"/>
        </a:p>
      </dgm:t>
    </dgm:pt>
    <dgm:pt modelId="{13AC9D4F-56D3-4645-B10F-282399E06894}" type="sibTrans" cxnId="{7A3E0BD5-11AC-443B-969F-CA2329DE1DF4}">
      <dgm:prSet/>
      <dgm:spPr/>
      <dgm:t>
        <a:bodyPr/>
        <a:lstStyle/>
        <a:p>
          <a:endParaRPr lang="en-ZA"/>
        </a:p>
      </dgm:t>
    </dgm:pt>
    <dgm:pt modelId="{5D665548-0F59-4B71-86E2-37F3D40CA4E9}">
      <dgm:prSet phldrT="[Text]" custT="1"/>
      <dgm:spPr/>
      <dgm:t>
        <a:bodyPr/>
        <a:lstStyle/>
        <a:p>
          <a:r>
            <a:rPr lang="en-ZA" sz="2800" dirty="0" smtClean="0">
              <a:latin typeface="Calibri Light" panose="020F0302020204030204" pitchFamily="34" charset="0"/>
            </a:rPr>
            <a:t>Using this evidence to inform, support and debate recent policy developments.</a:t>
          </a:r>
          <a:endParaRPr lang="en-ZA" sz="2800" dirty="0">
            <a:latin typeface="Calibri Light" panose="020F0302020204030204" pitchFamily="34" charset="0"/>
          </a:endParaRPr>
        </a:p>
      </dgm:t>
    </dgm:pt>
    <dgm:pt modelId="{D3C72CD3-C453-475E-A602-601AA64095E5}" type="parTrans" cxnId="{630598BF-F4EE-4D37-B3A8-A7D848AA099A}">
      <dgm:prSet/>
      <dgm:spPr/>
      <dgm:t>
        <a:bodyPr/>
        <a:lstStyle/>
        <a:p>
          <a:endParaRPr lang="en-ZA"/>
        </a:p>
      </dgm:t>
    </dgm:pt>
    <dgm:pt modelId="{E0FD7733-0518-4722-BCDE-329D083B2726}" type="sibTrans" cxnId="{630598BF-F4EE-4D37-B3A8-A7D848AA099A}">
      <dgm:prSet/>
      <dgm:spPr/>
      <dgm:t>
        <a:bodyPr/>
        <a:lstStyle/>
        <a:p>
          <a:endParaRPr lang="en-ZA"/>
        </a:p>
      </dgm:t>
    </dgm:pt>
    <dgm:pt modelId="{B3E1E2AA-A923-4ECC-ADC9-BD098714A189}">
      <dgm:prSet phldrT="[Text]" custT="1"/>
      <dgm:spPr/>
      <dgm:t>
        <a:bodyPr/>
        <a:lstStyle/>
        <a:p>
          <a:r>
            <a:rPr lang="en-ZA" sz="2800" dirty="0" smtClean="0">
              <a:latin typeface="Calibri Light" panose="020F0302020204030204" pitchFamily="34" charset="0"/>
            </a:rPr>
            <a:t>Evaluate the NDP policies in light of the evidence and propose additional policy recommendations.  </a:t>
          </a:r>
          <a:endParaRPr lang="en-ZA" sz="2800" dirty="0">
            <a:latin typeface="Calibri Light" panose="020F0302020204030204" pitchFamily="34" charset="0"/>
          </a:endParaRPr>
        </a:p>
      </dgm:t>
    </dgm:pt>
    <dgm:pt modelId="{EBC6DBCA-7133-4339-93F7-14CB71D3B4F4}" type="parTrans" cxnId="{4DBC90F9-1A1E-4B7F-919F-4ECB34446EFB}">
      <dgm:prSet/>
      <dgm:spPr/>
      <dgm:t>
        <a:bodyPr/>
        <a:lstStyle/>
        <a:p>
          <a:endParaRPr lang="en-ZA"/>
        </a:p>
      </dgm:t>
    </dgm:pt>
    <dgm:pt modelId="{5356EFAD-0A69-4DE3-BADD-73B5B3FEE9D7}" type="sibTrans" cxnId="{4DBC90F9-1A1E-4B7F-919F-4ECB34446EFB}">
      <dgm:prSet/>
      <dgm:spPr/>
      <dgm:t>
        <a:bodyPr/>
        <a:lstStyle/>
        <a:p>
          <a:endParaRPr lang="en-ZA"/>
        </a:p>
      </dgm:t>
    </dgm:pt>
    <dgm:pt modelId="{DB96B809-D215-4A72-A2AE-CC5B4D967DC7}">
      <dgm:prSet phldrT="[Text]" custT="1"/>
      <dgm:spPr/>
      <dgm:t>
        <a:bodyPr/>
        <a:lstStyle/>
        <a:p>
          <a:r>
            <a:rPr lang="en-ZA" sz="2800" dirty="0" smtClean="0">
              <a:latin typeface="Calibri Light" panose="020F0302020204030204" pitchFamily="34" charset="0"/>
            </a:rPr>
            <a:t>Use payroll data on the POPULATION of public school principals in SA.</a:t>
          </a:r>
          <a:endParaRPr lang="en-ZA" sz="2800" dirty="0">
            <a:latin typeface="Calibri Light" panose="020F0302020204030204" pitchFamily="34" charset="0"/>
          </a:endParaRPr>
        </a:p>
      </dgm:t>
    </dgm:pt>
    <dgm:pt modelId="{0C4D97F8-67B4-4149-920A-5D3C07D7C1CA}" type="sibTrans" cxnId="{8A5C40BE-5B10-4811-B88C-BBAF9C0D7E48}">
      <dgm:prSet/>
      <dgm:spPr/>
      <dgm:t>
        <a:bodyPr/>
        <a:lstStyle/>
        <a:p>
          <a:endParaRPr lang="en-ZA"/>
        </a:p>
      </dgm:t>
    </dgm:pt>
    <dgm:pt modelId="{04FC2265-F7C7-4248-9FBB-53DC17DE457C}" type="parTrans" cxnId="{8A5C40BE-5B10-4811-B88C-BBAF9C0D7E48}">
      <dgm:prSet/>
      <dgm:spPr/>
      <dgm:t>
        <a:bodyPr/>
        <a:lstStyle/>
        <a:p>
          <a:endParaRPr lang="en-ZA"/>
        </a:p>
      </dgm:t>
    </dgm:pt>
    <dgm:pt modelId="{B9392A15-7FFC-4F86-874A-44B3A3A00EC8}" type="pres">
      <dgm:prSet presAssocID="{B9EE06C8-6A25-4A99-BBC7-5ABFD84F4E8B}" presName="Name0" presStyleCnt="0">
        <dgm:presLayoutVars>
          <dgm:dir/>
          <dgm:animLvl val="lvl"/>
          <dgm:resizeHandles val="exact"/>
        </dgm:presLayoutVars>
      </dgm:prSet>
      <dgm:spPr/>
      <dgm:t>
        <a:bodyPr/>
        <a:lstStyle/>
        <a:p>
          <a:endParaRPr lang="en-ZA"/>
        </a:p>
      </dgm:t>
    </dgm:pt>
    <dgm:pt modelId="{7B42811A-254D-4340-AEA4-66A542085FE1}" type="pres">
      <dgm:prSet presAssocID="{7152F22A-C474-40BB-9461-ADCAC1F8DAF8}" presName="linNode" presStyleCnt="0"/>
      <dgm:spPr/>
      <dgm:t>
        <a:bodyPr/>
        <a:lstStyle/>
        <a:p>
          <a:endParaRPr lang="en-ZA"/>
        </a:p>
      </dgm:t>
    </dgm:pt>
    <dgm:pt modelId="{91CF2603-117F-414F-8665-B2239B5913A9}" type="pres">
      <dgm:prSet presAssocID="{7152F22A-C474-40BB-9461-ADCAC1F8DAF8}" presName="parTx" presStyleLbl="revTx" presStyleIdx="0" presStyleCnt="2" custScaleX="137547">
        <dgm:presLayoutVars>
          <dgm:chMax val="1"/>
          <dgm:bulletEnabled val="1"/>
        </dgm:presLayoutVars>
      </dgm:prSet>
      <dgm:spPr/>
      <dgm:t>
        <a:bodyPr/>
        <a:lstStyle/>
        <a:p>
          <a:endParaRPr lang="en-ZA"/>
        </a:p>
      </dgm:t>
    </dgm:pt>
    <dgm:pt modelId="{20FFBAD8-170D-4BF8-9714-C438AD06CE08}" type="pres">
      <dgm:prSet presAssocID="{7152F22A-C474-40BB-9461-ADCAC1F8DAF8}" presName="bracket" presStyleLbl="parChTrans1D1" presStyleIdx="0" presStyleCnt="2"/>
      <dgm:spPr/>
      <dgm:t>
        <a:bodyPr/>
        <a:lstStyle/>
        <a:p>
          <a:endParaRPr lang="en-ZA"/>
        </a:p>
      </dgm:t>
    </dgm:pt>
    <dgm:pt modelId="{97F566E0-55D3-4BCF-8433-8CFC1E05D292}" type="pres">
      <dgm:prSet presAssocID="{7152F22A-C474-40BB-9461-ADCAC1F8DAF8}" presName="spH" presStyleCnt="0"/>
      <dgm:spPr/>
      <dgm:t>
        <a:bodyPr/>
        <a:lstStyle/>
        <a:p>
          <a:endParaRPr lang="en-ZA"/>
        </a:p>
      </dgm:t>
    </dgm:pt>
    <dgm:pt modelId="{DDF75B3B-9C18-4542-A923-EEAD1130354D}" type="pres">
      <dgm:prSet presAssocID="{7152F22A-C474-40BB-9461-ADCAC1F8DAF8}" presName="desTx" presStyleLbl="node1" presStyleIdx="0" presStyleCnt="2" custScaleX="167743">
        <dgm:presLayoutVars>
          <dgm:bulletEnabled val="1"/>
        </dgm:presLayoutVars>
      </dgm:prSet>
      <dgm:spPr/>
      <dgm:t>
        <a:bodyPr/>
        <a:lstStyle/>
        <a:p>
          <a:endParaRPr lang="en-ZA"/>
        </a:p>
      </dgm:t>
    </dgm:pt>
    <dgm:pt modelId="{77439AE3-C27E-4F88-83AC-54FE0B8A3C31}" type="pres">
      <dgm:prSet presAssocID="{E47097A1-0AB3-41EB-8477-0B811002A70D}" presName="spV" presStyleCnt="0"/>
      <dgm:spPr/>
      <dgm:t>
        <a:bodyPr/>
        <a:lstStyle/>
        <a:p>
          <a:endParaRPr lang="en-ZA"/>
        </a:p>
      </dgm:t>
    </dgm:pt>
    <dgm:pt modelId="{9069B34B-61FD-4865-AEDC-87FCC06EDC6E}" type="pres">
      <dgm:prSet presAssocID="{D4A087EE-24B0-4E51-933D-86DB9EC35878}" presName="linNode" presStyleCnt="0"/>
      <dgm:spPr/>
      <dgm:t>
        <a:bodyPr/>
        <a:lstStyle/>
        <a:p>
          <a:endParaRPr lang="en-ZA"/>
        </a:p>
      </dgm:t>
    </dgm:pt>
    <dgm:pt modelId="{289F20B7-62D3-4311-9399-555DEFB23439}" type="pres">
      <dgm:prSet presAssocID="{D4A087EE-24B0-4E51-933D-86DB9EC35878}" presName="parTx" presStyleLbl="revTx" presStyleIdx="1" presStyleCnt="2" custScaleX="118302" custScaleY="111429">
        <dgm:presLayoutVars>
          <dgm:chMax val="1"/>
          <dgm:bulletEnabled val="1"/>
        </dgm:presLayoutVars>
      </dgm:prSet>
      <dgm:spPr/>
      <dgm:t>
        <a:bodyPr/>
        <a:lstStyle/>
        <a:p>
          <a:endParaRPr lang="en-ZA"/>
        </a:p>
      </dgm:t>
    </dgm:pt>
    <dgm:pt modelId="{47CACC9B-6765-484D-BC7B-DC414D5FFA34}" type="pres">
      <dgm:prSet presAssocID="{D4A087EE-24B0-4E51-933D-86DB9EC35878}" presName="bracket" presStyleLbl="parChTrans1D1" presStyleIdx="1" presStyleCnt="2"/>
      <dgm:spPr/>
      <dgm:t>
        <a:bodyPr/>
        <a:lstStyle/>
        <a:p>
          <a:endParaRPr lang="en-ZA"/>
        </a:p>
      </dgm:t>
    </dgm:pt>
    <dgm:pt modelId="{7E1EFE64-333D-4A9A-84E3-4EFEC436376F}" type="pres">
      <dgm:prSet presAssocID="{D4A087EE-24B0-4E51-933D-86DB9EC35878}" presName="spH" presStyleCnt="0"/>
      <dgm:spPr/>
      <dgm:t>
        <a:bodyPr/>
        <a:lstStyle/>
        <a:p>
          <a:endParaRPr lang="en-ZA"/>
        </a:p>
      </dgm:t>
    </dgm:pt>
    <dgm:pt modelId="{147B6C79-7900-452C-A5BB-E6411D911101}" type="pres">
      <dgm:prSet presAssocID="{D4A087EE-24B0-4E51-933D-86DB9EC35878}" presName="desTx" presStyleLbl="node1" presStyleIdx="1" presStyleCnt="2" custScaleX="145302">
        <dgm:presLayoutVars>
          <dgm:bulletEnabled val="1"/>
        </dgm:presLayoutVars>
      </dgm:prSet>
      <dgm:spPr/>
      <dgm:t>
        <a:bodyPr/>
        <a:lstStyle/>
        <a:p>
          <a:endParaRPr lang="en-ZA"/>
        </a:p>
      </dgm:t>
    </dgm:pt>
  </dgm:ptLst>
  <dgm:cxnLst>
    <dgm:cxn modelId="{BCA6DFD6-6DAD-40A0-8624-4656FA1B8D97}" srcId="{7152F22A-C474-40BB-9461-ADCAC1F8DAF8}" destId="{622EB673-A6BD-4A31-8164-EE4B60DE2981}" srcOrd="0" destOrd="0" parTransId="{7F3BC2BE-567C-4B96-858C-F71EAFFA65E0}" sibTransId="{5230E38F-F89F-40EA-863B-BED5C21AD179}"/>
    <dgm:cxn modelId="{91FC5241-9D99-4E16-BA92-EA62F5A37909}" type="presOf" srcId="{7152F22A-C474-40BB-9461-ADCAC1F8DAF8}" destId="{91CF2603-117F-414F-8665-B2239B5913A9}" srcOrd="0" destOrd="0" presId="urn:diagrams.loki3.com/BracketList+Icon"/>
    <dgm:cxn modelId="{4DBC90F9-1A1E-4B7F-919F-4ECB34446EFB}" srcId="{D4A087EE-24B0-4E51-933D-86DB9EC35878}" destId="{B3E1E2AA-A923-4ECC-ADC9-BD098714A189}" srcOrd="1" destOrd="0" parTransId="{EBC6DBCA-7133-4339-93F7-14CB71D3B4F4}" sibTransId="{5356EFAD-0A69-4DE3-BADD-73B5B3FEE9D7}"/>
    <dgm:cxn modelId="{8A5C40BE-5B10-4811-B88C-BBAF9C0D7E48}" srcId="{7152F22A-C474-40BB-9461-ADCAC1F8DAF8}" destId="{DB96B809-D215-4A72-A2AE-CC5B4D967DC7}" srcOrd="1" destOrd="0" parTransId="{04FC2265-F7C7-4248-9FBB-53DC17DE457C}" sibTransId="{0C4D97F8-67B4-4149-920A-5D3C07D7C1CA}"/>
    <dgm:cxn modelId="{8BC242E0-8B41-4A2E-B71B-DEB5D9C2D776}" type="presOf" srcId="{DB96B809-D215-4A72-A2AE-CC5B4D967DC7}" destId="{DDF75B3B-9C18-4542-A923-EEAD1130354D}" srcOrd="0" destOrd="1" presId="urn:diagrams.loki3.com/BracketList+Icon"/>
    <dgm:cxn modelId="{B0FC68C2-053F-4E0A-A495-EF49AD0A8407}" srcId="{B9EE06C8-6A25-4A99-BBC7-5ABFD84F4E8B}" destId="{7152F22A-C474-40BB-9461-ADCAC1F8DAF8}" srcOrd="0" destOrd="0" parTransId="{AE13C393-B924-411A-9AB2-C7D9B00EF432}" sibTransId="{E47097A1-0AB3-41EB-8477-0B811002A70D}"/>
    <dgm:cxn modelId="{A83D8DEE-CA47-430E-94E9-FF8D288016A1}" type="presOf" srcId="{B3E1E2AA-A923-4ECC-ADC9-BD098714A189}" destId="{147B6C79-7900-452C-A5BB-E6411D911101}" srcOrd="0" destOrd="1" presId="urn:diagrams.loki3.com/BracketList+Icon"/>
    <dgm:cxn modelId="{630598BF-F4EE-4D37-B3A8-A7D848AA099A}" srcId="{D4A087EE-24B0-4E51-933D-86DB9EC35878}" destId="{5D665548-0F59-4B71-86E2-37F3D40CA4E9}" srcOrd="0" destOrd="0" parTransId="{D3C72CD3-C453-475E-A602-601AA64095E5}" sibTransId="{E0FD7733-0518-4722-BCDE-329D083B2726}"/>
    <dgm:cxn modelId="{7A3E0BD5-11AC-443B-969F-CA2329DE1DF4}" srcId="{B9EE06C8-6A25-4A99-BBC7-5ABFD84F4E8B}" destId="{D4A087EE-24B0-4E51-933D-86DB9EC35878}" srcOrd="1" destOrd="0" parTransId="{047C4573-FB5E-47E6-8805-1AD7BD5CBDC8}" sibTransId="{13AC9D4F-56D3-4645-B10F-282399E06894}"/>
    <dgm:cxn modelId="{1F134A01-4589-41FD-98DF-6190266B52F3}" type="presOf" srcId="{D4A087EE-24B0-4E51-933D-86DB9EC35878}" destId="{289F20B7-62D3-4311-9399-555DEFB23439}" srcOrd="0" destOrd="0" presId="urn:diagrams.loki3.com/BracketList+Icon"/>
    <dgm:cxn modelId="{45386454-4E61-42F8-92D6-9D158D171E69}" type="presOf" srcId="{5D665548-0F59-4B71-86E2-37F3D40CA4E9}" destId="{147B6C79-7900-452C-A5BB-E6411D911101}" srcOrd="0" destOrd="0" presId="urn:diagrams.loki3.com/BracketList+Icon"/>
    <dgm:cxn modelId="{317F12FB-CBE0-4C63-A2E4-D9F134D3C0AB}" type="presOf" srcId="{B9EE06C8-6A25-4A99-BBC7-5ABFD84F4E8B}" destId="{B9392A15-7FFC-4F86-874A-44B3A3A00EC8}" srcOrd="0" destOrd="0" presId="urn:diagrams.loki3.com/BracketList+Icon"/>
    <dgm:cxn modelId="{987B839F-41DD-433F-83EF-8A7A8166D4C6}" type="presOf" srcId="{622EB673-A6BD-4A31-8164-EE4B60DE2981}" destId="{DDF75B3B-9C18-4542-A923-EEAD1130354D}" srcOrd="0" destOrd="0" presId="urn:diagrams.loki3.com/BracketList+Icon"/>
    <dgm:cxn modelId="{88F5762A-859D-474A-BF7E-A885819F1878}" type="presParOf" srcId="{B9392A15-7FFC-4F86-874A-44B3A3A00EC8}" destId="{7B42811A-254D-4340-AEA4-66A542085FE1}" srcOrd="0" destOrd="0" presId="urn:diagrams.loki3.com/BracketList+Icon"/>
    <dgm:cxn modelId="{CDF29F7D-1806-4FD8-96EC-1304143CA722}" type="presParOf" srcId="{7B42811A-254D-4340-AEA4-66A542085FE1}" destId="{91CF2603-117F-414F-8665-B2239B5913A9}" srcOrd="0" destOrd="0" presId="urn:diagrams.loki3.com/BracketList+Icon"/>
    <dgm:cxn modelId="{572CF78B-54F3-4D3D-B8A5-B9A0CAF1961E}" type="presParOf" srcId="{7B42811A-254D-4340-AEA4-66A542085FE1}" destId="{20FFBAD8-170D-4BF8-9714-C438AD06CE08}" srcOrd="1" destOrd="0" presId="urn:diagrams.loki3.com/BracketList+Icon"/>
    <dgm:cxn modelId="{52DF400D-E071-4F7E-BAE7-48FC9ADE3A8E}" type="presParOf" srcId="{7B42811A-254D-4340-AEA4-66A542085FE1}" destId="{97F566E0-55D3-4BCF-8433-8CFC1E05D292}" srcOrd="2" destOrd="0" presId="urn:diagrams.loki3.com/BracketList+Icon"/>
    <dgm:cxn modelId="{D1747E9B-EF19-42AB-A228-4C0F898CD3E2}" type="presParOf" srcId="{7B42811A-254D-4340-AEA4-66A542085FE1}" destId="{DDF75B3B-9C18-4542-A923-EEAD1130354D}" srcOrd="3" destOrd="0" presId="urn:diagrams.loki3.com/BracketList+Icon"/>
    <dgm:cxn modelId="{22B6FE25-9A75-407B-AD09-79224131C026}" type="presParOf" srcId="{B9392A15-7FFC-4F86-874A-44B3A3A00EC8}" destId="{77439AE3-C27E-4F88-83AC-54FE0B8A3C31}" srcOrd="1" destOrd="0" presId="urn:diagrams.loki3.com/BracketList+Icon"/>
    <dgm:cxn modelId="{C200D3AD-8B4A-4D66-AE5C-AFBF1460827B}" type="presParOf" srcId="{B9392A15-7FFC-4F86-874A-44B3A3A00EC8}" destId="{9069B34B-61FD-4865-AEDC-87FCC06EDC6E}" srcOrd="2" destOrd="0" presId="urn:diagrams.loki3.com/BracketList+Icon"/>
    <dgm:cxn modelId="{4DE112DE-1444-47DA-93D9-87EB1B682ACC}" type="presParOf" srcId="{9069B34B-61FD-4865-AEDC-87FCC06EDC6E}" destId="{289F20B7-62D3-4311-9399-555DEFB23439}" srcOrd="0" destOrd="0" presId="urn:diagrams.loki3.com/BracketList+Icon"/>
    <dgm:cxn modelId="{760E78A0-D203-43E7-B373-AB9A5250FB85}" type="presParOf" srcId="{9069B34B-61FD-4865-AEDC-87FCC06EDC6E}" destId="{47CACC9B-6765-484D-BC7B-DC414D5FFA34}" srcOrd="1" destOrd="0" presId="urn:diagrams.loki3.com/BracketList+Icon"/>
    <dgm:cxn modelId="{033DEB10-F079-4A73-9BC9-E8B26BFCA86B}" type="presParOf" srcId="{9069B34B-61FD-4865-AEDC-87FCC06EDC6E}" destId="{7E1EFE64-333D-4A9A-84E3-4EFEC436376F}" srcOrd="2" destOrd="0" presId="urn:diagrams.loki3.com/BracketList+Icon"/>
    <dgm:cxn modelId="{F6BF7D2D-905A-4A4D-B8B5-DA9D9F06761C}" type="presParOf" srcId="{9069B34B-61FD-4865-AEDC-87FCC06EDC6E}" destId="{147B6C79-7900-452C-A5BB-E6411D91110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0D15F-E8A8-4CFF-AEFD-D80A2D8EC39A}"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ZA"/>
        </a:p>
      </dgm:t>
    </dgm:pt>
    <dgm:pt modelId="{2F644739-215D-44C8-898A-D89B7F3B0239}">
      <dgm:prSet phldrT="[Text]" custT="1"/>
      <dgm:spPr/>
      <dgm:t>
        <a:bodyPr/>
        <a:lstStyle/>
        <a:p>
          <a:r>
            <a:rPr lang="en-ZA" sz="2200" dirty="0" smtClean="0">
              <a:latin typeface="Calibri" panose="020F0502020204030204" pitchFamily="34" charset="0"/>
            </a:rPr>
            <a:t>Constructed panel dataset with 4 “waves”</a:t>
          </a:r>
          <a:endParaRPr lang="en-ZA" sz="2200" dirty="0">
            <a:latin typeface="Calibri" panose="020F0502020204030204" pitchFamily="34" charset="0"/>
          </a:endParaRPr>
        </a:p>
      </dgm:t>
    </dgm:pt>
    <dgm:pt modelId="{6391C532-1C35-46D1-AD82-D6CD11032F66}" type="parTrans" cxnId="{C956F7B0-7378-4540-BEFC-4589B0ECD0C5}">
      <dgm:prSet/>
      <dgm:spPr/>
      <dgm:t>
        <a:bodyPr/>
        <a:lstStyle/>
        <a:p>
          <a:endParaRPr lang="en-ZA"/>
        </a:p>
      </dgm:t>
    </dgm:pt>
    <dgm:pt modelId="{D8BEADC9-695C-4CCB-8C19-40BCA415EDDC}" type="sibTrans" cxnId="{C956F7B0-7378-4540-BEFC-4589B0ECD0C5}">
      <dgm:prSet/>
      <dgm:spPr/>
      <dgm:t>
        <a:bodyPr/>
        <a:lstStyle/>
        <a:p>
          <a:endParaRPr lang="en-ZA"/>
        </a:p>
      </dgm:t>
    </dgm:pt>
    <dgm:pt modelId="{F41E9884-64E6-4F3E-941F-F5D94EDC2E06}">
      <dgm:prSet phldrT="[Text]" custT="1"/>
      <dgm:spPr/>
      <dgm:t>
        <a:bodyPr/>
        <a:lstStyle/>
        <a:p>
          <a:endParaRPr lang="en-ZA" sz="2800" dirty="0" smtClean="0">
            <a:latin typeface="Calibri" panose="020F0502020204030204" pitchFamily="34" charset="0"/>
          </a:endParaRPr>
        </a:p>
        <a:p>
          <a:r>
            <a:rPr lang="en-ZA" sz="2800" dirty="0" err="1" smtClean="0">
              <a:latin typeface="Calibri" panose="020F0502020204030204" pitchFamily="34" charset="0"/>
            </a:rPr>
            <a:t>Persal</a:t>
          </a:r>
          <a:r>
            <a:rPr lang="en-ZA" sz="2800" dirty="0" smtClean="0">
              <a:latin typeface="Calibri" panose="020F0502020204030204" pitchFamily="34" charset="0"/>
            </a:rPr>
            <a:t> </a:t>
          </a:r>
        </a:p>
        <a:p>
          <a:r>
            <a:rPr lang="en-ZA" sz="2400" dirty="0" smtClean="0">
              <a:latin typeface="Calibri" panose="020F0502020204030204" pitchFamily="34" charset="0"/>
            </a:rPr>
            <a:t>Sept 2004, Oct 2008,</a:t>
          </a:r>
        </a:p>
        <a:p>
          <a:r>
            <a:rPr lang="en-ZA" sz="2400" dirty="0" smtClean="0">
              <a:latin typeface="Calibri" panose="020F0502020204030204" pitchFamily="34" charset="0"/>
            </a:rPr>
            <a:t> Oct 2010, Nov 2012</a:t>
          </a:r>
          <a:endParaRPr lang="en-ZA" sz="2400" dirty="0">
            <a:latin typeface="Calibri" panose="020F0502020204030204" pitchFamily="34" charset="0"/>
          </a:endParaRPr>
        </a:p>
      </dgm:t>
    </dgm:pt>
    <dgm:pt modelId="{70BBA911-A93E-40D7-B272-87CC62433D0A}" type="parTrans" cxnId="{3C87131B-CA15-492E-B084-BBA7754B3FC9}">
      <dgm:prSet/>
      <dgm:spPr/>
      <dgm:t>
        <a:bodyPr/>
        <a:lstStyle/>
        <a:p>
          <a:endParaRPr lang="en-ZA"/>
        </a:p>
      </dgm:t>
    </dgm:pt>
    <dgm:pt modelId="{FC548B86-6B52-4D55-9BCB-0C2B659D3624}" type="sibTrans" cxnId="{3C87131B-CA15-492E-B084-BBA7754B3FC9}">
      <dgm:prSet/>
      <dgm:spPr/>
      <dgm:t>
        <a:bodyPr/>
        <a:lstStyle/>
        <a:p>
          <a:endParaRPr lang="en-ZA"/>
        </a:p>
      </dgm:t>
    </dgm:pt>
    <dgm:pt modelId="{C79BA070-2F1C-4CD5-B71F-5BED182EFE13}">
      <dgm:prSet phldrT="[Text]" custT="1"/>
      <dgm:spPr/>
      <dgm:t>
        <a:bodyPr/>
        <a:lstStyle/>
        <a:p>
          <a:r>
            <a:rPr lang="en-ZA" sz="2800" dirty="0" smtClean="0">
              <a:latin typeface="Calibri" panose="020F0502020204030204" pitchFamily="34" charset="0"/>
            </a:rPr>
            <a:t>      EMIS </a:t>
          </a:r>
        </a:p>
        <a:p>
          <a:r>
            <a:rPr lang="en-ZA" sz="2800" dirty="0" err="1" smtClean="0">
              <a:latin typeface="Calibri" panose="020F0502020204030204" pitchFamily="34" charset="0"/>
            </a:rPr>
            <a:t>Masterlist</a:t>
          </a:r>
          <a:r>
            <a:rPr lang="en-ZA" sz="2800" dirty="0" smtClean="0">
              <a:latin typeface="Calibri" panose="020F0502020204030204" pitchFamily="34" charset="0"/>
            </a:rPr>
            <a:t> of schools</a:t>
          </a:r>
          <a:endParaRPr lang="en-ZA" sz="2800" dirty="0">
            <a:latin typeface="Calibri" panose="020F0502020204030204" pitchFamily="34" charset="0"/>
          </a:endParaRPr>
        </a:p>
      </dgm:t>
    </dgm:pt>
    <dgm:pt modelId="{920DB928-FCA7-46FB-955B-DB9E6D2B3CD9}" type="parTrans" cxnId="{0C713817-DE12-42C9-B679-45629F9E3433}">
      <dgm:prSet/>
      <dgm:spPr/>
      <dgm:t>
        <a:bodyPr/>
        <a:lstStyle/>
        <a:p>
          <a:endParaRPr lang="en-ZA"/>
        </a:p>
      </dgm:t>
    </dgm:pt>
    <dgm:pt modelId="{1D9321E1-70D3-40D8-889C-C834BB184CDE}" type="sibTrans" cxnId="{0C713817-DE12-42C9-B679-45629F9E3433}">
      <dgm:prSet/>
      <dgm:spPr/>
      <dgm:t>
        <a:bodyPr/>
        <a:lstStyle/>
        <a:p>
          <a:endParaRPr lang="en-ZA"/>
        </a:p>
      </dgm:t>
    </dgm:pt>
    <dgm:pt modelId="{A5B20330-0726-4D03-97E9-B6E8C4D548C0}">
      <dgm:prSet phldrT="[Text]" custT="1"/>
      <dgm:spPr/>
      <dgm:t>
        <a:bodyPr/>
        <a:lstStyle/>
        <a:p>
          <a:r>
            <a:rPr lang="en-ZA" sz="2800" dirty="0" smtClean="0">
              <a:latin typeface="Calibri" panose="020F0502020204030204" pitchFamily="34" charset="0"/>
            </a:rPr>
            <a:t>Annual Survey of Schools SNAP over time</a:t>
          </a:r>
          <a:endParaRPr lang="en-ZA" sz="2800" dirty="0">
            <a:latin typeface="Calibri" panose="020F0502020204030204" pitchFamily="34" charset="0"/>
          </a:endParaRPr>
        </a:p>
      </dgm:t>
    </dgm:pt>
    <dgm:pt modelId="{F4A33F04-7BE5-42DB-B47C-9E1E3EBA3721}" type="parTrans" cxnId="{5DF49DE8-0AB7-42D9-A6CE-626A0B198D05}">
      <dgm:prSet/>
      <dgm:spPr/>
      <dgm:t>
        <a:bodyPr/>
        <a:lstStyle/>
        <a:p>
          <a:endParaRPr lang="en-ZA"/>
        </a:p>
      </dgm:t>
    </dgm:pt>
    <dgm:pt modelId="{543E5275-91B9-45FD-B4C0-1069C714DBDC}" type="sibTrans" cxnId="{5DF49DE8-0AB7-42D9-A6CE-626A0B198D05}">
      <dgm:prSet/>
      <dgm:spPr/>
      <dgm:t>
        <a:bodyPr/>
        <a:lstStyle/>
        <a:p>
          <a:endParaRPr lang="en-ZA"/>
        </a:p>
      </dgm:t>
    </dgm:pt>
    <dgm:pt modelId="{90DE877C-6408-4AB9-8902-169700E83AD0}">
      <dgm:prSet phldrT="[Text]" custT="1"/>
      <dgm:spPr/>
      <dgm:t>
        <a:bodyPr/>
        <a:lstStyle/>
        <a:p>
          <a:r>
            <a:rPr lang="en-ZA" sz="2800" dirty="0" smtClean="0">
              <a:latin typeface="Calibri" panose="020F0502020204030204" pitchFamily="34" charset="0"/>
            </a:rPr>
            <a:t>Matric Examination </a:t>
          </a:r>
        </a:p>
        <a:p>
          <a:r>
            <a:rPr lang="en-ZA" sz="2800" dirty="0" smtClean="0">
              <a:latin typeface="Calibri" panose="020F0502020204030204" pitchFamily="34" charset="0"/>
            </a:rPr>
            <a:t>Data</a:t>
          </a:r>
        </a:p>
        <a:p>
          <a:r>
            <a:rPr lang="en-ZA" sz="2000" dirty="0" smtClean="0">
              <a:latin typeface="Calibri" panose="020F0502020204030204" pitchFamily="34" charset="0"/>
            </a:rPr>
            <a:t>(</a:t>
          </a:r>
          <a:r>
            <a:rPr lang="en-ZA" sz="2000" dirty="0" err="1" smtClean="0">
              <a:latin typeface="Calibri" panose="020F0502020204030204" pitchFamily="34" charset="0"/>
            </a:rPr>
            <a:t>Gustafsson</a:t>
          </a:r>
          <a:r>
            <a:rPr lang="en-ZA" sz="2000" dirty="0" smtClean="0">
              <a:latin typeface="Calibri" panose="020F0502020204030204" pitchFamily="34" charset="0"/>
            </a:rPr>
            <a:t> &amp; Taylor, 2013)</a:t>
          </a:r>
          <a:endParaRPr lang="en-ZA" sz="2000" dirty="0">
            <a:latin typeface="Calibri" panose="020F0502020204030204" pitchFamily="34" charset="0"/>
          </a:endParaRPr>
        </a:p>
      </dgm:t>
    </dgm:pt>
    <dgm:pt modelId="{445E16CD-DB56-4E81-A8C5-0DF2BFD0182A}" type="parTrans" cxnId="{D84E4E72-A842-4AA8-AD85-689487300D77}">
      <dgm:prSet/>
      <dgm:spPr/>
      <dgm:t>
        <a:bodyPr/>
        <a:lstStyle/>
        <a:p>
          <a:endParaRPr lang="en-ZA"/>
        </a:p>
      </dgm:t>
    </dgm:pt>
    <dgm:pt modelId="{1820C0C8-6833-420A-88FB-43635302734D}" type="sibTrans" cxnId="{D84E4E72-A842-4AA8-AD85-689487300D77}">
      <dgm:prSet/>
      <dgm:spPr/>
      <dgm:t>
        <a:bodyPr/>
        <a:lstStyle/>
        <a:p>
          <a:endParaRPr lang="en-ZA"/>
        </a:p>
      </dgm:t>
    </dgm:pt>
    <dgm:pt modelId="{8AE1213D-80C3-4914-B3E7-04A3259C1ED6}" type="pres">
      <dgm:prSet presAssocID="{BD00D15F-E8A8-4CFF-AEFD-D80A2D8EC39A}" presName="diagram" presStyleCnt="0">
        <dgm:presLayoutVars>
          <dgm:chMax val="1"/>
          <dgm:dir/>
          <dgm:animLvl val="ctr"/>
          <dgm:resizeHandles val="exact"/>
        </dgm:presLayoutVars>
      </dgm:prSet>
      <dgm:spPr/>
      <dgm:t>
        <a:bodyPr/>
        <a:lstStyle/>
        <a:p>
          <a:endParaRPr lang="en-ZA"/>
        </a:p>
      </dgm:t>
    </dgm:pt>
    <dgm:pt modelId="{75B4AE1B-107A-40AD-BAD1-C7E6BE04E4D8}" type="pres">
      <dgm:prSet presAssocID="{BD00D15F-E8A8-4CFF-AEFD-D80A2D8EC39A}" presName="matrix" presStyleCnt="0"/>
      <dgm:spPr/>
    </dgm:pt>
    <dgm:pt modelId="{D5CA25C6-04FC-4D62-8D5C-024DA671CEE6}" type="pres">
      <dgm:prSet presAssocID="{BD00D15F-E8A8-4CFF-AEFD-D80A2D8EC39A}" presName="tile1" presStyleLbl="node1" presStyleIdx="0" presStyleCnt="4"/>
      <dgm:spPr/>
      <dgm:t>
        <a:bodyPr/>
        <a:lstStyle/>
        <a:p>
          <a:endParaRPr lang="en-ZA"/>
        </a:p>
      </dgm:t>
    </dgm:pt>
    <dgm:pt modelId="{B2C8D186-0346-4F2E-A628-78D469F09F6F}" type="pres">
      <dgm:prSet presAssocID="{BD00D15F-E8A8-4CFF-AEFD-D80A2D8EC39A}" presName="tile1text" presStyleLbl="node1" presStyleIdx="0" presStyleCnt="4">
        <dgm:presLayoutVars>
          <dgm:chMax val="0"/>
          <dgm:chPref val="0"/>
          <dgm:bulletEnabled val="1"/>
        </dgm:presLayoutVars>
      </dgm:prSet>
      <dgm:spPr/>
      <dgm:t>
        <a:bodyPr/>
        <a:lstStyle/>
        <a:p>
          <a:endParaRPr lang="en-ZA"/>
        </a:p>
      </dgm:t>
    </dgm:pt>
    <dgm:pt modelId="{30963BF9-043F-4AC9-B942-B8D23C714D79}" type="pres">
      <dgm:prSet presAssocID="{BD00D15F-E8A8-4CFF-AEFD-D80A2D8EC39A}" presName="tile2" presStyleLbl="node1" presStyleIdx="1" presStyleCnt="4"/>
      <dgm:spPr/>
      <dgm:t>
        <a:bodyPr/>
        <a:lstStyle/>
        <a:p>
          <a:endParaRPr lang="en-ZA"/>
        </a:p>
      </dgm:t>
    </dgm:pt>
    <dgm:pt modelId="{F44269A2-E91A-403B-9ECB-6A0BBBDFD688}" type="pres">
      <dgm:prSet presAssocID="{BD00D15F-E8A8-4CFF-AEFD-D80A2D8EC39A}" presName="tile2text" presStyleLbl="node1" presStyleIdx="1" presStyleCnt="4">
        <dgm:presLayoutVars>
          <dgm:chMax val="0"/>
          <dgm:chPref val="0"/>
          <dgm:bulletEnabled val="1"/>
        </dgm:presLayoutVars>
      </dgm:prSet>
      <dgm:spPr/>
      <dgm:t>
        <a:bodyPr/>
        <a:lstStyle/>
        <a:p>
          <a:endParaRPr lang="en-ZA"/>
        </a:p>
      </dgm:t>
    </dgm:pt>
    <dgm:pt modelId="{9F80B40C-42E3-4BAE-AE57-B8C63861DD56}" type="pres">
      <dgm:prSet presAssocID="{BD00D15F-E8A8-4CFF-AEFD-D80A2D8EC39A}" presName="tile3" presStyleLbl="node1" presStyleIdx="2" presStyleCnt="4"/>
      <dgm:spPr/>
      <dgm:t>
        <a:bodyPr/>
        <a:lstStyle/>
        <a:p>
          <a:endParaRPr lang="en-ZA"/>
        </a:p>
      </dgm:t>
    </dgm:pt>
    <dgm:pt modelId="{D1218431-20A8-49C6-AE9D-235A6E437D71}" type="pres">
      <dgm:prSet presAssocID="{BD00D15F-E8A8-4CFF-AEFD-D80A2D8EC39A}" presName="tile3text" presStyleLbl="node1" presStyleIdx="2" presStyleCnt="4">
        <dgm:presLayoutVars>
          <dgm:chMax val="0"/>
          <dgm:chPref val="0"/>
          <dgm:bulletEnabled val="1"/>
        </dgm:presLayoutVars>
      </dgm:prSet>
      <dgm:spPr/>
      <dgm:t>
        <a:bodyPr/>
        <a:lstStyle/>
        <a:p>
          <a:endParaRPr lang="en-ZA"/>
        </a:p>
      </dgm:t>
    </dgm:pt>
    <dgm:pt modelId="{FFDB04B5-9AA6-4A53-924A-4D1C397B7DAF}" type="pres">
      <dgm:prSet presAssocID="{BD00D15F-E8A8-4CFF-AEFD-D80A2D8EC39A}" presName="tile4" presStyleLbl="node1" presStyleIdx="3" presStyleCnt="4"/>
      <dgm:spPr/>
      <dgm:t>
        <a:bodyPr/>
        <a:lstStyle/>
        <a:p>
          <a:endParaRPr lang="en-ZA"/>
        </a:p>
      </dgm:t>
    </dgm:pt>
    <dgm:pt modelId="{FA6937E6-9908-4FF9-84AB-95BAC5E767EF}" type="pres">
      <dgm:prSet presAssocID="{BD00D15F-E8A8-4CFF-AEFD-D80A2D8EC39A}" presName="tile4text" presStyleLbl="node1" presStyleIdx="3" presStyleCnt="4">
        <dgm:presLayoutVars>
          <dgm:chMax val="0"/>
          <dgm:chPref val="0"/>
          <dgm:bulletEnabled val="1"/>
        </dgm:presLayoutVars>
      </dgm:prSet>
      <dgm:spPr/>
      <dgm:t>
        <a:bodyPr/>
        <a:lstStyle/>
        <a:p>
          <a:endParaRPr lang="en-ZA"/>
        </a:p>
      </dgm:t>
    </dgm:pt>
    <dgm:pt modelId="{66A1FB7E-6AA3-4F7E-B8E7-7C0EBB273741}" type="pres">
      <dgm:prSet presAssocID="{BD00D15F-E8A8-4CFF-AEFD-D80A2D8EC39A}" presName="centerTile" presStyleLbl="fgShp" presStyleIdx="0" presStyleCnt="1">
        <dgm:presLayoutVars>
          <dgm:chMax val="0"/>
          <dgm:chPref val="0"/>
        </dgm:presLayoutVars>
      </dgm:prSet>
      <dgm:spPr/>
      <dgm:t>
        <a:bodyPr/>
        <a:lstStyle/>
        <a:p>
          <a:endParaRPr lang="en-ZA"/>
        </a:p>
      </dgm:t>
    </dgm:pt>
  </dgm:ptLst>
  <dgm:cxnLst>
    <dgm:cxn modelId="{D84E4E72-A842-4AA8-AD85-689487300D77}" srcId="{2F644739-215D-44C8-898A-D89B7F3B0239}" destId="{90DE877C-6408-4AB9-8902-169700E83AD0}" srcOrd="3" destOrd="0" parTransId="{445E16CD-DB56-4E81-A8C5-0DF2BFD0182A}" sibTransId="{1820C0C8-6833-420A-88FB-43635302734D}"/>
    <dgm:cxn modelId="{C956F7B0-7378-4540-BEFC-4589B0ECD0C5}" srcId="{BD00D15F-E8A8-4CFF-AEFD-D80A2D8EC39A}" destId="{2F644739-215D-44C8-898A-D89B7F3B0239}" srcOrd="0" destOrd="0" parTransId="{6391C532-1C35-46D1-AD82-D6CD11032F66}" sibTransId="{D8BEADC9-695C-4CCB-8C19-40BCA415EDDC}"/>
    <dgm:cxn modelId="{72779A4F-AD30-4AE1-98EC-6B8FC941BEEF}" type="presOf" srcId="{A5B20330-0726-4D03-97E9-B6E8C4D548C0}" destId="{9F80B40C-42E3-4BAE-AE57-B8C63861DD56}" srcOrd="0" destOrd="0" presId="urn:microsoft.com/office/officeart/2005/8/layout/matrix1"/>
    <dgm:cxn modelId="{C6B3E884-C5D3-4093-A00F-A3FF3A151AE0}" type="presOf" srcId="{C79BA070-2F1C-4CD5-B71F-5BED182EFE13}" destId="{30963BF9-043F-4AC9-B942-B8D23C714D79}" srcOrd="0" destOrd="0" presId="urn:microsoft.com/office/officeart/2005/8/layout/matrix1"/>
    <dgm:cxn modelId="{07265638-71BB-424C-8552-65810E74CE18}" type="presOf" srcId="{F41E9884-64E6-4F3E-941F-F5D94EDC2E06}" destId="{B2C8D186-0346-4F2E-A628-78D469F09F6F}" srcOrd="1" destOrd="0" presId="urn:microsoft.com/office/officeart/2005/8/layout/matrix1"/>
    <dgm:cxn modelId="{A59B9153-67FF-46DF-80FC-AF5960DFB2F6}" type="presOf" srcId="{90DE877C-6408-4AB9-8902-169700E83AD0}" destId="{FFDB04B5-9AA6-4A53-924A-4D1C397B7DAF}" srcOrd="0" destOrd="0" presId="urn:microsoft.com/office/officeart/2005/8/layout/matrix1"/>
    <dgm:cxn modelId="{3C87131B-CA15-492E-B084-BBA7754B3FC9}" srcId="{2F644739-215D-44C8-898A-D89B7F3B0239}" destId="{F41E9884-64E6-4F3E-941F-F5D94EDC2E06}" srcOrd="0" destOrd="0" parTransId="{70BBA911-A93E-40D7-B272-87CC62433D0A}" sibTransId="{FC548B86-6B52-4D55-9BCB-0C2B659D3624}"/>
    <dgm:cxn modelId="{5DF49DE8-0AB7-42D9-A6CE-626A0B198D05}" srcId="{2F644739-215D-44C8-898A-D89B7F3B0239}" destId="{A5B20330-0726-4D03-97E9-B6E8C4D548C0}" srcOrd="2" destOrd="0" parTransId="{F4A33F04-7BE5-42DB-B47C-9E1E3EBA3721}" sibTransId="{543E5275-91B9-45FD-B4C0-1069C714DBDC}"/>
    <dgm:cxn modelId="{1FC35154-52EF-4FF0-9A73-2CC5855884F5}" type="presOf" srcId="{2F644739-215D-44C8-898A-D89B7F3B0239}" destId="{66A1FB7E-6AA3-4F7E-B8E7-7C0EBB273741}" srcOrd="0" destOrd="0" presId="urn:microsoft.com/office/officeart/2005/8/layout/matrix1"/>
    <dgm:cxn modelId="{8A2AA1CB-7B3C-4F75-A125-13B71E46FD6C}" type="presOf" srcId="{A5B20330-0726-4D03-97E9-B6E8C4D548C0}" destId="{D1218431-20A8-49C6-AE9D-235A6E437D71}" srcOrd="1" destOrd="0" presId="urn:microsoft.com/office/officeart/2005/8/layout/matrix1"/>
    <dgm:cxn modelId="{17734599-25A0-4D11-B46F-878CFFD1EE2A}" type="presOf" srcId="{BD00D15F-E8A8-4CFF-AEFD-D80A2D8EC39A}" destId="{8AE1213D-80C3-4914-B3E7-04A3259C1ED6}" srcOrd="0" destOrd="0" presId="urn:microsoft.com/office/officeart/2005/8/layout/matrix1"/>
    <dgm:cxn modelId="{0C713817-DE12-42C9-B679-45629F9E3433}" srcId="{2F644739-215D-44C8-898A-D89B7F3B0239}" destId="{C79BA070-2F1C-4CD5-B71F-5BED182EFE13}" srcOrd="1" destOrd="0" parTransId="{920DB928-FCA7-46FB-955B-DB9E6D2B3CD9}" sibTransId="{1D9321E1-70D3-40D8-889C-C834BB184CDE}"/>
    <dgm:cxn modelId="{75610F40-06CF-41EC-A520-281FE5C35BEF}" type="presOf" srcId="{90DE877C-6408-4AB9-8902-169700E83AD0}" destId="{FA6937E6-9908-4FF9-84AB-95BAC5E767EF}" srcOrd="1" destOrd="0" presId="urn:microsoft.com/office/officeart/2005/8/layout/matrix1"/>
    <dgm:cxn modelId="{5A5BDB6A-9AB9-4CD9-8D83-46A21099678B}" type="presOf" srcId="{C79BA070-2F1C-4CD5-B71F-5BED182EFE13}" destId="{F44269A2-E91A-403B-9ECB-6A0BBBDFD688}" srcOrd="1" destOrd="0" presId="urn:microsoft.com/office/officeart/2005/8/layout/matrix1"/>
    <dgm:cxn modelId="{32076D51-9860-4552-A416-A4C61B2AD7F3}" type="presOf" srcId="{F41E9884-64E6-4F3E-941F-F5D94EDC2E06}" destId="{D5CA25C6-04FC-4D62-8D5C-024DA671CEE6}" srcOrd="0" destOrd="0" presId="urn:microsoft.com/office/officeart/2005/8/layout/matrix1"/>
    <dgm:cxn modelId="{5D54F980-EE98-456D-A7C9-463E8B29C0B7}" type="presParOf" srcId="{8AE1213D-80C3-4914-B3E7-04A3259C1ED6}" destId="{75B4AE1B-107A-40AD-BAD1-C7E6BE04E4D8}" srcOrd="0" destOrd="0" presId="urn:microsoft.com/office/officeart/2005/8/layout/matrix1"/>
    <dgm:cxn modelId="{DA5A3D25-1E88-499F-8FE8-E8DBC71EC696}" type="presParOf" srcId="{75B4AE1B-107A-40AD-BAD1-C7E6BE04E4D8}" destId="{D5CA25C6-04FC-4D62-8D5C-024DA671CEE6}" srcOrd="0" destOrd="0" presId="urn:microsoft.com/office/officeart/2005/8/layout/matrix1"/>
    <dgm:cxn modelId="{CD4A2D33-997C-410E-A3C2-65CF5FC47B9B}" type="presParOf" srcId="{75B4AE1B-107A-40AD-BAD1-C7E6BE04E4D8}" destId="{B2C8D186-0346-4F2E-A628-78D469F09F6F}" srcOrd="1" destOrd="0" presId="urn:microsoft.com/office/officeart/2005/8/layout/matrix1"/>
    <dgm:cxn modelId="{F34CA560-3FA4-4B59-8943-A63DBDAC21D1}" type="presParOf" srcId="{75B4AE1B-107A-40AD-BAD1-C7E6BE04E4D8}" destId="{30963BF9-043F-4AC9-B942-B8D23C714D79}" srcOrd="2" destOrd="0" presId="urn:microsoft.com/office/officeart/2005/8/layout/matrix1"/>
    <dgm:cxn modelId="{9421EAA8-F0EB-48F3-A5B0-B2044CBDACD2}" type="presParOf" srcId="{75B4AE1B-107A-40AD-BAD1-C7E6BE04E4D8}" destId="{F44269A2-E91A-403B-9ECB-6A0BBBDFD688}" srcOrd="3" destOrd="0" presId="urn:microsoft.com/office/officeart/2005/8/layout/matrix1"/>
    <dgm:cxn modelId="{85B3E4F8-FB45-45F4-AAFD-E93DB3BFE4DD}" type="presParOf" srcId="{75B4AE1B-107A-40AD-BAD1-C7E6BE04E4D8}" destId="{9F80B40C-42E3-4BAE-AE57-B8C63861DD56}" srcOrd="4" destOrd="0" presId="urn:microsoft.com/office/officeart/2005/8/layout/matrix1"/>
    <dgm:cxn modelId="{BB31709E-4A38-4E32-BF2C-63A95E41E747}" type="presParOf" srcId="{75B4AE1B-107A-40AD-BAD1-C7E6BE04E4D8}" destId="{D1218431-20A8-49C6-AE9D-235A6E437D71}" srcOrd="5" destOrd="0" presId="urn:microsoft.com/office/officeart/2005/8/layout/matrix1"/>
    <dgm:cxn modelId="{23ABE934-321A-41A2-AFFC-0E1DD7B051EA}" type="presParOf" srcId="{75B4AE1B-107A-40AD-BAD1-C7E6BE04E4D8}" destId="{FFDB04B5-9AA6-4A53-924A-4D1C397B7DAF}" srcOrd="6" destOrd="0" presId="urn:microsoft.com/office/officeart/2005/8/layout/matrix1"/>
    <dgm:cxn modelId="{2BD2CAEE-360D-4B75-9AC2-7DF75926858D}" type="presParOf" srcId="{75B4AE1B-107A-40AD-BAD1-C7E6BE04E4D8}" destId="{FA6937E6-9908-4FF9-84AB-95BAC5E767EF}" srcOrd="7" destOrd="0" presId="urn:microsoft.com/office/officeart/2005/8/layout/matrix1"/>
    <dgm:cxn modelId="{D8A51A9B-FBDD-4383-9594-E5DEEA76B144}" type="presParOf" srcId="{8AE1213D-80C3-4914-B3E7-04A3259C1ED6}" destId="{66A1FB7E-6AA3-4F7E-B8E7-7C0EBB27374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B37E99-E4D5-4893-AF29-DA001F5596F3}"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ZA"/>
        </a:p>
      </dgm:t>
    </dgm:pt>
    <dgm:pt modelId="{B6612E2A-30FC-4E4C-9614-BF76571DC109}">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1. Corruption and nepotism affecting appointment process. </a:t>
          </a:r>
        </a:p>
        <a:p>
          <a:r>
            <a:rPr lang="en-ZA" sz="1800" i="1" dirty="0" smtClean="0">
              <a:latin typeface="Calibri Light" panose="020F0302020204030204" pitchFamily="34" charset="0"/>
              <a:ea typeface="Ebrima" panose="02000000000000000000" pitchFamily="2" charset="0"/>
              <a:cs typeface="Helvetica" panose="020B0604020202020204" pitchFamily="34" charset="0"/>
            </a:rPr>
            <a:t>See Volmink Report May 2016, NEEDU 2013, </a:t>
          </a:r>
          <a:r>
            <a:rPr lang="en-ZA" sz="1800" i="1" dirty="0" err="1" smtClean="0">
              <a:latin typeface="Calibri Light" panose="020F0302020204030204" pitchFamily="34" charset="0"/>
              <a:ea typeface="Ebrima" panose="02000000000000000000" pitchFamily="2" charset="0"/>
              <a:cs typeface="Helvetica" panose="020B0604020202020204" pitchFamily="34" charset="0"/>
            </a:rPr>
            <a:t>Zengele</a:t>
          </a:r>
          <a:r>
            <a:rPr lang="en-ZA" sz="1800" i="1" dirty="0" smtClean="0">
              <a:latin typeface="Calibri Light" panose="020F0302020204030204" pitchFamily="34" charset="0"/>
              <a:ea typeface="Ebrima" panose="02000000000000000000" pitchFamily="2" charset="0"/>
              <a:cs typeface="Helvetica" panose="020B0604020202020204" pitchFamily="34" charset="0"/>
            </a:rPr>
            <a:t> 2013</a:t>
          </a:r>
        </a:p>
      </dgm:t>
    </dgm:pt>
    <dgm:pt modelId="{750E6DBE-794F-40FD-B6F5-97811A95C81C}" type="parTrans" cxnId="{5BC59619-6B18-48CD-9784-E83FD5F3EFA0}">
      <dgm:prSet/>
      <dgm:spPr/>
      <dgm:t>
        <a:bodyPr/>
        <a:lstStyle/>
        <a:p>
          <a:endParaRPr lang="en-ZA"/>
        </a:p>
      </dgm:t>
    </dgm:pt>
    <dgm:pt modelId="{BF21B366-BAB4-4108-8A98-FAB6C6AD3E6B}" type="sibTrans" cxnId="{5BC59619-6B18-48CD-9784-E83FD5F3EFA0}">
      <dgm:prSet/>
      <dgm:spPr/>
      <dgm:t>
        <a:bodyPr/>
        <a:lstStyle/>
        <a:p>
          <a:endParaRPr lang="en-ZA"/>
        </a:p>
      </dgm:t>
    </dgm:pt>
    <dgm:pt modelId="{DB6D7437-1510-4CD3-BFD3-BA46880C3541}">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5. Leadership disruption effects: Managing the leadership succession process – no policy guidance in this regard</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93D028D3-6D93-4314-8939-44F653842029}" type="parTrans" cxnId="{77E8B80B-034E-41FB-8022-2A123D49928A}">
      <dgm:prSet/>
      <dgm:spPr/>
      <dgm:t>
        <a:bodyPr/>
        <a:lstStyle/>
        <a:p>
          <a:endParaRPr lang="en-ZA"/>
        </a:p>
      </dgm:t>
    </dgm:pt>
    <dgm:pt modelId="{A3072F2B-5BE9-496C-B1BB-201408AF5378}" type="sibTrans" cxnId="{77E8B80B-034E-41FB-8022-2A123D49928A}">
      <dgm:prSet/>
      <dgm:spPr/>
      <dgm:t>
        <a:bodyPr/>
        <a:lstStyle/>
        <a:p>
          <a:endParaRPr lang="en-ZA"/>
        </a:p>
      </dgm:t>
    </dgm:pt>
    <dgm:pt modelId="{5A0BEF76-F8F2-4785-889D-ED1FEBC41D3B}">
      <dgm:prSet phldrT="[Text]" custT="1"/>
      <dgm:spPr>
        <a:noFill/>
      </dgm:spPr>
      <dgm:t>
        <a:bodyPr/>
        <a:lstStyle/>
        <a:p>
          <a:r>
            <a:rPr lang="en-ZA" sz="4400" b="1" dirty="0" smtClean="0">
              <a:solidFill>
                <a:schemeClr val="tx1"/>
              </a:solidFill>
              <a:latin typeface="Calibri Light" panose="020F0302020204030204" pitchFamily="34" charset="0"/>
              <a:ea typeface="Ebrima" panose="02000000000000000000" pitchFamily="2" charset="0"/>
              <a:cs typeface="Helvetica" panose="020B0604020202020204" pitchFamily="34" charset="0"/>
            </a:rPr>
            <a:t>    </a:t>
          </a:r>
          <a:r>
            <a:rPr lang="en-ZA" sz="4400" b="1" dirty="0" smtClean="0">
              <a:solidFill>
                <a:schemeClr val="tx1">
                  <a:lumMod val="65000"/>
                  <a:lumOff val="35000"/>
                </a:schemeClr>
              </a:solidFill>
              <a:latin typeface="Calibri Light" panose="020F0302020204030204" pitchFamily="34" charset="0"/>
              <a:ea typeface="Ebrima" panose="02000000000000000000" pitchFamily="2" charset="0"/>
              <a:cs typeface="Helvetica" panose="020B0604020202020204" pitchFamily="34" charset="0"/>
            </a:rPr>
            <a:t>CHALLENGES</a:t>
          </a:r>
        </a:p>
      </dgm:t>
    </dgm:pt>
    <dgm:pt modelId="{B0D3A8C6-C114-4E0B-93A3-7FB33A560FF8}" type="parTrans" cxnId="{B88A5163-95C1-403D-80C7-E1D0057C83AC}">
      <dgm:prSet/>
      <dgm:spPr/>
      <dgm:t>
        <a:bodyPr/>
        <a:lstStyle/>
        <a:p>
          <a:endParaRPr lang="en-ZA"/>
        </a:p>
      </dgm:t>
    </dgm:pt>
    <dgm:pt modelId="{AC3A5040-F4BE-4BD8-B396-937464CA702C}" type="sibTrans" cxnId="{B88A5163-95C1-403D-80C7-E1D0057C83AC}">
      <dgm:prSet/>
      <dgm:spPr/>
      <dgm:t>
        <a:bodyPr/>
        <a:lstStyle/>
        <a:p>
          <a:endParaRPr lang="en-ZA"/>
        </a:p>
      </dgm:t>
    </dgm:pt>
    <dgm:pt modelId="{4AFF04E3-D076-4469-BF23-27724677946F}">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3. Gender discrimination in school leadership</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525650D0-6298-4DE8-AF89-BC1ED509990E}" type="parTrans" cxnId="{E9D2D29F-A298-4024-BAA1-8386502EB2A9}">
      <dgm:prSet/>
      <dgm:spPr/>
      <dgm:t>
        <a:bodyPr/>
        <a:lstStyle/>
        <a:p>
          <a:endParaRPr lang="en-ZA"/>
        </a:p>
      </dgm:t>
    </dgm:pt>
    <dgm:pt modelId="{7B0C3B1D-F136-47C4-9583-24347C87F7CB}" type="sibTrans" cxnId="{E9D2D29F-A298-4024-BAA1-8386502EB2A9}">
      <dgm:prSet/>
      <dgm:spPr/>
      <dgm:t>
        <a:bodyPr/>
        <a:lstStyle/>
        <a:p>
          <a:endParaRPr lang="en-ZA"/>
        </a:p>
      </dgm:t>
    </dgm:pt>
    <dgm:pt modelId="{D4AF8BFF-9E0B-4BE6-8409-3180D4FE2A2A}">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4. How do we attract/develop a pool of principal candidates to poorer/less desirable schools? </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3374A500-9EB2-4ACF-8399-AB570B2623DB}" type="parTrans" cxnId="{D60ABB74-50EF-457E-9543-8DF13B30611D}">
      <dgm:prSet/>
      <dgm:spPr/>
      <dgm:t>
        <a:bodyPr/>
        <a:lstStyle/>
        <a:p>
          <a:endParaRPr lang="en-ZA"/>
        </a:p>
      </dgm:t>
    </dgm:pt>
    <dgm:pt modelId="{5A5E3084-5DC6-4BF9-B5F1-DE84FA0B8D8B}" type="sibTrans" cxnId="{D60ABB74-50EF-457E-9543-8DF13B30611D}">
      <dgm:prSet/>
      <dgm:spPr/>
      <dgm:t>
        <a:bodyPr/>
        <a:lstStyle/>
        <a:p>
          <a:endParaRPr lang="en-ZA"/>
        </a:p>
      </dgm:t>
    </dgm:pt>
    <dgm:pt modelId="{66317FB7-BEF5-4D99-BC04-A8DC98E07F71}">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2. How do we identify who is a better candidate over another? Current criteria NOT helpful</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B3D5E076-556F-4B6F-850E-7271EAA4E0EA}" type="parTrans" cxnId="{A673B91B-1C18-48A0-A94A-FFA838493C55}">
      <dgm:prSet/>
      <dgm:spPr/>
      <dgm:t>
        <a:bodyPr/>
        <a:lstStyle/>
        <a:p>
          <a:endParaRPr lang="en-ZA"/>
        </a:p>
      </dgm:t>
    </dgm:pt>
    <dgm:pt modelId="{2E457D7B-0599-4781-92AB-D11242F4BFBF}" type="sibTrans" cxnId="{A673B91B-1C18-48A0-A94A-FFA838493C55}">
      <dgm:prSet/>
      <dgm:spPr/>
      <dgm:t>
        <a:bodyPr/>
        <a:lstStyle/>
        <a:p>
          <a:endParaRPr lang="en-ZA"/>
        </a:p>
      </dgm:t>
    </dgm:pt>
    <dgm:pt modelId="{5DAAFF4E-95A9-460C-A154-081137731B84}" type="pres">
      <dgm:prSet presAssocID="{4CB37E99-E4D5-4893-AF29-DA001F5596F3}" presName="diagram" presStyleCnt="0">
        <dgm:presLayoutVars>
          <dgm:dir/>
          <dgm:resizeHandles val="exact"/>
        </dgm:presLayoutVars>
      </dgm:prSet>
      <dgm:spPr/>
      <dgm:t>
        <a:bodyPr/>
        <a:lstStyle/>
        <a:p>
          <a:endParaRPr lang="en-ZA"/>
        </a:p>
      </dgm:t>
    </dgm:pt>
    <dgm:pt modelId="{F46251AC-83CA-4024-ACFC-9B57675D9478}" type="pres">
      <dgm:prSet presAssocID="{5A0BEF76-F8F2-4785-889D-ED1FEBC41D3B}" presName="node" presStyleLbl="node1" presStyleIdx="0" presStyleCnt="6" custScaleX="139632">
        <dgm:presLayoutVars>
          <dgm:bulletEnabled val="1"/>
        </dgm:presLayoutVars>
      </dgm:prSet>
      <dgm:spPr/>
      <dgm:t>
        <a:bodyPr/>
        <a:lstStyle/>
        <a:p>
          <a:endParaRPr lang="en-ZA"/>
        </a:p>
      </dgm:t>
    </dgm:pt>
    <dgm:pt modelId="{690D8209-4160-4DC1-9A18-197773261986}" type="pres">
      <dgm:prSet presAssocID="{AC3A5040-F4BE-4BD8-B396-937464CA702C}" presName="sibTrans" presStyleCnt="0"/>
      <dgm:spPr/>
    </dgm:pt>
    <dgm:pt modelId="{46695879-034F-483B-964C-42486BCF1441}" type="pres">
      <dgm:prSet presAssocID="{B6612E2A-30FC-4E4C-9614-BF76571DC109}" presName="node" presStyleLbl="node1" presStyleIdx="1" presStyleCnt="6" custScaleX="139632">
        <dgm:presLayoutVars>
          <dgm:bulletEnabled val="1"/>
        </dgm:presLayoutVars>
      </dgm:prSet>
      <dgm:spPr/>
      <dgm:t>
        <a:bodyPr/>
        <a:lstStyle/>
        <a:p>
          <a:endParaRPr lang="en-ZA"/>
        </a:p>
      </dgm:t>
    </dgm:pt>
    <dgm:pt modelId="{E9272A4F-C83D-47A2-9546-D2D54D245275}" type="pres">
      <dgm:prSet presAssocID="{BF21B366-BAB4-4108-8A98-FAB6C6AD3E6B}" presName="sibTrans" presStyleCnt="0"/>
      <dgm:spPr/>
    </dgm:pt>
    <dgm:pt modelId="{2C6B142B-050E-486A-A36E-C40E9F38C0DF}" type="pres">
      <dgm:prSet presAssocID="{66317FB7-BEF5-4D99-BC04-A8DC98E07F71}" presName="node" presStyleLbl="node1" presStyleIdx="2" presStyleCnt="6" custScaleX="139632">
        <dgm:presLayoutVars>
          <dgm:bulletEnabled val="1"/>
        </dgm:presLayoutVars>
      </dgm:prSet>
      <dgm:spPr/>
      <dgm:t>
        <a:bodyPr/>
        <a:lstStyle/>
        <a:p>
          <a:endParaRPr lang="en-ZA"/>
        </a:p>
      </dgm:t>
    </dgm:pt>
    <dgm:pt modelId="{7FF97248-8D67-4451-91EB-40DF451D09EB}" type="pres">
      <dgm:prSet presAssocID="{2E457D7B-0599-4781-92AB-D11242F4BFBF}" presName="sibTrans" presStyleCnt="0"/>
      <dgm:spPr/>
    </dgm:pt>
    <dgm:pt modelId="{FF2117B8-0707-42EB-B9DA-C6FF91BE73FA}" type="pres">
      <dgm:prSet presAssocID="{4AFF04E3-D076-4469-BF23-27724677946F}" presName="node" presStyleLbl="node1" presStyleIdx="3" presStyleCnt="6" custScaleX="139632">
        <dgm:presLayoutVars>
          <dgm:bulletEnabled val="1"/>
        </dgm:presLayoutVars>
      </dgm:prSet>
      <dgm:spPr/>
      <dgm:t>
        <a:bodyPr/>
        <a:lstStyle/>
        <a:p>
          <a:endParaRPr lang="en-ZA"/>
        </a:p>
      </dgm:t>
    </dgm:pt>
    <dgm:pt modelId="{FD119DF8-663E-4A48-A685-C66C99B7DEF8}" type="pres">
      <dgm:prSet presAssocID="{7B0C3B1D-F136-47C4-9583-24347C87F7CB}" presName="sibTrans" presStyleCnt="0"/>
      <dgm:spPr/>
    </dgm:pt>
    <dgm:pt modelId="{2999A701-E796-4A8D-979F-D5B9D34CFED9}" type="pres">
      <dgm:prSet presAssocID="{D4AF8BFF-9E0B-4BE6-8409-3180D4FE2A2A}" presName="node" presStyleLbl="node1" presStyleIdx="4" presStyleCnt="6" custScaleX="139632">
        <dgm:presLayoutVars>
          <dgm:bulletEnabled val="1"/>
        </dgm:presLayoutVars>
      </dgm:prSet>
      <dgm:spPr/>
      <dgm:t>
        <a:bodyPr/>
        <a:lstStyle/>
        <a:p>
          <a:endParaRPr lang="en-ZA"/>
        </a:p>
      </dgm:t>
    </dgm:pt>
    <dgm:pt modelId="{159AA311-83B3-46FD-AFC1-898AA733867F}" type="pres">
      <dgm:prSet presAssocID="{5A5E3084-5DC6-4BF9-B5F1-DE84FA0B8D8B}" presName="sibTrans" presStyleCnt="0"/>
      <dgm:spPr/>
    </dgm:pt>
    <dgm:pt modelId="{91F2419F-73C8-4504-8A98-A8748614513D}" type="pres">
      <dgm:prSet presAssocID="{DB6D7437-1510-4CD3-BFD3-BA46880C3541}" presName="node" presStyleLbl="node1" presStyleIdx="5" presStyleCnt="6" custScaleX="139632">
        <dgm:presLayoutVars>
          <dgm:bulletEnabled val="1"/>
        </dgm:presLayoutVars>
      </dgm:prSet>
      <dgm:spPr/>
      <dgm:t>
        <a:bodyPr/>
        <a:lstStyle/>
        <a:p>
          <a:endParaRPr lang="en-ZA"/>
        </a:p>
      </dgm:t>
    </dgm:pt>
  </dgm:ptLst>
  <dgm:cxnLst>
    <dgm:cxn modelId="{5BC59619-6B18-48CD-9784-E83FD5F3EFA0}" srcId="{4CB37E99-E4D5-4893-AF29-DA001F5596F3}" destId="{B6612E2A-30FC-4E4C-9614-BF76571DC109}" srcOrd="1" destOrd="0" parTransId="{750E6DBE-794F-40FD-B6F5-97811A95C81C}" sibTransId="{BF21B366-BAB4-4108-8A98-FAB6C6AD3E6B}"/>
    <dgm:cxn modelId="{37C2E9AE-5919-41BC-99E1-121CA53ADF15}" type="presOf" srcId="{4CB37E99-E4D5-4893-AF29-DA001F5596F3}" destId="{5DAAFF4E-95A9-460C-A154-081137731B84}" srcOrd="0" destOrd="0" presId="urn:microsoft.com/office/officeart/2005/8/layout/default"/>
    <dgm:cxn modelId="{E9D2D29F-A298-4024-BAA1-8386502EB2A9}" srcId="{4CB37E99-E4D5-4893-AF29-DA001F5596F3}" destId="{4AFF04E3-D076-4469-BF23-27724677946F}" srcOrd="3" destOrd="0" parTransId="{525650D0-6298-4DE8-AF89-BC1ED509990E}" sibTransId="{7B0C3B1D-F136-47C4-9583-24347C87F7CB}"/>
    <dgm:cxn modelId="{D60ABB74-50EF-457E-9543-8DF13B30611D}" srcId="{4CB37E99-E4D5-4893-AF29-DA001F5596F3}" destId="{D4AF8BFF-9E0B-4BE6-8409-3180D4FE2A2A}" srcOrd="4" destOrd="0" parTransId="{3374A500-9EB2-4ACF-8399-AB570B2623DB}" sibTransId="{5A5E3084-5DC6-4BF9-B5F1-DE84FA0B8D8B}"/>
    <dgm:cxn modelId="{B88A5163-95C1-403D-80C7-E1D0057C83AC}" srcId="{4CB37E99-E4D5-4893-AF29-DA001F5596F3}" destId="{5A0BEF76-F8F2-4785-889D-ED1FEBC41D3B}" srcOrd="0" destOrd="0" parTransId="{B0D3A8C6-C114-4E0B-93A3-7FB33A560FF8}" sibTransId="{AC3A5040-F4BE-4BD8-B396-937464CA702C}"/>
    <dgm:cxn modelId="{77E8B80B-034E-41FB-8022-2A123D49928A}" srcId="{4CB37E99-E4D5-4893-AF29-DA001F5596F3}" destId="{DB6D7437-1510-4CD3-BFD3-BA46880C3541}" srcOrd="5" destOrd="0" parTransId="{93D028D3-6D93-4314-8939-44F653842029}" sibTransId="{A3072F2B-5BE9-496C-B1BB-201408AF5378}"/>
    <dgm:cxn modelId="{E7206FE5-B303-46E9-BE27-B588A3C4CB79}" type="presOf" srcId="{D4AF8BFF-9E0B-4BE6-8409-3180D4FE2A2A}" destId="{2999A701-E796-4A8D-979F-D5B9D34CFED9}" srcOrd="0" destOrd="0" presId="urn:microsoft.com/office/officeart/2005/8/layout/default"/>
    <dgm:cxn modelId="{D50FD360-FF56-4974-BED1-D63FE0AA3549}" type="presOf" srcId="{4AFF04E3-D076-4469-BF23-27724677946F}" destId="{FF2117B8-0707-42EB-B9DA-C6FF91BE73FA}" srcOrd="0" destOrd="0" presId="urn:microsoft.com/office/officeart/2005/8/layout/default"/>
    <dgm:cxn modelId="{A16C2EE4-F32B-4CA1-9315-895882FA0E3C}" type="presOf" srcId="{5A0BEF76-F8F2-4785-889D-ED1FEBC41D3B}" destId="{F46251AC-83CA-4024-ACFC-9B57675D9478}" srcOrd="0" destOrd="0" presId="urn:microsoft.com/office/officeart/2005/8/layout/default"/>
    <dgm:cxn modelId="{8A5A7F6A-D339-49C5-A1B1-D9287C577710}" type="presOf" srcId="{66317FB7-BEF5-4D99-BC04-A8DC98E07F71}" destId="{2C6B142B-050E-486A-A36E-C40E9F38C0DF}" srcOrd="0" destOrd="0" presId="urn:microsoft.com/office/officeart/2005/8/layout/default"/>
    <dgm:cxn modelId="{68969147-47BC-45CB-9944-81F40A1E8CED}" type="presOf" srcId="{B6612E2A-30FC-4E4C-9614-BF76571DC109}" destId="{46695879-034F-483B-964C-42486BCF1441}" srcOrd="0" destOrd="0" presId="urn:microsoft.com/office/officeart/2005/8/layout/default"/>
    <dgm:cxn modelId="{A673B91B-1C18-48A0-A94A-FFA838493C55}" srcId="{4CB37E99-E4D5-4893-AF29-DA001F5596F3}" destId="{66317FB7-BEF5-4D99-BC04-A8DC98E07F71}" srcOrd="2" destOrd="0" parTransId="{B3D5E076-556F-4B6F-850E-7271EAA4E0EA}" sibTransId="{2E457D7B-0599-4781-92AB-D11242F4BFBF}"/>
    <dgm:cxn modelId="{177FBFE1-8A65-419A-AEAA-41A429A967A2}" type="presOf" srcId="{DB6D7437-1510-4CD3-BFD3-BA46880C3541}" destId="{91F2419F-73C8-4504-8A98-A8748614513D}" srcOrd="0" destOrd="0" presId="urn:microsoft.com/office/officeart/2005/8/layout/default"/>
    <dgm:cxn modelId="{BEAD4D90-E47E-459D-B630-A915E1AF6D8C}" type="presParOf" srcId="{5DAAFF4E-95A9-460C-A154-081137731B84}" destId="{F46251AC-83CA-4024-ACFC-9B57675D9478}" srcOrd="0" destOrd="0" presId="urn:microsoft.com/office/officeart/2005/8/layout/default"/>
    <dgm:cxn modelId="{6007C1B7-BFE4-49D5-80F1-28991D8973BB}" type="presParOf" srcId="{5DAAFF4E-95A9-460C-A154-081137731B84}" destId="{690D8209-4160-4DC1-9A18-197773261986}" srcOrd="1" destOrd="0" presId="urn:microsoft.com/office/officeart/2005/8/layout/default"/>
    <dgm:cxn modelId="{1AF601F2-EE01-481A-89AA-BD7273556820}" type="presParOf" srcId="{5DAAFF4E-95A9-460C-A154-081137731B84}" destId="{46695879-034F-483B-964C-42486BCF1441}" srcOrd="2" destOrd="0" presId="urn:microsoft.com/office/officeart/2005/8/layout/default"/>
    <dgm:cxn modelId="{7ECD0BE8-72C8-422C-A9FF-93FB0034034F}" type="presParOf" srcId="{5DAAFF4E-95A9-460C-A154-081137731B84}" destId="{E9272A4F-C83D-47A2-9546-D2D54D245275}" srcOrd="3" destOrd="0" presId="urn:microsoft.com/office/officeart/2005/8/layout/default"/>
    <dgm:cxn modelId="{A0CB5C14-CB38-4C47-B6EB-366655010C3C}" type="presParOf" srcId="{5DAAFF4E-95A9-460C-A154-081137731B84}" destId="{2C6B142B-050E-486A-A36E-C40E9F38C0DF}" srcOrd="4" destOrd="0" presId="urn:microsoft.com/office/officeart/2005/8/layout/default"/>
    <dgm:cxn modelId="{48E848DB-90FC-4E96-982B-2FCEB49E1CAA}" type="presParOf" srcId="{5DAAFF4E-95A9-460C-A154-081137731B84}" destId="{7FF97248-8D67-4451-91EB-40DF451D09EB}" srcOrd="5" destOrd="0" presId="urn:microsoft.com/office/officeart/2005/8/layout/default"/>
    <dgm:cxn modelId="{F327A137-3DB9-4BEF-89E0-01F122453BDC}" type="presParOf" srcId="{5DAAFF4E-95A9-460C-A154-081137731B84}" destId="{FF2117B8-0707-42EB-B9DA-C6FF91BE73FA}" srcOrd="6" destOrd="0" presId="urn:microsoft.com/office/officeart/2005/8/layout/default"/>
    <dgm:cxn modelId="{F1B57CB6-5DFE-41F8-A0B7-9F1DB300833B}" type="presParOf" srcId="{5DAAFF4E-95A9-460C-A154-081137731B84}" destId="{FD119DF8-663E-4A48-A685-C66C99B7DEF8}" srcOrd="7" destOrd="0" presId="urn:microsoft.com/office/officeart/2005/8/layout/default"/>
    <dgm:cxn modelId="{CE6D2AA3-A7F6-4733-BE32-2A51BCB719A7}" type="presParOf" srcId="{5DAAFF4E-95A9-460C-A154-081137731B84}" destId="{2999A701-E796-4A8D-979F-D5B9D34CFED9}" srcOrd="8" destOrd="0" presId="urn:microsoft.com/office/officeart/2005/8/layout/default"/>
    <dgm:cxn modelId="{B80B4239-9CEA-41A0-BFB2-A072AD0C1B0D}" type="presParOf" srcId="{5DAAFF4E-95A9-460C-A154-081137731B84}" destId="{159AA311-83B3-46FD-AFC1-898AA733867F}" srcOrd="9" destOrd="0" presId="urn:microsoft.com/office/officeart/2005/8/layout/default"/>
    <dgm:cxn modelId="{0AFD3A93-0508-4EE8-A2F9-FD6B0C244B67}" type="presParOf" srcId="{5DAAFF4E-95A9-460C-A154-081137731B84}" destId="{91F2419F-73C8-4504-8A98-A8748614513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B37E99-E4D5-4893-AF29-DA001F5596F3}"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ZA"/>
        </a:p>
      </dgm:t>
    </dgm:pt>
    <dgm:pt modelId="{B6612E2A-30FC-4E4C-9614-BF76571DC109}">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1. Corruption and nepotism affecting appointment process. </a:t>
          </a:r>
        </a:p>
        <a:p>
          <a:r>
            <a:rPr lang="en-ZA" sz="1800" i="1" dirty="0" smtClean="0">
              <a:latin typeface="Calibri Light" panose="020F0302020204030204" pitchFamily="34" charset="0"/>
              <a:ea typeface="Ebrima" panose="02000000000000000000" pitchFamily="2" charset="0"/>
              <a:cs typeface="Helvetica" panose="020B0604020202020204" pitchFamily="34" charset="0"/>
            </a:rPr>
            <a:t>See Volmink Report May 2016, NEEDU 2013, </a:t>
          </a:r>
          <a:r>
            <a:rPr lang="en-ZA" sz="1800" i="1" dirty="0" err="1" smtClean="0">
              <a:latin typeface="Calibri Light" panose="020F0302020204030204" pitchFamily="34" charset="0"/>
              <a:ea typeface="Ebrima" panose="02000000000000000000" pitchFamily="2" charset="0"/>
              <a:cs typeface="Helvetica" panose="020B0604020202020204" pitchFamily="34" charset="0"/>
            </a:rPr>
            <a:t>Zengele</a:t>
          </a:r>
          <a:r>
            <a:rPr lang="en-ZA" sz="1800" i="1" dirty="0" smtClean="0">
              <a:latin typeface="Calibri Light" panose="020F0302020204030204" pitchFamily="34" charset="0"/>
              <a:ea typeface="Ebrima" panose="02000000000000000000" pitchFamily="2" charset="0"/>
              <a:cs typeface="Helvetica" panose="020B0604020202020204" pitchFamily="34" charset="0"/>
            </a:rPr>
            <a:t> 2013</a:t>
          </a:r>
        </a:p>
      </dgm:t>
    </dgm:pt>
    <dgm:pt modelId="{750E6DBE-794F-40FD-B6F5-97811A95C81C}" type="parTrans" cxnId="{5BC59619-6B18-48CD-9784-E83FD5F3EFA0}">
      <dgm:prSet/>
      <dgm:spPr/>
      <dgm:t>
        <a:bodyPr/>
        <a:lstStyle/>
        <a:p>
          <a:endParaRPr lang="en-ZA"/>
        </a:p>
      </dgm:t>
    </dgm:pt>
    <dgm:pt modelId="{BF21B366-BAB4-4108-8A98-FAB6C6AD3E6B}" type="sibTrans" cxnId="{5BC59619-6B18-48CD-9784-E83FD5F3EFA0}">
      <dgm:prSet/>
      <dgm:spPr/>
      <dgm:t>
        <a:bodyPr/>
        <a:lstStyle/>
        <a:p>
          <a:endParaRPr lang="en-ZA"/>
        </a:p>
      </dgm:t>
    </dgm:pt>
    <dgm:pt modelId="{DB6D7437-1510-4CD3-BFD3-BA46880C3541}">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5. Leadership disruption effects: Managing the leadership succession process – no policy guidance in this regard</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93D028D3-6D93-4314-8939-44F653842029}" type="parTrans" cxnId="{77E8B80B-034E-41FB-8022-2A123D49928A}">
      <dgm:prSet/>
      <dgm:spPr/>
      <dgm:t>
        <a:bodyPr/>
        <a:lstStyle/>
        <a:p>
          <a:endParaRPr lang="en-ZA"/>
        </a:p>
      </dgm:t>
    </dgm:pt>
    <dgm:pt modelId="{A3072F2B-5BE9-496C-B1BB-201408AF5378}" type="sibTrans" cxnId="{77E8B80B-034E-41FB-8022-2A123D49928A}">
      <dgm:prSet/>
      <dgm:spPr/>
      <dgm:t>
        <a:bodyPr/>
        <a:lstStyle/>
        <a:p>
          <a:endParaRPr lang="en-ZA"/>
        </a:p>
      </dgm:t>
    </dgm:pt>
    <dgm:pt modelId="{5A0BEF76-F8F2-4785-889D-ED1FEBC41D3B}">
      <dgm:prSet phldrT="[Text]" custT="1"/>
      <dgm:spPr>
        <a:noFill/>
      </dgm:spPr>
      <dgm:t>
        <a:bodyPr/>
        <a:lstStyle/>
        <a:p>
          <a:r>
            <a:rPr lang="en-ZA" sz="3600" b="1" dirty="0" smtClean="0">
              <a:solidFill>
                <a:schemeClr val="tx1"/>
              </a:solidFill>
              <a:latin typeface="Calibri Light" panose="020F0302020204030204" pitchFamily="34" charset="0"/>
              <a:ea typeface="Ebrima" panose="02000000000000000000" pitchFamily="2" charset="0"/>
              <a:cs typeface="Helvetica" panose="020B0604020202020204" pitchFamily="34" charset="0"/>
            </a:rPr>
            <a:t>     </a:t>
          </a:r>
          <a:r>
            <a:rPr lang="en-ZA" sz="3600" b="1" dirty="0" smtClean="0">
              <a:solidFill>
                <a:schemeClr val="tx1">
                  <a:lumMod val="65000"/>
                  <a:lumOff val="35000"/>
                </a:schemeClr>
              </a:solidFill>
              <a:latin typeface="Calibri Light" panose="020F0302020204030204" pitchFamily="34" charset="0"/>
              <a:ea typeface="Ebrima" panose="02000000000000000000" pitchFamily="2" charset="0"/>
              <a:cs typeface="Helvetica" panose="020B0604020202020204" pitchFamily="34" charset="0"/>
            </a:rPr>
            <a:t>CHALLENGES</a:t>
          </a:r>
        </a:p>
      </dgm:t>
    </dgm:pt>
    <dgm:pt modelId="{B0D3A8C6-C114-4E0B-93A3-7FB33A560FF8}" type="parTrans" cxnId="{B88A5163-95C1-403D-80C7-E1D0057C83AC}">
      <dgm:prSet/>
      <dgm:spPr/>
      <dgm:t>
        <a:bodyPr/>
        <a:lstStyle/>
        <a:p>
          <a:endParaRPr lang="en-ZA"/>
        </a:p>
      </dgm:t>
    </dgm:pt>
    <dgm:pt modelId="{AC3A5040-F4BE-4BD8-B396-937464CA702C}" type="sibTrans" cxnId="{B88A5163-95C1-403D-80C7-E1D0057C83AC}">
      <dgm:prSet/>
      <dgm:spPr/>
      <dgm:t>
        <a:bodyPr/>
        <a:lstStyle/>
        <a:p>
          <a:endParaRPr lang="en-ZA"/>
        </a:p>
      </dgm:t>
    </dgm:pt>
    <dgm:pt modelId="{4AFF04E3-D076-4469-BF23-27724677946F}">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3. Gender discrimination in school leadership</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525650D0-6298-4DE8-AF89-BC1ED509990E}" type="parTrans" cxnId="{E9D2D29F-A298-4024-BAA1-8386502EB2A9}">
      <dgm:prSet/>
      <dgm:spPr/>
      <dgm:t>
        <a:bodyPr/>
        <a:lstStyle/>
        <a:p>
          <a:endParaRPr lang="en-ZA"/>
        </a:p>
      </dgm:t>
    </dgm:pt>
    <dgm:pt modelId="{7B0C3B1D-F136-47C4-9583-24347C87F7CB}" type="sibTrans" cxnId="{E9D2D29F-A298-4024-BAA1-8386502EB2A9}">
      <dgm:prSet/>
      <dgm:spPr/>
      <dgm:t>
        <a:bodyPr/>
        <a:lstStyle/>
        <a:p>
          <a:endParaRPr lang="en-ZA"/>
        </a:p>
      </dgm:t>
    </dgm:pt>
    <dgm:pt modelId="{D4AF8BFF-9E0B-4BE6-8409-3180D4FE2A2A}">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4. How do we attract/develop a pool of principal candidates to poorer/less desirable schools? </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3374A500-9EB2-4ACF-8399-AB570B2623DB}" type="parTrans" cxnId="{D60ABB74-50EF-457E-9543-8DF13B30611D}">
      <dgm:prSet/>
      <dgm:spPr/>
      <dgm:t>
        <a:bodyPr/>
        <a:lstStyle/>
        <a:p>
          <a:endParaRPr lang="en-ZA"/>
        </a:p>
      </dgm:t>
    </dgm:pt>
    <dgm:pt modelId="{5A5E3084-5DC6-4BF9-B5F1-DE84FA0B8D8B}" type="sibTrans" cxnId="{D60ABB74-50EF-457E-9543-8DF13B30611D}">
      <dgm:prSet/>
      <dgm:spPr/>
      <dgm:t>
        <a:bodyPr/>
        <a:lstStyle/>
        <a:p>
          <a:endParaRPr lang="en-ZA"/>
        </a:p>
      </dgm:t>
    </dgm:pt>
    <dgm:pt modelId="{66317FB7-BEF5-4D99-BC04-A8DC98E07F71}">
      <dgm:prSet phldrT="[Text]" custT="1"/>
      <dgm:spPr/>
      <dgm:t>
        <a:bodyPr/>
        <a:lstStyle/>
        <a:p>
          <a:r>
            <a:rPr lang="en-ZA" sz="2000" dirty="0" smtClean="0">
              <a:latin typeface="Calibri Light" panose="020F0302020204030204" pitchFamily="34" charset="0"/>
              <a:ea typeface="Ebrima" panose="02000000000000000000" pitchFamily="2" charset="0"/>
              <a:cs typeface="Helvetica" panose="020B0604020202020204" pitchFamily="34" charset="0"/>
            </a:rPr>
            <a:t>2. How do we identify who is a better candidate over another? Current criteria NOT helpful</a:t>
          </a:r>
          <a:endParaRPr lang="en-ZA" sz="2000" dirty="0">
            <a:latin typeface="Calibri Light" panose="020F0302020204030204" pitchFamily="34" charset="0"/>
            <a:ea typeface="Ebrima" panose="02000000000000000000" pitchFamily="2" charset="0"/>
            <a:cs typeface="Helvetica" panose="020B0604020202020204" pitchFamily="34" charset="0"/>
          </a:endParaRPr>
        </a:p>
      </dgm:t>
    </dgm:pt>
    <dgm:pt modelId="{B3D5E076-556F-4B6F-850E-7271EAA4E0EA}" type="parTrans" cxnId="{A673B91B-1C18-48A0-A94A-FFA838493C55}">
      <dgm:prSet/>
      <dgm:spPr/>
      <dgm:t>
        <a:bodyPr/>
        <a:lstStyle/>
        <a:p>
          <a:endParaRPr lang="en-ZA"/>
        </a:p>
      </dgm:t>
    </dgm:pt>
    <dgm:pt modelId="{2E457D7B-0599-4781-92AB-D11242F4BFBF}" type="sibTrans" cxnId="{A673B91B-1C18-48A0-A94A-FFA838493C55}">
      <dgm:prSet/>
      <dgm:spPr/>
      <dgm:t>
        <a:bodyPr/>
        <a:lstStyle/>
        <a:p>
          <a:endParaRPr lang="en-ZA"/>
        </a:p>
      </dgm:t>
    </dgm:pt>
    <dgm:pt modelId="{5DAAFF4E-95A9-460C-A154-081137731B84}" type="pres">
      <dgm:prSet presAssocID="{4CB37E99-E4D5-4893-AF29-DA001F5596F3}" presName="diagram" presStyleCnt="0">
        <dgm:presLayoutVars>
          <dgm:dir/>
          <dgm:resizeHandles val="exact"/>
        </dgm:presLayoutVars>
      </dgm:prSet>
      <dgm:spPr/>
      <dgm:t>
        <a:bodyPr/>
        <a:lstStyle/>
        <a:p>
          <a:endParaRPr lang="en-ZA"/>
        </a:p>
      </dgm:t>
    </dgm:pt>
    <dgm:pt modelId="{F46251AC-83CA-4024-ACFC-9B57675D9478}" type="pres">
      <dgm:prSet presAssocID="{5A0BEF76-F8F2-4785-889D-ED1FEBC41D3B}" presName="node" presStyleLbl="node1" presStyleIdx="0" presStyleCnt="6" custScaleX="139632">
        <dgm:presLayoutVars>
          <dgm:bulletEnabled val="1"/>
        </dgm:presLayoutVars>
      </dgm:prSet>
      <dgm:spPr/>
      <dgm:t>
        <a:bodyPr/>
        <a:lstStyle/>
        <a:p>
          <a:endParaRPr lang="en-ZA"/>
        </a:p>
      </dgm:t>
    </dgm:pt>
    <dgm:pt modelId="{690D8209-4160-4DC1-9A18-197773261986}" type="pres">
      <dgm:prSet presAssocID="{AC3A5040-F4BE-4BD8-B396-937464CA702C}" presName="sibTrans" presStyleCnt="0"/>
      <dgm:spPr/>
    </dgm:pt>
    <dgm:pt modelId="{46695879-034F-483B-964C-42486BCF1441}" type="pres">
      <dgm:prSet presAssocID="{B6612E2A-30FC-4E4C-9614-BF76571DC109}" presName="node" presStyleLbl="node1" presStyleIdx="1" presStyleCnt="6" custScaleX="139632">
        <dgm:presLayoutVars>
          <dgm:bulletEnabled val="1"/>
        </dgm:presLayoutVars>
      </dgm:prSet>
      <dgm:spPr/>
      <dgm:t>
        <a:bodyPr/>
        <a:lstStyle/>
        <a:p>
          <a:endParaRPr lang="en-ZA"/>
        </a:p>
      </dgm:t>
    </dgm:pt>
    <dgm:pt modelId="{E9272A4F-C83D-47A2-9546-D2D54D245275}" type="pres">
      <dgm:prSet presAssocID="{BF21B366-BAB4-4108-8A98-FAB6C6AD3E6B}" presName="sibTrans" presStyleCnt="0"/>
      <dgm:spPr/>
    </dgm:pt>
    <dgm:pt modelId="{2C6B142B-050E-486A-A36E-C40E9F38C0DF}" type="pres">
      <dgm:prSet presAssocID="{66317FB7-BEF5-4D99-BC04-A8DC98E07F71}" presName="node" presStyleLbl="node1" presStyleIdx="2" presStyleCnt="6" custScaleX="139632">
        <dgm:presLayoutVars>
          <dgm:bulletEnabled val="1"/>
        </dgm:presLayoutVars>
      </dgm:prSet>
      <dgm:spPr/>
      <dgm:t>
        <a:bodyPr/>
        <a:lstStyle/>
        <a:p>
          <a:endParaRPr lang="en-ZA"/>
        </a:p>
      </dgm:t>
    </dgm:pt>
    <dgm:pt modelId="{7FF97248-8D67-4451-91EB-40DF451D09EB}" type="pres">
      <dgm:prSet presAssocID="{2E457D7B-0599-4781-92AB-D11242F4BFBF}" presName="sibTrans" presStyleCnt="0"/>
      <dgm:spPr/>
    </dgm:pt>
    <dgm:pt modelId="{FF2117B8-0707-42EB-B9DA-C6FF91BE73FA}" type="pres">
      <dgm:prSet presAssocID="{4AFF04E3-D076-4469-BF23-27724677946F}" presName="node" presStyleLbl="node1" presStyleIdx="3" presStyleCnt="6" custScaleX="139632">
        <dgm:presLayoutVars>
          <dgm:bulletEnabled val="1"/>
        </dgm:presLayoutVars>
      </dgm:prSet>
      <dgm:spPr/>
      <dgm:t>
        <a:bodyPr/>
        <a:lstStyle/>
        <a:p>
          <a:endParaRPr lang="en-ZA"/>
        </a:p>
      </dgm:t>
    </dgm:pt>
    <dgm:pt modelId="{FD119DF8-663E-4A48-A685-C66C99B7DEF8}" type="pres">
      <dgm:prSet presAssocID="{7B0C3B1D-F136-47C4-9583-24347C87F7CB}" presName="sibTrans" presStyleCnt="0"/>
      <dgm:spPr/>
    </dgm:pt>
    <dgm:pt modelId="{2999A701-E796-4A8D-979F-D5B9D34CFED9}" type="pres">
      <dgm:prSet presAssocID="{D4AF8BFF-9E0B-4BE6-8409-3180D4FE2A2A}" presName="node" presStyleLbl="node1" presStyleIdx="4" presStyleCnt="6" custScaleX="139632">
        <dgm:presLayoutVars>
          <dgm:bulletEnabled val="1"/>
        </dgm:presLayoutVars>
      </dgm:prSet>
      <dgm:spPr/>
      <dgm:t>
        <a:bodyPr/>
        <a:lstStyle/>
        <a:p>
          <a:endParaRPr lang="en-ZA"/>
        </a:p>
      </dgm:t>
    </dgm:pt>
    <dgm:pt modelId="{159AA311-83B3-46FD-AFC1-898AA733867F}" type="pres">
      <dgm:prSet presAssocID="{5A5E3084-5DC6-4BF9-B5F1-DE84FA0B8D8B}" presName="sibTrans" presStyleCnt="0"/>
      <dgm:spPr/>
    </dgm:pt>
    <dgm:pt modelId="{91F2419F-73C8-4504-8A98-A8748614513D}" type="pres">
      <dgm:prSet presAssocID="{DB6D7437-1510-4CD3-BFD3-BA46880C3541}" presName="node" presStyleLbl="node1" presStyleIdx="5" presStyleCnt="6" custScaleX="139632">
        <dgm:presLayoutVars>
          <dgm:bulletEnabled val="1"/>
        </dgm:presLayoutVars>
      </dgm:prSet>
      <dgm:spPr/>
      <dgm:t>
        <a:bodyPr/>
        <a:lstStyle/>
        <a:p>
          <a:endParaRPr lang="en-ZA"/>
        </a:p>
      </dgm:t>
    </dgm:pt>
  </dgm:ptLst>
  <dgm:cxnLst>
    <dgm:cxn modelId="{5BC59619-6B18-48CD-9784-E83FD5F3EFA0}" srcId="{4CB37E99-E4D5-4893-AF29-DA001F5596F3}" destId="{B6612E2A-30FC-4E4C-9614-BF76571DC109}" srcOrd="1" destOrd="0" parTransId="{750E6DBE-794F-40FD-B6F5-97811A95C81C}" sibTransId="{BF21B366-BAB4-4108-8A98-FAB6C6AD3E6B}"/>
    <dgm:cxn modelId="{E9D2D29F-A298-4024-BAA1-8386502EB2A9}" srcId="{4CB37E99-E4D5-4893-AF29-DA001F5596F3}" destId="{4AFF04E3-D076-4469-BF23-27724677946F}" srcOrd="3" destOrd="0" parTransId="{525650D0-6298-4DE8-AF89-BC1ED509990E}" sibTransId="{7B0C3B1D-F136-47C4-9583-24347C87F7CB}"/>
    <dgm:cxn modelId="{D60ABB74-50EF-457E-9543-8DF13B30611D}" srcId="{4CB37E99-E4D5-4893-AF29-DA001F5596F3}" destId="{D4AF8BFF-9E0B-4BE6-8409-3180D4FE2A2A}" srcOrd="4" destOrd="0" parTransId="{3374A500-9EB2-4ACF-8399-AB570B2623DB}" sibTransId="{5A5E3084-5DC6-4BF9-B5F1-DE84FA0B8D8B}"/>
    <dgm:cxn modelId="{B88A5163-95C1-403D-80C7-E1D0057C83AC}" srcId="{4CB37E99-E4D5-4893-AF29-DA001F5596F3}" destId="{5A0BEF76-F8F2-4785-889D-ED1FEBC41D3B}" srcOrd="0" destOrd="0" parTransId="{B0D3A8C6-C114-4E0B-93A3-7FB33A560FF8}" sibTransId="{AC3A5040-F4BE-4BD8-B396-937464CA702C}"/>
    <dgm:cxn modelId="{77E8B80B-034E-41FB-8022-2A123D49928A}" srcId="{4CB37E99-E4D5-4893-AF29-DA001F5596F3}" destId="{DB6D7437-1510-4CD3-BFD3-BA46880C3541}" srcOrd="5" destOrd="0" parTransId="{93D028D3-6D93-4314-8939-44F653842029}" sibTransId="{A3072F2B-5BE9-496C-B1BB-201408AF5378}"/>
    <dgm:cxn modelId="{11DE2567-FB9E-4FD1-879E-AAC2B8ABBC51}" type="presOf" srcId="{5A0BEF76-F8F2-4785-889D-ED1FEBC41D3B}" destId="{F46251AC-83CA-4024-ACFC-9B57675D9478}" srcOrd="0" destOrd="0" presId="urn:microsoft.com/office/officeart/2005/8/layout/default"/>
    <dgm:cxn modelId="{EA96F8E3-B1EE-4A7C-8BF0-28EFD0D8EB6F}" type="presOf" srcId="{4CB37E99-E4D5-4893-AF29-DA001F5596F3}" destId="{5DAAFF4E-95A9-460C-A154-081137731B84}" srcOrd="0" destOrd="0" presId="urn:microsoft.com/office/officeart/2005/8/layout/default"/>
    <dgm:cxn modelId="{3293ADB4-7AD3-4349-9683-1706AAC30106}" type="presOf" srcId="{66317FB7-BEF5-4D99-BC04-A8DC98E07F71}" destId="{2C6B142B-050E-486A-A36E-C40E9F38C0DF}" srcOrd="0" destOrd="0" presId="urn:microsoft.com/office/officeart/2005/8/layout/default"/>
    <dgm:cxn modelId="{7EE213D5-57CA-4D80-BC43-F3E009D2D79C}" type="presOf" srcId="{4AFF04E3-D076-4469-BF23-27724677946F}" destId="{FF2117B8-0707-42EB-B9DA-C6FF91BE73FA}" srcOrd="0" destOrd="0" presId="urn:microsoft.com/office/officeart/2005/8/layout/default"/>
    <dgm:cxn modelId="{48AB26AE-6CAE-4FE5-ABFA-91C20A27C2CD}" type="presOf" srcId="{DB6D7437-1510-4CD3-BFD3-BA46880C3541}" destId="{91F2419F-73C8-4504-8A98-A8748614513D}" srcOrd="0" destOrd="0" presId="urn:microsoft.com/office/officeart/2005/8/layout/default"/>
    <dgm:cxn modelId="{A673B91B-1C18-48A0-A94A-FFA838493C55}" srcId="{4CB37E99-E4D5-4893-AF29-DA001F5596F3}" destId="{66317FB7-BEF5-4D99-BC04-A8DC98E07F71}" srcOrd="2" destOrd="0" parTransId="{B3D5E076-556F-4B6F-850E-7271EAA4E0EA}" sibTransId="{2E457D7B-0599-4781-92AB-D11242F4BFBF}"/>
    <dgm:cxn modelId="{87A786CA-D298-40B6-9D3F-57F47C0AA20B}" type="presOf" srcId="{D4AF8BFF-9E0B-4BE6-8409-3180D4FE2A2A}" destId="{2999A701-E796-4A8D-979F-D5B9D34CFED9}" srcOrd="0" destOrd="0" presId="urn:microsoft.com/office/officeart/2005/8/layout/default"/>
    <dgm:cxn modelId="{EFCDBA56-A6F9-4AB4-8304-7AC5CC4FF4CE}" type="presOf" srcId="{B6612E2A-30FC-4E4C-9614-BF76571DC109}" destId="{46695879-034F-483B-964C-42486BCF1441}" srcOrd="0" destOrd="0" presId="urn:microsoft.com/office/officeart/2005/8/layout/default"/>
    <dgm:cxn modelId="{FD8E6C34-E834-4894-963D-E5872D0D8C06}" type="presParOf" srcId="{5DAAFF4E-95A9-460C-A154-081137731B84}" destId="{F46251AC-83CA-4024-ACFC-9B57675D9478}" srcOrd="0" destOrd="0" presId="urn:microsoft.com/office/officeart/2005/8/layout/default"/>
    <dgm:cxn modelId="{B04B6255-3DF9-498A-AEF8-A43AF6DC2FA1}" type="presParOf" srcId="{5DAAFF4E-95A9-460C-A154-081137731B84}" destId="{690D8209-4160-4DC1-9A18-197773261986}" srcOrd="1" destOrd="0" presId="urn:microsoft.com/office/officeart/2005/8/layout/default"/>
    <dgm:cxn modelId="{00CDE287-32EE-4AA0-8408-AF6E24182DD3}" type="presParOf" srcId="{5DAAFF4E-95A9-460C-A154-081137731B84}" destId="{46695879-034F-483B-964C-42486BCF1441}" srcOrd="2" destOrd="0" presId="urn:microsoft.com/office/officeart/2005/8/layout/default"/>
    <dgm:cxn modelId="{5DA7BC27-2D2E-4DCA-AC70-816E32D924A7}" type="presParOf" srcId="{5DAAFF4E-95A9-460C-A154-081137731B84}" destId="{E9272A4F-C83D-47A2-9546-D2D54D245275}" srcOrd="3" destOrd="0" presId="urn:microsoft.com/office/officeart/2005/8/layout/default"/>
    <dgm:cxn modelId="{DC70E29F-55A8-4B21-93EC-7F0F0BE13E22}" type="presParOf" srcId="{5DAAFF4E-95A9-460C-A154-081137731B84}" destId="{2C6B142B-050E-486A-A36E-C40E9F38C0DF}" srcOrd="4" destOrd="0" presId="urn:microsoft.com/office/officeart/2005/8/layout/default"/>
    <dgm:cxn modelId="{C778599B-0368-4C37-A795-1F762C1404C1}" type="presParOf" srcId="{5DAAFF4E-95A9-460C-A154-081137731B84}" destId="{7FF97248-8D67-4451-91EB-40DF451D09EB}" srcOrd="5" destOrd="0" presId="urn:microsoft.com/office/officeart/2005/8/layout/default"/>
    <dgm:cxn modelId="{93231797-E1A3-4668-A13B-7C513C7C7DEE}" type="presParOf" srcId="{5DAAFF4E-95A9-460C-A154-081137731B84}" destId="{FF2117B8-0707-42EB-B9DA-C6FF91BE73FA}" srcOrd="6" destOrd="0" presId="urn:microsoft.com/office/officeart/2005/8/layout/default"/>
    <dgm:cxn modelId="{6475E8B1-784B-43A7-A729-EC30C9178F28}" type="presParOf" srcId="{5DAAFF4E-95A9-460C-A154-081137731B84}" destId="{FD119DF8-663E-4A48-A685-C66C99B7DEF8}" srcOrd="7" destOrd="0" presId="urn:microsoft.com/office/officeart/2005/8/layout/default"/>
    <dgm:cxn modelId="{EE6D1A3D-4D45-4EE1-B7D6-3E322556B3DD}" type="presParOf" srcId="{5DAAFF4E-95A9-460C-A154-081137731B84}" destId="{2999A701-E796-4A8D-979F-D5B9D34CFED9}" srcOrd="8" destOrd="0" presId="urn:microsoft.com/office/officeart/2005/8/layout/default"/>
    <dgm:cxn modelId="{BEF27FD3-ACCA-4E58-8EDF-2E5469B5CFE8}" type="presParOf" srcId="{5DAAFF4E-95A9-460C-A154-081137731B84}" destId="{159AA311-83B3-46FD-AFC1-898AA733867F}" srcOrd="9" destOrd="0" presId="urn:microsoft.com/office/officeart/2005/8/layout/default"/>
    <dgm:cxn modelId="{7BCB6AB6-98EC-45CD-A0B5-37918445331E}" type="presParOf" srcId="{5DAAFF4E-95A9-460C-A154-081137731B84}" destId="{91F2419F-73C8-4504-8A98-A8748614513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7EAC1C-3BA5-4CF7-8A96-9B4CF004C319}"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ZA"/>
        </a:p>
      </dgm:t>
    </dgm:pt>
    <dgm:pt modelId="{BF8C1134-C3B5-4019-AD20-71978C459842}">
      <dgm:prSet phldrT="[Text]"/>
      <dgm:spPr/>
      <dgm:t>
        <a:bodyPr/>
        <a:lstStyle/>
        <a:p>
          <a:r>
            <a:rPr lang="en-ZA" dirty="0" smtClean="0">
              <a:latin typeface="Calibri Light" panose="020F0302020204030204" pitchFamily="34" charset="0"/>
            </a:rPr>
            <a:t>Movements across quintiles</a:t>
          </a:r>
          <a:endParaRPr lang="en-ZA" dirty="0">
            <a:latin typeface="Calibri Light" panose="020F0302020204030204" pitchFamily="34" charset="0"/>
          </a:endParaRPr>
        </a:p>
      </dgm:t>
    </dgm:pt>
    <dgm:pt modelId="{3858CDD0-5475-4026-B192-45F9B49CA9E9}" type="parTrans" cxnId="{5C79D46F-1D86-4584-ABEC-8C189679DD44}">
      <dgm:prSet/>
      <dgm:spPr/>
      <dgm:t>
        <a:bodyPr/>
        <a:lstStyle/>
        <a:p>
          <a:endParaRPr lang="en-ZA"/>
        </a:p>
      </dgm:t>
    </dgm:pt>
    <dgm:pt modelId="{7767F2F7-79DF-4B71-A97B-F752009B7192}" type="sibTrans" cxnId="{5C79D46F-1D86-4584-ABEC-8C189679DD44}">
      <dgm:prSet/>
      <dgm:spPr/>
      <dgm:t>
        <a:bodyPr/>
        <a:lstStyle/>
        <a:p>
          <a:endParaRPr lang="en-ZA"/>
        </a:p>
      </dgm:t>
    </dgm:pt>
    <dgm:pt modelId="{8AF89FFF-6A6A-44D1-B060-833C508132EC}">
      <dgm:prSet phldrT="[Text]"/>
      <dgm:spPr/>
      <dgm:t>
        <a:bodyPr/>
        <a:lstStyle/>
        <a:p>
          <a:r>
            <a:rPr lang="en-ZA" dirty="0" smtClean="0">
              <a:effectLst/>
              <a:latin typeface="Calibri Light" panose="020F0302020204030204" pitchFamily="34" charset="0"/>
              <a:ea typeface="+mn-ea"/>
              <a:cs typeface="+mn-cs"/>
            </a:rPr>
            <a:t>Lateral movements are most common (45%)</a:t>
          </a:r>
          <a:endParaRPr lang="en-ZA" dirty="0">
            <a:latin typeface="Calibri Light" panose="020F0302020204030204" pitchFamily="34" charset="0"/>
          </a:endParaRPr>
        </a:p>
      </dgm:t>
    </dgm:pt>
    <dgm:pt modelId="{6F4F9C80-06E3-4F86-8603-A5AA15045CF4}" type="parTrans" cxnId="{7EBC6561-2BD7-4D63-BE1D-BF3D51741181}">
      <dgm:prSet/>
      <dgm:spPr/>
      <dgm:t>
        <a:bodyPr/>
        <a:lstStyle/>
        <a:p>
          <a:endParaRPr lang="en-ZA"/>
        </a:p>
      </dgm:t>
    </dgm:pt>
    <dgm:pt modelId="{14AF204B-5254-4F39-A739-73F95EB71C57}" type="sibTrans" cxnId="{7EBC6561-2BD7-4D63-BE1D-BF3D51741181}">
      <dgm:prSet/>
      <dgm:spPr/>
      <dgm:t>
        <a:bodyPr/>
        <a:lstStyle/>
        <a:p>
          <a:endParaRPr lang="en-ZA"/>
        </a:p>
      </dgm:t>
    </dgm:pt>
    <dgm:pt modelId="{EC1C9FA9-8F56-49C3-AAFC-99CCD4E62E25}">
      <dgm:prSet phldrT="[Text]"/>
      <dgm:spPr/>
      <dgm:t>
        <a:bodyPr/>
        <a:lstStyle/>
        <a:p>
          <a:r>
            <a:rPr lang="en-ZA" b="1" i="1" dirty="0" smtClean="0">
              <a:latin typeface="Calibri Light" panose="020F0302020204030204" pitchFamily="34" charset="0"/>
            </a:rPr>
            <a:t>Wealthier schools are more attractive than poorer ones: </a:t>
          </a:r>
          <a:r>
            <a:rPr lang="en-ZA" dirty="0" smtClean="0">
              <a:latin typeface="Calibri Light" panose="020F0302020204030204" pitchFamily="34" charset="0"/>
            </a:rPr>
            <a:t>Upward moves (31%) &gt; downward moves (23%)</a:t>
          </a:r>
          <a:endParaRPr lang="en-ZA" dirty="0">
            <a:latin typeface="Calibri Light" panose="020F0302020204030204" pitchFamily="34" charset="0"/>
          </a:endParaRPr>
        </a:p>
      </dgm:t>
    </dgm:pt>
    <dgm:pt modelId="{876C9E94-C491-44ED-86CC-80D51E4486D2}" type="parTrans" cxnId="{F5EB1EA9-7F33-4AAB-AB7A-35E8F3AB2D68}">
      <dgm:prSet/>
      <dgm:spPr/>
      <dgm:t>
        <a:bodyPr/>
        <a:lstStyle/>
        <a:p>
          <a:endParaRPr lang="en-ZA"/>
        </a:p>
      </dgm:t>
    </dgm:pt>
    <dgm:pt modelId="{96604C7D-157F-402E-8C1B-D1F965C0EABF}" type="sibTrans" cxnId="{F5EB1EA9-7F33-4AAB-AB7A-35E8F3AB2D68}">
      <dgm:prSet/>
      <dgm:spPr/>
      <dgm:t>
        <a:bodyPr/>
        <a:lstStyle/>
        <a:p>
          <a:endParaRPr lang="en-ZA"/>
        </a:p>
      </dgm:t>
    </dgm:pt>
    <dgm:pt modelId="{1CB3C031-5EC1-4115-9269-D963F7386C24}">
      <dgm:prSet phldrT="[Text]"/>
      <dgm:spPr/>
      <dgm:t>
        <a:bodyPr/>
        <a:lstStyle/>
        <a:p>
          <a:r>
            <a:rPr lang="en-ZA" dirty="0" smtClean="0">
              <a:latin typeface="Calibri Light" panose="020F0302020204030204" pitchFamily="34" charset="0"/>
            </a:rPr>
            <a:t>Movements across phase level &amp; school size</a:t>
          </a:r>
          <a:endParaRPr lang="en-ZA" dirty="0">
            <a:latin typeface="Calibri Light" panose="020F0302020204030204" pitchFamily="34" charset="0"/>
          </a:endParaRPr>
        </a:p>
      </dgm:t>
    </dgm:pt>
    <dgm:pt modelId="{D9D3CAEF-0BD2-4C2C-B292-FBD1AC56CD0A}" type="parTrans" cxnId="{4A0A440A-B3C8-4B6D-BD04-9C6BF342297D}">
      <dgm:prSet/>
      <dgm:spPr/>
      <dgm:t>
        <a:bodyPr/>
        <a:lstStyle/>
        <a:p>
          <a:endParaRPr lang="en-ZA"/>
        </a:p>
      </dgm:t>
    </dgm:pt>
    <dgm:pt modelId="{7C2BF8C4-718B-4A47-BC7A-35986688DBC1}" type="sibTrans" cxnId="{4A0A440A-B3C8-4B6D-BD04-9C6BF342297D}">
      <dgm:prSet/>
      <dgm:spPr/>
      <dgm:t>
        <a:bodyPr/>
        <a:lstStyle/>
        <a:p>
          <a:endParaRPr lang="en-ZA"/>
        </a:p>
      </dgm:t>
    </dgm:pt>
    <dgm:pt modelId="{7B4E8DF7-C177-4753-802F-4B07A74D6034}">
      <dgm:prSet phldrT="[Text]"/>
      <dgm:spPr/>
      <dgm:t>
        <a:bodyPr/>
        <a:lstStyle/>
        <a:p>
          <a:r>
            <a:rPr lang="en-ZA" dirty="0" smtClean="0">
              <a:latin typeface="Calibri Light" panose="020F0302020204030204" pitchFamily="34" charset="0"/>
            </a:rPr>
            <a:t>Considerable movement across phase levels.</a:t>
          </a:r>
          <a:endParaRPr lang="en-ZA" dirty="0">
            <a:latin typeface="Calibri Light" panose="020F0302020204030204" pitchFamily="34" charset="0"/>
          </a:endParaRPr>
        </a:p>
      </dgm:t>
    </dgm:pt>
    <dgm:pt modelId="{F596B112-6862-4060-8C13-6CE999CD2E9E}" type="parTrans" cxnId="{12B85BF5-E9EF-4261-BCF8-E0A08B8DDEAA}">
      <dgm:prSet/>
      <dgm:spPr/>
      <dgm:t>
        <a:bodyPr/>
        <a:lstStyle/>
        <a:p>
          <a:endParaRPr lang="en-ZA"/>
        </a:p>
      </dgm:t>
    </dgm:pt>
    <dgm:pt modelId="{4929792D-D614-4AF4-8289-CFD08F762F2D}" type="sibTrans" cxnId="{12B85BF5-E9EF-4261-BCF8-E0A08B8DDEAA}">
      <dgm:prSet/>
      <dgm:spPr/>
      <dgm:t>
        <a:bodyPr/>
        <a:lstStyle/>
        <a:p>
          <a:endParaRPr lang="en-ZA"/>
        </a:p>
      </dgm:t>
    </dgm:pt>
    <dgm:pt modelId="{773C2355-2E3A-4EB0-AD86-98CFECF55AC6}">
      <dgm:prSet phldrT="[Text]"/>
      <dgm:spPr/>
      <dgm:t>
        <a:bodyPr/>
        <a:lstStyle/>
        <a:p>
          <a:r>
            <a:rPr lang="en-ZA" dirty="0" smtClean="0">
              <a:latin typeface="Calibri Light" panose="020F0302020204030204" pitchFamily="34" charset="0"/>
            </a:rPr>
            <a:t>Movements across province</a:t>
          </a:r>
          <a:endParaRPr lang="en-ZA" dirty="0">
            <a:latin typeface="Calibri Light" panose="020F0302020204030204" pitchFamily="34" charset="0"/>
          </a:endParaRPr>
        </a:p>
      </dgm:t>
    </dgm:pt>
    <dgm:pt modelId="{2592F01A-2BB2-4799-9CC9-42116D84436A}" type="parTrans" cxnId="{80B2585D-D04B-4F34-A563-C4EA45E8335C}">
      <dgm:prSet/>
      <dgm:spPr/>
      <dgm:t>
        <a:bodyPr/>
        <a:lstStyle/>
        <a:p>
          <a:endParaRPr lang="en-ZA"/>
        </a:p>
      </dgm:t>
    </dgm:pt>
    <dgm:pt modelId="{466D9660-38A1-42DC-8EC8-75829DA1D087}" type="sibTrans" cxnId="{80B2585D-D04B-4F34-A563-C4EA45E8335C}">
      <dgm:prSet/>
      <dgm:spPr/>
      <dgm:t>
        <a:bodyPr/>
        <a:lstStyle/>
        <a:p>
          <a:endParaRPr lang="en-ZA"/>
        </a:p>
      </dgm:t>
    </dgm:pt>
    <dgm:pt modelId="{BF1A5658-8693-443A-A6F9-E4E39628235C}">
      <dgm:prSet phldrT="[Text]"/>
      <dgm:spPr/>
      <dgm:t>
        <a:bodyPr/>
        <a:lstStyle/>
        <a:p>
          <a:r>
            <a:rPr lang="en-ZA" dirty="0" smtClean="0">
              <a:latin typeface="Calibri Light" panose="020F0302020204030204" pitchFamily="34" charset="0"/>
            </a:rPr>
            <a:t>Very little! </a:t>
          </a:r>
          <a:endParaRPr lang="en-ZA" dirty="0">
            <a:latin typeface="Calibri Light" panose="020F0302020204030204" pitchFamily="34" charset="0"/>
          </a:endParaRPr>
        </a:p>
      </dgm:t>
    </dgm:pt>
    <dgm:pt modelId="{AAD3E17B-638A-40D3-A825-5A19A062216A}" type="parTrans" cxnId="{755C21E1-3418-4BE8-971C-FF74CDCD460A}">
      <dgm:prSet/>
      <dgm:spPr/>
      <dgm:t>
        <a:bodyPr/>
        <a:lstStyle/>
        <a:p>
          <a:endParaRPr lang="en-ZA"/>
        </a:p>
      </dgm:t>
    </dgm:pt>
    <dgm:pt modelId="{CD3B19E0-6E9B-4C64-A64A-6E7C25DBD0AD}" type="sibTrans" cxnId="{755C21E1-3418-4BE8-971C-FF74CDCD460A}">
      <dgm:prSet/>
      <dgm:spPr/>
      <dgm:t>
        <a:bodyPr/>
        <a:lstStyle/>
        <a:p>
          <a:endParaRPr lang="en-ZA"/>
        </a:p>
      </dgm:t>
    </dgm:pt>
    <dgm:pt modelId="{3B5E2FF3-46DE-4740-9F32-CB2D16926215}">
      <dgm:prSet phldrT="[Text]"/>
      <dgm:spPr/>
      <dgm:t>
        <a:bodyPr/>
        <a:lstStyle/>
        <a:p>
          <a:r>
            <a:rPr lang="en-ZA" dirty="0" smtClean="0">
              <a:latin typeface="Calibri Light" panose="020F0302020204030204" pitchFamily="34" charset="0"/>
            </a:rPr>
            <a:t>But barriers to entry to wealthier schools: strong lateral movement among Q5 principals </a:t>
          </a:r>
          <a:endParaRPr lang="en-ZA" dirty="0">
            <a:latin typeface="Calibri Light" panose="020F0302020204030204" pitchFamily="34" charset="0"/>
          </a:endParaRPr>
        </a:p>
      </dgm:t>
    </dgm:pt>
    <dgm:pt modelId="{F0C26887-1457-4979-86FB-7EC61344570A}" type="parTrans" cxnId="{5F419D40-D8D0-4D0B-A0A6-AB595CB7A4A4}">
      <dgm:prSet/>
      <dgm:spPr/>
      <dgm:t>
        <a:bodyPr/>
        <a:lstStyle/>
        <a:p>
          <a:endParaRPr lang="en-ZA"/>
        </a:p>
      </dgm:t>
    </dgm:pt>
    <dgm:pt modelId="{C8DC6FFB-5317-453F-A49A-2835B7D9EFA1}" type="sibTrans" cxnId="{5F419D40-D8D0-4D0B-A0A6-AB595CB7A4A4}">
      <dgm:prSet/>
      <dgm:spPr/>
      <dgm:t>
        <a:bodyPr/>
        <a:lstStyle/>
        <a:p>
          <a:endParaRPr lang="en-ZA"/>
        </a:p>
      </dgm:t>
    </dgm:pt>
    <dgm:pt modelId="{559B21F6-484C-4FD6-BE20-0998AAB2D8A6}">
      <dgm:prSet phldrT="[Text]"/>
      <dgm:spPr/>
      <dgm:t>
        <a:bodyPr/>
        <a:lstStyle/>
        <a:p>
          <a:r>
            <a:rPr lang="en-ZA" dirty="0" smtClean="0">
              <a:latin typeface="Calibri Light" panose="020F0302020204030204" pitchFamily="34" charset="0"/>
            </a:rPr>
            <a:t>Primary school principals to secondary school principal post and vice versa </a:t>
          </a:r>
          <a:endParaRPr lang="en-ZA" dirty="0">
            <a:latin typeface="Calibri Light" panose="020F0302020204030204" pitchFamily="34" charset="0"/>
          </a:endParaRPr>
        </a:p>
      </dgm:t>
    </dgm:pt>
    <dgm:pt modelId="{9CD9CD01-91F1-48DE-ACD9-5FE1DF1B4E44}" type="parTrans" cxnId="{6E726087-7E3C-4015-A34E-FF3E0AE75C39}">
      <dgm:prSet/>
      <dgm:spPr/>
      <dgm:t>
        <a:bodyPr/>
        <a:lstStyle/>
        <a:p>
          <a:endParaRPr lang="en-ZA"/>
        </a:p>
      </dgm:t>
    </dgm:pt>
    <dgm:pt modelId="{3B4E1615-3C39-4FFD-9B31-28260D7362A2}" type="sibTrans" cxnId="{6E726087-7E3C-4015-A34E-FF3E0AE75C39}">
      <dgm:prSet/>
      <dgm:spPr/>
      <dgm:t>
        <a:bodyPr/>
        <a:lstStyle/>
        <a:p>
          <a:endParaRPr lang="en-ZA"/>
        </a:p>
      </dgm:t>
    </dgm:pt>
    <dgm:pt modelId="{3D9565BA-6002-4FAB-AC51-C7601598BEF4}">
      <dgm:prSet phldrT="[Text]"/>
      <dgm:spPr/>
      <dgm:t>
        <a:bodyPr/>
        <a:lstStyle/>
        <a:p>
          <a:endParaRPr lang="en-ZA" dirty="0">
            <a:latin typeface="Calibri Light" panose="020F0302020204030204" pitchFamily="34" charset="0"/>
          </a:endParaRPr>
        </a:p>
      </dgm:t>
    </dgm:pt>
    <dgm:pt modelId="{D5697333-F47E-45F4-AA02-E865B9BB7B0A}" type="parTrans" cxnId="{9558AB37-0949-477D-9DF4-574270726C67}">
      <dgm:prSet/>
      <dgm:spPr/>
      <dgm:t>
        <a:bodyPr/>
        <a:lstStyle/>
        <a:p>
          <a:endParaRPr lang="en-ZA"/>
        </a:p>
      </dgm:t>
    </dgm:pt>
    <dgm:pt modelId="{9C334177-7FF7-4854-A263-44177C562CE0}" type="sibTrans" cxnId="{9558AB37-0949-477D-9DF4-574270726C67}">
      <dgm:prSet/>
      <dgm:spPr/>
      <dgm:t>
        <a:bodyPr/>
        <a:lstStyle/>
        <a:p>
          <a:endParaRPr lang="en-ZA"/>
        </a:p>
      </dgm:t>
    </dgm:pt>
    <dgm:pt modelId="{88EE6EEC-9CFA-4D7D-80F0-583280541EDD}">
      <dgm:prSet phldrT="[Text]"/>
      <dgm:spPr/>
      <dgm:t>
        <a:bodyPr/>
        <a:lstStyle/>
        <a:p>
          <a:endParaRPr lang="en-ZA" dirty="0">
            <a:latin typeface="Calibri Light" panose="020F0302020204030204" pitchFamily="34" charset="0"/>
          </a:endParaRPr>
        </a:p>
      </dgm:t>
    </dgm:pt>
    <dgm:pt modelId="{CD5D1A4A-07BA-4515-B9B3-18130F973EFD}" type="parTrans" cxnId="{E1A5B0E4-205B-4ADD-A4C0-BBA5B4918AC3}">
      <dgm:prSet/>
      <dgm:spPr/>
      <dgm:t>
        <a:bodyPr/>
        <a:lstStyle/>
        <a:p>
          <a:endParaRPr lang="en-ZA"/>
        </a:p>
      </dgm:t>
    </dgm:pt>
    <dgm:pt modelId="{72A1F49E-594E-406C-86E7-C705EB2E6785}" type="sibTrans" cxnId="{E1A5B0E4-205B-4ADD-A4C0-BBA5B4918AC3}">
      <dgm:prSet/>
      <dgm:spPr/>
      <dgm:t>
        <a:bodyPr/>
        <a:lstStyle/>
        <a:p>
          <a:endParaRPr lang="en-ZA"/>
        </a:p>
      </dgm:t>
    </dgm:pt>
    <dgm:pt modelId="{E28E4D87-69B3-4960-A9EE-14C927852A40}">
      <dgm:prSet phldrT="[Text]"/>
      <dgm:spPr/>
      <dgm:t>
        <a:bodyPr/>
        <a:lstStyle/>
        <a:p>
          <a:r>
            <a:rPr lang="en-ZA" b="0" dirty="0" smtClean="0">
              <a:latin typeface="Calibri Light" panose="020F0302020204030204" pitchFamily="34" charset="0"/>
            </a:rPr>
            <a:t>Move to bigger schools: </a:t>
          </a:r>
          <a:r>
            <a:rPr lang="en-ZA" b="1" dirty="0" smtClean="0">
              <a:latin typeface="Calibri Light" panose="020F0302020204030204" pitchFamily="34" charset="0"/>
            </a:rPr>
            <a:t>Financial incentives for moving to bigger schools. </a:t>
          </a:r>
          <a:endParaRPr lang="en-ZA" b="1" dirty="0">
            <a:latin typeface="Calibri Light" panose="020F0302020204030204" pitchFamily="34" charset="0"/>
          </a:endParaRPr>
        </a:p>
      </dgm:t>
    </dgm:pt>
    <dgm:pt modelId="{552917A8-FEE7-4DF4-A188-9FAF1CB47DA2}" type="parTrans" cxnId="{4AE760DB-9077-46E7-A438-0D3BAA2922CE}">
      <dgm:prSet/>
      <dgm:spPr/>
      <dgm:t>
        <a:bodyPr/>
        <a:lstStyle/>
        <a:p>
          <a:endParaRPr lang="en-ZA"/>
        </a:p>
      </dgm:t>
    </dgm:pt>
    <dgm:pt modelId="{D5A06F4C-80D0-430E-BAEC-BEF31513811F}" type="sibTrans" cxnId="{4AE760DB-9077-46E7-A438-0D3BAA2922CE}">
      <dgm:prSet/>
      <dgm:spPr/>
      <dgm:t>
        <a:bodyPr/>
        <a:lstStyle/>
        <a:p>
          <a:endParaRPr lang="en-ZA"/>
        </a:p>
      </dgm:t>
    </dgm:pt>
    <dgm:pt modelId="{1C376ABC-736B-4093-92CB-E139F125DF47}">
      <dgm:prSet phldrT="[Text]"/>
      <dgm:spPr/>
      <dgm:t>
        <a:bodyPr/>
        <a:lstStyle/>
        <a:p>
          <a:r>
            <a:rPr lang="en-ZA" dirty="0" smtClean="0">
              <a:latin typeface="Calibri Light" panose="020F0302020204030204" pitchFamily="34" charset="0"/>
            </a:rPr>
            <a:t>Less than 3% of school-to-school principal moves are cross provincial. </a:t>
          </a:r>
          <a:endParaRPr lang="en-ZA" dirty="0">
            <a:latin typeface="Calibri Light" panose="020F0302020204030204" pitchFamily="34" charset="0"/>
          </a:endParaRPr>
        </a:p>
      </dgm:t>
    </dgm:pt>
    <dgm:pt modelId="{49387ECE-D72C-40FC-A28E-C5E910FC53CB}" type="parTrans" cxnId="{48C2AD32-3AAA-42F8-98AA-C2AA027F7015}">
      <dgm:prSet/>
      <dgm:spPr/>
      <dgm:t>
        <a:bodyPr/>
        <a:lstStyle/>
        <a:p>
          <a:endParaRPr lang="en-ZA"/>
        </a:p>
      </dgm:t>
    </dgm:pt>
    <dgm:pt modelId="{9027BB65-9699-4EBD-A33B-F229B7BAE773}" type="sibTrans" cxnId="{48C2AD32-3AAA-42F8-98AA-C2AA027F7015}">
      <dgm:prSet/>
      <dgm:spPr/>
      <dgm:t>
        <a:bodyPr/>
        <a:lstStyle/>
        <a:p>
          <a:endParaRPr lang="en-ZA"/>
        </a:p>
      </dgm:t>
    </dgm:pt>
    <dgm:pt modelId="{E4A53D7E-6281-4A19-8418-3F5D11AC26DC}">
      <dgm:prSet phldrT="[Text]"/>
      <dgm:spPr/>
      <dgm:t>
        <a:bodyPr/>
        <a:lstStyle/>
        <a:p>
          <a:endParaRPr lang="en-ZA" dirty="0">
            <a:latin typeface="Calibri Light" panose="020F0302020204030204" pitchFamily="34" charset="0"/>
          </a:endParaRPr>
        </a:p>
      </dgm:t>
    </dgm:pt>
    <dgm:pt modelId="{A29F0108-A6B9-40BF-8E9E-E4B40099D5C4}" type="parTrans" cxnId="{F1DC319D-4BEA-4EEE-ABE0-BBCA613BA477}">
      <dgm:prSet/>
      <dgm:spPr/>
      <dgm:t>
        <a:bodyPr/>
        <a:lstStyle/>
        <a:p>
          <a:endParaRPr lang="en-ZA"/>
        </a:p>
      </dgm:t>
    </dgm:pt>
    <dgm:pt modelId="{56D92731-4804-4015-A6CA-1904B595A8A2}" type="sibTrans" cxnId="{F1DC319D-4BEA-4EEE-ABE0-BBCA613BA477}">
      <dgm:prSet/>
      <dgm:spPr/>
      <dgm:t>
        <a:bodyPr/>
        <a:lstStyle/>
        <a:p>
          <a:endParaRPr lang="en-ZA"/>
        </a:p>
      </dgm:t>
    </dgm:pt>
    <dgm:pt modelId="{FA4ABD00-303C-459F-9AA3-F29005736892}">
      <dgm:prSet phldrT="[Text]"/>
      <dgm:spPr/>
      <dgm:t>
        <a:bodyPr/>
        <a:lstStyle/>
        <a:p>
          <a:r>
            <a:rPr lang="en-ZA" dirty="0" smtClean="0">
              <a:latin typeface="Calibri Light" panose="020F0302020204030204" pitchFamily="34" charset="0"/>
            </a:rPr>
            <a:t>Compare </a:t>
          </a:r>
          <a:r>
            <a:rPr lang="en-ZA" dirty="0" err="1" smtClean="0">
              <a:latin typeface="Calibri Light" panose="020F0302020204030204" pitchFamily="34" charset="0"/>
            </a:rPr>
            <a:t>Gustafsson</a:t>
          </a:r>
          <a:r>
            <a:rPr lang="en-ZA" dirty="0" smtClean="0">
              <a:latin typeface="Calibri Light" panose="020F0302020204030204" pitchFamily="34" charset="0"/>
            </a:rPr>
            <a:t> (2016) </a:t>
          </a:r>
          <a:endParaRPr lang="en-ZA" dirty="0">
            <a:latin typeface="Calibri Light" panose="020F0302020204030204" pitchFamily="34" charset="0"/>
          </a:endParaRPr>
        </a:p>
      </dgm:t>
    </dgm:pt>
    <dgm:pt modelId="{6ED00212-1424-4984-BC7D-8F006B4503AF}" type="parTrans" cxnId="{A0726548-8E2D-45AC-8AFE-4E8F49A7B954}">
      <dgm:prSet/>
      <dgm:spPr/>
      <dgm:t>
        <a:bodyPr/>
        <a:lstStyle/>
        <a:p>
          <a:endParaRPr lang="en-ZA"/>
        </a:p>
      </dgm:t>
    </dgm:pt>
    <dgm:pt modelId="{CE5AD958-34B4-4D34-AE49-BDF2C2502FD2}" type="sibTrans" cxnId="{A0726548-8E2D-45AC-8AFE-4E8F49A7B954}">
      <dgm:prSet/>
      <dgm:spPr/>
      <dgm:t>
        <a:bodyPr/>
        <a:lstStyle/>
        <a:p>
          <a:endParaRPr lang="en-ZA"/>
        </a:p>
      </dgm:t>
    </dgm:pt>
    <dgm:pt modelId="{7DA8B9D1-7892-48EA-A3D7-DD58D3568147}">
      <dgm:prSet phldrT="[Text]"/>
      <dgm:spPr/>
      <dgm:t>
        <a:bodyPr/>
        <a:lstStyle/>
        <a:p>
          <a:endParaRPr lang="en-ZA" dirty="0">
            <a:latin typeface="Calibri Light" panose="020F0302020204030204" pitchFamily="34" charset="0"/>
          </a:endParaRPr>
        </a:p>
      </dgm:t>
    </dgm:pt>
    <dgm:pt modelId="{14477FF0-5B2D-407E-AE1E-BEDC96A72F98}" type="parTrans" cxnId="{DA7EDB73-6220-4FA9-B102-0A0CF1501281}">
      <dgm:prSet/>
      <dgm:spPr/>
      <dgm:t>
        <a:bodyPr/>
        <a:lstStyle/>
        <a:p>
          <a:endParaRPr lang="en-ZA"/>
        </a:p>
      </dgm:t>
    </dgm:pt>
    <dgm:pt modelId="{24C1CF43-9CD9-4B99-85A6-67A3E399213B}" type="sibTrans" cxnId="{DA7EDB73-6220-4FA9-B102-0A0CF1501281}">
      <dgm:prSet/>
      <dgm:spPr/>
      <dgm:t>
        <a:bodyPr/>
        <a:lstStyle/>
        <a:p>
          <a:endParaRPr lang="en-ZA"/>
        </a:p>
      </dgm:t>
    </dgm:pt>
    <dgm:pt modelId="{451EA492-8997-4CFE-88B9-D85B1F77156E}">
      <dgm:prSet phldrT="[Text]"/>
      <dgm:spPr/>
      <dgm:t>
        <a:bodyPr/>
        <a:lstStyle/>
        <a:p>
          <a:r>
            <a:rPr lang="en-ZA" dirty="0" smtClean="0">
              <a:latin typeface="Calibri Light" panose="020F0302020204030204" pitchFamily="34" charset="0"/>
            </a:rPr>
            <a:t>Barriers to cross-provincial movement of teachers</a:t>
          </a:r>
          <a:endParaRPr lang="en-ZA" dirty="0">
            <a:latin typeface="Calibri Light" panose="020F0302020204030204" pitchFamily="34" charset="0"/>
          </a:endParaRPr>
        </a:p>
      </dgm:t>
    </dgm:pt>
    <dgm:pt modelId="{6ADDD16A-597C-418C-A827-8AD8E685719F}" type="parTrans" cxnId="{FE29D2FA-ABEE-4E21-8D60-8FAAC640C11A}">
      <dgm:prSet/>
      <dgm:spPr/>
      <dgm:t>
        <a:bodyPr/>
        <a:lstStyle/>
        <a:p>
          <a:endParaRPr lang="en-ZA"/>
        </a:p>
      </dgm:t>
    </dgm:pt>
    <dgm:pt modelId="{1D9CA093-FA19-4BD7-9D41-5647E23F2E7E}" type="sibTrans" cxnId="{FE29D2FA-ABEE-4E21-8D60-8FAAC640C11A}">
      <dgm:prSet/>
      <dgm:spPr/>
      <dgm:t>
        <a:bodyPr/>
        <a:lstStyle/>
        <a:p>
          <a:endParaRPr lang="en-ZA"/>
        </a:p>
      </dgm:t>
    </dgm:pt>
    <dgm:pt modelId="{F85AC19F-7688-4EFD-959A-10101CF1B61D}">
      <dgm:prSet phldrT="[Text]"/>
      <dgm:spPr/>
      <dgm:t>
        <a:bodyPr/>
        <a:lstStyle/>
        <a:p>
          <a:endParaRPr lang="en-ZA" dirty="0">
            <a:latin typeface="Calibri Light" panose="020F0302020204030204" pitchFamily="34" charset="0"/>
          </a:endParaRPr>
        </a:p>
      </dgm:t>
    </dgm:pt>
    <dgm:pt modelId="{952A4F2F-916F-4E66-81D3-14BF04E4BB86}" type="parTrans" cxnId="{46467FB6-6CC4-4470-9010-201842FBC919}">
      <dgm:prSet/>
      <dgm:spPr/>
      <dgm:t>
        <a:bodyPr/>
        <a:lstStyle/>
        <a:p>
          <a:endParaRPr lang="en-ZA"/>
        </a:p>
      </dgm:t>
    </dgm:pt>
    <dgm:pt modelId="{B24BB303-FBD3-47FD-AA79-B0EF4AD27597}" type="sibTrans" cxnId="{46467FB6-6CC4-4470-9010-201842FBC919}">
      <dgm:prSet/>
      <dgm:spPr/>
      <dgm:t>
        <a:bodyPr/>
        <a:lstStyle/>
        <a:p>
          <a:endParaRPr lang="en-ZA"/>
        </a:p>
      </dgm:t>
    </dgm:pt>
    <dgm:pt modelId="{EE4A446C-92B4-4E07-9636-4F5689CEA884}">
      <dgm:prSet phldrT="[Text]"/>
      <dgm:spPr/>
      <dgm:t>
        <a:bodyPr/>
        <a:lstStyle/>
        <a:p>
          <a:endParaRPr lang="en-ZA" dirty="0">
            <a:latin typeface="Calibri Light" panose="020F0302020204030204" pitchFamily="34" charset="0"/>
          </a:endParaRPr>
        </a:p>
      </dgm:t>
    </dgm:pt>
    <dgm:pt modelId="{8B5E57CF-F038-4D1E-BBA8-E2124F6EB33B}" type="parTrans" cxnId="{52ABE65A-7B5F-40C6-B6B7-328EE92D67AA}">
      <dgm:prSet/>
      <dgm:spPr/>
      <dgm:t>
        <a:bodyPr/>
        <a:lstStyle/>
        <a:p>
          <a:endParaRPr lang="en-ZA"/>
        </a:p>
      </dgm:t>
    </dgm:pt>
    <dgm:pt modelId="{A0810F2E-6621-4052-BBB5-28D0AC83D0C3}" type="sibTrans" cxnId="{52ABE65A-7B5F-40C6-B6B7-328EE92D67AA}">
      <dgm:prSet/>
      <dgm:spPr/>
      <dgm:t>
        <a:bodyPr/>
        <a:lstStyle/>
        <a:p>
          <a:endParaRPr lang="en-ZA"/>
        </a:p>
      </dgm:t>
    </dgm:pt>
    <dgm:pt modelId="{4DC16694-896A-4E65-A3A6-D7203668A463}">
      <dgm:prSet phldrT="[Text]"/>
      <dgm:spPr/>
      <dgm:t>
        <a:bodyPr/>
        <a:lstStyle/>
        <a:p>
          <a:endParaRPr lang="en-ZA" dirty="0">
            <a:latin typeface="Calibri Light" panose="020F0302020204030204" pitchFamily="34" charset="0"/>
          </a:endParaRPr>
        </a:p>
      </dgm:t>
    </dgm:pt>
    <dgm:pt modelId="{39A669C1-A198-4D76-8DBA-9830D4E13F75}" type="parTrans" cxnId="{3853CF8F-8D0B-4A67-8A50-821B6D2620BF}">
      <dgm:prSet/>
      <dgm:spPr/>
      <dgm:t>
        <a:bodyPr/>
        <a:lstStyle/>
        <a:p>
          <a:endParaRPr lang="en-ZA"/>
        </a:p>
      </dgm:t>
    </dgm:pt>
    <dgm:pt modelId="{545F2181-0BEB-4639-9AB1-6A9B09FB70EA}" type="sibTrans" cxnId="{3853CF8F-8D0B-4A67-8A50-821B6D2620BF}">
      <dgm:prSet/>
      <dgm:spPr/>
      <dgm:t>
        <a:bodyPr/>
        <a:lstStyle/>
        <a:p>
          <a:endParaRPr lang="en-ZA"/>
        </a:p>
      </dgm:t>
    </dgm:pt>
    <dgm:pt modelId="{9D374022-C8F7-480C-9E7E-9E3856C43217}" type="pres">
      <dgm:prSet presAssocID="{9A7EAC1C-3BA5-4CF7-8A96-9B4CF004C319}" presName="Name0" presStyleCnt="0">
        <dgm:presLayoutVars>
          <dgm:dir/>
          <dgm:animLvl val="lvl"/>
          <dgm:resizeHandles val="exact"/>
        </dgm:presLayoutVars>
      </dgm:prSet>
      <dgm:spPr/>
      <dgm:t>
        <a:bodyPr/>
        <a:lstStyle/>
        <a:p>
          <a:endParaRPr lang="en-ZA"/>
        </a:p>
      </dgm:t>
    </dgm:pt>
    <dgm:pt modelId="{E9AEBB42-F60B-4CEA-BAE5-1E49F725CD56}" type="pres">
      <dgm:prSet presAssocID="{BF8C1134-C3B5-4019-AD20-71978C459842}" presName="composite" presStyleCnt="0"/>
      <dgm:spPr/>
      <dgm:t>
        <a:bodyPr/>
        <a:lstStyle/>
        <a:p>
          <a:endParaRPr lang="en-ZA"/>
        </a:p>
      </dgm:t>
    </dgm:pt>
    <dgm:pt modelId="{0927AC03-A6C3-4026-8F8A-0C709D0FEA89}" type="pres">
      <dgm:prSet presAssocID="{BF8C1134-C3B5-4019-AD20-71978C459842}" presName="parTx" presStyleLbl="alignNode1" presStyleIdx="0" presStyleCnt="3">
        <dgm:presLayoutVars>
          <dgm:chMax val="0"/>
          <dgm:chPref val="0"/>
          <dgm:bulletEnabled val="1"/>
        </dgm:presLayoutVars>
      </dgm:prSet>
      <dgm:spPr/>
      <dgm:t>
        <a:bodyPr/>
        <a:lstStyle/>
        <a:p>
          <a:endParaRPr lang="en-ZA"/>
        </a:p>
      </dgm:t>
    </dgm:pt>
    <dgm:pt modelId="{F1A5C0AF-20A8-47DA-B497-64D26CFD7F43}" type="pres">
      <dgm:prSet presAssocID="{BF8C1134-C3B5-4019-AD20-71978C459842}" presName="desTx" presStyleLbl="alignAccFollowNode1" presStyleIdx="0" presStyleCnt="3">
        <dgm:presLayoutVars>
          <dgm:bulletEnabled val="1"/>
        </dgm:presLayoutVars>
      </dgm:prSet>
      <dgm:spPr/>
      <dgm:t>
        <a:bodyPr/>
        <a:lstStyle/>
        <a:p>
          <a:endParaRPr lang="en-ZA"/>
        </a:p>
      </dgm:t>
    </dgm:pt>
    <dgm:pt modelId="{CC59DF7A-32BD-4688-B3E5-BE75042F0DD9}" type="pres">
      <dgm:prSet presAssocID="{7767F2F7-79DF-4B71-A97B-F752009B7192}" presName="space" presStyleCnt="0"/>
      <dgm:spPr/>
      <dgm:t>
        <a:bodyPr/>
        <a:lstStyle/>
        <a:p>
          <a:endParaRPr lang="en-ZA"/>
        </a:p>
      </dgm:t>
    </dgm:pt>
    <dgm:pt modelId="{CE1749A9-731F-4FDC-A95E-A53AC20CF2BC}" type="pres">
      <dgm:prSet presAssocID="{1CB3C031-5EC1-4115-9269-D963F7386C24}" presName="composite" presStyleCnt="0"/>
      <dgm:spPr/>
      <dgm:t>
        <a:bodyPr/>
        <a:lstStyle/>
        <a:p>
          <a:endParaRPr lang="en-ZA"/>
        </a:p>
      </dgm:t>
    </dgm:pt>
    <dgm:pt modelId="{ADAC5C7E-B69D-4C20-9D19-6B82629D8FFF}" type="pres">
      <dgm:prSet presAssocID="{1CB3C031-5EC1-4115-9269-D963F7386C24}" presName="parTx" presStyleLbl="alignNode1" presStyleIdx="1" presStyleCnt="3">
        <dgm:presLayoutVars>
          <dgm:chMax val="0"/>
          <dgm:chPref val="0"/>
          <dgm:bulletEnabled val="1"/>
        </dgm:presLayoutVars>
      </dgm:prSet>
      <dgm:spPr/>
      <dgm:t>
        <a:bodyPr/>
        <a:lstStyle/>
        <a:p>
          <a:endParaRPr lang="en-ZA"/>
        </a:p>
      </dgm:t>
    </dgm:pt>
    <dgm:pt modelId="{47944A37-3292-4838-9D83-E9B880E9AFA4}" type="pres">
      <dgm:prSet presAssocID="{1CB3C031-5EC1-4115-9269-D963F7386C24}" presName="desTx" presStyleLbl="alignAccFollowNode1" presStyleIdx="1" presStyleCnt="3">
        <dgm:presLayoutVars>
          <dgm:bulletEnabled val="1"/>
        </dgm:presLayoutVars>
      </dgm:prSet>
      <dgm:spPr/>
      <dgm:t>
        <a:bodyPr/>
        <a:lstStyle/>
        <a:p>
          <a:endParaRPr lang="en-ZA"/>
        </a:p>
      </dgm:t>
    </dgm:pt>
    <dgm:pt modelId="{EC7AE034-83D4-49C2-83DF-968352067450}" type="pres">
      <dgm:prSet presAssocID="{7C2BF8C4-718B-4A47-BC7A-35986688DBC1}" presName="space" presStyleCnt="0"/>
      <dgm:spPr/>
      <dgm:t>
        <a:bodyPr/>
        <a:lstStyle/>
        <a:p>
          <a:endParaRPr lang="en-ZA"/>
        </a:p>
      </dgm:t>
    </dgm:pt>
    <dgm:pt modelId="{108D02E3-10C6-46D5-BCE7-C30A34D1B02F}" type="pres">
      <dgm:prSet presAssocID="{773C2355-2E3A-4EB0-AD86-98CFECF55AC6}" presName="composite" presStyleCnt="0"/>
      <dgm:spPr/>
      <dgm:t>
        <a:bodyPr/>
        <a:lstStyle/>
        <a:p>
          <a:endParaRPr lang="en-ZA"/>
        </a:p>
      </dgm:t>
    </dgm:pt>
    <dgm:pt modelId="{864DE50A-FE16-48FE-B79D-475EC156DBBD}" type="pres">
      <dgm:prSet presAssocID="{773C2355-2E3A-4EB0-AD86-98CFECF55AC6}" presName="parTx" presStyleLbl="alignNode1" presStyleIdx="2" presStyleCnt="3">
        <dgm:presLayoutVars>
          <dgm:chMax val="0"/>
          <dgm:chPref val="0"/>
          <dgm:bulletEnabled val="1"/>
        </dgm:presLayoutVars>
      </dgm:prSet>
      <dgm:spPr/>
      <dgm:t>
        <a:bodyPr/>
        <a:lstStyle/>
        <a:p>
          <a:endParaRPr lang="en-ZA"/>
        </a:p>
      </dgm:t>
    </dgm:pt>
    <dgm:pt modelId="{50CFC996-86A6-4F65-B0B9-A95ED1689CCA}" type="pres">
      <dgm:prSet presAssocID="{773C2355-2E3A-4EB0-AD86-98CFECF55AC6}" presName="desTx" presStyleLbl="alignAccFollowNode1" presStyleIdx="2" presStyleCnt="3">
        <dgm:presLayoutVars>
          <dgm:bulletEnabled val="1"/>
        </dgm:presLayoutVars>
      </dgm:prSet>
      <dgm:spPr/>
      <dgm:t>
        <a:bodyPr/>
        <a:lstStyle/>
        <a:p>
          <a:endParaRPr lang="en-ZA"/>
        </a:p>
      </dgm:t>
    </dgm:pt>
  </dgm:ptLst>
  <dgm:cxnLst>
    <dgm:cxn modelId="{12B85BF5-E9EF-4261-BCF8-E0A08B8DDEAA}" srcId="{1CB3C031-5EC1-4115-9269-D963F7386C24}" destId="{7B4E8DF7-C177-4753-802F-4B07A74D6034}" srcOrd="0" destOrd="0" parTransId="{F596B112-6862-4060-8C13-6CE999CD2E9E}" sibTransId="{4929792D-D614-4AF4-8289-CFD08F762F2D}"/>
    <dgm:cxn modelId="{53483A94-359A-43ED-9B4E-D40E1D054EF0}" type="presOf" srcId="{EE4A446C-92B4-4E07-9636-4F5689CEA884}" destId="{F1A5C0AF-20A8-47DA-B497-64D26CFD7F43}" srcOrd="0" destOrd="1" presId="urn:microsoft.com/office/officeart/2005/8/layout/hList1"/>
    <dgm:cxn modelId="{F1DC319D-4BEA-4EEE-ABE0-BBCA613BA477}" srcId="{773C2355-2E3A-4EB0-AD86-98CFECF55AC6}" destId="{E4A53D7E-6281-4A19-8418-3F5D11AC26DC}" srcOrd="1" destOrd="0" parTransId="{A29F0108-A6B9-40BF-8E9E-E4B40099D5C4}" sibTransId="{56D92731-4804-4015-A6CA-1904B595A8A2}"/>
    <dgm:cxn modelId="{249D0C37-22ED-470F-9E2B-8AE88FA0229B}" type="presOf" srcId="{E28E4D87-69B3-4960-A9EE-14C927852A40}" destId="{47944A37-3292-4838-9D83-E9B880E9AFA4}" srcOrd="0" destOrd="4" presId="urn:microsoft.com/office/officeart/2005/8/layout/hList1"/>
    <dgm:cxn modelId="{4A0A440A-B3C8-4B6D-BD04-9C6BF342297D}" srcId="{9A7EAC1C-3BA5-4CF7-8A96-9B4CF004C319}" destId="{1CB3C031-5EC1-4115-9269-D963F7386C24}" srcOrd="1" destOrd="0" parTransId="{D9D3CAEF-0BD2-4C2C-B292-FBD1AC56CD0A}" sibTransId="{7C2BF8C4-718B-4A47-BC7A-35986688DBC1}"/>
    <dgm:cxn modelId="{5C79D46F-1D86-4584-ABEC-8C189679DD44}" srcId="{9A7EAC1C-3BA5-4CF7-8A96-9B4CF004C319}" destId="{BF8C1134-C3B5-4019-AD20-71978C459842}" srcOrd="0" destOrd="0" parTransId="{3858CDD0-5475-4026-B192-45F9B49CA9E9}" sibTransId="{7767F2F7-79DF-4B71-A97B-F752009B7192}"/>
    <dgm:cxn modelId="{D2DA5D0D-99F6-41F9-89EA-34CFA5C6EBDF}" type="presOf" srcId="{FA4ABD00-303C-459F-9AA3-F29005736892}" destId="{50CFC996-86A6-4F65-B0B9-A95ED1689CCA}" srcOrd="0" destOrd="4" presId="urn:microsoft.com/office/officeart/2005/8/layout/hList1"/>
    <dgm:cxn modelId="{5F419D40-D8D0-4D0B-A0A6-AB595CB7A4A4}" srcId="{BF8C1134-C3B5-4019-AD20-71978C459842}" destId="{3B5E2FF3-46DE-4740-9F32-CB2D16926215}" srcOrd="4" destOrd="0" parTransId="{F0C26887-1457-4979-86FB-7EC61344570A}" sibTransId="{C8DC6FFB-5317-453F-A49A-2835B7D9EFA1}"/>
    <dgm:cxn modelId="{3E9D0A4B-C8F7-4871-9FDF-6E75B4E9CE79}" type="presOf" srcId="{BF1A5658-8693-443A-A6F9-E4E39628235C}" destId="{50CFC996-86A6-4F65-B0B9-A95ED1689CCA}" srcOrd="0" destOrd="0" presId="urn:microsoft.com/office/officeart/2005/8/layout/hList1"/>
    <dgm:cxn modelId="{62595A4C-D14B-4C18-88D0-AA018C6B54EB}" type="presOf" srcId="{7B4E8DF7-C177-4753-802F-4B07A74D6034}" destId="{47944A37-3292-4838-9D83-E9B880E9AFA4}" srcOrd="0" destOrd="0" presId="urn:microsoft.com/office/officeart/2005/8/layout/hList1"/>
    <dgm:cxn modelId="{7EBC6561-2BD7-4D63-BE1D-BF3D51741181}" srcId="{BF8C1134-C3B5-4019-AD20-71978C459842}" destId="{8AF89FFF-6A6A-44D1-B060-833C508132EC}" srcOrd="0" destOrd="0" parTransId="{6F4F9C80-06E3-4F86-8603-A5AA15045CF4}" sibTransId="{14AF204B-5254-4F39-A739-73F95EB71C57}"/>
    <dgm:cxn modelId="{DFB7BD4B-A73E-45D9-AB66-B8A1DF62B623}" type="presOf" srcId="{EC1C9FA9-8F56-49C3-AAFC-99CCD4E62E25}" destId="{F1A5C0AF-20A8-47DA-B497-64D26CFD7F43}" srcOrd="0" destOrd="2" presId="urn:microsoft.com/office/officeart/2005/8/layout/hList1"/>
    <dgm:cxn modelId="{4AE760DB-9077-46E7-A438-0D3BAA2922CE}" srcId="{1CB3C031-5EC1-4115-9269-D963F7386C24}" destId="{E28E4D87-69B3-4960-A9EE-14C927852A40}" srcOrd="4" destOrd="0" parTransId="{552917A8-FEE7-4DF4-A188-9FAF1CB47DA2}" sibTransId="{D5A06F4C-80D0-430E-BAEC-BEF31513811F}"/>
    <dgm:cxn modelId="{94C60E7A-5457-45A4-8B6D-58C01722E1D0}" type="presOf" srcId="{1CB3C031-5EC1-4115-9269-D963F7386C24}" destId="{ADAC5C7E-B69D-4C20-9D19-6B82629D8FFF}" srcOrd="0" destOrd="0" presId="urn:microsoft.com/office/officeart/2005/8/layout/hList1"/>
    <dgm:cxn modelId="{9BEDCA23-8954-4D42-976F-7FBB6A6F800E}" type="presOf" srcId="{1C376ABC-736B-4093-92CB-E139F125DF47}" destId="{50CFC996-86A6-4F65-B0B9-A95ED1689CCA}" srcOrd="0" destOrd="2" presId="urn:microsoft.com/office/officeart/2005/8/layout/hList1"/>
    <dgm:cxn modelId="{40842202-5560-497C-A9CC-26308660F1A2}" type="presOf" srcId="{88EE6EEC-9CFA-4D7D-80F0-583280541EDD}" destId="{47944A37-3292-4838-9D83-E9B880E9AFA4}" srcOrd="0" destOrd="5" presId="urn:microsoft.com/office/officeart/2005/8/layout/hList1"/>
    <dgm:cxn modelId="{48C2AD32-3AAA-42F8-98AA-C2AA027F7015}" srcId="{773C2355-2E3A-4EB0-AD86-98CFECF55AC6}" destId="{1C376ABC-736B-4093-92CB-E139F125DF47}" srcOrd="2" destOrd="0" parTransId="{49387ECE-D72C-40FC-A28E-C5E910FC53CB}" sibTransId="{9027BB65-9699-4EBD-A33B-F229B7BAE773}"/>
    <dgm:cxn modelId="{B86F5F4A-0B12-4032-9DB2-C975EBF2E049}" type="presOf" srcId="{E4A53D7E-6281-4A19-8418-3F5D11AC26DC}" destId="{50CFC996-86A6-4F65-B0B9-A95ED1689CCA}" srcOrd="0" destOrd="1" presId="urn:microsoft.com/office/officeart/2005/8/layout/hList1"/>
    <dgm:cxn modelId="{21A37BE6-2730-4873-8B8A-01CB8B076CBE}" type="presOf" srcId="{F85AC19F-7688-4EFD-959A-10101CF1B61D}" destId="{47944A37-3292-4838-9D83-E9B880E9AFA4}" srcOrd="0" destOrd="3" presId="urn:microsoft.com/office/officeart/2005/8/layout/hList1"/>
    <dgm:cxn modelId="{E1A5B0E4-205B-4ADD-A4C0-BBA5B4918AC3}" srcId="{1CB3C031-5EC1-4115-9269-D963F7386C24}" destId="{88EE6EEC-9CFA-4D7D-80F0-583280541EDD}" srcOrd="5" destOrd="0" parTransId="{CD5D1A4A-07BA-4515-B9B3-18130F973EFD}" sibTransId="{72A1F49E-594E-406C-86E7-C705EB2E6785}"/>
    <dgm:cxn modelId="{755C21E1-3418-4BE8-971C-FF74CDCD460A}" srcId="{773C2355-2E3A-4EB0-AD86-98CFECF55AC6}" destId="{BF1A5658-8693-443A-A6F9-E4E39628235C}" srcOrd="0" destOrd="0" parTransId="{AAD3E17B-638A-40D3-A825-5A19A062216A}" sibTransId="{CD3B19E0-6E9B-4C64-A64A-6E7C25DBD0AD}"/>
    <dgm:cxn modelId="{F5EB1EA9-7F33-4AAB-AB7A-35E8F3AB2D68}" srcId="{BF8C1134-C3B5-4019-AD20-71978C459842}" destId="{EC1C9FA9-8F56-49C3-AAFC-99CCD4E62E25}" srcOrd="2" destOrd="0" parTransId="{876C9E94-C491-44ED-86CC-80D51E4486D2}" sibTransId="{96604C7D-157F-402E-8C1B-D1F965C0EABF}"/>
    <dgm:cxn modelId="{46467FB6-6CC4-4470-9010-201842FBC919}" srcId="{1CB3C031-5EC1-4115-9269-D963F7386C24}" destId="{F85AC19F-7688-4EFD-959A-10101CF1B61D}" srcOrd="3" destOrd="0" parTransId="{952A4F2F-916F-4E66-81D3-14BF04E4BB86}" sibTransId="{B24BB303-FBD3-47FD-AA79-B0EF4AD27597}"/>
    <dgm:cxn modelId="{3853CF8F-8D0B-4A67-8A50-821B6D2620BF}" srcId="{BF8C1134-C3B5-4019-AD20-71978C459842}" destId="{4DC16694-896A-4E65-A3A6-D7203668A463}" srcOrd="3" destOrd="0" parTransId="{39A669C1-A198-4D76-8DBA-9830D4E13F75}" sibTransId="{545F2181-0BEB-4639-9AB1-6A9B09FB70EA}"/>
    <dgm:cxn modelId="{D19C9D9F-E6B1-4E98-8CF1-5DD4ADDDF675}" type="presOf" srcId="{4DC16694-896A-4E65-A3A6-D7203668A463}" destId="{F1A5C0AF-20A8-47DA-B497-64D26CFD7F43}" srcOrd="0" destOrd="3" presId="urn:microsoft.com/office/officeart/2005/8/layout/hList1"/>
    <dgm:cxn modelId="{4632D827-417C-4B66-99DB-35DABB687117}" type="presOf" srcId="{7DA8B9D1-7892-48EA-A3D7-DD58D3568147}" destId="{50CFC996-86A6-4F65-B0B9-A95ED1689CCA}" srcOrd="0" destOrd="3" presId="urn:microsoft.com/office/officeart/2005/8/layout/hList1"/>
    <dgm:cxn modelId="{DA7EDB73-6220-4FA9-B102-0A0CF1501281}" srcId="{773C2355-2E3A-4EB0-AD86-98CFECF55AC6}" destId="{7DA8B9D1-7892-48EA-A3D7-DD58D3568147}" srcOrd="3" destOrd="0" parTransId="{14477FF0-5B2D-407E-AE1E-BEDC96A72F98}" sibTransId="{24C1CF43-9CD9-4B99-85A6-67A3E399213B}"/>
    <dgm:cxn modelId="{80B2585D-D04B-4F34-A563-C4EA45E8335C}" srcId="{9A7EAC1C-3BA5-4CF7-8A96-9B4CF004C319}" destId="{773C2355-2E3A-4EB0-AD86-98CFECF55AC6}" srcOrd="2" destOrd="0" parTransId="{2592F01A-2BB2-4799-9CC9-42116D84436A}" sibTransId="{466D9660-38A1-42DC-8EC8-75829DA1D087}"/>
    <dgm:cxn modelId="{A0726548-8E2D-45AC-8AFE-4E8F49A7B954}" srcId="{773C2355-2E3A-4EB0-AD86-98CFECF55AC6}" destId="{FA4ABD00-303C-459F-9AA3-F29005736892}" srcOrd="4" destOrd="0" parTransId="{6ED00212-1424-4984-BC7D-8F006B4503AF}" sibTransId="{CE5AD958-34B4-4D34-AE49-BDF2C2502FD2}"/>
    <dgm:cxn modelId="{6E726087-7E3C-4015-A34E-FF3E0AE75C39}" srcId="{1CB3C031-5EC1-4115-9269-D963F7386C24}" destId="{559B21F6-484C-4FD6-BE20-0998AAB2D8A6}" srcOrd="2" destOrd="0" parTransId="{9CD9CD01-91F1-48DE-ACD9-5FE1DF1B4E44}" sibTransId="{3B4E1615-3C39-4FFD-9B31-28260D7362A2}"/>
    <dgm:cxn modelId="{1762B1B8-158E-45B2-AE90-EEF8B66220D9}" type="presOf" srcId="{8AF89FFF-6A6A-44D1-B060-833C508132EC}" destId="{F1A5C0AF-20A8-47DA-B497-64D26CFD7F43}" srcOrd="0" destOrd="0" presId="urn:microsoft.com/office/officeart/2005/8/layout/hList1"/>
    <dgm:cxn modelId="{53CA8B9D-87B7-4992-8007-85CD8E0E8C74}" type="presOf" srcId="{3D9565BA-6002-4FAB-AC51-C7601598BEF4}" destId="{47944A37-3292-4838-9D83-E9B880E9AFA4}" srcOrd="0" destOrd="1" presId="urn:microsoft.com/office/officeart/2005/8/layout/hList1"/>
    <dgm:cxn modelId="{52ABE65A-7B5F-40C6-B6B7-328EE92D67AA}" srcId="{BF8C1134-C3B5-4019-AD20-71978C459842}" destId="{EE4A446C-92B4-4E07-9636-4F5689CEA884}" srcOrd="1" destOrd="0" parTransId="{8B5E57CF-F038-4D1E-BBA8-E2124F6EB33B}" sibTransId="{A0810F2E-6621-4052-BBB5-28D0AC83D0C3}"/>
    <dgm:cxn modelId="{9558AB37-0949-477D-9DF4-574270726C67}" srcId="{1CB3C031-5EC1-4115-9269-D963F7386C24}" destId="{3D9565BA-6002-4FAB-AC51-C7601598BEF4}" srcOrd="1" destOrd="0" parTransId="{D5697333-F47E-45F4-AA02-E865B9BB7B0A}" sibTransId="{9C334177-7FF7-4854-A263-44177C562CE0}"/>
    <dgm:cxn modelId="{4405DBF1-5164-4226-AE6A-A98624C79EAA}" type="presOf" srcId="{451EA492-8997-4CFE-88B9-D85B1F77156E}" destId="{50CFC996-86A6-4F65-B0B9-A95ED1689CCA}" srcOrd="0" destOrd="5" presId="urn:microsoft.com/office/officeart/2005/8/layout/hList1"/>
    <dgm:cxn modelId="{643B5C86-1042-4731-B896-8E6AAEC2EF7E}" type="presOf" srcId="{559B21F6-484C-4FD6-BE20-0998AAB2D8A6}" destId="{47944A37-3292-4838-9D83-E9B880E9AFA4}" srcOrd="0" destOrd="2" presId="urn:microsoft.com/office/officeart/2005/8/layout/hList1"/>
    <dgm:cxn modelId="{CF50810F-006C-4188-AFF6-E31F50879AF2}" type="presOf" srcId="{BF8C1134-C3B5-4019-AD20-71978C459842}" destId="{0927AC03-A6C3-4026-8F8A-0C709D0FEA89}" srcOrd="0" destOrd="0" presId="urn:microsoft.com/office/officeart/2005/8/layout/hList1"/>
    <dgm:cxn modelId="{4362A005-0B64-4026-B48C-C0F4FFFA7554}" type="presOf" srcId="{9A7EAC1C-3BA5-4CF7-8A96-9B4CF004C319}" destId="{9D374022-C8F7-480C-9E7E-9E3856C43217}" srcOrd="0" destOrd="0" presId="urn:microsoft.com/office/officeart/2005/8/layout/hList1"/>
    <dgm:cxn modelId="{FE29D2FA-ABEE-4E21-8D60-8FAAC640C11A}" srcId="{FA4ABD00-303C-459F-9AA3-F29005736892}" destId="{451EA492-8997-4CFE-88B9-D85B1F77156E}" srcOrd="0" destOrd="0" parTransId="{6ADDD16A-597C-418C-A827-8AD8E685719F}" sibTransId="{1D9CA093-FA19-4BD7-9D41-5647E23F2E7E}"/>
    <dgm:cxn modelId="{86E19652-2EE2-4B39-8804-3BF43F2854D0}" type="presOf" srcId="{773C2355-2E3A-4EB0-AD86-98CFECF55AC6}" destId="{864DE50A-FE16-48FE-B79D-475EC156DBBD}" srcOrd="0" destOrd="0" presId="urn:microsoft.com/office/officeart/2005/8/layout/hList1"/>
    <dgm:cxn modelId="{9BDD882F-079A-4165-BD5E-665BE82753A2}" type="presOf" srcId="{3B5E2FF3-46DE-4740-9F32-CB2D16926215}" destId="{F1A5C0AF-20A8-47DA-B497-64D26CFD7F43}" srcOrd="0" destOrd="4" presId="urn:microsoft.com/office/officeart/2005/8/layout/hList1"/>
    <dgm:cxn modelId="{7C991C7E-E7CE-432B-B5A5-33E291710F23}" type="presParOf" srcId="{9D374022-C8F7-480C-9E7E-9E3856C43217}" destId="{E9AEBB42-F60B-4CEA-BAE5-1E49F725CD56}" srcOrd="0" destOrd="0" presId="urn:microsoft.com/office/officeart/2005/8/layout/hList1"/>
    <dgm:cxn modelId="{B256240A-2BCD-46C6-9DBA-32EE925EB793}" type="presParOf" srcId="{E9AEBB42-F60B-4CEA-BAE5-1E49F725CD56}" destId="{0927AC03-A6C3-4026-8F8A-0C709D0FEA89}" srcOrd="0" destOrd="0" presId="urn:microsoft.com/office/officeart/2005/8/layout/hList1"/>
    <dgm:cxn modelId="{C923B59B-5336-4E00-8304-F3B8D1BF9925}" type="presParOf" srcId="{E9AEBB42-F60B-4CEA-BAE5-1E49F725CD56}" destId="{F1A5C0AF-20A8-47DA-B497-64D26CFD7F43}" srcOrd="1" destOrd="0" presId="urn:microsoft.com/office/officeart/2005/8/layout/hList1"/>
    <dgm:cxn modelId="{55447A7C-F7C7-49AF-A418-C8262E47885A}" type="presParOf" srcId="{9D374022-C8F7-480C-9E7E-9E3856C43217}" destId="{CC59DF7A-32BD-4688-B3E5-BE75042F0DD9}" srcOrd="1" destOrd="0" presId="urn:microsoft.com/office/officeart/2005/8/layout/hList1"/>
    <dgm:cxn modelId="{923B839E-723B-4887-8ABF-8BE24DE7BFD8}" type="presParOf" srcId="{9D374022-C8F7-480C-9E7E-9E3856C43217}" destId="{CE1749A9-731F-4FDC-A95E-A53AC20CF2BC}" srcOrd="2" destOrd="0" presId="urn:microsoft.com/office/officeart/2005/8/layout/hList1"/>
    <dgm:cxn modelId="{EF7B2BC2-B01F-4EDF-89CD-5AB8D6E53F43}" type="presParOf" srcId="{CE1749A9-731F-4FDC-A95E-A53AC20CF2BC}" destId="{ADAC5C7E-B69D-4C20-9D19-6B82629D8FFF}" srcOrd="0" destOrd="0" presId="urn:microsoft.com/office/officeart/2005/8/layout/hList1"/>
    <dgm:cxn modelId="{29A58460-FEBD-498D-B3C1-0EAF49EDCE5C}" type="presParOf" srcId="{CE1749A9-731F-4FDC-A95E-A53AC20CF2BC}" destId="{47944A37-3292-4838-9D83-E9B880E9AFA4}" srcOrd="1" destOrd="0" presId="urn:microsoft.com/office/officeart/2005/8/layout/hList1"/>
    <dgm:cxn modelId="{8E82A84E-7E90-4FF4-B18E-B9439E83B6BA}" type="presParOf" srcId="{9D374022-C8F7-480C-9E7E-9E3856C43217}" destId="{EC7AE034-83D4-49C2-83DF-968352067450}" srcOrd="3" destOrd="0" presId="urn:microsoft.com/office/officeart/2005/8/layout/hList1"/>
    <dgm:cxn modelId="{B598E116-5825-4251-AD82-0737BE37DF43}" type="presParOf" srcId="{9D374022-C8F7-480C-9E7E-9E3856C43217}" destId="{108D02E3-10C6-46D5-BCE7-C30A34D1B02F}" srcOrd="4" destOrd="0" presId="urn:microsoft.com/office/officeart/2005/8/layout/hList1"/>
    <dgm:cxn modelId="{57A35446-BB13-43A5-A5B4-DF01A4DEF9CD}" type="presParOf" srcId="{108D02E3-10C6-46D5-BCE7-C30A34D1B02F}" destId="{864DE50A-FE16-48FE-B79D-475EC156DBBD}" srcOrd="0" destOrd="0" presId="urn:microsoft.com/office/officeart/2005/8/layout/hList1"/>
    <dgm:cxn modelId="{D23A3CCB-A133-4A2F-8255-33326EE457C3}" type="presParOf" srcId="{108D02E3-10C6-46D5-BCE7-C30A34D1B02F}" destId="{50CFC996-86A6-4F65-B0B9-A95ED1689C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AC92A7-45EC-4EB1-BBF1-F6540DECC580}"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n-ZA"/>
        </a:p>
      </dgm:t>
    </dgm:pt>
    <dgm:pt modelId="{B4DB83A9-2D81-4111-9664-E390F935983B}">
      <dgm:prSet phldrT="[Text]" custT="1"/>
      <dgm:spPr>
        <a:solidFill>
          <a:schemeClr val="tx1"/>
        </a:solidFill>
      </dgm:spPr>
      <dgm:t>
        <a:bodyPr/>
        <a:lstStyle/>
        <a:p>
          <a:r>
            <a:rPr lang="en-ZA" sz="2400" dirty="0" smtClean="0">
              <a:solidFill>
                <a:schemeClr val="bg1"/>
              </a:solidFill>
              <a:latin typeface="Calibri Light" panose="020F0302020204030204" pitchFamily="34" charset="0"/>
            </a:rPr>
            <a:t>Challenge 5: Principal turnover may create </a:t>
          </a:r>
          <a:r>
            <a:rPr lang="en-ZA" sz="2400" b="1" dirty="0" smtClean="0">
              <a:solidFill>
                <a:schemeClr val="bg1"/>
              </a:solidFill>
              <a:latin typeface="Calibri Light" panose="020F0302020204030204" pitchFamily="34" charset="0"/>
            </a:rPr>
            <a:t>instability</a:t>
          </a:r>
          <a:endParaRPr lang="en-ZA" sz="2400" b="1" dirty="0">
            <a:solidFill>
              <a:schemeClr val="bg1"/>
            </a:solidFill>
            <a:latin typeface="Calibri Light" panose="020F0302020204030204" pitchFamily="34" charset="0"/>
          </a:endParaRPr>
        </a:p>
      </dgm:t>
    </dgm:pt>
    <dgm:pt modelId="{EFCF7665-095E-4D32-AFA9-5264305F04A6}" type="parTrans" cxnId="{FBB6782C-AA71-4072-BEDE-E58AED755841}">
      <dgm:prSet/>
      <dgm:spPr/>
      <dgm:t>
        <a:bodyPr/>
        <a:lstStyle/>
        <a:p>
          <a:endParaRPr lang="en-ZA"/>
        </a:p>
      </dgm:t>
    </dgm:pt>
    <dgm:pt modelId="{EA553814-6E43-4192-B4E6-CA6BA191EBB2}" type="sibTrans" cxnId="{FBB6782C-AA71-4072-BEDE-E58AED755841}">
      <dgm:prSet/>
      <dgm:spPr/>
      <dgm:t>
        <a:bodyPr/>
        <a:lstStyle/>
        <a:p>
          <a:endParaRPr lang="en-ZA"/>
        </a:p>
      </dgm:t>
    </dgm:pt>
    <dgm:pt modelId="{BCC93A12-3F68-4397-80D2-EB46D7991363}">
      <dgm:prSet custT="1"/>
      <dgm:spPr/>
      <dgm:t>
        <a:bodyPr/>
        <a:lstStyle/>
        <a:p>
          <a:r>
            <a:rPr lang="en-ZA" sz="2000" dirty="0" smtClean="0">
              <a:latin typeface="Calibri Light" panose="020F0302020204030204" pitchFamily="34" charset="0"/>
            </a:rPr>
            <a:t>Loss of institutional knowledge. </a:t>
          </a:r>
        </a:p>
      </dgm:t>
    </dgm:pt>
    <dgm:pt modelId="{BE9F4FCA-8840-4F7A-BF87-164D68154012}" type="parTrans" cxnId="{9DD514F7-6458-4FDC-A323-4E50DC943419}">
      <dgm:prSet/>
      <dgm:spPr/>
      <dgm:t>
        <a:bodyPr/>
        <a:lstStyle/>
        <a:p>
          <a:endParaRPr lang="en-ZA"/>
        </a:p>
      </dgm:t>
    </dgm:pt>
    <dgm:pt modelId="{C6EE1867-67B9-4B4D-A056-6CF9DCCFA5CA}" type="sibTrans" cxnId="{9DD514F7-6458-4FDC-A323-4E50DC943419}">
      <dgm:prSet/>
      <dgm:spPr/>
      <dgm:t>
        <a:bodyPr/>
        <a:lstStyle/>
        <a:p>
          <a:endParaRPr lang="en-ZA"/>
        </a:p>
      </dgm:t>
    </dgm:pt>
    <dgm:pt modelId="{67B0F127-8CB4-452E-8926-5051308C7FBE}">
      <dgm:prSet custT="1"/>
      <dgm:spPr/>
      <dgm:t>
        <a:bodyPr/>
        <a:lstStyle/>
        <a:p>
          <a:r>
            <a:rPr lang="en-ZA" sz="2000" dirty="0" smtClean="0">
              <a:latin typeface="Calibri Light" panose="020F0302020204030204" pitchFamily="34" charset="0"/>
            </a:rPr>
            <a:t>Adjustment period: new principal must adjust to the new role and ‘social organisation’ of the school.</a:t>
          </a:r>
        </a:p>
      </dgm:t>
    </dgm:pt>
    <dgm:pt modelId="{D95B8EC2-DEC6-40F2-B941-AD98E9EFDBF4}" type="parTrans" cxnId="{3E0C1DB5-F0DB-42B0-A7AA-E137AFD5DEED}">
      <dgm:prSet/>
      <dgm:spPr/>
      <dgm:t>
        <a:bodyPr/>
        <a:lstStyle/>
        <a:p>
          <a:endParaRPr lang="en-ZA"/>
        </a:p>
      </dgm:t>
    </dgm:pt>
    <dgm:pt modelId="{C4828B43-FEA1-48E2-9C4A-932EAFA3D262}" type="sibTrans" cxnId="{3E0C1DB5-F0DB-42B0-A7AA-E137AFD5DEED}">
      <dgm:prSet/>
      <dgm:spPr/>
      <dgm:t>
        <a:bodyPr/>
        <a:lstStyle/>
        <a:p>
          <a:endParaRPr lang="en-ZA"/>
        </a:p>
      </dgm:t>
    </dgm:pt>
    <dgm:pt modelId="{D24EFB57-D17C-40D6-845E-32D85D3FF809}">
      <dgm:prSet custT="1"/>
      <dgm:spPr/>
      <dgm:t>
        <a:bodyPr/>
        <a:lstStyle/>
        <a:p>
          <a:r>
            <a:rPr lang="en-ZA" sz="2000" dirty="0" smtClean="0">
              <a:latin typeface="Calibri Light" panose="020F0302020204030204" pitchFamily="34" charset="0"/>
            </a:rPr>
            <a:t>Takes time for principal to have their full effect on the school environment </a:t>
          </a:r>
        </a:p>
        <a:p>
          <a:r>
            <a:rPr lang="en-ZA" sz="1800" i="1" dirty="0" smtClean="0">
              <a:latin typeface="Calibri Light" panose="020F0302020204030204" pitchFamily="34" charset="0"/>
            </a:rPr>
            <a:t>(</a:t>
          </a:r>
          <a:r>
            <a:rPr lang="en-ZA" sz="1800" i="1" dirty="0" err="1" smtClean="0">
              <a:latin typeface="Calibri Light" panose="020F0302020204030204" pitchFamily="34" charset="0"/>
            </a:rPr>
            <a:t>Coelli</a:t>
          </a:r>
          <a:r>
            <a:rPr lang="en-ZA" sz="1800" i="1" dirty="0" smtClean="0">
              <a:latin typeface="Calibri Light" panose="020F0302020204030204" pitchFamily="34" charset="0"/>
            </a:rPr>
            <a:t> and Green, 2012). </a:t>
          </a:r>
          <a:endParaRPr lang="en-ZA" sz="1800" i="1" dirty="0">
            <a:latin typeface="Calibri Light" panose="020F0302020204030204" pitchFamily="34" charset="0"/>
          </a:endParaRPr>
        </a:p>
      </dgm:t>
    </dgm:pt>
    <dgm:pt modelId="{680083DB-B317-492B-BF08-D7C060C65EF7}" type="parTrans" cxnId="{9526F750-62CA-44EA-8280-C9FD3AEB94E1}">
      <dgm:prSet/>
      <dgm:spPr/>
      <dgm:t>
        <a:bodyPr/>
        <a:lstStyle/>
        <a:p>
          <a:endParaRPr lang="en-ZA"/>
        </a:p>
      </dgm:t>
    </dgm:pt>
    <dgm:pt modelId="{96C2472D-613E-4780-998B-A6B0DBF04B6D}" type="sibTrans" cxnId="{9526F750-62CA-44EA-8280-C9FD3AEB94E1}">
      <dgm:prSet/>
      <dgm:spPr/>
      <dgm:t>
        <a:bodyPr/>
        <a:lstStyle/>
        <a:p>
          <a:endParaRPr lang="en-ZA"/>
        </a:p>
      </dgm:t>
    </dgm:pt>
    <dgm:pt modelId="{83DE6ABD-0E5D-4ABC-8FD4-1754D0985D40}">
      <dgm:prSet phldrT="[Text]" custT="1"/>
      <dgm:spPr/>
      <dgm:t>
        <a:bodyPr/>
        <a:lstStyle/>
        <a:p>
          <a:r>
            <a:rPr lang="en-ZA" sz="2000" dirty="0" smtClean="0">
              <a:latin typeface="Calibri Light" panose="020F0302020204030204" pitchFamily="34" charset="0"/>
            </a:rPr>
            <a:t>Alters lines of communication, realigns relationships of power, equilibrium of the organisation disturbed </a:t>
          </a:r>
        </a:p>
        <a:p>
          <a:r>
            <a:rPr lang="en-ZA" sz="1600" i="1" dirty="0" smtClean="0">
              <a:latin typeface="Calibri Light" panose="020F0302020204030204" pitchFamily="34" charset="0"/>
            </a:rPr>
            <a:t>(</a:t>
          </a:r>
          <a:r>
            <a:rPr lang="en-ZA" sz="1600" i="1" dirty="0" err="1" smtClean="0">
              <a:latin typeface="Calibri Light" panose="020F0302020204030204" pitchFamily="34" charset="0"/>
            </a:rPr>
            <a:t>Miskel</a:t>
          </a:r>
          <a:r>
            <a:rPr lang="en-ZA" sz="1600" i="1" dirty="0" smtClean="0">
              <a:latin typeface="Calibri Light" panose="020F0302020204030204" pitchFamily="34" charset="0"/>
            </a:rPr>
            <a:t> and Cosgrove 1985, Hart 1991)</a:t>
          </a:r>
          <a:endParaRPr lang="en-ZA" sz="1600" i="1" dirty="0">
            <a:latin typeface="Calibri Light" panose="020F0302020204030204" pitchFamily="34" charset="0"/>
          </a:endParaRPr>
        </a:p>
      </dgm:t>
    </dgm:pt>
    <dgm:pt modelId="{6065EAD5-DD70-42B1-9D1B-378C68909588}" type="parTrans" cxnId="{058E693F-451F-4E45-8545-B8C45FD5E99E}">
      <dgm:prSet/>
      <dgm:spPr/>
      <dgm:t>
        <a:bodyPr/>
        <a:lstStyle/>
        <a:p>
          <a:endParaRPr lang="en-ZA"/>
        </a:p>
      </dgm:t>
    </dgm:pt>
    <dgm:pt modelId="{31407E54-F7E1-44AC-881D-FF5F793F8A49}" type="sibTrans" cxnId="{058E693F-451F-4E45-8545-B8C45FD5E99E}">
      <dgm:prSet/>
      <dgm:spPr/>
      <dgm:t>
        <a:bodyPr/>
        <a:lstStyle/>
        <a:p>
          <a:endParaRPr lang="en-ZA"/>
        </a:p>
      </dgm:t>
    </dgm:pt>
    <dgm:pt modelId="{84449D15-AEB6-43E0-9CB9-303A2F834C87}">
      <dgm:prSet custT="1"/>
      <dgm:spPr/>
      <dgm:t>
        <a:bodyPr/>
        <a:lstStyle/>
        <a:p>
          <a:r>
            <a:rPr lang="en-ZA" sz="1800" i="0" dirty="0" smtClean="0">
              <a:latin typeface="Calibri Light" panose="020F0302020204030204" pitchFamily="34" charset="0"/>
            </a:rPr>
            <a:t>Contestation around appointment </a:t>
          </a:r>
          <a:endParaRPr lang="en-ZA" sz="1800" i="0" dirty="0">
            <a:latin typeface="Calibri Light" panose="020F0302020204030204" pitchFamily="34" charset="0"/>
          </a:endParaRPr>
        </a:p>
      </dgm:t>
    </dgm:pt>
    <dgm:pt modelId="{1CA82F79-5733-4BA0-A22E-D2061B9A24E6}" type="parTrans" cxnId="{0B9D6942-FA57-40AE-89A6-0FF470BE5E8E}">
      <dgm:prSet/>
      <dgm:spPr/>
      <dgm:t>
        <a:bodyPr/>
        <a:lstStyle/>
        <a:p>
          <a:endParaRPr lang="en-ZA"/>
        </a:p>
      </dgm:t>
    </dgm:pt>
    <dgm:pt modelId="{CF0DB92A-C9DE-41BA-97C7-4FAEF716ECDD}" type="sibTrans" cxnId="{0B9D6942-FA57-40AE-89A6-0FF470BE5E8E}">
      <dgm:prSet/>
      <dgm:spPr/>
      <dgm:t>
        <a:bodyPr/>
        <a:lstStyle/>
        <a:p>
          <a:endParaRPr lang="en-ZA"/>
        </a:p>
      </dgm:t>
    </dgm:pt>
    <dgm:pt modelId="{DD7C98C1-FD24-4A4E-9B98-4639565B3A91}">
      <dgm:prSet custT="1"/>
      <dgm:spPr/>
      <dgm:t>
        <a:bodyPr/>
        <a:lstStyle/>
        <a:p>
          <a:r>
            <a:rPr lang="en-ZA" sz="1800" i="0" dirty="0" smtClean="0">
              <a:latin typeface="Calibri Light" panose="020F0302020204030204" pitchFamily="34" charset="0"/>
            </a:rPr>
            <a:t>Altered staff dynamics</a:t>
          </a:r>
          <a:endParaRPr lang="en-ZA" sz="1800" i="1" dirty="0">
            <a:latin typeface="Calibri Light" panose="020F0302020204030204" pitchFamily="34" charset="0"/>
          </a:endParaRPr>
        </a:p>
      </dgm:t>
    </dgm:pt>
    <dgm:pt modelId="{A6337DE9-0145-4FF5-B165-F27330D26466}" type="parTrans" cxnId="{A629F15F-E755-4177-84A9-8BCEE953B206}">
      <dgm:prSet/>
      <dgm:spPr/>
      <dgm:t>
        <a:bodyPr/>
        <a:lstStyle/>
        <a:p>
          <a:endParaRPr lang="en-ZA"/>
        </a:p>
      </dgm:t>
    </dgm:pt>
    <dgm:pt modelId="{BB3963E2-8436-4B4E-A39E-7D25D59500B1}" type="sibTrans" cxnId="{A629F15F-E755-4177-84A9-8BCEE953B206}">
      <dgm:prSet/>
      <dgm:spPr/>
      <dgm:t>
        <a:bodyPr/>
        <a:lstStyle/>
        <a:p>
          <a:endParaRPr lang="en-ZA"/>
        </a:p>
      </dgm:t>
    </dgm:pt>
    <dgm:pt modelId="{9766A4DD-C555-4270-BA3B-9E8B2E6587D1}" type="pres">
      <dgm:prSet presAssocID="{12AC92A7-45EC-4EB1-BBF1-F6540DECC580}" presName="Name0" presStyleCnt="0">
        <dgm:presLayoutVars>
          <dgm:chMax val="1"/>
          <dgm:chPref val="1"/>
          <dgm:dir/>
          <dgm:animOne val="branch"/>
          <dgm:animLvl val="lvl"/>
        </dgm:presLayoutVars>
      </dgm:prSet>
      <dgm:spPr/>
      <dgm:t>
        <a:bodyPr/>
        <a:lstStyle/>
        <a:p>
          <a:endParaRPr lang="en-ZA"/>
        </a:p>
      </dgm:t>
    </dgm:pt>
    <dgm:pt modelId="{BB8B6C17-E566-4B11-AA09-4DDBDD550754}" type="pres">
      <dgm:prSet presAssocID="{B4DB83A9-2D81-4111-9664-E390F935983B}" presName="singleCycle" presStyleCnt="0"/>
      <dgm:spPr/>
    </dgm:pt>
    <dgm:pt modelId="{0C5BEA73-8900-4545-A6E5-C0CD4C8A8430}" type="pres">
      <dgm:prSet presAssocID="{B4DB83A9-2D81-4111-9664-E390F935983B}" presName="singleCenter" presStyleLbl="node1" presStyleIdx="0" presStyleCnt="7" custScaleX="113686">
        <dgm:presLayoutVars>
          <dgm:chMax val="7"/>
          <dgm:chPref val="7"/>
        </dgm:presLayoutVars>
      </dgm:prSet>
      <dgm:spPr/>
      <dgm:t>
        <a:bodyPr/>
        <a:lstStyle/>
        <a:p>
          <a:endParaRPr lang="en-ZA"/>
        </a:p>
      </dgm:t>
    </dgm:pt>
    <dgm:pt modelId="{84F897D6-763E-4A7D-841C-A7FC99D6E692}" type="pres">
      <dgm:prSet presAssocID="{6065EAD5-DD70-42B1-9D1B-378C68909588}" presName="Name56" presStyleLbl="parChTrans1D2" presStyleIdx="0" presStyleCnt="6"/>
      <dgm:spPr/>
      <dgm:t>
        <a:bodyPr/>
        <a:lstStyle/>
        <a:p>
          <a:endParaRPr lang="en-ZA"/>
        </a:p>
      </dgm:t>
    </dgm:pt>
    <dgm:pt modelId="{B93938B0-FB9A-43A8-B069-BD6F8F4D8FB9}" type="pres">
      <dgm:prSet presAssocID="{83DE6ABD-0E5D-4ABC-8FD4-1754D0985D40}" presName="text0" presStyleLbl="node1" presStyleIdx="1" presStyleCnt="7" custScaleX="346554" custScaleY="142200" custRadScaleRad="95288" custRadScaleInc="-4091">
        <dgm:presLayoutVars>
          <dgm:bulletEnabled val="1"/>
        </dgm:presLayoutVars>
      </dgm:prSet>
      <dgm:spPr/>
      <dgm:t>
        <a:bodyPr/>
        <a:lstStyle/>
        <a:p>
          <a:endParaRPr lang="en-ZA"/>
        </a:p>
      </dgm:t>
    </dgm:pt>
    <dgm:pt modelId="{31F5EF51-5936-4B9D-95F7-C64E4B8C68E5}" type="pres">
      <dgm:prSet presAssocID="{BE9F4FCA-8840-4F7A-BF87-164D68154012}" presName="Name56" presStyleLbl="parChTrans1D2" presStyleIdx="1" presStyleCnt="6"/>
      <dgm:spPr/>
      <dgm:t>
        <a:bodyPr/>
        <a:lstStyle/>
        <a:p>
          <a:endParaRPr lang="en-ZA"/>
        </a:p>
      </dgm:t>
    </dgm:pt>
    <dgm:pt modelId="{DF04DE6F-5BC1-48F6-887C-D9860772EFC2}" type="pres">
      <dgm:prSet presAssocID="{BCC93A12-3F68-4397-80D2-EB46D7991363}" presName="text0" presStyleLbl="node1" presStyleIdx="2" presStyleCnt="7" custScaleX="179350" custScaleY="140979" custRadScaleRad="132471" custRadScaleInc="52944">
        <dgm:presLayoutVars>
          <dgm:bulletEnabled val="1"/>
        </dgm:presLayoutVars>
      </dgm:prSet>
      <dgm:spPr/>
      <dgm:t>
        <a:bodyPr/>
        <a:lstStyle/>
        <a:p>
          <a:endParaRPr lang="en-ZA"/>
        </a:p>
      </dgm:t>
    </dgm:pt>
    <dgm:pt modelId="{F8E3A88D-C5E8-4BD9-BDF5-CF93969C92E3}" type="pres">
      <dgm:prSet presAssocID="{D95B8EC2-DEC6-40F2-B941-AD98E9EFDBF4}" presName="Name56" presStyleLbl="parChTrans1D2" presStyleIdx="2" presStyleCnt="6"/>
      <dgm:spPr/>
      <dgm:t>
        <a:bodyPr/>
        <a:lstStyle/>
        <a:p>
          <a:endParaRPr lang="en-ZA"/>
        </a:p>
      </dgm:t>
    </dgm:pt>
    <dgm:pt modelId="{F736691C-045B-4204-8E4E-5DF4F83A135E}" type="pres">
      <dgm:prSet presAssocID="{67B0F127-8CB4-452E-8926-5051308C7FBE}" presName="text0" presStyleLbl="node1" presStyleIdx="3" presStyleCnt="7" custScaleX="243447" custScaleY="140979" custRadScaleRad="132113" custRadScaleInc="-21646">
        <dgm:presLayoutVars>
          <dgm:bulletEnabled val="1"/>
        </dgm:presLayoutVars>
      </dgm:prSet>
      <dgm:spPr/>
      <dgm:t>
        <a:bodyPr/>
        <a:lstStyle/>
        <a:p>
          <a:endParaRPr lang="en-ZA"/>
        </a:p>
      </dgm:t>
    </dgm:pt>
    <dgm:pt modelId="{624EA723-FE5E-4D26-BF6A-AE8EBEBDCDC0}" type="pres">
      <dgm:prSet presAssocID="{680083DB-B317-492B-BF08-D7C060C65EF7}" presName="Name56" presStyleLbl="parChTrans1D2" presStyleIdx="3" presStyleCnt="6"/>
      <dgm:spPr/>
      <dgm:t>
        <a:bodyPr/>
        <a:lstStyle/>
        <a:p>
          <a:endParaRPr lang="en-ZA"/>
        </a:p>
      </dgm:t>
    </dgm:pt>
    <dgm:pt modelId="{26E6CF74-137D-4B42-AA9E-E5E29E976E45}" type="pres">
      <dgm:prSet presAssocID="{D24EFB57-D17C-40D6-845E-32D85D3FF809}" presName="text0" presStyleLbl="node1" presStyleIdx="4" presStyleCnt="7" custScaleX="232613" custScaleY="155792" custRadScaleRad="88680" custRadScaleInc="3773">
        <dgm:presLayoutVars>
          <dgm:bulletEnabled val="1"/>
        </dgm:presLayoutVars>
      </dgm:prSet>
      <dgm:spPr/>
      <dgm:t>
        <a:bodyPr/>
        <a:lstStyle/>
        <a:p>
          <a:endParaRPr lang="en-ZA"/>
        </a:p>
      </dgm:t>
    </dgm:pt>
    <dgm:pt modelId="{08A4233A-48F8-43CF-9783-553DEE4BEA88}" type="pres">
      <dgm:prSet presAssocID="{1CA82F79-5733-4BA0-A22E-D2061B9A24E6}" presName="Name56" presStyleLbl="parChTrans1D2" presStyleIdx="4" presStyleCnt="6"/>
      <dgm:spPr/>
      <dgm:t>
        <a:bodyPr/>
        <a:lstStyle/>
        <a:p>
          <a:endParaRPr lang="en-ZA"/>
        </a:p>
      </dgm:t>
    </dgm:pt>
    <dgm:pt modelId="{53A8BBC5-E3CB-4218-944A-F97A7C52024F}" type="pres">
      <dgm:prSet presAssocID="{84449D15-AEB6-43E0-9CB9-303A2F834C87}" presName="text0" presStyleLbl="node1" presStyleIdx="5" presStyleCnt="7" custScaleX="163445" custScaleY="140979" custRadScaleRad="128813" custRadScaleInc="24250">
        <dgm:presLayoutVars>
          <dgm:bulletEnabled val="1"/>
        </dgm:presLayoutVars>
      </dgm:prSet>
      <dgm:spPr/>
      <dgm:t>
        <a:bodyPr/>
        <a:lstStyle/>
        <a:p>
          <a:endParaRPr lang="en-ZA"/>
        </a:p>
      </dgm:t>
    </dgm:pt>
    <dgm:pt modelId="{0362F784-A9A3-42AC-A3E6-C15944787D70}" type="pres">
      <dgm:prSet presAssocID="{A6337DE9-0145-4FF5-B165-F27330D26466}" presName="Name56" presStyleLbl="parChTrans1D2" presStyleIdx="5" presStyleCnt="6"/>
      <dgm:spPr/>
      <dgm:t>
        <a:bodyPr/>
        <a:lstStyle/>
        <a:p>
          <a:endParaRPr lang="en-ZA"/>
        </a:p>
      </dgm:t>
    </dgm:pt>
    <dgm:pt modelId="{6856121A-1EA4-484E-9E62-E6B7C3D71681}" type="pres">
      <dgm:prSet presAssocID="{DD7C98C1-FD24-4A4E-9B98-4639565B3A91}" presName="text0" presStyleLbl="node1" presStyleIdx="6" presStyleCnt="7" custScaleX="127642" custScaleY="140979" custRadScaleRad="144673" custRadScaleInc="-49005">
        <dgm:presLayoutVars>
          <dgm:bulletEnabled val="1"/>
        </dgm:presLayoutVars>
      </dgm:prSet>
      <dgm:spPr/>
      <dgm:t>
        <a:bodyPr/>
        <a:lstStyle/>
        <a:p>
          <a:endParaRPr lang="en-ZA"/>
        </a:p>
      </dgm:t>
    </dgm:pt>
  </dgm:ptLst>
  <dgm:cxnLst>
    <dgm:cxn modelId="{B7133D05-FFE7-4670-8EDF-55F571302496}" type="presOf" srcId="{D24EFB57-D17C-40D6-845E-32D85D3FF809}" destId="{26E6CF74-137D-4B42-AA9E-E5E29E976E45}" srcOrd="0" destOrd="0" presId="urn:microsoft.com/office/officeart/2008/layout/RadialCluster"/>
    <dgm:cxn modelId="{2E99A557-C35A-4CFF-8C8E-29D5565BFCE3}" type="presOf" srcId="{6065EAD5-DD70-42B1-9D1B-378C68909588}" destId="{84F897D6-763E-4A7D-841C-A7FC99D6E692}" srcOrd="0" destOrd="0" presId="urn:microsoft.com/office/officeart/2008/layout/RadialCluster"/>
    <dgm:cxn modelId="{BD4FC3FF-6964-4585-968F-03D7C8104432}" type="presOf" srcId="{A6337DE9-0145-4FF5-B165-F27330D26466}" destId="{0362F784-A9A3-42AC-A3E6-C15944787D70}" srcOrd="0" destOrd="0" presId="urn:microsoft.com/office/officeart/2008/layout/RadialCluster"/>
    <dgm:cxn modelId="{911DC51A-345F-4192-B587-8EBF33EE2DC8}" type="presOf" srcId="{84449D15-AEB6-43E0-9CB9-303A2F834C87}" destId="{53A8BBC5-E3CB-4218-944A-F97A7C52024F}" srcOrd="0" destOrd="0" presId="urn:microsoft.com/office/officeart/2008/layout/RadialCluster"/>
    <dgm:cxn modelId="{9526F750-62CA-44EA-8280-C9FD3AEB94E1}" srcId="{B4DB83A9-2D81-4111-9664-E390F935983B}" destId="{D24EFB57-D17C-40D6-845E-32D85D3FF809}" srcOrd="3" destOrd="0" parTransId="{680083DB-B317-492B-BF08-D7C060C65EF7}" sibTransId="{96C2472D-613E-4780-998B-A6B0DBF04B6D}"/>
    <dgm:cxn modelId="{52947B3D-D843-43B9-A12C-921918B7A2E1}" type="presOf" srcId="{83DE6ABD-0E5D-4ABC-8FD4-1754D0985D40}" destId="{B93938B0-FB9A-43A8-B069-BD6F8F4D8FB9}" srcOrd="0" destOrd="0" presId="urn:microsoft.com/office/officeart/2008/layout/RadialCluster"/>
    <dgm:cxn modelId="{0B9D6942-FA57-40AE-89A6-0FF470BE5E8E}" srcId="{B4DB83A9-2D81-4111-9664-E390F935983B}" destId="{84449D15-AEB6-43E0-9CB9-303A2F834C87}" srcOrd="4" destOrd="0" parTransId="{1CA82F79-5733-4BA0-A22E-D2061B9A24E6}" sibTransId="{CF0DB92A-C9DE-41BA-97C7-4FAEF716ECDD}"/>
    <dgm:cxn modelId="{7B803D5B-30E6-43F4-852B-DD89F69B56D4}" type="presOf" srcId="{1CA82F79-5733-4BA0-A22E-D2061B9A24E6}" destId="{08A4233A-48F8-43CF-9783-553DEE4BEA88}" srcOrd="0" destOrd="0" presId="urn:microsoft.com/office/officeart/2008/layout/RadialCluster"/>
    <dgm:cxn modelId="{9DD514F7-6458-4FDC-A323-4E50DC943419}" srcId="{B4DB83A9-2D81-4111-9664-E390F935983B}" destId="{BCC93A12-3F68-4397-80D2-EB46D7991363}" srcOrd="1" destOrd="0" parTransId="{BE9F4FCA-8840-4F7A-BF87-164D68154012}" sibTransId="{C6EE1867-67B9-4B4D-A056-6CF9DCCFA5CA}"/>
    <dgm:cxn modelId="{3E0C1DB5-F0DB-42B0-A7AA-E137AFD5DEED}" srcId="{B4DB83A9-2D81-4111-9664-E390F935983B}" destId="{67B0F127-8CB4-452E-8926-5051308C7FBE}" srcOrd="2" destOrd="0" parTransId="{D95B8EC2-DEC6-40F2-B941-AD98E9EFDBF4}" sibTransId="{C4828B43-FEA1-48E2-9C4A-932EAFA3D262}"/>
    <dgm:cxn modelId="{2A0C25A6-919E-4A3C-B373-893FD490FFA5}" type="presOf" srcId="{D95B8EC2-DEC6-40F2-B941-AD98E9EFDBF4}" destId="{F8E3A88D-C5E8-4BD9-BDF5-CF93969C92E3}" srcOrd="0" destOrd="0" presId="urn:microsoft.com/office/officeart/2008/layout/RadialCluster"/>
    <dgm:cxn modelId="{68B579C8-01C9-440B-BAA6-188526B424D6}" type="presOf" srcId="{67B0F127-8CB4-452E-8926-5051308C7FBE}" destId="{F736691C-045B-4204-8E4E-5DF4F83A135E}" srcOrd="0" destOrd="0" presId="urn:microsoft.com/office/officeart/2008/layout/RadialCluster"/>
    <dgm:cxn modelId="{C2AD235D-C1C5-4EE4-B958-39F03F08A795}" type="presOf" srcId="{680083DB-B317-492B-BF08-D7C060C65EF7}" destId="{624EA723-FE5E-4D26-BF6A-AE8EBEBDCDC0}" srcOrd="0" destOrd="0" presId="urn:microsoft.com/office/officeart/2008/layout/RadialCluster"/>
    <dgm:cxn modelId="{B6A188F8-9F43-4D32-A173-0B707AA42CD2}" type="presOf" srcId="{B4DB83A9-2D81-4111-9664-E390F935983B}" destId="{0C5BEA73-8900-4545-A6E5-C0CD4C8A8430}" srcOrd="0" destOrd="0" presId="urn:microsoft.com/office/officeart/2008/layout/RadialCluster"/>
    <dgm:cxn modelId="{FBB6782C-AA71-4072-BEDE-E58AED755841}" srcId="{12AC92A7-45EC-4EB1-BBF1-F6540DECC580}" destId="{B4DB83A9-2D81-4111-9664-E390F935983B}" srcOrd="0" destOrd="0" parTransId="{EFCF7665-095E-4D32-AFA9-5264305F04A6}" sibTransId="{EA553814-6E43-4192-B4E6-CA6BA191EBB2}"/>
    <dgm:cxn modelId="{98642E4E-FB1D-485E-99C3-3531BB1A07E4}" type="presOf" srcId="{BCC93A12-3F68-4397-80D2-EB46D7991363}" destId="{DF04DE6F-5BC1-48F6-887C-D9860772EFC2}" srcOrd="0" destOrd="0" presId="urn:microsoft.com/office/officeart/2008/layout/RadialCluster"/>
    <dgm:cxn modelId="{020178C6-7E04-442D-8E65-12A075C81CBF}" type="presOf" srcId="{12AC92A7-45EC-4EB1-BBF1-F6540DECC580}" destId="{9766A4DD-C555-4270-BA3B-9E8B2E6587D1}" srcOrd="0" destOrd="0" presId="urn:microsoft.com/office/officeart/2008/layout/RadialCluster"/>
    <dgm:cxn modelId="{DA1B8FC1-D7F0-4453-B598-DEABFB40B7AF}" type="presOf" srcId="{BE9F4FCA-8840-4F7A-BF87-164D68154012}" destId="{31F5EF51-5936-4B9D-95F7-C64E4B8C68E5}" srcOrd="0" destOrd="0" presId="urn:microsoft.com/office/officeart/2008/layout/RadialCluster"/>
    <dgm:cxn modelId="{058E693F-451F-4E45-8545-B8C45FD5E99E}" srcId="{B4DB83A9-2D81-4111-9664-E390F935983B}" destId="{83DE6ABD-0E5D-4ABC-8FD4-1754D0985D40}" srcOrd="0" destOrd="0" parTransId="{6065EAD5-DD70-42B1-9D1B-378C68909588}" sibTransId="{31407E54-F7E1-44AC-881D-FF5F793F8A49}"/>
    <dgm:cxn modelId="{A629F15F-E755-4177-84A9-8BCEE953B206}" srcId="{B4DB83A9-2D81-4111-9664-E390F935983B}" destId="{DD7C98C1-FD24-4A4E-9B98-4639565B3A91}" srcOrd="5" destOrd="0" parTransId="{A6337DE9-0145-4FF5-B165-F27330D26466}" sibTransId="{BB3963E2-8436-4B4E-A39E-7D25D59500B1}"/>
    <dgm:cxn modelId="{8D6DD7AD-EB4E-48B0-91D5-06E87EC81BA9}" type="presOf" srcId="{DD7C98C1-FD24-4A4E-9B98-4639565B3A91}" destId="{6856121A-1EA4-484E-9E62-E6B7C3D71681}" srcOrd="0" destOrd="0" presId="urn:microsoft.com/office/officeart/2008/layout/RadialCluster"/>
    <dgm:cxn modelId="{833A3DF0-C4DF-498F-90C2-E35B745F12CE}" type="presParOf" srcId="{9766A4DD-C555-4270-BA3B-9E8B2E6587D1}" destId="{BB8B6C17-E566-4B11-AA09-4DDBDD550754}" srcOrd="0" destOrd="0" presId="urn:microsoft.com/office/officeart/2008/layout/RadialCluster"/>
    <dgm:cxn modelId="{F8F40EDE-5193-4FCF-9942-E42FE3BE2C31}" type="presParOf" srcId="{BB8B6C17-E566-4B11-AA09-4DDBDD550754}" destId="{0C5BEA73-8900-4545-A6E5-C0CD4C8A8430}" srcOrd="0" destOrd="0" presId="urn:microsoft.com/office/officeart/2008/layout/RadialCluster"/>
    <dgm:cxn modelId="{A2859D34-2880-4DFF-9CDE-D761B10849CD}" type="presParOf" srcId="{BB8B6C17-E566-4B11-AA09-4DDBDD550754}" destId="{84F897D6-763E-4A7D-841C-A7FC99D6E692}" srcOrd="1" destOrd="0" presId="urn:microsoft.com/office/officeart/2008/layout/RadialCluster"/>
    <dgm:cxn modelId="{2666E547-3DA2-44BF-ADD8-04C46E15A633}" type="presParOf" srcId="{BB8B6C17-E566-4B11-AA09-4DDBDD550754}" destId="{B93938B0-FB9A-43A8-B069-BD6F8F4D8FB9}" srcOrd="2" destOrd="0" presId="urn:microsoft.com/office/officeart/2008/layout/RadialCluster"/>
    <dgm:cxn modelId="{7118D37F-AAFE-4F71-8F01-9A4B22CC7945}" type="presParOf" srcId="{BB8B6C17-E566-4B11-AA09-4DDBDD550754}" destId="{31F5EF51-5936-4B9D-95F7-C64E4B8C68E5}" srcOrd="3" destOrd="0" presId="urn:microsoft.com/office/officeart/2008/layout/RadialCluster"/>
    <dgm:cxn modelId="{A839247A-C128-4674-9AB4-B35E6613538E}" type="presParOf" srcId="{BB8B6C17-E566-4B11-AA09-4DDBDD550754}" destId="{DF04DE6F-5BC1-48F6-887C-D9860772EFC2}" srcOrd="4" destOrd="0" presId="urn:microsoft.com/office/officeart/2008/layout/RadialCluster"/>
    <dgm:cxn modelId="{390DFCD7-7109-4DFB-A112-38A1CFF80161}" type="presParOf" srcId="{BB8B6C17-E566-4B11-AA09-4DDBDD550754}" destId="{F8E3A88D-C5E8-4BD9-BDF5-CF93969C92E3}" srcOrd="5" destOrd="0" presId="urn:microsoft.com/office/officeart/2008/layout/RadialCluster"/>
    <dgm:cxn modelId="{25C9E2EC-4A3B-4979-91C2-83D3F81B4A1E}" type="presParOf" srcId="{BB8B6C17-E566-4B11-AA09-4DDBDD550754}" destId="{F736691C-045B-4204-8E4E-5DF4F83A135E}" srcOrd="6" destOrd="0" presId="urn:microsoft.com/office/officeart/2008/layout/RadialCluster"/>
    <dgm:cxn modelId="{F8AF3766-F799-4BAF-AC93-B298CF6D5727}" type="presParOf" srcId="{BB8B6C17-E566-4B11-AA09-4DDBDD550754}" destId="{624EA723-FE5E-4D26-BF6A-AE8EBEBDCDC0}" srcOrd="7" destOrd="0" presId="urn:microsoft.com/office/officeart/2008/layout/RadialCluster"/>
    <dgm:cxn modelId="{3D788700-E4C9-4484-B44F-2D856B350A2F}" type="presParOf" srcId="{BB8B6C17-E566-4B11-AA09-4DDBDD550754}" destId="{26E6CF74-137D-4B42-AA9E-E5E29E976E45}" srcOrd="8" destOrd="0" presId="urn:microsoft.com/office/officeart/2008/layout/RadialCluster"/>
    <dgm:cxn modelId="{F18D3711-9EF4-47D9-A208-C6483D957E3A}" type="presParOf" srcId="{BB8B6C17-E566-4B11-AA09-4DDBDD550754}" destId="{08A4233A-48F8-43CF-9783-553DEE4BEA88}" srcOrd="9" destOrd="0" presId="urn:microsoft.com/office/officeart/2008/layout/RadialCluster"/>
    <dgm:cxn modelId="{0A0A654F-00BF-498A-8F84-2808A9E568C9}" type="presParOf" srcId="{BB8B6C17-E566-4B11-AA09-4DDBDD550754}" destId="{53A8BBC5-E3CB-4218-944A-F97A7C52024F}" srcOrd="10" destOrd="0" presId="urn:microsoft.com/office/officeart/2008/layout/RadialCluster"/>
    <dgm:cxn modelId="{F0063516-ACE9-4BD3-A542-B86DBB72E3EB}" type="presParOf" srcId="{BB8B6C17-E566-4B11-AA09-4DDBDD550754}" destId="{0362F784-A9A3-42AC-A3E6-C15944787D70}" srcOrd="11" destOrd="0" presId="urn:microsoft.com/office/officeart/2008/layout/RadialCluster"/>
    <dgm:cxn modelId="{03FCE0B6-B7CF-4361-BE01-6B444DED42E7}" type="presParOf" srcId="{BB8B6C17-E566-4B11-AA09-4DDBDD550754}" destId="{6856121A-1EA4-484E-9E62-E6B7C3D71681}"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3C1225-B6C9-4F23-897E-04FE59C764C4}" type="doc">
      <dgm:prSet loTypeId="urn:microsoft.com/office/officeart/2008/layout/RadialCluster" loCatId="relationship" qsTypeId="urn:microsoft.com/office/officeart/2005/8/quickstyle/3d3" qsCatId="3D" csTypeId="urn:microsoft.com/office/officeart/2005/8/colors/accent0_3" csCatId="mainScheme" phldr="1"/>
      <dgm:spPr/>
      <dgm:t>
        <a:bodyPr/>
        <a:lstStyle/>
        <a:p>
          <a:endParaRPr lang="en-ZA"/>
        </a:p>
      </dgm:t>
    </dgm:pt>
    <dgm:pt modelId="{82DC6402-6BE8-4C46-83E2-C04680B9D402}">
      <dgm:prSet phldrT="[Text]" custT="1"/>
      <dgm:spPr>
        <a:solidFill>
          <a:schemeClr val="accent1">
            <a:lumMod val="60000"/>
            <a:lumOff val="40000"/>
          </a:schemeClr>
        </a:solidFill>
      </dgm:spPr>
      <dgm:t>
        <a:bodyPr/>
        <a:lstStyle/>
        <a:p>
          <a:r>
            <a:rPr lang="en-ZA" sz="2400" b="0" dirty="0" smtClean="0">
              <a:latin typeface="+mj-lt"/>
            </a:rPr>
            <a:t>Principal Leadership changes impacts</a:t>
          </a:r>
          <a:endParaRPr lang="en-ZA" sz="2400" b="0" dirty="0">
            <a:latin typeface="+mj-lt"/>
          </a:endParaRPr>
        </a:p>
      </dgm:t>
    </dgm:pt>
    <dgm:pt modelId="{931DD57A-379B-4DFD-8B32-724E40400F77}" type="parTrans" cxnId="{71BB98F1-A74B-4BB0-B16F-E05B8075A239}">
      <dgm:prSet/>
      <dgm:spPr/>
      <dgm:t>
        <a:bodyPr/>
        <a:lstStyle/>
        <a:p>
          <a:endParaRPr lang="en-ZA"/>
        </a:p>
      </dgm:t>
    </dgm:pt>
    <dgm:pt modelId="{2DD12BCD-89E4-45CE-95CF-B31D980E057C}" type="sibTrans" cxnId="{71BB98F1-A74B-4BB0-B16F-E05B8075A239}">
      <dgm:prSet/>
      <dgm:spPr/>
      <dgm:t>
        <a:bodyPr/>
        <a:lstStyle/>
        <a:p>
          <a:endParaRPr lang="en-ZA"/>
        </a:p>
      </dgm:t>
    </dgm:pt>
    <dgm:pt modelId="{4098CDEF-C9FC-4748-829D-00D7284EBA95}">
      <dgm:prSet phldrT="[Text]" custT="1"/>
      <dgm:spPr/>
      <dgm:t>
        <a:bodyPr/>
        <a:lstStyle/>
        <a:p>
          <a:r>
            <a:rPr lang="en-ZA" sz="2400" i="0" dirty="0" smtClean="0">
              <a:latin typeface="Calibri Light" panose="020F0302020204030204" pitchFamily="34" charset="0"/>
            </a:rPr>
            <a:t>Decline in school performance in the short –medium run </a:t>
          </a:r>
          <a:endParaRPr lang="en-ZA" sz="2000" i="0" dirty="0" smtClean="0">
            <a:latin typeface="Calibri Light" panose="020F0302020204030204" pitchFamily="34" charset="0"/>
          </a:endParaRPr>
        </a:p>
        <a:p>
          <a:r>
            <a:rPr lang="en-ZA" sz="2000" i="1" dirty="0" smtClean="0">
              <a:latin typeface="Calibri Light" panose="020F0302020204030204" pitchFamily="34" charset="0"/>
            </a:rPr>
            <a:t>Wills (2016)</a:t>
          </a:r>
        </a:p>
      </dgm:t>
    </dgm:pt>
    <dgm:pt modelId="{BBBC0D77-EEF4-49D6-92AD-9C5BB5B40952}" type="parTrans" cxnId="{E56CBC72-FA08-47E8-9D00-4FCF8A1D769A}">
      <dgm:prSet/>
      <dgm:spPr/>
      <dgm:t>
        <a:bodyPr/>
        <a:lstStyle/>
        <a:p>
          <a:endParaRPr lang="en-ZA"/>
        </a:p>
      </dgm:t>
    </dgm:pt>
    <dgm:pt modelId="{88E7C003-71A6-43E3-9DC1-C1DD1D552DED}" type="sibTrans" cxnId="{E56CBC72-FA08-47E8-9D00-4FCF8A1D769A}">
      <dgm:prSet/>
      <dgm:spPr/>
      <dgm:t>
        <a:bodyPr/>
        <a:lstStyle/>
        <a:p>
          <a:endParaRPr lang="en-ZA"/>
        </a:p>
      </dgm:t>
    </dgm:pt>
    <dgm:pt modelId="{308167F6-A338-425E-9205-CC6048F4FF79}">
      <dgm:prSet phldrT="[Text]" custT="1"/>
      <dgm:spPr/>
      <dgm:t>
        <a:bodyPr/>
        <a:lstStyle/>
        <a:p>
          <a:r>
            <a:rPr lang="en-ZA" sz="2900" i="0" dirty="0" smtClean="0">
              <a:latin typeface="Calibri Light" panose="020F0302020204030204" pitchFamily="34" charset="0"/>
            </a:rPr>
            <a:t>Rising teacher turnover </a:t>
          </a:r>
        </a:p>
        <a:p>
          <a:r>
            <a:rPr lang="en-ZA" sz="2000" i="1" dirty="0" smtClean="0">
              <a:latin typeface="Calibri Light" panose="020F0302020204030204" pitchFamily="34" charset="0"/>
            </a:rPr>
            <a:t>Wills (2016) </a:t>
          </a:r>
          <a:endParaRPr lang="en-ZA" sz="2000" i="0" dirty="0">
            <a:latin typeface="Calibri Light" panose="020F0302020204030204" pitchFamily="34" charset="0"/>
          </a:endParaRPr>
        </a:p>
      </dgm:t>
    </dgm:pt>
    <dgm:pt modelId="{05910DA0-05EB-44E2-A1D4-1DBDDC87EED5}" type="parTrans" cxnId="{D549088D-BD99-4CA7-AA5E-5629E381F5D8}">
      <dgm:prSet/>
      <dgm:spPr/>
      <dgm:t>
        <a:bodyPr/>
        <a:lstStyle/>
        <a:p>
          <a:endParaRPr lang="en-ZA"/>
        </a:p>
      </dgm:t>
    </dgm:pt>
    <dgm:pt modelId="{A551517A-F9B1-45A3-A4C0-62C2DCD866A4}" type="sibTrans" cxnId="{D549088D-BD99-4CA7-AA5E-5629E381F5D8}">
      <dgm:prSet/>
      <dgm:spPr/>
      <dgm:t>
        <a:bodyPr/>
        <a:lstStyle/>
        <a:p>
          <a:endParaRPr lang="en-ZA"/>
        </a:p>
      </dgm:t>
    </dgm:pt>
    <dgm:pt modelId="{C5D128CF-7E55-4D27-8743-C944600EEF75}">
      <dgm:prSet/>
      <dgm:spPr/>
      <dgm:t>
        <a:bodyPr/>
        <a:lstStyle/>
        <a:p>
          <a:endParaRPr lang="en-ZA"/>
        </a:p>
      </dgm:t>
    </dgm:pt>
    <dgm:pt modelId="{D1BE5557-0A03-41B6-B136-1861125C64D5}" type="parTrans" cxnId="{33ACF047-4F92-48BC-A0D1-FB884426C0B5}">
      <dgm:prSet/>
      <dgm:spPr/>
      <dgm:t>
        <a:bodyPr/>
        <a:lstStyle/>
        <a:p>
          <a:endParaRPr lang="en-ZA"/>
        </a:p>
      </dgm:t>
    </dgm:pt>
    <dgm:pt modelId="{BB9B77F2-5513-4FA3-9125-D54319F05D63}" type="sibTrans" cxnId="{33ACF047-4F92-48BC-A0D1-FB884426C0B5}">
      <dgm:prSet/>
      <dgm:spPr/>
      <dgm:t>
        <a:bodyPr/>
        <a:lstStyle/>
        <a:p>
          <a:endParaRPr lang="en-ZA"/>
        </a:p>
      </dgm:t>
    </dgm:pt>
    <dgm:pt modelId="{ED53C84C-60D0-4DCD-A7F7-6C8CAE5925DF}">
      <dgm:prSet/>
      <dgm:spPr/>
      <dgm:t>
        <a:bodyPr/>
        <a:lstStyle/>
        <a:p>
          <a:endParaRPr lang="en-ZA"/>
        </a:p>
      </dgm:t>
    </dgm:pt>
    <dgm:pt modelId="{71071B3D-F88D-47D9-9E25-5B819E5D3486}" type="parTrans" cxnId="{94A5B055-F788-47D7-B337-78F2C2E61719}">
      <dgm:prSet/>
      <dgm:spPr/>
      <dgm:t>
        <a:bodyPr/>
        <a:lstStyle/>
        <a:p>
          <a:endParaRPr lang="en-ZA"/>
        </a:p>
      </dgm:t>
    </dgm:pt>
    <dgm:pt modelId="{9A259870-C5A1-4C9C-9185-8EE58BC1B4B1}" type="sibTrans" cxnId="{94A5B055-F788-47D7-B337-78F2C2E61719}">
      <dgm:prSet/>
      <dgm:spPr/>
      <dgm:t>
        <a:bodyPr/>
        <a:lstStyle/>
        <a:p>
          <a:endParaRPr lang="en-ZA"/>
        </a:p>
      </dgm:t>
    </dgm:pt>
    <dgm:pt modelId="{9218D0F3-3A29-4E74-94D6-0201286AB8FB}">
      <dgm:prSet/>
      <dgm:spPr/>
      <dgm:t>
        <a:bodyPr/>
        <a:lstStyle/>
        <a:p>
          <a:endParaRPr lang="en-ZA"/>
        </a:p>
      </dgm:t>
    </dgm:pt>
    <dgm:pt modelId="{3D247083-EEA1-4555-9A05-154F381FB0E1}" type="parTrans" cxnId="{2EA8B8CE-6F4B-49CD-BA31-666FA0DB3E93}">
      <dgm:prSet/>
      <dgm:spPr/>
      <dgm:t>
        <a:bodyPr/>
        <a:lstStyle/>
        <a:p>
          <a:endParaRPr lang="en-ZA"/>
        </a:p>
      </dgm:t>
    </dgm:pt>
    <dgm:pt modelId="{F4909C4A-200E-4C1B-A23D-2DA2F19BB11B}" type="sibTrans" cxnId="{2EA8B8CE-6F4B-49CD-BA31-666FA0DB3E93}">
      <dgm:prSet/>
      <dgm:spPr/>
      <dgm:t>
        <a:bodyPr/>
        <a:lstStyle/>
        <a:p>
          <a:endParaRPr lang="en-ZA"/>
        </a:p>
      </dgm:t>
    </dgm:pt>
    <dgm:pt modelId="{2E272D97-5DD2-4AEE-B1F0-2EF3797A7881}">
      <dgm:prSet/>
      <dgm:spPr/>
      <dgm:t>
        <a:bodyPr/>
        <a:lstStyle/>
        <a:p>
          <a:endParaRPr lang="en-ZA"/>
        </a:p>
      </dgm:t>
    </dgm:pt>
    <dgm:pt modelId="{70DFAA7F-8254-43B4-BAAD-82D16AEB58A1}" type="parTrans" cxnId="{AB5B4D2A-A086-427F-A983-0A5418351A4B}">
      <dgm:prSet/>
      <dgm:spPr/>
      <dgm:t>
        <a:bodyPr/>
        <a:lstStyle/>
        <a:p>
          <a:endParaRPr lang="en-ZA"/>
        </a:p>
      </dgm:t>
    </dgm:pt>
    <dgm:pt modelId="{2C8A81B9-E438-41FE-AE53-51D1C0BDCC76}" type="sibTrans" cxnId="{AB5B4D2A-A086-427F-A983-0A5418351A4B}">
      <dgm:prSet/>
      <dgm:spPr/>
      <dgm:t>
        <a:bodyPr/>
        <a:lstStyle/>
        <a:p>
          <a:endParaRPr lang="en-ZA"/>
        </a:p>
      </dgm:t>
    </dgm:pt>
    <dgm:pt modelId="{9445DD96-C806-453C-BBEF-DB4E028E2A83}" type="pres">
      <dgm:prSet presAssocID="{943C1225-B6C9-4F23-897E-04FE59C764C4}" presName="Name0" presStyleCnt="0">
        <dgm:presLayoutVars>
          <dgm:chMax val="1"/>
          <dgm:chPref val="1"/>
          <dgm:dir/>
          <dgm:animOne val="branch"/>
          <dgm:animLvl val="lvl"/>
        </dgm:presLayoutVars>
      </dgm:prSet>
      <dgm:spPr/>
      <dgm:t>
        <a:bodyPr/>
        <a:lstStyle/>
        <a:p>
          <a:endParaRPr lang="en-ZA"/>
        </a:p>
      </dgm:t>
    </dgm:pt>
    <dgm:pt modelId="{49AEA4B2-7442-435C-BE61-C9C80724F74F}" type="pres">
      <dgm:prSet presAssocID="{82DC6402-6BE8-4C46-83E2-C04680B9D402}" presName="singleCycle" presStyleCnt="0"/>
      <dgm:spPr/>
      <dgm:t>
        <a:bodyPr/>
        <a:lstStyle/>
        <a:p>
          <a:endParaRPr lang="en-ZA"/>
        </a:p>
      </dgm:t>
    </dgm:pt>
    <dgm:pt modelId="{7F33FD3F-3AF9-4023-B963-1A4A48EB38E9}" type="pres">
      <dgm:prSet presAssocID="{82DC6402-6BE8-4C46-83E2-C04680B9D402}" presName="singleCenter" presStyleLbl="node1" presStyleIdx="0" presStyleCnt="3" custScaleX="132326" custLinFactNeighborX="-649" custLinFactNeighborY="-15964">
        <dgm:presLayoutVars>
          <dgm:chMax val="7"/>
          <dgm:chPref val="7"/>
        </dgm:presLayoutVars>
      </dgm:prSet>
      <dgm:spPr/>
      <dgm:t>
        <a:bodyPr/>
        <a:lstStyle/>
        <a:p>
          <a:endParaRPr lang="en-ZA"/>
        </a:p>
      </dgm:t>
    </dgm:pt>
    <dgm:pt modelId="{649349DE-B2B6-44D6-9EB4-295C7D78ED0B}" type="pres">
      <dgm:prSet presAssocID="{05910DA0-05EB-44E2-A1D4-1DBDDC87EED5}" presName="Name56" presStyleLbl="parChTrans1D2" presStyleIdx="0" presStyleCnt="2"/>
      <dgm:spPr/>
      <dgm:t>
        <a:bodyPr/>
        <a:lstStyle/>
        <a:p>
          <a:endParaRPr lang="en-ZA"/>
        </a:p>
      </dgm:t>
    </dgm:pt>
    <dgm:pt modelId="{9FA8AF91-C13A-4CBA-97CB-8D1AB69910FA}" type="pres">
      <dgm:prSet presAssocID="{308167F6-A338-425E-9205-CC6048F4FF79}" presName="text0" presStyleLbl="node1" presStyleIdx="1" presStyleCnt="3" custScaleX="268919" custScaleY="152669" custRadScaleRad="167940" custRadScaleInc="64911">
        <dgm:presLayoutVars>
          <dgm:bulletEnabled val="1"/>
        </dgm:presLayoutVars>
      </dgm:prSet>
      <dgm:spPr/>
      <dgm:t>
        <a:bodyPr/>
        <a:lstStyle/>
        <a:p>
          <a:endParaRPr lang="en-ZA"/>
        </a:p>
      </dgm:t>
    </dgm:pt>
    <dgm:pt modelId="{D0DD84E5-C9F1-4351-8D57-BA5F0EDA4148}" type="pres">
      <dgm:prSet presAssocID="{BBBC0D77-EEF4-49D6-92AD-9C5BB5B40952}" presName="Name56" presStyleLbl="parChTrans1D2" presStyleIdx="1" presStyleCnt="2"/>
      <dgm:spPr/>
      <dgm:t>
        <a:bodyPr/>
        <a:lstStyle/>
        <a:p>
          <a:endParaRPr lang="en-ZA"/>
        </a:p>
      </dgm:t>
    </dgm:pt>
    <dgm:pt modelId="{2D604053-105A-43A4-B444-0BF3EB22EA20}" type="pres">
      <dgm:prSet presAssocID="{4098CDEF-C9FC-4748-829D-00D7284EBA95}" presName="text0" presStyleLbl="node1" presStyleIdx="2" presStyleCnt="3" custScaleX="266596" custScaleY="146620" custRadScaleRad="177514" custRadScaleInc="138361">
        <dgm:presLayoutVars>
          <dgm:bulletEnabled val="1"/>
        </dgm:presLayoutVars>
      </dgm:prSet>
      <dgm:spPr/>
      <dgm:t>
        <a:bodyPr/>
        <a:lstStyle/>
        <a:p>
          <a:endParaRPr lang="en-ZA"/>
        </a:p>
      </dgm:t>
    </dgm:pt>
  </dgm:ptLst>
  <dgm:cxnLst>
    <dgm:cxn modelId="{33ACF047-4F92-48BC-A0D1-FB884426C0B5}" srcId="{943C1225-B6C9-4F23-897E-04FE59C764C4}" destId="{C5D128CF-7E55-4D27-8743-C944600EEF75}" srcOrd="1" destOrd="0" parTransId="{D1BE5557-0A03-41B6-B136-1861125C64D5}" sibTransId="{BB9B77F2-5513-4FA3-9125-D54319F05D63}"/>
    <dgm:cxn modelId="{AB5B4D2A-A086-427F-A983-0A5418351A4B}" srcId="{943C1225-B6C9-4F23-897E-04FE59C764C4}" destId="{2E272D97-5DD2-4AEE-B1F0-2EF3797A7881}" srcOrd="4" destOrd="0" parTransId="{70DFAA7F-8254-43B4-BAAD-82D16AEB58A1}" sibTransId="{2C8A81B9-E438-41FE-AE53-51D1C0BDCC76}"/>
    <dgm:cxn modelId="{D549088D-BD99-4CA7-AA5E-5629E381F5D8}" srcId="{82DC6402-6BE8-4C46-83E2-C04680B9D402}" destId="{308167F6-A338-425E-9205-CC6048F4FF79}" srcOrd="0" destOrd="0" parTransId="{05910DA0-05EB-44E2-A1D4-1DBDDC87EED5}" sibTransId="{A551517A-F9B1-45A3-A4C0-62C2DCD866A4}"/>
    <dgm:cxn modelId="{66994A90-A93C-4CAA-A7D1-D3A970AF8493}" type="presOf" srcId="{82DC6402-6BE8-4C46-83E2-C04680B9D402}" destId="{7F33FD3F-3AF9-4023-B963-1A4A48EB38E9}" srcOrd="0" destOrd="0" presId="urn:microsoft.com/office/officeart/2008/layout/RadialCluster"/>
    <dgm:cxn modelId="{6A0287AE-78E1-410B-90FB-B305F31DFD97}" type="presOf" srcId="{4098CDEF-C9FC-4748-829D-00D7284EBA95}" destId="{2D604053-105A-43A4-B444-0BF3EB22EA20}" srcOrd="0" destOrd="0" presId="urn:microsoft.com/office/officeart/2008/layout/RadialCluster"/>
    <dgm:cxn modelId="{900AAFE3-33B2-490C-B879-6320D3ED4D8E}" type="presOf" srcId="{05910DA0-05EB-44E2-A1D4-1DBDDC87EED5}" destId="{649349DE-B2B6-44D6-9EB4-295C7D78ED0B}" srcOrd="0" destOrd="0" presId="urn:microsoft.com/office/officeart/2008/layout/RadialCluster"/>
    <dgm:cxn modelId="{2EA8B8CE-6F4B-49CD-BA31-666FA0DB3E93}" srcId="{943C1225-B6C9-4F23-897E-04FE59C764C4}" destId="{9218D0F3-3A29-4E74-94D6-0201286AB8FB}" srcOrd="3" destOrd="0" parTransId="{3D247083-EEA1-4555-9A05-154F381FB0E1}" sibTransId="{F4909C4A-200E-4C1B-A23D-2DA2F19BB11B}"/>
    <dgm:cxn modelId="{2CAA7A10-8E76-435A-A661-8D5EFFF0B55E}" type="presOf" srcId="{943C1225-B6C9-4F23-897E-04FE59C764C4}" destId="{9445DD96-C806-453C-BBEF-DB4E028E2A83}" srcOrd="0" destOrd="0" presId="urn:microsoft.com/office/officeart/2008/layout/RadialCluster"/>
    <dgm:cxn modelId="{E56CBC72-FA08-47E8-9D00-4FCF8A1D769A}" srcId="{82DC6402-6BE8-4C46-83E2-C04680B9D402}" destId="{4098CDEF-C9FC-4748-829D-00D7284EBA95}" srcOrd="1" destOrd="0" parTransId="{BBBC0D77-EEF4-49D6-92AD-9C5BB5B40952}" sibTransId="{88E7C003-71A6-43E3-9DC1-C1DD1D552DED}"/>
    <dgm:cxn modelId="{6D7E74E5-9FFD-4A34-96D8-A26B25DC4A9B}" type="presOf" srcId="{308167F6-A338-425E-9205-CC6048F4FF79}" destId="{9FA8AF91-C13A-4CBA-97CB-8D1AB69910FA}" srcOrd="0" destOrd="0" presId="urn:microsoft.com/office/officeart/2008/layout/RadialCluster"/>
    <dgm:cxn modelId="{94A5B055-F788-47D7-B337-78F2C2E61719}" srcId="{943C1225-B6C9-4F23-897E-04FE59C764C4}" destId="{ED53C84C-60D0-4DCD-A7F7-6C8CAE5925DF}" srcOrd="2" destOrd="0" parTransId="{71071B3D-F88D-47D9-9E25-5B819E5D3486}" sibTransId="{9A259870-C5A1-4C9C-9185-8EE58BC1B4B1}"/>
    <dgm:cxn modelId="{5C00F48A-BE63-49F7-BE8C-F624F96A9322}" type="presOf" srcId="{BBBC0D77-EEF4-49D6-92AD-9C5BB5B40952}" destId="{D0DD84E5-C9F1-4351-8D57-BA5F0EDA4148}" srcOrd="0" destOrd="0" presId="urn:microsoft.com/office/officeart/2008/layout/RadialCluster"/>
    <dgm:cxn modelId="{71BB98F1-A74B-4BB0-B16F-E05B8075A239}" srcId="{943C1225-B6C9-4F23-897E-04FE59C764C4}" destId="{82DC6402-6BE8-4C46-83E2-C04680B9D402}" srcOrd="0" destOrd="0" parTransId="{931DD57A-379B-4DFD-8B32-724E40400F77}" sibTransId="{2DD12BCD-89E4-45CE-95CF-B31D980E057C}"/>
    <dgm:cxn modelId="{4AC6232B-4F4E-46C7-AF5B-D937F98B78D5}" type="presParOf" srcId="{9445DD96-C806-453C-BBEF-DB4E028E2A83}" destId="{49AEA4B2-7442-435C-BE61-C9C80724F74F}" srcOrd="0" destOrd="0" presId="urn:microsoft.com/office/officeart/2008/layout/RadialCluster"/>
    <dgm:cxn modelId="{1923B635-CF2B-4696-ADA7-F41B2D65FF21}" type="presParOf" srcId="{49AEA4B2-7442-435C-BE61-C9C80724F74F}" destId="{7F33FD3F-3AF9-4023-B963-1A4A48EB38E9}" srcOrd="0" destOrd="0" presId="urn:microsoft.com/office/officeart/2008/layout/RadialCluster"/>
    <dgm:cxn modelId="{D06FE032-CEE0-484B-891F-E9BC59AA0505}" type="presParOf" srcId="{49AEA4B2-7442-435C-BE61-C9C80724F74F}" destId="{649349DE-B2B6-44D6-9EB4-295C7D78ED0B}" srcOrd="1" destOrd="0" presId="urn:microsoft.com/office/officeart/2008/layout/RadialCluster"/>
    <dgm:cxn modelId="{89700D05-59BC-447D-9152-A8C9968F681D}" type="presParOf" srcId="{49AEA4B2-7442-435C-BE61-C9C80724F74F}" destId="{9FA8AF91-C13A-4CBA-97CB-8D1AB69910FA}" srcOrd="2" destOrd="0" presId="urn:microsoft.com/office/officeart/2008/layout/RadialCluster"/>
    <dgm:cxn modelId="{805A9BB5-383B-4DEF-943A-04B1DBD267D6}" type="presParOf" srcId="{49AEA4B2-7442-435C-BE61-C9C80724F74F}" destId="{D0DD84E5-C9F1-4351-8D57-BA5F0EDA4148}" srcOrd="3" destOrd="0" presId="urn:microsoft.com/office/officeart/2008/layout/RadialCluster"/>
    <dgm:cxn modelId="{8E126197-FF8A-423D-998A-C94E13CB400F}" type="presParOf" srcId="{49AEA4B2-7442-435C-BE61-C9C80724F74F}" destId="{2D604053-105A-43A4-B444-0BF3EB22EA2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A49E1-F044-4ECF-8ADC-E763D2695DC9}">
      <dsp:nvSpPr>
        <dsp:cNvPr id="0" name=""/>
        <dsp:cNvSpPr/>
      </dsp:nvSpPr>
      <dsp:spPr>
        <a:xfrm>
          <a:off x="2685785" y="2328840"/>
          <a:ext cx="2477300" cy="2477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ZA" sz="3100" kern="1200" dirty="0" smtClean="0">
              <a:latin typeface="Corbel" panose="020B0503020204020204" pitchFamily="34" charset="0"/>
            </a:rPr>
            <a:t>Principals matter for learning</a:t>
          </a:r>
          <a:endParaRPr lang="en-ZA" sz="3100" kern="1200" dirty="0">
            <a:latin typeface="Corbel" panose="020B0503020204020204" pitchFamily="34" charset="0"/>
          </a:endParaRPr>
        </a:p>
      </dsp:txBody>
      <dsp:txXfrm>
        <a:off x="3048577" y="2691632"/>
        <a:ext cx="1751716" cy="1751716"/>
      </dsp:txXfrm>
    </dsp:sp>
    <dsp:sp modelId="{722FF68A-A488-4040-8A3D-3F95F966BEF1}">
      <dsp:nvSpPr>
        <dsp:cNvPr id="0" name=""/>
        <dsp:cNvSpPr/>
      </dsp:nvSpPr>
      <dsp:spPr>
        <a:xfrm rot="13273248">
          <a:off x="2497169" y="1363548"/>
          <a:ext cx="1160494" cy="706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FD2ADD-DC72-4B57-A9B7-0CD8EFA60FD2}">
      <dsp:nvSpPr>
        <dsp:cNvPr id="0" name=""/>
        <dsp:cNvSpPr/>
      </dsp:nvSpPr>
      <dsp:spPr>
        <a:xfrm>
          <a:off x="5251" y="360046"/>
          <a:ext cx="2353435" cy="160967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ZA" sz="3600" kern="1200" dirty="0" smtClean="0">
              <a:latin typeface="Corbel" panose="020B0503020204020204" pitchFamily="34" charset="0"/>
            </a:rPr>
            <a:t>Education literature</a:t>
          </a:r>
          <a:endParaRPr lang="en-ZA" sz="3600" kern="1200" dirty="0">
            <a:latin typeface="Corbel" panose="020B0503020204020204" pitchFamily="34" charset="0"/>
          </a:endParaRPr>
        </a:p>
      </dsp:txBody>
      <dsp:txXfrm>
        <a:off x="52397" y="407192"/>
        <a:ext cx="2259143" cy="1515382"/>
      </dsp:txXfrm>
    </dsp:sp>
    <dsp:sp modelId="{D55A313A-8D66-4976-B2BB-BDD19E8A2AB2}">
      <dsp:nvSpPr>
        <dsp:cNvPr id="0" name=""/>
        <dsp:cNvSpPr/>
      </dsp:nvSpPr>
      <dsp:spPr>
        <a:xfrm rot="19058820">
          <a:off x="4079603" y="1282206"/>
          <a:ext cx="1240253" cy="706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147A35-B1C7-4D8F-BDF1-4FDF8E8E2AF7}">
      <dsp:nvSpPr>
        <dsp:cNvPr id="0" name=""/>
        <dsp:cNvSpPr/>
      </dsp:nvSpPr>
      <dsp:spPr>
        <a:xfrm>
          <a:off x="5490199" y="334552"/>
          <a:ext cx="2353435" cy="1465662"/>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ZA" sz="3600" kern="1200" dirty="0" smtClean="0">
              <a:latin typeface="Corbel" panose="020B0503020204020204" pitchFamily="34" charset="0"/>
            </a:rPr>
            <a:t>Economics literature </a:t>
          </a:r>
          <a:endParaRPr lang="en-ZA" sz="3600" kern="1200" dirty="0">
            <a:latin typeface="Corbel" panose="020B0503020204020204" pitchFamily="34" charset="0"/>
          </a:endParaRPr>
        </a:p>
      </dsp:txBody>
      <dsp:txXfrm>
        <a:off x="5533127" y="377480"/>
        <a:ext cx="2267579" cy="13798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251AC-83CA-4024-ACFC-9B57675D9478}">
      <dsp:nvSpPr>
        <dsp:cNvPr id="0" name=""/>
        <dsp:cNvSpPr/>
      </dsp:nvSpPr>
      <dsp:spPr>
        <a:xfrm>
          <a:off x="20" y="97210"/>
          <a:ext cx="3815998" cy="1639737"/>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ZA" sz="3600" b="1" kern="1200" dirty="0" smtClean="0">
              <a:solidFill>
                <a:schemeClr val="tx1"/>
              </a:solidFill>
              <a:latin typeface="Corbel" panose="020B0503020204020204" pitchFamily="34" charset="0"/>
              <a:ea typeface="Ebrima" panose="02000000000000000000" pitchFamily="2" charset="0"/>
              <a:cs typeface="Helvetica" panose="020B0604020202020204" pitchFamily="34" charset="0"/>
            </a:rPr>
            <a:t>     </a:t>
          </a:r>
          <a:r>
            <a:rPr lang="en-ZA" sz="3600" b="1" kern="1200" dirty="0" smtClean="0">
              <a:solidFill>
                <a:schemeClr val="tx1">
                  <a:lumMod val="65000"/>
                  <a:lumOff val="35000"/>
                </a:schemeClr>
              </a:solidFill>
              <a:latin typeface="Corbel" panose="020B0503020204020204" pitchFamily="34" charset="0"/>
              <a:ea typeface="Ebrima" panose="02000000000000000000" pitchFamily="2" charset="0"/>
              <a:cs typeface="Helvetica" panose="020B0604020202020204" pitchFamily="34" charset="0"/>
            </a:rPr>
            <a:t>CHALLENGES</a:t>
          </a:r>
        </a:p>
      </dsp:txBody>
      <dsp:txXfrm>
        <a:off x="20" y="97210"/>
        <a:ext cx="3815998" cy="1639737"/>
      </dsp:txXfrm>
    </dsp:sp>
    <dsp:sp modelId="{46695879-034F-483B-964C-42486BCF1441}">
      <dsp:nvSpPr>
        <dsp:cNvPr id="0" name=""/>
        <dsp:cNvSpPr/>
      </dsp:nvSpPr>
      <dsp:spPr>
        <a:xfrm>
          <a:off x="4089308" y="97210"/>
          <a:ext cx="3815998" cy="1639737"/>
        </a:xfrm>
        <a:prstGeom prst="rect">
          <a:avLst/>
        </a:prstGeom>
        <a:solidFill>
          <a:schemeClr val="accent1">
            <a:shade val="80000"/>
            <a:hueOff val="0"/>
            <a:satOff val="-13077"/>
            <a:lumOff val="76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Helvetica" panose="020B0604020202020204" pitchFamily="34" charset="0"/>
              <a:ea typeface="Ebrima" panose="02000000000000000000" pitchFamily="2" charset="0"/>
              <a:cs typeface="Helvetica" panose="020B0604020202020204" pitchFamily="34" charset="0"/>
            </a:rPr>
            <a:t>1. Corruption and nepotism affecting appointment process. </a:t>
          </a:r>
        </a:p>
        <a:p>
          <a:pPr lvl="0" algn="ctr" defTabSz="889000">
            <a:lnSpc>
              <a:spcPct val="90000"/>
            </a:lnSpc>
            <a:spcBef>
              <a:spcPct val="0"/>
            </a:spcBef>
            <a:spcAft>
              <a:spcPct val="35000"/>
            </a:spcAft>
          </a:pPr>
          <a:r>
            <a:rPr lang="en-ZA" sz="1800" i="1" kern="1200" dirty="0" smtClean="0">
              <a:latin typeface="Helvetica" panose="020B0604020202020204" pitchFamily="34" charset="0"/>
              <a:ea typeface="Ebrima" panose="02000000000000000000" pitchFamily="2" charset="0"/>
              <a:cs typeface="Helvetica" panose="020B0604020202020204" pitchFamily="34" charset="0"/>
            </a:rPr>
            <a:t>See Volmink Report May 2016, NEEDU 2013, </a:t>
          </a:r>
          <a:r>
            <a:rPr lang="en-ZA" sz="1800" i="1" kern="1200" dirty="0" err="1" smtClean="0">
              <a:latin typeface="Helvetica" panose="020B0604020202020204" pitchFamily="34" charset="0"/>
              <a:ea typeface="Ebrima" panose="02000000000000000000" pitchFamily="2" charset="0"/>
              <a:cs typeface="Helvetica" panose="020B0604020202020204" pitchFamily="34" charset="0"/>
            </a:rPr>
            <a:t>Zengele</a:t>
          </a:r>
          <a:r>
            <a:rPr lang="en-ZA" sz="1800" i="1" kern="1200" dirty="0" smtClean="0">
              <a:latin typeface="Helvetica" panose="020B0604020202020204" pitchFamily="34" charset="0"/>
              <a:ea typeface="Ebrima" panose="02000000000000000000" pitchFamily="2" charset="0"/>
              <a:cs typeface="Helvetica" panose="020B0604020202020204" pitchFamily="34" charset="0"/>
            </a:rPr>
            <a:t> 2013</a:t>
          </a:r>
        </a:p>
      </dsp:txBody>
      <dsp:txXfrm>
        <a:off x="4089308" y="97210"/>
        <a:ext cx="3815998" cy="1639737"/>
      </dsp:txXfrm>
    </dsp:sp>
    <dsp:sp modelId="{2C6B142B-050E-486A-A36E-C40E9F38C0DF}">
      <dsp:nvSpPr>
        <dsp:cNvPr id="0" name=""/>
        <dsp:cNvSpPr/>
      </dsp:nvSpPr>
      <dsp:spPr>
        <a:xfrm>
          <a:off x="20" y="2010238"/>
          <a:ext cx="3815998" cy="1639737"/>
        </a:xfrm>
        <a:prstGeom prst="rect">
          <a:avLst/>
        </a:prstGeom>
        <a:solidFill>
          <a:schemeClr val="accent1">
            <a:shade val="80000"/>
            <a:hueOff val="0"/>
            <a:satOff val="-26154"/>
            <a:lumOff val="152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Helvetica" panose="020B0604020202020204" pitchFamily="34" charset="0"/>
              <a:ea typeface="Ebrima" panose="02000000000000000000" pitchFamily="2" charset="0"/>
              <a:cs typeface="Helvetica" panose="020B0604020202020204" pitchFamily="34" charset="0"/>
            </a:rPr>
            <a:t>2. How do we identify who is a better candidate over another? Current criteria NOT helpful</a:t>
          </a:r>
          <a:endParaRPr lang="en-ZA" sz="2000" kern="1200" dirty="0">
            <a:latin typeface="Helvetica" panose="020B0604020202020204" pitchFamily="34" charset="0"/>
            <a:ea typeface="Ebrima" panose="02000000000000000000" pitchFamily="2" charset="0"/>
            <a:cs typeface="Helvetica" panose="020B0604020202020204" pitchFamily="34" charset="0"/>
          </a:endParaRPr>
        </a:p>
      </dsp:txBody>
      <dsp:txXfrm>
        <a:off x="20" y="2010238"/>
        <a:ext cx="3815998" cy="1639737"/>
      </dsp:txXfrm>
    </dsp:sp>
    <dsp:sp modelId="{FF2117B8-0707-42EB-B9DA-C6FF91BE73FA}">
      <dsp:nvSpPr>
        <dsp:cNvPr id="0" name=""/>
        <dsp:cNvSpPr/>
      </dsp:nvSpPr>
      <dsp:spPr>
        <a:xfrm>
          <a:off x="4089308" y="2010238"/>
          <a:ext cx="3815998" cy="1639737"/>
        </a:xfrm>
        <a:prstGeom prst="rect">
          <a:avLst/>
        </a:prstGeom>
        <a:solidFill>
          <a:schemeClr val="accent1">
            <a:shade val="80000"/>
            <a:hueOff val="0"/>
            <a:satOff val="-39232"/>
            <a:lumOff val="228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Helvetica" panose="020B0604020202020204" pitchFamily="34" charset="0"/>
              <a:ea typeface="Ebrima" panose="02000000000000000000" pitchFamily="2" charset="0"/>
              <a:cs typeface="Helvetica" panose="020B0604020202020204" pitchFamily="34" charset="0"/>
            </a:rPr>
            <a:t>3. Gender discrimination in school leadership</a:t>
          </a:r>
          <a:endParaRPr lang="en-ZA" sz="2000" kern="1200" dirty="0">
            <a:latin typeface="Helvetica" panose="020B0604020202020204" pitchFamily="34" charset="0"/>
            <a:ea typeface="Ebrima" panose="02000000000000000000" pitchFamily="2" charset="0"/>
            <a:cs typeface="Helvetica" panose="020B0604020202020204" pitchFamily="34" charset="0"/>
          </a:endParaRPr>
        </a:p>
      </dsp:txBody>
      <dsp:txXfrm>
        <a:off x="4089308" y="2010238"/>
        <a:ext cx="3815998" cy="1639737"/>
      </dsp:txXfrm>
    </dsp:sp>
    <dsp:sp modelId="{2999A701-E796-4A8D-979F-D5B9D34CFED9}">
      <dsp:nvSpPr>
        <dsp:cNvPr id="0" name=""/>
        <dsp:cNvSpPr/>
      </dsp:nvSpPr>
      <dsp:spPr>
        <a:xfrm>
          <a:off x="20" y="3923265"/>
          <a:ext cx="3815998" cy="1639737"/>
        </a:xfrm>
        <a:prstGeom prst="rect">
          <a:avLst/>
        </a:prstGeom>
        <a:solidFill>
          <a:schemeClr val="accent1">
            <a:shade val="80000"/>
            <a:hueOff val="0"/>
            <a:satOff val="-52309"/>
            <a:lumOff val="304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Helvetica" panose="020B0604020202020204" pitchFamily="34" charset="0"/>
              <a:ea typeface="Ebrima" panose="02000000000000000000" pitchFamily="2" charset="0"/>
              <a:cs typeface="Helvetica" panose="020B0604020202020204" pitchFamily="34" charset="0"/>
            </a:rPr>
            <a:t>4. How do we attract/develop a pool of principal candidates to poorer/less desirable schools? </a:t>
          </a:r>
          <a:endParaRPr lang="en-ZA" sz="2000" kern="1200" dirty="0">
            <a:latin typeface="Helvetica" panose="020B0604020202020204" pitchFamily="34" charset="0"/>
            <a:ea typeface="Ebrima" panose="02000000000000000000" pitchFamily="2" charset="0"/>
            <a:cs typeface="Helvetica" panose="020B0604020202020204" pitchFamily="34" charset="0"/>
          </a:endParaRPr>
        </a:p>
      </dsp:txBody>
      <dsp:txXfrm>
        <a:off x="20" y="3923265"/>
        <a:ext cx="3815998" cy="1639737"/>
      </dsp:txXfrm>
    </dsp:sp>
    <dsp:sp modelId="{91F2419F-73C8-4504-8A98-A8748614513D}">
      <dsp:nvSpPr>
        <dsp:cNvPr id="0" name=""/>
        <dsp:cNvSpPr/>
      </dsp:nvSpPr>
      <dsp:spPr>
        <a:xfrm>
          <a:off x="4089308" y="3923265"/>
          <a:ext cx="3815998" cy="1639737"/>
        </a:xfrm>
        <a:prstGeom prst="rect">
          <a:avLst/>
        </a:prstGeom>
        <a:solidFill>
          <a:schemeClr val="accent1">
            <a:shade val="80000"/>
            <a:hueOff val="0"/>
            <a:satOff val="-65386"/>
            <a:lumOff val="380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Helvetica" panose="020B0604020202020204" pitchFamily="34" charset="0"/>
              <a:ea typeface="Ebrima" panose="02000000000000000000" pitchFamily="2" charset="0"/>
              <a:cs typeface="Helvetica" panose="020B0604020202020204" pitchFamily="34" charset="0"/>
            </a:rPr>
            <a:t>5. Leadership disruption effects: Managing the leadership succession process – no policy guidance in this regard</a:t>
          </a:r>
          <a:endParaRPr lang="en-ZA" sz="2000" kern="1200" dirty="0">
            <a:latin typeface="Helvetica" panose="020B0604020202020204" pitchFamily="34" charset="0"/>
            <a:ea typeface="Ebrima" panose="02000000000000000000" pitchFamily="2" charset="0"/>
            <a:cs typeface="Helvetica" panose="020B0604020202020204" pitchFamily="34" charset="0"/>
          </a:endParaRPr>
        </a:p>
      </dsp:txBody>
      <dsp:txXfrm>
        <a:off x="4089308" y="3923265"/>
        <a:ext cx="3815998" cy="16397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64EFA-813E-4AE3-A0DA-D19D50C9EA87}">
      <dsp:nvSpPr>
        <dsp:cNvPr id="0" name=""/>
        <dsp:cNvSpPr/>
      </dsp:nvSpPr>
      <dsp:spPr>
        <a:xfrm>
          <a:off x="8442" y="0"/>
          <a:ext cx="4013880" cy="83057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ZA" sz="2200" kern="1200" dirty="0" smtClean="0">
              <a:latin typeface="Calibri" panose="020F0502020204030204" pitchFamily="34" charset="0"/>
            </a:rPr>
            <a:t>Performance contracts for school principals</a:t>
          </a:r>
          <a:endParaRPr lang="en-ZA" sz="2200" kern="1200" dirty="0">
            <a:latin typeface="Calibri" panose="020F0502020204030204" pitchFamily="34" charset="0"/>
          </a:endParaRPr>
        </a:p>
      </dsp:txBody>
      <dsp:txXfrm>
        <a:off x="8442" y="0"/>
        <a:ext cx="4013880" cy="830574"/>
      </dsp:txXfrm>
    </dsp:sp>
    <dsp:sp modelId="{A49CB9A1-1C41-4388-90E6-C322DC31ADE5}">
      <dsp:nvSpPr>
        <dsp:cNvPr id="0" name=""/>
        <dsp:cNvSpPr/>
      </dsp:nvSpPr>
      <dsp:spPr>
        <a:xfrm>
          <a:off x="8442" y="830574"/>
          <a:ext cx="4013880" cy="420998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ZA" sz="2200" kern="1200" dirty="0" smtClean="0">
              <a:latin typeface="Calibri" panose="020F0502020204030204" pitchFamily="34" charset="0"/>
            </a:rPr>
            <a:t>HIGH </a:t>
          </a: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r>
            <a:rPr lang="en-ZA" sz="2200" kern="1200" dirty="0" smtClean="0">
              <a:latin typeface="Calibri" panose="020F0502020204030204" pitchFamily="34" charset="0"/>
            </a:rPr>
            <a:t>With low levels of principal mobility, it is necessary to improve the calibre of incumbent principals over the course of their tenure.</a:t>
          </a: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r>
            <a:rPr lang="en-ZA" sz="2200" kern="1200" dirty="0" smtClean="0">
              <a:latin typeface="Calibri" panose="020F0502020204030204" pitchFamily="34" charset="0"/>
            </a:rPr>
            <a:t>Reward performance rather than qualifications. (or managing a larger school)</a:t>
          </a: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r>
            <a:rPr lang="en-ZA" sz="2200" kern="1200" dirty="0" smtClean="0">
              <a:latin typeface="Calibri" panose="020F0502020204030204" pitchFamily="34" charset="0"/>
            </a:rPr>
            <a:t>But careful thought to design and implementation! </a:t>
          </a: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a:p>
          <a:pPr marL="228600" lvl="1" indent="-228600" algn="l" defTabSz="977900">
            <a:lnSpc>
              <a:spcPct val="90000"/>
            </a:lnSpc>
            <a:spcBef>
              <a:spcPct val="0"/>
            </a:spcBef>
            <a:spcAft>
              <a:spcPct val="15000"/>
            </a:spcAft>
            <a:buChar char="••"/>
          </a:pPr>
          <a:endParaRPr lang="en-ZA" sz="2200" kern="1200" dirty="0">
            <a:latin typeface="Calibri" panose="020F0502020204030204" pitchFamily="34" charset="0"/>
          </a:endParaRPr>
        </a:p>
      </dsp:txBody>
      <dsp:txXfrm>
        <a:off x="8442" y="830574"/>
        <a:ext cx="4013880" cy="4209985"/>
      </dsp:txXfrm>
    </dsp:sp>
    <dsp:sp modelId="{46E51B88-1C24-4BE1-A34B-6FD0623FA081}">
      <dsp:nvSpPr>
        <dsp:cNvPr id="0" name=""/>
        <dsp:cNvSpPr/>
      </dsp:nvSpPr>
      <dsp:spPr>
        <a:xfrm>
          <a:off x="4584266" y="0"/>
          <a:ext cx="4013880" cy="830574"/>
        </a:xfrm>
        <a:prstGeom prst="rect">
          <a:avLst/>
        </a:prstGeom>
        <a:solidFill>
          <a:schemeClr val="accent3">
            <a:hueOff val="10993999"/>
            <a:satOff val="-7943"/>
            <a:lumOff val="2941"/>
            <a:alphaOff val="0"/>
          </a:schemeClr>
        </a:solidFill>
        <a:ln w="12700" cap="flat" cmpd="sng" algn="ctr">
          <a:solidFill>
            <a:schemeClr val="accent3">
              <a:hueOff val="10993999"/>
              <a:satOff val="-7943"/>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ZA" sz="1800" kern="1200" dirty="0" smtClean="0">
              <a:latin typeface="Calibri" panose="020F0502020204030204" pitchFamily="34" charset="0"/>
            </a:rPr>
            <a:t>Replace underperforming principals with better ones</a:t>
          </a:r>
          <a:endParaRPr lang="en-ZA" sz="1800" kern="1200" dirty="0">
            <a:latin typeface="Calibri" panose="020F0502020204030204" pitchFamily="34" charset="0"/>
          </a:endParaRPr>
        </a:p>
      </dsp:txBody>
      <dsp:txXfrm>
        <a:off x="4584266" y="0"/>
        <a:ext cx="4013880" cy="830574"/>
      </dsp:txXfrm>
    </dsp:sp>
    <dsp:sp modelId="{88F8A4D0-8165-4735-AE24-E4AFBE708193}">
      <dsp:nvSpPr>
        <dsp:cNvPr id="0" name=""/>
        <dsp:cNvSpPr/>
      </dsp:nvSpPr>
      <dsp:spPr>
        <a:xfrm>
          <a:off x="4592708" y="811882"/>
          <a:ext cx="4013880" cy="4209985"/>
        </a:xfrm>
        <a:prstGeom prst="rect">
          <a:avLst/>
        </a:prstGeom>
        <a:solidFill>
          <a:schemeClr val="accent3">
            <a:tint val="40000"/>
            <a:alpha val="90000"/>
            <a:hueOff val="11307759"/>
            <a:satOff val="-5428"/>
            <a:lumOff val="500"/>
            <a:alphaOff val="0"/>
          </a:schemeClr>
        </a:solidFill>
        <a:ln w="12700" cap="flat" cmpd="sng" algn="ctr">
          <a:solidFill>
            <a:schemeClr val="accent3">
              <a:tint val="40000"/>
              <a:alpha val="90000"/>
              <a:hueOff val="11307759"/>
              <a:satOff val="-5428"/>
              <a:lumOff val="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35560" bIns="40005" numCol="1" spcCol="1270" anchor="t" anchorCtr="0">
          <a:noAutofit/>
        </a:bodyPr>
        <a:lstStyle/>
        <a:p>
          <a:pPr marL="57150" lvl="1" indent="-57150" algn="l" defTabSz="222250">
            <a:lnSpc>
              <a:spcPct val="90000"/>
            </a:lnSpc>
            <a:spcBef>
              <a:spcPct val="0"/>
            </a:spcBef>
            <a:spcAft>
              <a:spcPct val="15000"/>
            </a:spcAft>
            <a:buChar char="••"/>
          </a:pPr>
          <a:endParaRPr lang="en-ZA" sz="500" kern="1200" dirty="0"/>
        </a:p>
      </dsp:txBody>
      <dsp:txXfrm>
        <a:off x="4592708" y="811882"/>
        <a:ext cx="4013880" cy="42099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D6F1F-B659-4305-9006-A31E3B702996}">
      <dsp:nvSpPr>
        <dsp:cNvPr id="0" name=""/>
        <dsp:cNvSpPr/>
      </dsp:nvSpPr>
      <dsp:spPr>
        <a:xfrm>
          <a:off x="2925" y="21186"/>
          <a:ext cx="2852191"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ZA" sz="2400" kern="1200" dirty="0" smtClean="0"/>
            <a:t>All Q1-5 Schools</a:t>
          </a:r>
          <a:endParaRPr lang="en-ZA" sz="2400" kern="1200" dirty="0"/>
        </a:p>
      </dsp:txBody>
      <dsp:txXfrm>
        <a:off x="2925" y="21186"/>
        <a:ext cx="2852191" cy="691200"/>
      </dsp:txXfrm>
    </dsp:sp>
    <dsp:sp modelId="{9488A128-F967-4EBD-AF74-FA30F35218EC}">
      <dsp:nvSpPr>
        <dsp:cNvPr id="0" name=""/>
        <dsp:cNvSpPr/>
      </dsp:nvSpPr>
      <dsp:spPr>
        <a:xfrm>
          <a:off x="2925" y="712386"/>
          <a:ext cx="2852191" cy="4348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ZA" sz="2500" kern="1200" dirty="0" smtClean="0">
              <a:latin typeface="Calibri" panose="020F0502020204030204" pitchFamily="34" charset="0"/>
            </a:rPr>
            <a:t>1 unit </a:t>
          </a:r>
          <a:r>
            <a:rPr lang="en-ZA" sz="2500" kern="1200" dirty="0" smtClean="0">
              <a:latin typeface="Calibri" panose="020F0502020204030204" pitchFamily="34" charset="0"/>
              <a:sym typeface="Wingdings"/>
            </a:rPr>
            <a:t></a:t>
          </a:r>
          <a:r>
            <a:rPr lang="en-ZA" sz="2500" kern="1200" dirty="0" smtClean="0">
              <a:latin typeface="Calibri" panose="020F0502020204030204" pitchFamily="34" charset="0"/>
            </a:rPr>
            <a:t>REQV</a:t>
          </a:r>
          <a:endParaRPr lang="en-ZA" sz="2500" kern="1200" dirty="0">
            <a:latin typeface="Calibri" panose="020F0502020204030204" pitchFamily="34" charset="0"/>
          </a:endParaRPr>
        </a:p>
        <a:p>
          <a:pPr marL="457200" lvl="2" indent="-228600" algn="l" defTabSz="1111250">
            <a:lnSpc>
              <a:spcPct val="90000"/>
            </a:lnSpc>
            <a:spcBef>
              <a:spcPct val="0"/>
            </a:spcBef>
            <a:spcAft>
              <a:spcPct val="15000"/>
            </a:spcAft>
            <a:buChar char="••"/>
          </a:pPr>
          <a:r>
            <a:rPr lang="en-ZA" sz="2500" kern="1200" dirty="0" smtClean="0">
              <a:latin typeface="Calibri" panose="020F0502020204030204" pitchFamily="34" charset="0"/>
            </a:rPr>
            <a:t>0.5% point </a:t>
          </a:r>
          <a:r>
            <a:rPr lang="en-ZA" sz="2500" kern="1200" dirty="0" smtClean="0">
              <a:latin typeface="Calibri" panose="020F0502020204030204" pitchFamily="34" charset="0"/>
              <a:sym typeface="Wingdings"/>
            </a:rPr>
            <a:t></a:t>
          </a:r>
          <a:r>
            <a:rPr lang="en-ZA" sz="2500" kern="1200" dirty="0" smtClean="0">
              <a:latin typeface="Calibri" panose="020F0502020204030204" pitchFamily="34" charset="0"/>
            </a:rPr>
            <a:t> </a:t>
          </a:r>
          <a:r>
            <a:rPr lang="en-ZA" sz="2500" kern="1200" dirty="0" err="1" smtClean="0">
              <a:latin typeface="Calibri" panose="020F0502020204030204" pitchFamily="34" charset="0"/>
            </a:rPr>
            <a:t>ave.</a:t>
          </a:r>
          <a:r>
            <a:rPr lang="en-ZA" sz="2500" kern="1200" dirty="0" smtClean="0">
              <a:latin typeface="Calibri" panose="020F0502020204030204" pitchFamily="34" charset="0"/>
            </a:rPr>
            <a:t> matric maths % </a:t>
          </a:r>
          <a:endParaRPr lang="en-ZA" sz="2500" kern="1200" dirty="0">
            <a:latin typeface="Calibri" panose="020F0502020204030204" pitchFamily="34" charset="0"/>
          </a:endParaRPr>
        </a:p>
        <a:p>
          <a:pPr marL="457200" lvl="2" indent="-228600" algn="l" defTabSz="1111250">
            <a:lnSpc>
              <a:spcPct val="90000"/>
            </a:lnSpc>
            <a:spcBef>
              <a:spcPct val="0"/>
            </a:spcBef>
            <a:spcAft>
              <a:spcPct val="15000"/>
            </a:spcAft>
            <a:buChar char="••"/>
          </a:pPr>
          <a:r>
            <a:rPr lang="en-ZA" sz="2500" b="1" kern="1200" dirty="0" smtClean="0">
              <a:latin typeface="Calibri" panose="020F0502020204030204" pitchFamily="34" charset="0"/>
            </a:rPr>
            <a:t>No significant relationship with pass rate in NSC</a:t>
          </a:r>
          <a:endParaRPr lang="en-ZA" sz="2500" b="1" kern="1200" dirty="0">
            <a:latin typeface="Calibri" panose="020F0502020204030204" pitchFamily="34" charset="0"/>
          </a:endParaRPr>
        </a:p>
        <a:p>
          <a:pPr marL="228600" lvl="1" indent="-228600" algn="l" defTabSz="1111250">
            <a:lnSpc>
              <a:spcPct val="90000"/>
            </a:lnSpc>
            <a:spcBef>
              <a:spcPct val="0"/>
            </a:spcBef>
            <a:spcAft>
              <a:spcPct val="15000"/>
            </a:spcAft>
            <a:buChar char="••"/>
          </a:pPr>
          <a:r>
            <a:rPr lang="en-ZA" sz="2500" kern="1200" dirty="0" smtClean="0">
              <a:latin typeface="Calibri" panose="020F0502020204030204" pitchFamily="34" charset="0"/>
            </a:rPr>
            <a:t>Years of service </a:t>
          </a:r>
          <a:r>
            <a:rPr lang="en-ZA" sz="2500" b="1" kern="1200" dirty="0" smtClean="0">
              <a:latin typeface="Calibri" panose="020F0502020204030204" pitchFamily="34" charset="0"/>
            </a:rPr>
            <a:t>negatively</a:t>
          </a:r>
          <a:r>
            <a:rPr lang="en-ZA" sz="2500" kern="1200" dirty="0" smtClean="0">
              <a:latin typeface="Calibri" panose="020F0502020204030204" pitchFamily="34" charset="0"/>
            </a:rPr>
            <a:t> related</a:t>
          </a:r>
          <a:endParaRPr lang="en-ZA" sz="2500" kern="1200" dirty="0">
            <a:latin typeface="Calibri" panose="020F0502020204030204" pitchFamily="34" charset="0"/>
          </a:endParaRPr>
        </a:p>
      </dsp:txBody>
      <dsp:txXfrm>
        <a:off x="2925" y="712386"/>
        <a:ext cx="2852191" cy="4348080"/>
      </dsp:txXfrm>
    </dsp:sp>
    <dsp:sp modelId="{44C5B15C-AEF4-4FCC-9C5B-C4AFE666B98D}">
      <dsp:nvSpPr>
        <dsp:cNvPr id="0" name=""/>
        <dsp:cNvSpPr/>
      </dsp:nvSpPr>
      <dsp:spPr>
        <a:xfrm>
          <a:off x="3254424" y="21186"/>
          <a:ext cx="2852191"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ZA" sz="2400" kern="1200" dirty="0" smtClean="0"/>
            <a:t>Q1-3 Schools</a:t>
          </a:r>
        </a:p>
      </dsp:txBody>
      <dsp:txXfrm>
        <a:off x="3254424" y="21186"/>
        <a:ext cx="2852191" cy="691200"/>
      </dsp:txXfrm>
    </dsp:sp>
    <dsp:sp modelId="{70DFC233-8CD2-4168-A9C3-72E0F443B8B0}">
      <dsp:nvSpPr>
        <dsp:cNvPr id="0" name=""/>
        <dsp:cNvSpPr/>
      </dsp:nvSpPr>
      <dsp:spPr>
        <a:xfrm>
          <a:off x="3254424" y="712386"/>
          <a:ext cx="2852191" cy="4348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ZA" sz="2500" kern="1200" dirty="0" smtClean="0">
              <a:latin typeface="Calibri" panose="020F0502020204030204" pitchFamily="34" charset="0"/>
            </a:rPr>
            <a:t>1 unit </a:t>
          </a:r>
          <a:r>
            <a:rPr lang="en-ZA" sz="2500" kern="1200" dirty="0" smtClean="0">
              <a:latin typeface="Calibri" panose="020F0502020204030204" pitchFamily="34" charset="0"/>
              <a:sym typeface="Wingdings"/>
            </a:rPr>
            <a:t></a:t>
          </a:r>
          <a:r>
            <a:rPr lang="en-ZA" sz="2500" kern="1200" dirty="0" smtClean="0">
              <a:latin typeface="Calibri" panose="020F0502020204030204" pitchFamily="34" charset="0"/>
            </a:rPr>
            <a:t>REQV </a:t>
          </a:r>
          <a:endParaRPr lang="en-ZA" sz="2500" kern="1200" dirty="0">
            <a:latin typeface="Calibri" panose="020F0502020204030204" pitchFamily="34" charset="0"/>
          </a:endParaRPr>
        </a:p>
        <a:p>
          <a:pPr marL="457200" lvl="2" indent="-228600" algn="l" defTabSz="1111250">
            <a:lnSpc>
              <a:spcPct val="90000"/>
            </a:lnSpc>
            <a:spcBef>
              <a:spcPct val="0"/>
            </a:spcBef>
            <a:spcAft>
              <a:spcPct val="15000"/>
            </a:spcAft>
            <a:buChar char="••"/>
          </a:pPr>
          <a:r>
            <a:rPr lang="en-ZA" sz="2500" b="1" kern="1200" dirty="0" smtClean="0">
              <a:latin typeface="Calibri" panose="020F0502020204030204" pitchFamily="34" charset="0"/>
            </a:rPr>
            <a:t>No significant relationship with </a:t>
          </a:r>
          <a:r>
            <a:rPr lang="en-ZA" sz="2500" b="1" kern="1200" dirty="0" err="1" smtClean="0">
              <a:latin typeface="Calibri" panose="020F0502020204030204" pitchFamily="34" charset="0"/>
            </a:rPr>
            <a:t>ave.</a:t>
          </a:r>
          <a:r>
            <a:rPr lang="en-ZA" sz="2500" b="1" kern="1200" dirty="0" smtClean="0">
              <a:latin typeface="Calibri" panose="020F0502020204030204" pitchFamily="34" charset="0"/>
            </a:rPr>
            <a:t> matric maths % or pass rate in the NSC</a:t>
          </a:r>
          <a:endParaRPr lang="en-ZA" sz="2500" b="1" kern="1200" dirty="0">
            <a:latin typeface="Calibri" panose="020F0502020204030204" pitchFamily="34" charset="0"/>
          </a:endParaRPr>
        </a:p>
        <a:p>
          <a:pPr marL="228600" lvl="1" indent="-228600" algn="l" defTabSz="1111250">
            <a:lnSpc>
              <a:spcPct val="90000"/>
            </a:lnSpc>
            <a:spcBef>
              <a:spcPct val="0"/>
            </a:spcBef>
            <a:spcAft>
              <a:spcPct val="15000"/>
            </a:spcAft>
            <a:buChar char="••"/>
          </a:pPr>
          <a:r>
            <a:rPr lang="en-ZA" sz="2500" kern="1200" dirty="0" smtClean="0">
              <a:latin typeface="Calibri" panose="020F0502020204030204" pitchFamily="34" charset="0"/>
            </a:rPr>
            <a:t>Years of service </a:t>
          </a:r>
          <a:r>
            <a:rPr lang="en-ZA" sz="2500" b="1" kern="1200" dirty="0" smtClean="0">
              <a:latin typeface="Calibri" panose="020F0502020204030204" pitchFamily="34" charset="0"/>
            </a:rPr>
            <a:t>negatively</a:t>
          </a:r>
          <a:r>
            <a:rPr lang="en-ZA" sz="2500" kern="1200" dirty="0" smtClean="0">
              <a:latin typeface="Calibri" panose="020F0502020204030204" pitchFamily="34" charset="0"/>
            </a:rPr>
            <a:t> related</a:t>
          </a:r>
          <a:endParaRPr lang="en-ZA" sz="2500" kern="1200" dirty="0">
            <a:latin typeface="Calibri" panose="020F0502020204030204" pitchFamily="34" charset="0"/>
          </a:endParaRPr>
        </a:p>
      </dsp:txBody>
      <dsp:txXfrm>
        <a:off x="3254424" y="712386"/>
        <a:ext cx="2852191" cy="4348080"/>
      </dsp:txXfrm>
    </dsp:sp>
    <dsp:sp modelId="{8111F4A9-3DCF-48E5-A65E-3C3FA5AE2BD5}">
      <dsp:nvSpPr>
        <dsp:cNvPr id="0" name=""/>
        <dsp:cNvSpPr/>
      </dsp:nvSpPr>
      <dsp:spPr>
        <a:xfrm>
          <a:off x="6505922" y="21186"/>
          <a:ext cx="2852191"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ZA" sz="2400" kern="1200" dirty="0" smtClean="0"/>
            <a:t>Q4-5 Schools</a:t>
          </a:r>
          <a:endParaRPr lang="en-ZA" sz="2400" kern="1200" dirty="0"/>
        </a:p>
      </dsp:txBody>
      <dsp:txXfrm>
        <a:off x="6505922" y="21186"/>
        <a:ext cx="2852191" cy="691200"/>
      </dsp:txXfrm>
    </dsp:sp>
    <dsp:sp modelId="{F648FE8F-B83D-41E3-A05C-7A854A36302E}">
      <dsp:nvSpPr>
        <dsp:cNvPr id="0" name=""/>
        <dsp:cNvSpPr/>
      </dsp:nvSpPr>
      <dsp:spPr>
        <a:xfrm>
          <a:off x="6505922" y="712386"/>
          <a:ext cx="2852191" cy="4348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ZA" sz="2400" kern="1200" dirty="0" smtClean="0">
              <a:latin typeface="Calibri" panose="020F0502020204030204" pitchFamily="34" charset="0"/>
            </a:rPr>
            <a:t>1 unit </a:t>
          </a:r>
          <a:r>
            <a:rPr lang="en-ZA" sz="2400" kern="1200" dirty="0" smtClean="0">
              <a:latin typeface="Calibri" panose="020F0502020204030204" pitchFamily="34" charset="0"/>
              <a:sym typeface="Wingdings"/>
            </a:rPr>
            <a:t></a:t>
          </a:r>
          <a:r>
            <a:rPr lang="en-ZA" sz="2400" kern="1200" dirty="0" smtClean="0">
              <a:latin typeface="Calibri" panose="020F0502020204030204" pitchFamily="34" charset="0"/>
            </a:rPr>
            <a:t>REQV </a:t>
          </a:r>
          <a:endParaRPr lang="en-ZA" sz="2400" kern="1200" dirty="0">
            <a:latin typeface="Calibri" panose="020F0502020204030204" pitchFamily="34" charset="0"/>
          </a:endParaRPr>
        </a:p>
        <a:p>
          <a:pPr marL="457200" lvl="2" indent="-228600" algn="l" defTabSz="1066800">
            <a:lnSpc>
              <a:spcPct val="90000"/>
            </a:lnSpc>
            <a:spcBef>
              <a:spcPct val="0"/>
            </a:spcBef>
            <a:spcAft>
              <a:spcPct val="15000"/>
            </a:spcAft>
            <a:buChar char="••"/>
          </a:pPr>
          <a:r>
            <a:rPr lang="en-ZA" sz="2400" kern="1200" dirty="0" smtClean="0">
              <a:latin typeface="Calibri" panose="020F0502020204030204" pitchFamily="34" charset="0"/>
            </a:rPr>
            <a:t>1.2% point </a:t>
          </a:r>
          <a:r>
            <a:rPr lang="en-ZA" sz="2400" kern="1200" dirty="0" smtClean="0">
              <a:latin typeface="Calibri" panose="020F0502020204030204" pitchFamily="34" charset="0"/>
              <a:sym typeface="Wingdings"/>
            </a:rPr>
            <a:t> in </a:t>
          </a:r>
          <a:r>
            <a:rPr lang="en-ZA" sz="2400" kern="1200" dirty="0" err="1" smtClean="0">
              <a:latin typeface="Calibri" panose="020F0502020204030204" pitchFamily="34" charset="0"/>
              <a:sym typeface="Wingdings"/>
            </a:rPr>
            <a:t>ave.</a:t>
          </a:r>
          <a:r>
            <a:rPr lang="en-ZA" sz="2400" kern="1200" dirty="0" smtClean="0">
              <a:latin typeface="Calibri" panose="020F0502020204030204" pitchFamily="34" charset="0"/>
              <a:sym typeface="Wingdings"/>
            </a:rPr>
            <a:t> matric maths %</a:t>
          </a:r>
          <a:endParaRPr lang="en-ZA" sz="2400" kern="1200" dirty="0">
            <a:latin typeface="Calibri" panose="020F0502020204030204" pitchFamily="34" charset="0"/>
          </a:endParaRPr>
        </a:p>
        <a:p>
          <a:pPr marL="457200" lvl="2" indent="-228600" algn="l" defTabSz="1066800">
            <a:lnSpc>
              <a:spcPct val="90000"/>
            </a:lnSpc>
            <a:spcBef>
              <a:spcPct val="0"/>
            </a:spcBef>
            <a:spcAft>
              <a:spcPct val="15000"/>
            </a:spcAft>
            <a:buChar char="••"/>
          </a:pPr>
          <a:r>
            <a:rPr lang="en-ZA" sz="2400" kern="1200" dirty="0" smtClean="0">
              <a:latin typeface="Calibri" panose="020F0502020204030204" pitchFamily="34" charset="0"/>
            </a:rPr>
            <a:t>No significant relationship with pass rate in the NSC</a:t>
          </a:r>
          <a:endParaRPr lang="en-ZA" sz="2400" kern="1200" dirty="0">
            <a:latin typeface="Calibri" panose="020F0502020204030204" pitchFamily="34" charset="0"/>
          </a:endParaRPr>
        </a:p>
        <a:p>
          <a:pPr marL="228600" lvl="1" indent="-228600" algn="l" defTabSz="1066800">
            <a:lnSpc>
              <a:spcPct val="90000"/>
            </a:lnSpc>
            <a:spcBef>
              <a:spcPct val="0"/>
            </a:spcBef>
            <a:spcAft>
              <a:spcPct val="15000"/>
            </a:spcAft>
            <a:buChar char="••"/>
          </a:pPr>
          <a:r>
            <a:rPr lang="en-ZA" sz="2400" kern="1200" dirty="0" smtClean="0">
              <a:latin typeface="Calibri" panose="020F0502020204030204" pitchFamily="34" charset="0"/>
            </a:rPr>
            <a:t>Years of service negatively related</a:t>
          </a:r>
          <a:endParaRPr lang="en-ZA" sz="2400" kern="1200" dirty="0">
            <a:latin typeface="Calibri" panose="020F0502020204030204" pitchFamily="34" charset="0"/>
          </a:endParaRPr>
        </a:p>
      </dsp:txBody>
      <dsp:txXfrm>
        <a:off x="6505922" y="712386"/>
        <a:ext cx="2852191" cy="4348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64EFA-813E-4AE3-A0DA-D19D50C9EA87}">
      <dsp:nvSpPr>
        <dsp:cNvPr id="0" name=""/>
        <dsp:cNvSpPr/>
      </dsp:nvSpPr>
      <dsp:spPr>
        <a:xfrm>
          <a:off x="2689" y="1166439"/>
          <a:ext cx="2622320" cy="10489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ZA" sz="2200" b="1" kern="1200" dirty="0" smtClean="0">
              <a:latin typeface="Calibri Light" panose="020F0302020204030204" pitchFamily="34" charset="0"/>
            </a:rPr>
            <a:t>Improve principal appointment process</a:t>
          </a:r>
          <a:endParaRPr lang="en-ZA" sz="2200" b="1" kern="1200" dirty="0">
            <a:latin typeface="Calibri Light" panose="020F0302020204030204" pitchFamily="34" charset="0"/>
          </a:endParaRPr>
        </a:p>
      </dsp:txBody>
      <dsp:txXfrm>
        <a:off x="2689" y="1166439"/>
        <a:ext cx="2622320" cy="1048928"/>
      </dsp:txXfrm>
    </dsp:sp>
    <dsp:sp modelId="{A49CB9A1-1C41-4388-90E6-C322DC31ADE5}">
      <dsp:nvSpPr>
        <dsp:cNvPr id="0" name=""/>
        <dsp:cNvSpPr/>
      </dsp:nvSpPr>
      <dsp:spPr>
        <a:xfrm>
          <a:off x="2689" y="2215368"/>
          <a:ext cx="2622320" cy="28108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ZA" sz="2200" kern="1200" dirty="0" smtClean="0">
              <a:latin typeface="Calibri Light" panose="020F0302020204030204" pitchFamily="34" charset="0"/>
            </a:rPr>
            <a:t>Competency based-testing</a:t>
          </a:r>
          <a:endParaRPr lang="en-ZA" sz="2200" kern="1200" dirty="0">
            <a:latin typeface="Calibri Light" panose="020F0302020204030204" pitchFamily="34" charset="0"/>
          </a:endParaRPr>
        </a:p>
        <a:p>
          <a:pPr marL="228600" lvl="1" indent="-228600" algn="l" defTabSz="977900">
            <a:lnSpc>
              <a:spcPct val="90000"/>
            </a:lnSpc>
            <a:spcBef>
              <a:spcPct val="0"/>
            </a:spcBef>
            <a:spcAft>
              <a:spcPct val="15000"/>
            </a:spcAft>
            <a:buChar char="••"/>
          </a:pPr>
          <a:r>
            <a:rPr lang="en-ZA" sz="2200" kern="1200" dirty="0" smtClean="0">
              <a:latin typeface="Calibri Light" panose="020F0302020204030204" pitchFamily="34" charset="0"/>
            </a:rPr>
            <a:t>Increase min. qualifications to include having an ACE in school management and leadership</a:t>
          </a:r>
          <a:endParaRPr lang="en-ZA" sz="2200" kern="1200" dirty="0">
            <a:latin typeface="Calibri Light" panose="020F0302020204030204" pitchFamily="34" charset="0"/>
          </a:endParaRPr>
        </a:p>
      </dsp:txBody>
      <dsp:txXfrm>
        <a:off x="2689" y="2215368"/>
        <a:ext cx="2622320" cy="2810880"/>
      </dsp:txXfrm>
    </dsp:sp>
    <dsp:sp modelId="{46E51B88-1C24-4BE1-A34B-6FD0623FA081}">
      <dsp:nvSpPr>
        <dsp:cNvPr id="0" name=""/>
        <dsp:cNvSpPr/>
      </dsp:nvSpPr>
      <dsp:spPr>
        <a:xfrm>
          <a:off x="2992134" y="1166439"/>
          <a:ext cx="2622320" cy="1048928"/>
        </a:xfrm>
        <a:prstGeom prst="rect">
          <a:avLst/>
        </a:prstGeom>
        <a:solidFill>
          <a:schemeClr val="accent3">
            <a:hueOff val="5497000"/>
            <a:satOff val="-3971"/>
            <a:lumOff val="1471"/>
            <a:alphaOff val="0"/>
          </a:schemeClr>
        </a:solidFill>
        <a:ln w="12700" cap="flat" cmpd="sng" algn="ctr">
          <a:solidFill>
            <a:schemeClr val="accent3">
              <a:hueOff val="5497000"/>
              <a:satOff val="-3971"/>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ZA" sz="2200" b="1" kern="1200" dirty="0" smtClean="0">
              <a:latin typeface="Calibri Light" panose="020F0302020204030204" pitchFamily="34" charset="0"/>
            </a:rPr>
            <a:t>Managing their performance </a:t>
          </a:r>
          <a:endParaRPr lang="en-ZA" sz="2200" b="1" kern="1200" dirty="0">
            <a:latin typeface="Calibri Light" panose="020F0302020204030204" pitchFamily="34" charset="0"/>
          </a:endParaRPr>
        </a:p>
      </dsp:txBody>
      <dsp:txXfrm>
        <a:off x="2992134" y="1166439"/>
        <a:ext cx="2622320" cy="1048928"/>
      </dsp:txXfrm>
    </dsp:sp>
    <dsp:sp modelId="{88F8A4D0-8165-4735-AE24-E4AFBE708193}">
      <dsp:nvSpPr>
        <dsp:cNvPr id="0" name=""/>
        <dsp:cNvSpPr/>
      </dsp:nvSpPr>
      <dsp:spPr>
        <a:xfrm>
          <a:off x="2992134" y="2215368"/>
          <a:ext cx="2622320" cy="2810880"/>
        </a:xfrm>
        <a:prstGeom prst="rect">
          <a:avLst/>
        </a:prstGeom>
        <a:solidFill>
          <a:schemeClr val="accent3">
            <a:tint val="40000"/>
            <a:alpha val="90000"/>
            <a:hueOff val="5653879"/>
            <a:satOff val="-2714"/>
            <a:lumOff val="250"/>
            <a:alphaOff val="0"/>
          </a:schemeClr>
        </a:solidFill>
        <a:ln w="12700" cap="flat" cmpd="sng" algn="ctr">
          <a:solidFill>
            <a:schemeClr val="accent3">
              <a:tint val="40000"/>
              <a:alpha val="90000"/>
              <a:hueOff val="5653879"/>
              <a:satOff val="-2714"/>
              <a:lumOff val="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ZA" sz="2200" kern="1200" dirty="0" smtClean="0">
              <a:latin typeface="Calibri Light" panose="020F0302020204030204" pitchFamily="34" charset="0"/>
            </a:rPr>
            <a:t>Performance contracts for school principals</a:t>
          </a:r>
          <a:endParaRPr lang="en-ZA" sz="2200" kern="1200" dirty="0">
            <a:latin typeface="Calibri Light" panose="020F0302020204030204" pitchFamily="34" charset="0"/>
          </a:endParaRPr>
        </a:p>
        <a:p>
          <a:pPr marL="228600" lvl="1" indent="-228600" algn="l" defTabSz="977900">
            <a:lnSpc>
              <a:spcPct val="90000"/>
            </a:lnSpc>
            <a:spcBef>
              <a:spcPct val="0"/>
            </a:spcBef>
            <a:spcAft>
              <a:spcPct val="15000"/>
            </a:spcAft>
            <a:buChar char="••"/>
          </a:pPr>
          <a:r>
            <a:rPr lang="en-ZA" sz="2200" kern="1200" dirty="0" smtClean="0">
              <a:latin typeface="Calibri Light" panose="020F0302020204030204" pitchFamily="34" charset="0"/>
            </a:rPr>
            <a:t>Replace underperforming principals with better ones</a:t>
          </a:r>
          <a:endParaRPr lang="en-ZA" sz="2200" kern="1200" dirty="0">
            <a:latin typeface="Calibri Light" panose="020F0302020204030204" pitchFamily="34" charset="0"/>
          </a:endParaRPr>
        </a:p>
      </dsp:txBody>
      <dsp:txXfrm>
        <a:off x="2992134" y="2215368"/>
        <a:ext cx="2622320" cy="2810880"/>
      </dsp:txXfrm>
    </dsp:sp>
    <dsp:sp modelId="{CC66F2A5-7225-4FA2-96B2-C435F20B42BA}">
      <dsp:nvSpPr>
        <dsp:cNvPr id="0" name=""/>
        <dsp:cNvSpPr/>
      </dsp:nvSpPr>
      <dsp:spPr>
        <a:xfrm>
          <a:off x="5981579" y="1166439"/>
          <a:ext cx="2622320" cy="1048928"/>
        </a:xfrm>
        <a:prstGeom prst="rect">
          <a:avLst/>
        </a:prstGeom>
        <a:solidFill>
          <a:schemeClr val="accent3">
            <a:hueOff val="10993999"/>
            <a:satOff val="-7943"/>
            <a:lumOff val="2941"/>
            <a:alphaOff val="0"/>
          </a:schemeClr>
        </a:solidFill>
        <a:ln w="12700" cap="flat" cmpd="sng" algn="ctr">
          <a:solidFill>
            <a:schemeClr val="accent3">
              <a:hueOff val="10993999"/>
              <a:satOff val="-7943"/>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ZA" sz="2200" b="1" kern="1200" smtClean="0">
              <a:latin typeface="Calibri Light" panose="020F0302020204030204" pitchFamily="34" charset="0"/>
            </a:rPr>
            <a:t>Greater powers over school management</a:t>
          </a:r>
          <a:endParaRPr lang="en-ZA" sz="2200" b="1" kern="1200" dirty="0">
            <a:latin typeface="Calibri Light" panose="020F0302020204030204" pitchFamily="34" charset="0"/>
          </a:endParaRPr>
        </a:p>
      </dsp:txBody>
      <dsp:txXfrm>
        <a:off x="5981579" y="1166439"/>
        <a:ext cx="2622320" cy="1048928"/>
      </dsp:txXfrm>
    </dsp:sp>
    <dsp:sp modelId="{A542276C-7332-4AD6-8488-3D6C14C3EAF4}">
      <dsp:nvSpPr>
        <dsp:cNvPr id="0" name=""/>
        <dsp:cNvSpPr/>
      </dsp:nvSpPr>
      <dsp:spPr>
        <a:xfrm>
          <a:off x="5981579" y="2215368"/>
          <a:ext cx="2622320" cy="2810880"/>
        </a:xfrm>
        <a:prstGeom prst="rect">
          <a:avLst/>
        </a:prstGeom>
        <a:solidFill>
          <a:schemeClr val="accent3">
            <a:tint val="40000"/>
            <a:alpha val="90000"/>
            <a:hueOff val="11307759"/>
            <a:satOff val="-5428"/>
            <a:lumOff val="500"/>
            <a:alphaOff val="0"/>
          </a:schemeClr>
        </a:solidFill>
        <a:ln w="12700" cap="flat" cmpd="sng" algn="ctr">
          <a:solidFill>
            <a:schemeClr val="accent3">
              <a:tint val="40000"/>
              <a:alpha val="90000"/>
              <a:hueOff val="11307759"/>
              <a:satOff val="-5428"/>
              <a:lumOff val="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ZA" sz="2200" kern="1200" dirty="0" smtClean="0">
              <a:latin typeface="Calibri Light" panose="020F0302020204030204" pitchFamily="34" charset="0"/>
            </a:rPr>
            <a:t>More autonomy for principals in functional schools</a:t>
          </a:r>
          <a:endParaRPr lang="en-ZA" sz="2200" kern="1200" dirty="0">
            <a:latin typeface="Calibri Light" panose="020F0302020204030204" pitchFamily="34" charset="0"/>
          </a:endParaRPr>
        </a:p>
        <a:p>
          <a:pPr marL="228600" lvl="1" indent="-228600" algn="l" defTabSz="977900">
            <a:lnSpc>
              <a:spcPct val="90000"/>
            </a:lnSpc>
            <a:spcBef>
              <a:spcPct val="0"/>
            </a:spcBef>
            <a:spcAft>
              <a:spcPct val="15000"/>
            </a:spcAft>
            <a:buChar char="••"/>
          </a:pPr>
          <a:r>
            <a:rPr lang="en-ZA" sz="2200" kern="1200" dirty="0" smtClean="0">
              <a:latin typeface="Calibri Light" panose="020F0302020204030204" pitchFamily="34" charset="0"/>
            </a:rPr>
            <a:t>But hiring and firing remains at the provincial level</a:t>
          </a:r>
          <a:endParaRPr lang="en-ZA" sz="2200" kern="1200" dirty="0">
            <a:latin typeface="Calibri Light" panose="020F0302020204030204" pitchFamily="34" charset="0"/>
          </a:endParaRPr>
        </a:p>
      </dsp:txBody>
      <dsp:txXfrm>
        <a:off x="5981579" y="2215368"/>
        <a:ext cx="2622320" cy="281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F2603-117F-414F-8665-B2239B5913A9}">
      <dsp:nvSpPr>
        <dsp:cNvPr id="0" name=""/>
        <dsp:cNvSpPr/>
      </dsp:nvSpPr>
      <dsp:spPr>
        <a:xfrm>
          <a:off x="2241" y="895132"/>
          <a:ext cx="1947773" cy="45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ZA" sz="2400" kern="1200" dirty="0" smtClean="0">
              <a:latin typeface="Corbel" panose="020B0503020204020204" pitchFamily="34" charset="0"/>
            </a:rPr>
            <a:t>Objective 1)</a:t>
          </a:r>
          <a:endParaRPr lang="en-ZA" sz="2400" kern="1200" dirty="0">
            <a:latin typeface="Corbel" panose="020B0503020204020204" pitchFamily="34" charset="0"/>
          </a:endParaRPr>
        </a:p>
      </dsp:txBody>
      <dsp:txXfrm>
        <a:off x="2241" y="895132"/>
        <a:ext cx="1947773" cy="457875"/>
      </dsp:txXfrm>
    </dsp:sp>
    <dsp:sp modelId="{20FFBAD8-170D-4BF8-9714-C438AD06CE08}">
      <dsp:nvSpPr>
        <dsp:cNvPr id="0" name=""/>
        <dsp:cNvSpPr/>
      </dsp:nvSpPr>
      <dsp:spPr>
        <a:xfrm>
          <a:off x="1950014" y="7999"/>
          <a:ext cx="283215" cy="223214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75B3B-9C18-4542-A923-EEAD1130354D}">
      <dsp:nvSpPr>
        <dsp:cNvPr id="0" name=""/>
        <dsp:cNvSpPr/>
      </dsp:nvSpPr>
      <dsp:spPr>
        <a:xfrm>
          <a:off x="2346516" y="7999"/>
          <a:ext cx="6461011" cy="22321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ZA" sz="2800" kern="1200" dirty="0" smtClean="0">
              <a:latin typeface="Calibri Light" panose="020F0302020204030204" pitchFamily="34" charset="0"/>
            </a:rPr>
            <a:t>Identify the overarching quantitative characteristics of the “labour market for school principals” in SA. </a:t>
          </a:r>
          <a:endParaRPr lang="en-ZA" sz="2800" kern="1200" dirty="0">
            <a:latin typeface="Calibri Light" panose="020F0302020204030204" pitchFamily="34" charset="0"/>
          </a:endParaRPr>
        </a:p>
        <a:p>
          <a:pPr marL="285750" lvl="1" indent="-285750" algn="l" defTabSz="1244600">
            <a:lnSpc>
              <a:spcPct val="90000"/>
            </a:lnSpc>
            <a:spcBef>
              <a:spcPct val="0"/>
            </a:spcBef>
            <a:spcAft>
              <a:spcPct val="15000"/>
            </a:spcAft>
            <a:buChar char="••"/>
          </a:pPr>
          <a:r>
            <a:rPr lang="en-ZA" sz="2800" kern="1200" dirty="0" smtClean="0">
              <a:latin typeface="Calibri Light" panose="020F0302020204030204" pitchFamily="34" charset="0"/>
            </a:rPr>
            <a:t>Use payroll data on the POPULATION of public school principals in SA.</a:t>
          </a:r>
          <a:endParaRPr lang="en-ZA" sz="2800" kern="1200" dirty="0">
            <a:latin typeface="Calibri Light" panose="020F0302020204030204" pitchFamily="34" charset="0"/>
          </a:endParaRPr>
        </a:p>
      </dsp:txBody>
      <dsp:txXfrm>
        <a:off x="2346516" y="7999"/>
        <a:ext cx="6461011" cy="2232140"/>
      </dsp:txXfrm>
    </dsp:sp>
    <dsp:sp modelId="{289F20B7-62D3-4311-9399-555DEFB23439}">
      <dsp:nvSpPr>
        <dsp:cNvPr id="0" name=""/>
        <dsp:cNvSpPr/>
      </dsp:nvSpPr>
      <dsp:spPr>
        <a:xfrm>
          <a:off x="2241" y="3173107"/>
          <a:ext cx="1924753" cy="5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ZA" sz="2400" kern="1200" dirty="0" smtClean="0">
              <a:latin typeface="Corbel" panose="020B0503020204020204" pitchFamily="34" charset="0"/>
            </a:rPr>
            <a:t>Objective 2)</a:t>
          </a:r>
          <a:endParaRPr lang="en-ZA" sz="2400" kern="1200" dirty="0">
            <a:latin typeface="Corbel" panose="020B0503020204020204" pitchFamily="34" charset="0"/>
          </a:endParaRPr>
        </a:p>
      </dsp:txBody>
      <dsp:txXfrm>
        <a:off x="2241" y="3173107"/>
        <a:ext cx="1924753" cy="510205"/>
      </dsp:txXfrm>
    </dsp:sp>
    <dsp:sp modelId="{47CACC9B-6765-484D-BC7B-DC414D5FFA34}">
      <dsp:nvSpPr>
        <dsp:cNvPr id="0" name=""/>
        <dsp:cNvSpPr/>
      </dsp:nvSpPr>
      <dsp:spPr>
        <a:xfrm>
          <a:off x="1926995" y="2312139"/>
          <a:ext cx="325396" cy="223214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B6C79-7900-452C-A5BB-E6411D911101}">
      <dsp:nvSpPr>
        <dsp:cNvPr id="0" name=""/>
        <dsp:cNvSpPr/>
      </dsp:nvSpPr>
      <dsp:spPr>
        <a:xfrm>
          <a:off x="2382550" y="2312139"/>
          <a:ext cx="6430187" cy="2232140"/>
        </a:xfrm>
        <a:prstGeom prst="rect">
          <a:avLst/>
        </a:prstGeom>
        <a:solidFill>
          <a:schemeClr val="accent4">
            <a:hueOff val="-586705"/>
            <a:satOff val="-3325"/>
            <a:lumOff val="-274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ZA" sz="2800" kern="1200" dirty="0" smtClean="0">
              <a:latin typeface="Calibri Light" panose="020F0302020204030204" pitchFamily="34" charset="0"/>
            </a:rPr>
            <a:t>Using this evidence to inform, support and debate recent policy developments.</a:t>
          </a:r>
          <a:endParaRPr lang="en-ZA" sz="2800" kern="1200" dirty="0">
            <a:latin typeface="Calibri Light" panose="020F0302020204030204" pitchFamily="34" charset="0"/>
          </a:endParaRPr>
        </a:p>
        <a:p>
          <a:pPr marL="285750" lvl="1" indent="-285750" algn="l" defTabSz="1244600">
            <a:lnSpc>
              <a:spcPct val="90000"/>
            </a:lnSpc>
            <a:spcBef>
              <a:spcPct val="0"/>
            </a:spcBef>
            <a:spcAft>
              <a:spcPct val="15000"/>
            </a:spcAft>
            <a:buChar char="••"/>
          </a:pPr>
          <a:r>
            <a:rPr lang="en-ZA" sz="2800" kern="1200" dirty="0" smtClean="0">
              <a:latin typeface="Calibri Light" panose="020F0302020204030204" pitchFamily="34" charset="0"/>
            </a:rPr>
            <a:t>Evaluate the NDP policies in light of the evidence and propose additional policy recommendations.  </a:t>
          </a:r>
          <a:endParaRPr lang="en-ZA" sz="2800" kern="1200" dirty="0">
            <a:latin typeface="Calibri Light" panose="020F0302020204030204" pitchFamily="34" charset="0"/>
          </a:endParaRPr>
        </a:p>
      </dsp:txBody>
      <dsp:txXfrm>
        <a:off x="2382550" y="2312139"/>
        <a:ext cx="6430187" cy="2232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A25C6-04FC-4D62-8D5C-024DA671CEE6}">
      <dsp:nvSpPr>
        <dsp:cNvPr id="0" name=""/>
        <dsp:cNvSpPr/>
      </dsp:nvSpPr>
      <dsp:spPr>
        <a:xfrm rot="16200000">
          <a:off x="963663" y="-963663"/>
          <a:ext cx="2168128" cy="4095454"/>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ZA" sz="2800" kern="1200" dirty="0" smtClean="0">
            <a:latin typeface="Calibri" panose="020F0502020204030204" pitchFamily="34" charset="0"/>
          </a:endParaRPr>
        </a:p>
        <a:p>
          <a:pPr lvl="0" algn="ctr" defTabSz="1244600">
            <a:lnSpc>
              <a:spcPct val="90000"/>
            </a:lnSpc>
            <a:spcBef>
              <a:spcPct val="0"/>
            </a:spcBef>
            <a:spcAft>
              <a:spcPct val="35000"/>
            </a:spcAft>
          </a:pPr>
          <a:r>
            <a:rPr lang="en-ZA" sz="2800" kern="1200" dirty="0" err="1" smtClean="0">
              <a:latin typeface="Calibri" panose="020F0502020204030204" pitchFamily="34" charset="0"/>
            </a:rPr>
            <a:t>Persal</a:t>
          </a:r>
          <a:r>
            <a:rPr lang="en-ZA" sz="2800" kern="1200" dirty="0" smtClean="0">
              <a:latin typeface="Calibri" panose="020F0502020204030204" pitchFamily="34" charset="0"/>
            </a:rPr>
            <a:t> </a:t>
          </a:r>
        </a:p>
        <a:p>
          <a:pPr lvl="0" algn="ctr" defTabSz="1244600">
            <a:lnSpc>
              <a:spcPct val="90000"/>
            </a:lnSpc>
            <a:spcBef>
              <a:spcPct val="0"/>
            </a:spcBef>
            <a:spcAft>
              <a:spcPct val="35000"/>
            </a:spcAft>
          </a:pPr>
          <a:r>
            <a:rPr lang="en-ZA" sz="2400" kern="1200" dirty="0" smtClean="0">
              <a:latin typeface="Calibri" panose="020F0502020204030204" pitchFamily="34" charset="0"/>
            </a:rPr>
            <a:t>Sept 2004, Oct 2008,</a:t>
          </a:r>
        </a:p>
        <a:p>
          <a:pPr lvl="0" algn="ctr" defTabSz="1244600">
            <a:lnSpc>
              <a:spcPct val="90000"/>
            </a:lnSpc>
            <a:spcBef>
              <a:spcPct val="0"/>
            </a:spcBef>
            <a:spcAft>
              <a:spcPct val="35000"/>
            </a:spcAft>
          </a:pPr>
          <a:r>
            <a:rPr lang="en-ZA" sz="2400" kern="1200" dirty="0" smtClean="0">
              <a:latin typeface="Calibri" panose="020F0502020204030204" pitchFamily="34" charset="0"/>
            </a:rPr>
            <a:t> Oct 2010, Nov 2012</a:t>
          </a:r>
          <a:endParaRPr lang="en-ZA" sz="2400" kern="1200" dirty="0">
            <a:latin typeface="Calibri" panose="020F0502020204030204" pitchFamily="34" charset="0"/>
          </a:endParaRPr>
        </a:p>
      </dsp:txBody>
      <dsp:txXfrm rot="5400000">
        <a:off x="0" y="0"/>
        <a:ext cx="4095454" cy="1626096"/>
      </dsp:txXfrm>
    </dsp:sp>
    <dsp:sp modelId="{30963BF9-043F-4AC9-B942-B8D23C714D79}">
      <dsp:nvSpPr>
        <dsp:cNvPr id="0" name=""/>
        <dsp:cNvSpPr/>
      </dsp:nvSpPr>
      <dsp:spPr>
        <a:xfrm>
          <a:off x="4095454" y="0"/>
          <a:ext cx="4095454" cy="2168128"/>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ZA" sz="2800" kern="1200" dirty="0" smtClean="0">
              <a:latin typeface="Calibri" panose="020F0502020204030204" pitchFamily="34" charset="0"/>
            </a:rPr>
            <a:t>      EMIS </a:t>
          </a:r>
        </a:p>
        <a:p>
          <a:pPr lvl="0" algn="ctr" defTabSz="1244600">
            <a:lnSpc>
              <a:spcPct val="90000"/>
            </a:lnSpc>
            <a:spcBef>
              <a:spcPct val="0"/>
            </a:spcBef>
            <a:spcAft>
              <a:spcPct val="35000"/>
            </a:spcAft>
          </a:pPr>
          <a:r>
            <a:rPr lang="en-ZA" sz="2800" kern="1200" dirty="0" err="1" smtClean="0">
              <a:latin typeface="Calibri" panose="020F0502020204030204" pitchFamily="34" charset="0"/>
            </a:rPr>
            <a:t>Masterlist</a:t>
          </a:r>
          <a:r>
            <a:rPr lang="en-ZA" sz="2800" kern="1200" dirty="0" smtClean="0">
              <a:latin typeface="Calibri" panose="020F0502020204030204" pitchFamily="34" charset="0"/>
            </a:rPr>
            <a:t> of schools</a:t>
          </a:r>
          <a:endParaRPr lang="en-ZA" sz="2800" kern="1200" dirty="0">
            <a:latin typeface="Calibri" panose="020F0502020204030204" pitchFamily="34" charset="0"/>
          </a:endParaRPr>
        </a:p>
      </dsp:txBody>
      <dsp:txXfrm>
        <a:off x="4095454" y="0"/>
        <a:ext cx="4095454" cy="1626096"/>
      </dsp:txXfrm>
    </dsp:sp>
    <dsp:sp modelId="{9F80B40C-42E3-4BAE-AE57-B8C63861DD56}">
      <dsp:nvSpPr>
        <dsp:cNvPr id="0" name=""/>
        <dsp:cNvSpPr/>
      </dsp:nvSpPr>
      <dsp:spPr>
        <a:xfrm rot="10800000">
          <a:off x="0" y="2168128"/>
          <a:ext cx="4095454" cy="2168128"/>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ZA" sz="2800" kern="1200" dirty="0" smtClean="0">
              <a:latin typeface="Calibri" panose="020F0502020204030204" pitchFamily="34" charset="0"/>
            </a:rPr>
            <a:t>Annual Survey of Schools SNAP over time</a:t>
          </a:r>
          <a:endParaRPr lang="en-ZA" sz="2800" kern="1200" dirty="0">
            <a:latin typeface="Calibri" panose="020F0502020204030204" pitchFamily="34" charset="0"/>
          </a:endParaRPr>
        </a:p>
      </dsp:txBody>
      <dsp:txXfrm rot="10800000">
        <a:off x="0" y="2710159"/>
        <a:ext cx="4095454" cy="1626096"/>
      </dsp:txXfrm>
    </dsp:sp>
    <dsp:sp modelId="{FFDB04B5-9AA6-4A53-924A-4D1C397B7DAF}">
      <dsp:nvSpPr>
        <dsp:cNvPr id="0" name=""/>
        <dsp:cNvSpPr/>
      </dsp:nvSpPr>
      <dsp:spPr>
        <a:xfrm rot="5400000">
          <a:off x="5059118" y="1204464"/>
          <a:ext cx="2168128" cy="4095454"/>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ZA" sz="2800" kern="1200" dirty="0" smtClean="0">
              <a:latin typeface="Calibri" panose="020F0502020204030204" pitchFamily="34" charset="0"/>
            </a:rPr>
            <a:t>Matric Examination </a:t>
          </a:r>
        </a:p>
        <a:p>
          <a:pPr lvl="0" algn="ctr" defTabSz="1244600">
            <a:lnSpc>
              <a:spcPct val="90000"/>
            </a:lnSpc>
            <a:spcBef>
              <a:spcPct val="0"/>
            </a:spcBef>
            <a:spcAft>
              <a:spcPct val="35000"/>
            </a:spcAft>
          </a:pPr>
          <a:r>
            <a:rPr lang="en-ZA" sz="2800" kern="1200" dirty="0" smtClean="0">
              <a:latin typeface="Calibri" panose="020F0502020204030204" pitchFamily="34" charset="0"/>
            </a:rPr>
            <a:t>Data</a:t>
          </a:r>
        </a:p>
        <a:p>
          <a:pPr lvl="0" algn="ctr" defTabSz="1244600">
            <a:lnSpc>
              <a:spcPct val="90000"/>
            </a:lnSpc>
            <a:spcBef>
              <a:spcPct val="0"/>
            </a:spcBef>
            <a:spcAft>
              <a:spcPct val="35000"/>
            </a:spcAft>
          </a:pPr>
          <a:r>
            <a:rPr lang="en-ZA" sz="2000" kern="1200" dirty="0" smtClean="0">
              <a:latin typeface="Calibri" panose="020F0502020204030204" pitchFamily="34" charset="0"/>
            </a:rPr>
            <a:t>(</a:t>
          </a:r>
          <a:r>
            <a:rPr lang="en-ZA" sz="2000" kern="1200" dirty="0" err="1" smtClean="0">
              <a:latin typeface="Calibri" panose="020F0502020204030204" pitchFamily="34" charset="0"/>
            </a:rPr>
            <a:t>Gustafsson</a:t>
          </a:r>
          <a:r>
            <a:rPr lang="en-ZA" sz="2000" kern="1200" dirty="0" smtClean="0">
              <a:latin typeface="Calibri" panose="020F0502020204030204" pitchFamily="34" charset="0"/>
            </a:rPr>
            <a:t> &amp; Taylor, 2013)</a:t>
          </a:r>
          <a:endParaRPr lang="en-ZA" sz="2000" kern="1200" dirty="0">
            <a:latin typeface="Calibri" panose="020F0502020204030204" pitchFamily="34" charset="0"/>
          </a:endParaRPr>
        </a:p>
      </dsp:txBody>
      <dsp:txXfrm rot="-5400000">
        <a:off x="4095455" y="2710159"/>
        <a:ext cx="4095454" cy="1626096"/>
      </dsp:txXfrm>
    </dsp:sp>
    <dsp:sp modelId="{66A1FB7E-6AA3-4F7E-B8E7-7C0EBB273741}">
      <dsp:nvSpPr>
        <dsp:cNvPr id="0" name=""/>
        <dsp:cNvSpPr/>
      </dsp:nvSpPr>
      <dsp:spPr>
        <a:xfrm>
          <a:off x="2866818" y="1626096"/>
          <a:ext cx="2457273" cy="1084064"/>
        </a:xfrm>
        <a:prstGeom prst="roundRect">
          <a:avLst/>
        </a:prstGeom>
        <a:solidFill>
          <a:schemeClr val="dk2">
            <a:tint val="60000"/>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latin typeface="Calibri" panose="020F0502020204030204" pitchFamily="34" charset="0"/>
            </a:rPr>
            <a:t>Constructed panel dataset with 4 “waves”</a:t>
          </a:r>
          <a:endParaRPr lang="en-ZA" sz="2200" kern="1200" dirty="0">
            <a:latin typeface="Calibri" panose="020F0502020204030204" pitchFamily="34" charset="0"/>
          </a:endParaRPr>
        </a:p>
      </dsp:txBody>
      <dsp:txXfrm>
        <a:off x="2919738" y="1679016"/>
        <a:ext cx="2351433" cy="978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251AC-83CA-4024-ACFC-9B57675D9478}">
      <dsp:nvSpPr>
        <dsp:cNvPr id="0" name=""/>
        <dsp:cNvSpPr/>
      </dsp:nvSpPr>
      <dsp:spPr>
        <a:xfrm>
          <a:off x="20" y="97210"/>
          <a:ext cx="3815998" cy="1639737"/>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ZA" sz="4400" b="1" kern="1200" dirty="0" smtClean="0">
              <a:solidFill>
                <a:schemeClr val="tx1"/>
              </a:solidFill>
              <a:latin typeface="Calibri Light" panose="020F0302020204030204" pitchFamily="34" charset="0"/>
              <a:ea typeface="Ebrima" panose="02000000000000000000" pitchFamily="2" charset="0"/>
              <a:cs typeface="Helvetica" panose="020B0604020202020204" pitchFamily="34" charset="0"/>
            </a:rPr>
            <a:t>    </a:t>
          </a:r>
          <a:r>
            <a:rPr lang="en-ZA" sz="4400" b="1" kern="1200" dirty="0" smtClean="0">
              <a:solidFill>
                <a:schemeClr val="tx1">
                  <a:lumMod val="65000"/>
                  <a:lumOff val="35000"/>
                </a:schemeClr>
              </a:solidFill>
              <a:latin typeface="Calibri Light" panose="020F0302020204030204" pitchFamily="34" charset="0"/>
              <a:ea typeface="Ebrima" panose="02000000000000000000" pitchFamily="2" charset="0"/>
              <a:cs typeface="Helvetica" panose="020B0604020202020204" pitchFamily="34" charset="0"/>
            </a:rPr>
            <a:t>CHALLENGES</a:t>
          </a:r>
        </a:p>
      </dsp:txBody>
      <dsp:txXfrm>
        <a:off x="20" y="97210"/>
        <a:ext cx="3815998" cy="1639737"/>
      </dsp:txXfrm>
    </dsp:sp>
    <dsp:sp modelId="{46695879-034F-483B-964C-42486BCF1441}">
      <dsp:nvSpPr>
        <dsp:cNvPr id="0" name=""/>
        <dsp:cNvSpPr/>
      </dsp:nvSpPr>
      <dsp:spPr>
        <a:xfrm>
          <a:off x="4089308" y="97210"/>
          <a:ext cx="3815998" cy="1639737"/>
        </a:xfrm>
        <a:prstGeom prst="rect">
          <a:avLst/>
        </a:prstGeom>
        <a:solidFill>
          <a:schemeClr val="accent1">
            <a:shade val="80000"/>
            <a:hueOff val="0"/>
            <a:satOff val="-13077"/>
            <a:lumOff val="76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1. Corruption and nepotism affecting appointment process. </a:t>
          </a:r>
        </a:p>
        <a:p>
          <a:pPr lvl="0" algn="ctr" defTabSz="889000">
            <a:lnSpc>
              <a:spcPct val="90000"/>
            </a:lnSpc>
            <a:spcBef>
              <a:spcPct val="0"/>
            </a:spcBef>
            <a:spcAft>
              <a:spcPct val="35000"/>
            </a:spcAft>
          </a:pPr>
          <a:r>
            <a:rPr lang="en-ZA" sz="1800" i="1" kern="1200" dirty="0" smtClean="0">
              <a:latin typeface="Calibri Light" panose="020F0302020204030204" pitchFamily="34" charset="0"/>
              <a:ea typeface="Ebrima" panose="02000000000000000000" pitchFamily="2" charset="0"/>
              <a:cs typeface="Helvetica" panose="020B0604020202020204" pitchFamily="34" charset="0"/>
            </a:rPr>
            <a:t>See Volmink Report May 2016, NEEDU 2013, </a:t>
          </a:r>
          <a:r>
            <a:rPr lang="en-ZA" sz="1800" i="1" kern="1200" dirty="0" err="1" smtClean="0">
              <a:latin typeface="Calibri Light" panose="020F0302020204030204" pitchFamily="34" charset="0"/>
              <a:ea typeface="Ebrima" panose="02000000000000000000" pitchFamily="2" charset="0"/>
              <a:cs typeface="Helvetica" panose="020B0604020202020204" pitchFamily="34" charset="0"/>
            </a:rPr>
            <a:t>Zengele</a:t>
          </a:r>
          <a:r>
            <a:rPr lang="en-ZA" sz="1800" i="1" kern="1200" dirty="0" smtClean="0">
              <a:latin typeface="Calibri Light" panose="020F0302020204030204" pitchFamily="34" charset="0"/>
              <a:ea typeface="Ebrima" panose="02000000000000000000" pitchFamily="2" charset="0"/>
              <a:cs typeface="Helvetica" panose="020B0604020202020204" pitchFamily="34" charset="0"/>
            </a:rPr>
            <a:t> 2013</a:t>
          </a:r>
        </a:p>
      </dsp:txBody>
      <dsp:txXfrm>
        <a:off x="4089308" y="97210"/>
        <a:ext cx="3815998" cy="1639737"/>
      </dsp:txXfrm>
    </dsp:sp>
    <dsp:sp modelId="{2C6B142B-050E-486A-A36E-C40E9F38C0DF}">
      <dsp:nvSpPr>
        <dsp:cNvPr id="0" name=""/>
        <dsp:cNvSpPr/>
      </dsp:nvSpPr>
      <dsp:spPr>
        <a:xfrm>
          <a:off x="20" y="2010238"/>
          <a:ext cx="3815998" cy="1639737"/>
        </a:xfrm>
        <a:prstGeom prst="rect">
          <a:avLst/>
        </a:prstGeom>
        <a:solidFill>
          <a:schemeClr val="accent1">
            <a:shade val="80000"/>
            <a:hueOff val="0"/>
            <a:satOff val="-26154"/>
            <a:lumOff val="152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2. How do we identify who is a better candidate over another? Current criteria NOT helpful</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20" y="2010238"/>
        <a:ext cx="3815998" cy="1639737"/>
      </dsp:txXfrm>
    </dsp:sp>
    <dsp:sp modelId="{FF2117B8-0707-42EB-B9DA-C6FF91BE73FA}">
      <dsp:nvSpPr>
        <dsp:cNvPr id="0" name=""/>
        <dsp:cNvSpPr/>
      </dsp:nvSpPr>
      <dsp:spPr>
        <a:xfrm>
          <a:off x="4089308" y="2010238"/>
          <a:ext cx="3815998" cy="1639737"/>
        </a:xfrm>
        <a:prstGeom prst="rect">
          <a:avLst/>
        </a:prstGeom>
        <a:solidFill>
          <a:schemeClr val="accent1">
            <a:shade val="80000"/>
            <a:hueOff val="0"/>
            <a:satOff val="-39232"/>
            <a:lumOff val="228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3. Gender discrimination in school leadership</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4089308" y="2010238"/>
        <a:ext cx="3815998" cy="1639737"/>
      </dsp:txXfrm>
    </dsp:sp>
    <dsp:sp modelId="{2999A701-E796-4A8D-979F-D5B9D34CFED9}">
      <dsp:nvSpPr>
        <dsp:cNvPr id="0" name=""/>
        <dsp:cNvSpPr/>
      </dsp:nvSpPr>
      <dsp:spPr>
        <a:xfrm>
          <a:off x="20" y="3923265"/>
          <a:ext cx="3815998" cy="1639737"/>
        </a:xfrm>
        <a:prstGeom prst="rect">
          <a:avLst/>
        </a:prstGeom>
        <a:solidFill>
          <a:schemeClr val="accent1">
            <a:shade val="80000"/>
            <a:hueOff val="0"/>
            <a:satOff val="-52309"/>
            <a:lumOff val="304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4. How do we attract/develop a pool of principal candidates to poorer/less desirable schools? </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20" y="3923265"/>
        <a:ext cx="3815998" cy="1639737"/>
      </dsp:txXfrm>
    </dsp:sp>
    <dsp:sp modelId="{91F2419F-73C8-4504-8A98-A8748614513D}">
      <dsp:nvSpPr>
        <dsp:cNvPr id="0" name=""/>
        <dsp:cNvSpPr/>
      </dsp:nvSpPr>
      <dsp:spPr>
        <a:xfrm>
          <a:off x="4089308" y="3923265"/>
          <a:ext cx="3815998" cy="1639737"/>
        </a:xfrm>
        <a:prstGeom prst="rect">
          <a:avLst/>
        </a:prstGeom>
        <a:solidFill>
          <a:schemeClr val="accent1">
            <a:shade val="80000"/>
            <a:hueOff val="0"/>
            <a:satOff val="-65386"/>
            <a:lumOff val="380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5. Leadership disruption effects: Managing the leadership succession process – no policy guidance in this regard</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4089308" y="3923265"/>
        <a:ext cx="3815998" cy="16397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251AC-83CA-4024-ACFC-9B57675D9478}">
      <dsp:nvSpPr>
        <dsp:cNvPr id="0" name=""/>
        <dsp:cNvSpPr/>
      </dsp:nvSpPr>
      <dsp:spPr>
        <a:xfrm>
          <a:off x="20" y="97210"/>
          <a:ext cx="3815998" cy="1639737"/>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ZA" sz="3600" b="1" kern="1200" dirty="0" smtClean="0">
              <a:solidFill>
                <a:schemeClr val="tx1"/>
              </a:solidFill>
              <a:latin typeface="Calibri Light" panose="020F0302020204030204" pitchFamily="34" charset="0"/>
              <a:ea typeface="Ebrima" panose="02000000000000000000" pitchFamily="2" charset="0"/>
              <a:cs typeface="Helvetica" panose="020B0604020202020204" pitchFamily="34" charset="0"/>
            </a:rPr>
            <a:t>     </a:t>
          </a:r>
          <a:r>
            <a:rPr lang="en-ZA" sz="3600" b="1" kern="1200" dirty="0" smtClean="0">
              <a:solidFill>
                <a:schemeClr val="tx1">
                  <a:lumMod val="65000"/>
                  <a:lumOff val="35000"/>
                </a:schemeClr>
              </a:solidFill>
              <a:latin typeface="Calibri Light" panose="020F0302020204030204" pitchFamily="34" charset="0"/>
              <a:ea typeface="Ebrima" panose="02000000000000000000" pitchFamily="2" charset="0"/>
              <a:cs typeface="Helvetica" panose="020B0604020202020204" pitchFamily="34" charset="0"/>
            </a:rPr>
            <a:t>CHALLENGES</a:t>
          </a:r>
        </a:p>
      </dsp:txBody>
      <dsp:txXfrm>
        <a:off x="20" y="97210"/>
        <a:ext cx="3815998" cy="1639737"/>
      </dsp:txXfrm>
    </dsp:sp>
    <dsp:sp modelId="{46695879-034F-483B-964C-42486BCF1441}">
      <dsp:nvSpPr>
        <dsp:cNvPr id="0" name=""/>
        <dsp:cNvSpPr/>
      </dsp:nvSpPr>
      <dsp:spPr>
        <a:xfrm>
          <a:off x="4089308" y="97210"/>
          <a:ext cx="3815998" cy="1639737"/>
        </a:xfrm>
        <a:prstGeom prst="rect">
          <a:avLst/>
        </a:prstGeom>
        <a:solidFill>
          <a:schemeClr val="accent1">
            <a:shade val="80000"/>
            <a:hueOff val="0"/>
            <a:satOff val="-13077"/>
            <a:lumOff val="76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1. Corruption and nepotism affecting appointment process. </a:t>
          </a:r>
        </a:p>
        <a:p>
          <a:pPr lvl="0" algn="ctr" defTabSz="889000">
            <a:lnSpc>
              <a:spcPct val="90000"/>
            </a:lnSpc>
            <a:spcBef>
              <a:spcPct val="0"/>
            </a:spcBef>
            <a:spcAft>
              <a:spcPct val="35000"/>
            </a:spcAft>
          </a:pPr>
          <a:r>
            <a:rPr lang="en-ZA" sz="1800" i="1" kern="1200" dirty="0" smtClean="0">
              <a:latin typeface="Calibri Light" panose="020F0302020204030204" pitchFamily="34" charset="0"/>
              <a:ea typeface="Ebrima" panose="02000000000000000000" pitchFamily="2" charset="0"/>
              <a:cs typeface="Helvetica" panose="020B0604020202020204" pitchFamily="34" charset="0"/>
            </a:rPr>
            <a:t>See Volmink Report May 2016, NEEDU 2013, </a:t>
          </a:r>
          <a:r>
            <a:rPr lang="en-ZA" sz="1800" i="1" kern="1200" dirty="0" err="1" smtClean="0">
              <a:latin typeface="Calibri Light" panose="020F0302020204030204" pitchFamily="34" charset="0"/>
              <a:ea typeface="Ebrima" panose="02000000000000000000" pitchFamily="2" charset="0"/>
              <a:cs typeface="Helvetica" panose="020B0604020202020204" pitchFamily="34" charset="0"/>
            </a:rPr>
            <a:t>Zengele</a:t>
          </a:r>
          <a:r>
            <a:rPr lang="en-ZA" sz="1800" i="1" kern="1200" dirty="0" smtClean="0">
              <a:latin typeface="Calibri Light" panose="020F0302020204030204" pitchFamily="34" charset="0"/>
              <a:ea typeface="Ebrima" panose="02000000000000000000" pitchFamily="2" charset="0"/>
              <a:cs typeface="Helvetica" panose="020B0604020202020204" pitchFamily="34" charset="0"/>
            </a:rPr>
            <a:t> 2013</a:t>
          </a:r>
        </a:p>
      </dsp:txBody>
      <dsp:txXfrm>
        <a:off x="4089308" y="97210"/>
        <a:ext cx="3815998" cy="1639737"/>
      </dsp:txXfrm>
    </dsp:sp>
    <dsp:sp modelId="{2C6B142B-050E-486A-A36E-C40E9F38C0DF}">
      <dsp:nvSpPr>
        <dsp:cNvPr id="0" name=""/>
        <dsp:cNvSpPr/>
      </dsp:nvSpPr>
      <dsp:spPr>
        <a:xfrm>
          <a:off x="20" y="2010238"/>
          <a:ext cx="3815998" cy="1639737"/>
        </a:xfrm>
        <a:prstGeom prst="rect">
          <a:avLst/>
        </a:prstGeom>
        <a:solidFill>
          <a:schemeClr val="accent1">
            <a:shade val="80000"/>
            <a:hueOff val="0"/>
            <a:satOff val="-26154"/>
            <a:lumOff val="152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2. How do we identify who is a better candidate over another? Current criteria NOT helpful</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20" y="2010238"/>
        <a:ext cx="3815998" cy="1639737"/>
      </dsp:txXfrm>
    </dsp:sp>
    <dsp:sp modelId="{FF2117B8-0707-42EB-B9DA-C6FF91BE73FA}">
      <dsp:nvSpPr>
        <dsp:cNvPr id="0" name=""/>
        <dsp:cNvSpPr/>
      </dsp:nvSpPr>
      <dsp:spPr>
        <a:xfrm>
          <a:off x="4089308" y="2010238"/>
          <a:ext cx="3815998" cy="1639737"/>
        </a:xfrm>
        <a:prstGeom prst="rect">
          <a:avLst/>
        </a:prstGeom>
        <a:solidFill>
          <a:schemeClr val="accent1">
            <a:shade val="80000"/>
            <a:hueOff val="0"/>
            <a:satOff val="-39232"/>
            <a:lumOff val="228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3. Gender discrimination in school leadership</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4089308" y="2010238"/>
        <a:ext cx="3815998" cy="1639737"/>
      </dsp:txXfrm>
    </dsp:sp>
    <dsp:sp modelId="{2999A701-E796-4A8D-979F-D5B9D34CFED9}">
      <dsp:nvSpPr>
        <dsp:cNvPr id="0" name=""/>
        <dsp:cNvSpPr/>
      </dsp:nvSpPr>
      <dsp:spPr>
        <a:xfrm>
          <a:off x="20" y="3923265"/>
          <a:ext cx="3815998" cy="1639737"/>
        </a:xfrm>
        <a:prstGeom prst="rect">
          <a:avLst/>
        </a:prstGeom>
        <a:solidFill>
          <a:schemeClr val="accent1">
            <a:shade val="80000"/>
            <a:hueOff val="0"/>
            <a:satOff val="-52309"/>
            <a:lumOff val="304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4. How do we attract/develop a pool of principal candidates to poorer/less desirable schools? </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20" y="3923265"/>
        <a:ext cx="3815998" cy="1639737"/>
      </dsp:txXfrm>
    </dsp:sp>
    <dsp:sp modelId="{91F2419F-73C8-4504-8A98-A8748614513D}">
      <dsp:nvSpPr>
        <dsp:cNvPr id="0" name=""/>
        <dsp:cNvSpPr/>
      </dsp:nvSpPr>
      <dsp:spPr>
        <a:xfrm>
          <a:off x="4089308" y="3923265"/>
          <a:ext cx="3815998" cy="1639737"/>
        </a:xfrm>
        <a:prstGeom prst="rect">
          <a:avLst/>
        </a:prstGeom>
        <a:solidFill>
          <a:schemeClr val="accent1">
            <a:shade val="80000"/>
            <a:hueOff val="0"/>
            <a:satOff val="-65386"/>
            <a:lumOff val="380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ea typeface="Ebrima" panose="02000000000000000000" pitchFamily="2" charset="0"/>
              <a:cs typeface="Helvetica" panose="020B0604020202020204" pitchFamily="34" charset="0"/>
            </a:rPr>
            <a:t>5. Leadership disruption effects: Managing the leadership succession process – no policy guidance in this regard</a:t>
          </a:r>
          <a:endParaRPr lang="en-ZA" sz="2000" kern="1200" dirty="0">
            <a:latin typeface="Calibri Light" panose="020F0302020204030204" pitchFamily="34" charset="0"/>
            <a:ea typeface="Ebrima" panose="02000000000000000000" pitchFamily="2" charset="0"/>
            <a:cs typeface="Helvetica" panose="020B0604020202020204" pitchFamily="34" charset="0"/>
          </a:endParaRPr>
        </a:p>
      </dsp:txBody>
      <dsp:txXfrm>
        <a:off x="4089308" y="3923265"/>
        <a:ext cx="3815998" cy="1639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7AC03-A6C3-4026-8F8A-0C709D0FEA89}">
      <dsp:nvSpPr>
        <dsp:cNvPr id="0" name=""/>
        <dsp:cNvSpPr/>
      </dsp:nvSpPr>
      <dsp:spPr>
        <a:xfrm>
          <a:off x="2925" y="21860"/>
          <a:ext cx="2852191" cy="73487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rPr>
            <a:t>Movements across quintiles</a:t>
          </a:r>
          <a:endParaRPr lang="en-ZA" sz="2000" kern="1200" dirty="0">
            <a:latin typeface="Calibri Light" panose="020F0302020204030204" pitchFamily="34" charset="0"/>
          </a:endParaRPr>
        </a:p>
      </dsp:txBody>
      <dsp:txXfrm>
        <a:off x="2925" y="21860"/>
        <a:ext cx="2852191" cy="734871"/>
      </dsp:txXfrm>
    </dsp:sp>
    <dsp:sp modelId="{F1A5C0AF-20A8-47DA-B497-64D26CFD7F43}">
      <dsp:nvSpPr>
        <dsp:cNvPr id="0" name=""/>
        <dsp:cNvSpPr/>
      </dsp:nvSpPr>
      <dsp:spPr>
        <a:xfrm>
          <a:off x="2925" y="756731"/>
          <a:ext cx="2852191" cy="47213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ZA" sz="2000" kern="1200" dirty="0" smtClean="0">
              <a:effectLst/>
              <a:latin typeface="Calibri Light" panose="020F0302020204030204" pitchFamily="34" charset="0"/>
              <a:ea typeface="+mn-ea"/>
              <a:cs typeface="+mn-cs"/>
            </a:rPr>
            <a:t>Lateral movements are most common (45%)</a:t>
          </a: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r>
            <a:rPr lang="en-ZA" sz="2000" b="1" i="1" kern="1200" dirty="0" smtClean="0">
              <a:latin typeface="Calibri Light" panose="020F0302020204030204" pitchFamily="34" charset="0"/>
            </a:rPr>
            <a:t>Wealthier schools are more attractive than poorer ones: </a:t>
          </a:r>
          <a:r>
            <a:rPr lang="en-ZA" sz="2000" kern="1200" dirty="0" smtClean="0">
              <a:latin typeface="Calibri Light" panose="020F0302020204030204" pitchFamily="34" charset="0"/>
            </a:rPr>
            <a:t>Upward moves (31%) &gt; downward moves (23%)</a:t>
          </a: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r>
            <a:rPr lang="en-ZA" sz="2000" kern="1200" dirty="0" smtClean="0">
              <a:latin typeface="Calibri Light" panose="020F0302020204030204" pitchFamily="34" charset="0"/>
            </a:rPr>
            <a:t>But barriers to entry to wealthier schools: strong lateral movement among Q5 principals </a:t>
          </a:r>
          <a:endParaRPr lang="en-ZA" sz="2000" kern="1200" dirty="0">
            <a:latin typeface="Calibri Light" panose="020F0302020204030204" pitchFamily="34" charset="0"/>
          </a:endParaRPr>
        </a:p>
      </dsp:txBody>
      <dsp:txXfrm>
        <a:off x="2925" y="756731"/>
        <a:ext cx="2852191" cy="4721399"/>
      </dsp:txXfrm>
    </dsp:sp>
    <dsp:sp modelId="{ADAC5C7E-B69D-4C20-9D19-6B82629D8FFF}">
      <dsp:nvSpPr>
        <dsp:cNvPr id="0" name=""/>
        <dsp:cNvSpPr/>
      </dsp:nvSpPr>
      <dsp:spPr>
        <a:xfrm>
          <a:off x="3254424" y="21860"/>
          <a:ext cx="2852191" cy="734871"/>
        </a:xfrm>
        <a:prstGeom prst="rect">
          <a:avLst/>
        </a:prstGeom>
        <a:solidFill>
          <a:schemeClr val="accent3">
            <a:hueOff val="5497000"/>
            <a:satOff val="-3971"/>
            <a:lumOff val="1471"/>
            <a:alphaOff val="0"/>
          </a:schemeClr>
        </a:solidFill>
        <a:ln w="12700" cap="flat" cmpd="sng" algn="ctr">
          <a:solidFill>
            <a:schemeClr val="accent3">
              <a:hueOff val="5497000"/>
              <a:satOff val="-3971"/>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rPr>
            <a:t>Movements across phase level &amp; school size</a:t>
          </a:r>
          <a:endParaRPr lang="en-ZA" sz="2000" kern="1200" dirty="0">
            <a:latin typeface="Calibri Light" panose="020F0302020204030204" pitchFamily="34" charset="0"/>
          </a:endParaRPr>
        </a:p>
      </dsp:txBody>
      <dsp:txXfrm>
        <a:off x="3254424" y="21860"/>
        <a:ext cx="2852191" cy="734871"/>
      </dsp:txXfrm>
    </dsp:sp>
    <dsp:sp modelId="{47944A37-3292-4838-9D83-E9B880E9AFA4}">
      <dsp:nvSpPr>
        <dsp:cNvPr id="0" name=""/>
        <dsp:cNvSpPr/>
      </dsp:nvSpPr>
      <dsp:spPr>
        <a:xfrm>
          <a:off x="3254424" y="756731"/>
          <a:ext cx="2852191" cy="4721399"/>
        </a:xfrm>
        <a:prstGeom prst="rect">
          <a:avLst/>
        </a:prstGeom>
        <a:solidFill>
          <a:schemeClr val="accent3">
            <a:tint val="40000"/>
            <a:alpha val="90000"/>
            <a:hueOff val="5653879"/>
            <a:satOff val="-2714"/>
            <a:lumOff val="250"/>
            <a:alphaOff val="0"/>
          </a:schemeClr>
        </a:solidFill>
        <a:ln w="12700" cap="flat" cmpd="sng" algn="ctr">
          <a:solidFill>
            <a:schemeClr val="accent3">
              <a:tint val="40000"/>
              <a:alpha val="90000"/>
              <a:hueOff val="5653879"/>
              <a:satOff val="-2714"/>
              <a:lumOff val="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ZA" sz="2000" kern="1200" dirty="0" smtClean="0">
              <a:latin typeface="Calibri Light" panose="020F0302020204030204" pitchFamily="34" charset="0"/>
            </a:rPr>
            <a:t>Considerable movement across phase levels.</a:t>
          </a: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r>
            <a:rPr lang="en-ZA" sz="2000" kern="1200" dirty="0" smtClean="0">
              <a:latin typeface="Calibri Light" panose="020F0302020204030204" pitchFamily="34" charset="0"/>
            </a:rPr>
            <a:t>Primary school principals to secondary school principal post and vice versa </a:t>
          </a: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r>
            <a:rPr lang="en-ZA" sz="2000" b="0" kern="1200" dirty="0" smtClean="0">
              <a:latin typeface="Calibri Light" panose="020F0302020204030204" pitchFamily="34" charset="0"/>
            </a:rPr>
            <a:t>Move to bigger schools: </a:t>
          </a:r>
          <a:r>
            <a:rPr lang="en-ZA" sz="2000" b="1" kern="1200" dirty="0" smtClean="0">
              <a:latin typeface="Calibri Light" panose="020F0302020204030204" pitchFamily="34" charset="0"/>
            </a:rPr>
            <a:t>Financial incentives for moving to bigger schools. </a:t>
          </a:r>
          <a:endParaRPr lang="en-ZA" sz="2000" b="1"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endParaRPr lang="en-ZA" sz="2000" kern="1200" dirty="0">
            <a:latin typeface="Calibri Light" panose="020F0302020204030204" pitchFamily="34" charset="0"/>
          </a:endParaRPr>
        </a:p>
      </dsp:txBody>
      <dsp:txXfrm>
        <a:off x="3254424" y="756731"/>
        <a:ext cx="2852191" cy="4721399"/>
      </dsp:txXfrm>
    </dsp:sp>
    <dsp:sp modelId="{864DE50A-FE16-48FE-B79D-475EC156DBBD}">
      <dsp:nvSpPr>
        <dsp:cNvPr id="0" name=""/>
        <dsp:cNvSpPr/>
      </dsp:nvSpPr>
      <dsp:spPr>
        <a:xfrm>
          <a:off x="6505922" y="21860"/>
          <a:ext cx="2852191" cy="734871"/>
        </a:xfrm>
        <a:prstGeom prst="rect">
          <a:avLst/>
        </a:prstGeom>
        <a:solidFill>
          <a:schemeClr val="accent3">
            <a:hueOff val="10993999"/>
            <a:satOff val="-7943"/>
            <a:lumOff val="2941"/>
            <a:alphaOff val="0"/>
          </a:schemeClr>
        </a:solidFill>
        <a:ln w="12700" cap="flat" cmpd="sng" algn="ctr">
          <a:solidFill>
            <a:schemeClr val="accent3">
              <a:hueOff val="10993999"/>
              <a:satOff val="-7943"/>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rPr>
            <a:t>Movements across province</a:t>
          </a:r>
          <a:endParaRPr lang="en-ZA" sz="2000" kern="1200" dirty="0">
            <a:latin typeface="Calibri Light" panose="020F0302020204030204" pitchFamily="34" charset="0"/>
          </a:endParaRPr>
        </a:p>
      </dsp:txBody>
      <dsp:txXfrm>
        <a:off x="6505922" y="21860"/>
        <a:ext cx="2852191" cy="734871"/>
      </dsp:txXfrm>
    </dsp:sp>
    <dsp:sp modelId="{50CFC996-86A6-4F65-B0B9-A95ED1689CCA}">
      <dsp:nvSpPr>
        <dsp:cNvPr id="0" name=""/>
        <dsp:cNvSpPr/>
      </dsp:nvSpPr>
      <dsp:spPr>
        <a:xfrm>
          <a:off x="6505922" y="756731"/>
          <a:ext cx="2852191" cy="4721399"/>
        </a:xfrm>
        <a:prstGeom prst="rect">
          <a:avLst/>
        </a:prstGeom>
        <a:solidFill>
          <a:schemeClr val="accent3">
            <a:tint val="40000"/>
            <a:alpha val="90000"/>
            <a:hueOff val="11307759"/>
            <a:satOff val="-5428"/>
            <a:lumOff val="500"/>
            <a:alphaOff val="0"/>
          </a:schemeClr>
        </a:solidFill>
        <a:ln w="12700" cap="flat" cmpd="sng" algn="ctr">
          <a:solidFill>
            <a:schemeClr val="accent3">
              <a:tint val="40000"/>
              <a:alpha val="90000"/>
              <a:hueOff val="11307759"/>
              <a:satOff val="-5428"/>
              <a:lumOff val="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ZA" sz="2000" kern="1200" dirty="0" smtClean="0">
              <a:latin typeface="Calibri Light" panose="020F0302020204030204" pitchFamily="34" charset="0"/>
            </a:rPr>
            <a:t>Very little! </a:t>
          </a: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r>
            <a:rPr lang="en-ZA" sz="2000" kern="1200" dirty="0" smtClean="0">
              <a:latin typeface="Calibri Light" panose="020F0302020204030204" pitchFamily="34" charset="0"/>
            </a:rPr>
            <a:t>Less than 3% of school-to-school principal moves are cross provincial. </a:t>
          </a: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endParaRPr lang="en-ZA" sz="2000" kern="1200" dirty="0">
            <a:latin typeface="Calibri Light" panose="020F0302020204030204" pitchFamily="34" charset="0"/>
          </a:endParaRPr>
        </a:p>
        <a:p>
          <a:pPr marL="228600" lvl="1" indent="-228600" algn="l" defTabSz="889000">
            <a:lnSpc>
              <a:spcPct val="90000"/>
            </a:lnSpc>
            <a:spcBef>
              <a:spcPct val="0"/>
            </a:spcBef>
            <a:spcAft>
              <a:spcPct val="15000"/>
            </a:spcAft>
            <a:buChar char="••"/>
          </a:pPr>
          <a:r>
            <a:rPr lang="en-ZA" sz="2000" kern="1200" dirty="0" smtClean="0">
              <a:latin typeface="Calibri Light" panose="020F0302020204030204" pitchFamily="34" charset="0"/>
            </a:rPr>
            <a:t>Compare </a:t>
          </a:r>
          <a:r>
            <a:rPr lang="en-ZA" sz="2000" kern="1200" dirty="0" err="1" smtClean="0">
              <a:latin typeface="Calibri Light" panose="020F0302020204030204" pitchFamily="34" charset="0"/>
            </a:rPr>
            <a:t>Gustafsson</a:t>
          </a:r>
          <a:r>
            <a:rPr lang="en-ZA" sz="2000" kern="1200" dirty="0" smtClean="0">
              <a:latin typeface="Calibri Light" panose="020F0302020204030204" pitchFamily="34" charset="0"/>
            </a:rPr>
            <a:t> (2016) </a:t>
          </a:r>
          <a:endParaRPr lang="en-ZA" sz="2000" kern="1200" dirty="0">
            <a:latin typeface="Calibri Light" panose="020F0302020204030204" pitchFamily="34" charset="0"/>
          </a:endParaRPr>
        </a:p>
        <a:p>
          <a:pPr marL="457200" lvl="2" indent="-228600" algn="l" defTabSz="889000">
            <a:lnSpc>
              <a:spcPct val="90000"/>
            </a:lnSpc>
            <a:spcBef>
              <a:spcPct val="0"/>
            </a:spcBef>
            <a:spcAft>
              <a:spcPct val="15000"/>
            </a:spcAft>
            <a:buChar char="••"/>
          </a:pPr>
          <a:r>
            <a:rPr lang="en-ZA" sz="2000" kern="1200" dirty="0" smtClean="0">
              <a:latin typeface="Calibri Light" panose="020F0302020204030204" pitchFamily="34" charset="0"/>
            </a:rPr>
            <a:t>Barriers to cross-provincial movement of teachers</a:t>
          </a:r>
          <a:endParaRPr lang="en-ZA" sz="2000" kern="1200" dirty="0">
            <a:latin typeface="Calibri Light" panose="020F0302020204030204" pitchFamily="34" charset="0"/>
          </a:endParaRPr>
        </a:p>
      </dsp:txBody>
      <dsp:txXfrm>
        <a:off x="6505922" y="756731"/>
        <a:ext cx="2852191" cy="47213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BEA73-8900-4545-A6E5-C0CD4C8A8430}">
      <dsp:nvSpPr>
        <dsp:cNvPr id="0" name=""/>
        <dsp:cNvSpPr/>
      </dsp:nvSpPr>
      <dsp:spPr>
        <a:xfrm>
          <a:off x="2952332" y="2110740"/>
          <a:ext cx="2097750" cy="1845214"/>
        </a:xfrm>
        <a:prstGeom prst="roundRect">
          <a:avLst/>
        </a:prstGeom>
        <a:solidFill>
          <a:schemeClr val="tx1"/>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ZA" sz="2400" kern="1200" dirty="0" smtClean="0">
              <a:solidFill>
                <a:schemeClr val="bg1"/>
              </a:solidFill>
              <a:latin typeface="Calibri Light" panose="020F0302020204030204" pitchFamily="34" charset="0"/>
            </a:rPr>
            <a:t>Challenge 5: Principal turnover may create </a:t>
          </a:r>
          <a:r>
            <a:rPr lang="en-ZA" sz="2400" b="1" kern="1200" dirty="0" smtClean="0">
              <a:solidFill>
                <a:schemeClr val="bg1"/>
              </a:solidFill>
              <a:latin typeface="Calibri Light" panose="020F0302020204030204" pitchFamily="34" charset="0"/>
            </a:rPr>
            <a:t>instability</a:t>
          </a:r>
          <a:endParaRPr lang="en-ZA" sz="2400" b="1" kern="1200" dirty="0">
            <a:solidFill>
              <a:schemeClr val="bg1"/>
            </a:solidFill>
            <a:latin typeface="Calibri Light" panose="020F0302020204030204" pitchFamily="34" charset="0"/>
          </a:endParaRPr>
        </a:p>
      </dsp:txBody>
      <dsp:txXfrm>
        <a:off x="3042408" y="2200816"/>
        <a:ext cx="1917598" cy="1665062"/>
      </dsp:txXfrm>
    </dsp:sp>
    <dsp:sp modelId="{84F897D6-763E-4A7D-841C-A7FC99D6E692}">
      <dsp:nvSpPr>
        <dsp:cNvPr id="0" name=""/>
        <dsp:cNvSpPr/>
      </dsp:nvSpPr>
      <dsp:spPr>
        <a:xfrm rot="16126362">
          <a:off x="3706221" y="1841353"/>
          <a:ext cx="538897" cy="0"/>
        </a:xfrm>
        <a:custGeom>
          <a:avLst/>
          <a:gdLst/>
          <a:ahLst/>
          <a:cxnLst/>
          <a:rect l="0" t="0" r="0" b="0"/>
          <a:pathLst>
            <a:path>
              <a:moveTo>
                <a:pt x="0" y="0"/>
              </a:moveTo>
              <a:lnTo>
                <a:pt x="538897" y="0"/>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938B0-FB9A-43A8-B069-BD6F8F4D8FB9}">
      <dsp:nvSpPr>
        <dsp:cNvPr id="0" name=""/>
        <dsp:cNvSpPr/>
      </dsp:nvSpPr>
      <dsp:spPr>
        <a:xfrm>
          <a:off x="1808855" y="-186042"/>
          <a:ext cx="4284424" cy="175800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rPr>
            <a:t>Alters lines of communication, realigns relationships of power, equilibrium of the organisation disturbed </a:t>
          </a:r>
        </a:p>
        <a:p>
          <a:pPr lvl="0" algn="ctr" defTabSz="889000">
            <a:lnSpc>
              <a:spcPct val="90000"/>
            </a:lnSpc>
            <a:spcBef>
              <a:spcPct val="0"/>
            </a:spcBef>
            <a:spcAft>
              <a:spcPct val="35000"/>
            </a:spcAft>
          </a:pPr>
          <a:r>
            <a:rPr lang="en-ZA" sz="1600" i="1" kern="1200" dirty="0" smtClean="0">
              <a:latin typeface="Calibri Light" panose="020F0302020204030204" pitchFamily="34" charset="0"/>
            </a:rPr>
            <a:t>(</a:t>
          </a:r>
          <a:r>
            <a:rPr lang="en-ZA" sz="1600" i="1" kern="1200" dirty="0" err="1" smtClean="0">
              <a:latin typeface="Calibri Light" panose="020F0302020204030204" pitchFamily="34" charset="0"/>
            </a:rPr>
            <a:t>Miskel</a:t>
          </a:r>
          <a:r>
            <a:rPr lang="en-ZA" sz="1600" i="1" kern="1200" dirty="0" smtClean="0">
              <a:latin typeface="Calibri Light" panose="020F0302020204030204" pitchFamily="34" charset="0"/>
            </a:rPr>
            <a:t> and Cosgrove 1985, Hart 1991)</a:t>
          </a:r>
          <a:endParaRPr lang="en-ZA" sz="1600" i="1" kern="1200" dirty="0">
            <a:latin typeface="Calibri Light" panose="020F0302020204030204" pitchFamily="34" charset="0"/>
          </a:endParaRPr>
        </a:p>
      </dsp:txBody>
      <dsp:txXfrm>
        <a:off x="1894674" y="-100223"/>
        <a:ext cx="4112786" cy="1586371"/>
      </dsp:txXfrm>
    </dsp:sp>
    <dsp:sp modelId="{31F5EF51-5936-4B9D-95F7-C64E4B8C68E5}">
      <dsp:nvSpPr>
        <dsp:cNvPr id="0" name=""/>
        <dsp:cNvSpPr/>
      </dsp:nvSpPr>
      <dsp:spPr>
        <a:xfrm rot="20752992">
          <a:off x="5034534" y="2643991"/>
          <a:ext cx="1029684" cy="0"/>
        </a:xfrm>
        <a:custGeom>
          <a:avLst/>
          <a:gdLst/>
          <a:ahLst/>
          <a:cxnLst/>
          <a:rect l="0" t="0" r="0" b="0"/>
          <a:pathLst>
            <a:path>
              <a:moveTo>
                <a:pt x="0" y="0"/>
              </a:moveTo>
              <a:lnTo>
                <a:pt x="1029684" y="0"/>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4DE6F-5BC1-48F6-887C-D9860772EFC2}">
      <dsp:nvSpPr>
        <dsp:cNvPr id="0" name=""/>
        <dsp:cNvSpPr/>
      </dsp:nvSpPr>
      <dsp:spPr>
        <a:xfrm>
          <a:off x="6048670" y="1368146"/>
          <a:ext cx="2217292" cy="174291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rPr>
            <a:t>Loss of institutional knowledge. </a:t>
          </a:r>
        </a:p>
      </dsp:txBody>
      <dsp:txXfrm>
        <a:off x="6133752" y="1453228"/>
        <a:ext cx="2047128" cy="1572750"/>
      </dsp:txXfrm>
    </dsp:sp>
    <dsp:sp modelId="{F8E3A88D-C5E8-4BD9-BDF5-CF93969C92E3}">
      <dsp:nvSpPr>
        <dsp:cNvPr id="0" name=""/>
        <dsp:cNvSpPr/>
      </dsp:nvSpPr>
      <dsp:spPr>
        <a:xfrm rot="1410372">
          <a:off x="5030964" y="3581434"/>
          <a:ext cx="460767" cy="0"/>
        </a:xfrm>
        <a:custGeom>
          <a:avLst/>
          <a:gdLst/>
          <a:ahLst/>
          <a:cxnLst/>
          <a:rect l="0" t="0" r="0" b="0"/>
          <a:pathLst>
            <a:path>
              <a:moveTo>
                <a:pt x="0" y="0"/>
              </a:moveTo>
              <a:lnTo>
                <a:pt x="460767" y="0"/>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36691C-045B-4204-8E4E-5DF4F83A135E}">
      <dsp:nvSpPr>
        <dsp:cNvPr id="0" name=""/>
        <dsp:cNvSpPr/>
      </dsp:nvSpPr>
      <dsp:spPr>
        <a:xfrm>
          <a:off x="5472613" y="3456391"/>
          <a:ext cx="3009719" cy="174291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rPr>
            <a:t>Adjustment period: new principal must adjust to the new role and ‘social organisation’ of the school.</a:t>
          </a:r>
        </a:p>
      </dsp:txBody>
      <dsp:txXfrm>
        <a:off x="5557695" y="3541473"/>
        <a:ext cx="2839555" cy="1572750"/>
      </dsp:txXfrm>
    </dsp:sp>
    <dsp:sp modelId="{624EA723-FE5E-4D26-BF6A-AE8EBEBDCDC0}">
      <dsp:nvSpPr>
        <dsp:cNvPr id="0" name=""/>
        <dsp:cNvSpPr/>
      </dsp:nvSpPr>
      <dsp:spPr>
        <a:xfrm rot="5467914">
          <a:off x="3833794" y="4102219"/>
          <a:ext cx="292586" cy="0"/>
        </a:xfrm>
        <a:custGeom>
          <a:avLst/>
          <a:gdLst/>
          <a:ahLst/>
          <a:cxnLst/>
          <a:rect l="0" t="0" r="0" b="0"/>
          <a:pathLst>
            <a:path>
              <a:moveTo>
                <a:pt x="0" y="0"/>
              </a:moveTo>
              <a:lnTo>
                <a:pt x="292586" y="0"/>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6CF74-137D-4B42-AA9E-E5E29E976E45}">
      <dsp:nvSpPr>
        <dsp:cNvPr id="0" name=""/>
        <dsp:cNvSpPr/>
      </dsp:nvSpPr>
      <dsp:spPr>
        <a:xfrm>
          <a:off x="2520281" y="4248484"/>
          <a:ext cx="2875779" cy="192604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ZA" sz="2000" kern="1200" dirty="0" smtClean="0">
              <a:latin typeface="Calibri Light" panose="020F0302020204030204" pitchFamily="34" charset="0"/>
            </a:rPr>
            <a:t>Takes time for principal to have their full effect on the school environment </a:t>
          </a:r>
        </a:p>
        <a:p>
          <a:pPr lvl="0" algn="ctr" defTabSz="889000">
            <a:lnSpc>
              <a:spcPct val="90000"/>
            </a:lnSpc>
            <a:spcBef>
              <a:spcPct val="0"/>
            </a:spcBef>
            <a:spcAft>
              <a:spcPct val="35000"/>
            </a:spcAft>
          </a:pPr>
          <a:r>
            <a:rPr lang="en-ZA" sz="1800" i="1" kern="1200" dirty="0" smtClean="0">
              <a:latin typeface="Calibri Light" panose="020F0302020204030204" pitchFamily="34" charset="0"/>
            </a:rPr>
            <a:t>(</a:t>
          </a:r>
          <a:r>
            <a:rPr lang="en-ZA" sz="1800" i="1" kern="1200" dirty="0" err="1" smtClean="0">
              <a:latin typeface="Calibri Light" panose="020F0302020204030204" pitchFamily="34" charset="0"/>
            </a:rPr>
            <a:t>Coelli</a:t>
          </a:r>
          <a:r>
            <a:rPr lang="en-ZA" sz="1800" i="1" kern="1200" dirty="0" smtClean="0">
              <a:latin typeface="Calibri Light" panose="020F0302020204030204" pitchFamily="34" charset="0"/>
            </a:rPr>
            <a:t> and Green, 2012). </a:t>
          </a:r>
          <a:endParaRPr lang="en-ZA" sz="1800" i="1" kern="1200" dirty="0">
            <a:latin typeface="Calibri Light" panose="020F0302020204030204" pitchFamily="34" charset="0"/>
          </a:endParaRPr>
        </a:p>
      </dsp:txBody>
      <dsp:txXfrm>
        <a:off x="2614303" y="4342506"/>
        <a:ext cx="2687735" cy="1738002"/>
      </dsp:txXfrm>
    </dsp:sp>
    <dsp:sp modelId="{08A4233A-48F8-43CF-9783-553DEE4BEA88}">
      <dsp:nvSpPr>
        <dsp:cNvPr id="0" name=""/>
        <dsp:cNvSpPr/>
      </dsp:nvSpPr>
      <dsp:spPr>
        <a:xfrm rot="9436500">
          <a:off x="2056498" y="3652661"/>
          <a:ext cx="932009" cy="0"/>
        </a:xfrm>
        <a:custGeom>
          <a:avLst/>
          <a:gdLst/>
          <a:ahLst/>
          <a:cxnLst/>
          <a:rect l="0" t="0" r="0" b="0"/>
          <a:pathLst>
            <a:path>
              <a:moveTo>
                <a:pt x="0" y="0"/>
              </a:moveTo>
              <a:lnTo>
                <a:pt x="932009" y="0"/>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8BBC5-E3CB-4218-944A-F97A7C52024F}">
      <dsp:nvSpPr>
        <dsp:cNvPr id="0" name=""/>
        <dsp:cNvSpPr/>
      </dsp:nvSpPr>
      <dsp:spPr>
        <a:xfrm>
          <a:off x="72015" y="3384373"/>
          <a:ext cx="2020659" cy="174291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ZA" sz="1800" i="0" kern="1200" dirty="0" smtClean="0">
              <a:latin typeface="Calibri Light" panose="020F0302020204030204" pitchFamily="34" charset="0"/>
            </a:rPr>
            <a:t>Contestation around appointment </a:t>
          </a:r>
          <a:endParaRPr lang="en-ZA" sz="1800" i="0" kern="1200" dirty="0">
            <a:latin typeface="Calibri Light" panose="020F0302020204030204" pitchFamily="34" charset="0"/>
          </a:endParaRPr>
        </a:p>
      </dsp:txBody>
      <dsp:txXfrm>
        <a:off x="157097" y="3469455"/>
        <a:ext cx="1850495" cy="1572750"/>
      </dsp:txXfrm>
    </dsp:sp>
    <dsp:sp modelId="{0362F784-A9A3-42AC-A3E6-C15944787D70}">
      <dsp:nvSpPr>
        <dsp:cNvPr id="0" name=""/>
        <dsp:cNvSpPr/>
      </dsp:nvSpPr>
      <dsp:spPr>
        <a:xfrm rot="11776467">
          <a:off x="1549346" y="2526538"/>
          <a:ext cx="1431668" cy="0"/>
        </a:xfrm>
        <a:custGeom>
          <a:avLst/>
          <a:gdLst/>
          <a:ahLst/>
          <a:cxnLst/>
          <a:rect l="0" t="0" r="0" b="0"/>
          <a:pathLst>
            <a:path>
              <a:moveTo>
                <a:pt x="0" y="0"/>
              </a:moveTo>
              <a:lnTo>
                <a:pt x="1431668" y="0"/>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56121A-1EA4-484E-9E62-E6B7C3D71681}">
      <dsp:nvSpPr>
        <dsp:cNvPr id="0" name=""/>
        <dsp:cNvSpPr/>
      </dsp:nvSpPr>
      <dsp:spPr>
        <a:xfrm>
          <a:off x="0" y="1224134"/>
          <a:ext cx="1578029" cy="174291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ZA" sz="1800" i="0" kern="1200" dirty="0" smtClean="0">
              <a:latin typeface="Calibri Light" panose="020F0302020204030204" pitchFamily="34" charset="0"/>
            </a:rPr>
            <a:t>Altered staff dynamics</a:t>
          </a:r>
          <a:endParaRPr lang="en-ZA" sz="1800" i="1" kern="1200" dirty="0">
            <a:latin typeface="Calibri Light" panose="020F0302020204030204" pitchFamily="34" charset="0"/>
          </a:endParaRPr>
        </a:p>
      </dsp:txBody>
      <dsp:txXfrm>
        <a:off x="77033" y="1301167"/>
        <a:ext cx="1423963" cy="15888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3FD3F-3AF9-4023-B963-1A4A48EB38E9}">
      <dsp:nvSpPr>
        <dsp:cNvPr id="0" name=""/>
        <dsp:cNvSpPr/>
      </dsp:nvSpPr>
      <dsp:spPr>
        <a:xfrm>
          <a:off x="3672427" y="1227181"/>
          <a:ext cx="2160232" cy="1632508"/>
        </a:xfrm>
        <a:prstGeom prst="roundRect">
          <a:avLst/>
        </a:prstGeom>
        <a:solidFill>
          <a:schemeClr val="accent1">
            <a:lumMod val="60000"/>
            <a:lumOff val="40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ZA" sz="2400" b="0" kern="1200" dirty="0" smtClean="0">
              <a:latin typeface="+mj-lt"/>
            </a:rPr>
            <a:t>Principal Leadership changes impacts</a:t>
          </a:r>
          <a:endParaRPr lang="en-ZA" sz="2400" b="0" kern="1200" dirty="0">
            <a:latin typeface="+mj-lt"/>
          </a:endParaRPr>
        </a:p>
      </dsp:txBody>
      <dsp:txXfrm>
        <a:off x="3752119" y="1306873"/>
        <a:ext cx="2000848" cy="1473124"/>
      </dsp:txXfrm>
    </dsp:sp>
    <dsp:sp modelId="{649349DE-B2B6-44D6-9EB4-295C7D78ED0B}">
      <dsp:nvSpPr>
        <dsp:cNvPr id="0" name=""/>
        <dsp:cNvSpPr/>
      </dsp:nvSpPr>
      <dsp:spPr>
        <a:xfrm rot="20327503">
          <a:off x="5811337" y="1510415"/>
          <a:ext cx="629650" cy="0"/>
        </a:xfrm>
        <a:custGeom>
          <a:avLst/>
          <a:gdLst/>
          <a:ahLst/>
          <a:cxnLst/>
          <a:rect l="0" t="0" r="0" b="0"/>
          <a:pathLst>
            <a:path>
              <a:moveTo>
                <a:pt x="0" y="0"/>
              </a:moveTo>
              <a:lnTo>
                <a:pt x="629650" y="0"/>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A8AF91-C13A-4CBA-97CB-8D1AB69910FA}">
      <dsp:nvSpPr>
        <dsp:cNvPr id="0" name=""/>
        <dsp:cNvSpPr/>
      </dsp:nvSpPr>
      <dsp:spPr>
        <a:xfrm>
          <a:off x="6419665" y="-9095"/>
          <a:ext cx="2941383" cy="1669863"/>
        </a:xfrm>
        <a:prstGeom prst="round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ZA" sz="2900" i="0" kern="1200" dirty="0" smtClean="0">
              <a:latin typeface="Calibri Light" panose="020F0302020204030204" pitchFamily="34" charset="0"/>
            </a:rPr>
            <a:t>Rising teacher turnover </a:t>
          </a:r>
        </a:p>
        <a:p>
          <a:pPr lvl="0" algn="ctr" defTabSz="1289050">
            <a:lnSpc>
              <a:spcPct val="90000"/>
            </a:lnSpc>
            <a:spcBef>
              <a:spcPct val="0"/>
            </a:spcBef>
            <a:spcAft>
              <a:spcPct val="35000"/>
            </a:spcAft>
          </a:pPr>
          <a:r>
            <a:rPr lang="en-ZA" sz="2000" i="1" kern="1200" dirty="0" smtClean="0">
              <a:latin typeface="Calibri Light" panose="020F0302020204030204" pitchFamily="34" charset="0"/>
            </a:rPr>
            <a:t>Wills (2016) </a:t>
          </a:r>
          <a:endParaRPr lang="en-ZA" sz="2000" i="0" kern="1200" dirty="0">
            <a:latin typeface="Calibri Light" panose="020F0302020204030204" pitchFamily="34" charset="0"/>
          </a:endParaRPr>
        </a:p>
      </dsp:txBody>
      <dsp:txXfrm>
        <a:off x="6501181" y="72421"/>
        <a:ext cx="2778351" cy="1506831"/>
      </dsp:txXfrm>
    </dsp:sp>
    <dsp:sp modelId="{D0DD84E5-C9F1-4351-8D57-BA5F0EDA4148}">
      <dsp:nvSpPr>
        <dsp:cNvPr id="0" name=""/>
        <dsp:cNvSpPr/>
      </dsp:nvSpPr>
      <dsp:spPr>
        <a:xfrm rot="12090531">
          <a:off x="3037090" y="1497100"/>
          <a:ext cx="658257" cy="0"/>
        </a:xfrm>
        <a:custGeom>
          <a:avLst/>
          <a:gdLst/>
          <a:ahLst/>
          <a:cxnLst/>
          <a:rect l="0" t="0" r="0" b="0"/>
          <a:pathLst>
            <a:path>
              <a:moveTo>
                <a:pt x="0" y="0"/>
              </a:moveTo>
              <a:lnTo>
                <a:pt x="658257" y="0"/>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604053-105A-43A4-B444-0BF3EB22EA20}">
      <dsp:nvSpPr>
        <dsp:cNvPr id="0" name=""/>
        <dsp:cNvSpPr/>
      </dsp:nvSpPr>
      <dsp:spPr>
        <a:xfrm>
          <a:off x="144035" y="0"/>
          <a:ext cx="2915975" cy="1603700"/>
        </a:xfrm>
        <a:prstGeom prst="round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ZA" sz="2400" i="0" kern="1200" dirty="0" smtClean="0">
              <a:latin typeface="Calibri Light" panose="020F0302020204030204" pitchFamily="34" charset="0"/>
            </a:rPr>
            <a:t>Decline in school performance in the short –medium run </a:t>
          </a:r>
          <a:endParaRPr lang="en-ZA" sz="2000" i="0" kern="1200" dirty="0" smtClean="0">
            <a:latin typeface="Calibri Light" panose="020F0302020204030204" pitchFamily="34" charset="0"/>
          </a:endParaRPr>
        </a:p>
        <a:p>
          <a:pPr lvl="0" algn="ctr" defTabSz="1066800">
            <a:lnSpc>
              <a:spcPct val="90000"/>
            </a:lnSpc>
            <a:spcBef>
              <a:spcPct val="0"/>
            </a:spcBef>
            <a:spcAft>
              <a:spcPct val="35000"/>
            </a:spcAft>
          </a:pPr>
          <a:r>
            <a:rPr lang="en-ZA" sz="2000" i="1" kern="1200" dirty="0" smtClean="0">
              <a:latin typeface="Calibri Light" panose="020F0302020204030204" pitchFamily="34" charset="0"/>
            </a:rPr>
            <a:t>Wills (2016)</a:t>
          </a:r>
        </a:p>
      </dsp:txBody>
      <dsp:txXfrm>
        <a:off x="222321" y="78286"/>
        <a:ext cx="2759403" cy="144712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1DD1E4F-5236-4C28-8E8A-B0E6ACF5977F}" type="datetimeFigureOut">
              <a:rPr lang="en-ZA" smtClean="0"/>
              <a:t>2016/05/24</a:t>
            </a:fld>
            <a:endParaRPr lang="en-ZA"/>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226F1EF-1E90-4C16-A847-F392CC8F808D}" type="slidenum">
              <a:rPr lang="en-ZA" smtClean="0"/>
              <a:t>‹#›</a:t>
            </a:fld>
            <a:endParaRPr lang="en-ZA"/>
          </a:p>
        </p:txBody>
      </p:sp>
    </p:spTree>
    <p:extLst>
      <p:ext uri="{BB962C8B-B14F-4D97-AF65-F5344CB8AC3E}">
        <p14:creationId xmlns:p14="http://schemas.microsoft.com/office/powerpoint/2010/main" val="332792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7CA943-1785-48B0-97F8-1E78C8DC973E}" type="datetimeFigureOut">
              <a:rPr lang="en-ZA" smtClean="0"/>
              <a:t>2016/05/24</a:t>
            </a:fld>
            <a:endParaRPr lang="en-Z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E5E242-C2F1-4F47-8F7F-244CFDD18297}" type="slidenum">
              <a:rPr lang="en-ZA" smtClean="0"/>
              <a:t>‹#›</a:t>
            </a:fld>
            <a:endParaRPr lang="en-ZA"/>
          </a:p>
        </p:txBody>
      </p:sp>
      <p:sp>
        <p:nvSpPr>
          <p:cNvPr id="8" name="Notes Placeholder 7"/>
          <p:cNvSpPr>
            <a:spLocks noGrp="1"/>
          </p:cNvSpPr>
          <p:nvPr>
            <p:ph type="body" sz="quarter" idx="3"/>
          </p:nvPr>
        </p:nvSpPr>
        <p:spPr>
          <a:xfrm>
            <a:off x="336848" y="3496072"/>
            <a:ext cx="6408712" cy="510352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9" name="Slide Image Placeholder 8"/>
          <p:cNvSpPr>
            <a:spLocks noGrp="1" noRot="1" noChangeAspect="1"/>
          </p:cNvSpPr>
          <p:nvPr>
            <p:ph type="sldImg" idx="2"/>
          </p:nvPr>
        </p:nvSpPr>
        <p:spPr>
          <a:xfrm>
            <a:off x="1705000" y="696913"/>
            <a:ext cx="3672408" cy="2542436"/>
          </a:xfrm>
          <a:prstGeom prst="rect">
            <a:avLst/>
          </a:prstGeom>
          <a:noFill/>
          <a:ln w="12700">
            <a:solidFill>
              <a:prstClr val="black"/>
            </a:solidFill>
          </a:ln>
        </p:spPr>
        <p:txBody>
          <a:bodyPr vert="horz" lIns="91440" tIns="45720" rIns="91440" bIns="45720" rtlCol="0" anchor="ctr"/>
          <a:lstStyle/>
          <a:p>
            <a:endParaRPr lang="en-ZA"/>
          </a:p>
        </p:txBody>
      </p:sp>
    </p:spTree>
    <p:extLst>
      <p:ext uri="{BB962C8B-B14F-4D97-AF65-F5344CB8AC3E}">
        <p14:creationId xmlns:p14="http://schemas.microsoft.com/office/powerpoint/2010/main" val="1365452548"/>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a:t>
            </a:fld>
            <a:endParaRPr lang="en-ZA"/>
          </a:p>
        </p:txBody>
      </p:sp>
    </p:spTree>
    <p:extLst>
      <p:ext uri="{BB962C8B-B14F-4D97-AF65-F5344CB8AC3E}">
        <p14:creationId xmlns:p14="http://schemas.microsoft.com/office/powerpoint/2010/main" val="38886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dirty="0" smtClean="0"/>
              <a:t>You</a:t>
            </a:r>
            <a:r>
              <a:rPr lang="en-ZA" baseline="0" dirty="0" smtClean="0"/>
              <a:t> may be interested in the provincial differences in the proportion of principals that are older 55 or older or 60 years or older currently. WC and GP are likely to be facing the largest relative number of principal retirements, particularly when you consider the proportion of principals that are 60 years or older. For the country as a whole about 8% of principals are 60+ representing 1700. If we consider those that are 55 to 59. Another 5600 principals are added to the potential retirement number.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12</a:t>
            </a:fld>
            <a:endParaRPr lang="en-ZA"/>
          </a:p>
        </p:txBody>
      </p:sp>
    </p:spTree>
    <p:extLst>
      <p:ext uri="{BB962C8B-B14F-4D97-AF65-F5344CB8AC3E}">
        <p14:creationId xmlns:p14="http://schemas.microsoft.com/office/powerpoint/2010/main" val="148870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indent="-171450" defTabSz="931774">
              <a:buFont typeface="Arial" panose="020B0604020202020204" pitchFamily="34" charset="0"/>
              <a:buChar char="•"/>
            </a:pPr>
            <a:r>
              <a:rPr lang="en-ZA" dirty="0"/>
              <a:t>Proportionally, more principal replacements will need to take place in wealthier schools given differences in the age profile of principals across schools. </a:t>
            </a:r>
            <a:r>
              <a:rPr lang="en-ZA" dirty="0" smtClean="0"/>
              <a:t>In </a:t>
            </a:r>
            <a:r>
              <a:rPr lang="en-ZA" dirty="0"/>
              <a:t>2012, nearly a half of quintile five schools had incumbent principals aged 55 years or older as opposed to 27 per cent of quintile one schools as identified in this Figure. </a:t>
            </a:r>
            <a:endParaRPr lang="en-ZA" dirty="0" smtClean="0"/>
          </a:p>
          <a:p>
            <a:pPr marL="171450" indent="-171450" defTabSz="931774">
              <a:buFont typeface="Arial" panose="020B0604020202020204" pitchFamily="34" charset="0"/>
              <a:buChar char="•"/>
            </a:pPr>
            <a:endParaRPr lang="en-ZA" dirty="0" smtClean="0"/>
          </a:p>
          <a:p>
            <a:pPr marL="171450" indent="-171450" defTabSz="931774">
              <a:buFont typeface="Arial" panose="020B0604020202020204" pitchFamily="34" charset="0"/>
              <a:buChar char="•"/>
            </a:pPr>
            <a:r>
              <a:rPr lang="en-ZA" dirty="0" smtClean="0"/>
              <a:t>However </a:t>
            </a:r>
            <a:r>
              <a:rPr lang="en-ZA" dirty="0"/>
              <a:t>the demand for new principal replacements is considerably higher in poorer schools simply because there are more poor schools. Despite use of the term ‘quintile’ in the ranking of school wealth by the DBE, there is an unequal share of schools represented in lower quintiles</a:t>
            </a:r>
            <a:r>
              <a:rPr lang="en-ZA" dirty="0" smtClean="0"/>
              <a:t>.</a:t>
            </a:r>
          </a:p>
          <a:p>
            <a:pPr marL="171450" indent="-171450" defTabSz="931774">
              <a:buFont typeface="Arial" panose="020B0604020202020204" pitchFamily="34" charset="0"/>
              <a:buChar char="•"/>
            </a:pPr>
            <a:endParaRPr lang="en-ZA" dirty="0"/>
          </a:p>
          <a:p>
            <a:r>
              <a:rPr lang="en-ZA" baseline="0" dirty="0" smtClean="0"/>
              <a:t>The system needs to be prepared now for substantial numbers of retirements particularly in poorer schools (where we want to see the biggest improvements in student achievement)</a:t>
            </a:r>
          </a:p>
          <a:p>
            <a:endParaRPr lang="en-ZA" baseline="0" dirty="0" smtClean="0"/>
          </a:p>
          <a:p>
            <a:r>
              <a:rPr lang="en-ZA" baseline="0" dirty="0" smtClean="0"/>
              <a:t>But we need right policies and processes in place to ensure that the right principal candidates are appointed and to protect these positions, particularly in light of concerns about corruption and irregularities in principal appointment process.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13</a:t>
            </a:fld>
            <a:endParaRPr lang="en-ZA"/>
          </a:p>
        </p:txBody>
      </p:sp>
    </p:spTree>
    <p:extLst>
      <p:ext uri="{BB962C8B-B14F-4D97-AF65-F5344CB8AC3E}">
        <p14:creationId xmlns:p14="http://schemas.microsoft.com/office/powerpoint/2010/main" val="278027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285750" indent="-285750">
              <a:buFont typeface="Arial" panose="020B0604020202020204" pitchFamily="34" charset="0"/>
              <a:buChar char="•"/>
            </a:pPr>
            <a:endParaRPr lang="en-ZA" sz="1400" dirty="0"/>
          </a:p>
        </p:txBody>
      </p:sp>
      <p:sp>
        <p:nvSpPr>
          <p:cNvPr id="4" name="Slide Number Placeholder 3"/>
          <p:cNvSpPr>
            <a:spLocks noGrp="1"/>
          </p:cNvSpPr>
          <p:nvPr>
            <p:ph type="sldNum" sz="quarter" idx="10"/>
          </p:nvPr>
        </p:nvSpPr>
        <p:spPr/>
        <p:txBody>
          <a:bodyPr/>
          <a:lstStyle/>
          <a:p>
            <a:fld id="{FEE5E242-C2F1-4F47-8F7F-244CFDD18297}" type="slidenum">
              <a:rPr lang="en-ZA" smtClean="0"/>
              <a:t>14</a:t>
            </a:fld>
            <a:endParaRPr lang="en-ZA"/>
          </a:p>
        </p:txBody>
      </p:sp>
    </p:spTree>
    <p:extLst>
      <p:ext uri="{BB962C8B-B14F-4D97-AF65-F5344CB8AC3E}">
        <p14:creationId xmlns:p14="http://schemas.microsoft.com/office/powerpoint/2010/main" val="371956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sz="1400" b="0" i="0" u="none" strike="noStrike" kern="1200" baseline="0" dirty="0" smtClean="0">
                <a:solidFill>
                  <a:schemeClr val="tx1"/>
                </a:solidFill>
                <a:latin typeface="+mn-lt"/>
                <a:ea typeface="+mn-ea"/>
                <a:cs typeface="+mn-cs"/>
              </a:rPr>
              <a:t>“All sectors (Health &amp; Social Work, Police and the General Public Service) with the exception</a:t>
            </a:r>
          </a:p>
          <a:p>
            <a:r>
              <a:rPr lang="en-ZA" sz="1400" b="0" i="0" u="none" strike="noStrike" kern="1200" baseline="0" dirty="0" smtClean="0">
                <a:solidFill>
                  <a:schemeClr val="tx1"/>
                </a:solidFill>
                <a:latin typeface="+mn-lt"/>
                <a:ea typeface="+mn-ea"/>
                <a:cs typeface="+mn-cs"/>
              </a:rPr>
              <a:t>of Education, follow similar practices when it comes to the recruitment of staff. In all but</a:t>
            </a:r>
          </a:p>
          <a:p>
            <a:r>
              <a:rPr lang="en-ZA" sz="1400" b="0" i="0" u="none" strike="noStrike" kern="1200" baseline="0" dirty="0" smtClean="0">
                <a:solidFill>
                  <a:schemeClr val="tx1"/>
                </a:solidFill>
                <a:latin typeface="+mn-lt"/>
                <a:ea typeface="+mn-ea"/>
                <a:cs typeface="+mn-cs"/>
              </a:rPr>
              <a:t>this one sector the processes acknowledge the critical nature of acquiring competent</a:t>
            </a:r>
          </a:p>
          <a:p>
            <a:r>
              <a:rPr lang="en-ZA" sz="1400" b="0" i="0" u="none" strike="noStrike" kern="1200" baseline="0" dirty="0" smtClean="0">
                <a:solidFill>
                  <a:schemeClr val="tx1"/>
                </a:solidFill>
                <a:latin typeface="+mn-lt"/>
                <a:ea typeface="+mn-ea"/>
                <a:cs typeface="+mn-cs"/>
              </a:rPr>
              <a:t>professionals and thus they use special tools, processes to give credibility and validity to the</a:t>
            </a:r>
          </a:p>
          <a:p>
            <a:r>
              <a:rPr lang="en-ZA" sz="1400" b="0" i="0" u="none" strike="noStrike" kern="1200" baseline="0" dirty="0" smtClean="0">
                <a:solidFill>
                  <a:schemeClr val="tx1"/>
                </a:solidFill>
                <a:latin typeface="+mn-lt"/>
                <a:ea typeface="+mn-ea"/>
                <a:cs typeface="+mn-cs"/>
              </a:rPr>
              <a:t>process.” Volmink 2016 p 17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15</a:t>
            </a:fld>
            <a:endParaRPr lang="en-ZA"/>
          </a:p>
        </p:txBody>
      </p:sp>
    </p:spTree>
    <p:extLst>
      <p:ext uri="{BB962C8B-B14F-4D97-AF65-F5344CB8AC3E}">
        <p14:creationId xmlns:p14="http://schemas.microsoft.com/office/powerpoint/2010/main" val="348864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dirty="0" smtClean="0"/>
              <a:t>In recent release of the Volmink</a:t>
            </a:r>
            <a:r>
              <a:rPr lang="en-ZA" baseline="0" dirty="0" smtClean="0"/>
              <a:t> report, they state the problem very eloquently.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16</a:t>
            </a:fld>
            <a:endParaRPr lang="en-ZA"/>
          </a:p>
        </p:txBody>
      </p:sp>
    </p:spTree>
    <p:extLst>
      <p:ext uri="{BB962C8B-B14F-4D97-AF65-F5344CB8AC3E}">
        <p14:creationId xmlns:p14="http://schemas.microsoft.com/office/powerpoint/2010/main" val="4188234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sz="1400" b="0" i="0" u="none" strike="noStrike" kern="1200" baseline="0" dirty="0" smtClean="0">
                <a:solidFill>
                  <a:schemeClr val="tx1"/>
                </a:solidFill>
                <a:latin typeface="+mn-lt"/>
                <a:ea typeface="+mn-ea"/>
                <a:cs typeface="+mn-cs"/>
              </a:rPr>
              <a:t>“All sectors (Health &amp; Social Work, Police and the General Public Service) with the exception</a:t>
            </a:r>
          </a:p>
          <a:p>
            <a:r>
              <a:rPr lang="en-ZA" sz="1400" b="0" i="0" u="none" strike="noStrike" kern="1200" baseline="0" dirty="0" smtClean="0">
                <a:solidFill>
                  <a:schemeClr val="tx1"/>
                </a:solidFill>
                <a:latin typeface="+mn-lt"/>
                <a:ea typeface="+mn-ea"/>
                <a:cs typeface="+mn-cs"/>
              </a:rPr>
              <a:t>of Education, follow similar practices when it comes to the recruitment of staff. In all but</a:t>
            </a:r>
          </a:p>
          <a:p>
            <a:r>
              <a:rPr lang="en-ZA" sz="1400" b="0" i="0" u="none" strike="noStrike" kern="1200" baseline="0" dirty="0" smtClean="0">
                <a:solidFill>
                  <a:schemeClr val="tx1"/>
                </a:solidFill>
                <a:latin typeface="+mn-lt"/>
                <a:ea typeface="+mn-ea"/>
                <a:cs typeface="+mn-cs"/>
              </a:rPr>
              <a:t>this one sector the processes acknowledge the critical nature of acquiring competent</a:t>
            </a:r>
          </a:p>
          <a:p>
            <a:r>
              <a:rPr lang="en-ZA" sz="1400" b="0" i="0" u="none" strike="noStrike" kern="1200" baseline="0" dirty="0" smtClean="0">
                <a:solidFill>
                  <a:schemeClr val="tx1"/>
                </a:solidFill>
                <a:latin typeface="+mn-lt"/>
                <a:ea typeface="+mn-ea"/>
                <a:cs typeface="+mn-cs"/>
              </a:rPr>
              <a:t>professionals and thus they use special tools, processes to give credibility and validity to the</a:t>
            </a:r>
          </a:p>
          <a:p>
            <a:r>
              <a:rPr lang="en-ZA" sz="1400" b="0" i="0" u="none" strike="noStrike" kern="1200" baseline="0" dirty="0" smtClean="0">
                <a:solidFill>
                  <a:schemeClr val="tx1"/>
                </a:solidFill>
                <a:latin typeface="+mn-lt"/>
                <a:ea typeface="+mn-ea"/>
                <a:cs typeface="+mn-cs"/>
              </a:rPr>
              <a:t>process.” Volmink 2016 p 17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17</a:t>
            </a:fld>
            <a:endParaRPr lang="en-ZA"/>
          </a:p>
        </p:txBody>
      </p:sp>
    </p:spTree>
    <p:extLst>
      <p:ext uri="{BB962C8B-B14F-4D97-AF65-F5344CB8AC3E}">
        <p14:creationId xmlns:p14="http://schemas.microsoft.com/office/powerpoint/2010/main" val="331959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pPr lvl="0"/>
            <a:r>
              <a:rPr lang="en-ZA" dirty="0" smtClean="0"/>
              <a:t>Little international evidence to support the notion</a:t>
            </a:r>
            <a:r>
              <a:rPr lang="en-ZA" baseline="0" dirty="0" smtClean="0"/>
              <a:t> that principal and teacher qualifications are systematically linked to higher student performance. </a:t>
            </a:r>
            <a:endParaRPr lang="en-ZA" dirty="0" smtClean="0"/>
          </a:p>
          <a:p>
            <a:pPr marL="0" lvl="0" indent="-137160">
              <a:buNone/>
            </a:pPr>
            <a:r>
              <a:rPr lang="en-ZA" sz="2000" dirty="0" smtClean="0"/>
              <a:t>(</a:t>
            </a:r>
            <a:r>
              <a:rPr lang="en-ZA" sz="2000" dirty="0" err="1" smtClean="0"/>
              <a:t>Clotfelter</a:t>
            </a:r>
            <a:r>
              <a:rPr lang="en-ZA" sz="2000" dirty="0" smtClean="0"/>
              <a:t>, Ladd &amp; </a:t>
            </a:r>
            <a:r>
              <a:rPr lang="en-ZA" sz="2000" dirty="0" err="1" smtClean="0"/>
              <a:t>Vigdor</a:t>
            </a:r>
            <a:r>
              <a:rPr lang="en-ZA" sz="2000" dirty="0" smtClean="0"/>
              <a:t>, 2010; </a:t>
            </a:r>
            <a:r>
              <a:rPr lang="en-ZA" sz="2000" dirty="0" err="1" smtClean="0"/>
              <a:t>Hanushek</a:t>
            </a:r>
            <a:r>
              <a:rPr lang="en-ZA" sz="2000" dirty="0" smtClean="0"/>
              <a:t>, 1986; </a:t>
            </a:r>
            <a:r>
              <a:rPr lang="en-ZA" sz="2000" dirty="0" err="1" smtClean="0"/>
              <a:t>Hanushek</a:t>
            </a:r>
            <a:r>
              <a:rPr lang="en-ZA" sz="2000" dirty="0" smtClean="0"/>
              <a:t>  2007,   Ballou &amp; </a:t>
            </a:r>
            <a:r>
              <a:rPr lang="en-ZA" sz="2000" dirty="0" err="1" smtClean="0"/>
              <a:t>Podursky</a:t>
            </a:r>
            <a:r>
              <a:rPr lang="en-ZA" sz="2000" dirty="0" smtClean="0"/>
              <a:t> 1995; Clark, </a:t>
            </a:r>
            <a:r>
              <a:rPr lang="en-ZA" sz="2000" dirty="0" err="1" smtClean="0"/>
              <a:t>Martorell</a:t>
            </a:r>
            <a:r>
              <a:rPr lang="en-ZA" sz="2000" dirty="0" smtClean="0"/>
              <a:t> &amp; </a:t>
            </a:r>
            <a:r>
              <a:rPr lang="en-ZA" sz="2000" dirty="0" err="1" smtClean="0"/>
              <a:t>Rockoff</a:t>
            </a:r>
            <a:r>
              <a:rPr lang="en-ZA" sz="2000" dirty="0" smtClean="0"/>
              <a:t> 2009).</a:t>
            </a:r>
            <a:r>
              <a:rPr lang="en-ZA" dirty="0" smtClean="0"/>
              <a:t> </a:t>
            </a:r>
          </a:p>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18</a:t>
            </a:fld>
            <a:endParaRPr lang="en-ZA"/>
          </a:p>
        </p:txBody>
      </p:sp>
    </p:spTree>
    <p:extLst>
      <p:ext uri="{BB962C8B-B14F-4D97-AF65-F5344CB8AC3E}">
        <p14:creationId xmlns:p14="http://schemas.microsoft.com/office/powerpoint/2010/main" val="361730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97065-6B93-4B57-93C7-55BAF3887077}" type="slidenum">
              <a:rPr lang="en-ZA" smtClean="0"/>
              <a:t>19</a:t>
            </a:fld>
            <a:endParaRPr lang="en-ZA"/>
          </a:p>
        </p:txBody>
      </p:sp>
    </p:spTree>
    <p:extLst>
      <p:ext uri="{BB962C8B-B14F-4D97-AF65-F5344CB8AC3E}">
        <p14:creationId xmlns:p14="http://schemas.microsoft.com/office/powerpoint/2010/main" val="1111272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dirty="0" smtClean="0"/>
              <a:t>In the recent</a:t>
            </a:r>
            <a:r>
              <a:rPr lang="en-ZA" baseline="0" dirty="0" smtClean="0"/>
              <a:t> Volmink 2016 report recommendation 8 raises the point of imposing another selection criteria: namely that a person can only be promoted into a principal role from a deputy or HOD role.  One caution: Principals in very small schools with only 1 educator are considered post-level 1.</a:t>
            </a:r>
            <a:r>
              <a:rPr lang="en-ZA" i="1" baseline="0" dirty="0" smtClean="0"/>
              <a:t> These principals would not be able to apply for a post in a school with 2 or more educators. </a:t>
            </a:r>
            <a:endParaRPr lang="en-ZA" i="1" dirty="0"/>
          </a:p>
        </p:txBody>
      </p:sp>
      <p:sp>
        <p:nvSpPr>
          <p:cNvPr id="4" name="Slide Number Placeholder 3"/>
          <p:cNvSpPr>
            <a:spLocks noGrp="1"/>
          </p:cNvSpPr>
          <p:nvPr>
            <p:ph type="sldNum" sz="quarter" idx="10"/>
          </p:nvPr>
        </p:nvSpPr>
        <p:spPr/>
        <p:txBody>
          <a:bodyPr/>
          <a:lstStyle/>
          <a:p>
            <a:fld id="{FEE5E242-C2F1-4F47-8F7F-244CFDD18297}" type="slidenum">
              <a:rPr lang="en-ZA" smtClean="0"/>
              <a:t>20</a:t>
            </a:fld>
            <a:endParaRPr lang="en-ZA"/>
          </a:p>
        </p:txBody>
      </p:sp>
    </p:spTree>
    <p:extLst>
      <p:ext uri="{BB962C8B-B14F-4D97-AF65-F5344CB8AC3E}">
        <p14:creationId xmlns:p14="http://schemas.microsoft.com/office/powerpoint/2010/main" val="419782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21</a:t>
            </a:fld>
            <a:endParaRPr lang="en-ZA"/>
          </a:p>
        </p:txBody>
      </p:sp>
    </p:spTree>
    <p:extLst>
      <p:ext uri="{BB962C8B-B14F-4D97-AF65-F5344CB8AC3E}">
        <p14:creationId xmlns:p14="http://schemas.microsoft.com/office/powerpoint/2010/main" val="235913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Whether</a:t>
            </a:r>
            <a:r>
              <a:rPr lang="en-ZA" baseline="0" dirty="0" smtClean="0"/>
              <a:t> you are in </a:t>
            </a:r>
            <a:r>
              <a:rPr lang="en-ZA" baseline="0" dirty="0" err="1" smtClean="0"/>
              <a:t>educaton</a:t>
            </a:r>
            <a:r>
              <a:rPr lang="en-ZA" baseline="0" dirty="0" smtClean="0"/>
              <a:t>, economics or if you just have common sense, I have no doubt that t</a:t>
            </a:r>
            <a:r>
              <a:rPr lang="en-ZA" dirty="0" smtClean="0"/>
              <a:t>here is convincing evidence that school principals matter considerably for student learning across both education &amp; economics literature </a:t>
            </a:r>
          </a:p>
          <a:p>
            <a:endParaRPr lang="en-ZA" dirty="0" smtClean="0"/>
          </a:p>
        </p:txBody>
      </p:sp>
      <p:sp>
        <p:nvSpPr>
          <p:cNvPr id="4" name="Slide Number Placeholder 3"/>
          <p:cNvSpPr>
            <a:spLocks noGrp="1"/>
          </p:cNvSpPr>
          <p:nvPr>
            <p:ph type="sldNum" sz="quarter" idx="10"/>
          </p:nvPr>
        </p:nvSpPr>
        <p:spPr/>
        <p:txBody>
          <a:bodyPr/>
          <a:lstStyle/>
          <a:p>
            <a:fld id="{FEE5E242-C2F1-4F47-8F7F-244CFDD18297}" type="slidenum">
              <a:rPr lang="en-ZA" smtClean="0"/>
              <a:t>2</a:t>
            </a:fld>
            <a:endParaRPr lang="en-ZA"/>
          </a:p>
        </p:txBody>
      </p:sp>
    </p:spTree>
    <p:extLst>
      <p:ext uri="{BB962C8B-B14F-4D97-AF65-F5344CB8AC3E}">
        <p14:creationId xmlns:p14="http://schemas.microsoft.com/office/powerpoint/2010/main" val="3265736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22</a:t>
            </a:fld>
            <a:endParaRPr lang="en-ZA"/>
          </a:p>
        </p:txBody>
      </p:sp>
    </p:spTree>
    <p:extLst>
      <p:ext uri="{BB962C8B-B14F-4D97-AF65-F5344CB8AC3E}">
        <p14:creationId xmlns:p14="http://schemas.microsoft.com/office/powerpoint/2010/main" val="98179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dirty="0" smtClean="0"/>
              <a:t>The framework</a:t>
            </a:r>
            <a:r>
              <a:rPr lang="en-ZA" baseline="0" dirty="0" smtClean="0"/>
              <a:t> identifies 8 key areas of </a:t>
            </a:r>
            <a:r>
              <a:rPr lang="en-ZA" baseline="0" dirty="0" err="1" smtClean="0"/>
              <a:t>principalship</a:t>
            </a:r>
            <a:r>
              <a:rPr lang="en-ZA" baseline="0" dirty="0" smtClean="0"/>
              <a:t>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23</a:t>
            </a:fld>
            <a:endParaRPr lang="en-ZA"/>
          </a:p>
        </p:txBody>
      </p:sp>
    </p:spTree>
    <p:extLst>
      <p:ext uri="{BB962C8B-B14F-4D97-AF65-F5344CB8AC3E}">
        <p14:creationId xmlns:p14="http://schemas.microsoft.com/office/powerpoint/2010/main" val="2743373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dirty="0" smtClean="0"/>
              <a:t>Unfortunately</a:t>
            </a:r>
            <a:r>
              <a:rPr lang="en-ZA" baseline="0" dirty="0" smtClean="0"/>
              <a:t> one of the criteria that is potentially informing appointment decisions is the gender of the principal despite labour legislation that favours the hiring of women over men.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25</a:t>
            </a:fld>
            <a:endParaRPr lang="en-ZA"/>
          </a:p>
        </p:txBody>
      </p:sp>
    </p:spTree>
    <p:extLst>
      <p:ext uri="{BB962C8B-B14F-4D97-AF65-F5344CB8AC3E}">
        <p14:creationId xmlns:p14="http://schemas.microsoft.com/office/powerpoint/2010/main" val="284203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defTabSz="931774"/>
            <a:r>
              <a:rPr lang="en-ZA" sz="1400" dirty="0"/>
              <a:t>A defining feature of South Africa’s labour market for principals is that they are unequally distributed across schools with typically less qualified and less experienced principals overly represented in poorer schools. Consider the following figure which presents a descriptive breakdown of the qualifications of principals as measured by their REQV values. </a:t>
            </a:r>
          </a:p>
          <a:p>
            <a:pPr defTabSz="931774"/>
            <a:endParaRPr lang="en-ZA" sz="1400" i="1" dirty="0"/>
          </a:p>
          <a:p>
            <a:pPr defTabSz="931774"/>
            <a:r>
              <a:rPr lang="en-ZA" sz="1400" dirty="0"/>
              <a:t>As a point of clarification, in the education payroll data qualifications of educators are identified using the Relative Educational Qualifications Value (REQV) system. This is a value ranking on a scale of 10 to 17, where the determination of the REQV ranking is based primarily on the number of recognised full-time professional or academic years of study at an approved university, </a:t>
            </a:r>
            <a:r>
              <a:rPr lang="en-ZA" sz="1400" dirty="0" err="1"/>
              <a:t>technikon</a:t>
            </a:r>
            <a:r>
              <a:rPr lang="en-ZA" sz="1400" dirty="0"/>
              <a:t> or college of education while taking into account the level of school education attained (RSA DoE 2003). Higher rankings are assigned to more advanced qualifications with implications for promotions, the permanency of contracts and salary levels. A REQV 10 level, for example, is associated with having at most a Grade 12 academic qualification and no teachers’ qualification. At the other end, a REQV 17 level is equivalent to having Grade 12 plus seven years relevant training which includes at least a recognised master’s degree</a:t>
            </a:r>
            <a:r>
              <a:rPr lang="en-ZA" sz="1400" dirty="0" smtClean="0"/>
              <a:t>.</a:t>
            </a:r>
            <a:endParaRPr lang="en-ZA" sz="1400" dirty="0"/>
          </a:p>
        </p:txBody>
      </p:sp>
      <p:sp>
        <p:nvSpPr>
          <p:cNvPr id="4" name="Slide Number Placeholder 3"/>
          <p:cNvSpPr>
            <a:spLocks noGrp="1"/>
          </p:cNvSpPr>
          <p:nvPr>
            <p:ph type="sldNum" sz="quarter" idx="10"/>
          </p:nvPr>
        </p:nvSpPr>
        <p:spPr/>
        <p:txBody>
          <a:bodyPr/>
          <a:lstStyle/>
          <a:p>
            <a:fld id="{FEE5E242-C2F1-4F47-8F7F-244CFDD18297}" type="slidenum">
              <a:rPr lang="en-ZA" smtClean="0"/>
              <a:t>26</a:t>
            </a:fld>
            <a:endParaRPr lang="en-ZA"/>
          </a:p>
        </p:txBody>
      </p:sp>
    </p:spTree>
    <p:extLst>
      <p:ext uri="{BB962C8B-B14F-4D97-AF65-F5344CB8AC3E}">
        <p14:creationId xmlns:p14="http://schemas.microsoft.com/office/powerpoint/2010/main" val="265044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ZA" dirty="0"/>
              <a:t>This figure presents the qualifications by school quintile of principals newly appointed in the period 2008 to 2012 (incoming) and those of principals exiting the system (outgoing) over the same period</a:t>
            </a:r>
            <a:r>
              <a:rPr lang="en-ZA" dirty="0" smtClean="0"/>
              <a:t>.</a:t>
            </a:r>
          </a:p>
          <a:p>
            <a:endParaRPr lang="en-ZA" dirty="0" smtClean="0"/>
          </a:p>
          <a:p>
            <a:r>
              <a:rPr lang="en-ZA" dirty="0" smtClean="0"/>
              <a:t>With </a:t>
            </a:r>
            <a:r>
              <a:rPr lang="en-ZA" dirty="0"/>
              <a:t>the exception of quintile five schools, </a:t>
            </a:r>
            <a:r>
              <a:rPr lang="en-ZA" b="1" dirty="0"/>
              <a:t>newly appointed principals have fewer qualifications than outgoing principals.</a:t>
            </a:r>
            <a:r>
              <a:rPr lang="en-ZA" dirty="0"/>
              <a:t> </a:t>
            </a:r>
            <a:endParaRPr lang="en-ZA" dirty="0" smtClean="0"/>
          </a:p>
          <a:p>
            <a:endParaRPr lang="en-ZA" dirty="0" smtClean="0"/>
          </a:p>
          <a:p>
            <a:r>
              <a:rPr lang="en-ZA" dirty="0" smtClean="0"/>
              <a:t>Wealthier </a:t>
            </a:r>
            <a:r>
              <a:rPr lang="en-ZA" dirty="0"/>
              <a:t>schools have historically </a:t>
            </a:r>
            <a:r>
              <a:rPr lang="en-ZA" dirty="0" smtClean="0"/>
              <a:t>have had </a:t>
            </a:r>
            <a:r>
              <a:rPr lang="en-ZA" dirty="0"/>
              <a:t>more qualified principals and continue to appoint increasingly more qualified candidates in comparison to poorer schools</a:t>
            </a:r>
            <a:r>
              <a:rPr lang="en-ZA" dirty="0" smtClean="0"/>
              <a:t>.</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solidFill>
                  <a:prstClr val="black"/>
                </a:solidFill>
              </a:rPr>
              <a:pPr/>
              <a:t>27</a:t>
            </a:fld>
            <a:endParaRPr lang="en-ZA">
              <a:solidFill>
                <a:prstClr val="black"/>
              </a:solidFill>
            </a:endParaRPr>
          </a:p>
        </p:txBody>
      </p:sp>
    </p:spTree>
    <p:extLst>
      <p:ext uri="{BB962C8B-B14F-4D97-AF65-F5344CB8AC3E}">
        <p14:creationId xmlns:p14="http://schemas.microsoft.com/office/powerpoint/2010/main" val="4003923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indent="-171450" defTabSz="931774">
              <a:buFont typeface="Arial" panose="020B0604020202020204" pitchFamily="34" charset="0"/>
              <a:buChar char="•"/>
            </a:pPr>
            <a:r>
              <a:rPr lang="en-ZA" dirty="0"/>
              <a:t>The observed differences in appointment across poorer and wealthier schools are reiterated when considering the years of service of newly appointed principals. </a:t>
            </a:r>
            <a:endParaRPr lang="en-ZA" dirty="0" smtClean="0"/>
          </a:p>
          <a:p>
            <a:pPr marL="171450" indent="-171450" defTabSz="931774">
              <a:buFont typeface="Arial" panose="020B0604020202020204" pitchFamily="34" charset="0"/>
              <a:buChar char="•"/>
            </a:pPr>
            <a:r>
              <a:rPr lang="en-ZA" dirty="0" smtClean="0"/>
              <a:t>The </a:t>
            </a:r>
            <a:r>
              <a:rPr lang="en-ZA" dirty="0"/>
              <a:t>only available measure of experience available to the author is ‘years of service’. The typical educator in South Africa has roughly 20 years of service before accessing a principal position for the first time, as </a:t>
            </a:r>
            <a:r>
              <a:rPr lang="en-ZA" dirty="0" smtClean="0"/>
              <a:t>shown. </a:t>
            </a:r>
          </a:p>
          <a:p>
            <a:pPr marL="171450" indent="-171450" defTabSz="931774">
              <a:buFont typeface="Arial" panose="020B0604020202020204" pitchFamily="34" charset="0"/>
              <a:buChar char="•"/>
            </a:pPr>
            <a:r>
              <a:rPr lang="en-ZA" dirty="0" smtClean="0"/>
              <a:t>On </a:t>
            </a:r>
            <a:r>
              <a:rPr lang="en-ZA" dirty="0"/>
              <a:t>average they will serve 10 years in a principal post before exiting the system as implied through differencing years of service of newly appointed (incoming) principals from exiting or outgoing principals. In the poorest (quintile one) schools, however, principal positions can be reached on average three years earlier compared with positions in quintile four and five schools. </a:t>
            </a:r>
            <a:endParaRPr lang="en-ZA" dirty="0" smtClean="0"/>
          </a:p>
          <a:p>
            <a:pPr marL="171450" indent="-171450" defTabSz="931774">
              <a:buFont typeface="Arial" panose="020B0604020202020204" pitchFamily="34" charset="0"/>
              <a:buChar char="•"/>
            </a:pPr>
            <a:r>
              <a:rPr lang="en-ZA" dirty="0" smtClean="0"/>
              <a:t>Access </a:t>
            </a:r>
            <a:r>
              <a:rPr lang="en-ZA" dirty="0"/>
              <a:t>to principal promotion posts in poorer schools is therefore possible with lower qualifications and fewer years of experience. This finding holds even when controlling for compositional differences (including primary and secondary level, school size and teacher numbers) across schools</a:t>
            </a:r>
            <a:r>
              <a:rPr lang="en-ZA" dirty="0" smtClean="0"/>
              <a:t>.</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28</a:t>
            </a:fld>
            <a:endParaRPr lang="en-ZA"/>
          </a:p>
        </p:txBody>
      </p:sp>
    </p:spTree>
    <p:extLst>
      <p:ext uri="{BB962C8B-B14F-4D97-AF65-F5344CB8AC3E}">
        <p14:creationId xmlns:p14="http://schemas.microsoft.com/office/powerpoint/2010/main" val="3379646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sz="1400" kern="1200" dirty="0" smtClean="0">
                <a:solidFill>
                  <a:schemeClr val="tx1"/>
                </a:solidFill>
                <a:effectLst/>
                <a:latin typeface="+mn-lt"/>
                <a:ea typeface="+mn-ea"/>
                <a:cs typeface="+mn-cs"/>
              </a:rPr>
              <a:t>Lateral movements are most common, comprising 45 percent of all moves followed by upward moves to wealthier schools which account for 31 percent of school-to-school moves. A remaining 23 percent of transitions are downwards to poorer schools. Where upward mobility does occur, this is concentrated at the bottom end with principals in initially quintile one or two schools moving into marginally wealthier schools. Lateral moves are most evident among principals in quintile five schools creating a barrier to upward mobility for principals in poorer schools especially where the number of quintile five schools is considerably smaller than the number of poorer schools</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29</a:t>
            </a:fld>
            <a:endParaRPr lang="en-ZA"/>
          </a:p>
        </p:txBody>
      </p:sp>
    </p:spTree>
    <p:extLst>
      <p:ext uri="{BB962C8B-B14F-4D97-AF65-F5344CB8AC3E}">
        <p14:creationId xmlns:p14="http://schemas.microsoft.com/office/powerpoint/2010/main" val="1108069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solidFill>
                  <a:prstClr val="black"/>
                </a:solidFill>
              </a:rPr>
              <a:pPr/>
              <a:t>31</a:t>
            </a:fld>
            <a:endParaRPr lang="en-ZA">
              <a:solidFill>
                <a:prstClr val="black"/>
              </a:solidFill>
            </a:endParaRPr>
          </a:p>
        </p:txBody>
      </p:sp>
    </p:spTree>
    <p:extLst>
      <p:ext uri="{BB962C8B-B14F-4D97-AF65-F5344CB8AC3E}">
        <p14:creationId xmlns:p14="http://schemas.microsoft.com/office/powerpoint/2010/main" val="3221536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r>
              <a:rPr lang="en-ZA" sz="1400" b="0" i="0" u="none" strike="noStrike" kern="1200" baseline="0" dirty="0" smtClean="0">
                <a:solidFill>
                  <a:schemeClr val="tx1"/>
                </a:solidFill>
                <a:latin typeface="+mn-lt"/>
                <a:ea typeface="+mn-ea"/>
                <a:cs typeface="+mn-cs"/>
              </a:rPr>
              <a:t>“All sectors (Health &amp; Social Work, Police and the General Public Service) with the exception</a:t>
            </a:r>
          </a:p>
          <a:p>
            <a:r>
              <a:rPr lang="en-ZA" sz="1400" b="0" i="0" u="none" strike="noStrike" kern="1200" baseline="0" dirty="0" smtClean="0">
                <a:solidFill>
                  <a:schemeClr val="tx1"/>
                </a:solidFill>
                <a:latin typeface="+mn-lt"/>
                <a:ea typeface="+mn-ea"/>
                <a:cs typeface="+mn-cs"/>
              </a:rPr>
              <a:t>of Education, follow similar practices when it comes to the recruitment of staff. In all but</a:t>
            </a:r>
          </a:p>
          <a:p>
            <a:r>
              <a:rPr lang="en-ZA" sz="1400" b="0" i="0" u="none" strike="noStrike" kern="1200" baseline="0" dirty="0" smtClean="0">
                <a:solidFill>
                  <a:schemeClr val="tx1"/>
                </a:solidFill>
                <a:latin typeface="+mn-lt"/>
                <a:ea typeface="+mn-ea"/>
                <a:cs typeface="+mn-cs"/>
              </a:rPr>
              <a:t>this one sector the processes acknowledge the critical nature of acquiring competent</a:t>
            </a:r>
          </a:p>
          <a:p>
            <a:r>
              <a:rPr lang="en-ZA" sz="1400" b="0" i="0" u="none" strike="noStrike" kern="1200" baseline="0" dirty="0" smtClean="0">
                <a:solidFill>
                  <a:schemeClr val="tx1"/>
                </a:solidFill>
                <a:latin typeface="+mn-lt"/>
                <a:ea typeface="+mn-ea"/>
                <a:cs typeface="+mn-cs"/>
              </a:rPr>
              <a:t>professionals and thus they use special tools, processes to give credibility and validity to the</a:t>
            </a:r>
          </a:p>
          <a:p>
            <a:r>
              <a:rPr lang="en-ZA" sz="1400" b="0" i="0" u="none" strike="noStrike" kern="1200" baseline="0" dirty="0" smtClean="0">
                <a:solidFill>
                  <a:schemeClr val="tx1"/>
                </a:solidFill>
                <a:latin typeface="+mn-lt"/>
                <a:ea typeface="+mn-ea"/>
                <a:cs typeface="+mn-cs"/>
              </a:rPr>
              <a:t>process.” Volmink 2016 p 17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32</a:t>
            </a:fld>
            <a:endParaRPr lang="en-ZA"/>
          </a:p>
        </p:txBody>
      </p:sp>
    </p:spTree>
    <p:extLst>
      <p:ext uri="{BB962C8B-B14F-4D97-AF65-F5344CB8AC3E}">
        <p14:creationId xmlns:p14="http://schemas.microsoft.com/office/powerpoint/2010/main" val="993925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33</a:t>
            </a:fld>
            <a:endParaRPr lang="en-ZA"/>
          </a:p>
        </p:txBody>
      </p:sp>
    </p:spTree>
    <p:extLst>
      <p:ext uri="{BB962C8B-B14F-4D97-AF65-F5344CB8AC3E}">
        <p14:creationId xmlns:p14="http://schemas.microsoft.com/office/powerpoint/2010/main" val="368973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pPr>
            <a:r>
              <a:rPr lang="en-ZA" dirty="0" smtClean="0"/>
              <a:t>In the economics literature, a new and emerging evidence-base using large-scale datasets and value-added models provide convincing evidence that school principals matter considerably for student learning (Branch, </a:t>
            </a:r>
            <a:r>
              <a:rPr lang="en-ZA" dirty="0" err="1" smtClean="0"/>
              <a:t>Hanushek</a:t>
            </a:r>
            <a:r>
              <a:rPr lang="en-ZA" dirty="0" smtClean="0"/>
              <a:t> &amp; </a:t>
            </a:r>
            <a:r>
              <a:rPr lang="en-ZA" dirty="0" err="1" smtClean="0"/>
              <a:t>Rivkin</a:t>
            </a:r>
            <a:r>
              <a:rPr lang="en-ZA" dirty="0" smtClean="0"/>
              <a:t> 2012; Chiang, Lipscomb &amp; Gill 2012; </a:t>
            </a:r>
            <a:r>
              <a:rPr lang="en-ZA" dirty="0" err="1" smtClean="0"/>
              <a:t>Coelli</a:t>
            </a:r>
            <a:r>
              <a:rPr lang="en-ZA" dirty="0" smtClean="0"/>
              <a:t> &amp; Green 2012; Grissom, </a:t>
            </a:r>
            <a:r>
              <a:rPr lang="en-ZA" dirty="0" err="1" smtClean="0"/>
              <a:t>Kalogrides</a:t>
            </a:r>
            <a:r>
              <a:rPr lang="en-ZA" dirty="0" smtClean="0"/>
              <a:t> &amp; Loeb 2012). </a:t>
            </a:r>
          </a:p>
          <a:p>
            <a:pPr marL="171450" indent="-171450" defTabSz="931774">
              <a:buFont typeface="Arial" panose="020B0604020202020204" pitchFamily="34" charset="0"/>
              <a:buChar char="•"/>
            </a:pPr>
            <a:endParaRPr lang="en-ZA" dirty="0" smtClean="0"/>
          </a:p>
          <a:p>
            <a:pPr marL="171450" indent="-171450" defTabSz="931774">
              <a:buFont typeface="Arial" panose="020B0604020202020204" pitchFamily="34" charset="0"/>
              <a:buChar char="•"/>
            </a:pPr>
            <a:r>
              <a:rPr lang="en-ZA" dirty="0" smtClean="0"/>
              <a:t>Value-added models identify the additional value that principals bring to student learning after isolating out the contributions of individual teachers, the school and the ability and backgrounds of individual students. </a:t>
            </a:r>
          </a:p>
          <a:p>
            <a:pPr marL="171450" indent="-171450" defTabSz="931774">
              <a:buFont typeface="Arial" panose="020B0604020202020204" pitchFamily="34" charset="0"/>
              <a:buChar char="•"/>
            </a:pPr>
            <a:endParaRPr lang="en-ZA" dirty="0" smtClean="0"/>
          </a:p>
          <a:p>
            <a:pPr marL="171450" indent="-171450" defTabSz="931774">
              <a:buFont typeface="Arial" panose="020B0604020202020204" pitchFamily="34" charset="0"/>
              <a:buChar char="•"/>
            </a:pPr>
            <a:r>
              <a:rPr lang="en-ZA" dirty="0" smtClean="0"/>
              <a:t>Widely cited research by Branch et al (2012) in Texas schools suggests that highly effective principals can raise the achievement of the average student in their schools by between two and seven months of learning in a school year; ineffective principals lower achievement by the same amount. </a:t>
            </a:r>
          </a:p>
          <a:p>
            <a:pPr marL="171450" indent="-171450" defTabSz="931774">
              <a:buFont typeface="Arial" panose="020B0604020202020204" pitchFamily="34" charset="0"/>
              <a:buChar char="•"/>
            </a:pPr>
            <a:endParaRPr lang="en-ZA" dirty="0" smtClean="0"/>
          </a:p>
          <a:p>
            <a:pPr marL="171450" indent="-171450" defTabSz="931774">
              <a:buFont typeface="Arial" panose="020B0604020202020204" pitchFamily="34" charset="0"/>
              <a:buChar char="•"/>
            </a:pPr>
            <a:r>
              <a:rPr lang="en-ZA" dirty="0" smtClean="0"/>
              <a:t>These are educationally significant effects, only second to the direct effects of individual teacher quality on student learning. </a:t>
            </a:r>
          </a:p>
        </p:txBody>
      </p:sp>
      <p:sp>
        <p:nvSpPr>
          <p:cNvPr id="4" name="Slide Number Placeholder 3"/>
          <p:cNvSpPr>
            <a:spLocks noGrp="1"/>
          </p:cNvSpPr>
          <p:nvPr>
            <p:ph type="sldNum" sz="quarter" idx="10"/>
          </p:nvPr>
        </p:nvSpPr>
        <p:spPr/>
        <p:txBody>
          <a:bodyPr/>
          <a:lstStyle/>
          <a:p>
            <a:fld id="{FEE5E242-C2F1-4F47-8F7F-244CFDD18297}" type="slidenum">
              <a:rPr lang="en-ZA" smtClean="0"/>
              <a:t>4</a:t>
            </a:fld>
            <a:endParaRPr lang="en-ZA"/>
          </a:p>
        </p:txBody>
      </p:sp>
    </p:spTree>
    <p:extLst>
      <p:ext uri="{BB962C8B-B14F-4D97-AF65-F5344CB8AC3E}">
        <p14:creationId xmlns:p14="http://schemas.microsoft.com/office/powerpoint/2010/main" val="2678162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34</a:t>
            </a:fld>
            <a:endParaRPr lang="en-ZA"/>
          </a:p>
        </p:txBody>
      </p:sp>
    </p:spTree>
    <p:extLst>
      <p:ext uri="{BB962C8B-B14F-4D97-AF65-F5344CB8AC3E}">
        <p14:creationId xmlns:p14="http://schemas.microsoft.com/office/powerpoint/2010/main" val="237401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ZA" dirty="0"/>
              <a:t>The fourth feature of South Africa’s labour market for principals is low levels of </a:t>
            </a:r>
            <a:r>
              <a:rPr lang="en-ZA" dirty="0" smtClean="0"/>
              <a:t>turnover. </a:t>
            </a:r>
            <a:r>
              <a:rPr lang="en-ZA" dirty="0"/>
              <a:t>Although this has started to change in recent years, principal turnover rates, which include both attrition and mobility related movements, have historically been low. </a:t>
            </a:r>
          </a:p>
        </p:txBody>
      </p:sp>
      <p:sp>
        <p:nvSpPr>
          <p:cNvPr id="4" name="Slide Number Placeholder 3"/>
          <p:cNvSpPr>
            <a:spLocks noGrp="1"/>
          </p:cNvSpPr>
          <p:nvPr>
            <p:ph type="sldNum" sz="quarter" idx="10"/>
          </p:nvPr>
        </p:nvSpPr>
        <p:spPr/>
        <p:txBody>
          <a:bodyPr/>
          <a:lstStyle/>
          <a:p>
            <a:fld id="{FEE5E242-C2F1-4F47-8F7F-244CFDD18297}" type="slidenum">
              <a:rPr lang="en-ZA" smtClean="0"/>
              <a:t>41</a:t>
            </a:fld>
            <a:endParaRPr lang="en-ZA"/>
          </a:p>
        </p:txBody>
      </p:sp>
    </p:spTree>
    <p:extLst>
      <p:ext uri="{BB962C8B-B14F-4D97-AF65-F5344CB8AC3E}">
        <p14:creationId xmlns:p14="http://schemas.microsoft.com/office/powerpoint/2010/main" val="1631457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4708" indent="-174708">
              <a:buFont typeface="Arial" panose="020B0604020202020204" pitchFamily="34" charset="0"/>
              <a:buChar char="•"/>
            </a:pPr>
            <a:r>
              <a:rPr lang="en-ZA" dirty="0"/>
              <a:t>The average rate of turnover among principals ranged between five to eight per cent between 2004 and 2012 as reflected in this table. These rates of turnover are not dissimilar to those observed among teachers in general; but compared to employee turnover benchmarks in the local public sector and internationally they are comparatively low. </a:t>
            </a:r>
          </a:p>
          <a:p>
            <a:pPr marL="174708" indent="-174708" defTabSz="931774">
              <a:buFont typeface="Arial" panose="020B0604020202020204" pitchFamily="34" charset="0"/>
              <a:buChar char="•"/>
            </a:pPr>
            <a:r>
              <a:rPr lang="en-ZA" dirty="0"/>
              <a:t>For example, using 12 months of public sector payroll data over a one year period, Pillay, De Beer and Duffy (2012) calculate annual employee turnover rates across 33 South African public sector departments that range between nine per cent and 32 per cent. As an international benchmark, about 20 to 30 per cent of public school principals leave their positions each year in the United States (</a:t>
            </a:r>
            <a:r>
              <a:rPr lang="en-ZA" dirty="0" err="1"/>
              <a:t>Beteille</a:t>
            </a:r>
            <a:r>
              <a:rPr lang="en-ZA" dirty="0"/>
              <a:t>, </a:t>
            </a:r>
            <a:r>
              <a:rPr lang="en-ZA" dirty="0" err="1"/>
              <a:t>Kalogrides</a:t>
            </a:r>
            <a:r>
              <a:rPr lang="en-ZA" dirty="0"/>
              <a:t> &amp; Loeb 2012; Miller 2013:71).</a:t>
            </a:r>
          </a:p>
          <a:p>
            <a:endParaRPr lang="en-ZA" b="1" dirty="0"/>
          </a:p>
          <a:p>
            <a:r>
              <a:rPr lang="en-ZA" b="1" dirty="0"/>
              <a:t>Notes to table:  </a:t>
            </a:r>
            <a:r>
              <a:rPr lang="en-ZA" dirty="0">
                <a:latin typeface="Times New Roman"/>
                <a:ea typeface="Calibri"/>
                <a:cs typeface="Times New Roman"/>
              </a:rPr>
              <a:t>A principal is identified as transitioning by determining whether the school institution at which they held a principal post in the first period was different to their position in the second period. </a:t>
            </a:r>
            <a:r>
              <a:rPr lang="en-ZA" dirty="0">
                <a:solidFill>
                  <a:srgbClr val="000000"/>
                </a:solidFill>
                <a:latin typeface="Times New Roman"/>
                <a:ea typeface="Times New Roman"/>
                <a:cs typeface="Times New Roman"/>
              </a:rPr>
              <a:t>Therefore the calculation considers both mobility and attrition related turnover, not just attrition. </a:t>
            </a:r>
            <a:r>
              <a:rPr lang="en-ZA" dirty="0">
                <a:latin typeface="Times New Roman"/>
                <a:ea typeface="Calibri"/>
                <a:cs typeface="Times New Roman"/>
              </a:rPr>
              <a:t>Using principals as the unit of analysis, the turnover rate is calculated by dividing the number of principals who transition as a proportion of all identified principals in the first period. Excluded from the denominator and numerator are principals who were identified in the payroll data in the second period but could not be matched to a school. This prevents ratios being inflated due to data matching problems</a:t>
            </a:r>
            <a:r>
              <a:rPr lang="en-ZA" dirty="0" smtClean="0">
                <a:latin typeface="Times New Roman"/>
                <a:ea typeface="Calibri"/>
                <a:cs typeface="Times New Roman"/>
              </a:rPr>
              <a:t>.</a:t>
            </a:r>
            <a:endParaRPr lang="en-ZA" b="1" dirty="0"/>
          </a:p>
          <a:p>
            <a:endParaRPr lang="en-ZA" dirty="0"/>
          </a:p>
          <a:p>
            <a:r>
              <a:rPr lang="en-ZA" dirty="0" smtClean="0">
                <a:latin typeface="Times New Roman"/>
                <a:ea typeface="Calibri"/>
                <a:cs typeface="Times New Roman"/>
              </a:rPr>
              <a:t>It is noted that yearly rates are arguably lower bound estimates as some principals may have moved more than once in each period. </a:t>
            </a:r>
            <a:r>
              <a:rPr lang="en-ZA" i="1" dirty="0" smtClean="0"/>
              <a:t>Martin </a:t>
            </a:r>
            <a:r>
              <a:rPr lang="en-ZA" i="1" dirty="0" err="1"/>
              <a:t>Gustafsson’s</a:t>
            </a:r>
            <a:r>
              <a:rPr lang="en-ZA" i="1" dirty="0"/>
              <a:t> report produced for the Department of Basic Education </a:t>
            </a:r>
            <a:r>
              <a:rPr lang="en-ZA" i="1" dirty="0" smtClean="0"/>
              <a:t>for example in </a:t>
            </a:r>
            <a:r>
              <a:rPr lang="en-ZA" i="1" dirty="0"/>
              <a:t>2009 entitled "Teacher supply patterns in the payroll data", identifies 6 per cent year-on-year attrition for educators in South Africa. However he finds that attrition is halved if you exclude 'churners' being those that exit then return to public education. It is important to note that depending on the definition of attrition used and the data years considered in calculations, rates of attrition may vary notably. Multiple years of data are required to fully account for multiple entries and exits of individuals (</a:t>
            </a:r>
            <a:r>
              <a:rPr lang="en-ZA" i="1" dirty="0" err="1"/>
              <a:t>Gustafsson</a:t>
            </a:r>
            <a:r>
              <a:rPr lang="en-ZA" i="1" dirty="0"/>
              <a:t>, 2009). The turnover rates that have been calculated in this paper for principals </a:t>
            </a:r>
            <a:r>
              <a:rPr lang="en-ZA" i="1" dirty="0" smtClean="0"/>
              <a:t>only </a:t>
            </a:r>
            <a:r>
              <a:rPr lang="en-ZA" i="1" dirty="0"/>
              <a:t>calculate turnover between two points of data. There may be churning that occurs within these data points. </a:t>
            </a:r>
            <a:r>
              <a:rPr lang="en-ZA" i="1" u="sng" dirty="0"/>
              <a:t>    </a:t>
            </a:r>
            <a:endParaRPr lang="en-ZA" i="1" dirty="0"/>
          </a:p>
        </p:txBody>
      </p:sp>
      <p:sp>
        <p:nvSpPr>
          <p:cNvPr id="4" name="Slide Number Placeholder 3"/>
          <p:cNvSpPr>
            <a:spLocks noGrp="1"/>
          </p:cNvSpPr>
          <p:nvPr>
            <p:ph type="sldNum" sz="quarter" idx="10"/>
          </p:nvPr>
        </p:nvSpPr>
        <p:spPr/>
        <p:txBody>
          <a:bodyPr/>
          <a:lstStyle/>
          <a:p>
            <a:fld id="{FEE5E242-C2F1-4F47-8F7F-244CFDD18297}" type="slidenum">
              <a:rPr lang="en-ZA" smtClean="0"/>
              <a:t>42</a:t>
            </a:fld>
            <a:endParaRPr lang="en-ZA"/>
          </a:p>
        </p:txBody>
      </p:sp>
    </p:spTree>
    <p:extLst>
      <p:ext uri="{BB962C8B-B14F-4D97-AF65-F5344CB8AC3E}">
        <p14:creationId xmlns:p14="http://schemas.microsoft.com/office/powerpoint/2010/main" val="122739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4708" indent="-174708">
              <a:buFont typeface="Arial" panose="020B0604020202020204" pitchFamily="34" charset="0"/>
              <a:buChar char="•"/>
            </a:pPr>
            <a:r>
              <a:rPr lang="en-ZA" dirty="0"/>
              <a:t>A key reason for low levels of principal turnover is that principal moves within the system are uncommon. Rather the majority of the turnover is accounted for by attrition (i.e. moves out of the public education system). </a:t>
            </a:r>
          </a:p>
          <a:p>
            <a:pPr marL="174708" indent="-174708">
              <a:buFont typeface="Arial" panose="020B0604020202020204" pitchFamily="34" charset="0"/>
              <a:buChar char="•"/>
            </a:pPr>
            <a:endParaRPr lang="en-ZA" dirty="0"/>
          </a:p>
          <a:p>
            <a:pPr marL="174708" indent="-174708">
              <a:buFont typeface="Arial" panose="020B0604020202020204" pitchFamily="34" charset="0"/>
              <a:buChar char="•"/>
            </a:pPr>
            <a:r>
              <a:rPr lang="en-ZA" dirty="0"/>
              <a:t>Between 2004 and 2008, two thirds of principal turnover was accounted for by attrition. This rose to three quarters between 2008 and 2012 with rising retirement-related turnover. With little churning across schools, principal tenure among incumbent school principals closely follows their total years of principal experience.</a:t>
            </a:r>
          </a:p>
        </p:txBody>
      </p:sp>
      <p:sp>
        <p:nvSpPr>
          <p:cNvPr id="4" name="Slide Number Placeholder 3"/>
          <p:cNvSpPr>
            <a:spLocks noGrp="1"/>
          </p:cNvSpPr>
          <p:nvPr>
            <p:ph type="sldNum" sz="quarter" idx="10"/>
          </p:nvPr>
        </p:nvSpPr>
        <p:spPr/>
        <p:txBody>
          <a:bodyPr/>
          <a:lstStyle/>
          <a:p>
            <a:fld id="{FEE5E242-C2F1-4F47-8F7F-244CFDD18297}" type="slidenum">
              <a:rPr lang="en-ZA" smtClean="0"/>
              <a:t>43</a:t>
            </a:fld>
            <a:endParaRPr lang="en-ZA"/>
          </a:p>
        </p:txBody>
      </p:sp>
    </p:spTree>
    <p:extLst>
      <p:ext uri="{BB962C8B-B14F-4D97-AF65-F5344CB8AC3E}">
        <p14:creationId xmlns:p14="http://schemas.microsoft.com/office/powerpoint/2010/main" val="260324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4708" indent="-174708">
              <a:buFont typeface="Arial" panose="020B0604020202020204" pitchFamily="34" charset="0"/>
              <a:buChar char="•"/>
            </a:pPr>
            <a:r>
              <a:rPr lang="en-ZA" dirty="0"/>
              <a:t>An added feature of the low levels of mobility in the sector is that over half of newly appointed principals at 55 per cent are promoted from within the same school. Moreover less than 3% of all moves are cross provincial moves. </a:t>
            </a:r>
          </a:p>
          <a:p>
            <a:pPr marL="174708" indent="-174708">
              <a:buFont typeface="Arial" panose="020B0604020202020204" pitchFamily="34" charset="0"/>
              <a:buChar char="•"/>
            </a:pPr>
            <a:endParaRPr lang="en-ZA" dirty="0"/>
          </a:p>
          <a:p>
            <a:pPr marL="174708" indent="-174708">
              <a:buFont typeface="Arial" panose="020B0604020202020204" pitchFamily="34" charset="0"/>
              <a:buChar char="•"/>
            </a:pPr>
            <a:r>
              <a:rPr lang="en-ZA" dirty="0"/>
              <a:t>There are likely to be various reasons for low levels of principal mobility; to name a few low relocation benefits, language and cultural factors or nepotistic appointment arrangements. The international literature also indicates that low mobility may be strongly related to a lack of accountability measures affecting principals. </a:t>
            </a:r>
          </a:p>
          <a:p>
            <a:pPr marL="174708" indent="-174708">
              <a:buFont typeface="Arial" panose="020B0604020202020204" pitchFamily="34" charset="0"/>
              <a:buChar char="•"/>
            </a:pPr>
            <a:endParaRPr lang="en-ZA" dirty="0"/>
          </a:p>
          <a:p>
            <a:pPr marL="174708" indent="-174708">
              <a:buFont typeface="Arial" panose="020B0604020202020204" pitchFamily="34" charset="0"/>
              <a:buChar char="•"/>
            </a:pPr>
            <a:r>
              <a:rPr lang="en-ZA" dirty="0"/>
              <a:t>Where the current design of performance management systems for principals in IQMS  is weakly linked to threats to job security or very favourable monetary rewards, it is unlikely to have driven mobility related principal moves.</a:t>
            </a:r>
          </a:p>
          <a:p>
            <a:pPr marL="174708" indent="-174708">
              <a:buFont typeface="Arial" panose="020B0604020202020204" pitchFamily="34" charset="0"/>
              <a:buChar char="•"/>
            </a:pPr>
            <a:endParaRPr lang="en-ZA" dirty="0"/>
          </a:p>
          <a:p>
            <a:pPr marL="174708" indent="-174708">
              <a:buFont typeface="Arial" panose="020B0604020202020204" pitchFamily="34" charset="0"/>
              <a:buChar char="•"/>
            </a:pPr>
            <a:r>
              <a:rPr lang="en-ZA" dirty="0"/>
              <a:t>When hard-stakes performance management systems are in place with principal performance evaluations based on school performance, job security concerns incentivise principals to move schools. To avoid low performance ratings, they are more likely to move from worse to better performing schools, which usually involves moving from poorer to wealthier schools (Branch et al 2012; Gates et al. 2006; Loeb, </a:t>
            </a:r>
            <a:r>
              <a:rPr lang="en-ZA" dirty="0" err="1"/>
              <a:t>Kalogrides</a:t>
            </a:r>
            <a:r>
              <a:rPr lang="en-ZA" dirty="0"/>
              <a:t> &amp; </a:t>
            </a:r>
            <a:r>
              <a:rPr lang="en-ZA" dirty="0" err="1"/>
              <a:t>Horng</a:t>
            </a:r>
            <a:r>
              <a:rPr lang="en-ZA" dirty="0"/>
              <a:t> 2010).</a:t>
            </a:r>
          </a:p>
          <a:p>
            <a:pPr marL="174708" indent="-174708">
              <a:buFont typeface="Arial" panose="020B0604020202020204" pitchFamily="34" charset="0"/>
              <a:buChar char="•"/>
            </a:pPr>
            <a:endParaRPr lang="en-ZA" dirty="0"/>
          </a:p>
          <a:p>
            <a:pPr marL="174708" indent="-174708">
              <a:buFont typeface="Arial" panose="020B0604020202020204" pitchFamily="34" charset="0"/>
              <a:buChar char="•"/>
            </a:pPr>
            <a:r>
              <a:rPr lang="en-ZA" dirty="0"/>
              <a:t>Yet evidence suggests that there may be other incentives at play that affect mobility patterns.</a:t>
            </a:r>
          </a:p>
        </p:txBody>
      </p:sp>
      <p:sp>
        <p:nvSpPr>
          <p:cNvPr id="4" name="Slide Number Placeholder 3"/>
          <p:cNvSpPr>
            <a:spLocks noGrp="1"/>
          </p:cNvSpPr>
          <p:nvPr>
            <p:ph type="sldNum" sz="quarter" idx="10"/>
          </p:nvPr>
        </p:nvSpPr>
        <p:spPr/>
        <p:txBody>
          <a:bodyPr/>
          <a:lstStyle/>
          <a:p>
            <a:fld id="{FEE5E242-C2F1-4F47-8F7F-244CFDD18297}" type="slidenum">
              <a:rPr lang="en-ZA" smtClean="0"/>
              <a:t>44</a:t>
            </a:fld>
            <a:endParaRPr lang="en-ZA"/>
          </a:p>
        </p:txBody>
      </p:sp>
    </p:spTree>
    <p:extLst>
      <p:ext uri="{BB962C8B-B14F-4D97-AF65-F5344CB8AC3E}">
        <p14:creationId xmlns:p14="http://schemas.microsoft.com/office/powerpoint/2010/main" val="219747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45</a:t>
            </a:fld>
            <a:endParaRPr lang="en-ZA"/>
          </a:p>
        </p:txBody>
      </p:sp>
    </p:spTree>
    <p:extLst>
      <p:ext uri="{BB962C8B-B14F-4D97-AF65-F5344CB8AC3E}">
        <p14:creationId xmlns:p14="http://schemas.microsoft.com/office/powerpoint/2010/main" val="3509074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46</a:t>
            </a:fld>
            <a:endParaRPr lang="en-ZA"/>
          </a:p>
        </p:txBody>
      </p:sp>
    </p:spTree>
    <p:extLst>
      <p:ext uri="{BB962C8B-B14F-4D97-AF65-F5344CB8AC3E}">
        <p14:creationId xmlns:p14="http://schemas.microsoft.com/office/powerpoint/2010/main" val="1641566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ZA"/>
          </a:p>
        </p:txBody>
      </p:sp>
      <p:sp>
        <p:nvSpPr>
          <p:cNvPr id="4" name="Slide Number Placeholder 3"/>
          <p:cNvSpPr>
            <a:spLocks noGrp="1"/>
          </p:cNvSpPr>
          <p:nvPr>
            <p:ph type="sldNum" sz="quarter" idx="10"/>
          </p:nvPr>
        </p:nvSpPr>
        <p:spPr/>
        <p:txBody>
          <a:bodyPr/>
          <a:lstStyle/>
          <a:p>
            <a:fld id="{FEE5E242-C2F1-4F47-8F7F-244CFDD18297}" type="slidenum">
              <a:rPr lang="en-ZA" smtClean="0"/>
              <a:t>47</a:t>
            </a:fld>
            <a:endParaRPr lang="en-ZA"/>
          </a:p>
        </p:txBody>
      </p:sp>
    </p:spTree>
    <p:extLst>
      <p:ext uri="{BB962C8B-B14F-4D97-AF65-F5344CB8AC3E}">
        <p14:creationId xmlns:p14="http://schemas.microsoft.com/office/powerpoint/2010/main" val="2710829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ZA"/>
          </a:p>
        </p:txBody>
      </p:sp>
      <p:sp>
        <p:nvSpPr>
          <p:cNvPr id="4" name="Slide Number Placeholder 3"/>
          <p:cNvSpPr>
            <a:spLocks noGrp="1"/>
          </p:cNvSpPr>
          <p:nvPr>
            <p:ph type="sldNum" sz="quarter" idx="10"/>
          </p:nvPr>
        </p:nvSpPr>
        <p:spPr/>
        <p:txBody>
          <a:bodyPr/>
          <a:lstStyle/>
          <a:p>
            <a:fld id="{FEE5E242-C2F1-4F47-8F7F-244CFDD18297}" type="slidenum">
              <a:rPr lang="en-ZA" smtClean="0"/>
              <a:t>48</a:t>
            </a:fld>
            <a:endParaRPr lang="en-ZA"/>
          </a:p>
        </p:txBody>
      </p:sp>
    </p:spTree>
    <p:extLst>
      <p:ext uri="{BB962C8B-B14F-4D97-AF65-F5344CB8AC3E}">
        <p14:creationId xmlns:p14="http://schemas.microsoft.com/office/powerpoint/2010/main" val="3762875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50</a:t>
            </a:fld>
            <a:endParaRPr lang="en-ZA"/>
          </a:p>
        </p:txBody>
      </p:sp>
    </p:spTree>
    <p:extLst>
      <p:ext uri="{BB962C8B-B14F-4D97-AF65-F5344CB8AC3E}">
        <p14:creationId xmlns:p14="http://schemas.microsoft.com/office/powerpoint/2010/main" val="337506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96913"/>
            <a:ext cx="3671888" cy="2543175"/>
          </a:xfrm>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pPr>
            <a:r>
              <a:rPr lang="en-ZA" dirty="0" smtClean="0"/>
              <a:t>But the difference between teachers and principals is that principals affect </a:t>
            </a:r>
            <a:r>
              <a:rPr lang="en-ZA" i="1" dirty="0" smtClean="0"/>
              <a:t>all</a:t>
            </a:r>
            <a:r>
              <a:rPr lang="en-ZA" dirty="0" smtClean="0"/>
              <a:t> students in a school rather than just the students a single teacher instructs. </a:t>
            </a:r>
          </a:p>
          <a:p>
            <a:pPr marL="171450" indent="-171450" defTabSz="931774">
              <a:buFont typeface="Arial" panose="020B0604020202020204" pitchFamily="34" charset="0"/>
              <a:buChar char="•"/>
            </a:pPr>
            <a:endParaRPr lang="en-ZA" dirty="0" smtClean="0"/>
          </a:p>
          <a:p>
            <a:pPr marL="171450" indent="-171450" defTabSz="931774">
              <a:buFont typeface="Arial" panose="020B0604020202020204" pitchFamily="34" charset="0"/>
              <a:buChar char="•"/>
            </a:pPr>
            <a:r>
              <a:rPr lang="en-ZA" dirty="0" smtClean="0"/>
              <a:t>The overall impact from increasing principal quality therefore substantially exceeds the benefit from a comparable increase in the quality of a single teacher (Branch, </a:t>
            </a:r>
            <a:r>
              <a:rPr lang="en-ZA" dirty="0" err="1" smtClean="0"/>
              <a:t>Hanushek</a:t>
            </a:r>
            <a:r>
              <a:rPr lang="en-ZA" dirty="0" smtClean="0"/>
              <a:t> &amp; </a:t>
            </a:r>
            <a:r>
              <a:rPr lang="en-ZA" dirty="0" err="1" smtClean="0"/>
              <a:t>Rivkin</a:t>
            </a:r>
            <a:r>
              <a:rPr lang="en-ZA" dirty="0" smtClean="0"/>
              <a:t> 2013). </a:t>
            </a:r>
          </a:p>
          <a:p>
            <a:pPr marL="171450" indent="-171450" defTabSz="931774">
              <a:buFont typeface="Arial" panose="020B0604020202020204" pitchFamily="34" charset="0"/>
              <a:buChar char="•"/>
            </a:pPr>
            <a:endParaRPr lang="en-ZA" dirty="0" smtClean="0"/>
          </a:p>
          <a:p>
            <a:pPr marL="171450" indent="-171450" defTabSz="931774">
              <a:buFont typeface="Arial" panose="020B0604020202020204" pitchFamily="34" charset="0"/>
              <a:buChar char="•"/>
            </a:pPr>
            <a:r>
              <a:rPr lang="en-ZA" dirty="0" smtClean="0"/>
              <a:t>The obvious implication of this international evidence is that the effective placement and distribution of principals across schools really matters for school effectiveness and student learning. </a:t>
            </a:r>
          </a:p>
          <a:p>
            <a:pPr marL="171450" indent="-171450" defTabSz="931774">
              <a:buFont typeface="Arial" panose="020B0604020202020204" pitchFamily="34" charset="0"/>
              <a:buChar char="•"/>
            </a:pPr>
            <a:r>
              <a:rPr lang="en-ZA" dirty="0" smtClean="0"/>
              <a:t>Policy has an important role to play in ensuring that principals are distributed as equitably as possible across the school system, ensuring that the right principals are appointed and in raising the performance of existing leadership.</a:t>
            </a:r>
          </a:p>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5</a:t>
            </a:fld>
            <a:endParaRPr lang="en-ZA"/>
          </a:p>
        </p:txBody>
      </p:sp>
    </p:spTree>
    <p:extLst>
      <p:ext uri="{BB962C8B-B14F-4D97-AF65-F5344CB8AC3E}">
        <p14:creationId xmlns:p14="http://schemas.microsoft.com/office/powerpoint/2010/main" val="2319775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indent="-171450">
              <a:buFont typeface="Arial" panose="020B0604020202020204" pitchFamily="34" charset="0"/>
              <a:buChar char="•"/>
            </a:pPr>
            <a:r>
              <a:rPr lang="en-ZA" dirty="0" smtClean="0"/>
              <a:t>A</a:t>
            </a:r>
            <a:r>
              <a:rPr lang="en-ZA" baseline="0" dirty="0" smtClean="0"/>
              <a:t> surprising feature of this age profile of principals in 2012 is that it does not vary much by the phase level of the school principals lead. But we have far more primary schools than secondary schools so that the replacement requirements between 2012 and 2017 for retiring principals in absolute terms is about 2.6 times greater in primary schools than in secondary schools. </a:t>
            </a: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52</a:t>
            </a:fld>
            <a:endParaRPr lang="en-ZA"/>
          </a:p>
        </p:txBody>
      </p:sp>
    </p:spTree>
    <p:extLst>
      <p:ext uri="{BB962C8B-B14F-4D97-AF65-F5344CB8AC3E}">
        <p14:creationId xmlns:p14="http://schemas.microsoft.com/office/powerpoint/2010/main" val="138927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lvl="1" indent="-171450" defTabSz="931774">
              <a:buFont typeface="Arial" panose="020B0604020202020204" pitchFamily="34" charset="0"/>
              <a:buChar char="•"/>
            </a:pPr>
            <a:r>
              <a:rPr lang="en-ZA" baseline="0" dirty="0" smtClean="0"/>
              <a:t>However, often too little policy attention is given to harnessing the benefits of school leadership for educational improvements. In reference to Chile, Jose Weinstein notes that “principals form part of a strategic sector that has not been duly explored in its potential for contributing to education progress”. </a:t>
            </a:r>
          </a:p>
          <a:p>
            <a:pPr marL="171450" lvl="1" indent="-171450" defTabSz="931774">
              <a:buFont typeface="Arial" panose="020B0604020202020204" pitchFamily="34" charset="0"/>
              <a:buChar char="•"/>
            </a:pPr>
            <a:endParaRPr lang="en-ZA" baseline="0" dirty="0" smtClean="0"/>
          </a:p>
          <a:p>
            <a:pPr marL="171450" lvl="1" indent="-171450" defTabSz="931774">
              <a:buFont typeface="Arial" panose="020B0604020202020204" pitchFamily="34" charset="0"/>
              <a:buChar char="•"/>
            </a:pPr>
            <a:r>
              <a:rPr lang="en-ZA" dirty="0" smtClean="0"/>
              <a:t>In SA, however there have been notable shifts in the past</a:t>
            </a:r>
            <a:r>
              <a:rPr lang="en-ZA" baseline="0" dirty="0" smtClean="0"/>
              <a:t> decade in </a:t>
            </a:r>
            <a:r>
              <a:rPr lang="en-ZA" dirty="0" smtClean="0"/>
              <a:t>raising the value of school leadership &amp; management as critical levels for learning gains. There have been amendments</a:t>
            </a:r>
            <a:r>
              <a:rPr lang="en-ZA" baseline="0" dirty="0" smtClean="0"/>
              <a:t> to legislation, statements and actions of the DBE and in national policy plans. </a:t>
            </a:r>
          </a:p>
          <a:p>
            <a:pPr marL="171450" lvl="1" indent="-171450" defTabSz="931774">
              <a:buFont typeface="Arial" panose="020B0604020202020204" pitchFamily="34" charset="0"/>
              <a:buChar char="•"/>
            </a:pPr>
            <a:endParaRPr lang="en-ZA" baseline="0" dirty="0" smtClean="0"/>
          </a:p>
          <a:p>
            <a:pPr marL="171450" lvl="1" indent="-171450" defTabSz="931774">
              <a:buFont typeface="Arial" panose="020B0604020202020204" pitchFamily="34" charset="0"/>
              <a:buChar char="•"/>
            </a:pPr>
            <a:r>
              <a:rPr lang="en-ZA" dirty="0" smtClean="0"/>
              <a:t>The need to strengthen the policy framework governing principals has arguably gained traction where the</a:t>
            </a:r>
            <a:r>
              <a:rPr lang="en-ZA" baseline="0" dirty="0" smtClean="0"/>
              <a:t> </a:t>
            </a:r>
            <a:r>
              <a:rPr lang="en-ZA" dirty="0" smtClean="0"/>
              <a:t>NDP explicitly identifies the importance of strengthening school leadership as a national priority (NPC, 2012: 309-310). </a:t>
            </a:r>
          </a:p>
          <a:p>
            <a:pPr marL="171450" lvl="1" indent="-171450" defTabSz="931774">
              <a:buFont typeface="Arial" panose="020B0604020202020204" pitchFamily="34" charset="0"/>
              <a:buChar char="•"/>
            </a:pPr>
            <a:endParaRPr lang="en-ZA" dirty="0" smtClean="0"/>
          </a:p>
          <a:p>
            <a:pPr marL="171450" lvl="1" indent="-171450" defTabSz="931774">
              <a:buFont typeface="Arial" panose="020B0604020202020204" pitchFamily="34" charset="0"/>
              <a:buChar char="•"/>
            </a:pPr>
            <a:endParaRPr lang="en-ZA" dirty="0" smtClean="0"/>
          </a:p>
        </p:txBody>
      </p:sp>
      <p:sp>
        <p:nvSpPr>
          <p:cNvPr id="4" name="Slide Number Placeholder 3"/>
          <p:cNvSpPr>
            <a:spLocks noGrp="1"/>
          </p:cNvSpPr>
          <p:nvPr>
            <p:ph type="sldNum" sz="quarter" idx="10"/>
          </p:nvPr>
        </p:nvSpPr>
        <p:spPr/>
        <p:txBody>
          <a:bodyPr/>
          <a:lstStyle/>
          <a:p>
            <a:fld id="{FEE5E242-C2F1-4F47-8F7F-244CFDD18297}" type="slidenum">
              <a:rPr lang="en-ZA" smtClean="0"/>
              <a:t>6</a:t>
            </a:fld>
            <a:endParaRPr lang="en-ZA"/>
          </a:p>
        </p:txBody>
      </p:sp>
    </p:spTree>
    <p:extLst>
      <p:ext uri="{BB962C8B-B14F-4D97-AF65-F5344CB8AC3E}">
        <p14:creationId xmlns:p14="http://schemas.microsoft.com/office/powerpoint/2010/main" val="195127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Calibri" panose="020F0502020204030204" pitchFamily="34" charset="0"/>
              </a:rPr>
              <a:t>The need to strengthen the policy framework governing principals has arguably gained traction through the NDP which proposes policy improvements in three areas: </a:t>
            </a:r>
          </a:p>
          <a:p>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8</a:t>
            </a:fld>
            <a:endParaRPr lang="en-ZA"/>
          </a:p>
        </p:txBody>
      </p:sp>
    </p:spTree>
    <p:extLst>
      <p:ext uri="{BB962C8B-B14F-4D97-AF65-F5344CB8AC3E}">
        <p14:creationId xmlns:p14="http://schemas.microsoft.com/office/powerpoint/2010/main" val="28208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t>Despite</a:t>
            </a:r>
            <a:r>
              <a:rPr lang="en-ZA" baseline="0" dirty="0" smtClean="0"/>
              <a:t> the policy and planning progress made in this respect, quantitative research has not kept abreast with needed policy improvements governing school principals. There is a lack of empirical evidence in the local context to guide and support policy implementation in this area. There is little to no research that has provided any systematic </a:t>
            </a:r>
            <a:r>
              <a:rPr lang="en-ZA" baseline="0" dirty="0" err="1" smtClean="0"/>
              <a:t>quantiative</a:t>
            </a:r>
            <a:r>
              <a:rPr lang="en-ZA" baseline="0" dirty="0" smtClean="0"/>
              <a:t> evidence linking school principals to school performance in the South African context. </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baseline="0" dirty="0" smtClean="0"/>
          </a:p>
          <a:p>
            <a:pPr marL="171450" lvl="1" indent="-171450" defTabSz="931774">
              <a:buFont typeface="Arial" panose="020B0604020202020204" pitchFamily="34" charset="0"/>
              <a:buChar char="•"/>
            </a:pPr>
            <a:endParaRPr lang="en-ZA" dirty="0" smtClean="0"/>
          </a:p>
        </p:txBody>
      </p:sp>
      <p:sp>
        <p:nvSpPr>
          <p:cNvPr id="4" name="Slide Number Placeholder 3"/>
          <p:cNvSpPr>
            <a:spLocks noGrp="1"/>
          </p:cNvSpPr>
          <p:nvPr>
            <p:ph type="sldNum" sz="quarter" idx="10"/>
          </p:nvPr>
        </p:nvSpPr>
        <p:spPr/>
        <p:txBody>
          <a:bodyPr/>
          <a:lstStyle/>
          <a:p>
            <a:fld id="{FEE5E242-C2F1-4F47-8F7F-244CFDD18297}" type="slidenum">
              <a:rPr lang="en-ZA" smtClean="0"/>
              <a:t>9</a:t>
            </a:fld>
            <a:endParaRPr lang="en-ZA"/>
          </a:p>
        </p:txBody>
      </p:sp>
    </p:spTree>
    <p:extLst>
      <p:ext uri="{BB962C8B-B14F-4D97-AF65-F5344CB8AC3E}">
        <p14:creationId xmlns:p14="http://schemas.microsoft.com/office/powerpoint/2010/main" val="64796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FEE5E242-C2F1-4F47-8F7F-244CFDD18297}" type="slidenum">
              <a:rPr lang="en-ZA" smtClean="0"/>
              <a:t>10</a:t>
            </a:fld>
            <a:endParaRPr lang="en-ZA"/>
          </a:p>
        </p:txBody>
      </p:sp>
    </p:spTree>
    <p:extLst>
      <p:ext uri="{BB962C8B-B14F-4D97-AF65-F5344CB8AC3E}">
        <p14:creationId xmlns:p14="http://schemas.microsoft.com/office/powerpoint/2010/main" val="84211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lstStyle/>
          <a:p>
            <a:pPr marL="171431" indent="-171431">
              <a:buFont typeface="Arial" panose="020B0604020202020204" pitchFamily="34" charset="0"/>
              <a:buChar char="•"/>
            </a:pPr>
            <a:r>
              <a:rPr lang="en-ZA" dirty="0" smtClean="0"/>
              <a:t>The first characteristic</a:t>
            </a:r>
            <a:r>
              <a:rPr lang="en-ZA" baseline="0" dirty="0" smtClean="0"/>
              <a:t> and what really needs to be highlighted more here today is that principals are getting older. </a:t>
            </a:r>
            <a:r>
              <a:rPr lang="en-ZA" dirty="0" smtClean="0"/>
              <a:t>Internationally teachers and principals are getting older and South Africa is no exception in this regard (Pont, </a:t>
            </a:r>
            <a:r>
              <a:rPr lang="en-ZA" dirty="0" err="1" smtClean="0"/>
              <a:t>Nusche</a:t>
            </a:r>
            <a:r>
              <a:rPr lang="en-ZA" dirty="0" smtClean="0"/>
              <a:t> &amp; Moorman 2008). The average principal was aged 48 years in 2004. In 2012 this average had increased to 51 years… </a:t>
            </a:r>
          </a:p>
          <a:p>
            <a:pPr marL="171431" indent="-171431">
              <a:buFont typeface="Arial" panose="020B0604020202020204" pitchFamily="34" charset="0"/>
              <a:buChar char="•"/>
            </a:pPr>
            <a:endParaRPr lang="en-ZA" dirty="0" smtClean="0"/>
          </a:p>
          <a:p>
            <a:pPr marL="171431" indent="-171431">
              <a:buFont typeface="Arial" panose="020B0604020202020204" pitchFamily="34" charset="0"/>
              <a:buChar char="•"/>
            </a:pPr>
            <a:r>
              <a:rPr lang="en-ZA" dirty="0" smtClean="0"/>
              <a:t>The </a:t>
            </a:r>
            <a:r>
              <a:rPr lang="en-ZA" dirty="0"/>
              <a:t>figure compares the age distribution of principals in 2012 to that in 2004. Whereas 17 per cent of senior school principals were aged 55 or older in 2004, two thirds were this age by 2012. </a:t>
            </a:r>
            <a:endParaRPr lang="en-ZA" dirty="0" smtClean="0"/>
          </a:p>
          <a:p>
            <a:pPr marL="171431" indent="-171431">
              <a:buFont typeface="Arial" panose="020B0604020202020204" pitchFamily="34" charset="0"/>
              <a:buChar char="•"/>
            </a:pPr>
            <a:endParaRPr lang="en-ZA" dirty="0" smtClean="0"/>
          </a:p>
          <a:p>
            <a:pPr marL="171431" indent="-171431">
              <a:buFont typeface="Arial" panose="020B0604020202020204" pitchFamily="34" charset="0"/>
              <a:buChar char="•"/>
            </a:pPr>
            <a:r>
              <a:rPr lang="en-ZA" dirty="0" smtClean="0"/>
              <a:t>In </a:t>
            </a:r>
            <a:r>
              <a:rPr lang="en-ZA" dirty="0"/>
              <a:t>absolute terms if almost a third of principals were 55 years or older in 2012 and we assume they are likely to retire at 60 years, </a:t>
            </a:r>
            <a:r>
              <a:rPr lang="en-ZA" b="1" dirty="0"/>
              <a:t>over 7 000 outgoing principals </a:t>
            </a:r>
            <a:r>
              <a:rPr lang="en-ZA" dirty="0"/>
              <a:t>would have to be replaced between 2012 and 2017 just for retirement replacements alone.  </a:t>
            </a:r>
            <a:endParaRPr lang="en-ZA" dirty="0" smtClean="0"/>
          </a:p>
          <a:p>
            <a:pPr marL="171431" indent="-171431">
              <a:buFont typeface="Arial" panose="020B0604020202020204" pitchFamily="34" charset="0"/>
              <a:buChar char="•"/>
            </a:pPr>
            <a:endParaRPr lang="en-ZA" dirty="0" smtClean="0"/>
          </a:p>
          <a:p>
            <a:pPr marL="171431" indent="-171431">
              <a:buFont typeface="Arial" panose="020B0604020202020204" pitchFamily="34" charset="0"/>
              <a:buChar char="•"/>
            </a:pPr>
            <a:r>
              <a:rPr lang="en-ZA" dirty="0" smtClean="0"/>
              <a:t>I hav</a:t>
            </a:r>
            <a:r>
              <a:rPr lang="en-ZA" baseline="0" dirty="0" smtClean="0"/>
              <a:t>e more recently however been considering which of these two distributions is more likely to reflect the norm. And its more likely to the 2012 distribution. First, with the rationalisation of the teaching profession in in the late 90’s there was likely to have been a large resignation of principals. This was a shock to the system that would have altered the distribution, particularly for principals. Second, recent </a:t>
            </a:r>
            <a:r>
              <a:rPr lang="en-ZA" baseline="0" dirty="0" err="1" smtClean="0"/>
              <a:t>persal</a:t>
            </a:r>
            <a:r>
              <a:rPr lang="en-ZA" baseline="0" dirty="0" smtClean="0"/>
              <a:t> data for March 2016 suggests that the distribution is even more skewed towards older principals. </a:t>
            </a:r>
          </a:p>
          <a:p>
            <a:pPr marL="171431" indent="-171431">
              <a:buFont typeface="Arial" panose="020B0604020202020204" pitchFamily="34" charset="0"/>
              <a:buChar char="•"/>
            </a:pPr>
            <a:endParaRPr lang="en-ZA" baseline="0" dirty="0" smtClean="0"/>
          </a:p>
        </p:txBody>
      </p:sp>
      <p:sp>
        <p:nvSpPr>
          <p:cNvPr id="4" name="Slide Number Placeholder 3"/>
          <p:cNvSpPr>
            <a:spLocks noGrp="1"/>
          </p:cNvSpPr>
          <p:nvPr>
            <p:ph type="sldNum" sz="quarter" idx="10"/>
          </p:nvPr>
        </p:nvSpPr>
        <p:spPr/>
        <p:txBody>
          <a:bodyPr/>
          <a:lstStyle/>
          <a:p>
            <a:fld id="{FEE5E242-C2F1-4F47-8F7F-244CFDD18297}" type="slidenum">
              <a:rPr lang="en-ZA" smtClean="0">
                <a:solidFill>
                  <a:prstClr val="black"/>
                </a:solidFill>
              </a:rPr>
              <a:pPr/>
              <a:t>11</a:t>
            </a:fld>
            <a:endParaRPr lang="en-ZA">
              <a:solidFill>
                <a:prstClr val="black"/>
              </a:solidFill>
            </a:endParaRPr>
          </a:p>
        </p:txBody>
      </p:sp>
    </p:spTree>
    <p:extLst>
      <p:ext uri="{BB962C8B-B14F-4D97-AF65-F5344CB8AC3E}">
        <p14:creationId xmlns:p14="http://schemas.microsoft.com/office/powerpoint/2010/main" val="1567312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19" name="Picture 18" descr="Powerpoint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73153" cy="6881245"/>
          </a:xfrm>
          <a:prstGeom prst="rect">
            <a:avLst/>
          </a:prstGeom>
        </p:spPr>
      </p:pic>
      <p:sp>
        <p:nvSpPr>
          <p:cNvPr id="28" name="Date Placeholder 27"/>
          <p:cNvSpPr>
            <a:spLocks noGrp="1"/>
          </p:cNvSpPr>
          <p:nvPr>
            <p:ph type="dt" sz="half" idx="10"/>
          </p:nvPr>
        </p:nvSpPr>
        <p:spPr/>
        <p:txBody>
          <a:bodyPr/>
          <a:lstStyle/>
          <a:p>
            <a:endParaRPr lang="en-ZA" dirty="0"/>
          </a:p>
        </p:txBody>
      </p:sp>
      <p:sp>
        <p:nvSpPr>
          <p:cNvPr id="17" name="Footer Placeholder 16"/>
          <p:cNvSpPr>
            <a:spLocks noGrp="1"/>
          </p:cNvSpPr>
          <p:nvPr>
            <p:ph type="ftr" sz="quarter" idx="11"/>
          </p:nvPr>
        </p:nvSpPr>
        <p:spPr>
          <a:xfrm>
            <a:off x="990600" y="6021288"/>
            <a:ext cx="4292600" cy="608112"/>
          </a:xfrm>
        </p:spPr>
        <p:txBody>
          <a:bodyPr/>
          <a:lstStyle/>
          <a:p>
            <a:endParaRPr lang="en-ZA"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793AC6-E5AE-40D7-996F-0D2EED8FB07B}" type="slidenum">
              <a:rPr lang="en-ZA" smtClean="0"/>
              <a:t>‹#›</a:t>
            </a:fld>
            <a:endParaRPr lang="en-ZA" dirty="0"/>
          </a:p>
        </p:txBody>
      </p:sp>
      <p:sp>
        <p:nvSpPr>
          <p:cNvPr id="8" name="Title 7"/>
          <p:cNvSpPr>
            <a:spLocks noGrp="1"/>
          </p:cNvSpPr>
          <p:nvPr>
            <p:ph type="ctrTitle"/>
          </p:nvPr>
        </p:nvSpPr>
        <p:spPr>
          <a:xfrm>
            <a:off x="2066679" y="1556793"/>
            <a:ext cx="6981041" cy="1419163"/>
          </a:xfrm>
          <a:prstGeom prst="rect">
            <a:avLst/>
          </a:prstGeom>
          <a:solidFill>
            <a:schemeClr val="bg1"/>
          </a:solidFill>
        </p:spPr>
        <p:txBody>
          <a:bodyPr anchor="ctr"/>
          <a:lstStyle>
            <a:lvl1pPr algn="ctr">
              <a:defRPr lang="en-US" b="1" dirty="0">
                <a:solidFill>
                  <a:schemeClr val="tx1"/>
                </a:solidFill>
                <a:latin typeface="Calibri" pitchFamily="34" charset="0"/>
              </a:defRPr>
            </a:lvl1pPr>
          </a:lstStyle>
          <a:p>
            <a:r>
              <a:rPr kumimoji="0" lang="en-US" dirty="0" smtClean="0"/>
              <a:t>Click to edit Master title style</a:t>
            </a:r>
            <a:endParaRPr kumimoji="0" lang="en-US" dirty="0"/>
          </a:p>
        </p:txBody>
      </p:sp>
      <p:pic>
        <p:nvPicPr>
          <p:cNvPr id="14" name="Picture 7"/>
          <p:cNvPicPr>
            <a:picLocks noChangeAspect="1" noChangeArrowheads="1"/>
          </p:cNvPicPr>
          <p:nvPr userDrawn="1"/>
        </p:nvPicPr>
        <p:blipFill>
          <a:blip r:embed="rId3" cstate="print"/>
          <a:srcRect/>
          <a:stretch>
            <a:fillRect/>
          </a:stretch>
        </p:blipFill>
        <p:spPr bwMode="auto">
          <a:xfrm>
            <a:off x="2534732" y="5926746"/>
            <a:ext cx="2730303" cy="818243"/>
          </a:xfrm>
          <a:prstGeom prst="rect">
            <a:avLst/>
          </a:prstGeom>
          <a:noFill/>
          <a:ln w="9525">
            <a:noFill/>
            <a:miter lim="800000"/>
            <a:headEnd/>
            <a:tailEnd/>
          </a:ln>
          <a:effectLst/>
        </p:spPr>
      </p:pic>
      <p:grpSp>
        <p:nvGrpSpPr>
          <p:cNvPr id="15" name="Group 4"/>
          <p:cNvGrpSpPr>
            <a:grpSpLocks/>
          </p:cNvGrpSpPr>
          <p:nvPr userDrawn="1"/>
        </p:nvGrpSpPr>
        <p:grpSpPr bwMode="auto">
          <a:xfrm>
            <a:off x="6810271" y="5409220"/>
            <a:ext cx="2671474" cy="1477328"/>
            <a:chOff x="0" y="4869161"/>
            <a:chExt cx="3825336" cy="2108592"/>
          </a:xfrm>
        </p:grpSpPr>
        <p:sp>
          <p:nvSpPr>
            <p:cNvPr id="16" name="TextBox 1"/>
            <p:cNvSpPr txBox="1">
              <a:spLocks noChangeArrowheads="1"/>
            </p:cNvSpPr>
            <p:nvPr/>
          </p:nvSpPr>
          <p:spPr bwMode="auto">
            <a:xfrm>
              <a:off x="0" y="4869161"/>
              <a:ext cx="3203849" cy="2108592"/>
            </a:xfrm>
            <a:prstGeom prst="rect">
              <a:avLst/>
            </a:prstGeom>
            <a:solidFill>
              <a:schemeClr val="bg1"/>
            </a:solidFill>
            <a:ln w="9525">
              <a:noFill/>
              <a:miter lim="800000"/>
              <a:headEnd/>
              <a:tailEnd/>
            </a:ln>
          </p:spPr>
          <p:txBody>
            <a:bodyPr>
              <a:spAutoFit/>
            </a:bodyPr>
            <a:lstStyle/>
            <a:p>
              <a:endParaRPr lang="en-ZA"/>
            </a:p>
            <a:p>
              <a:endParaRPr lang="en-ZA"/>
            </a:p>
            <a:p>
              <a:endParaRPr lang="en-ZA"/>
            </a:p>
            <a:p>
              <a:endParaRPr lang="en-ZA"/>
            </a:p>
            <a:p>
              <a:endParaRPr lang="en-ZA"/>
            </a:p>
          </p:txBody>
        </p:sp>
        <p:pic>
          <p:nvPicPr>
            <p:cNvPr id="18" name="Picture 29" descr="F:\CPTMAC2\UNIVERSITEIT STELLENBOSCH\LOGO MASTER COPY\US_Stacked RGB 300dpi.jpg"/>
            <p:cNvPicPr>
              <a:picLocks noChangeAspect="1" noChangeArrowheads="1"/>
            </p:cNvPicPr>
            <p:nvPr/>
          </p:nvPicPr>
          <p:blipFill rotWithShape="1">
            <a:blip r:embed="rId4" cstate="print"/>
            <a:srcRect/>
            <a:stretch/>
          </p:blipFill>
          <p:spPr bwMode="auto">
            <a:xfrm>
              <a:off x="0" y="5093480"/>
              <a:ext cx="3825336" cy="12530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9" name="Subtitle 8"/>
          <p:cNvSpPr>
            <a:spLocks noGrp="1"/>
          </p:cNvSpPr>
          <p:nvPr>
            <p:ph type="subTitle" idx="1"/>
          </p:nvPr>
        </p:nvSpPr>
        <p:spPr>
          <a:xfrm>
            <a:off x="2081865" y="3212976"/>
            <a:ext cx="6934200" cy="1600200"/>
          </a:xfrm>
        </p:spPr>
        <p:txBody>
          <a:bodyPr/>
          <a:lstStyle>
            <a:lvl1pPr marL="0" indent="0" algn="ctr">
              <a:buNone/>
              <a:defRPr sz="2600">
                <a:solidFill>
                  <a:schemeClr val="tx2"/>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1943371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900550"/>
            <a:ext cx="7924800" cy="522288"/>
          </a:xfrm>
          <a:prstGeom prst="rect">
            <a:avLst/>
          </a:prstGeo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90600" y="5445825"/>
            <a:ext cx="79248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6F5ED4-2472-4E26-ACEC-FBA01BCAA137}" type="datetimeFigureOut">
              <a:rPr lang="en-ZA" smtClean="0"/>
              <a:t>2016/05/24</a:t>
            </a:fld>
            <a:endParaRPr lang="en-ZA"/>
          </a:p>
        </p:txBody>
      </p:sp>
      <p:sp>
        <p:nvSpPr>
          <p:cNvPr id="6" name="Footer Placeholder 5"/>
          <p:cNvSpPr>
            <a:spLocks noGrp="1"/>
          </p:cNvSpPr>
          <p:nvPr>
            <p:ph type="ftr" sz="quarter" idx="11"/>
          </p:nvPr>
        </p:nvSpPr>
        <p:spPr>
          <a:xfrm>
            <a:off x="990600" y="6172200"/>
            <a:ext cx="4210050" cy="457200"/>
          </a:xfrm>
        </p:spPr>
        <p:txBody>
          <a:bodyPr/>
          <a:lstStyle/>
          <a:p>
            <a:endParaRPr lang="en-ZA"/>
          </a:p>
        </p:txBody>
      </p:sp>
      <p:sp>
        <p:nvSpPr>
          <p:cNvPr id="7" name="Slide Number Placeholder 6"/>
          <p:cNvSpPr>
            <a:spLocks noGrp="1"/>
          </p:cNvSpPr>
          <p:nvPr>
            <p:ph type="sldNum" sz="quarter" idx="12"/>
          </p:nvPr>
        </p:nvSpPr>
        <p:spPr>
          <a:xfrm>
            <a:off x="158496" y="6208776"/>
            <a:ext cx="495300" cy="457200"/>
          </a:xfrm>
        </p:spPr>
        <p:txBody>
          <a:bodyPr/>
          <a:lstStyle/>
          <a:p>
            <a:fld id="{C4793AC6-E5AE-40D7-996F-0D2EED8FB07B}" type="slidenum">
              <a:rPr lang="en-ZA" smtClean="0"/>
              <a:t>‹#›</a:t>
            </a:fld>
            <a:endParaRPr lang="en-ZA"/>
          </a:p>
        </p:txBody>
      </p:sp>
      <p:sp>
        <p:nvSpPr>
          <p:cNvPr id="11" name="Rectangle 10"/>
          <p:cNvSpPr/>
          <p:nvPr/>
        </p:nvSpPr>
        <p:spPr>
          <a:xfrm flipV="1">
            <a:off x="73999" y="4683555"/>
            <a:ext cx="975741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74218" y="4650475"/>
            <a:ext cx="975719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74220" y="4773225"/>
            <a:ext cx="975719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74001" y="66676"/>
            <a:ext cx="9752029"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51777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1145178"/>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F5ED4-2472-4E26-ACEC-FBA01BCAA137}" type="datetimeFigureOut">
              <a:rPr lang="en-ZA" smtClean="0"/>
              <a:t>2016/05/24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4793AC6-E5AE-40D7-996F-0D2EED8FB07B}" type="slidenum">
              <a:rPr lang="en-ZA" smtClean="0"/>
              <a:t>‹#›</a:t>
            </a:fld>
            <a:endParaRPr lang="en-ZA"/>
          </a:p>
        </p:txBody>
      </p:sp>
    </p:spTree>
    <p:extLst>
      <p:ext uri="{BB962C8B-B14F-4D97-AF65-F5344CB8AC3E}">
        <p14:creationId xmlns:p14="http://schemas.microsoft.com/office/powerpoint/2010/main" val="228543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2"/>
            <a:ext cx="217932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90600" y="274641"/>
            <a:ext cx="60261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F5ED4-2472-4E26-ACEC-FBA01BCAA137}" type="datetimeFigureOut">
              <a:rPr lang="en-ZA" smtClean="0"/>
              <a:t>2016/05/24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4793AC6-E5AE-40D7-996F-0D2EED8FB07B}" type="slidenum">
              <a:rPr lang="en-ZA" smtClean="0"/>
              <a:t>‹#›</a:t>
            </a:fld>
            <a:endParaRPr lang="en-ZA"/>
          </a:p>
        </p:txBody>
      </p:sp>
    </p:spTree>
    <p:extLst>
      <p:ext uri="{BB962C8B-B14F-4D97-AF65-F5344CB8AC3E}">
        <p14:creationId xmlns:p14="http://schemas.microsoft.com/office/powerpoint/2010/main" val="124990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4B89C6C-CB08-4D94-B8C6-5C2C0C17DB3E}" type="datetimeFigureOut">
              <a:rPr lang="en-ZA" smtClean="0"/>
              <a:t>2016/05/24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1337348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4B89C6C-CB08-4D94-B8C6-5C2C0C17DB3E}" type="datetimeFigureOut">
              <a:rPr lang="en-ZA" smtClean="0"/>
              <a:t>2016/05/24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281550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89C6C-CB08-4D94-B8C6-5C2C0C17DB3E}" type="datetimeFigureOut">
              <a:rPr lang="en-ZA" smtClean="0"/>
              <a:t>2016/05/24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220484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4B89C6C-CB08-4D94-B8C6-5C2C0C17DB3E}" type="datetimeFigureOut">
              <a:rPr lang="en-ZA" smtClean="0"/>
              <a:t>2016/05/24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188081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4B89C6C-CB08-4D94-B8C6-5C2C0C17DB3E}" type="datetimeFigureOut">
              <a:rPr lang="en-ZA" smtClean="0"/>
              <a:t>2016/05/24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85845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4B89C6C-CB08-4D94-B8C6-5C2C0C17DB3E}" type="datetimeFigureOut">
              <a:rPr lang="en-ZA" smtClean="0"/>
              <a:t>2016/05/24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1613443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89C6C-CB08-4D94-B8C6-5C2C0C17DB3E}" type="datetimeFigureOut">
              <a:rPr lang="en-ZA" smtClean="0"/>
              <a:t>2016/05/24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384700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 Diagonal Corner Rectangle 8"/>
          <p:cNvSpPr/>
          <p:nvPr userDrawn="1"/>
        </p:nvSpPr>
        <p:spPr>
          <a:xfrm>
            <a:off x="272480" y="118964"/>
            <a:ext cx="9449449" cy="1070300"/>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latin typeface="Calibri" pitchFamily="34" charset="0"/>
            </a:endParaRPr>
          </a:p>
        </p:txBody>
      </p:sp>
      <p:sp>
        <p:nvSpPr>
          <p:cNvPr id="2" name="Title 1"/>
          <p:cNvSpPr>
            <a:spLocks noGrp="1"/>
          </p:cNvSpPr>
          <p:nvPr>
            <p:ph type="title"/>
          </p:nvPr>
        </p:nvSpPr>
        <p:spPr>
          <a:xfrm>
            <a:off x="974558" y="274638"/>
            <a:ext cx="8436142" cy="1145178"/>
          </a:xfrm>
          <a:prstGeom prst="rect">
            <a:avLst/>
          </a:prstGeom>
        </p:spPr>
        <p:txBody>
          <a:bodyPr/>
          <a:lstStyle>
            <a:lvl1pPr>
              <a:defRPr sz="4400" b="1">
                <a:solidFill>
                  <a:schemeClr val="accent5">
                    <a:lumMod val="75000"/>
                  </a:schemeClr>
                </a:solidFill>
                <a:latin typeface="Corbel" panose="020B0503020204020204"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2CB289D-5EFA-46F6-9867-7222BEA27E01}" type="slidenum">
              <a:rPr lang="en-ZA" smtClean="0"/>
              <a:t>‹#›</a:t>
            </a:fld>
            <a:endParaRPr lang="en-ZA" dirty="0"/>
          </a:p>
        </p:txBody>
      </p:sp>
      <p:sp>
        <p:nvSpPr>
          <p:cNvPr id="8" name="Content Placeholder 7"/>
          <p:cNvSpPr>
            <a:spLocks noGrp="1"/>
          </p:cNvSpPr>
          <p:nvPr>
            <p:ph sz="quarter" idx="1"/>
          </p:nvPr>
        </p:nvSpPr>
        <p:spPr>
          <a:xfrm>
            <a:off x="990600" y="1447800"/>
            <a:ext cx="8420100" cy="4572000"/>
          </a:xfrm>
        </p:spPr>
        <p:txBody>
          <a:bodyPr vert="horz"/>
          <a:lstStyle>
            <a:lvl1pPr>
              <a:buClrTx/>
              <a:defRPr>
                <a:solidFill>
                  <a:schemeClr val="tx1"/>
                </a:solidFill>
                <a:latin typeface="Calibri" pitchFamily="34" charset="0"/>
              </a:defRPr>
            </a:lvl1pPr>
            <a:lvl2pPr marL="548640" indent="-228600">
              <a:buFont typeface="Courier New" pitchFamily="49" charset="0"/>
              <a:buChar char="-"/>
              <a:defRPr>
                <a:solidFill>
                  <a:schemeClr val="tx1"/>
                </a:solidFill>
                <a:latin typeface="Calibri" pitchFamily="34" charset="0"/>
              </a:defRPr>
            </a:lvl2pPr>
            <a:lvl3pPr marL="937260" indent="-342900">
              <a:buClr>
                <a:schemeClr val="tx1"/>
              </a:buClr>
              <a:buFont typeface="Courier New" pitchFamily="49" charset="0"/>
              <a:buChar char="o"/>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7"/>
          <p:cNvPicPr>
            <a:picLocks noChangeAspect="1" noChangeArrowheads="1"/>
          </p:cNvPicPr>
          <p:nvPr userDrawn="1"/>
        </p:nvPicPr>
        <p:blipFill>
          <a:blip r:embed="rId2" cstate="print"/>
          <a:srcRect/>
          <a:stretch>
            <a:fillRect/>
          </a:stretch>
        </p:blipFill>
        <p:spPr bwMode="auto">
          <a:xfrm>
            <a:off x="7803513" y="6165304"/>
            <a:ext cx="1681928" cy="504056"/>
          </a:xfrm>
          <a:prstGeom prst="rect">
            <a:avLst/>
          </a:prstGeom>
          <a:noFill/>
          <a:ln w="9525">
            <a:noFill/>
            <a:miter lim="800000"/>
            <a:headEnd/>
            <a:tailEnd/>
          </a:ln>
          <a:effectLst/>
        </p:spPr>
      </p:pic>
    </p:spTree>
    <p:extLst>
      <p:ext uri="{BB962C8B-B14F-4D97-AF65-F5344CB8AC3E}">
        <p14:creationId xmlns:p14="http://schemas.microsoft.com/office/powerpoint/2010/main" val="13687521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89C6C-CB08-4D94-B8C6-5C2C0C17DB3E}" type="datetimeFigureOut">
              <a:rPr lang="en-ZA" smtClean="0"/>
              <a:t>2016/05/24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225933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89C6C-CB08-4D94-B8C6-5C2C0C17DB3E}" type="datetimeFigureOut">
              <a:rPr lang="en-ZA" smtClean="0"/>
              <a:t>2016/05/24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4076618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4B89C6C-CB08-4D94-B8C6-5C2C0C17DB3E}" type="datetimeFigureOut">
              <a:rPr lang="en-ZA" smtClean="0"/>
              <a:t>2016/05/24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1259312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4B89C6C-CB08-4D94-B8C6-5C2C0C17DB3E}" type="datetimeFigureOut">
              <a:rPr lang="en-ZA" smtClean="0"/>
              <a:t>2016/05/24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7541E11-FF4F-4005-9C4B-8B5955882BCC}" type="slidenum">
              <a:rPr lang="en-ZA" smtClean="0"/>
              <a:t>‹#›</a:t>
            </a:fld>
            <a:endParaRPr lang="en-ZA"/>
          </a:p>
        </p:txBody>
      </p:sp>
    </p:spTree>
    <p:extLst>
      <p:ext uri="{BB962C8B-B14F-4D97-AF65-F5344CB8AC3E}">
        <p14:creationId xmlns:p14="http://schemas.microsoft.com/office/powerpoint/2010/main" val="1400515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Powerpoint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73153" cy="6881245"/>
          </a:xfrm>
          <a:prstGeom prst="rect">
            <a:avLst/>
          </a:prstGeom>
        </p:spPr>
      </p:pic>
      <p:sp>
        <p:nvSpPr>
          <p:cNvPr id="28" name="Date Placeholder 27"/>
          <p:cNvSpPr>
            <a:spLocks noGrp="1"/>
          </p:cNvSpPr>
          <p:nvPr>
            <p:ph type="dt" sz="half" idx="10"/>
          </p:nvPr>
        </p:nvSpPr>
        <p:spPr/>
        <p:txBody>
          <a:bodyPr/>
          <a:lstStyle/>
          <a:p>
            <a:endParaRPr lang="en-ZA" dirty="0">
              <a:solidFill>
                <a:srgbClr val="303030"/>
              </a:solidFill>
            </a:endParaRPr>
          </a:p>
        </p:txBody>
      </p:sp>
      <p:sp>
        <p:nvSpPr>
          <p:cNvPr id="17" name="Footer Placeholder 16"/>
          <p:cNvSpPr>
            <a:spLocks noGrp="1"/>
          </p:cNvSpPr>
          <p:nvPr>
            <p:ph type="ftr" sz="quarter" idx="11"/>
          </p:nvPr>
        </p:nvSpPr>
        <p:spPr>
          <a:xfrm>
            <a:off x="990600" y="6021288"/>
            <a:ext cx="4292600" cy="608112"/>
          </a:xfrm>
        </p:spPr>
        <p:txBody>
          <a:bodyPr/>
          <a:lstStyle/>
          <a:p>
            <a:endParaRPr lang="en-ZA" dirty="0">
              <a:solidFill>
                <a:srgbClr val="303030"/>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793AC6-E5AE-40D7-996F-0D2EED8FB07B}" type="slidenum">
              <a:rPr lang="en-ZA" smtClean="0"/>
              <a:pPr/>
              <a:t>‹#›</a:t>
            </a:fld>
            <a:endParaRPr lang="en-ZA" dirty="0"/>
          </a:p>
        </p:txBody>
      </p:sp>
      <p:sp>
        <p:nvSpPr>
          <p:cNvPr id="8" name="Title 7"/>
          <p:cNvSpPr>
            <a:spLocks noGrp="1"/>
          </p:cNvSpPr>
          <p:nvPr>
            <p:ph type="ctrTitle"/>
          </p:nvPr>
        </p:nvSpPr>
        <p:spPr>
          <a:xfrm>
            <a:off x="2066679" y="1556793"/>
            <a:ext cx="6981041" cy="1419163"/>
          </a:xfrm>
          <a:prstGeom prst="rect">
            <a:avLst/>
          </a:prstGeom>
          <a:solidFill>
            <a:schemeClr val="bg1"/>
          </a:solidFill>
        </p:spPr>
        <p:txBody>
          <a:bodyPr anchor="ctr"/>
          <a:lstStyle>
            <a:lvl1pPr algn="ctr">
              <a:defRPr lang="en-US" b="1" dirty="0">
                <a:solidFill>
                  <a:schemeClr val="tx1"/>
                </a:solidFill>
                <a:latin typeface="Calibri" pitchFamily="34" charset="0"/>
              </a:defRPr>
            </a:lvl1pPr>
          </a:lstStyle>
          <a:p>
            <a:r>
              <a:rPr kumimoji="0" lang="en-US" dirty="0" smtClean="0"/>
              <a:t>Click to edit Master title style</a:t>
            </a:r>
            <a:endParaRPr kumimoji="0" lang="en-US" dirty="0"/>
          </a:p>
        </p:txBody>
      </p:sp>
      <p:pic>
        <p:nvPicPr>
          <p:cNvPr id="14" name="Picture 7"/>
          <p:cNvPicPr>
            <a:picLocks noChangeAspect="1" noChangeArrowheads="1"/>
          </p:cNvPicPr>
          <p:nvPr userDrawn="1"/>
        </p:nvPicPr>
        <p:blipFill>
          <a:blip r:embed="rId3" cstate="print"/>
          <a:srcRect/>
          <a:stretch>
            <a:fillRect/>
          </a:stretch>
        </p:blipFill>
        <p:spPr bwMode="auto">
          <a:xfrm>
            <a:off x="2534732" y="5926746"/>
            <a:ext cx="2730303" cy="818243"/>
          </a:xfrm>
          <a:prstGeom prst="rect">
            <a:avLst/>
          </a:prstGeom>
          <a:noFill/>
          <a:ln w="9525">
            <a:noFill/>
            <a:miter lim="800000"/>
            <a:headEnd/>
            <a:tailEnd/>
          </a:ln>
          <a:effectLst/>
        </p:spPr>
      </p:pic>
      <p:grpSp>
        <p:nvGrpSpPr>
          <p:cNvPr id="15" name="Group 4"/>
          <p:cNvGrpSpPr>
            <a:grpSpLocks/>
          </p:cNvGrpSpPr>
          <p:nvPr userDrawn="1"/>
        </p:nvGrpSpPr>
        <p:grpSpPr bwMode="auto">
          <a:xfrm>
            <a:off x="6810271" y="5409220"/>
            <a:ext cx="2671474" cy="1477328"/>
            <a:chOff x="0" y="4869161"/>
            <a:chExt cx="3825336" cy="2108592"/>
          </a:xfrm>
        </p:grpSpPr>
        <p:sp>
          <p:nvSpPr>
            <p:cNvPr id="16" name="TextBox 1"/>
            <p:cNvSpPr txBox="1">
              <a:spLocks noChangeArrowheads="1"/>
            </p:cNvSpPr>
            <p:nvPr/>
          </p:nvSpPr>
          <p:spPr bwMode="auto">
            <a:xfrm>
              <a:off x="0" y="4869161"/>
              <a:ext cx="3203849" cy="2108592"/>
            </a:xfrm>
            <a:prstGeom prst="rect">
              <a:avLst/>
            </a:prstGeom>
            <a:solidFill>
              <a:schemeClr val="bg1"/>
            </a:solidFill>
            <a:ln w="9525">
              <a:noFill/>
              <a:miter lim="800000"/>
              <a:headEnd/>
              <a:tailEnd/>
            </a:ln>
          </p:spPr>
          <p:txBody>
            <a:bodyPr>
              <a:spAutoFit/>
            </a:bodyPr>
            <a:lstStyle/>
            <a:p>
              <a:endParaRPr lang="en-ZA">
                <a:solidFill>
                  <a:prstClr val="black"/>
                </a:solidFill>
              </a:endParaRPr>
            </a:p>
            <a:p>
              <a:endParaRPr lang="en-ZA">
                <a:solidFill>
                  <a:prstClr val="black"/>
                </a:solidFill>
              </a:endParaRPr>
            </a:p>
            <a:p>
              <a:endParaRPr lang="en-ZA">
                <a:solidFill>
                  <a:prstClr val="black"/>
                </a:solidFill>
              </a:endParaRPr>
            </a:p>
            <a:p>
              <a:endParaRPr lang="en-ZA">
                <a:solidFill>
                  <a:prstClr val="black"/>
                </a:solidFill>
              </a:endParaRPr>
            </a:p>
            <a:p>
              <a:endParaRPr lang="en-ZA">
                <a:solidFill>
                  <a:prstClr val="black"/>
                </a:solidFill>
              </a:endParaRPr>
            </a:p>
          </p:txBody>
        </p:sp>
        <p:pic>
          <p:nvPicPr>
            <p:cNvPr id="18" name="Picture 29" descr="F:\CPTMAC2\UNIVERSITEIT STELLENBOSCH\LOGO MASTER COPY\US_Stacked RGB 300dpi.jpg"/>
            <p:cNvPicPr>
              <a:picLocks noChangeAspect="1" noChangeArrowheads="1"/>
            </p:cNvPicPr>
            <p:nvPr/>
          </p:nvPicPr>
          <p:blipFill rotWithShape="1">
            <a:blip r:embed="rId4" cstate="print"/>
            <a:srcRect/>
            <a:stretch/>
          </p:blipFill>
          <p:spPr bwMode="auto">
            <a:xfrm>
              <a:off x="0" y="5093480"/>
              <a:ext cx="3825336" cy="12530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9" name="Subtitle 8"/>
          <p:cNvSpPr>
            <a:spLocks noGrp="1"/>
          </p:cNvSpPr>
          <p:nvPr>
            <p:ph type="subTitle" idx="1"/>
          </p:nvPr>
        </p:nvSpPr>
        <p:spPr>
          <a:xfrm>
            <a:off x="2081865" y="3212976"/>
            <a:ext cx="6934200" cy="1600200"/>
          </a:xfrm>
        </p:spPr>
        <p:txBody>
          <a:bodyPr/>
          <a:lstStyle>
            <a:lvl1pPr marL="0" indent="0" algn="ctr">
              <a:buNone/>
              <a:defRPr sz="2600">
                <a:solidFill>
                  <a:schemeClr val="tx2"/>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1180491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 Diagonal Corner Rectangle 8"/>
          <p:cNvSpPr/>
          <p:nvPr userDrawn="1"/>
        </p:nvSpPr>
        <p:spPr>
          <a:xfrm>
            <a:off x="272480" y="118964"/>
            <a:ext cx="9449449" cy="1070300"/>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white"/>
              </a:solidFill>
              <a:latin typeface="Calibri" pitchFamily="34" charset="0"/>
            </a:endParaRPr>
          </a:p>
        </p:txBody>
      </p:sp>
      <p:sp>
        <p:nvSpPr>
          <p:cNvPr id="2" name="Title 1"/>
          <p:cNvSpPr>
            <a:spLocks noGrp="1"/>
          </p:cNvSpPr>
          <p:nvPr>
            <p:ph type="title"/>
          </p:nvPr>
        </p:nvSpPr>
        <p:spPr>
          <a:xfrm>
            <a:off x="974558" y="274638"/>
            <a:ext cx="8436142" cy="1145178"/>
          </a:xfrm>
          <a:prstGeom prst="rect">
            <a:avLst/>
          </a:prstGeom>
        </p:spPr>
        <p:txBody>
          <a:bodyPr/>
          <a:lstStyle>
            <a:lvl1pPr>
              <a:defRPr>
                <a:solidFill>
                  <a:schemeClr val="accent1"/>
                </a:solidFill>
                <a:latin typeface="+mj-lt"/>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endParaRPr lang="en-ZA" dirty="0">
              <a:solidFill>
                <a:srgbClr val="303030"/>
              </a:solidFill>
            </a:endParaRPr>
          </a:p>
        </p:txBody>
      </p:sp>
      <p:sp>
        <p:nvSpPr>
          <p:cNvPr id="5" name="Footer Placeholder 4"/>
          <p:cNvSpPr>
            <a:spLocks noGrp="1"/>
          </p:cNvSpPr>
          <p:nvPr>
            <p:ph type="ftr" sz="quarter" idx="11"/>
          </p:nvPr>
        </p:nvSpPr>
        <p:spPr/>
        <p:txBody>
          <a:bodyPr/>
          <a:lstStyle/>
          <a:p>
            <a:endParaRPr lang="en-ZA" dirty="0">
              <a:solidFill>
                <a:srgbClr val="303030"/>
              </a:solidFill>
            </a:endParaRPr>
          </a:p>
        </p:txBody>
      </p:sp>
      <p:sp>
        <p:nvSpPr>
          <p:cNvPr id="6" name="Slide Number Placeholder 5"/>
          <p:cNvSpPr>
            <a:spLocks noGrp="1"/>
          </p:cNvSpPr>
          <p:nvPr>
            <p:ph type="sldNum" sz="quarter" idx="12"/>
          </p:nvPr>
        </p:nvSpPr>
        <p:spPr/>
        <p:txBody>
          <a:bodyPr/>
          <a:lstStyle/>
          <a:p>
            <a:fld id="{22CB289D-5EFA-46F6-9867-7222BEA27E01}" type="slidenum">
              <a:rPr lang="en-ZA" smtClean="0"/>
              <a:pPr/>
              <a:t>‹#›</a:t>
            </a:fld>
            <a:endParaRPr lang="en-ZA" dirty="0"/>
          </a:p>
        </p:txBody>
      </p:sp>
      <p:sp>
        <p:nvSpPr>
          <p:cNvPr id="8" name="Content Placeholder 7"/>
          <p:cNvSpPr>
            <a:spLocks noGrp="1"/>
          </p:cNvSpPr>
          <p:nvPr>
            <p:ph sz="quarter" idx="1"/>
          </p:nvPr>
        </p:nvSpPr>
        <p:spPr>
          <a:xfrm>
            <a:off x="990600" y="1447800"/>
            <a:ext cx="8420100" cy="4572000"/>
          </a:xfrm>
        </p:spPr>
        <p:txBody>
          <a:bodyPr vert="horz"/>
          <a:lstStyle>
            <a:lvl1pPr>
              <a:buClrTx/>
              <a:defRPr>
                <a:solidFill>
                  <a:schemeClr val="tx1"/>
                </a:solidFill>
                <a:latin typeface="Calibri" pitchFamily="34" charset="0"/>
              </a:defRPr>
            </a:lvl1pPr>
            <a:lvl2pPr marL="548640" indent="-228600">
              <a:buFont typeface="Courier New" pitchFamily="49" charset="0"/>
              <a:buChar char="-"/>
              <a:defRPr>
                <a:solidFill>
                  <a:schemeClr val="tx1"/>
                </a:solidFill>
                <a:latin typeface="Calibri" pitchFamily="34" charset="0"/>
              </a:defRPr>
            </a:lvl2pPr>
            <a:lvl3pPr marL="937260" indent="-342900">
              <a:buClr>
                <a:schemeClr val="tx1"/>
              </a:buClr>
              <a:buFont typeface="Courier New" pitchFamily="49" charset="0"/>
              <a:buChar char="o"/>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7"/>
          <p:cNvPicPr>
            <a:picLocks noChangeAspect="1" noChangeArrowheads="1"/>
          </p:cNvPicPr>
          <p:nvPr userDrawn="1"/>
        </p:nvPicPr>
        <p:blipFill>
          <a:blip r:embed="rId2" cstate="print"/>
          <a:srcRect/>
          <a:stretch>
            <a:fillRect/>
          </a:stretch>
        </p:blipFill>
        <p:spPr bwMode="auto">
          <a:xfrm>
            <a:off x="7803513" y="6165304"/>
            <a:ext cx="1681928" cy="504056"/>
          </a:xfrm>
          <a:prstGeom prst="rect">
            <a:avLst/>
          </a:prstGeom>
          <a:noFill/>
          <a:ln w="9525">
            <a:noFill/>
            <a:miter lim="800000"/>
            <a:headEnd/>
            <a:tailEnd/>
          </a:ln>
          <a:effectLst/>
        </p:spPr>
      </p:pic>
    </p:spTree>
    <p:extLst>
      <p:ext uri="{BB962C8B-B14F-4D97-AF65-F5344CB8AC3E}">
        <p14:creationId xmlns:p14="http://schemas.microsoft.com/office/powerpoint/2010/main" val="12148424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Powerpoint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73153" cy="6881245"/>
          </a:xfrm>
          <a:prstGeom prst="rect">
            <a:avLst/>
          </a:prstGeom>
        </p:spPr>
      </p:pic>
      <p:sp>
        <p:nvSpPr>
          <p:cNvPr id="28" name="Date Placeholder 27"/>
          <p:cNvSpPr>
            <a:spLocks noGrp="1"/>
          </p:cNvSpPr>
          <p:nvPr>
            <p:ph type="dt" sz="half" idx="10"/>
          </p:nvPr>
        </p:nvSpPr>
        <p:spPr/>
        <p:txBody>
          <a:bodyPr/>
          <a:lstStyle/>
          <a:p>
            <a:endParaRPr lang="en-ZA" dirty="0">
              <a:solidFill>
                <a:srgbClr val="303030"/>
              </a:solidFill>
            </a:endParaRPr>
          </a:p>
        </p:txBody>
      </p:sp>
      <p:sp>
        <p:nvSpPr>
          <p:cNvPr id="17" name="Footer Placeholder 16"/>
          <p:cNvSpPr>
            <a:spLocks noGrp="1"/>
          </p:cNvSpPr>
          <p:nvPr>
            <p:ph type="ftr" sz="quarter" idx="11"/>
          </p:nvPr>
        </p:nvSpPr>
        <p:spPr>
          <a:xfrm>
            <a:off x="990600" y="6021288"/>
            <a:ext cx="4292600" cy="608112"/>
          </a:xfrm>
        </p:spPr>
        <p:txBody>
          <a:bodyPr/>
          <a:lstStyle/>
          <a:p>
            <a:endParaRPr lang="en-ZA" dirty="0">
              <a:solidFill>
                <a:srgbClr val="303030"/>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793AC6-E5AE-40D7-996F-0D2EED8FB07B}" type="slidenum">
              <a:rPr lang="en-ZA" smtClean="0"/>
              <a:pPr/>
              <a:t>‹#›</a:t>
            </a:fld>
            <a:endParaRPr lang="en-ZA" dirty="0"/>
          </a:p>
        </p:txBody>
      </p:sp>
      <p:sp>
        <p:nvSpPr>
          <p:cNvPr id="20" name="Subtitle 8"/>
          <p:cNvSpPr>
            <a:spLocks noGrp="1"/>
          </p:cNvSpPr>
          <p:nvPr>
            <p:ph type="subTitle" idx="1"/>
          </p:nvPr>
        </p:nvSpPr>
        <p:spPr>
          <a:xfrm>
            <a:off x="2081865" y="3212977"/>
            <a:ext cx="6934200" cy="461665"/>
          </a:xfr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lvl1pPr marL="0" indent="0">
              <a:buNone/>
              <a:defRPr lang="en-US" sz="2400" dirty="0">
                <a:solidFill>
                  <a:schemeClr val="lt1"/>
                </a:solidFill>
                <a:latin typeface="+mn-lt"/>
              </a:defRPr>
            </a:lvl1pPr>
          </a:lstStyle>
          <a:p>
            <a:pPr marL="0" lvl="0" algn="ctr" defTabSz="914400"/>
            <a:r>
              <a:rPr kumimoji="0" lang="en-US" dirty="0" smtClean="0"/>
              <a:t>Click to edit Master subtitle style</a:t>
            </a:r>
            <a:endParaRPr kumimoji="0" lang="en-US" dirty="0"/>
          </a:p>
        </p:txBody>
      </p:sp>
    </p:spTree>
    <p:extLst>
      <p:ext uri="{BB962C8B-B14F-4D97-AF65-F5344CB8AC3E}">
        <p14:creationId xmlns:p14="http://schemas.microsoft.com/office/powerpoint/2010/main" val="3620457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1145178"/>
          </a:xfrm>
          <a:prstGeom prst="rect">
            <a:avLst/>
          </a:prstGeo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4" name="Footer Placeholder 3"/>
          <p:cNvSpPr>
            <a:spLocks noGrp="1"/>
          </p:cNvSpPr>
          <p:nvPr>
            <p:ph type="ftr" sz="quarter" idx="11"/>
          </p:nvPr>
        </p:nvSpPr>
        <p:spPr/>
        <p:txBody>
          <a:bodyPr/>
          <a:lstStyle/>
          <a:p>
            <a:endParaRPr lang="en-ZA">
              <a:solidFill>
                <a:srgbClr val="303030"/>
              </a:solidFill>
            </a:endParaRPr>
          </a:p>
        </p:txBody>
      </p:sp>
      <p:sp>
        <p:nvSpPr>
          <p:cNvPr id="5" name="Slide Number Placeholder 4"/>
          <p:cNvSpPr>
            <a:spLocks noGrp="1"/>
          </p:cNvSpPr>
          <p:nvPr>
            <p:ph type="sldNum" sz="quarter" idx="12"/>
          </p:nvPr>
        </p:nvSpPr>
        <p:spPr/>
        <p:txBody>
          <a:bodyPr/>
          <a:lstStyle/>
          <a:p>
            <a:fld id="{C4793AC6-E5AE-40D7-996F-0D2EED8FB07B}" type="slidenum">
              <a:rPr lang="en-ZA" smtClean="0"/>
              <a:pPr/>
              <a:t>‹#›</a:t>
            </a:fld>
            <a:endParaRPr lang="en-ZA"/>
          </a:p>
        </p:txBody>
      </p:sp>
    </p:spTree>
    <p:extLst>
      <p:ext uri="{BB962C8B-B14F-4D97-AF65-F5344CB8AC3E}">
        <p14:creationId xmlns:p14="http://schemas.microsoft.com/office/powerpoint/2010/main" val="415423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70756" y="69756"/>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82506" y="952501"/>
            <a:ext cx="8420100" cy="1362075"/>
          </a:xfrm>
          <a:prstGeom prst="rect">
            <a:avLst/>
          </a:prstGeo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6" y="2547938"/>
            <a:ext cx="84201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5" name="Footer Placeholder 4"/>
          <p:cNvSpPr>
            <a:spLocks noGrp="1"/>
          </p:cNvSpPr>
          <p:nvPr>
            <p:ph type="ftr" sz="quarter" idx="11"/>
          </p:nvPr>
        </p:nvSpPr>
        <p:spPr>
          <a:xfrm>
            <a:off x="866775" y="6172200"/>
            <a:ext cx="4333875" cy="457200"/>
          </a:xfrm>
        </p:spPr>
        <p:txBody>
          <a:bodyPr/>
          <a:lstStyle/>
          <a:p>
            <a:endParaRPr lang="en-ZA">
              <a:solidFill>
                <a:srgbClr val="303030"/>
              </a:solidFill>
            </a:endParaRPr>
          </a:p>
        </p:txBody>
      </p:sp>
      <p:sp>
        <p:nvSpPr>
          <p:cNvPr id="7" name="Rectangle 6"/>
          <p:cNvSpPr/>
          <p:nvPr/>
        </p:nvSpPr>
        <p:spPr>
          <a:xfrm flipV="1">
            <a:off x="75197" y="2376830"/>
            <a:ext cx="9764641"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74909" y="2341476"/>
            <a:ext cx="97649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73999" y="2468880"/>
            <a:ext cx="976583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58496" y="6208776"/>
            <a:ext cx="495300" cy="457200"/>
          </a:xfrm>
        </p:spPr>
        <p:txBody>
          <a:bodyPr/>
          <a:lstStyle/>
          <a:p>
            <a:fld id="{C4793AC6-E5AE-40D7-996F-0D2EED8FB07B}" type="slidenum">
              <a:rPr lang="en-ZA" smtClean="0"/>
              <a:pPr/>
              <a:t>‹#›</a:t>
            </a:fld>
            <a:endParaRPr lang="en-ZA"/>
          </a:p>
        </p:txBody>
      </p:sp>
    </p:spTree>
    <p:extLst>
      <p:ext uri="{BB962C8B-B14F-4D97-AF65-F5344CB8AC3E}">
        <p14:creationId xmlns:p14="http://schemas.microsoft.com/office/powerpoint/2010/main" val="2279837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1145178"/>
          </a:xfrm>
          <a:prstGeom prst="rect">
            <a:avLst/>
          </a:prstGeo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6" name="Footer Placeholder 5"/>
          <p:cNvSpPr>
            <a:spLocks noGrp="1"/>
          </p:cNvSpPr>
          <p:nvPr>
            <p:ph type="ftr" sz="quarter" idx="11"/>
          </p:nvPr>
        </p:nvSpPr>
        <p:spPr/>
        <p:txBody>
          <a:bodyPr/>
          <a:lstStyle/>
          <a:p>
            <a:endParaRPr lang="en-ZA">
              <a:solidFill>
                <a:srgbClr val="303030"/>
              </a:solidFill>
            </a:endParaRPr>
          </a:p>
        </p:txBody>
      </p:sp>
      <p:sp>
        <p:nvSpPr>
          <p:cNvPr id="7" name="Slide Number Placeholder 6"/>
          <p:cNvSpPr>
            <a:spLocks noGrp="1"/>
          </p:cNvSpPr>
          <p:nvPr>
            <p:ph type="sldNum" sz="quarter" idx="12"/>
          </p:nvPr>
        </p:nvSpPr>
        <p:spPr/>
        <p:txBody>
          <a:bodyPr/>
          <a:lstStyle/>
          <a:p>
            <a:fld id="{C4793AC6-E5AE-40D7-996F-0D2EED8FB07B}" type="slidenum">
              <a:rPr lang="en-ZA" smtClean="0"/>
              <a:pPr/>
              <a:t>‹#›</a:t>
            </a:fld>
            <a:endParaRPr lang="en-ZA"/>
          </a:p>
        </p:txBody>
      </p:sp>
      <p:sp>
        <p:nvSpPr>
          <p:cNvPr id="9" name="Content Placeholder 8"/>
          <p:cNvSpPr>
            <a:spLocks noGrp="1"/>
          </p:cNvSpPr>
          <p:nvPr>
            <p:ph sz="quarter" idx="1"/>
          </p:nvPr>
        </p:nvSpPr>
        <p:spPr>
          <a:xfrm>
            <a:off x="990600"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345113"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69536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19" name="Picture 18" descr="Powerpoint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73153" cy="6881245"/>
          </a:xfrm>
          <a:prstGeom prst="rect">
            <a:avLst/>
          </a:prstGeom>
        </p:spPr>
      </p:pic>
      <p:sp>
        <p:nvSpPr>
          <p:cNvPr id="28" name="Date Placeholder 27"/>
          <p:cNvSpPr>
            <a:spLocks noGrp="1"/>
          </p:cNvSpPr>
          <p:nvPr>
            <p:ph type="dt" sz="half" idx="10"/>
          </p:nvPr>
        </p:nvSpPr>
        <p:spPr/>
        <p:txBody>
          <a:bodyPr/>
          <a:lstStyle/>
          <a:p>
            <a:endParaRPr lang="en-ZA" dirty="0"/>
          </a:p>
        </p:txBody>
      </p:sp>
      <p:sp>
        <p:nvSpPr>
          <p:cNvPr id="17" name="Footer Placeholder 16"/>
          <p:cNvSpPr>
            <a:spLocks noGrp="1"/>
          </p:cNvSpPr>
          <p:nvPr>
            <p:ph type="ftr" sz="quarter" idx="11"/>
          </p:nvPr>
        </p:nvSpPr>
        <p:spPr>
          <a:xfrm>
            <a:off x="990600" y="6021288"/>
            <a:ext cx="4292600" cy="608112"/>
          </a:xfrm>
        </p:spPr>
        <p:txBody>
          <a:bodyPr/>
          <a:lstStyle/>
          <a:p>
            <a:endParaRPr lang="en-ZA"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793AC6-E5AE-40D7-996F-0D2EED8FB07B}" type="slidenum">
              <a:rPr lang="en-ZA" smtClean="0"/>
              <a:t>‹#›</a:t>
            </a:fld>
            <a:endParaRPr lang="en-ZA" dirty="0"/>
          </a:p>
        </p:txBody>
      </p:sp>
      <p:sp>
        <p:nvSpPr>
          <p:cNvPr id="20" name="Subtitle 8"/>
          <p:cNvSpPr>
            <a:spLocks noGrp="1"/>
          </p:cNvSpPr>
          <p:nvPr>
            <p:ph type="subTitle" idx="1"/>
          </p:nvPr>
        </p:nvSpPr>
        <p:spPr>
          <a:xfrm>
            <a:off x="2081865" y="3212977"/>
            <a:ext cx="6934200" cy="461665"/>
          </a:xfr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lvl1pPr marL="0" indent="0">
              <a:buNone/>
              <a:defRPr lang="en-US" sz="2400" dirty="0">
                <a:solidFill>
                  <a:schemeClr val="lt1"/>
                </a:solidFill>
                <a:latin typeface="+mn-lt"/>
              </a:defRPr>
            </a:lvl1pPr>
          </a:lstStyle>
          <a:p>
            <a:pPr marL="0" lvl="0" algn="ctr" defTabSz="914400"/>
            <a:r>
              <a:rPr kumimoji="0" lang="en-US" dirty="0" smtClean="0"/>
              <a:t>Click to edit Master subtitle style</a:t>
            </a:r>
            <a:endParaRPr kumimoji="0" lang="en-US" dirty="0"/>
          </a:p>
        </p:txBody>
      </p:sp>
    </p:spTree>
    <p:extLst>
      <p:ext uri="{BB962C8B-B14F-4D97-AF65-F5344CB8AC3E}">
        <p14:creationId xmlns:p14="http://schemas.microsoft.com/office/powerpoint/2010/main" val="2347022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8420100" cy="1143000"/>
          </a:xfrm>
          <a:prstGeom prst="rect">
            <a:avLst/>
          </a:prstGeo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9060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575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8" name="Footer Placeholder 7"/>
          <p:cNvSpPr>
            <a:spLocks noGrp="1"/>
          </p:cNvSpPr>
          <p:nvPr>
            <p:ph type="ftr" sz="quarter" idx="11"/>
          </p:nvPr>
        </p:nvSpPr>
        <p:spPr/>
        <p:txBody>
          <a:bodyPr/>
          <a:lstStyle/>
          <a:p>
            <a:endParaRPr lang="en-ZA">
              <a:solidFill>
                <a:srgbClr val="303030"/>
              </a:solidFill>
            </a:endParaRPr>
          </a:p>
        </p:txBody>
      </p:sp>
      <p:sp>
        <p:nvSpPr>
          <p:cNvPr id="9" name="Slide Number Placeholder 8"/>
          <p:cNvSpPr>
            <a:spLocks noGrp="1"/>
          </p:cNvSpPr>
          <p:nvPr>
            <p:ph type="sldNum" sz="quarter" idx="12"/>
          </p:nvPr>
        </p:nvSpPr>
        <p:spPr/>
        <p:txBody>
          <a:bodyPr/>
          <a:lstStyle/>
          <a:p>
            <a:fld id="{C4793AC6-E5AE-40D7-996F-0D2EED8FB07B}" type="slidenum">
              <a:rPr lang="en-ZA" smtClean="0"/>
              <a:pPr/>
              <a:t>‹#›</a:t>
            </a:fld>
            <a:endParaRPr lang="en-ZA"/>
          </a:p>
        </p:txBody>
      </p:sp>
      <p:sp>
        <p:nvSpPr>
          <p:cNvPr id="11" name="Content Placeholder 10"/>
          <p:cNvSpPr>
            <a:spLocks noGrp="1"/>
          </p:cNvSpPr>
          <p:nvPr>
            <p:ph sz="half" idx="2"/>
          </p:nvPr>
        </p:nvSpPr>
        <p:spPr>
          <a:xfrm>
            <a:off x="99060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536575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75265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3" name="Footer Placeholder 2"/>
          <p:cNvSpPr>
            <a:spLocks noGrp="1"/>
          </p:cNvSpPr>
          <p:nvPr>
            <p:ph type="ftr" sz="quarter" idx="11"/>
          </p:nvPr>
        </p:nvSpPr>
        <p:spPr/>
        <p:txBody>
          <a:bodyPr/>
          <a:lstStyle/>
          <a:p>
            <a:endParaRPr lang="en-ZA">
              <a:solidFill>
                <a:srgbClr val="303030"/>
              </a:solidFill>
            </a:endParaRPr>
          </a:p>
        </p:txBody>
      </p:sp>
      <p:sp>
        <p:nvSpPr>
          <p:cNvPr id="4" name="Slide Number Placeholder 3"/>
          <p:cNvSpPr>
            <a:spLocks noGrp="1"/>
          </p:cNvSpPr>
          <p:nvPr>
            <p:ph type="sldNum" sz="quarter" idx="12"/>
          </p:nvPr>
        </p:nvSpPr>
        <p:spPr/>
        <p:txBody>
          <a:bodyPr/>
          <a:lstStyle/>
          <a:p>
            <a:fld id="{C4793AC6-E5AE-40D7-996F-0D2EED8FB07B}" type="slidenum">
              <a:rPr lang="en-ZA" smtClean="0"/>
              <a:pPr/>
              <a:t>‹#›</a:t>
            </a:fld>
            <a:endParaRPr lang="en-ZA"/>
          </a:p>
        </p:txBody>
      </p:sp>
    </p:spTree>
    <p:extLst>
      <p:ext uri="{BB962C8B-B14F-4D97-AF65-F5344CB8AC3E}">
        <p14:creationId xmlns:p14="http://schemas.microsoft.com/office/powerpoint/2010/main" val="2718391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90600" y="273050"/>
            <a:ext cx="8420100" cy="1143000"/>
          </a:xfrm>
          <a:prstGeom prst="rect">
            <a:avLst/>
          </a:prstGeo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90600" y="1600200"/>
            <a:ext cx="206375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6" name="Footer Placeholder 5"/>
          <p:cNvSpPr>
            <a:spLocks noGrp="1"/>
          </p:cNvSpPr>
          <p:nvPr>
            <p:ph type="ftr" sz="quarter" idx="11"/>
          </p:nvPr>
        </p:nvSpPr>
        <p:spPr/>
        <p:txBody>
          <a:bodyPr/>
          <a:lstStyle/>
          <a:p>
            <a:endParaRPr lang="en-ZA">
              <a:solidFill>
                <a:srgbClr val="303030"/>
              </a:solidFill>
            </a:endParaRPr>
          </a:p>
        </p:txBody>
      </p:sp>
      <p:sp>
        <p:nvSpPr>
          <p:cNvPr id="7" name="Slide Number Placeholder 6"/>
          <p:cNvSpPr>
            <a:spLocks noGrp="1"/>
          </p:cNvSpPr>
          <p:nvPr>
            <p:ph type="sldNum" sz="quarter" idx="12"/>
          </p:nvPr>
        </p:nvSpPr>
        <p:spPr/>
        <p:txBody>
          <a:bodyPr/>
          <a:lstStyle/>
          <a:p>
            <a:fld id="{C4793AC6-E5AE-40D7-996F-0D2EED8FB07B}" type="slidenum">
              <a:rPr lang="en-ZA" smtClean="0"/>
              <a:pPr/>
              <a:t>‹#›</a:t>
            </a:fld>
            <a:endParaRPr lang="en-ZA"/>
          </a:p>
        </p:txBody>
      </p:sp>
      <p:sp>
        <p:nvSpPr>
          <p:cNvPr id="11" name="Content Placeholder 10"/>
          <p:cNvSpPr>
            <a:spLocks noGrp="1"/>
          </p:cNvSpPr>
          <p:nvPr>
            <p:ph sz="quarter" idx="1"/>
          </p:nvPr>
        </p:nvSpPr>
        <p:spPr>
          <a:xfrm>
            <a:off x="3219450" y="1600200"/>
            <a:ext cx="619125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5067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900550"/>
            <a:ext cx="7924800" cy="522288"/>
          </a:xfrm>
          <a:prstGeom prst="rect">
            <a:avLst/>
          </a:prstGeo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90600" y="5445825"/>
            <a:ext cx="79248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6" name="Footer Placeholder 5"/>
          <p:cNvSpPr>
            <a:spLocks noGrp="1"/>
          </p:cNvSpPr>
          <p:nvPr>
            <p:ph type="ftr" sz="quarter" idx="11"/>
          </p:nvPr>
        </p:nvSpPr>
        <p:spPr>
          <a:xfrm>
            <a:off x="990600" y="6172200"/>
            <a:ext cx="4210050" cy="457200"/>
          </a:xfrm>
        </p:spPr>
        <p:txBody>
          <a:bodyPr/>
          <a:lstStyle/>
          <a:p>
            <a:endParaRPr lang="en-ZA">
              <a:solidFill>
                <a:srgbClr val="303030"/>
              </a:solidFill>
            </a:endParaRPr>
          </a:p>
        </p:txBody>
      </p:sp>
      <p:sp>
        <p:nvSpPr>
          <p:cNvPr id="7" name="Slide Number Placeholder 6"/>
          <p:cNvSpPr>
            <a:spLocks noGrp="1"/>
          </p:cNvSpPr>
          <p:nvPr>
            <p:ph type="sldNum" sz="quarter" idx="12"/>
          </p:nvPr>
        </p:nvSpPr>
        <p:spPr>
          <a:xfrm>
            <a:off x="158496" y="6208776"/>
            <a:ext cx="495300" cy="457200"/>
          </a:xfrm>
        </p:spPr>
        <p:txBody>
          <a:bodyPr/>
          <a:lstStyle/>
          <a:p>
            <a:fld id="{C4793AC6-E5AE-40D7-996F-0D2EED8FB07B}" type="slidenum">
              <a:rPr lang="en-ZA" smtClean="0"/>
              <a:pPr/>
              <a:t>‹#›</a:t>
            </a:fld>
            <a:endParaRPr lang="en-ZA"/>
          </a:p>
        </p:txBody>
      </p:sp>
      <p:sp>
        <p:nvSpPr>
          <p:cNvPr id="11" name="Rectangle 10"/>
          <p:cNvSpPr/>
          <p:nvPr/>
        </p:nvSpPr>
        <p:spPr>
          <a:xfrm flipV="1">
            <a:off x="73999" y="4683555"/>
            <a:ext cx="975741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74218" y="4650475"/>
            <a:ext cx="975719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74220" y="4773225"/>
            <a:ext cx="975719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74001" y="66676"/>
            <a:ext cx="9752029"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328930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1145178"/>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5" name="Footer Placeholder 4"/>
          <p:cNvSpPr>
            <a:spLocks noGrp="1"/>
          </p:cNvSpPr>
          <p:nvPr>
            <p:ph type="ftr" sz="quarter" idx="11"/>
          </p:nvPr>
        </p:nvSpPr>
        <p:spPr/>
        <p:txBody>
          <a:bodyPr/>
          <a:lstStyle/>
          <a:p>
            <a:endParaRPr lang="en-ZA">
              <a:solidFill>
                <a:srgbClr val="303030"/>
              </a:solidFill>
            </a:endParaRPr>
          </a:p>
        </p:txBody>
      </p:sp>
      <p:sp>
        <p:nvSpPr>
          <p:cNvPr id="6" name="Slide Number Placeholder 5"/>
          <p:cNvSpPr>
            <a:spLocks noGrp="1"/>
          </p:cNvSpPr>
          <p:nvPr>
            <p:ph type="sldNum" sz="quarter" idx="12"/>
          </p:nvPr>
        </p:nvSpPr>
        <p:spPr/>
        <p:txBody>
          <a:bodyPr/>
          <a:lstStyle/>
          <a:p>
            <a:fld id="{C4793AC6-E5AE-40D7-996F-0D2EED8FB07B}" type="slidenum">
              <a:rPr lang="en-ZA" smtClean="0"/>
              <a:pPr/>
              <a:t>‹#›</a:t>
            </a:fld>
            <a:endParaRPr lang="en-ZA"/>
          </a:p>
        </p:txBody>
      </p:sp>
    </p:spTree>
    <p:extLst>
      <p:ext uri="{BB962C8B-B14F-4D97-AF65-F5344CB8AC3E}">
        <p14:creationId xmlns:p14="http://schemas.microsoft.com/office/powerpoint/2010/main" val="1287716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2"/>
            <a:ext cx="2179320" cy="5851525"/>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90600" y="274641"/>
            <a:ext cx="60261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F5ED4-2472-4E26-ACEC-FBA01BCAA137}" type="datetimeFigureOut">
              <a:rPr lang="en-ZA" smtClean="0">
                <a:solidFill>
                  <a:srgbClr val="303030"/>
                </a:solidFill>
              </a:rPr>
              <a:pPr/>
              <a:t>2016/05/24</a:t>
            </a:fld>
            <a:endParaRPr lang="en-ZA">
              <a:solidFill>
                <a:srgbClr val="303030"/>
              </a:solidFill>
            </a:endParaRPr>
          </a:p>
        </p:txBody>
      </p:sp>
      <p:sp>
        <p:nvSpPr>
          <p:cNvPr id="5" name="Footer Placeholder 4"/>
          <p:cNvSpPr>
            <a:spLocks noGrp="1"/>
          </p:cNvSpPr>
          <p:nvPr>
            <p:ph type="ftr" sz="quarter" idx="11"/>
          </p:nvPr>
        </p:nvSpPr>
        <p:spPr/>
        <p:txBody>
          <a:bodyPr/>
          <a:lstStyle/>
          <a:p>
            <a:endParaRPr lang="en-ZA">
              <a:solidFill>
                <a:srgbClr val="303030"/>
              </a:solidFill>
            </a:endParaRPr>
          </a:p>
        </p:txBody>
      </p:sp>
      <p:sp>
        <p:nvSpPr>
          <p:cNvPr id="6" name="Slide Number Placeholder 5"/>
          <p:cNvSpPr>
            <a:spLocks noGrp="1"/>
          </p:cNvSpPr>
          <p:nvPr>
            <p:ph type="sldNum" sz="quarter" idx="12"/>
          </p:nvPr>
        </p:nvSpPr>
        <p:spPr/>
        <p:txBody>
          <a:bodyPr/>
          <a:lstStyle/>
          <a:p>
            <a:fld id="{C4793AC6-E5AE-40D7-996F-0D2EED8FB07B}" type="slidenum">
              <a:rPr lang="en-ZA" smtClean="0"/>
              <a:pPr/>
              <a:t>‹#›</a:t>
            </a:fld>
            <a:endParaRPr lang="en-ZA"/>
          </a:p>
        </p:txBody>
      </p:sp>
    </p:spTree>
    <p:extLst>
      <p:ext uri="{BB962C8B-B14F-4D97-AF65-F5344CB8AC3E}">
        <p14:creationId xmlns:p14="http://schemas.microsoft.com/office/powerpoint/2010/main" val="1665965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Powerpoint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73153" cy="6881245"/>
          </a:xfrm>
          <a:prstGeom prst="rect">
            <a:avLst/>
          </a:prstGeom>
        </p:spPr>
      </p:pic>
      <p:sp>
        <p:nvSpPr>
          <p:cNvPr id="28" name="Date Placeholder 27"/>
          <p:cNvSpPr>
            <a:spLocks noGrp="1"/>
          </p:cNvSpPr>
          <p:nvPr>
            <p:ph type="dt" sz="half" idx="10"/>
          </p:nvPr>
        </p:nvSpPr>
        <p:spPr/>
        <p:txBody>
          <a:bodyPr/>
          <a:lstStyle/>
          <a:p>
            <a:endParaRPr lang="en-ZA" dirty="0">
              <a:solidFill>
                <a:srgbClr val="303030"/>
              </a:solidFill>
            </a:endParaRPr>
          </a:p>
        </p:txBody>
      </p:sp>
      <p:sp>
        <p:nvSpPr>
          <p:cNvPr id="17" name="Footer Placeholder 16"/>
          <p:cNvSpPr>
            <a:spLocks noGrp="1"/>
          </p:cNvSpPr>
          <p:nvPr>
            <p:ph type="ftr" sz="quarter" idx="11"/>
          </p:nvPr>
        </p:nvSpPr>
        <p:spPr>
          <a:xfrm>
            <a:off x="990600" y="6021288"/>
            <a:ext cx="4292600" cy="608112"/>
          </a:xfrm>
        </p:spPr>
        <p:txBody>
          <a:bodyPr/>
          <a:lstStyle/>
          <a:p>
            <a:endParaRPr lang="en-ZA" dirty="0">
              <a:solidFill>
                <a:srgbClr val="303030"/>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793AC6-E5AE-40D7-996F-0D2EED8FB07B}" type="slidenum">
              <a:rPr lang="en-ZA" smtClean="0"/>
              <a:pPr/>
              <a:t>‹#›</a:t>
            </a:fld>
            <a:endParaRPr lang="en-ZA" dirty="0"/>
          </a:p>
        </p:txBody>
      </p:sp>
    </p:spTree>
    <p:extLst>
      <p:ext uri="{BB962C8B-B14F-4D97-AF65-F5344CB8AC3E}">
        <p14:creationId xmlns:p14="http://schemas.microsoft.com/office/powerpoint/2010/main" val="2016822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1145178"/>
          </a:xfrm>
          <a:prstGeom prst="rect">
            <a:avLst/>
          </a:prstGeo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416F5ED4-2472-4E26-ACEC-FBA01BCAA137}" type="datetimeFigureOut">
              <a:rPr lang="en-ZA" smtClean="0"/>
              <a:t>2016/05/24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4793AC6-E5AE-40D7-996F-0D2EED8FB07B}" type="slidenum">
              <a:rPr lang="en-ZA" smtClean="0"/>
              <a:t>‹#›</a:t>
            </a:fld>
            <a:endParaRPr lang="en-ZA"/>
          </a:p>
        </p:txBody>
      </p:sp>
    </p:spTree>
    <p:extLst>
      <p:ext uri="{BB962C8B-B14F-4D97-AF65-F5344CB8AC3E}">
        <p14:creationId xmlns:p14="http://schemas.microsoft.com/office/powerpoint/2010/main" val="426662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70756" y="69756"/>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82506" y="952501"/>
            <a:ext cx="8420100" cy="1362075"/>
          </a:xfrm>
          <a:prstGeom prst="rect">
            <a:avLst/>
          </a:prstGeo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6" y="2547938"/>
            <a:ext cx="84201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6F5ED4-2472-4E26-ACEC-FBA01BCAA137}" type="datetimeFigureOut">
              <a:rPr lang="en-ZA" smtClean="0"/>
              <a:t>2016/05/24</a:t>
            </a:fld>
            <a:endParaRPr lang="en-ZA"/>
          </a:p>
        </p:txBody>
      </p:sp>
      <p:sp>
        <p:nvSpPr>
          <p:cNvPr id="5" name="Footer Placeholder 4"/>
          <p:cNvSpPr>
            <a:spLocks noGrp="1"/>
          </p:cNvSpPr>
          <p:nvPr>
            <p:ph type="ftr" sz="quarter" idx="11"/>
          </p:nvPr>
        </p:nvSpPr>
        <p:spPr>
          <a:xfrm>
            <a:off x="866775" y="6172200"/>
            <a:ext cx="4333875" cy="457200"/>
          </a:xfrm>
        </p:spPr>
        <p:txBody>
          <a:bodyPr/>
          <a:lstStyle/>
          <a:p>
            <a:endParaRPr lang="en-ZA"/>
          </a:p>
        </p:txBody>
      </p:sp>
      <p:sp>
        <p:nvSpPr>
          <p:cNvPr id="7" name="Rectangle 6"/>
          <p:cNvSpPr/>
          <p:nvPr/>
        </p:nvSpPr>
        <p:spPr>
          <a:xfrm flipV="1">
            <a:off x="75197" y="2376830"/>
            <a:ext cx="9764641"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74909" y="2341476"/>
            <a:ext cx="97649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3999" y="2468880"/>
            <a:ext cx="976583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58496" y="6208776"/>
            <a:ext cx="495300" cy="457200"/>
          </a:xfrm>
        </p:spPr>
        <p:txBody>
          <a:bodyPr/>
          <a:lstStyle/>
          <a:p>
            <a:fld id="{C4793AC6-E5AE-40D7-996F-0D2EED8FB07B}" type="slidenum">
              <a:rPr lang="en-ZA" smtClean="0"/>
              <a:t>‹#›</a:t>
            </a:fld>
            <a:endParaRPr lang="en-ZA"/>
          </a:p>
        </p:txBody>
      </p:sp>
    </p:spTree>
    <p:extLst>
      <p:ext uri="{BB962C8B-B14F-4D97-AF65-F5344CB8AC3E}">
        <p14:creationId xmlns:p14="http://schemas.microsoft.com/office/powerpoint/2010/main" val="9470103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1145178"/>
          </a:xfrm>
          <a:prstGeom prst="rect">
            <a:avLst/>
          </a:prstGeo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6F5ED4-2472-4E26-ACEC-FBA01BCAA137}" type="datetimeFigureOut">
              <a:rPr lang="en-ZA" smtClean="0"/>
              <a:t>2016/05/24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4793AC6-E5AE-40D7-996F-0D2EED8FB07B}" type="slidenum">
              <a:rPr lang="en-ZA" smtClean="0"/>
              <a:t>‹#›</a:t>
            </a:fld>
            <a:endParaRPr lang="en-ZA"/>
          </a:p>
        </p:txBody>
      </p:sp>
      <p:sp>
        <p:nvSpPr>
          <p:cNvPr id="9" name="Content Placeholder 8"/>
          <p:cNvSpPr>
            <a:spLocks noGrp="1"/>
          </p:cNvSpPr>
          <p:nvPr>
            <p:ph sz="quarter" idx="1"/>
          </p:nvPr>
        </p:nvSpPr>
        <p:spPr>
          <a:xfrm>
            <a:off x="990600"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345113"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55585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8420100" cy="1143000"/>
          </a:xfrm>
          <a:prstGeom prst="rect">
            <a:avLst/>
          </a:prstGeo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9060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575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16F5ED4-2472-4E26-ACEC-FBA01BCAA137}" type="datetimeFigureOut">
              <a:rPr lang="en-ZA" smtClean="0"/>
              <a:t>2016/05/24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4793AC6-E5AE-40D7-996F-0D2EED8FB07B}" type="slidenum">
              <a:rPr lang="en-ZA" smtClean="0"/>
              <a:t>‹#›</a:t>
            </a:fld>
            <a:endParaRPr lang="en-ZA"/>
          </a:p>
        </p:txBody>
      </p:sp>
      <p:sp>
        <p:nvSpPr>
          <p:cNvPr id="11" name="Content Placeholder 10"/>
          <p:cNvSpPr>
            <a:spLocks noGrp="1"/>
          </p:cNvSpPr>
          <p:nvPr>
            <p:ph sz="half" idx="2"/>
          </p:nvPr>
        </p:nvSpPr>
        <p:spPr>
          <a:xfrm>
            <a:off x="99060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536575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6781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F5ED4-2472-4E26-ACEC-FBA01BCAA137}" type="datetimeFigureOut">
              <a:rPr lang="en-ZA" smtClean="0"/>
              <a:t>2016/05/24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4793AC6-E5AE-40D7-996F-0D2EED8FB07B}" type="slidenum">
              <a:rPr lang="en-ZA" smtClean="0"/>
              <a:t>‹#›</a:t>
            </a:fld>
            <a:endParaRPr lang="en-ZA"/>
          </a:p>
        </p:txBody>
      </p:sp>
    </p:spTree>
    <p:extLst>
      <p:ext uri="{BB962C8B-B14F-4D97-AF65-F5344CB8AC3E}">
        <p14:creationId xmlns:p14="http://schemas.microsoft.com/office/powerpoint/2010/main" val="358470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90600" y="273050"/>
            <a:ext cx="8420100" cy="1143000"/>
          </a:xfrm>
          <a:prstGeom prst="rect">
            <a:avLst/>
          </a:prstGeo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90600" y="1600200"/>
            <a:ext cx="206375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6F5ED4-2472-4E26-ACEC-FBA01BCAA137}" type="datetimeFigureOut">
              <a:rPr lang="en-ZA" smtClean="0"/>
              <a:t>2016/05/24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4793AC6-E5AE-40D7-996F-0D2EED8FB07B}" type="slidenum">
              <a:rPr lang="en-ZA" smtClean="0"/>
              <a:t>‹#›</a:t>
            </a:fld>
            <a:endParaRPr lang="en-ZA"/>
          </a:p>
        </p:txBody>
      </p:sp>
      <p:sp>
        <p:nvSpPr>
          <p:cNvPr id="11" name="Content Placeholder 10"/>
          <p:cNvSpPr>
            <a:spLocks noGrp="1"/>
          </p:cNvSpPr>
          <p:nvPr>
            <p:ph sz="quarter" idx="1"/>
          </p:nvPr>
        </p:nvSpPr>
        <p:spPr>
          <a:xfrm>
            <a:off x="3219450" y="1600200"/>
            <a:ext cx="619125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7648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906000" cy="6858000"/>
          </a:xfrm>
          <a:prstGeom prst="rect">
            <a:avLst/>
          </a:prstGeom>
          <a:solidFill>
            <a:srgbClr val="FFFFFF"/>
          </a:solidFill>
          <a:ln w="12700" cap="flat" cmpd="sng" algn="ctr">
            <a:solidFill>
              <a:schemeClr val="bg1"/>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Text Placeholder 12"/>
          <p:cNvSpPr>
            <a:spLocks noGrp="1"/>
          </p:cNvSpPr>
          <p:nvPr>
            <p:ph type="body" idx="1"/>
          </p:nvPr>
        </p:nvSpPr>
        <p:spPr>
          <a:xfrm>
            <a:off x="818541" y="1143000"/>
            <a:ext cx="84201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686550" y="6191250"/>
            <a:ext cx="2682875" cy="476250"/>
          </a:xfrm>
          <a:prstGeom prst="rect">
            <a:avLst/>
          </a:prstGeom>
        </p:spPr>
        <p:txBody>
          <a:bodyPr anchor="ctr" anchorCtr="0"/>
          <a:lstStyle>
            <a:lvl1pPr algn="r" eaLnBrk="1" latinLnBrk="0" hangingPunct="1">
              <a:defRPr kumimoji="0" sz="1400">
                <a:solidFill>
                  <a:schemeClr val="tx2"/>
                </a:solidFill>
              </a:defRPr>
            </a:lvl1pPr>
          </a:lstStyle>
          <a:p>
            <a:endParaRPr lang="en-ZA" dirty="0"/>
          </a:p>
        </p:txBody>
      </p:sp>
      <p:sp>
        <p:nvSpPr>
          <p:cNvPr id="3" name="Footer Placeholder 2"/>
          <p:cNvSpPr>
            <a:spLocks noGrp="1"/>
          </p:cNvSpPr>
          <p:nvPr>
            <p:ph type="ftr" sz="quarter" idx="3"/>
          </p:nvPr>
        </p:nvSpPr>
        <p:spPr>
          <a:xfrm>
            <a:off x="990600" y="6172200"/>
            <a:ext cx="4292600" cy="457200"/>
          </a:xfrm>
          <a:prstGeom prst="rect">
            <a:avLst/>
          </a:prstGeom>
        </p:spPr>
        <p:txBody>
          <a:bodyPr anchor="ctr" anchorCtr="0"/>
          <a:lstStyle>
            <a:lvl1pPr eaLnBrk="1" latinLnBrk="0" hangingPunct="1">
              <a:defRPr kumimoji="0" sz="1400">
                <a:solidFill>
                  <a:schemeClr val="tx2"/>
                </a:solidFill>
              </a:defRPr>
            </a:lvl1pPr>
          </a:lstStyle>
          <a:p>
            <a:endParaRPr lang="en-ZA"/>
          </a:p>
        </p:txBody>
      </p:sp>
      <p:sp>
        <p:nvSpPr>
          <p:cNvPr id="23" name="Slide Number Placeholder 22"/>
          <p:cNvSpPr>
            <a:spLocks noGrp="1"/>
          </p:cNvSpPr>
          <p:nvPr>
            <p:ph type="sldNum" sz="quarter" idx="4"/>
          </p:nvPr>
        </p:nvSpPr>
        <p:spPr>
          <a:xfrm>
            <a:off x="158496" y="6210300"/>
            <a:ext cx="4953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4793AC6-E5AE-40D7-996F-0D2EED8FB07B}" type="slidenum">
              <a:rPr lang="en-ZA" smtClean="0"/>
              <a:t>‹#›</a:t>
            </a:fld>
            <a:endParaRPr lang="en-ZA"/>
          </a:p>
        </p:txBody>
      </p:sp>
      <p:pic>
        <p:nvPicPr>
          <p:cNvPr id="10" name="Picture 7"/>
          <p:cNvPicPr>
            <a:picLocks noChangeAspect="1" noChangeArrowheads="1"/>
          </p:cNvPicPr>
          <p:nvPr userDrawn="1"/>
        </p:nvPicPr>
        <p:blipFill>
          <a:blip r:embed="rId14" cstate="print"/>
          <a:srcRect/>
          <a:stretch>
            <a:fillRect/>
          </a:stretch>
        </p:blipFill>
        <p:spPr bwMode="auto">
          <a:xfrm>
            <a:off x="7803513" y="6165304"/>
            <a:ext cx="1681928" cy="504056"/>
          </a:xfrm>
          <a:prstGeom prst="rect">
            <a:avLst/>
          </a:prstGeom>
          <a:noFill/>
          <a:ln w="9525">
            <a:noFill/>
            <a:miter lim="800000"/>
            <a:headEnd/>
            <a:tailEnd/>
          </a:ln>
          <a:effectLst/>
        </p:spPr>
      </p:pic>
    </p:spTree>
    <p:extLst>
      <p:ext uri="{BB962C8B-B14F-4D97-AF65-F5344CB8AC3E}">
        <p14:creationId xmlns:p14="http://schemas.microsoft.com/office/powerpoint/2010/main" val="3004579241"/>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84" r:id="rId3"/>
    <p:sldLayoutId id="2147483666"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ctr" rtl="0" eaLnBrk="1" latinLnBrk="0" hangingPunct="1">
        <a:spcBef>
          <a:spcPct val="0"/>
        </a:spcBef>
        <a:buNone/>
        <a:defRPr kumimoji="0" sz="4000" kern="1200">
          <a:solidFill>
            <a:schemeClr val="tx1"/>
          </a:solidFill>
          <a:latin typeface="Calibri" pitchFamily="34" charset="0"/>
          <a:ea typeface="+mj-ea"/>
          <a:cs typeface="+mj-cs"/>
        </a:defRPr>
      </a:lvl1pPr>
    </p:titleStyle>
    <p:bodyStyle>
      <a:lvl1pPr marL="274320" indent="-274320" algn="l" rtl="0" eaLnBrk="1" latinLnBrk="0" hangingPunct="1">
        <a:spcBef>
          <a:spcPts val="580"/>
        </a:spcBef>
        <a:buClrTx/>
        <a:buSzPct val="85000"/>
        <a:buFont typeface="Wingdings 2" pitchFamily="18" charset="2"/>
        <a:buChar char=""/>
        <a:defRPr kumimoji="0" lang="en-US" sz="2600" kern="1200" dirty="0" smtClean="0">
          <a:solidFill>
            <a:schemeClr val="tx1"/>
          </a:solidFill>
          <a:latin typeface="Calibri" pitchFamily="34" charset="0"/>
          <a:ea typeface="+mn-ea"/>
          <a:cs typeface="+mn-cs"/>
        </a:defRPr>
      </a:lvl1pPr>
      <a:lvl2pPr marL="548640" indent="-228600" algn="l" rtl="0" eaLnBrk="1" latinLnBrk="0" hangingPunct="1">
        <a:spcBef>
          <a:spcPts val="370"/>
        </a:spcBef>
        <a:buClr>
          <a:schemeClr val="accent2"/>
        </a:buClr>
        <a:buSzPct val="85000"/>
        <a:buFont typeface="Courier New" pitchFamily="49" charset="0"/>
        <a:buChar char="-"/>
        <a:defRPr kumimoji="0" lang="en-US" sz="2600" kern="1200" dirty="0" smtClean="0">
          <a:solidFill>
            <a:schemeClr val="tx1"/>
          </a:solidFill>
          <a:latin typeface="Calibri" pitchFamily="34" charset="0"/>
          <a:ea typeface="+mn-ea"/>
          <a:cs typeface="+mn-cs"/>
        </a:defRPr>
      </a:lvl2pPr>
      <a:lvl3pPr marL="822960" indent="-228600" algn="l" rtl="0" eaLnBrk="1" latinLnBrk="0" hangingPunct="1">
        <a:spcBef>
          <a:spcPts val="370"/>
        </a:spcBef>
        <a:buClrTx/>
        <a:buSzPct val="85000"/>
        <a:buFont typeface="Courier New" pitchFamily="49" charset="0"/>
        <a:buChar char="o"/>
        <a:defRPr kumimoji="0" lang="en-US" sz="2600" kern="1200" dirty="0" smtClean="0">
          <a:solidFill>
            <a:schemeClr val="tx1"/>
          </a:solidFill>
          <a:latin typeface="Calibri"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lang="en-US" sz="2600" kern="1200" dirty="0" smtClean="0">
          <a:solidFill>
            <a:schemeClr val="tx1"/>
          </a:solidFill>
          <a:latin typeface="Calibri" pitchFamily="34" charset="0"/>
          <a:ea typeface="+mn-ea"/>
          <a:cs typeface="+mn-cs"/>
        </a:defRPr>
      </a:lvl4pPr>
      <a:lvl5pPr marL="1371600" indent="-228600" algn="l" rtl="0" eaLnBrk="1" latinLnBrk="0" hangingPunct="1">
        <a:spcBef>
          <a:spcPts val="370"/>
        </a:spcBef>
        <a:buClr>
          <a:schemeClr val="accent3"/>
        </a:buClr>
        <a:buFontTx/>
        <a:buChar char="o"/>
        <a:defRPr kumimoji="0" lang="en-US" sz="2600" kern="1200" dirty="0">
          <a:solidFill>
            <a:schemeClr val="tx1"/>
          </a:solidFill>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89C6C-CB08-4D94-B8C6-5C2C0C17DB3E}" type="datetimeFigureOut">
              <a:rPr lang="en-ZA" smtClean="0"/>
              <a:t>2016/05/24</a:t>
            </a:fld>
            <a:endParaRPr lang="en-ZA"/>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41E11-FF4F-4005-9C4B-8B5955882BCC}" type="slidenum">
              <a:rPr lang="en-ZA" smtClean="0"/>
              <a:t>‹#›</a:t>
            </a:fld>
            <a:endParaRPr lang="en-ZA"/>
          </a:p>
        </p:txBody>
      </p:sp>
    </p:spTree>
    <p:extLst>
      <p:ext uri="{BB962C8B-B14F-4D97-AF65-F5344CB8AC3E}">
        <p14:creationId xmlns:p14="http://schemas.microsoft.com/office/powerpoint/2010/main" val="4241923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906000" cy="6858000"/>
          </a:xfrm>
          <a:prstGeom prst="rect">
            <a:avLst/>
          </a:prstGeom>
          <a:solidFill>
            <a:srgbClr val="FFFFFF"/>
          </a:solidFill>
          <a:ln w="12700" cap="flat" cmpd="sng" algn="ctr">
            <a:solidFill>
              <a:schemeClr val="bg1"/>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 Placeholder 12"/>
          <p:cNvSpPr>
            <a:spLocks noGrp="1"/>
          </p:cNvSpPr>
          <p:nvPr>
            <p:ph type="body" idx="1"/>
          </p:nvPr>
        </p:nvSpPr>
        <p:spPr>
          <a:xfrm>
            <a:off x="818541" y="1143000"/>
            <a:ext cx="84201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686550" y="6191250"/>
            <a:ext cx="2682875" cy="476250"/>
          </a:xfrm>
          <a:prstGeom prst="rect">
            <a:avLst/>
          </a:prstGeom>
        </p:spPr>
        <p:txBody>
          <a:bodyPr anchor="ctr" anchorCtr="0"/>
          <a:lstStyle>
            <a:lvl1pPr algn="r" eaLnBrk="1" latinLnBrk="0" hangingPunct="1">
              <a:defRPr kumimoji="0" sz="1400">
                <a:solidFill>
                  <a:schemeClr val="tx2"/>
                </a:solidFill>
              </a:defRPr>
            </a:lvl1pPr>
          </a:lstStyle>
          <a:p>
            <a:endParaRPr lang="en-ZA" dirty="0">
              <a:solidFill>
                <a:srgbClr val="303030"/>
              </a:solidFill>
            </a:endParaRPr>
          </a:p>
        </p:txBody>
      </p:sp>
      <p:sp>
        <p:nvSpPr>
          <p:cNvPr id="3" name="Footer Placeholder 2"/>
          <p:cNvSpPr>
            <a:spLocks noGrp="1"/>
          </p:cNvSpPr>
          <p:nvPr>
            <p:ph type="ftr" sz="quarter" idx="3"/>
          </p:nvPr>
        </p:nvSpPr>
        <p:spPr>
          <a:xfrm>
            <a:off x="990600" y="6172200"/>
            <a:ext cx="4292600" cy="457200"/>
          </a:xfrm>
          <a:prstGeom prst="rect">
            <a:avLst/>
          </a:prstGeom>
        </p:spPr>
        <p:txBody>
          <a:bodyPr anchor="ctr" anchorCtr="0"/>
          <a:lstStyle>
            <a:lvl1pPr eaLnBrk="1" latinLnBrk="0" hangingPunct="1">
              <a:defRPr kumimoji="0" sz="1400">
                <a:solidFill>
                  <a:schemeClr val="tx2"/>
                </a:solidFill>
              </a:defRPr>
            </a:lvl1pPr>
          </a:lstStyle>
          <a:p>
            <a:endParaRPr lang="en-ZA">
              <a:solidFill>
                <a:srgbClr val="303030"/>
              </a:solidFill>
            </a:endParaRPr>
          </a:p>
        </p:txBody>
      </p:sp>
      <p:sp>
        <p:nvSpPr>
          <p:cNvPr id="23" name="Slide Number Placeholder 22"/>
          <p:cNvSpPr>
            <a:spLocks noGrp="1"/>
          </p:cNvSpPr>
          <p:nvPr>
            <p:ph type="sldNum" sz="quarter" idx="4"/>
          </p:nvPr>
        </p:nvSpPr>
        <p:spPr>
          <a:xfrm>
            <a:off x="158496" y="6210300"/>
            <a:ext cx="4953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4793AC6-E5AE-40D7-996F-0D2EED8FB07B}" type="slidenum">
              <a:rPr lang="en-ZA" smtClean="0"/>
              <a:pPr/>
              <a:t>‹#›</a:t>
            </a:fld>
            <a:endParaRPr lang="en-ZA"/>
          </a:p>
        </p:txBody>
      </p:sp>
      <p:pic>
        <p:nvPicPr>
          <p:cNvPr id="10" name="Picture 7"/>
          <p:cNvPicPr>
            <a:picLocks noChangeAspect="1" noChangeArrowheads="1"/>
          </p:cNvPicPr>
          <p:nvPr userDrawn="1"/>
        </p:nvPicPr>
        <p:blipFill>
          <a:blip r:embed="rId15" cstate="print"/>
          <a:srcRect/>
          <a:stretch>
            <a:fillRect/>
          </a:stretch>
        </p:blipFill>
        <p:spPr bwMode="auto">
          <a:xfrm>
            <a:off x="7803513" y="6165304"/>
            <a:ext cx="1681928" cy="504056"/>
          </a:xfrm>
          <a:prstGeom prst="rect">
            <a:avLst/>
          </a:prstGeom>
          <a:noFill/>
          <a:ln w="9525">
            <a:noFill/>
            <a:miter lim="800000"/>
            <a:headEnd/>
            <a:tailEnd/>
          </a:ln>
          <a:effectLst/>
        </p:spPr>
      </p:pic>
    </p:spTree>
    <p:extLst>
      <p:ext uri="{BB962C8B-B14F-4D97-AF65-F5344CB8AC3E}">
        <p14:creationId xmlns:p14="http://schemas.microsoft.com/office/powerpoint/2010/main" val="37539892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txStyles>
    <p:titleStyle>
      <a:lvl1pPr algn="ctr" rtl="0" eaLnBrk="1" latinLnBrk="0" hangingPunct="1">
        <a:spcBef>
          <a:spcPct val="0"/>
        </a:spcBef>
        <a:buNone/>
        <a:defRPr kumimoji="0" sz="4000" kern="1200">
          <a:solidFill>
            <a:schemeClr val="tx1"/>
          </a:solidFill>
          <a:latin typeface="Calibri" pitchFamily="34" charset="0"/>
          <a:ea typeface="+mj-ea"/>
          <a:cs typeface="+mj-cs"/>
        </a:defRPr>
      </a:lvl1pPr>
    </p:titleStyle>
    <p:bodyStyle>
      <a:lvl1pPr marL="274320" indent="-274320" algn="l" rtl="0" eaLnBrk="1" latinLnBrk="0" hangingPunct="1">
        <a:spcBef>
          <a:spcPts val="580"/>
        </a:spcBef>
        <a:buClrTx/>
        <a:buSzPct val="85000"/>
        <a:buFont typeface="Wingdings 2" pitchFamily="18" charset="2"/>
        <a:buChar char=""/>
        <a:defRPr kumimoji="0" lang="en-US" sz="2600" kern="1200" dirty="0" smtClean="0">
          <a:solidFill>
            <a:schemeClr val="tx1"/>
          </a:solidFill>
          <a:latin typeface="Calibri" pitchFamily="34" charset="0"/>
          <a:ea typeface="+mn-ea"/>
          <a:cs typeface="+mn-cs"/>
        </a:defRPr>
      </a:lvl1pPr>
      <a:lvl2pPr marL="548640" indent="-228600" algn="l" rtl="0" eaLnBrk="1" latinLnBrk="0" hangingPunct="1">
        <a:spcBef>
          <a:spcPts val="370"/>
        </a:spcBef>
        <a:buClr>
          <a:schemeClr val="accent2"/>
        </a:buClr>
        <a:buSzPct val="85000"/>
        <a:buFont typeface="Courier New" pitchFamily="49" charset="0"/>
        <a:buChar char="-"/>
        <a:defRPr kumimoji="0" lang="en-US" sz="2600" kern="1200" dirty="0" smtClean="0">
          <a:solidFill>
            <a:schemeClr val="tx1"/>
          </a:solidFill>
          <a:latin typeface="Calibri" pitchFamily="34" charset="0"/>
          <a:ea typeface="+mn-ea"/>
          <a:cs typeface="+mn-cs"/>
        </a:defRPr>
      </a:lvl2pPr>
      <a:lvl3pPr marL="822960" indent="-228600" algn="l" rtl="0" eaLnBrk="1" latinLnBrk="0" hangingPunct="1">
        <a:spcBef>
          <a:spcPts val="370"/>
        </a:spcBef>
        <a:buClrTx/>
        <a:buSzPct val="85000"/>
        <a:buFont typeface="Courier New" pitchFamily="49" charset="0"/>
        <a:buChar char="o"/>
        <a:defRPr kumimoji="0" lang="en-US" sz="2600" kern="1200" dirty="0" smtClean="0">
          <a:solidFill>
            <a:schemeClr val="tx1"/>
          </a:solidFill>
          <a:latin typeface="Calibri"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lang="en-US" sz="2600" kern="1200" dirty="0" smtClean="0">
          <a:solidFill>
            <a:schemeClr val="tx1"/>
          </a:solidFill>
          <a:latin typeface="Calibri" pitchFamily="34" charset="0"/>
          <a:ea typeface="+mn-ea"/>
          <a:cs typeface="+mn-cs"/>
        </a:defRPr>
      </a:lvl4pPr>
      <a:lvl5pPr marL="1371600" indent="-228600" algn="l" rtl="0" eaLnBrk="1" latinLnBrk="0" hangingPunct="1">
        <a:spcBef>
          <a:spcPts val="370"/>
        </a:spcBef>
        <a:buClr>
          <a:schemeClr val="accent3"/>
        </a:buClr>
        <a:buFontTx/>
        <a:buChar char="o"/>
        <a:defRPr kumimoji="0" lang="en-US" sz="2600" kern="1200" dirty="0">
          <a:solidFill>
            <a:schemeClr val="tx1"/>
          </a:solidFill>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notesSlide" Target="../notesSlides/notesSlide28.xml"/><Relationship Id="rId1" Type="http://schemas.openxmlformats.org/officeDocument/2006/relationships/slideLayout" Target="../slideLayouts/slideLayout3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6357236" cy="7101408"/>
          </a:xfrm>
          <a:prstGeom prst="rect">
            <a:avLst/>
          </a:prstGeom>
        </p:spPr>
      </p:pic>
      <p:sp>
        <p:nvSpPr>
          <p:cNvPr id="3" name="Title 1"/>
          <p:cNvSpPr txBox="1">
            <a:spLocks/>
          </p:cNvSpPr>
          <p:nvPr/>
        </p:nvSpPr>
        <p:spPr>
          <a:xfrm>
            <a:off x="6357236" y="505722"/>
            <a:ext cx="3600400" cy="6021288"/>
          </a:xfrm>
          <a:prstGeom prst="rect">
            <a:avLst/>
          </a:prstGeom>
          <a:solidFill>
            <a:schemeClr val="bg1">
              <a:alpha val="43000"/>
            </a:schemeClr>
          </a:solidFill>
        </p:spPr>
        <p:txBody>
          <a:bodyPr/>
          <a:lstStyle>
            <a:lvl1pPr algn="ctr" rtl="0" eaLnBrk="1" latinLnBrk="0" hangingPunct="1">
              <a:spcBef>
                <a:spcPct val="0"/>
              </a:spcBef>
              <a:buNone/>
              <a:defRPr kumimoji="0" sz="4000" kern="1200">
                <a:solidFill>
                  <a:schemeClr val="tx1"/>
                </a:solidFill>
                <a:latin typeface="Calibri" pitchFamily="34" charset="0"/>
                <a:ea typeface="+mj-ea"/>
                <a:cs typeface="+mj-cs"/>
              </a:defRPr>
            </a:lvl1pPr>
          </a:lstStyle>
          <a:p>
            <a:r>
              <a:rPr lang="en-ZA" spc="100" dirty="0" smtClean="0">
                <a:ln w="1905"/>
                <a:solidFill>
                  <a:schemeClr val="tx1">
                    <a:lumMod val="50000"/>
                    <a:lumOff val="50000"/>
                  </a:schemeClr>
                </a:solidFill>
                <a:effectLst>
                  <a:innerShdw blurRad="69850" dist="43180" dir="5400000">
                    <a:srgbClr val="000000">
                      <a:alpha val="65000"/>
                    </a:srgbClr>
                  </a:innerShdw>
                </a:effectLst>
                <a:latin typeface="Calibri Light" panose="020F0302020204030204" pitchFamily="34" charset="0"/>
                <a:cs typeface="Helvetica" panose="020B0604020202020204" pitchFamily="34" charset="0"/>
              </a:rPr>
              <a:t>Understanding the distribution and mobility of principals in South Africa</a:t>
            </a:r>
          </a:p>
          <a:p>
            <a:endParaRPr lang="en-ZA" dirty="0">
              <a:ln w="1905"/>
              <a:solidFill>
                <a:schemeClr val="tx1">
                  <a:lumMod val="65000"/>
                  <a:lumOff val="35000"/>
                </a:schemeClr>
              </a:solidFill>
              <a:effectLst>
                <a:innerShdw blurRad="69850" dist="43180" dir="5400000">
                  <a:srgbClr val="000000">
                    <a:alpha val="65000"/>
                  </a:srgbClr>
                </a:innerShdw>
              </a:effectLst>
              <a:latin typeface="Helvetica" panose="020B0604020202020204" pitchFamily="34" charset="0"/>
              <a:cs typeface="Helvetica" panose="020B0604020202020204" pitchFamily="34" charset="0"/>
            </a:endParaRPr>
          </a:p>
          <a:p>
            <a:r>
              <a:rPr lang="en-ZA" sz="3200" dirty="0">
                <a:solidFill>
                  <a:schemeClr val="tx1">
                    <a:lumMod val="65000"/>
                    <a:lumOff val="35000"/>
                  </a:schemeClr>
                </a:solidFill>
              </a:rPr>
              <a:t>Gabrielle Wills</a:t>
            </a:r>
            <a:endParaRPr lang="en-ZA" sz="2800" u="sng" dirty="0">
              <a:solidFill>
                <a:schemeClr val="tx1">
                  <a:lumMod val="65000"/>
                  <a:lumOff val="35000"/>
                </a:schemeClr>
              </a:solidFill>
            </a:endParaRPr>
          </a:p>
          <a:p>
            <a:r>
              <a:rPr lang="en-ZA" sz="3200" dirty="0">
                <a:solidFill>
                  <a:schemeClr val="tx1">
                    <a:lumMod val="65000"/>
                    <a:lumOff val="35000"/>
                  </a:schemeClr>
                </a:solidFill>
              </a:rPr>
              <a:t>24 May 2016</a:t>
            </a:r>
          </a:p>
          <a:p>
            <a:endParaRPr lang="en-ZA" sz="3600" dirty="0">
              <a:ln w="1905"/>
              <a:solidFill>
                <a:schemeClr val="tx1">
                  <a:lumMod val="65000"/>
                  <a:lumOff val="35000"/>
                </a:schemeClr>
              </a:solidFill>
              <a:effectLst>
                <a:innerShdw blurRad="69850" dist="43180" dir="5400000">
                  <a:srgbClr val="000000">
                    <a:alpha val="65000"/>
                  </a:srgbClr>
                </a:innerShdw>
              </a:effectLst>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4"/>
          <a:stretch>
            <a:fillRect/>
          </a:stretch>
        </p:blipFill>
        <p:spPr>
          <a:xfrm>
            <a:off x="7545288" y="5993554"/>
            <a:ext cx="2620276" cy="1105822"/>
          </a:xfrm>
          <a:prstGeom prst="rect">
            <a:avLst/>
          </a:prstGeom>
        </p:spPr>
      </p:pic>
    </p:spTree>
    <p:extLst>
      <p:ext uri="{BB962C8B-B14F-4D97-AF65-F5344CB8AC3E}">
        <p14:creationId xmlns:p14="http://schemas.microsoft.com/office/powerpoint/2010/main" val="3337404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Corbel" panose="020B0503020204020204" pitchFamily="34" charset="0"/>
              </a:rPr>
              <a:t>Data</a:t>
            </a:r>
            <a:endParaRPr lang="en-ZA" sz="4400" dirty="0">
              <a:latin typeface="Corbel" panose="020B0503020204020204" pitchFamily="34" charset="0"/>
            </a:endParaRPr>
          </a:p>
        </p:txBody>
      </p:sp>
      <p:graphicFrame>
        <p:nvGraphicFramePr>
          <p:cNvPr id="4" name="Diagram 3"/>
          <p:cNvGraphicFramePr/>
          <p:nvPr>
            <p:extLst/>
          </p:nvPr>
        </p:nvGraphicFramePr>
        <p:xfrm>
          <a:off x="974558" y="1484784"/>
          <a:ext cx="8190910"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a:xfrm>
            <a:off x="1928664" y="1556792"/>
            <a:ext cx="6624736" cy="20162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dirty="0" smtClean="0">
              <a:latin typeface="Calibri" panose="020F0502020204030204" pitchFamily="34" charset="0"/>
            </a:endParaRPr>
          </a:p>
          <a:p>
            <a:pPr algn="ctr"/>
            <a:r>
              <a:rPr lang="en-ZA" sz="2400" dirty="0" smtClean="0">
                <a:latin typeface="Calibri" panose="020F0502020204030204" pitchFamily="34" charset="0"/>
              </a:rPr>
              <a:t>79-89% matched </a:t>
            </a:r>
          </a:p>
          <a:p>
            <a:pPr algn="ctr"/>
            <a:r>
              <a:rPr lang="en-ZA" sz="2400" i="1" dirty="0" smtClean="0">
                <a:latin typeface="Calibri" panose="020F0502020204030204" pitchFamily="34" charset="0"/>
              </a:rPr>
              <a:t>(6-10% of non-matching due to vacancies)</a:t>
            </a:r>
            <a:r>
              <a:rPr lang="en-ZA" sz="2400" dirty="0" smtClean="0">
                <a:latin typeface="Calibri" panose="020F0502020204030204" pitchFamily="34" charset="0"/>
              </a:rPr>
              <a:t> </a:t>
            </a:r>
          </a:p>
          <a:p>
            <a:pPr algn="ctr"/>
            <a:endParaRPr lang="en-ZA" sz="2400" dirty="0">
              <a:latin typeface="Calibri" panose="020F0502020204030204" pitchFamily="34" charset="0"/>
            </a:endParaRPr>
          </a:p>
        </p:txBody>
      </p:sp>
    </p:spTree>
    <p:extLst>
      <p:ext uri="{BB962C8B-B14F-4D97-AF65-F5344CB8AC3E}">
        <p14:creationId xmlns:p14="http://schemas.microsoft.com/office/powerpoint/2010/main" val="22006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6A1FB7E-6AA3-4F7E-B8E7-7C0EBB27374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5CA25C6-04FC-4D62-8D5C-024DA671CEE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0963BF9-043F-4AC9-B942-B8D23C714D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F80B40C-42E3-4BAE-AE57-B8C63861DD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FDB04B5-9AA6-4A53-924A-4D1C397B7DA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76" y="298955"/>
            <a:ext cx="10219135" cy="1041813"/>
          </a:xfrm>
        </p:spPr>
        <p:txBody>
          <a:bodyPr>
            <a:noAutofit/>
          </a:bodyPr>
          <a:lstStyle/>
          <a:p>
            <a:pPr marL="320040" lvl="1" indent="0" algn="ctr" rtl="0">
              <a:spcBef>
                <a:spcPct val="0"/>
              </a:spcBef>
            </a:pPr>
            <a:r>
              <a:rPr lang="en-ZA" sz="4400" b="1" kern="1200" dirty="0" smtClean="0">
                <a:solidFill>
                  <a:schemeClr val="accent5">
                    <a:lumMod val="75000"/>
                  </a:schemeClr>
                </a:solidFill>
                <a:latin typeface="Corbel" panose="020B0503020204020204" pitchFamily="34" charset="0"/>
                <a:ea typeface="+mj-ea"/>
                <a:cs typeface="+mj-cs"/>
              </a:rPr>
              <a:t>Ageing profile of SA school principals</a:t>
            </a:r>
            <a:endParaRPr lang="en-ZA" sz="4400" b="1" kern="1200" dirty="0">
              <a:solidFill>
                <a:schemeClr val="accent5">
                  <a:lumMod val="75000"/>
                </a:schemeClr>
              </a:solidFill>
              <a:latin typeface="Corbel" panose="020B0503020204020204" pitchFamily="34" charset="0"/>
              <a:ea typeface="+mj-ea"/>
              <a:cs typeface="+mj-cs"/>
            </a:endParaRPr>
          </a:p>
        </p:txBody>
      </p:sp>
      <p:sp>
        <p:nvSpPr>
          <p:cNvPr id="4" name="Rectangle 2"/>
          <p:cNvSpPr>
            <a:spLocks noChangeArrowheads="1"/>
          </p:cNvSpPr>
          <p:nvPr/>
        </p:nvSpPr>
        <p:spPr bwMode="auto">
          <a:xfrm>
            <a:off x="1052789" y="1412776"/>
            <a:ext cx="8095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ZA" sz="2400" b="1" dirty="0" smtClean="0">
                <a:solidFill>
                  <a:prstClr val="black"/>
                </a:solidFill>
                <a:latin typeface="Calibri Light" panose="020F0302020204030204" pitchFamily="34" charset="0"/>
              </a:rPr>
              <a:t>Age </a:t>
            </a:r>
            <a:r>
              <a:rPr lang="en-ZA" sz="2400" b="1" dirty="0">
                <a:solidFill>
                  <a:prstClr val="black"/>
                </a:solidFill>
                <a:latin typeface="Calibri Light" panose="020F0302020204030204" pitchFamily="34" charset="0"/>
              </a:rPr>
              <a:t>distribution of SA </a:t>
            </a:r>
            <a:r>
              <a:rPr lang="en-ZA" sz="2400" b="1" dirty="0" smtClean="0">
                <a:solidFill>
                  <a:prstClr val="black"/>
                </a:solidFill>
                <a:latin typeface="Calibri Light" panose="020F0302020204030204" pitchFamily="34" charset="0"/>
              </a:rPr>
              <a:t>public school principals</a:t>
            </a:r>
            <a:r>
              <a:rPr lang="en-ZA" sz="2400" b="1" dirty="0">
                <a:solidFill>
                  <a:prstClr val="black"/>
                </a:solidFill>
                <a:latin typeface="Calibri Light" panose="020F0302020204030204" pitchFamily="34" charset="0"/>
              </a:rPr>
              <a:t>:</a:t>
            </a:r>
            <a:r>
              <a:rPr lang="en-ZA" sz="2400" b="1" dirty="0" smtClean="0">
                <a:solidFill>
                  <a:prstClr val="black"/>
                </a:solidFill>
                <a:latin typeface="Calibri Light" panose="020F0302020204030204" pitchFamily="34" charset="0"/>
              </a:rPr>
              <a:t> </a:t>
            </a:r>
            <a:r>
              <a:rPr lang="en-ZA" sz="2000" b="1" dirty="0" smtClean="0">
                <a:solidFill>
                  <a:prstClr val="black"/>
                </a:solidFill>
                <a:latin typeface="Calibri Light" panose="020F0302020204030204" pitchFamily="34" charset="0"/>
              </a:rPr>
              <a:t>2004, 2012, Mar 2016</a:t>
            </a:r>
            <a:endParaRPr lang="en-ZA" sz="2000" dirty="0">
              <a:solidFill>
                <a:prstClr val="black"/>
              </a:solidFill>
              <a:latin typeface="Calibri Light" panose="020F0302020204030204" pitchFamily="34"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761779011"/>
              </p:ext>
            </p:extLst>
          </p:nvPr>
        </p:nvGraphicFramePr>
        <p:xfrm>
          <a:off x="272480" y="2031231"/>
          <a:ext cx="8640568" cy="39900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157346" y="2031231"/>
            <a:ext cx="2857079" cy="132802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ZA" sz="2400" dirty="0" smtClean="0">
                <a:solidFill>
                  <a:schemeClr val="accent1">
                    <a:lumMod val="40000"/>
                    <a:lumOff val="60000"/>
                  </a:schemeClr>
                </a:solidFill>
                <a:latin typeface="Calibri Light" panose="020F0302020204030204" pitchFamily="34" charset="0"/>
              </a:rPr>
              <a:t>+/ 7000 </a:t>
            </a:r>
            <a:r>
              <a:rPr lang="en-ZA" sz="2400" dirty="0">
                <a:solidFill>
                  <a:schemeClr val="accent1">
                    <a:lumMod val="40000"/>
                    <a:lumOff val="60000"/>
                  </a:schemeClr>
                </a:solidFill>
                <a:latin typeface="Calibri Light" panose="020F0302020204030204" pitchFamily="34" charset="0"/>
              </a:rPr>
              <a:t>principal </a:t>
            </a:r>
            <a:r>
              <a:rPr lang="en-ZA" sz="2400" dirty="0" smtClean="0">
                <a:solidFill>
                  <a:schemeClr val="accent1">
                    <a:lumMod val="40000"/>
                    <a:lumOff val="60000"/>
                  </a:schemeClr>
                </a:solidFill>
                <a:latin typeface="Calibri Light" panose="020F0302020204030204" pitchFamily="34" charset="0"/>
              </a:rPr>
              <a:t>retirements </a:t>
            </a:r>
          </a:p>
          <a:p>
            <a:pPr algn="ctr"/>
            <a:r>
              <a:rPr lang="en-ZA" sz="2400" dirty="0" smtClean="0">
                <a:solidFill>
                  <a:schemeClr val="accent1">
                    <a:lumMod val="40000"/>
                    <a:lumOff val="60000"/>
                  </a:schemeClr>
                </a:solidFill>
                <a:latin typeface="Calibri Light" panose="020F0302020204030204" pitchFamily="34" charset="0"/>
              </a:rPr>
              <a:t>2012-2017 </a:t>
            </a:r>
            <a:endParaRPr lang="en-ZA" sz="2400" dirty="0">
              <a:solidFill>
                <a:schemeClr val="accent1">
                  <a:lumMod val="40000"/>
                  <a:lumOff val="60000"/>
                </a:schemeClr>
              </a:solidFill>
              <a:latin typeface="Calibri Light" panose="020F0302020204030204" pitchFamily="34" charset="0"/>
            </a:endParaRPr>
          </a:p>
        </p:txBody>
      </p:sp>
    </p:spTree>
    <p:extLst>
      <p:ext uri="{BB962C8B-B14F-4D97-AF65-F5344CB8AC3E}">
        <p14:creationId xmlns:p14="http://schemas.microsoft.com/office/powerpoint/2010/main" val="32254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904434" y="4034204"/>
            <a:ext cx="2133055" cy="1754326"/>
          </a:xfrm>
          <a:prstGeom prst="rect">
            <a:avLst/>
          </a:prstGeom>
          <a:solidFill>
            <a:srgbClr val="00B0F0"/>
          </a:solidFill>
          <a:ln>
            <a:solidFill>
              <a:schemeClr val="accent1">
                <a:lumMod val="20000"/>
                <a:lumOff val="80000"/>
              </a:schemeClr>
            </a:solidFill>
          </a:ln>
        </p:spPr>
        <p:txBody>
          <a:bodyPr wrap="square" rtlCol="0">
            <a:spAutoFit/>
          </a:bodyPr>
          <a:lstStyle/>
          <a:p>
            <a:pPr algn="ctr"/>
            <a:r>
              <a:rPr lang="en-ZA" sz="3200" b="1" dirty="0" smtClean="0">
                <a:latin typeface="Calibri" panose="020F0502020204030204" pitchFamily="34" charset="0"/>
              </a:rPr>
              <a:t> </a:t>
            </a:r>
            <a:r>
              <a:rPr lang="en-ZA" sz="4000" b="1" dirty="0" smtClean="0">
                <a:latin typeface="Calibri" panose="020F0502020204030204" pitchFamily="34" charset="0"/>
              </a:rPr>
              <a:t>27% </a:t>
            </a:r>
          </a:p>
          <a:p>
            <a:pPr algn="ctr"/>
            <a:r>
              <a:rPr lang="en-ZA" sz="2400" dirty="0" smtClean="0">
                <a:latin typeface="Calibri" panose="020F0502020204030204" pitchFamily="34" charset="0"/>
              </a:rPr>
              <a:t>are 55-59 years</a:t>
            </a:r>
          </a:p>
          <a:p>
            <a:pPr algn="ctr"/>
            <a:endParaRPr lang="en-ZA" sz="2400" dirty="0" smtClean="0">
              <a:latin typeface="Calibri" panose="020F0502020204030204" pitchFamily="34" charset="0"/>
            </a:endParaRPr>
          </a:p>
          <a:p>
            <a:pPr algn="ctr"/>
            <a:r>
              <a:rPr lang="en-ZA" sz="2000" dirty="0" smtClean="0">
                <a:latin typeface="Calibri" panose="020F0502020204030204" pitchFamily="34" charset="0"/>
              </a:rPr>
              <a:t>#</a:t>
            </a:r>
            <a:r>
              <a:rPr lang="en-ZA" sz="2000" dirty="0">
                <a:latin typeface="Calibri" panose="020F0502020204030204" pitchFamily="34" charset="0"/>
              </a:rPr>
              <a:t>5 631  principals</a:t>
            </a:r>
          </a:p>
        </p:txBody>
      </p:sp>
      <p:sp>
        <p:nvSpPr>
          <p:cNvPr id="2" name="Title 1"/>
          <p:cNvSpPr>
            <a:spLocks noGrp="1"/>
          </p:cNvSpPr>
          <p:nvPr>
            <p:ph type="title"/>
          </p:nvPr>
        </p:nvSpPr>
        <p:spPr/>
        <p:txBody>
          <a:bodyPr/>
          <a:lstStyle/>
          <a:p>
            <a:r>
              <a:rPr lang="en-ZA" dirty="0" smtClean="0"/>
              <a:t>Age profile by province </a:t>
            </a:r>
            <a:r>
              <a:rPr lang="en-ZA" dirty="0" smtClean="0">
                <a:latin typeface="Calibri" panose="020F0502020204030204" pitchFamily="34" charset="0"/>
              </a:rPr>
              <a:t>2016</a:t>
            </a:r>
            <a:endParaRPr lang="en-ZA" dirty="0">
              <a:latin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686291094"/>
              </p:ext>
            </p:extLst>
          </p:nvPr>
        </p:nvGraphicFramePr>
        <p:xfrm>
          <a:off x="704529" y="1427492"/>
          <a:ext cx="7026371" cy="46417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00472" y="6460048"/>
            <a:ext cx="6912768" cy="369332"/>
          </a:xfrm>
          <a:prstGeom prst="rect">
            <a:avLst/>
          </a:prstGeom>
          <a:noFill/>
        </p:spPr>
        <p:txBody>
          <a:bodyPr wrap="square" rtlCol="0">
            <a:spAutoFit/>
          </a:bodyPr>
          <a:lstStyle/>
          <a:p>
            <a:r>
              <a:rPr lang="en-ZA" dirty="0" smtClean="0"/>
              <a:t>Notes: </a:t>
            </a:r>
            <a:r>
              <a:rPr lang="en-ZA" i="1" dirty="0" smtClean="0"/>
              <a:t>All</a:t>
            </a:r>
            <a:r>
              <a:rPr lang="en-ZA" dirty="0" smtClean="0"/>
              <a:t> principals (not just those in ordinary schools). </a:t>
            </a:r>
            <a:endParaRPr lang="en-ZA" dirty="0"/>
          </a:p>
        </p:txBody>
      </p:sp>
      <p:sp>
        <p:nvSpPr>
          <p:cNvPr id="9" name="TextBox 8"/>
          <p:cNvSpPr txBox="1"/>
          <p:nvPr/>
        </p:nvSpPr>
        <p:spPr>
          <a:xfrm>
            <a:off x="7864547" y="1911167"/>
            <a:ext cx="2133055" cy="1877437"/>
          </a:xfrm>
          <a:prstGeom prst="rect">
            <a:avLst/>
          </a:prstGeom>
          <a:solidFill>
            <a:schemeClr val="accent1">
              <a:lumMod val="40000"/>
              <a:lumOff val="60000"/>
            </a:schemeClr>
          </a:solidFill>
          <a:ln>
            <a:solidFill>
              <a:schemeClr val="accent1">
                <a:lumMod val="20000"/>
                <a:lumOff val="80000"/>
              </a:schemeClr>
            </a:solidFill>
          </a:ln>
        </p:spPr>
        <p:txBody>
          <a:bodyPr wrap="square" rtlCol="0">
            <a:spAutoFit/>
          </a:bodyPr>
          <a:lstStyle/>
          <a:p>
            <a:pPr algn="ctr"/>
            <a:r>
              <a:rPr lang="en-ZA" sz="4000" b="1" dirty="0" smtClean="0">
                <a:latin typeface="Calibri" panose="020F0502020204030204" pitchFamily="34" charset="0"/>
              </a:rPr>
              <a:t> </a:t>
            </a:r>
            <a:r>
              <a:rPr lang="en-ZA" sz="4800" b="1" dirty="0" smtClean="0">
                <a:latin typeface="Calibri" panose="020F0502020204030204" pitchFamily="34" charset="0"/>
              </a:rPr>
              <a:t>8% </a:t>
            </a:r>
            <a:endParaRPr lang="en-ZA" sz="4000" b="1" dirty="0" smtClean="0">
              <a:latin typeface="Calibri" panose="020F0502020204030204" pitchFamily="34" charset="0"/>
            </a:endParaRPr>
          </a:p>
          <a:p>
            <a:pPr algn="ctr"/>
            <a:r>
              <a:rPr lang="en-ZA" sz="2400" dirty="0" smtClean="0">
                <a:latin typeface="Calibri" panose="020F0502020204030204" pitchFamily="34" charset="0"/>
              </a:rPr>
              <a:t>are &gt;=60 years  </a:t>
            </a:r>
          </a:p>
          <a:p>
            <a:pPr algn="ctr"/>
            <a:endParaRPr lang="en-ZA" sz="2400" dirty="0">
              <a:latin typeface="Calibri" panose="020F0502020204030204" pitchFamily="34" charset="0"/>
            </a:endParaRPr>
          </a:p>
          <a:p>
            <a:pPr algn="ctr"/>
            <a:r>
              <a:rPr lang="en-ZA" sz="2000" dirty="0" smtClean="0">
                <a:latin typeface="Calibri" panose="020F0502020204030204" pitchFamily="34" charset="0"/>
              </a:rPr>
              <a:t>#1 691 principals</a:t>
            </a:r>
            <a:endParaRPr lang="en-ZA" sz="2000" dirty="0">
              <a:latin typeface="Calibri" panose="020F0502020204030204" pitchFamily="34" charset="0"/>
            </a:endParaRPr>
          </a:p>
        </p:txBody>
      </p:sp>
      <p:sp>
        <p:nvSpPr>
          <p:cNvPr id="12" name="Right Brace 11"/>
          <p:cNvSpPr/>
          <p:nvPr/>
        </p:nvSpPr>
        <p:spPr>
          <a:xfrm>
            <a:off x="7401272" y="2996952"/>
            <a:ext cx="504056" cy="57606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15" name="Right Brace 14"/>
          <p:cNvSpPr/>
          <p:nvPr/>
        </p:nvSpPr>
        <p:spPr>
          <a:xfrm>
            <a:off x="7412301" y="3696127"/>
            <a:ext cx="493027" cy="1497452"/>
          </a:xfrm>
          <a:prstGeom prst="righ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ZA" dirty="0"/>
          </a:p>
        </p:txBody>
      </p:sp>
    </p:spTree>
    <p:extLst>
      <p:ext uri="{BB962C8B-B14F-4D97-AF65-F5344CB8AC3E}">
        <p14:creationId xmlns:p14="http://schemas.microsoft.com/office/powerpoint/2010/main" val="282411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50" y="260648"/>
            <a:ext cx="9673075" cy="1145178"/>
          </a:xfrm>
        </p:spPr>
        <p:txBody>
          <a:bodyPr/>
          <a:lstStyle/>
          <a:p>
            <a:r>
              <a:rPr lang="en-ZA" sz="4000" dirty="0" smtClean="0">
                <a:latin typeface="Corbel" panose="020B0503020204020204" pitchFamily="34" charset="0"/>
              </a:rPr>
              <a:t>Age profile </a:t>
            </a:r>
            <a:r>
              <a:rPr lang="en-ZA" sz="4000" dirty="0">
                <a:latin typeface="Corbel" panose="020B0503020204020204" pitchFamily="34" charset="0"/>
              </a:rPr>
              <a:t>of </a:t>
            </a:r>
            <a:r>
              <a:rPr lang="en-ZA" sz="4000" dirty="0" smtClean="0">
                <a:latin typeface="Corbel" panose="020B0503020204020204" pitchFamily="34" charset="0"/>
              </a:rPr>
              <a:t>principals by quintile </a:t>
            </a:r>
            <a:r>
              <a:rPr lang="en-ZA" sz="4000" dirty="0" smtClean="0">
                <a:latin typeface="Calibri" panose="020F0502020204030204" pitchFamily="34" charset="0"/>
              </a:rPr>
              <a:t>2012</a:t>
            </a:r>
            <a:endParaRPr lang="en-ZA" sz="4000" dirty="0">
              <a:latin typeface="Calibri" panose="020F0502020204030204" pitchFamily="34" charset="0"/>
            </a:endParaRPr>
          </a:p>
        </p:txBody>
      </p:sp>
      <p:sp>
        <p:nvSpPr>
          <p:cNvPr id="7" name="Rectangle 6"/>
          <p:cNvSpPr/>
          <p:nvPr/>
        </p:nvSpPr>
        <p:spPr>
          <a:xfrm>
            <a:off x="272480" y="1383419"/>
            <a:ext cx="9633520" cy="461665"/>
          </a:xfrm>
          <a:prstGeom prst="rect">
            <a:avLst/>
          </a:prstGeom>
        </p:spPr>
        <p:txBody>
          <a:bodyPr wrap="square">
            <a:spAutoFit/>
          </a:bodyPr>
          <a:lstStyle/>
          <a:p>
            <a:pPr algn="ctr"/>
            <a:r>
              <a:rPr lang="en-ZA" sz="2400" b="1" dirty="0">
                <a:latin typeface="Calibri" panose="020F0502020204030204" pitchFamily="34" charset="0"/>
                <a:cs typeface="Times New Roman" panose="02020603050405020304" pitchFamily="18" charset="0"/>
              </a:rPr>
              <a:t>S</a:t>
            </a:r>
            <a:r>
              <a:rPr lang="en-ZA" sz="2400" b="1" dirty="0" smtClean="0">
                <a:latin typeface="Calibri" panose="020F0502020204030204" pitchFamily="34" charset="0"/>
                <a:cs typeface="Times New Roman" panose="02020603050405020304" pitchFamily="18" charset="0"/>
              </a:rPr>
              <a:t>chool </a:t>
            </a:r>
            <a:r>
              <a:rPr lang="en-ZA" sz="2400" b="1" dirty="0">
                <a:latin typeface="Calibri" panose="020F0502020204030204" pitchFamily="34" charset="0"/>
                <a:cs typeface="Times New Roman" panose="02020603050405020304" pitchFamily="18" charset="0"/>
              </a:rPr>
              <a:t>principals in 2012 aged 55 years or older, by quintile</a:t>
            </a:r>
          </a:p>
        </p:txBody>
      </p:sp>
      <p:graphicFrame>
        <p:nvGraphicFramePr>
          <p:cNvPr id="6" name="Chart 5"/>
          <p:cNvGraphicFramePr>
            <a:graphicFrameLocks/>
          </p:cNvGraphicFramePr>
          <p:nvPr>
            <p:extLst>
              <p:ext uri="{D42A27DB-BD31-4B8C-83A1-F6EECF244321}">
                <p14:modId xmlns:p14="http://schemas.microsoft.com/office/powerpoint/2010/main" val="1423216819"/>
              </p:ext>
            </p:extLst>
          </p:nvPr>
        </p:nvGraphicFramePr>
        <p:xfrm>
          <a:off x="603741" y="1856415"/>
          <a:ext cx="8970997"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0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Corbel" panose="020B0503020204020204" pitchFamily="34" charset="0"/>
              </a:rPr>
              <a:t>An opportunity and challenge</a:t>
            </a:r>
            <a:endParaRPr lang="en-ZA" sz="4400" dirty="0">
              <a:latin typeface="Corbel" panose="020B0503020204020204" pitchFamily="34" charset="0"/>
            </a:endParaRPr>
          </a:p>
        </p:txBody>
      </p:sp>
      <p:sp>
        <p:nvSpPr>
          <p:cNvPr id="3" name="Content Placeholder 2"/>
          <p:cNvSpPr>
            <a:spLocks noGrp="1"/>
          </p:cNvSpPr>
          <p:nvPr>
            <p:ph sz="quarter" idx="1"/>
          </p:nvPr>
        </p:nvSpPr>
        <p:spPr>
          <a:xfrm>
            <a:off x="506506" y="1844824"/>
            <a:ext cx="8904194" cy="3744416"/>
          </a:xfrm>
          <a:prstGeom prst="roundRect">
            <a:avLst/>
          </a:prstGeom>
        </p:spPr>
        <p:style>
          <a:lnRef idx="3">
            <a:schemeClr val="lt1"/>
          </a:lnRef>
          <a:fillRef idx="1">
            <a:schemeClr val="accent5"/>
          </a:fillRef>
          <a:effectRef idx="1">
            <a:schemeClr val="accent5"/>
          </a:effectRef>
          <a:fontRef idx="minor">
            <a:schemeClr val="lt1"/>
          </a:fontRef>
        </p:style>
        <p:txBody>
          <a:bodyPr>
            <a:noAutofit/>
          </a:bodyPr>
          <a:lstStyle/>
          <a:p>
            <a:pPr marL="0" indent="0" algn="just">
              <a:buNone/>
            </a:pPr>
            <a:r>
              <a:rPr lang="en-ZA" sz="2800" dirty="0" smtClean="0">
                <a:solidFill>
                  <a:schemeClr val="bg1"/>
                </a:solidFill>
                <a:latin typeface="Calibri Light" panose="020F0302020204030204" pitchFamily="34" charset="0"/>
              </a:rPr>
              <a:t>"</a:t>
            </a:r>
            <a:r>
              <a:rPr lang="en-ZA" sz="2800" dirty="0">
                <a:solidFill>
                  <a:schemeClr val="bg1"/>
                </a:solidFill>
                <a:latin typeface="Calibri Light" panose="020F0302020204030204" pitchFamily="34" charset="0"/>
              </a:rPr>
              <a:t>The imminent retirement of the majority of principals brings both challenges and new opportunities </a:t>
            </a:r>
            <a:r>
              <a:rPr lang="en-ZA" sz="2800" dirty="0" smtClean="0">
                <a:solidFill>
                  <a:schemeClr val="bg1"/>
                </a:solidFill>
                <a:latin typeface="Calibri Light" panose="020F0302020204030204" pitchFamily="34" charset="0"/>
              </a:rPr>
              <a:t>… While </a:t>
            </a:r>
            <a:r>
              <a:rPr lang="en-ZA" sz="2800" dirty="0">
                <a:solidFill>
                  <a:schemeClr val="bg1"/>
                </a:solidFill>
                <a:latin typeface="Calibri Light" panose="020F0302020204030204" pitchFamily="34" charset="0"/>
              </a:rPr>
              <a:t>it means a major loss of experience, it also provides </a:t>
            </a:r>
            <a:r>
              <a:rPr lang="en-ZA" sz="2800" b="1" dirty="0">
                <a:solidFill>
                  <a:schemeClr val="accent1">
                    <a:lumMod val="40000"/>
                    <a:lumOff val="60000"/>
                  </a:schemeClr>
                </a:solidFill>
                <a:latin typeface="Calibri Light" panose="020F0302020204030204" pitchFamily="34" charset="0"/>
              </a:rPr>
              <a:t>an unprecedented opportunity to recruit and develop a new generation of school leaders </a:t>
            </a:r>
            <a:r>
              <a:rPr lang="en-ZA" sz="2800" dirty="0">
                <a:solidFill>
                  <a:schemeClr val="bg1"/>
                </a:solidFill>
                <a:latin typeface="Calibri Light" panose="020F0302020204030204" pitchFamily="34" charset="0"/>
              </a:rPr>
              <a:t>with the knowledge, skills and disposition best suited to meet the current and future needs of education </a:t>
            </a:r>
            <a:r>
              <a:rPr lang="en-ZA" sz="2800" dirty="0" smtClean="0">
                <a:solidFill>
                  <a:schemeClr val="bg1"/>
                </a:solidFill>
                <a:latin typeface="Calibri Light" panose="020F0302020204030204" pitchFamily="34" charset="0"/>
              </a:rPr>
              <a:t>systems</a:t>
            </a:r>
            <a:r>
              <a:rPr lang="en-ZA" sz="2000" dirty="0" smtClean="0">
                <a:solidFill>
                  <a:schemeClr val="bg1"/>
                </a:solidFill>
                <a:latin typeface="Calibri Light" panose="020F0302020204030204" pitchFamily="34" charset="0"/>
              </a:rPr>
              <a:t>“  </a:t>
            </a:r>
          </a:p>
          <a:p>
            <a:pPr marL="0" indent="0" algn="r">
              <a:buNone/>
            </a:pPr>
            <a:r>
              <a:rPr lang="en-ZA" sz="2000" dirty="0" smtClean="0">
                <a:solidFill>
                  <a:schemeClr val="bg1"/>
                </a:solidFill>
                <a:latin typeface="Calibri Light" panose="020F0302020204030204" pitchFamily="34" charset="0"/>
              </a:rPr>
              <a:t>(</a:t>
            </a:r>
            <a:r>
              <a:rPr lang="en-ZA" sz="2000" dirty="0">
                <a:solidFill>
                  <a:schemeClr val="bg1"/>
                </a:solidFill>
                <a:latin typeface="Calibri Light" panose="020F0302020204030204" pitchFamily="34" charset="0"/>
              </a:rPr>
              <a:t>Pont, </a:t>
            </a:r>
            <a:r>
              <a:rPr lang="en-ZA" sz="2000" dirty="0" err="1">
                <a:solidFill>
                  <a:schemeClr val="bg1"/>
                </a:solidFill>
                <a:latin typeface="Calibri Light" panose="020F0302020204030204" pitchFamily="34" charset="0"/>
              </a:rPr>
              <a:t>Nusche</a:t>
            </a:r>
            <a:r>
              <a:rPr lang="en-ZA" sz="2000" dirty="0">
                <a:solidFill>
                  <a:schemeClr val="bg1"/>
                </a:solidFill>
                <a:latin typeface="Calibri Light" panose="020F0302020204030204" pitchFamily="34" charset="0"/>
              </a:rPr>
              <a:t> and Moorman, 2008: 29</a:t>
            </a:r>
            <a:r>
              <a:rPr lang="en-ZA" sz="2000" dirty="0" smtClean="0">
                <a:solidFill>
                  <a:schemeClr val="bg1"/>
                </a:solidFill>
                <a:latin typeface="Calibri Light" panose="020F0302020204030204" pitchFamily="34" charset="0"/>
              </a:rPr>
              <a:t>)</a:t>
            </a:r>
            <a:endParaRPr lang="en-ZA" sz="2800" i="1" dirty="0" smtClean="0">
              <a:solidFill>
                <a:schemeClr val="bg1"/>
              </a:solidFill>
              <a:latin typeface="Calibri Light" panose="020F0302020204030204" pitchFamily="34" charset="0"/>
            </a:endParaRPr>
          </a:p>
        </p:txBody>
      </p:sp>
    </p:spTree>
    <p:extLst>
      <p:ext uri="{BB962C8B-B14F-4D97-AF65-F5344CB8AC3E}">
        <p14:creationId xmlns:p14="http://schemas.microsoft.com/office/powerpoint/2010/main" val="19630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09" y="0"/>
            <a:ext cx="2637535" cy="6701349"/>
          </a:xfrm>
          <a:prstGeom prst="rect">
            <a:avLst/>
          </a:prstGeom>
        </p:spPr>
      </p:pic>
      <p:graphicFrame>
        <p:nvGraphicFramePr>
          <p:cNvPr id="2" name="Diagram 1"/>
          <p:cNvGraphicFramePr/>
          <p:nvPr>
            <p:extLst>
              <p:ext uri="{D42A27DB-BD31-4B8C-83A1-F6EECF244321}">
                <p14:modId xmlns:p14="http://schemas.microsoft.com/office/powerpoint/2010/main" val="1269840470"/>
              </p:ext>
            </p:extLst>
          </p:nvPr>
        </p:nvGraphicFramePr>
        <p:xfrm>
          <a:off x="2000672" y="289066"/>
          <a:ext cx="7905328" cy="5660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93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46251AC-83CA-4024-ACFC-9B57675D947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6695879-034F-483B-964C-42486BCF14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C6B142B-050E-486A-A36E-C40E9F38C0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F2117B8-0707-42EB-B9DA-C6FF91BE73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999A701-E796-4A8D-979F-D5B9D34CFE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91F2419F-73C8-4504-8A98-A874861451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04528" y="692696"/>
            <a:ext cx="8904194" cy="3744416"/>
          </a:xfrm>
          <a:prstGeom prst="roundRect">
            <a:avLst/>
          </a:prstGeom>
        </p:spPr>
        <p:style>
          <a:lnRef idx="3">
            <a:schemeClr val="lt1"/>
          </a:lnRef>
          <a:fillRef idx="1">
            <a:schemeClr val="accent5"/>
          </a:fillRef>
          <a:effectRef idx="1">
            <a:schemeClr val="accent5"/>
          </a:effectRef>
          <a:fontRef idx="minor">
            <a:schemeClr val="lt1"/>
          </a:fontRef>
        </p:style>
        <p:txBody>
          <a:bodyPr>
            <a:normAutofit/>
          </a:bodyPr>
          <a:lstStyle>
            <a:lvl1pPr marL="274320" indent="-274320" algn="l" rtl="0" eaLnBrk="1" latinLnBrk="0" hangingPunct="1">
              <a:spcBef>
                <a:spcPts val="580"/>
              </a:spcBef>
              <a:buClrTx/>
              <a:buSzPct val="85000"/>
              <a:buFont typeface="Wingdings 2" pitchFamily="18" charset="2"/>
              <a:buChar char=""/>
              <a:defRPr kumimoji="0" lang="en-US" sz="2600" kern="1200" dirty="0" smtClean="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Courier New" pitchFamily="49" charset="0"/>
              <a:buChar char="-"/>
              <a:defRPr kumimoji="0" lang="en-US" sz="2600" kern="1200" dirty="0" smtClean="0">
                <a:solidFill>
                  <a:schemeClr val="lt1"/>
                </a:solidFill>
                <a:latin typeface="+mn-lt"/>
                <a:ea typeface="+mn-ea"/>
                <a:cs typeface="+mn-cs"/>
              </a:defRPr>
            </a:lvl2pPr>
            <a:lvl3pPr marL="822960" indent="-228600" algn="l" rtl="0" eaLnBrk="1" latinLnBrk="0" hangingPunct="1">
              <a:spcBef>
                <a:spcPts val="370"/>
              </a:spcBef>
              <a:buClrTx/>
              <a:buSzPct val="85000"/>
              <a:buFont typeface="Courier New" pitchFamily="49" charset="0"/>
              <a:buChar char="o"/>
              <a:defRPr kumimoji="0" lang="en-US" sz="2600" kern="1200" dirty="0" smtClean="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lang="en-US" sz="2600" kern="1200" dirty="0" smtClean="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lang="en-US" sz="2600" kern="1200" dirty="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just">
              <a:buNone/>
            </a:pPr>
            <a:r>
              <a:rPr lang="en-ZA" dirty="0">
                <a:solidFill>
                  <a:schemeClr val="bg1"/>
                </a:solidFill>
                <a:latin typeface="Calibri Light" panose="020F0302020204030204" pitchFamily="34" charset="0"/>
              </a:rPr>
              <a:t>“…promotion posts are heavily contested owing to their significance for personal income, status and influence. The </a:t>
            </a:r>
            <a:r>
              <a:rPr lang="en-ZA" dirty="0">
                <a:solidFill>
                  <a:schemeClr val="accent1">
                    <a:lumMod val="40000"/>
                    <a:lumOff val="60000"/>
                  </a:schemeClr>
                </a:solidFill>
                <a:latin typeface="Calibri Light" panose="020F0302020204030204" pitchFamily="34" charset="0"/>
              </a:rPr>
              <a:t>integrity of this process </a:t>
            </a:r>
            <a:r>
              <a:rPr lang="en-ZA" dirty="0">
                <a:solidFill>
                  <a:schemeClr val="bg1"/>
                </a:solidFill>
                <a:latin typeface="Calibri Light" panose="020F0302020204030204" pitchFamily="34" charset="0"/>
              </a:rPr>
              <a:t>of selection and appointment needs to be </a:t>
            </a:r>
            <a:r>
              <a:rPr lang="en-ZA" dirty="0">
                <a:solidFill>
                  <a:schemeClr val="accent1">
                    <a:lumMod val="40000"/>
                    <a:lumOff val="60000"/>
                  </a:schemeClr>
                </a:solidFill>
                <a:latin typeface="Calibri Light" panose="020F0302020204030204" pitchFamily="34" charset="0"/>
              </a:rPr>
              <a:t>carefully protected</a:t>
            </a:r>
            <a:r>
              <a:rPr lang="en-ZA" dirty="0">
                <a:solidFill>
                  <a:schemeClr val="bg1"/>
                </a:solidFill>
                <a:latin typeface="Calibri Light" panose="020F0302020204030204" pitchFamily="34" charset="0"/>
              </a:rPr>
              <a:t>. It is imperative that positions of school management should be subjected to selection processes which ensure that competent and qualified candidates are appointed.”</a:t>
            </a:r>
          </a:p>
          <a:p>
            <a:pPr marL="0" indent="0" algn="r">
              <a:buNone/>
            </a:pPr>
            <a:r>
              <a:rPr lang="en-ZA" sz="2000" dirty="0">
                <a:latin typeface="Calibri Light" panose="020F0302020204030204" pitchFamily="34" charset="0"/>
              </a:rPr>
              <a:t>(Volmink </a:t>
            </a:r>
            <a:r>
              <a:rPr lang="en-ZA" sz="2000" dirty="0" smtClean="0">
                <a:latin typeface="Calibri Light" panose="020F0302020204030204" pitchFamily="34" charset="0"/>
              </a:rPr>
              <a:t>Report 2016:23</a:t>
            </a:r>
            <a:r>
              <a:rPr lang="en-ZA" sz="2000" dirty="0">
                <a:latin typeface="Calibri Light" panose="020F0302020204030204" pitchFamily="34" charset="0"/>
              </a:rPr>
              <a:t>)</a:t>
            </a:r>
            <a:endParaRPr lang="en-ZA" i="1" dirty="0">
              <a:solidFill>
                <a:schemeClr val="bg1"/>
              </a:solidFill>
              <a:latin typeface="Calibri Light" panose="020F0302020204030204" pitchFamily="34" charset="0"/>
            </a:endParaRPr>
          </a:p>
        </p:txBody>
      </p:sp>
      <p:sp>
        <p:nvSpPr>
          <p:cNvPr id="4" name="TextBox 3"/>
          <p:cNvSpPr txBox="1"/>
          <p:nvPr/>
        </p:nvSpPr>
        <p:spPr>
          <a:xfrm>
            <a:off x="1001806" y="4797152"/>
            <a:ext cx="8904194" cy="1815882"/>
          </a:xfrm>
          <a:prstGeom prst="rect">
            <a:avLst/>
          </a:prstGeom>
          <a:noFill/>
        </p:spPr>
        <p:txBody>
          <a:bodyPr wrap="square" rtlCol="0">
            <a:spAutoFit/>
          </a:bodyPr>
          <a:lstStyle/>
          <a:p>
            <a:r>
              <a:rPr lang="en-ZA" sz="2800" b="1" dirty="0" smtClean="0">
                <a:latin typeface="Calibri Light" panose="020F0302020204030204" pitchFamily="34" charset="0"/>
              </a:rPr>
              <a:t>Particularly when principal mobility is low and tenure is long! </a:t>
            </a:r>
            <a:r>
              <a:rPr lang="en-ZA" sz="2800" dirty="0">
                <a:latin typeface="Calibri Light" panose="020F0302020204030204" pitchFamily="34" charset="0"/>
              </a:rPr>
              <a:t>W</a:t>
            </a:r>
            <a:r>
              <a:rPr lang="en-ZA" sz="2800" dirty="0" smtClean="0">
                <a:latin typeface="Calibri Light" panose="020F0302020204030204" pitchFamily="34" charset="0"/>
              </a:rPr>
              <a:t>ith each principal replacement you establish the leadership trajectory of the average school in South Africa for the </a:t>
            </a:r>
            <a:r>
              <a:rPr lang="en-ZA" sz="2800" dirty="0" smtClean="0">
                <a:solidFill>
                  <a:schemeClr val="accent1">
                    <a:lumMod val="75000"/>
                  </a:schemeClr>
                </a:solidFill>
                <a:latin typeface="Calibri Light" panose="020F0302020204030204" pitchFamily="34" charset="0"/>
              </a:rPr>
              <a:t>next decade</a:t>
            </a:r>
            <a:r>
              <a:rPr lang="en-ZA" sz="2800" dirty="0" smtClean="0">
                <a:latin typeface="Calibri Light" panose="020F0302020204030204" pitchFamily="34" charset="0"/>
              </a:rPr>
              <a:t>! </a:t>
            </a:r>
            <a:endParaRPr lang="en-ZA" sz="2800" dirty="0">
              <a:latin typeface="Calibri Light" panose="020F0302020204030204" pitchFamily="34" charset="0"/>
            </a:endParaRPr>
          </a:p>
        </p:txBody>
      </p:sp>
      <p:sp>
        <p:nvSpPr>
          <p:cNvPr id="5" name="Down Arrow 4"/>
          <p:cNvSpPr/>
          <p:nvPr/>
        </p:nvSpPr>
        <p:spPr>
          <a:xfrm>
            <a:off x="2360712" y="2546561"/>
            <a:ext cx="1255932" cy="2250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015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09" y="0"/>
            <a:ext cx="2637535" cy="6701349"/>
          </a:xfrm>
          <a:prstGeom prst="rect">
            <a:avLst/>
          </a:prstGeom>
        </p:spPr>
      </p:pic>
      <p:graphicFrame>
        <p:nvGraphicFramePr>
          <p:cNvPr id="2" name="Diagram 1"/>
          <p:cNvGraphicFramePr/>
          <p:nvPr>
            <p:extLst>
              <p:ext uri="{D42A27DB-BD31-4B8C-83A1-F6EECF244321}">
                <p14:modId xmlns:p14="http://schemas.microsoft.com/office/powerpoint/2010/main" val="906078364"/>
              </p:ext>
            </p:extLst>
          </p:nvPr>
        </p:nvGraphicFramePr>
        <p:xfrm>
          <a:off x="2000672" y="289066"/>
          <a:ext cx="7905328" cy="5660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664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46251AC-83CA-4024-ACFC-9B57675D947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6695879-034F-483B-964C-42486BCF14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C6B142B-050E-486A-A36E-C40E9F38C0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F2117B8-0707-42EB-B9DA-C6FF91BE73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999A701-E796-4A8D-979F-D5B9D34CFE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91F2419F-73C8-4504-8A98-A874861451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44624"/>
            <a:ext cx="8436142" cy="1145178"/>
          </a:xfrm>
        </p:spPr>
        <p:txBody>
          <a:bodyPr/>
          <a:lstStyle/>
          <a:p>
            <a:pPr lvl="0"/>
            <a:r>
              <a:rPr lang="en-ZA" sz="3600" dirty="0" smtClean="0"/>
              <a:t>Challenge 2: How </a:t>
            </a:r>
            <a:r>
              <a:rPr lang="en-ZA" sz="3600" dirty="0"/>
              <a:t>do we determine </a:t>
            </a:r>
            <a:r>
              <a:rPr lang="en-ZA" sz="3600" dirty="0" smtClean="0"/>
              <a:t>who is </a:t>
            </a:r>
            <a:r>
              <a:rPr lang="en-ZA" sz="3600" dirty="0"/>
              <a:t>a better </a:t>
            </a:r>
            <a:r>
              <a:rPr lang="en-ZA" sz="3600" dirty="0" smtClean="0"/>
              <a:t>principal candidate </a:t>
            </a:r>
            <a:r>
              <a:rPr lang="en-ZA" sz="3600" dirty="0"/>
              <a:t>over another? </a:t>
            </a:r>
            <a:br>
              <a:rPr lang="en-ZA" sz="3600" dirty="0"/>
            </a:br>
            <a:endParaRPr lang="en-ZA" sz="3600" dirty="0"/>
          </a:p>
        </p:txBody>
      </p:sp>
      <p:sp>
        <p:nvSpPr>
          <p:cNvPr id="3" name="Content Placeholder 2"/>
          <p:cNvSpPr>
            <a:spLocks noGrp="1"/>
          </p:cNvSpPr>
          <p:nvPr>
            <p:ph sz="quarter" idx="1"/>
          </p:nvPr>
        </p:nvSpPr>
        <p:spPr>
          <a:xfrm>
            <a:off x="560512" y="1303784"/>
            <a:ext cx="4567672" cy="4141440"/>
          </a:xfrm>
        </p:spPr>
        <p:txBody>
          <a:bodyPr>
            <a:normAutofit/>
          </a:bodyPr>
          <a:lstStyle/>
          <a:p>
            <a:pPr marL="0" indent="0">
              <a:buNone/>
            </a:pPr>
            <a:r>
              <a:rPr lang="en-ZA" dirty="0" smtClean="0">
                <a:solidFill>
                  <a:schemeClr val="bg2">
                    <a:lumMod val="25000"/>
                  </a:schemeClr>
                </a:solidFill>
                <a:latin typeface="Calibri Light" panose="020F0302020204030204" pitchFamily="34" charset="0"/>
              </a:rPr>
              <a:t>National policy (PAM 2002) requires that to apply for a principal post you have</a:t>
            </a:r>
          </a:p>
          <a:p>
            <a:pPr>
              <a:buFont typeface="Wingdings" panose="05000000000000000000" pitchFamily="2" charset="2"/>
              <a:buChar char="q"/>
            </a:pPr>
            <a:r>
              <a:rPr lang="en-ZA" dirty="0" smtClean="0">
                <a:solidFill>
                  <a:schemeClr val="bg2">
                    <a:lumMod val="25000"/>
                  </a:schemeClr>
                </a:solidFill>
                <a:latin typeface="Calibri Light" panose="020F0302020204030204" pitchFamily="34" charset="0"/>
              </a:rPr>
              <a:t> At least 7 years of experience</a:t>
            </a:r>
          </a:p>
          <a:p>
            <a:pPr>
              <a:buFont typeface="Wingdings" panose="05000000000000000000" pitchFamily="2" charset="2"/>
              <a:buChar char="q"/>
            </a:pPr>
            <a:r>
              <a:rPr lang="en-ZA" dirty="0" smtClean="0">
                <a:solidFill>
                  <a:schemeClr val="bg2">
                    <a:lumMod val="25000"/>
                  </a:schemeClr>
                </a:solidFill>
                <a:latin typeface="Calibri Light" panose="020F0302020204030204" pitchFamily="34" charset="0"/>
              </a:rPr>
              <a:t> REQV 13 (</a:t>
            </a:r>
            <a:r>
              <a:rPr lang="en-ZA" sz="1900" dirty="0" smtClean="0">
                <a:solidFill>
                  <a:schemeClr val="bg2">
                    <a:lumMod val="25000"/>
                  </a:schemeClr>
                </a:solidFill>
                <a:latin typeface="Calibri Light" panose="020F0302020204030204" pitchFamily="34" charset="0"/>
              </a:rPr>
              <a:t>Gr </a:t>
            </a:r>
            <a:r>
              <a:rPr lang="en-ZA" sz="1900" dirty="0">
                <a:solidFill>
                  <a:schemeClr val="bg2">
                    <a:lumMod val="25000"/>
                  </a:schemeClr>
                </a:solidFill>
                <a:latin typeface="Calibri Light" panose="020F0302020204030204" pitchFamily="34" charset="0"/>
              </a:rPr>
              <a:t>12 </a:t>
            </a:r>
            <a:r>
              <a:rPr lang="en-ZA" sz="1900" dirty="0" smtClean="0">
                <a:solidFill>
                  <a:schemeClr val="bg2">
                    <a:lumMod val="25000"/>
                  </a:schemeClr>
                </a:solidFill>
                <a:latin typeface="Calibri Light" panose="020F0302020204030204" pitchFamily="34" charset="0"/>
              </a:rPr>
              <a:t>+</a:t>
            </a:r>
            <a:r>
              <a:rPr lang="en-ZA" sz="1900" dirty="0">
                <a:solidFill>
                  <a:schemeClr val="bg2">
                    <a:lumMod val="25000"/>
                  </a:schemeClr>
                </a:solidFill>
                <a:latin typeface="Calibri Light" panose="020F0302020204030204" pitchFamily="34" charset="0"/>
              </a:rPr>
              <a:t> </a:t>
            </a:r>
            <a:r>
              <a:rPr lang="en-ZA" sz="1900" dirty="0" smtClean="0">
                <a:solidFill>
                  <a:schemeClr val="bg2">
                    <a:lumMod val="25000"/>
                  </a:schemeClr>
                </a:solidFill>
                <a:latin typeface="Calibri Light" panose="020F0302020204030204" pitchFamily="34" charset="0"/>
              </a:rPr>
              <a:t>3yrs </a:t>
            </a:r>
            <a:r>
              <a:rPr lang="en-ZA" sz="1900" dirty="0">
                <a:solidFill>
                  <a:schemeClr val="bg2">
                    <a:lumMod val="25000"/>
                  </a:schemeClr>
                </a:solidFill>
                <a:latin typeface="Calibri Light" panose="020F0302020204030204" pitchFamily="34" charset="0"/>
              </a:rPr>
              <a:t>relevant </a:t>
            </a:r>
            <a:r>
              <a:rPr lang="en-ZA" sz="1900" dirty="0" smtClean="0">
                <a:solidFill>
                  <a:schemeClr val="bg2">
                    <a:lumMod val="25000"/>
                  </a:schemeClr>
                </a:solidFill>
                <a:latin typeface="Calibri Light" panose="020F0302020204030204" pitchFamily="34" charset="0"/>
              </a:rPr>
              <a:t>training)</a:t>
            </a:r>
          </a:p>
          <a:p>
            <a:pPr lvl="1">
              <a:buFont typeface="Wingdings" panose="05000000000000000000" pitchFamily="2" charset="2"/>
              <a:buChar char="q"/>
            </a:pPr>
            <a:r>
              <a:rPr lang="en-ZA" sz="2000" dirty="0" smtClean="0">
                <a:solidFill>
                  <a:schemeClr val="bg2">
                    <a:lumMod val="25000"/>
                  </a:schemeClr>
                </a:solidFill>
                <a:latin typeface="Calibri Light" panose="020F0302020204030204" pitchFamily="34" charset="0"/>
              </a:rPr>
              <a:t>Schools may have other specific requirements in advertisements. </a:t>
            </a:r>
          </a:p>
        </p:txBody>
      </p:sp>
      <p:sp>
        <p:nvSpPr>
          <p:cNvPr id="4" name="Rounded Rectangle 3"/>
          <p:cNvSpPr/>
          <p:nvPr/>
        </p:nvSpPr>
        <p:spPr>
          <a:xfrm>
            <a:off x="5241033" y="1505501"/>
            <a:ext cx="4248472" cy="302433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ZA" sz="4800" dirty="0">
                <a:solidFill>
                  <a:schemeClr val="accent1">
                    <a:lumMod val="40000"/>
                    <a:lumOff val="60000"/>
                  </a:schemeClr>
                </a:solidFill>
                <a:latin typeface="Calibri Light" panose="020F0302020204030204" pitchFamily="34" charset="0"/>
                <a:ea typeface="Ebrima" panose="02000000000000000000" pitchFamily="2" charset="0"/>
                <a:cs typeface="Ebrima" panose="02000000000000000000" pitchFamily="2" charset="0"/>
              </a:rPr>
              <a:t>87%</a:t>
            </a:r>
            <a:r>
              <a:rPr lang="en-ZA" sz="4000" dirty="0">
                <a:solidFill>
                  <a:schemeClr val="accent1">
                    <a:lumMod val="40000"/>
                    <a:lumOff val="60000"/>
                  </a:schemeClr>
                </a:solidFill>
                <a:latin typeface="Calibri Light" panose="020F0302020204030204" pitchFamily="34" charset="0"/>
                <a:ea typeface="Ebrima" panose="02000000000000000000" pitchFamily="2" charset="0"/>
                <a:cs typeface="Ebrima" panose="02000000000000000000" pitchFamily="2" charset="0"/>
              </a:rPr>
              <a:t> of teachers </a:t>
            </a:r>
            <a:r>
              <a:rPr lang="en-ZA" sz="2800" dirty="0" smtClean="0">
                <a:solidFill>
                  <a:schemeClr val="bg1"/>
                </a:solidFill>
                <a:latin typeface="Calibri Light" panose="020F0302020204030204" pitchFamily="34" charset="0"/>
                <a:ea typeface="Ebrima" panose="02000000000000000000" pitchFamily="2" charset="0"/>
                <a:cs typeface="Ebrima" panose="02000000000000000000" pitchFamily="2" charset="0"/>
              </a:rPr>
              <a:t> in 2012 </a:t>
            </a:r>
            <a:r>
              <a:rPr lang="en-ZA" sz="2800" dirty="0">
                <a:solidFill>
                  <a:schemeClr val="bg1"/>
                </a:solidFill>
                <a:latin typeface="Calibri Light" panose="020F0302020204030204" pitchFamily="34" charset="0"/>
                <a:ea typeface="Ebrima" panose="02000000000000000000" pitchFamily="2" charset="0"/>
                <a:cs typeface="Ebrima" panose="02000000000000000000" pitchFamily="2" charset="0"/>
              </a:rPr>
              <a:t>had at least 7 years of experience </a:t>
            </a:r>
            <a:endParaRPr lang="en-ZA" sz="2800" dirty="0" smtClean="0">
              <a:solidFill>
                <a:schemeClr val="bg1"/>
              </a:solidFill>
              <a:latin typeface="Calibri Light" panose="020F0302020204030204" pitchFamily="34" charset="0"/>
              <a:ea typeface="Ebrima" panose="02000000000000000000" pitchFamily="2" charset="0"/>
              <a:cs typeface="Ebrima" panose="02000000000000000000" pitchFamily="2" charset="0"/>
            </a:endParaRPr>
          </a:p>
          <a:p>
            <a:pPr algn="ctr"/>
            <a:r>
              <a:rPr lang="en-ZA" sz="2800" dirty="0" smtClean="0">
                <a:solidFill>
                  <a:schemeClr val="bg1"/>
                </a:solidFill>
                <a:latin typeface="Calibri Light" panose="020F0302020204030204" pitchFamily="34" charset="0"/>
                <a:ea typeface="Ebrima" panose="02000000000000000000" pitchFamily="2" charset="0"/>
                <a:cs typeface="Ebrima" panose="02000000000000000000" pitchFamily="2" charset="0"/>
              </a:rPr>
              <a:t>and </a:t>
            </a:r>
            <a:r>
              <a:rPr lang="en-ZA" sz="2800" dirty="0">
                <a:solidFill>
                  <a:schemeClr val="bg1"/>
                </a:solidFill>
                <a:latin typeface="Calibri Light" panose="020F0302020204030204" pitchFamily="34" charset="0"/>
                <a:ea typeface="Ebrima" panose="02000000000000000000" pitchFamily="2" charset="0"/>
                <a:cs typeface="Ebrima" panose="02000000000000000000" pitchFamily="2" charset="0"/>
              </a:rPr>
              <a:t>REQV 14!</a:t>
            </a:r>
          </a:p>
        </p:txBody>
      </p:sp>
      <p:sp>
        <p:nvSpPr>
          <p:cNvPr id="5" name="Rectangle 4"/>
          <p:cNvSpPr/>
          <p:nvPr/>
        </p:nvSpPr>
        <p:spPr>
          <a:xfrm>
            <a:off x="324068" y="4845536"/>
            <a:ext cx="5040560" cy="20298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ZA" sz="4000" b="1" dirty="0" smtClean="0">
                <a:latin typeface="Calibri Light" panose="020F0302020204030204" pitchFamily="34" charset="0"/>
              </a:rPr>
              <a:t>Q: So do we increase qualification criteria? </a:t>
            </a:r>
            <a:endParaRPr lang="en-ZA" sz="4000" b="1" dirty="0">
              <a:latin typeface="Calibri Light" panose="020F0302020204030204" pitchFamily="34" charset="0"/>
            </a:endParaRPr>
          </a:p>
        </p:txBody>
      </p:sp>
    </p:spTree>
    <p:extLst>
      <p:ext uri="{BB962C8B-B14F-4D97-AF65-F5344CB8AC3E}">
        <p14:creationId xmlns:p14="http://schemas.microsoft.com/office/powerpoint/2010/main" val="713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992560" y="1988840"/>
            <a:ext cx="8197703" cy="3982326"/>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sz="2400" dirty="0" smtClean="0">
              <a:solidFill>
                <a:schemeClr val="accent1">
                  <a:lumMod val="40000"/>
                  <a:lumOff val="60000"/>
                </a:schemeClr>
              </a:solidFill>
              <a:latin typeface="Ebrima" panose="02000000000000000000" pitchFamily="2" charset="0"/>
              <a:ea typeface="Ebrima" panose="02000000000000000000" pitchFamily="2" charset="0"/>
              <a:cs typeface="Ebrima" panose="02000000000000000000" pitchFamily="2" charset="0"/>
            </a:endParaRPr>
          </a:p>
          <a:p>
            <a:pPr lvl="3"/>
            <a:r>
              <a:rPr lang="en-ZA" sz="2400" dirty="0" smtClean="0">
                <a:solidFill>
                  <a:schemeClr val="accent1">
                    <a:lumMod val="40000"/>
                    <a:lumOff val="60000"/>
                  </a:schemeClr>
                </a:solidFill>
                <a:latin typeface="Ebrima" panose="02000000000000000000" pitchFamily="2" charset="0"/>
                <a:ea typeface="Ebrima" panose="02000000000000000000" pitchFamily="2" charset="0"/>
                <a:cs typeface="Ebrima" panose="02000000000000000000" pitchFamily="2" charset="0"/>
              </a:rPr>
              <a:t>Traditional credentials as measured in payroll are not a useful signal of principal quality in the majority of South African schools. </a:t>
            </a:r>
          </a:p>
          <a:p>
            <a:pPr algn="ctr"/>
            <a:endParaRPr lang="en-ZA" sz="2400" dirty="0" smtClean="0">
              <a:solidFill>
                <a:schemeClr val="accent1">
                  <a:lumMod val="40000"/>
                  <a:lumOff val="60000"/>
                </a:schemeClr>
              </a:solidFill>
              <a:latin typeface="Ebrima" panose="02000000000000000000" pitchFamily="2" charset="0"/>
              <a:ea typeface="Ebrima" panose="02000000000000000000" pitchFamily="2" charset="0"/>
              <a:cs typeface="Ebrima" panose="02000000000000000000" pitchFamily="2" charset="0"/>
            </a:endParaRPr>
          </a:p>
          <a:p>
            <a:pPr algn="ctr"/>
            <a:r>
              <a:rPr lang="en-ZA" sz="2400" dirty="0" smtClean="0">
                <a:latin typeface="Ebrima" panose="02000000000000000000" pitchFamily="2" charset="0"/>
                <a:ea typeface="Ebrima" panose="02000000000000000000" pitchFamily="2" charset="0"/>
                <a:cs typeface="Ebrima" panose="02000000000000000000" pitchFamily="2" charset="0"/>
              </a:rPr>
              <a:t>No systematic link between higher principal REQV or years of service and school performance as measured by matric examinations in Q1-3 schools even after controlling for observed and unobserved school differences </a:t>
            </a:r>
            <a:r>
              <a:rPr lang="en-ZA" sz="2000" dirty="0" smtClean="0">
                <a:latin typeface="Ebrima" panose="02000000000000000000" pitchFamily="2" charset="0"/>
                <a:ea typeface="Ebrima" panose="02000000000000000000" pitchFamily="2" charset="0"/>
                <a:cs typeface="Ebrima" panose="02000000000000000000" pitchFamily="2" charset="0"/>
              </a:rPr>
              <a:t>(See Wills, 2015)</a:t>
            </a:r>
          </a:p>
          <a:p>
            <a:pPr algn="r"/>
            <a:endParaRPr lang="en-ZA" sz="2000" dirty="0">
              <a:latin typeface="Ebrima" panose="02000000000000000000" pitchFamily="2" charset="0"/>
              <a:ea typeface="Ebrima" panose="02000000000000000000" pitchFamily="2" charset="0"/>
              <a:cs typeface="Ebrima" panose="02000000000000000000" pitchFamily="2" charset="0"/>
            </a:endParaRPr>
          </a:p>
        </p:txBody>
      </p:sp>
      <p:sp>
        <p:nvSpPr>
          <p:cNvPr id="3" name="TextBox 2"/>
          <p:cNvSpPr txBox="1"/>
          <p:nvPr/>
        </p:nvSpPr>
        <p:spPr>
          <a:xfrm>
            <a:off x="5655029" y="188640"/>
            <a:ext cx="2970379" cy="15323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ZA" sz="2800" dirty="0" smtClean="0">
                <a:latin typeface="Calibri Light" panose="020F0302020204030204" pitchFamily="34" charset="0"/>
              </a:rPr>
              <a:t>School results </a:t>
            </a:r>
          </a:p>
          <a:p>
            <a:pPr algn="ctr"/>
            <a:r>
              <a:rPr lang="en-ZA" sz="2800" dirty="0" smtClean="0">
                <a:latin typeface="Calibri Light" panose="020F0302020204030204" pitchFamily="34" charset="0"/>
              </a:rPr>
              <a:t>in matric examinations</a:t>
            </a:r>
            <a:endParaRPr lang="en-ZA" sz="2800" dirty="0">
              <a:latin typeface="Calibri Light" panose="020F0302020204030204" pitchFamily="34" charset="0"/>
            </a:endParaRPr>
          </a:p>
        </p:txBody>
      </p:sp>
      <p:sp>
        <p:nvSpPr>
          <p:cNvPr id="5" name="TextBox 4"/>
          <p:cNvSpPr txBox="1"/>
          <p:nvPr/>
        </p:nvSpPr>
        <p:spPr>
          <a:xfrm>
            <a:off x="1147785" y="188640"/>
            <a:ext cx="1728192" cy="15323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ZA" sz="2800" dirty="0" smtClean="0">
                <a:latin typeface="Calibri Light" panose="020F0302020204030204" pitchFamily="34" charset="0"/>
              </a:rPr>
              <a:t>REQV </a:t>
            </a:r>
          </a:p>
          <a:p>
            <a:r>
              <a:rPr lang="en-ZA" sz="2800" dirty="0" smtClean="0">
                <a:latin typeface="Calibri Light" panose="020F0302020204030204" pitchFamily="34" charset="0"/>
              </a:rPr>
              <a:t>Years of </a:t>
            </a:r>
          </a:p>
          <a:p>
            <a:r>
              <a:rPr lang="en-ZA" sz="2800" dirty="0" smtClean="0">
                <a:latin typeface="Calibri Light" panose="020F0302020204030204" pitchFamily="34" charset="0"/>
              </a:rPr>
              <a:t>service</a:t>
            </a:r>
            <a:endParaRPr lang="en-ZA" sz="2800" dirty="0">
              <a:latin typeface="Calibri Light" panose="020F0302020204030204" pitchFamily="34" charset="0"/>
            </a:endParaRPr>
          </a:p>
        </p:txBody>
      </p:sp>
      <p:sp>
        <p:nvSpPr>
          <p:cNvPr id="6" name="TextBox 5"/>
          <p:cNvSpPr txBox="1"/>
          <p:nvPr/>
        </p:nvSpPr>
        <p:spPr>
          <a:xfrm>
            <a:off x="2881916" y="465638"/>
            <a:ext cx="1224136" cy="1015663"/>
          </a:xfrm>
          <a:prstGeom prst="rect">
            <a:avLst/>
          </a:prstGeom>
          <a:noFill/>
        </p:spPr>
        <p:txBody>
          <a:bodyPr wrap="square" rtlCol="0">
            <a:spAutoFit/>
          </a:bodyPr>
          <a:lstStyle/>
          <a:p>
            <a:r>
              <a:rPr lang="en-ZA" sz="6000" dirty="0" smtClean="0">
                <a:latin typeface="Calibri Light" panose="020F0302020204030204" pitchFamily="34" charset="0"/>
              </a:rPr>
              <a:t>?</a:t>
            </a:r>
            <a:endParaRPr lang="en-ZA" dirty="0">
              <a:latin typeface="Calibri Light" panose="020F0302020204030204" pitchFamily="34" charset="0"/>
            </a:endParaRPr>
          </a:p>
        </p:txBody>
      </p:sp>
      <p:sp>
        <p:nvSpPr>
          <p:cNvPr id="7" name="TextBox 6"/>
          <p:cNvSpPr txBox="1"/>
          <p:nvPr/>
        </p:nvSpPr>
        <p:spPr>
          <a:xfrm>
            <a:off x="4880992" y="476672"/>
            <a:ext cx="1224136" cy="1015663"/>
          </a:xfrm>
          <a:prstGeom prst="rect">
            <a:avLst/>
          </a:prstGeom>
          <a:noFill/>
        </p:spPr>
        <p:txBody>
          <a:bodyPr wrap="square" rtlCol="0">
            <a:spAutoFit/>
          </a:bodyPr>
          <a:lstStyle/>
          <a:p>
            <a:r>
              <a:rPr lang="en-ZA" sz="6000" dirty="0" smtClean="0">
                <a:latin typeface="Calibri Light" panose="020F0302020204030204" pitchFamily="34" charset="0"/>
              </a:rPr>
              <a:t>?</a:t>
            </a:r>
            <a:endParaRPr lang="en-ZA" dirty="0">
              <a:latin typeface="Calibri Light" panose="020F0302020204030204" pitchFamily="34" charset="0"/>
            </a:endParaRPr>
          </a:p>
        </p:txBody>
      </p:sp>
      <p:sp>
        <p:nvSpPr>
          <p:cNvPr id="8" name="Chevron 7"/>
          <p:cNvSpPr/>
          <p:nvPr/>
        </p:nvSpPr>
        <p:spPr>
          <a:xfrm>
            <a:off x="3656856" y="465638"/>
            <a:ext cx="1124332" cy="10156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9" name="Multiply 8"/>
          <p:cNvSpPr/>
          <p:nvPr/>
        </p:nvSpPr>
        <p:spPr>
          <a:xfrm>
            <a:off x="992560" y="2304644"/>
            <a:ext cx="1584176" cy="1656184"/>
          </a:xfrm>
          <a:prstGeom prst="mathMultiply">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20000"/>
                  <a:lumOff val="80000"/>
                </a:schemeClr>
              </a:solidFill>
            </a:endParaRPr>
          </a:p>
        </p:txBody>
      </p:sp>
    </p:spTree>
    <p:extLst>
      <p:ext uri="{BB962C8B-B14F-4D97-AF65-F5344CB8AC3E}">
        <p14:creationId xmlns:p14="http://schemas.microsoft.com/office/powerpoint/2010/main" val="10413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16493338"/>
              </p:ext>
            </p:extLst>
          </p:nvPr>
        </p:nvGraphicFramePr>
        <p:xfrm>
          <a:off x="1352600" y="476765"/>
          <a:ext cx="7848872" cy="564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834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706090"/>
          </a:xfrm>
        </p:spPr>
        <p:txBody>
          <a:bodyPr/>
          <a:lstStyle/>
          <a:p>
            <a:r>
              <a:rPr lang="en-ZA" sz="3600" dirty="0" smtClean="0"/>
              <a:t>What other sifting criteria could be used?</a:t>
            </a:r>
            <a:endParaRPr lang="en-ZA" sz="3600" dirty="0"/>
          </a:p>
        </p:txBody>
      </p:sp>
      <p:sp>
        <p:nvSpPr>
          <p:cNvPr id="3" name="Content Placeholder 2"/>
          <p:cNvSpPr>
            <a:spLocks noGrp="1"/>
          </p:cNvSpPr>
          <p:nvPr>
            <p:ph sz="quarter" idx="1"/>
          </p:nvPr>
        </p:nvSpPr>
        <p:spPr/>
        <p:txBody>
          <a:bodyPr>
            <a:normAutofit fontScale="92500"/>
          </a:bodyPr>
          <a:lstStyle/>
          <a:p>
            <a:pPr marL="0" indent="0">
              <a:buNone/>
            </a:pPr>
            <a:r>
              <a:rPr lang="en-ZA" sz="3000" b="1" dirty="0" smtClean="0">
                <a:solidFill>
                  <a:schemeClr val="bg2">
                    <a:lumMod val="25000"/>
                  </a:schemeClr>
                </a:solidFill>
                <a:latin typeface="Calibri Light" panose="020F0302020204030204" pitchFamily="34" charset="0"/>
              </a:rPr>
              <a:t>“RECOMMENDATION </a:t>
            </a:r>
            <a:r>
              <a:rPr lang="en-ZA" sz="3000" b="1" dirty="0">
                <a:solidFill>
                  <a:schemeClr val="bg2">
                    <a:lumMod val="25000"/>
                  </a:schemeClr>
                </a:solidFill>
                <a:latin typeface="Calibri Light" panose="020F0302020204030204" pitchFamily="34" charset="0"/>
              </a:rPr>
              <a:t>8</a:t>
            </a:r>
            <a:r>
              <a:rPr lang="en-ZA" sz="3000" dirty="0">
                <a:solidFill>
                  <a:schemeClr val="bg2">
                    <a:lumMod val="25000"/>
                  </a:schemeClr>
                </a:solidFill>
                <a:latin typeface="Calibri Light" panose="020F0302020204030204" pitchFamily="34" charset="0"/>
              </a:rPr>
              <a:t>: </a:t>
            </a:r>
            <a:r>
              <a:rPr lang="en-ZA" sz="3000" i="1" dirty="0">
                <a:solidFill>
                  <a:schemeClr val="bg2">
                    <a:lumMod val="25000"/>
                  </a:schemeClr>
                </a:solidFill>
                <a:latin typeface="Calibri Light" panose="020F0302020204030204" pitchFamily="34" charset="0"/>
              </a:rPr>
              <a:t>It should not be possible for a person to be promoted to </a:t>
            </a:r>
            <a:r>
              <a:rPr lang="en-ZA" sz="3000" i="1" dirty="0" smtClean="0">
                <a:solidFill>
                  <a:schemeClr val="bg2">
                    <a:lumMod val="25000"/>
                  </a:schemeClr>
                </a:solidFill>
                <a:latin typeface="Calibri Light" panose="020F0302020204030204" pitchFamily="34" charset="0"/>
              </a:rPr>
              <a:t>principal from </a:t>
            </a:r>
            <a:r>
              <a:rPr lang="en-ZA" sz="3000" i="1" dirty="0">
                <a:solidFill>
                  <a:schemeClr val="bg2">
                    <a:lumMod val="25000"/>
                  </a:schemeClr>
                </a:solidFill>
                <a:latin typeface="Calibri Light" panose="020F0302020204030204" pitchFamily="34" charset="0"/>
              </a:rPr>
              <a:t>a post-level 1 position. Insofar as this happens at present, regulations should </a:t>
            </a:r>
            <a:r>
              <a:rPr lang="en-ZA" sz="3000" i="1" dirty="0" smtClean="0">
                <a:solidFill>
                  <a:schemeClr val="bg2">
                    <a:lumMod val="25000"/>
                  </a:schemeClr>
                </a:solidFill>
                <a:latin typeface="Calibri Light" panose="020F0302020204030204" pitchFamily="34" charset="0"/>
              </a:rPr>
              <a:t>prohibit it</a:t>
            </a:r>
            <a:r>
              <a:rPr lang="en-ZA" sz="3000" dirty="0" smtClean="0">
                <a:solidFill>
                  <a:schemeClr val="bg2">
                    <a:lumMod val="25000"/>
                  </a:schemeClr>
                </a:solidFill>
                <a:latin typeface="Calibri Light" panose="020F0302020204030204" pitchFamily="34" charset="0"/>
              </a:rPr>
              <a:t>.” </a:t>
            </a:r>
          </a:p>
          <a:p>
            <a:pPr marL="0" indent="0">
              <a:buNone/>
            </a:pPr>
            <a:r>
              <a:rPr lang="en-ZA" sz="3000" dirty="0">
                <a:solidFill>
                  <a:schemeClr val="bg2">
                    <a:lumMod val="25000"/>
                  </a:schemeClr>
                </a:solidFill>
                <a:latin typeface="Calibri Light" panose="020F0302020204030204" pitchFamily="34" charset="0"/>
              </a:rPr>
              <a:t>	</a:t>
            </a:r>
            <a:r>
              <a:rPr lang="en-ZA" sz="3000" dirty="0" smtClean="0">
                <a:solidFill>
                  <a:schemeClr val="bg2">
                    <a:lumMod val="25000"/>
                  </a:schemeClr>
                </a:solidFill>
                <a:latin typeface="Calibri Light" panose="020F0302020204030204" pitchFamily="34" charset="0"/>
              </a:rPr>
              <a:t>					(Volmink 2016:26)</a:t>
            </a:r>
          </a:p>
          <a:p>
            <a:pPr marL="0" indent="0">
              <a:buNone/>
            </a:pPr>
            <a:r>
              <a:rPr lang="en-ZA" dirty="0" smtClean="0">
                <a:solidFill>
                  <a:schemeClr val="bg2">
                    <a:lumMod val="25000"/>
                  </a:schemeClr>
                </a:solidFill>
                <a:latin typeface="Calibri Light" panose="020F0302020204030204" pitchFamily="34" charset="0"/>
              </a:rPr>
              <a:t>New Feb PAMS 2016 does not specify a jump from any teacher post level 1 position to principal post as a viable career promotion path (pg. 92)</a:t>
            </a:r>
          </a:p>
          <a:p>
            <a:pPr marL="0" indent="0" algn="ctr">
              <a:buNone/>
            </a:pPr>
            <a:endParaRPr lang="en-ZA" dirty="0">
              <a:solidFill>
                <a:schemeClr val="bg2">
                  <a:lumMod val="25000"/>
                </a:schemeClr>
              </a:solidFill>
              <a:latin typeface="Calibri Light" panose="020F0302020204030204" pitchFamily="34" charset="0"/>
            </a:endParaRPr>
          </a:p>
          <a:p>
            <a:pPr marL="0" indent="0">
              <a:buNone/>
            </a:pPr>
            <a:r>
              <a:rPr lang="en-ZA" sz="4000" b="1" dirty="0">
                <a:solidFill>
                  <a:schemeClr val="bg2">
                    <a:lumMod val="25000"/>
                  </a:schemeClr>
                </a:solidFill>
                <a:latin typeface="Calibri Light" panose="020F0302020204030204" pitchFamily="34" charset="0"/>
              </a:rPr>
              <a:t>Q: </a:t>
            </a:r>
            <a:r>
              <a:rPr lang="en-ZA" sz="4000" b="1" dirty="0" smtClean="0">
                <a:solidFill>
                  <a:schemeClr val="bg2">
                    <a:lumMod val="25000"/>
                  </a:schemeClr>
                </a:solidFill>
                <a:latin typeface="Calibri Light" panose="020F0302020204030204" pitchFamily="34" charset="0"/>
              </a:rPr>
              <a:t>What has been the current </a:t>
            </a:r>
            <a:r>
              <a:rPr lang="en-ZA" sz="4000" b="1" dirty="0">
                <a:solidFill>
                  <a:schemeClr val="bg2">
                    <a:lumMod val="25000"/>
                  </a:schemeClr>
                </a:solidFill>
                <a:latin typeface="Calibri Light" panose="020F0302020204030204" pitchFamily="34" charset="0"/>
              </a:rPr>
              <a:t>practice? </a:t>
            </a:r>
          </a:p>
        </p:txBody>
      </p:sp>
    </p:spTree>
    <p:extLst>
      <p:ext uri="{BB962C8B-B14F-4D97-AF65-F5344CB8AC3E}">
        <p14:creationId xmlns:p14="http://schemas.microsoft.com/office/powerpoint/2010/main" val="14431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53896"/>
            <a:ext cx="9066212" cy="1145178"/>
          </a:xfrm>
        </p:spPr>
        <p:txBody>
          <a:bodyPr/>
          <a:lstStyle/>
          <a:p>
            <a:r>
              <a:rPr lang="en-ZA" sz="3200" dirty="0" smtClean="0"/>
              <a:t>Position of newly appointed principals (2010, 2012) two years prior to appointment</a:t>
            </a:r>
            <a:endParaRPr lang="en-ZA" sz="3200" dirty="0"/>
          </a:p>
        </p:txBody>
      </p:sp>
      <p:sp>
        <p:nvSpPr>
          <p:cNvPr id="9" name="Rectangle 8"/>
          <p:cNvSpPr/>
          <p:nvPr/>
        </p:nvSpPr>
        <p:spPr>
          <a:xfrm>
            <a:off x="-15552" y="5951602"/>
            <a:ext cx="8421538" cy="861774"/>
          </a:xfrm>
          <a:prstGeom prst="rect">
            <a:avLst/>
          </a:prstGeom>
        </p:spPr>
        <p:txBody>
          <a:bodyPr wrap="square">
            <a:spAutoFit/>
          </a:bodyPr>
          <a:lstStyle/>
          <a:p>
            <a:r>
              <a:rPr lang="en-ZA" sz="1600" b="1" dirty="0">
                <a:solidFill>
                  <a:srgbClr val="000000"/>
                </a:solidFill>
                <a:latin typeface="Calibri Light" panose="020F0302020204030204" pitchFamily="34" charset="0"/>
              </a:rPr>
              <a:t>Source: </a:t>
            </a:r>
            <a:r>
              <a:rPr lang="en-ZA" sz="1600" dirty="0" err="1">
                <a:solidFill>
                  <a:srgbClr val="000000"/>
                </a:solidFill>
                <a:latin typeface="Calibri Light" panose="020F0302020204030204" pitchFamily="34" charset="0"/>
              </a:rPr>
              <a:t>Persal</a:t>
            </a:r>
            <a:r>
              <a:rPr lang="en-ZA" sz="1600" dirty="0">
                <a:solidFill>
                  <a:srgbClr val="000000"/>
                </a:solidFill>
                <a:latin typeface="Calibri Light" panose="020F0302020204030204" pitchFamily="34" charset="0"/>
              </a:rPr>
              <a:t>-EMIS matched dataset (2008, 2010 and 2012). </a:t>
            </a:r>
            <a:r>
              <a:rPr lang="en-ZA" sz="1600" b="1" dirty="0">
                <a:solidFill>
                  <a:srgbClr val="000000"/>
                </a:solidFill>
                <a:latin typeface="Calibri Light" panose="020F0302020204030204" pitchFamily="34" charset="0"/>
              </a:rPr>
              <a:t>Notes: </a:t>
            </a:r>
            <a:r>
              <a:rPr lang="en-ZA" sz="1600" dirty="0">
                <a:solidFill>
                  <a:srgbClr val="000000"/>
                </a:solidFill>
                <a:latin typeface="Calibri Light" panose="020F0302020204030204" pitchFamily="34" charset="0"/>
              </a:rPr>
              <a:t>Calculations are for </a:t>
            </a:r>
            <a:endParaRPr lang="en-ZA" sz="1600" dirty="0" smtClean="0">
              <a:solidFill>
                <a:srgbClr val="000000"/>
              </a:solidFill>
              <a:latin typeface="Calibri Light" panose="020F0302020204030204" pitchFamily="34" charset="0"/>
            </a:endParaRPr>
          </a:p>
          <a:p>
            <a:r>
              <a:rPr lang="en-ZA" sz="1600" dirty="0" smtClean="0">
                <a:solidFill>
                  <a:srgbClr val="000000"/>
                </a:solidFill>
                <a:latin typeface="Calibri Light" panose="020F0302020204030204" pitchFamily="34" charset="0"/>
              </a:rPr>
              <a:t>5 </a:t>
            </a:r>
            <a:r>
              <a:rPr lang="en-ZA" sz="1600" dirty="0">
                <a:solidFill>
                  <a:srgbClr val="000000"/>
                </a:solidFill>
                <a:latin typeface="Calibri Light" panose="020F0302020204030204" pitchFamily="34" charset="0"/>
              </a:rPr>
              <a:t>262 newly appointed (incoming) principals who are identified in either 2010 or 2012 as </a:t>
            </a:r>
            <a:endParaRPr lang="en-ZA" sz="1600" dirty="0" smtClean="0">
              <a:solidFill>
                <a:srgbClr val="000000"/>
              </a:solidFill>
              <a:latin typeface="Calibri Light" panose="020F0302020204030204" pitchFamily="34" charset="0"/>
            </a:endParaRPr>
          </a:p>
          <a:p>
            <a:r>
              <a:rPr lang="en-ZA" sz="1600" dirty="0" smtClean="0">
                <a:solidFill>
                  <a:srgbClr val="000000"/>
                </a:solidFill>
                <a:latin typeface="Calibri Light" panose="020F0302020204030204" pitchFamily="34" charset="0"/>
              </a:rPr>
              <a:t>principals but were not identified as principals in </a:t>
            </a:r>
            <a:r>
              <a:rPr lang="en-ZA" sz="1600" dirty="0" err="1" smtClean="0">
                <a:solidFill>
                  <a:srgbClr val="000000"/>
                </a:solidFill>
                <a:latin typeface="Calibri Light" panose="020F0302020204030204" pitchFamily="34" charset="0"/>
              </a:rPr>
              <a:t>Persal</a:t>
            </a:r>
            <a:r>
              <a:rPr lang="en-ZA" sz="1600" dirty="0" smtClean="0">
                <a:solidFill>
                  <a:srgbClr val="000000"/>
                </a:solidFill>
                <a:latin typeface="Calibri Light" panose="020F0302020204030204" pitchFamily="34" charset="0"/>
              </a:rPr>
              <a:t> in previous periods (2008 and/or 2004). </a:t>
            </a:r>
            <a:r>
              <a:rPr lang="en-ZA" dirty="0" smtClean="0">
                <a:solidFill>
                  <a:srgbClr val="000000"/>
                </a:solidFill>
                <a:latin typeface="Calibri Light" panose="020F0302020204030204" pitchFamily="34" charset="0"/>
              </a:rPr>
              <a:t>	</a:t>
            </a:r>
            <a:endParaRPr lang="en-ZA" dirty="0">
              <a:solidFill>
                <a:srgbClr val="000000"/>
              </a:solidFill>
              <a:latin typeface="Calibri Light" panose="020F0302020204030204" pitchFamily="34" charset="0"/>
            </a:endParaRPr>
          </a:p>
        </p:txBody>
      </p:sp>
      <p:pic>
        <p:nvPicPr>
          <p:cNvPr id="3" name="Picture 2"/>
          <p:cNvPicPr>
            <a:picLocks noChangeAspect="1"/>
          </p:cNvPicPr>
          <p:nvPr/>
        </p:nvPicPr>
        <p:blipFill>
          <a:blip r:embed="rId3"/>
          <a:stretch>
            <a:fillRect/>
          </a:stretch>
        </p:blipFill>
        <p:spPr>
          <a:xfrm>
            <a:off x="5025008" y="1052736"/>
            <a:ext cx="5121084" cy="4107908"/>
          </a:xfrm>
          <a:prstGeom prst="rect">
            <a:avLst/>
          </a:prstGeom>
        </p:spPr>
      </p:pic>
      <p:graphicFrame>
        <p:nvGraphicFramePr>
          <p:cNvPr id="4" name="Chart 3"/>
          <p:cNvGraphicFramePr/>
          <p:nvPr>
            <p:extLst>
              <p:ext uri="{D42A27DB-BD31-4B8C-83A1-F6EECF244321}">
                <p14:modId xmlns:p14="http://schemas.microsoft.com/office/powerpoint/2010/main" val="347493397"/>
              </p:ext>
            </p:extLst>
          </p:nvPr>
        </p:nvGraphicFramePr>
        <p:xfrm>
          <a:off x="776536" y="894177"/>
          <a:ext cx="4896544" cy="5057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8292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116632"/>
            <a:ext cx="8436142" cy="1145178"/>
          </a:xfrm>
        </p:spPr>
        <p:txBody>
          <a:bodyPr/>
          <a:lstStyle/>
          <a:p>
            <a:r>
              <a:rPr lang="en-ZA" sz="3200" dirty="0" smtClean="0"/>
              <a:t>Challenge 2: </a:t>
            </a:r>
            <a:r>
              <a:rPr lang="en-ZA" sz="3200" dirty="0"/>
              <a:t>How do we determine who is a better principal candidate over another?</a:t>
            </a:r>
          </a:p>
        </p:txBody>
      </p:sp>
      <p:sp>
        <p:nvSpPr>
          <p:cNvPr id="3" name="Content Placeholder 2"/>
          <p:cNvSpPr>
            <a:spLocks noGrp="1"/>
          </p:cNvSpPr>
          <p:nvPr>
            <p:ph sz="quarter" idx="1"/>
          </p:nvPr>
        </p:nvSpPr>
        <p:spPr>
          <a:xfrm>
            <a:off x="990600" y="1447800"/>
            <a:ext cx="8420100" cy="3853408"/>
          </a:xfrm>
        </p:spPr>
        <p:txBody>
          <a:bodyPr>
            <a:normAutofit/>
          </a:bodyPr>
          <a:lstStyle/>
          <a:p>
            <a:pPr marL="0" indent="0" algn="just">
              <a:buNone/>
            </a:pPr>
            <a:r>
              <a:rPr lang="en-ZA" b="1" dirty="0" smtClean="0">
                <a:latin typeface="Calibri Light" panose="020F0302020204030204" pitchFamily="34" charset="0"/>
              </a:rPr>
              <a:t>“RECOMMENDATION </a:t>
            </a:r>
            <a:r>
              <a:rPr lang="en-ZA" b="1" dirty="0">
                <a:latin typeface="Calibri Light" panose="020F0302020204030204" pitchFamily="34" charset="0"/>
              </a:rPr>
              <a:t>7</a:t>
            </a:r>
            <a:r>
              <a:rPr lang="en-ZA" dirty="0">
                <a:latin typeface="Calibri Light" panose="020F0302020204030204" pitchFamily="34" charset="0"/>
              </a:rPr>
              <a:t>: </a:t>
            </a:r>
            <a:r>
              <a:rPr lang="en-ZA" i="1" dirty="0">
                <a:latin typeface="Calibri Light" panose="020F0302020204030204" pitchFamily="34" charset="0"/>
              </a:rPr>
              <a:t>Principals should be selected by means of panels which have </a:t>
            </a:r>
            <a:r>
              <a:rPr lang="en-ZA" i="1" dirty="0" smtClean="0">
                <a:latin typeface="Calibri Light" panose="020F0302020204030204" pitchFamily="34" charset="0"/>
              </a:rPr>
              <a:t>the resources </a:t>
            </a:r>
            <a:r>
              <a:rPr lang="en-ZA" i="1" dirty="0">
                <a:latin typeface="Calibri Light" panose="020F0302020204030204" pitchFamily="34" charset="0"/>
              </a:rPr>
              <a:t>to </a:t>
            </a:r>
            <a:r>
              <a:rPr lang="en-ZA" b="1" i="1" dirty="0">
                <a:solidFill>
                  <a:srgbClr val="FF0000"/>
                </a:solidFill>
                <a:latin typeface="Calibri Light" panose="020F0302020204030204" pitchFamily="34" charset="0"/>
              </a:rPr>
              <a:t>evaluate the competence and suitability</a:t>
            </a:r>
            <a:r>
              <a:rPr lang="en-ZA" i="1" dirty="0">
                <a:solidFill>
                  <a:srgbClr val="FF0000"/>
                </a:solidFill>
                <a:latin typeface="Calibri Light" panose="020F0302020204030204" pitchFamily="34" charset="0"/>
              </a:rPr>
              <a:t> </a:t>
            </a:r>
            <a:r>
              <a:rPr lang="en-ZA" b="1" i="1" dirty="0">
                <a:solidFill>
                  <a:srgbClr val="FF0000"/>
                </a:solidFill>
                <a:latin typeface="Calibri Light" panose="020F0302020204030204" pitchFamily="34" charset="0"/>
              </a:rPr>
              <a:t>of the candidates for their </a:t>
            </a:r>
            <a:r>
              <a:rPr lang="en-ZA" b="1" i="1" dirty="0" smtClean="0">
                <a:solidFill>
                  <a:srgbClr val="FF0000"/>
                </a:solidFill>
                <a:latin typeface="Calibri Light" panose="020F0302020204030204" pitchFamily="34" charset="0"/>
              </a:rPr>
              <a:t>leadership, management </a:t>
            </a:r>
            <a:r>
              <a:rPr lang="en-ZA" i="1" dirty="0">
                <a:latin typeface="Calibri Light" panose="020F0302020204030204" pitchFamily="34" charset="0"/>
              </a:rPr>
              <a:t>as well as their academic, experiential and </a:t>
            </a:r>
            <a:r>
              <a:rPr lang="en-ZA" b="1" i="1" dirty="0">
                <a:solidFill>
                  <a:srgbClr val="FF0000"/>
                </a:solidFill>
                <a:latin typeface="Calibri Light" panose="020F0302020204030204" pitchFamily="34" charset="0"/>
              </a:rPr>
              <a:t>professional abilities</a:t>
            </a:r>
            <a:r>
              <a:rPr lang="en-ZA" i="1" dirty="0">
                <a:latin typeface="Calibri Light" panose="020F0302020204030204" pitchFamily="34" charset="0"/>
              </a:rPr>
              <a:t>. The </a:t>
            </a:r>
            <a:r>
              <a:rPr lang="en-ZA" i="1" dirty="0" smtClean="0">
                <a:latin typeface="Calibri Light" panose="020F0302020204030204" pitchFamily="34" charset="0"/>
              </a:rPr>
              <a:t>panels should </a:t>
            </a:r>
            <a:r>
              <a:rPr lang="en-ZA" i="1" dirty="0">
                <a:latin typeface="Calibri Light" panose="020F0302020204030204" pitchFamily="34" charset="0"/>
              </a:rPr>
              <a:t>include educators of suitable rank and experience. The </a:t>
            </a:r>
            <a:r>
              <a:rPr lang="en-ZA" b="1" i="1" dirty="0">
                <a:solidFill>
                  <a:srgbClr val="FF0000"/>
                </a:solidFill>
                <a:latin typeface="Calibri Light" panose="020F0302020204030204" pitchFamily="34" charset="0"/>
              </a:rPr>
              <a:t>pre-interviewing testing</a:t>
            </a:r>
            <a:r>
              <a:rPr lang="en-ZA" i="1" dirty="0">
                <a:latin typeface="Calibri Light" panose="020F0302020204030204" pitchFamily="34" charset="0"/>
              </a:rPr>
              <a:t> </a:t>
            </a:r>
            <a:r>
              <a:rPr lang="en-ZA" i="1" dirty="0" smtClean="0">
                <a:latin typeface="Calibri Light" panose="020F0302020204030204" pitchFamily="34" charset="0"/>
              </a:rPr>
              <a:t>of candidates </a:t>
            </a:r>
            <a:r>
              <a:rPr lang="en-ZA" i="1" dirty="0">
                <a:latin typeface="Calibri Light" panose="020F0302020204030204" pitchFamily="34" charset="0"/>
              </a:rPr>
              <a:t>should occur and the results should be available to the panel </a:t>
            </a:r>
            <a:r>
              <a:rPr lang="en-ZA" i="1" dirty="0" smtClean="0">
                <a:latin typeface="Calibri Light" panose="020F0302020204030204" pitchFamily="34" charset="0"/>
              </a:rPr>
              <a:t>members…</a:t>
            </a:r>
            <a:r>
              <a:rPr lang="en-ZA" dirty="0" smtClean="0">
                <a:latin typeface="Calibri Light" panose="020F0302020204030204" pitchFamily="34" charset="0"/>
              </a:rPr>
              <a:t>”</a:t>
            </a:r>
          </a:p>
          <a:p>
            <a:pPr marL="0" indent="0" algn="r">
              <a:buNone/>
            </a:pPr>
            <a:r>
              <a:rPr lang="en-ZA" dirty="0">
                <a:latin typeface="Calibri Light" panose="020F0302020204030204" pitchFamily="34" charset="0"/>
              </a:rPr>
              <a:t>(</a:t>
            </a:r>
            <a:r>
              <a:rPr lang="en-ZA" dirty="0" smtClean="0">
                <a:latin typeface="Calibri Light" panose="020F0302020204030204" pitchFamily="34" charset="0"/>
              </a:rPr>
              <a:t>Volmink Report 2016)</a:t>
            </a:r>
            <a:endParaRPr lang="en-ZA" dirty="0">
              <a:latin typeface="Calibri Light" panose="020F0302020204030204" pitchFamily="34" charset="0"/>
            </a:endParaRPr>
          </a:p>
        </p:txBody>
      </p:sp>
      <p:sp>
        <p:nvSpPr>
          <p:cNvPr id="4" name="TextBox 3"/>
          <p:cNvSpPr txBox="1"/>
          <p:nvPr/>
        </p:nvSpPr>
        <p:spPr>
          <a:xfrm>
            <a:off x="344488" y="5243716"/>
            <a:ext cx="6264696" cy="1200329"/>
          </a:xfrm>
          <a:prstGeom prst="rect">
            <a:avLst/>
          </a:prstGeom>
          <a:solidFill>
            <a:schemeClr val="accent1">
              <a:lumMod val="60000"/>
              <a:lumOff val="40000"/>
            </a:schemeClr>
          </a:solidFill>
        </p:spPr>
        <p:txBody>
          <a:bodyPr wrap="square" rtlCol="0">
            <a:spAutoFit/>
          </a:bodyPr>
          <a:lstStyle/>
          <a:p>
            <a:r>
              <a:rPr lang="en-ZA" sz="2400" dirty="0" smtClean="0">
                <a:solidFill>
                  <a:schemeClr val="bg1"/>
                </a:solidFill>
                <a:latin typeface="Calibri Light" panose="020F0302020204030204" pitchFamily="34" charset="0"/>
              </a:rPr>
              <a:t>Q: But what competencies should they have? Not enough evidence on what it is that makes a better principal. More research needed. </a:t>
            </a:r>
            <a:endParaRPr lang="en-ZA" sz="24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4245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9" y="305350"/>
            <a:ext cx="9066211" cy="920153"/>
          </a:xfrm>
        </p:spPr>
        <p:txBody>
          <a:bodyPr/>
          <a:lstStyle/>
          <a:p>
            <a:r>
              <a:rPr lang="en-ZA" sz="3600" dirty="0" smtClean="0"/>
              <a:t>The South African Standard for </a:t>
            </a:r>
            <a:r>
              <a:rPr lang="en-ZA" sz="3600" dirty="0" err="1" smtClean="0"/>
              <a:t>Principalship</a:t>
            </a:r>
            <a:endParaRPr lang="en-ZA" sz="3600" dirty="0">
              <a:solidFill>
                <a:schemeClr val="tx1"/>
              </a:solidFill>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242" y="1257405"/>
            <a:ext cx="3948410" cy="444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4488" y="1225504"/>
            <a:ext cx="5184576" cy="5262979"/>
          </a:xfrm>
          <a:prstGeom prst="rect">
            <a:avLst/>
          </a:prstGeom>
          <a:noFill/>
        </p:spPr>
        <p:txBody>
          <a:bodyPr wrap="square" rtlCol="0">
            <a:spAutoFit/>
          </a:bodyPr>
          <a:lstStyle/>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Leading the Learning School </a:t>
            </a:r>
          </a:p>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Shaping the direction and development of the school </a:t>
            </a:r>
          </a:p>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Managing Quality and Securing Accountability </a:t>
            </a:r>
          </a:p>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Development  and Empowering Self and Others</a:t>
            </a:r>
          </a:p>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Managing the school as an organisation</a:t>
            </a:r>
          </a:p>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Working with and for the immediate school community </a:t>
            </a:r>
            <a:endParaRPr lang="en-ZA" sz="2400" dirty="0">
              <a:solidFill>
                <a:schemeClr val="bg2">
                  <a:lumMod val="25000"/>
                </a:schemeClr>
              </a:solidFill>
              <a:latin typeface="Calibri Light" panose="020F0302020204030204" pitchFamily="34" charset="0"/>
            </a:endParaRPr>
          </a:p>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Managing Human Resources </a:t>
            </a:r>
          </a:p>
          <a:p>
            <a:pPr marL="342900" indent="-342900">
              <a:buFont typeface="+mj-lt"/>
              <a:buAutoNum type="arabicPeriod"/>
            </a:pPr>
            <a:r>
              <a:rPr lang="en-ZA" sz="2400" dirty="0" smtClean="0">
                <a:solidFill>
                  <a:schemeClr val="bg2">
                    <a:lumMod val="25000"/>
                  </a:schemeClr>
                </a:solidFill>
                <a:latin typeface="Calibri Light" panose="020F0302020204030204" pitchFamily="34" charset="0"/>
              </a:rPr>
              <a:t>Management and advocacy of extra-curricular activities </a:t>
            </a:r>
          </a:p>
        </p:txBody>
      </p:sp>
    </p:spTree>
    <p:extLst>
      <p:ext uri="{BB962C8B-B14F-4D97-AF65-F5344CB8AC3E}">
        <p14:creationId xmlns:p14="http://schemas.microsoft.com/office/powerpoint/2010/main" val="193369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768" y="2348880"/>
            <a:ext cx="5052438" cy="3271614"/>
          </a:xfrm>
          <a:prstGeom prst="rect">
            <a:avLst/>
          </a:prstGeom>
        </p:spPr>
      </p:pic>
      <p:sp>
        <p:nvSpPr>
          <p:cNvPr id="3" name="TextBox 2"/>
          <p:cNvSpPr txBox="1"/>
          <p:nvPr/>
        </p:nvSpPr>
        <p:spPr>
          <a:xfrm>
            <a:off x="1928664" y="548680"/>
            <a:ext cx="6708745" cy="1077218"/>
          </a:xfrm>
          <a:prstGeom prst="rect">
            <a:avLst/>
          </a:prstGeom>
          <a:solidFill>
            <a:schemeClr val="tx1">
              <a:lumMod val="75000"/>
              <a:lumOff val="2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ZA" sz="3200" dirty="0" smtClean="0">
                <a:latin typeface="Calibri Light" panose="020F0302020204030204" pitchFamily="34" charset="0"/>
              </a:rPr>
              <a:t>Who meets these standards for </a:t>
            </a:r>
            <a:r>
              <a:rPr lang="en-ZA" sz="3200" dirty="0" err="1" smtClean="0">
                <a:latin typeface="Calibri Light" panose="020F0302020204030204" pitchFamily="34" charset="0"/>
              </a:rPr>
              <a:t>Principalship</a:t>
            </a:r>
            <a:r>
              <a:rPr lang="en-ZA" sz="3200" dirty="0" smtClean="0">
                <a:latin typeface="Calibri Light" panose="020F0302020204030204" pitchFamily="34" charset="0"/>
              </a:rPr>
              <a:t>? </a:t>
            </a:r>
            <a:endParaRPr lang="en-ZA" sz="3200" dirty="0">
              <a:latin typeface="Calibri Light" panose="020F0302020204030204" pitchFamily="34" charset="0"/>
            </a:endParaRPr>
          </a:p>
        </p:txBody>
      </p:sp>
    </p:spTree>
    <p:extLst>
      <p:ext uri="{BB962C8B-B14F-4D97-AF65-F5344CB8AC3E}">
        <p14:creationId xmlns:p14="http://schemas.microsoft.com/office/powerpoint/2010/main" val="30072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274638"/>
            <a:ext cx="8922196" cy="1130251"/>
          </a:xfrm>
        </p:spPr>
        <p:txBody>
          <a:bodyPr/>
          <a:lstStyle/>
          <a:p>
            <a:r>
              <a:rPr lang="en-ZA" sz="3800" dirty="0" smtClean="0"/>
              <a:t>Challenge 3: Gender discrimination</a:t>
            </a:r>
            <a:endParaRPr lang="en-ZA" sz="3800" dirty="0"/>
          </a:p>
        </p:txBody>
      </p:sp>
      <p:sp>
        <p:nvSpPr>
          <p:cNvPr id="4" name="Rectangle 3"/>
          <p:cNvSpPr>
            <a:spLocks noChangeArrowheads="1"/>
          </p:cNvSpPr>
          <p:nvPr/>
        </p:nvSpPr>
        <p:spPr bwMode="auto">
          <a:xfrm>
            <a:off x="1093295" y="1342597"/>
            <a:ext cx="5782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2400" b="1" i="0" u="none" strike="noStrike" cap="none" normalizeH="0" baseline="0" dirty="0" smtClean="0">
                <a:ln>
                  <a:noFill/>
                </a:ln>
                <a:solidFill>
                  <a:schemeClr val="tx1"/>
                </a:solidFill>
                <a:effectLst/>
                <a:latin typeface="Calibri Light" panose="020F0302020204030204" pitchFamily="34" charset="0"/>
                <a:ea typeface="Calibri" pitchFamily="34" charset="0"/>
                <a:cs typeface="Times New Roman" pitchFamily="18" charset="0"/>
              </a:rPr>
              <a:t>Gender distribution</a:t>
            </a:r>
            <a:r>
              <a:rPr kumimoji="0" lang="en-ZA" altLang="en-US" sz="2400" b="1" i="0" u="none" strike="noStrike" cap="none" normalizeH="0" dirty="0" smtClean="0">
                <a:ln>
                  <a:noFill/>
                </a:ln>
                <a:solidFill>
                  <a:schemeClr val="tx1"/>
                </a:solidFill>
                <a:effectLst/>
                <a:latin typeface="Calibri Light" panose="020F0302020204030204" pitchFamily="34" charset="0"/>
                <a:ea typeface="Calibri" pitchFamily="34" charset="0"/>
                <a:cs typeface="Times New Roman" pitchFamily="18" charset="0"/>
              </a:rPr>
              <a:t> in public education, 2012</a:t>
            </a:r>
            <a:endParaRPr kumimoji="0" lang="en-ZA" altLang="en-US" sz="2400" b="1"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
        <p:nvSpPr>
          <p:cNvPr id="6" name="Rectangle 3"/>
          <p:cNvSpPr>
            <a:spLocks noChangeArrowheads="1"/>
          </p:cNvSpPr>
          <p:nvPr/>
        </p:nvSpPr>
        <p:spPr bwMode="auto">
          <a:xfrm>
            <a:off x="200473" y="6244984"/>
            <a:ext cx="55072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ZA" alt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Source</a:t>
            </a:r>
            <a:r>
              <a:rPr kumimoji="0" lang="en-ZA" alt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ZA" alt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Persal</a:t>
            </a:r>
            <a:r>
              <a:rPr kumimoji="0" lang="en-ZA" alt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-EMIS matched dataset,</a:t>
            </a:r>
            <a:r>
              <a:rPr kumimoji="0" lang="en-ZA" altLang="en-US" sz="14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2012</a:t>
            </a:r>
            <a:r>
              <a:rPr kumimoji="0" lang="en-ZA" alt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lvl="0" algn="just" fontAlgn="base">
              <a:spcBef>
                <a:spcPct val="0"/>
              </a:spcBef>
              <a:spcAft>
                <a:spcPct val="0"/>
              </a:spcAft>
            </a:pPr>
            <a:r>
              <a:rPr kumimoji="0" lang="en-ZA" alt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Notes</a:t>
            </a:r>
            <a:r>
              <a:rPr kumimoji="0" lang="en-ZA" alt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lang="en-ZA" altLang="en-US" sz="1400" dirty="0">
                <a:latin typeface="Arial" pitchFamily="34" charset="0"/>
                <a:ea typeface="Calibri" pitchFamily="34" charset="0"/>
                <a:cs typeface="Times New Roman" pitchFamily="18" charset="0"/>
              </a:rPr>
              <a:t>Teachers exclude </a:t>
            </a:r>
            <a:r>
              <a:rPr lang="en-ZA" altLang="en-US" sz="1400" dirty="0" err="1">
                <a:latin typeface="Arial" pitchFamily="34" charset="0"/>
                <a:ea typeface="Calibri" pitchFamily="34" charset="0"/>
                <a:cs typeface="Times New Roman" pitchFamily="18" charset="0"/>
              </a:rPr>
              <a:t>HoDs</a:t>
            </a:r>
            <a:r>
              <a:rPr lang="en-ZA" altLang="en-US" sz="1400" dirty="0">
                <a:latin typeface="Arial" pitchFamily="34" charset="0"/>
                <a:ea typeface="Calibri" pitchFamily="34" charset="0"/>
                <a:cs typeface="Times New Roman" pitchFamily="18" charset="0"/>
              </a:rPr>
              <a:t>, Deputy principals or principals. </a:t>
            </a:r>
            <a:endParaRPr kumimoji="0" lang="en-ZA" alt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295663485"/>
              </p:ext>
            </p:extLst>
          </p:nvPr>
        </p:nvGraphicFramePr>
        <p:xfrm>
          <a:off x="772708" y="1874319"/>
          <a:ext cx="8640960" cy="4412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467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4" y="260648"/>
            <a:ext cx="9949106" cy="1145178"/>
          </a:xfrm>
        </p:spPr>
        <p:txBody>
          <a:bodyPr/>
          <a:lstStyle/>
          <a:p>
            <a:r>
              <a:rPr lang="en-ZA" sz="3600" dirty="0" smtClean="0">
                <a:latin typeface="Corbel" panose="020B0503020204020204" pitchFamily="34" charset="0"/>
              </a:rPr>
              <a:t>Challenge 4: Unequal distribution of principals</a:t>
            </a:r>
            <a:endParaRPr lang="en-ZA" sz="3600" dirty="0">
              <a:latin typeface="Corbel" panose="020B0503020204020204" pitchFamily="34" charset="0"/>
            </a:endParaRPr>
          </a:p>
        </p:txBody>
      </p:sp>
      <p:sp>
        <p:nvSpPr>
          <p:cNvPr id="3" name="Rectangle 2"/>
          <p:cNvSpPr>
            <a:spLocks noChangeArrowheads="1"/>
          </p:cNvSpPr>
          <p:nvPr/>
        </p:nvSpPr>
        <p:spPr bwMode="auto">
          <a:xfrm>
            <a:off x="1910661" y="1269921"/>
            <a:ext cx="522658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ZA" altLang="en-US" sz="22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Principal qualifications (REQV), 2012</a:t>
            </a:r>
            <a:endParaRPr kumimoji="0" lang="en-ZA" altLang="en-US" sz="2200" b="0" i="0" u="none" strike="noStrike" cap="none" normalizeH="0" baseline="0" dirty="0" smtClean="0">
              <a:ln>
                <a:noFill/>
              </a:ln>
              <a:solidFill>
                <a:schemeClr val="tx1"/>
              </a:solidFill>
              <a:effectLst/>
              <a:latin typeface="Calibri Light" panose="020F0302020204030204" pitchFamily="34"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4016826251"/>
              </p:ext>
            </p:extLst>
          </p:nvPr>
        </p:nvGraphicFramePr>
        <p:xfrm>
          <a:off x="1130575" y="1700808"/>
          <a:ext cx="8658962" cy="43013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1130575" y="6002124"/>
            <a:ext cx="67867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Source</a:t>
            </a:r>
            <a:r>
              <a:rPr kumimoji="0" lang="en-ZA" altLang="en-US" sz="1400"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r>
              <a:rPr kumimoji="0" lang="en-ZA" altLang="en-US" sz="1400" b="0" i="0" u="none" strike="noStrike" cap="none" normalizeH="0" baseline="0" dirty="0" err="1"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Persal</a:t>
            </a:r>
            <a:r>
              <a:rPr kumimoji="0" lang="en-ZA" altLang="en-US" sz="1400"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-EMIS matched dataset,</a:t>
            </a:r>
            <a:r>
              <a:rPr kumimoji="0" lang="en-ZA" altLang="en-US" sz="1400" b="0" i="0" u="none" strike="noStrike" cap="none" normalizeH="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own calculations.</a:t>
            </a:r>
            <a:r>
              <a:rPr kumimoji="0" lang="en-ZA" altLang="en-US" sz="1400"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r>
              <a:rPr kumimoji="0" lang="en-ZA" altLang="en-US" sz="1400" b="1"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Notes</a:t>
            </a:r>
            <a:r>
              <a:rPr kumimoji="0" lang="en-ZA" altLang="en-US" sz="1400" b="0" i="0" u="none" strike="noStrike" cap="none" normalizeH="0" baseline="0" dirty="0" smtClean="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…Percentages add up to 100 per cent in each sub-group.</a:t>
            </a:r>
          </a:p>
        </p:txBody>
      </p:sp>
    </p:spTree>
    <p:extLst>
      <p:ext uri="{BB962C8B-B14F-4D97-AF65-F5344CB8AC3E}">
        <p14:creationId xmlns:p14="http://schemas.microsoft.com/office/powerpoint/2010/main" val="41039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332656"/>
            <a:ext cx="9294237" cy="864096"/>
          </a:xfrm>
        </p:spPr>
        <p:txBody>
          <a:bodyPr>
            <a:noAutofit/>
          </a:bodyPr>
          <a:lstStyle/>
          <a:p>
            <a:r>
              <a:rPr lang="en-ZA" sz="3600" dirty="0" smtClean="0"/>
              <a:t>Challenge 4: </a:t>
            </a:r>
            <a:r>
              <a:rPr lang="en-ZA" sz="3600" dirty="0"/>
              <a:t>U</a:t>
            </a:r>
            <a:r>
              <a:rPr lang="en-ZA" sz="3600" dirty="0" smtClean="0"/>
              <a:t>nequal </a:t>
            </a:r>
            <a:r>
              <a:rPr lang="en-ZA" sz="3600" dirty="0"/>
              <a:t>distribution </a:t>
            </a:r>
            <a:r>
              <a:rPr lang="en-ZA" sz="3600" dirty="0" smtClean="0"/>
              <a:t>of </a:t>
            </a:r>
            <a:r>
              <a:rPr lang="en-ZA" sz="3600" dirty="0"/>
              <a:t>principals</a:t>
            </a:r>
          </a:p>
        </p:txBody>
      </p:sp>
      <p:sp>
        <p:nvSpPr>
          <p:cNvPr id="7" name="Rectangle 6"/>
          <p:cNvSpPr>
            <a:spLocks noChangeArrowheads="1"/>
          </p:cNvSpPr>
          <p:nvPr/>
        </p:nvSpPr>
        <p:spPr bwMode="auto">
          <a:xfrm>
            <a:off x="272480" y="1325379"/>
            <a:ext cx="9555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ZA" sz="2200" b="1"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Educational </a:t>
            </a:r>
            <a:r>
              <a:rPr lang="en-ZA" sz="2200" b="1"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qualification of outgoing &amp; newly appointed principals, 2010 &amp; 2012</a:t>
            </a:r>
            <a:endParaRPr lang="en-ZA" sz="2200" b="1" dirty="0">
              <a:solidFill>
                <a:prstClr val="black"/>
              </a:solidFill>
              <a:latin typeface="Calibri Light" panose="020F0302020204030204" pitchFamily="34" charset="0"/>
              <a:cs typeface="Times New Roman" panose="02020603050405020304" pitchFamily="18" charset="0"/>
            </a:endParaRPr>
          </a:p>
          <a:p>
            <a:pPr eaLnBrk="0" fontAlgn="base" hangingPunct="0">
              <a:spcBef>
                <a:spcPct val="0"/>
              </a:spcBef>
              <a:spcAft>
                <a:spcPct val="0"/>
              </a:spcAft>
            </a:pPr>
            <a:endParaRPr lang="en-ZA" dirty="0">
              <a:solidFill>
                <a:prstClr val="black"/>
              </a:solidFill>
              <a:latin typeface="Calibri Light" panose="020F0302020204030204"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val="180049937"/>
              </p:ext>
            </p:extLst>
          </p:nvPr>
        </p:nvGraphicFramePr>
        <p:xfrm>
          <a:off x="584516" y="1730934"/>
          <a:ext cx="9046958" cy="436236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a:off x="584518" y="6309320"/>
            <a:ext cx="56946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ZA" sz="1400" b="1" dirty="0">
                <a:solidFill>
                  <a:prstClr val="black"/>
                </a:solidFill>
                <a:latin typeface="Times New Roman" panose="02020603050405020304" pitchFamily="18" charset="0"/>
                <a:ea typeface="Calibri" pitchFamily="34" charset="0"/>
                <a:cs typeface="Times New Roman" panose="02020603050405020304" pitchFamily="18" charset="0"/>
              </a:rPr>
              <a:t>Source</a:t>
            </a:r>
            <a:r>
              <a:rPr lang="en-ZA" sz="14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ZA" sz="1400" dirty="0" err="1">
                <a:solidFill>
                  <a:prstClr val="black"/>
                </a:solidFill>
                <a:latin typeface="Times New Roman" panose="02020603050405020304" pitchFamily="18" charset="0"/>
                <a:ea typeface="Calibri" pitchFamily="34" charset="0"/>
                <a:cs typeface="Times New Roman" panose="02020603050405020304" pitchFamily="18" charset="0"/>
              </a:rPr>
              <a:t>Persal</a:t>
            </a:r>
            <a:r>
              <a:rPr lang="en-ZA" sz="1400" dirty="0">
                <a:solidFill>
                  <a:prstClr val="black"/>
                </a:solidFill>
                <a:latin typeface="Times New Roman" panose="02020603050405020304" pitchFamily="18" charset="0"/>
                <a:ea typeface="Calibri" pitchFamily="34" charset="0"/>
                <a:cs typeface="Times New Roman" panose="02020603050405020304" pitchFamily="18" charset="0"/>
              </a:rPr>
              <a:t>-EMIS matched dataset. </a:t>
            </a:r>
            <a:r>
              <a:rPr lang="en-ZA" sz="1400" b="1" dirty="0">
                <a:solidFill>
                  <a:prstClr val="black"/>
                </a:solidFill>
                <a:latin typeface="Times New Roman" panose="02020603050405020304" pitchFamily="18" charset="0"/>
                <a:ea typeface="Calibri" pitchFamily="34" charset="0"/>
                <a:cs typeface="Times New Roman" panose="02020603050405020304" pitchFamily="18" charset="0"/>
              </a:rPr>
              <a:t>Notes</a:t>
            </a:r>
            <a:r>
              <a:rPr lang="en-ZA" sz="1400" dirty="0">
                <a:solidFill>
                  <a:prstClr val="black"/>
                </a:solidFill>
                <a:latin typeface="Times New Roman" panose="02020603050405020304" pitchFamily="18" charset="0"/>
                <a:ea typeface="Calibri" pitchFamily="34" charset="0"/>
                <a:cs typeface="Times New Roman" panose="02020603050405020304" pitchFamily="18" charset="0"/>
              </a:rPr>
              <a:t>: …Percentages add up to 100 per cent in each sub-group. </a:t>
            </a:r>
            <a:endParaRPr lang="en-ZA" sz="1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60945" y="1916832"/>
            <a:ext cx="46805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2" name="Rectangle 11"/>
          <p:cNvSpPr/>
          <p:nvPr/>
        </p:nvSpPr>
        <p:spPr>
          <a:xfrm>
            <a:off x="1886659" y="1916832"/>
            <a:ext cx="46805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4" name="Rectangle 13"/>
          <p:cNvSpPr/>
          <p:nvPr/>
        </p:nvSpPr>
        <p:spPr>
          <a:xfrm>
            <a:off x="5493891" y="1916832"/>
            <a:ext cx="46805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5" name="Rectangle 14"/>
          <p:cNvSpPr/>
          <p:nvPr/>
        </p:nvSpPr>
        <p:spPr>
          <a:xfrm>
            <a:off x="3427999" y="1939045"/>
            <a:ext cx="46805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6" name="Rectangle 15"/>
          <p:cNvSpPr/>
          <p:nvPr/>
        </p:nvSpPr>
        <p:spPr>
          <a:xfrm>
            <a:off x="6537176" y="1916832"/>
            <a:ext cx="46805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
        <p:nvSpPr>
          <p:cNvPr id="17" name="Rectangle 16"/>
          <p:cNvSpPr/>
          <p:nvPr/>
        </p:nvSpPr>
        <p:spPr>
          <a:xfrm>
            <a:off x="7545288" y="1844824"/>
            <a:ext cx="46805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prstClr val="white"/>
              </a:solidFill>
            </a:endParaRPr>
          </a:p>
        </p:txBody>
      </p:sp>
    </p:spTree>
    <p:extLst>
      <p:ext uri="{BB962C8B-B14F-4D97-AF65-F5344CB8AC3E}">
        <p14:creationId xmlns:p14="http://schemas.microsoft.com/office/powerpoint/2010/main" val="22173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P spid="6" grpId="0" animBg="1"/>
      <p:bldP spid="12"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06388311"/>
              </p:ext>
            </p:extLst>
          </p:nvPr>
        </p:nvGraphicFramePr>
        <p:xfrm>
          <a:off x="56456" y="1772816"/>
          <a:ext cx="7056784"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6456" y="1196752"/>
            <a:ext cx="6840760" cy="769441"/>
          </a:xfrm>
          <a:prstGeom prst="rect">
            <a:avLst/>
          </a:prstGeom>
        </p:spPr>
        <p:txBody>
          <a:bodyPr wrap="square">
            <a:spAutoFit/>
          </a:bodyPr>
          <a:lstStyle/>
          <a:p>
            <a:pPr algn="ctr"/>
            <a:r>
              <a:rPr lang="en-ZA" sz="2200" b="1" dirty="0" smtClean="0">
                <a:latin typeface="Calibri" panose="020F0502020204030204" pitchFamily="34" charset="0"/>
              </a:rPr>
              <a:t>Average </a:t>
            </a:r>
            <a:r>
              <a:rPr lang="en-ZA" sz="2200" b="1" dirty="0">
                <a:latin typeface="Calibri" panose="020F0502020204030204" pitchFamily="34" charset="0"/>
              </a:rPr>
              <a:t>years of service of outgoing, newly appointed and incumbent principals</a:t>
            </a:r>
          </a:p>
        </p:txBody>
      </p:sp>
      <p:sp>
        <p:nvSpPr>
          <p:cNvPr id="7" name="Title 1"/>
          <p:cNvSpPr>
            <a:spLocks noGrp="1"/>
          </p:cNvSpPr>
          <p:nvPr>
            <p:ph type="title"/>
          </p:nvPr>
        </p:nvSpPr>
        <p:spPr>
          <a:xfrm>
            <a:off x="272480" y="332656"/>
            <a:ext cx="9433048" cy="936104"/>
          </a:xfrm>
        </p:spPr>
        <p:txBody>
          <a:bodyPr>
            <a:noAutofit/>
          </a:bodyPr>
          <a:lstStyle/>
          <a:p>
            <a:r>
              <a:rPr lang="en-ZA" sz="3600" dirty="0" smtClean="0"/>
              <a:t>Challenge 4: </a:t>
            </a:r>
            <a:r>
              <a:rPr lang="en-ZA" sz="3600" dirty="0"/>
              <a:t>U</a:t>
            </a:r>
            <a:r>
              <a:rPr lang="en-ZA" sz="3600" dirty="0" smtClean="0"/>
              <a:t>nequal </a:t>
            </a:r>
            <a:r>
              <a:rPr lang="en-ZA" sz="3600" dirty="0"/>
              <a:t>distribution </a:t>
            </a:r>
            <a:r>
              <a:rPr lang="en-ZA" sz="3600" dirty="0" smtClean="0"/>
              <a:t>of </a:t>
            </a:r>
            <a:r>
              <a:rPr lang="en-ZA" sz="3600" dirty="0"/>
              <a:t>principals</a:t>
            </a:r>
          </a:p>
        </p:txBody>
      </p:sp>
      <p:sp>
        <p:nvSpPr>
          <p:cNvPr id="8" name="Rounded Rectangle 7"/>
          <p:cNvSpPr/>
          <p:nvPr/>
        </p:nvSpPr>
        <p:spPr>
          <a:xfrm>
            <a:off x="6897216" y="1196752"/>
            <a:ext cx="2808312" cy="21602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300" dirty="0">
                <a:solidFill>
                  <a:schemeClr val="bg1"/>
                </a:solidFill>
                <a:latin typeface="Helvetica" panose="020B0604020202020204" pitchFamily="34" charset="0"/>
                <a:ea typeface="Ebrima" panose="02000000000000000000" pitchFamily="2" charset="0"/>
                <a:cs typeface="Helvetica" panose="020B0604020202020204" pitchFamily="34" charset="0"/>
              </a:rPr>
              <a:t>P</a:t>
            </a:r>
            <a:r>
              <a:rPr lang="en-ZA" sz="2300" dirty="0" smtClean="0">
                <a:solidFill>
                  <a:schemeClr val="bg1"/>
                </a:solidFill>
                <a:latin typeface="Helvetica" panose="020B0604020202020204" pitchFamily="34" charset="0"/>
                <a:ea typeface="Ebrima" panose="02000000000000000000" pitchFamily="2" charset="0"/>
                <a:cs typeface="Helvetica" panose="020B0604020202020204" pitchFamily="34" charset="0"/>
              </a:rPr>
              <a:t>rincipal post reached on </a:t>
            </a:r>
            <a:r>
              <a:rPr lang="en-ZA" sz="2300" dirty="0" err="1" smtClean="0">
                <a:solidFill>
                  <a:schemeClr val="bg1"/>
                </a:solidFill>
                <a:latin typeface="Helvetica" panose="020B0604020202020204" pitchFamily="34" charset="0"/>
                <a:ea typeface="Ebrima" panose="02000000000000000000" pitchFamily="2" charset="0"/>
                <a:cs typeface="Helvetica" panose="020B0604020202020204" pitchFamily="34" charset="0"/>
              </a:rPr>
              <a:t>ave.</a:t>
            </a:r>
            <a:r>
              <a:rPr lang="en-ZA" sz="2300" dirty="0" smtClean="0">
                <a:solidFill>
                  <a:schemeClr val="bg1"/>
                </a:solidFill>
                <a:latin typeface="Helvetica" panose="020B0604020202020204" pitchFamily="34" charset="0"/>
                <a:ea typeface="Ebrima" panose="02000000000000000000" pitchFamily="2" charset="0"/>
                <a:cs typeface="Helvetica" panose="020B0604020202020204" pitchFamily="34" charset="0"/>
              </a:rPr>
              <a:t> </a:t>
            </a:r>
          </a:p>
          <a:p>
            <a:pPr algn="ctr"/>
            <a:r>
              <a:rPr lang="en-ZA" sz="2300" b="1" dirty="0" smtClean="0">
                <a:solidFill>
                  <a:schemeClr val="accent1">
                    <a:lumMod val="40000"/>
                    <a:lumOff val="60000"/>
                  </a:schemeClr>
                </a:solidFill>
                <a:latin typeface="Helvetica" panose="020B0604020202020204" pitchFamily="34" charset="0"/>
                <a:ea typeface="Ebrima" panose="02000000000000000000" pitchFamily="2" charset="0"/>
                <a:cs typeface="Helvetica" panose="020B0604020202020204" pitchFamily="34" charset="0"/>
              </a:rPr>
              <a:t>3 </a:t>
            </a:r>
            <a:r>
              <a:rPr lang="en-ZA" sz="2300" b="1" dirty="0" err="1" smtClean="0">
                <a:solidFill>
                  <a:schemeClr val="accent1">
                    <a:lumMod val="40000"/>
                    <a:lumOff val="60000"/>
                  </a:schemeClr>
                </a:solidFill>
                <a:latin typeface="Helvetica" panose="020B0604020202020204" pitchFamily="34" charset="0"/>
                <a:ea typeface="Ebrima" panose="02000000000000000000" pitchFamily="2" charset="0"/>
                <a:cs typeface="Helvetica" panose="020B0604020202020204" pitchFamily="34" charset="0"/>
              </a:rPr>
              <a:t>yrs</a:t>
            </a:r>
            <a:r>
              <a:rPr lang="en-ZA" sz="2300" b="1" dirty="0" smtClean="0">
                <a:solidFill>
                  <a:schemeClr val="accent1">
                    <a:lumMod val="40000"/>
                    <a:lumOff val="60000"/>
                  </a:schemeClr>
                </a:solidFill>
                <a:latin typeface="Helvetica" panose="020B0604020202020204" pitchFamily="34" charset="0"/>
                <a:ea typeface="Ebrima" panose="02000000000000000000" pitchFamily="2" charset="0"/>
                <a:cs typeface="Helvetica" panose="020B0604020202020204" pitchFamily="34" charset="0"/>
              </a:rPr>
              <a:t> earlier</a:t>
            </a:r>
            <a:r>
              <a:rPr lang="en-ZA" sz="2300" dirty="0" smtClean="0">
                <a:solidFill>
                  <a:schemeClr val="bg1"/>
                </a:solidFill>
                <a:latin typeface="Helvetica" panose="020B0604020202020204" pitchFamily="34" charset="0"/>
                <a:ea typeface="Ebrima" panose="02000000000000000000" pitchFamily="2" charset="0"/>
                <a:cs typeface="Helvetica" panose="020B0604020202020204" pitchFamily="34" charset="0"/>
              </a:rPr>
              <a:t> in Q1 schools than in Q4/5 schools</a:t>
            </a:r>
            <a:endParaRPr lang="en-ZA" sz="2300" dirty="0">
              <a:solidFill>
                <a:schemeClr val="bg1"/>
              </a:solidFill>
              <a:latin typeface="Helvetica" panose="020B0604020202020204" pitchFamily="34" charset="0"/>
              <a:ea typeface="Ebrima" panose="02000000000000000000" pitchFamily="2" charset="0"/>
              <a:cs typeface="Helvetica" panose="020B0604020202020204" pitchFamily="34" charset="0"/>
            </a:endParaRPr>
          </a:p>
        </p:txBody>
      </p:sp>
      <p:sp>
        <p:nvSpPr>
          <p:cNvPr id="9" name="Rounded Rectangle 8"/>
          <p:cNvSpPr/>
          <p:nvPr/>
        </p:nvSpPr>
        <p:spPr>
          <a:xfrm>
            <a:off x="6897216" y="3573016"/>
            <a:ext cx="2808312" cy="23762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300" dirty="0" smtClean="0">
                <a:latin typeface="Helvetica" panose="020B0604020202020204" pitchFamily="34" charset="0"/>
                <a:cs typeface="Helvetica" panose="020B0604020202020204" pitchFamily="34" charset="0"/>
              </a:rPr>
              <a:t>Average school principal serves in post for almost a </a:t>
            </a:r>
            <a:r>
              <a:rPr lang="en-ZA" sz="2300" b="1" dirty="0" smtClean="0">
                <a:solidFill>
                  <a:schemeClr val="accent1">
                    <a:lumMod val="40000"/>
                    <a:lumOff val="60000"/>
                  </a:schemeClr>
                </a:solidFill>
                <a:latin typeface="Helvetica" panose="020B0604020202020204" pitchFamily="34" charset="0"/>
                <a:cs typeface="Helvetica" panose="020B0604020202020204" pitchFamily="34" charset="0"/>
              </a:rPr>
              <a:t>decade. </a:t>
            </a:r>
            <a:endParaRPr lang="en-ZA" sz="2300" b="1" dirty="0">
              <a:solidFill>
                <a:schemeClr val="accent1">
                  <a:lumMod val="40000"/>
                  <a:lumOff val="6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135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74638"/>
            <a:ext cx="9361040" cy="1145178"/>
          </a:xfrm>
        </p:spPr>
        <p:txBody>
          <a:bodyPr/>
          <a:lstStyle/>
          <a:p>
            <a:r>
              <a:rPr lang="en-ZA" sz="4000" dirty="0" smtClean="0"/>
              <a:t>School to school moves among principals</a:t>
            </a:r>
            <a:endParaRPr lang="en-ZA" sz="4000" dirty="0"/>
          </a:p>
        </p:txBody>
      </p:sp>
      <p:graphicFrame>
        <p:nvGraphicFramePr>
          <p:cNvPr id="9" name="Diagram 8"/>
          <p:cNvGraphicFramePr/>
          <p:nvPr>
            <p:extLst>
              <p:ext uri="{D42A27DB-BD31-4B8C-83A1-F6EECF244321}">
                <p14:modId xmlns:p14="http://schemas.microsoft.com/office/powerpoint/2010/main" val="3648219698"/>
              </p:ext>
            </p:extLst>
          </p:nvPr>
        </p:nvGraphicFramePr>
        <p:xfrm>
          <a:off x="344488" y="1025352"/>
          <a:ext cx="9361040" cy="549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5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0927AC03-A6C3-4026-8F8A-0C709D0FEA8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F1A5C0AF-20A8-47DA-B497-64D26CFD7F4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DAC5C7E-B69D-4C20-9D19-6B82629D8F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47944A37-3292-4838-9D83-E9B880E9AFA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864DE50A-FE16-48FE-B79D-475EC156DBB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50CFC996-86A6-4F65-B0B9-A95ED1689C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1674" y="476672"/>
            <a:ext cx="3049198" cy="1758944"/>
            <a:chOff x="5251" y="360046"/>
            <a:chExt cx="2353435" cy="1609674"/>
          </a:xfrm>
        </p:grpSpPr>
        <p:sp>
          <p:nvSpPr>
            <p:cNvPr id="3" name="Rounded Rectangle 2"/>
            <p:cNvSpPr/>
            <p:nvPr/>
          </p:nvSpPr>
          <p:spPr>
            <a:xfrm>
              <a:off x="5251" y="360046"/>
              <a:ext cx="2353435" cy="1609674"/>
            </a:xfrm>
            <a:prstGeom prst="roundRect">
              <a:avLst>
                <a:gd name="adj" fmla="val 10000"/>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ounded Rectangle 4"/>
            <p:cNvSpPr/>
            <p:nvPr/>
          </p:nvSpPr>
          <p:spPr>
            <a:xfrm>
              <a:off x="52397" y="407192"/>
              <a:ext cx="2259143" cy="1515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ZA" sz="3600" kern="1200" dirty="0" smtClean="0">
                  <a:latin typeface="Corbel" panose="020B0503020204020204" pitchFamily="34" charset="0"/>
                </a:rPr>
                <a:t>Education literature</a:t>
              </a:r>
              <a:endParaRPr lang="en-ZA" sz="3600" kern="1200" dirty="0">
                <a:latin typeface="Corbel" panose="020B0503020204020204" pitchFamily="34" charset="0"/>
              </a:endParaRPr>
            </a:p>
          </p:txBody>
        </p:sp>
      </p:grpSp>
      <p:sp>
        <p:nvSpPr>
          <p:cNvPr id="8" name="TextBox 7"/>
          <p:cNvSpPr txBox="1"/>
          <p:nvPr/>
        </p:nvSpPr>
        <p:spPr>
          <a:xfrm>
            <a:off x="5601072" y="476672"/>
            <a:ext cx="3672408" cy="2031325"/>
          </a:xfrm>
          <a:prstGeom prst="rect">
            <a:avLst/>
          </a:prstGeom>
          <a:noFill/>
        </p:spPr>
        <p:txBody>
          <a:bodyPr wrap="square" rtlCol="0">
            <a:spAutoFit/>
          </a:bodyPr>
          <a:lstStyle/>
          <a:p>
            <a:pPr algn="r"/>
            <a:r>
              <a:rPr lang="en-ZA" sz="3600" b="1" dirty="0" smtClean="0">
                <a:solidFill>
                  <a:schemeClr val="accent1"/>
                </a:solidFill>
                <a:latin typeface="Calibri Light" panose="020F0302020204030204" pitchFamily="34" charset="0"/>
                <a:ea typeface="Ebrima" panose="02000000000000000000" pitchFamily="2" charset="0"/>
                <a:cs typeface="Helvetica" panose="020B0604020202020204" pitchFamily="34" charset="0"/>
              </a:rPr>
              <a:t>Principals </a:t>
            </a:r>
            <a:r>
              <a:rPr lang="en-ZA" sz="3600" b="1" dirty="0">
                <a:solidFill>
                  <a:schemeClr val="accent1"/>
                </a:solidFill>
                <a:latin typeface="Calibri Light" panose="020F0302020204030204" pitchFamily="34" charset="0"/>
                <a:ea typeface="Ebrima" panose="02000000000000000000" pitchFamily="2" charset="0"/>
                <a:cs typeface="Helvetica" panose="020B0604020202020204" pitchFamily="34" charset="0"/>
              </a:rPr>
              <a:t>are </a:t>
            </a:r>
            <a:r>
              <a:rPr lang="en-ZA" sz="3600" b="1" dirty="0" smtClean="0">
                <a:solidFill>
                  <a:schemeClr val="accent1"/>
                </a:solidFill>
                <a:latin typeface="Calibri Light" panose="020F0302020204030204" pitchFamily="34" charset="0"/>
                <a:ea typeface="Ebrima" panose="02000000000000000000" pitchFamily="2" charset="0"/>
                <a:cs typeface="Helvetica" panose="020B0604020202020204" pitchFamily="34" charset="0"/>
              </a:rPr>
              <a:t>2</a:t>
            </a:r>
            <a:r>
              <a:rPr lang="en-ZA" sz="3600" b="1" baseline="30000" dirty="0" smtClean="0">
                <a:solidFill>
                  <a:schemeClr val="accent1"/>
                </a:solidFill>
                <a:latin typeface="Calibri Light" panose="020F0302020204030204" pitchFamily="34" charset="0"/>
                <a:ea typeface="Ebrima" panose="02000000000000000000" pitchFamily="2" charset="0"/>
                <a:cs typeface="Helvetica" panose="020B0604020202020204" pitchFamily="34" charset="0"/>
              </a:rPr>
              <a:t>nd</a:t>
            </a:r>
            <a:r>
              <a:rPr lang="en-ZA" sz="3600" b="1" dirty="0" smtClean="0">
                <a:solidFill>
                  <a:schemeClr val="accent1"/>
                </a:solidFill>
                <a:latin typeface="Calibri Light" panose="020F0302020204030204" pitchFamily="34" charset="0"/>
                <a:ea typeface="Ebrima" panose="02000000000000000000" pitchFamily="2" charset="0"/>
                <a:cs typeface="Helvetica" panose="020B0604020202020204" pitchFamily="34" charset="0"/>
              </a:rPr>
              <a:t> </a:t>
            </a:r>
          </a:p>
          <a:p>
            <a:pPr algn="r"/>
            <a:r>
              <a:rPr lang="en-ZA" sz="3600" b="1" dirty="0" smtClean="0">
                <a:solidFill>
                  <a:schemeClr val="accent1"/>
                </a:solidFill>
                <a:latin typeface="Calibri Light" panose="020F0302020204030204" pitchFamily="34" charset="0"/>
                <a:ea typeface="Ebrima" panose="02000000000000000000" pitchFamily="2" charset="0"/>
                <a:cs typeface="Helvetica" panose="020B0604020202020204" pitchFamily="34" charset="0"/>
              </a:rPr>
              <a:t>to </a:t>
            </a:r>
            <a:r>
              <a:rPr lang="en-ZA" sz="3600" b="1" dirty="0">
                <a:solidFill>
                  <a:schemeClr val="accent1"/>
                </a:solidFill>
                <a:latin typeface="Calibri Light" panose="020F0302020204030204" pitchFamily="34" charset="0"/>
                <a:ea typeface="Ebrima" panose="02000000000000000000" pitchFamily="2" charset="0"/>
                <a:cs typeface="Helvetica" panose="020B0604020202020204" pitchFamily="34" charset="0"/>
              </a:rPr>
              <a:t>teachers</a:t>
            </a:r>
            <a:r>
              <a:rPr lang="en-ZA" sz="2000" dirty="0">
                <a:solidFill>
                  <a:schemeClr val="accent1"/>
                </a:solidFill>
                <a:latin typeface="Calibri Light" panose="020F0302020204030204" pitchFamily="34" charset="0"/>
                <a:ea typeface="Ebrima" panose="02000000000000000000" pitchFamily="2" charset="0"/>
                <a:cs typeface="Helvetica" panose="020B0604020202020204" pitchFamily="34" charset="0"/>
              </a:rPr>
              <a:t> </a:t>
            </a:r>
            <a:endParaRPr lang="en-ZA" sz="2000" dirty="0" smtClean="0">
              <a:solidFill>
                <a:schemeClr val="accent1"/>
              </a:solidFill>
              <a:latin typeface="Calibri Light" panose="020F0302020204030204" pitchFamily="34" charset="0"/>
              <a:ea typeface="Ebrima" panose="02000000000000000000" pitchFamily="2" charset="0"/>
              <a:cs typeface="Helvetica" panose="020B0604020202020204" pitchFamily="34" charset="0"/>
            </a:endParaRPr>
          </a:p>
          <a:p>
            <a:pPr algn="r"/>
            <a:r>
              <a:rPr lang="en-ZA" dirty="0" smtClean="0">
                <a:latin typeface="Calibri Light" panose="020F0302020204030204" pitchFamily="34" charset="0"/>
              </a:rPr>
              <a:t>In terms of their importance for student </a:t>
            </a:r>
            <a:r>
              <a:rPr lang="en-ZA" dirty="0">
                <a:latin typeface="Calibri Light" panose="020F0302020204030204" pitchFamily="34" charset="0"/>
              </a:rPr>
              <a:t>learning &amp; school effectiveness </a:t>
            </a:r>
            <a:r>
              <a:rPr lang="en-ZA" dirty="0" smtClean="0">
                <a:latin typeface="Calibri Light" panose="020F0302020204030204" pitchFamily="34" charset="0"/>
              </a:rPr>
              <a:t>. </a:t>
            </a:r>
            <a:endParaRPr lang="en-ZA" dirty="0">
              <a:latin typeface="Calibri Light" panose="020F0302020204030204" pitchFamily="34" charset="0"/>
            </a:endParaRPr>
          </a:p>
        </p:txBody>
      </p:sp>
      <p:sp>
        <p:nvSpPr>
          <p:cNvPr id="9" name="Rounded Rectangle 8"/>
          <p:cNvSpPr/>
          <p:nvPr/>
        </p:nvSpPr>
        <p:spPr>
          <a:xfrm>
            <a:off x="704528" y="2600911"/>
            <a:ext cx="8640960" cy="3420377"/>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20040" lvl="1" indent="0" algn="ctr">
              <a:buNone/>
            </a:pPr>
            <a:r>
              <a:rPr lang="en-ZA" sz="2800" dirty="0">
                <a:solidFill>
                  <a:schemeClr val="bg1"/>
                </a:solidFill>
                <a:latin typeface="Calibri Light" panose="020F0302020204030204" pitchFamily="34" charset="0"/>
              </a:rPr>
              <a:t>“Indeed, there are virtually no documented instances of troubled schools being turned around without intervention by a powerful leader. Many other factors may contribute to such turnarounds, but leadership is the catalyst” </a:t>
            </a:r>
            <a:endParaRPr lang="en-ZA" sz="2800" dirty="0" smtClean="0">
              <a:solidFill>
                <a:schemeClr val="bg1"/>
              </a:solidFill>
              <a:latin typeface="Calibri Light" panose="020F0302020204030204" pitchFamily="34" charset="0"/>
            </a:endParaRPr>
          </a:p>
          <a:p>
            <a:pPr marL="320040" lvl="1" indent="0" algn="ctr">
              <a:buNone/>
            </a:pPr>
            <a:endParaRPr lang="en-ZA" sz="2400" i="1" dirty="0" smtClean="0">
              <a:solidFill>
                <a:schemeClr val="bg1"/>
              </a:solidFill>
              <a:latin typeface="Calibri Light" panose="020F0302020204030204" pitchFamily="34" charset="0"/>
            </a:endParaRPr>
          </a:p>
          <a:p>
            <a:pPr marL="320040" lvl="1" indent="0" algn="r">
              <a:buNone/>
            </a:pPr>
            <a:r>
              <a:rPr lang="en-ZA" sz="2000" dirty="0" smtClean="0">
                <a:solidFill>
                  <a:schemeClr val="bg1"/>
                </a:solidFill>
                <a:latin typeface="Calibri Light" panose="020F0302020204030204" pitchFamily="34" charset="0"/>
                <a:ea typeface="Ebrima" panose="02000000000000000000" pitchFamily="2" charset="0"/>
                <a:cs typeface="Ebrima" panose="02000000000000000000" pitchFamily="2" charset="0"/>
              </a:rPr>
              <a:t>(</a:t>
            </a:r>
            <a:r>
              <a:rPr lang="en-ZA" sz="2000" dirty="0" err="1">
                <a:solidFill>
                  <a:schemeClr val="bg1"/>
                </a:solidFill>
                <a:latin typeface="Calibri Light" panose="020F0302020204030204" pitchFamily="34" charset="0"/>
                <a:ea typeface="Ebrima" panose="02000000000000000000" pitchFamily="2" charset="0"/>
                <a:cs typeface="Ebrima" panose="02000000000000000000" pitchFamily="2" charset="0"/>
              </a:rPr>
              <a:t>Leithwood</a:t>
            </a:r>
            <a:r>
              <a:rPr lang="en-ZA" sz="2000" dirty="0">
                <a:solidFill>
                  <a:schemeClr val="bg1"/>
                </a:solidFill>
                <a:latin typeface="Calibri Light" panose="020F0302020204030204" pitchFamily="34" charset="0"/>
                <a:ea typeface="Ebrima" panose="02000000000000000000" pitchFamily="2" charset="0"/>
                <a:cs typeface="Ebrima" panose="02000000000000000000" pitchFamily="2" charset="0"/>
              </a:rPr>
              <a:t> </a:t>
            </a:r>
            <a:r>
              <a:rPr lang="en-ZA" sz="2000" i="1" dirty="0">
                <a:solidFill>
                  <a:schemeClr val="bg1"/>
                </a:solidFill>
                <a:latin typeface="Calibri Light" panose="020F0302020204030204" pitchFamily="34" charset="0"/>
                <a:ea typeface="Ebrima" panose="02000000000000000000" pitchFamily="2" charset="0"/>
                <a:cs typeface="Ebrima" panose="02000000000000000000" pitchFamily="2" charset="0"/>
              </a:rPr>
              <a:t>et al.</a:t>
            </a:r>
            <a:r>
              <a:rPr lang="en-ZA" sz="2000" dirty="0">
                <a:solidFill>
                  <a:schemeClr val="bg1"/>
                </a:solidFill>
                <a:latin typeface="Calibri Light" panose="020F0302020204030204" pitchFamily="34" charset="0"/>
                <a:ea typeface="Ebrima" panose="02000000000000000000" pitchFamily="2" charset="0"/>
                <a:cs typeface="Ebrima" panose="02000000000000000000" pitchFamily="2" charset="0"/>
              </a:rPr>
              <a:t>, </a:t>
            </a:r>
            <a:r>
              <a:rPr lang="en-ZA" sz="2000" dirty="0" smtClean="0">
                <a:solidFill>
                  <a:schemeClr val="bg1"/>
                </a:solidFill>
                <a:latin typeface="Calibri Light" panose="020F0302020204030204" pitchFamily="34" charset="0"/>
                <a:ea typeface="Ebrima" panose="02000000000000000000" pitchFamily="2" charset="0"/>
                <a:cs typeface="Ebrima" panose="02000000000000000000" pitchFamily="2" charset="0"/>
              </a:rPr>
              <a:t>2004:7 </a:t>
            </a:r>
            <a:r>
              <a:rPr lang="en-ZA" sz="2000" dirty="0">
                <a:latin typeface="Calibri Light" panose="020F0302020204030204" pitchFamily="34" charset="0"/>
                <a:ea typeface="Ebrima" panose="02000000000000000000" pitchFamily="2" charset="0"/>
                <a:cs typeface="Ebrima" panose="02000000000000000000" pitchFamily="2" charset="0"/>
              </a:rPr>
              <a:t>review of case </a:t>
            </a:r>
            <a:r>
              <a:rPr lang="en-ZA" sz="2000" dirty="0" smtClean="0">
                <a:latin typeface="Calibri Light" panose="020F0302020204030204" pitchFamily="34" charset="0"/>
                <a:ea typeface="Ebrima" panose="02000000000000000000" pitchFamily="2" charset="0"/>
                <a:cs typeface="Ebrima" panose="02000000000000000000" pitchFamily="2" charset="0"/>
              </a:rPr>
              <a:t>studies </a:t>
            </a:r>
            <a:r>
              <a:rPr lang="en-ZA" sz="2000" dirty="0">
                <a:latin typeface="Calibri Light" panose="020F0302020204030204" pitchFamily="34" charset="0"/>
                <a:ea typeface="Ebrima" panose="02000000000000000000" pitchFamily="2" charset="0"/>
                <a:cs typeface="Ebrima" panose="02000000000000000000" pitchFamily="2" charset="0"/>
              </a:rPr>
              <a:t>of </a:t>
            </a:r>
            <a:endParaRPr lang="en-ZA" sz="2000" dirty="0" smtClean="0">
              <a:latin typeface="Calibri Light" panose="020F0302020204030204" pitchFamily="34" charset="0"/>
              <a:ea typeface="Ebrima" panose="02000000000000000000" pitchFamily="2" charset="0"/>
              <a:cs typeface="Ebrima" panose="02000000000000000000" pitchFamily="2" charset="0"/>
            </a:endParaRPr>
          </a:p>
          <a:p>
            <a:pPr marL="320040" lvl="1" indent="0" algn="r">
              <a:buNone/>
            </a:pPr>
            <a:r>
              <a:rPr lang="en-ZA" sz="2000" dirty="0" smtClean="0">
                <a:latin typeface="Calibri Light" panose="020F0302020204030204" pitchFamily="34" charset="0"/>
                <a:ea typeface="Ebrima" panose="02000000000000000000" pitchFamily="2" charset="0"/>
                <a:cs typeface="Ebrima" panose="02000000000000000000" pitchFamily="2" charset="0"/>
              </a:rPr>
              <a:t>school </a:t>
            </a:r>
            <a:r>
              <a:rPr lang="en-ZA" sz="2000" dirty="0">
                <a:latin typeface="Calibri Light" panose="020F0302020204030204" pitchFamily="34" charset="0"/>
                <a:ea typeface="Ebrima" panose="02000000000000000000" pitchFamily="2" charset="0"/>
                <a:cs typeface="Ebrima" panose="02000000000000000000" pitchFamily="2" charset="0"/>
              </a:rPr>
              <a:t>leadership in the U.S. and Europe</a:t>
            </a:r>
            <a:r>
              <a:rPr lang="en-ZA" sz="2000" dirty="0" smtClean="0">
                <a:solidFill>
                  <a:schemeClr val="bg1"/>
                </a:solidFill>
                <a:latin typeface="Calibri Light" panose="020F0302020204030204" pitchFamily="34" charset="0"/>
                <a:ea typeface="Ebrima" panose="02000000000000000000" pitchFamily="2" charset="0"/>
                <a:cs typeface="Ebrima" panose="02000000000000000000" pitchFamily="2" charset="0"/>
              </a:rPr>
              <a:t>)</a:t>
            </a:r>
            <a:r>
              <a:rPr lang="en-ZA" sz="1600" i="1" dirty="0" smtClean="0">
                <a:solidFill>
                  <a:schemeClr val="bg1"/>
                </a:solidFill>
                <a:latin typeface="Calibri Light" panose="020F0302020204030204" pitchFamily="34" charset="0"/>
                <a:ea typeface="Ebrima" panose="02000000000000000000" pitchFamily="2" charset="0"/>
                <a:cs typeface="Ebrima" panose="02000000000000000000" pitchFamily="2" charset="0"/>
              </a:rPr>
              <a:t> </a:t>
            </a:r>
            <a:endParaRPr lang="en-ZA" sz="1600" dirty="0">
              <a:solidFill>
                <a:schemeClr val="bg1"/>
              </a:solidFill>
              <a:latin typeface="Calibri Light" panose="020F0302020204030204"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615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08159488"/>
              </p:ext>
            </p:extLst>
          </p:nvPr>
        </p:nvGraphicFramePr>
        <p:xfrm>
          <a:off x="488504" y="332656"/>
          <a:ext cx="8496944" cy="6150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8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C5BEA73-8900-4545-A6E5-C0CD4C8A843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4F897D6-763E-4A7D-841C-A7FC99D6E69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B93938B0-FB9A-43A8-B069-BD6F8F4D8FB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31F5EF51-5936-4B9D-95F7-C64E4B8C68E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DF04DE6F-5BC1-48F6-887C-D9860772EFC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8E3A88D-C5E8-4BD9-BDF5-CF93969C92E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F736691C-045B-4204-8E4E-5DF4F83A135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624EA723-FE5E-4D26-BF6A-AE8EBEBDCDC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26E6CF74-137D-4B42-AA9E-E5E29E976E4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08A4233A-48F8-43CF-9783-553DEE4BEA8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53A8BBC5-E3CB-4218-944A-F97A7C52024F}"/>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0362F784-A9A3-42AC-A3E6-C15944787D7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6856121A-1EA4-484E-9E62-E6B7C3D716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906000" cy="1368152"/>
          </a:xfrm>
        </p:spPr>
        <p:txBody>
          <a:bodyPr/>
          <a:lstStyle/>
          <a:p>
            <a:r>
              <a:rPr lang="en-ZA" b="1" dirty="0" smtClean="0">
                <a:solidFill>
                  <a:schemeClr val="accent5">
                    <a:lumMod val="75000"/>
                  </a:schemeClr>
                </a:solidFill>
                <a:latin typeface="Corbel" panose="020B0503020204020204" pitchFamily="34" charset="0"/>
              </a:rPr>
              <a:t>Challenge 5: Leadership disruption effects</a:t>
            </a:r>
            <a:endParaRPr lang="en-ZA" b="1" dirty="0">
              <a:solidFill>
                <a:schemeClr val="accent5">
                  <a:lumMod val="75000"/>
                </a:schemeClr>
              </a:solidFill>
              <a:latin typeface="Corbel" panose="020B0503020204020204" pitchFamily="34" charset="0"/>
            </a:endParaRPr>
          </a:p>
        </p:txBody>
      </p:sp>
      <p:graphicFrame>
        <p:nvGraphicFramePr>
          <p:cNvPr id="4" name="Diagram 3"/>
          <p:cNvGraphicFramePr/>
          <p:nvPr>
            <p:extLst>
              <p:ext uri="{D42A27DB-BD31-4B8C-83A1-F6EECF244321}">
                <p14:modId xmlns:p14="http://schemas.microsoft.com/office/powerpoint/2010/main" val="4034804831"/>
              </p:ext>
            </p:extLst>
          </p:nvPr>
        </p:nvGraphicFramePr>
        <p:xfrm>
          <a:off x="344488" y="1428835"/>
          <a:ext cx="9561512" cy="544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0514" y="3356992"/>
            <a:ext cx="3206342" cy="3170099"/>
          </a:xfrm>
          <a:prstGeom prst="rect">
            <a:avLst/>
          </a:prstGeom>
        </p:spPr>
        <p:txBody>
          <a:bodyPr wrap="square">
            <a:spAutoFit/>
          </a:bodyPr>
          <a:lstStyle/>
          <a:p>
            <a:r>
              <a:rPr lang="en-ZA" sz="2000" b="1" dirty="0" smtClean="0">
                <a:latin typeface="Calibri Light" panose="020F0302020204030204" pitchFamily="34" charset="0"/>
                <a:sym typeface="Wingdings" panose="05000000000000000000" pitchFamily="2" charset="2"/>
              </a:rPr>
              <a:t>Principal attrition: </a:t>
            </a:r>
          </a:p>
          <a:p>
            <a:r>
              <a:rPr lang="en-ZA" sz="2000" dirty="0" smtClean="0">
                <a:latin typeface="Calibri Light" panose="020F0302020204030204" pitchFamily="34" charset="0"/>
                <a:sym typeface="Wingdings" panose="05000000000000000000" pitchFamily="2" charset="2"/>
              </a:rPr>
              <a:t>1</a:t>
            </a:r>
            <a:r>
              <a:rPr lang="en-ZA" sz="2000" dirty="0" smtClean="0">
                <a:latin typeface="Calibri Light" panose="020F0302020204030204" pitchFamily="34" charset="0"/>
              </a:rPr>
              <a:t>.5</a:t>
            </a:r>
            <a:r>
              <a:rPr lang="en-ZA" sz="2000" dirty="0">
                <a:latin typeface="Calibri Light" panose="020F0302020204030204" pitchFamily="34" charset="0"/>
              </a:rPr>
              <a:t>% point decline in NSC pass </a:t>
            </a:r>
            <a:r>
              <a:rPr lang="en-ZA" sz="2000" dirty="0" smtClean="0">
                <a:latin typeface="Calibri Light" panose="020F0302020204030204" pitchFamily="34" charset="0"/>
              </a:rPr>
              <a:t>rate in Q1-5 schools</a:t>
            </a:r>
          </a:p>
          <a:p>
            <a:pPr lvl="2"/>
            <a:endParaRPr lang="en-ZA" sz="2000" dirty="0">
              <a:latin typeface="Calibri Light" panose="020F0302020204030204" pitchFamily="34" charset="0"/>
            </a:endParaRPr>
          </a:p>
          <a:p>
            <a:r>
              <a:rPr lang="en-ZA" sz="2000" dirty="0" smtClean="0">
                <a:latin typeface="Calibri Light" panose="020F0302020204030204" pitchFamily="34" charset="0"/>
              </a:rPr>
              <a:t>3.2</a:t>
            </a:r>
            <a:r>
              <a:rPr lang="en-ZA" sz="2000" dirty="0">
                <a:latin typeface="Calibri Light" panose="020F0302020204030204" pitchFamily="34" charset="0"/>
              </a:rPr>
              <a:t>% </a:t>
            </a:r>
            <a:r>
              <a:rPr lang="en-ZA" sz="2000" dirty="0" smtClean="0">
                <a:latin typeface="Calibri Light" panose="020F0302020204030204" pitchFamily="34" charset="0"/>
              </a:rPr>
              <a:t>point decline in NSC </a:t>
            </a:r>
            <a:r>
              <a:rPr lang="en-ZA" sz="2000" dirty="0">
                <a:latin typeface="Calibri Light" panose="020F0302020204030204" pitchFamily="34" charset="0"/>
              </a:rPr>
              <a:t>pass </a:t>
            </a:r>
            <a:r>
              <a:rPr lang="en-ZA" sz="2000" dirty="0" smtClean="0">
                <a:latin typeface="Calibri Light" panose="020F0302020204030204" pitchFamily="34" charset="0"/>
              </a:rPr>
              <a:t>rate in poorer Q1-3 schools  </a:t>
            </a:r>
            <a:endParaRPr lang="en-ZA" sz="2000" dirty="0">
              <a:latin typeface="Calibri Light" panose="020F0302020204030204" pitchFamily="34" charset="0"/>
            </a:endParaRPr>
          </a:p>
          <a:p>
            <a:pPr lvl="2"/>
            <a:endParaRPr lang="en-ZA" sz="2000" dirty="0" smtClean="0">
              <a:latin typeface="Calibri Light" panose="020F0302020204030204" pitchFamily="34" charset="0"/>
            </a:endParaRPr>
          </a:p>
          <a:p>
            <a:r>
              <a:rPr lang="en-ZA" sz="2000" dirty="0" smtClean="0">
                <a:latin typeface="Calibri Light" panose="020F0302020204030204" pitchFamily="34" charset="0"/>
              </a:rPr>
              <a:t>Larger negative impacts on NSC math. </a:t>
            </a:r>
            <a:r>
              <a:rPr lang="en-ZA" sz="2000" dirty="0">
                <a:latin typeface="Calibri Light" panose="020F0302020204030204" pitchFamily="34" charset="0"/>
              </a:rPr>
              <a:t>scores </a:t>
            </a:r>
          </a:p>
        </p:txBody>
      </p:sp>
      <p:sp>
        <p:nvSpPr>
          <p:cNvPr id="6" name="Rectangle 5"/>
          <p:cNvSpPr/>
          <p:nvPr/>
        </p:nvSpPr>
        <p:spPr>
          <a:xfrm>
            <a:off x="6969224" y="3573016"/>
            <a:ext cx="2736304" cy="1938992"/>
          </a:xfrm>
          <a:prstGeom prst="rect">
            <a:avLst/>
          </a:prstGeom>
        </p:spPr>
        <p:txBody>
          <a:bodyPr wrap="square">
            <a:spAutoFit/>
          </a:bodyPr>
          <a:lstStyle/>
          <a:p>
            <a:r>
              <a:rPr lang="en-ZA" sz="2000" b="1" dirty="0" smtClean="0">
                <a:latin typeface="Calibri Light" panose="020F0302020204030204" pitchFamily="34" charset="0"/>
                <a:sym typeface="Wingdings" panose="05000000000000000000" pitchFamily="2" charset="2"/>
              </a:rPr>
              <a:t>Principal mobility: </a:t>
            </a:r>
          </a:p>
          <a:p>
            <a:r>
              <a:rPr lang="en-ZA" sz="2000" dirty="0" smtClean="0">
                <a:latin typeface="Calibri Light" panose="020F0302020204030204" pitchFamily="34" charset="0"/>
                <a:sym typeface="Wingdings" panose="05000000000000000000" pitchFamily="2" charset="2"/>
              </a:rPr>
              <a:t>Marginal increase in the probability that a teacher leaves a school if the principal moves to another principal post. </a:t>
            </a:r>
            <a:endParaRPr lang="en-ZA" sz="2000" dirty="0">
              <a:latin typeface="Calibri Light" panose="020F0302020204030204" pitchFamily="34" charset="0"/>
            </a:endParaRPr>
          </a:p>
        </p:txBody>
      </p:sp>
    </p:spTree>
    <p:extLst>
      <p:ext uri="{BB962C8B-B14F-4D97-AF65-F5344CB8AC3E}">
        <p14:creationId xmlns:p14="http://schemas.microsoft.com/office/powerpoint/2010/main" val="22592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F33FD3F-3AF9-4023-B963-1A4A48EB38E9}"/>
                                            </p:graphicEl>
                                          </p:spTgt>
                                        </p:tgtEl>
                                        <p:attrNameLst>
                                          <p:attrName>style.visibility</p:attrName>
                                        </p:attrNameLst>
                                      </p:cBhvr>
                                      <p:to>
                                        <p:strVal val="visible"/>
                                      </p:to>
                                    </p:set>
                                    <p:animEffect transition="in" filter="fade">
                                      <p:cBhvr>
                                        <p:cTn id="7" dur="500"/>
                                        <p:tgtEl>
                                          <p:spTgt spid="4">
                                            <p:graphicEl>
                                              <a:dgm id="{7F33FD3F-3AF9-4023-B963-1A4A48EB38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49349DE-B2B6-44D6-9EB4-295C7D78ED0B}"/>
                                            </p:graphicEl>
                                          </p:spTgt>
                                        </p:tgtEl>
                                        <p:attrNameLst>
                                          <p:attrName>style.visibility</p:attrName>
                                        </p:attrNameLst>
                                      </p:cBhvr>
                                      <p:to>
                                        <p:strVal val="visible"/>
                                      </p:to>
                                    </p:set>
                                    <p:animEffect transition="in" filter="fade">
                                      <p:cBhvr>
                                        <p:cTn id="12" dur="500"/>
                                        <p:tgtEl>
                                          <p:spTgt spid="4">
                                            <p:graphicEl>
                                              <a:dgm id="{649349DE-B2B6-44D6-9EB4-295C7D78ED0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FA8AF91-C13A-4CBA-97CB-8D1AB69910FA}"/>
                                            </p:graphicEl>
                                          </p:spTgt>
                                        </p:tgtEl>
                                        <p:attrNameLst>
                                          <p:attrName>style.visibility</p:attrName>
                                        </p:attrNameLst>
                                      </p:cBhvr>
                                      <p:to>
                                        <p:strVal val="visible"/>
                                      </p:to>
                                    </p:set>
                                    <p:animEffect transition="in" filter="fade">
                                      <p:cBhvr>
                                        <p:cTn id="15" dur="500"/>
                                        <p:tgtEl>
                                          <p:spTgt spid="4">
                                            <p:graphicEl>
                                              <a:dgm id="{9FA8AF91-C13A-4CBA-97CB-8D1AB69910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D0DD84E5-C9F1-4351-8D57-BA5F0EDA4148}"/>
                                            </p:graphicEl>
                                          </p:spTgt>
                                        </p:tgtEl>
                                        <p:attrNameLst>
                                          <p:attrName>style.visibility</p:attrName>
                                        </p:attrNameLst>
                                      </p:cBhvr>
                                      <p:to>
                                        <p:strVal val="visible"/>
                                      </p:to>
                                    </p:set>
                                    <p:animEffect transition="in" filter="fade">
                                      <p:cBhvr>
                                        <p:cTn id="20" dur="500"/>
                                        <p:tgtEl>
                                          <p:spTgt spid="4">
                                            <p:graphicEl>
                                              <a:dgm id="{D0DD84E5-C9F1-4351-8D57-BA5F0EDA414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D604053-105A-43A4-B444-0BF3EB22EA20}"/>
                                            </p:graphicEl>
                                          </p:spTgt>
                                        </p:tgtEl>
                                        <p:attrNameLst>
                                          <p:attrName>style.visibility</p:attrName>
                                        </p:attrNameLst>
                                      </p:cBhvr>
                                      <p:to>
                                        <p:strVal val="visible"/>
                                      </p:to>
                                    </p:set>
                                    <p:animEffect transition="in" filter="fade">
                                      <p:cBhvr>
                                        <p:cTn id="23" dur="500"/>
                                        <p:tgtEl>
                                          <p:spTgt spid="4">
                                            <p:graphicEl>
                                              <a:dgm id="{2D604053-105A-43A4-B444-0BF3EB22EA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09" y="0"/>
            <a:ext cx="2637535" cy="6701349"/>
          </a:xfrm>
          <a:prstGeom prst="rect">
            <a:avLst/>
          </a:prstGeom>
        </p:spPr>
      </p:pic>
      <p:graphicFrame>
        <p:nvGraphicFramePr>
          <p:cNvPr id="2" name="Diagram 1"/>
          <p:cNvGraphicFramePr/>
          <p:nvPr>
            <p:extLst/>
          </p:nvPr>
        </p:nvGraphicFramePr>
        <p:xfrm>
          <a:off x="2000672" y="289066"/>
          <a:ext cx="7905328" cy="5660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Left-Up Arrow 4"/>
          <p:cNvSpPr/>
          <p:nvPr/>
        </p:nvSpPr>
        <p:spPr>
          <a:xfrm>
            <a:off x="2432720" y="404664"/>
            <a:ext cx="6552728" cy="3600400"/>
          </a:xfrm>
          <a:prstGeom prst="leftUpArrow">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ZA" sz="2800" b="1" dirty="0" smtClean="0">
                <a:latin typeface="Calibri Light" panose="020F0302020204030204" pitchFamily="34" charset="0"/>
              </a:rPr>
              <a:t>NDP: Competency based testing…but more research here!</a:t>
            </a:r>
            <a:endParaRPr lang="en-ZA" sz="2800" b="1" dirty="0">
              <a:latin typeface="Calibri Light" panose="020F0302020204030204" pitchFamily="34" charset="0"/>
            </a:endParaRPr>
          </a:p>
        </p:txBody>
      </p:sp>
      <p:sp>
        <p:nvSpPr>
          <p:cNvPr id="6" name="Rectangle 5"/>
          <p:cNvSpPr/>
          <p:nvPr/>
        </p:nvSpPr>
        <p:spPr>
          <a:xfrm>
            <a:off x="1566744" y="4894641"/>
            <a:ext cx="2884081" cy="15841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solidFill>
                  <a:schemeClr val="tx1"/>
                </a:solidFill>
                <a:latin typeface="Calibri Light" panose="020F0302020204030204" pitchFamily="34" charset="0"/>
              </a:rPr>
              <a:t>a. </a:t>
            </a:r>
            <a:r>
              <a:rPr lang="en-ZA" sz="2000" b="1" dirty="0">
                <a:solidFill>
                  <a:schemeClr val="tx1"/>
                </a:solidFill>
                <a:latin typeface="Calibri Light" panose="020F0302020204030204" pitchFamily="34" charset="0"/>
              </a:rPr>
              <a:t>I</a:t>
            </a:r>
            <a:r>
              <a:rPr lang="en-ZA" sz="2000" b="1" dirty="0" smtClean="0">
                <a:solidFill>
                  <a:schemeClr val="tx1"/>
                </a:solidFill>
                <a:latin typeface="Calibri Light" panose="020F0302020204030204" pitchFamily="34" charset="0"/>
              </a:rPr>
              <a:t>ncentives?</a:t>
            </a:r>
          </a:p>
          <a:p>
            <a:pPr algn="ctr"/>
            <a:r>
              <a:rPr lang="en-ZA" sz="2000" b="1" dirty="0" smtClean="0">
                <a:solidFill>
                  <a:schemeClr val="tx1"/>
                </a:solidFill>
                <a:latin typeface="Calibri Light" panose="020F0302020204030204" pitchFamily="34" charset="0"/>
              </a:rPr>
              <a:t>b. Leadership development/ mentorship in these schools </a:t>
            </a:r>
            <a:endParaRPr lang="en-ZA" sz="2000" b="1" dirty="0">
              <a:solidFill>
                <a:schemeClr val="tx1"/>
              </a:solidFill>
              <a:latin typeface="Calibri Light" panose="020F0302020204030204" pitchFamily="34" charset="0"/>
            </a:endParaRPr>
          </a:p>
        </p:txBody>
      </p:sp>
      <p:sp>
        <p:nvSpPr>
          <p:cNvPr id="7" name="Rectangle 6"/>
          <p:cNvSpPr/>
          <p:nvPr/>
        </p:nvSpPr>
        <p:spPr>
          <a:xfrm>
            <a:off x="6034539" y="4900395"/>
            <a:ext cx="2808312" cy="15841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Calibri Light" panose="020F0302020204030204" pitchFamily="34" charset="0"/>
              </a:rPr>
              <a:t>District and provincial level initiatives to engage in leadership succession planning</a:t>
            </a:r>
            <a:endParaRPr lang="en-ZA" sz="2400" b="1"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7867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46251AC-83CA-4024-ACFC-9B57675D947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6695879-034F-483B-964C-42486BCF14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C6B142B-050E-486A-A36E-C40E9F38C0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F2117B8-0707-42EB-B9DA-C6FF91BE73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999A701-E796-4A8D-979F-D5B9D34CFE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91F2419F-73C8-4504-8A98-A8748614513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74638"/>
            <a:ext cx="9439049" cy="1145178"/>
          </a:xfrm>
        </p:spPr>
        <p:txBody>
          <a:bodyPr/>
          <a:lstStyle/>
          <a:p>
            <a:pPr lvl="0"/>
            <a:r>
              <a:rPr lang="en-ZA" sz="3600" dirty="0" smtClean="0">
                <a:latin typeface="Calibri" panose="020F0502020204030204" pitchFamily="34" charset="0"/>
              </a:rPr>
              <a:t>NDP: Performance Management for principals</a:t>
            </a:r>
            <a:endParaRPr lang="en-ZA" sz="3600" dirty="0">
              <a:latin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2610841666"/>
              </p:ext>
            </p:extLst>
          </p:nvPr>
        </p:nvGraphicFramePr>
        <p:xfrm>
          <a:off x="870914" y="1412776"/>
          <a:ext cx="8606589"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2481" y="2276872"/>
            <a:ext cx="461665" cy="41764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vert270" wrap="square" rtlCol="0">
            <a:spAutoFit/>
          </a:bodyPr>
          <a:lstStyle/>
          <a:p>
            <a:pPr algn="ctr"/>
            <a:r>
              <a:rPr lang="en-ZA" dirty="0" smtClean="0"/>
              <a:t>Relevance</a:t>
            </a:r>
            <a:endParaRPr lang="en-ZA" dirty="0"/>
          </a:p>
        </p:txBody>
      </p:sp>
      <p:sp>
        <p:nvSpPr>
          <p:cNvPr id="4" name="Up Arrow 3"/>
          <p:cNvSpPr/>
          <p:nvPr/>
        </p:nvSpPr>
        <p:spPr>
          <a:xfrm rot="5400000">
            <a:off x="5155730" y="3137885"/>
            <a:ext cx="720080" cy="12241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83486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sz="quarter" idx="1"/>
          </p:nvPr>
        </p:nvSpPr>
        <p:spPr>
          <a:xfrm>
            <a:off x="990600" y="1447800"/>
            <a:ext cx="8420100" cy="3565376"/>
          </a:xfrm>
        </p:spPr>
        <p:txBody>
          <a:bodyPr>
            <a:noAutofit/>
          </a:bodyPr>
          <a:lstStyle/>
          <a:p>
            <a:r>
              <a:rPr lang="en-ZA" sz="2800" dirty="0">
                <a:latin typeface="Calibri Light" panose="020F0302020204030204" pitchFamily="34" charset="0"/>
              </a:rPr>
              <a:t>T</a:t>
            </a:r>
            <a:r>
              <a:rPr lang="en-ZA" sz="2800" dirty="0" smtClean="0">
                <a:latin typeface="Calibri Light" panose="020F0302020204030204" pitchFamily="34" charset="0"/>
              </a:rPr>
              <a:t>he </a:t>
            </a:r>
            <a:r>
              <a:rPr lang="en-ZA" sz="2800" dirty="0">
                <a:latin typeface="Calibri Light" panose="020F0302020204030204" pitchFamily="34" charset="0"/>
              </a:rPr>
              <a:t>urgency to implement policy to </a:t>
            </a:r>
            <a:r>
              <a:rPr lang="en-ZA" sz="2800" dirty="0" smtClean="0">
                <a:latin typeface="Calibri Light" panose="020F0302020204030204" pitchFamily="34" charset="0"/>
              </a:rPr>
              <a:t>support the </a:t>
            </a:r>
            <a:r>
              <a:rPr lang="en-ZA" sz="2800" dirty="0">
                <a:latin typeface="Calibri Light" panose="020F0302020204030204" pitchFamily="34" charset="0"/>
              </a:rPr>
              <a:t>right appointments of new principals cannot be reiterated enough in light of the substantial </a:t>
            </a:r>
            <a:r>
              <a:rPr lang="en-ZA" sz="2800" dirty="0" smtClean="0">
                <a:latin typeface="Calibri Light" panose="020F0302020204030204" pitchFamily="34" charset="0"/>
              </a:rPr>
              <a:t>&amp; increasing number </a:t>
            </a:r>
            <a:r>
              <a:rPr lang="en-ZA" sz="2800" dirty="0">
                <a:latin typeface="Calibri Light" panose="020F0302020204030204" pitchFamily="34" charset="0"/>
              </a:rPr>
              <a:t>of principal replacements to be made in schools. </a:t>
            </a:r>
            <a:endParaRPr lang="en-ZA" sz="2800" dirty="0" smtClean="0">
              <a:latin typeface="Calibri Light" panose="020F0302020204030204" pitchFamily="34" charset="0"/>
            </a:endParaRPr>
          </a:p>
          <a:p>
            <a:pPr lvl="1"/>
            <a:r>
              <a:rPr lang="en-ZA" sz="2400" dirty="0" smtClean="0">
                <a:latin typeface="Calibri Light" panose="020F0302020204030204" pitchFamily="34" charset="0"/>
              </a:rPr>
              <a:t>Volmink </a:t>
            </a:r>
            <a:r>
              <a:rPr lang="en-ZA" sz="2400" dirty="0">
                <a:latin typeface="Calibri Light" panose="020F0302020204030204" pitchFamily="34" charset="0"/>
              </a:rPr>
              <a:t>Report findings </a:t>
            </a:r>
            <a:r>
              <a:rPr lang="en-ZA" sz="2400" dirty="0" smtClean="0">
                <a:latin typeface="Calibri Light" panose="020F0302020204030204" pitchFamily="34" charset="0"/>
              </a:rPr>
              <a:t>and recommendations need </a:t>
            </a:r>
            <a:r>
              <a:rPr lang="en-ZA" sz="2400" dirty="0">
                <a:latin typeface="Calibri Light" panose="020F0302020204030204" pitchFamily="34" charset="0"/>
              </a:rPr>
              <a:t>to be taken seriously. </a:t>
            </a:r>
            <a:endParaRPr lang="en-ZA" sz="2800" dirty="0" smtClean="0">
              <a:latin typeface="Calibri Light" panose="020F0302020204030204" pitchFamily="34" charset="0"/>
            </a:endParaRPr>
          </a:p>
        </p:txBody>
      </p:sp>
      <p:sp>
        <p:nvSpPr>
          <p:cNvPr id="4" name="Rounded Rectangle 3"/>
          <p:cNvSpPr/>
          <p:nvPr/>
        </p:nvSpPr>
        <p:spPr>
          <a:xfrm>
            <a:off x="964203" y="4365104"/>
            <a:ext cx="8436142" cy="223224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solidFill>
                  <a:schemeClr val="bg1"/>
                </a:solidFill>
                <a:latin typeface="Calibri Light" panose="020F0302020204030204" pitchFamily="34" charset="0"/>
              </a:rPr>
              <a:t>With each principal placement, the leadership trajectory of the average school is established for almost a decade. </a:t>
            </a:r>
            <a:r>
              <a:rPr lang="en-ZA" sz="2800" b="1" i="1" dirty="0">
                <a:solidFill>
                  <a:schemeClr val="bg1"/>
                </a:solidFill>
                <a:latin typeface="Calibri Light" panose="020F0302020204030204" pitchFamily="34" charset="0"/>
              </a:rPr>
              <a:t>Evidence-based policy making has a strong role to play in getting this right.</a:t>
            </a:r>
          </a:p>
        </p:txBody>
      </p:sp>
    </p:spTree>
    <p:extLst>
      <p:ext uri="{BB962C8B-B14F-4D97-AF65-F5344CB8AC3E}">
        <p14:creationId xmlns:p14="http://schemas.microsoft.com/office/powerpoint/2010/main" val="3083638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sz="quarter" idx="1"/>
          </p:nvPr>
        </p:nvSpPr>
        <p:spPr/>
        <p:txBody>
          <a:bodyPr/>
          <a:lstStyle/>
          <a:p>
            <a:endParaRPr lang="en-ZA"/>
          </a:p>
        </p:txBody>
      </p:sp>
    </p:spTree>
    <p:extLst>
      <p:ext uri="{BB962C8B-B14F-4D97-AF65-F5344CB8AC3E}">
        <p14:creationId xmlns:p14="http://schemas.microsoft.com/office/powerpoint/2010/main" val="3216284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ADDITIONAL Reference slides</a:t>
            </a:r>
            <a:endParaRPr lang="en-ZA" dirty="0"/>
          </a:p>
        </p:txBody>
      </p:sp>
      <p:sp>
        <p:nvSpPr>
          <p:cNvPr id="3" name="Content Placeholder 2"/>
          <p:cNvSpPr>
            <a:spLocks noGrp="1"/>
          </p:cNvSpPr>
          <p:nvPr>
            <p:ph sz="quarter" idx="1"/>
          </p:nvPr>
        </p:nvSpPr>
        <p:spPr/>
        <p:txBody>
          <a:bodyPr/>
          <a:lstStyle/>
          <a:p>
            <a:endParaRPr lang="en-ZA"/>
          </a:p>
        </p:txBody>
      </p:sp>
    </p:spTree>
    <p:extLst>
      <p:ext uri="{BB962C8B-B14F-4D97-AF65-F5344CB8AC3E}">
        <p14:creationId xmlns:p14="http://schemas.microsoft.com/office/powerpoint/2010/main" val="512187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576" y="1052736"/>
            <a:ext cx="11060264" cy="3816424"/>
          </a:xfrm>
          <a:prstGeom prst="rect">
            <a:avLst/>
          </a:prstGeom>
        </p:spPr>
      </p:pic>
    </p:spTree>
    <p:extLst>
      <p:ext uri="{BB962C8B-B14F-4D97-AF65-F5344CB8AC3E}">
        <p14:creationId xmlns:p14="http://schemas.microsoft.com/office/powerpoint/2010/main" val="2563928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latin typeface="Corbel" panose="020B0503020204020204" pitchFamily="34" charset="0"/>
              </a:rPr>
              <a:t>Credentials as a signal of quality? </a:t>
            </a:r>
          </a:p>
        </p:txBody>
      </p:sp>
      <p:graphicFrame>
        <p:nvGraphicFramePr>
          <p:cNvPr id="4" name="Diagram 3"/>
          <p:cNvGraphicFramePr/>
          <p:nvPr>
            <p:extLst>
              <p:ext uri="{D42A27DB-BD31-4B8C-83A1-F6EECF244321}">
                <p14:modId xmlns:p14="http://schemas.microsoft.com/office/powerpoint/2010/main" val="641329781"/>
              </p:ext>
            </p:extLst>
          </p:nvPr>
        </p:nvGraphicFramePr>
        <p:xfrm>
          <a:off x="272480" y="1227666"/>
          <a:ext cx="9361040" cy="5081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293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74638"/>
            <a:ext cx="9433048" cy="1145178"/>
          </a:xfrm>
        </p:spPr>
        <p:txBody>
          <a:bodyPr/>
          <a:lstStyle/>
          <a:p>
            <a:r>
              <a:rPr lang="en-ZA" sz="3600" dirty="0" smtClean="0"/>
              <a:t>Provincial dimension to principal turnover (1)</a:t>
            </a:r>
            <a:endParaRPr lang="en-ZA" sz="3600" dirty="0"/>
          </a:p>
        </p:txBody>
      </p:sp>
      <p:graphicFrame>
        <p:nvGraphicFramePr>
          <p:cNvPr id="4" name="Table 3"/>
          <p:cNvGraphicFramePr>
            <a:graphicFrameLocks noGrp="1"/>
          </p:cNvGraphicFramePr>
          <p:nvPr>
            <p:extLst>
              <p:ext uri="{D42A27DB-BD31-4B8C-83A1-F6EECF244321}">
                <p14:modId xmlns:p14="http://schemas.microsoft.com/office/powerpoint/2010/main" val="1939605971"/>
              </p:ext>
            </p:extLst>
          </p:nvPr>
        </p:nvGraphicFramePr>
        <p:xfrm>
          <a:off x="272481" y="1291932"/>
          <a:ext cx="9505055" cy="4732020"/>
        </p:xfrm>
        <a:graphic>
          <a:graphicData uri="http://schemas.openxmlformats.org/drawingml/2006/table">
            <a:tbl>
              <a:tblPr>
                <a:tableStyleId>{9D7B26C5-4107-4FEC-AEDC-1716B250A1EF}</a:tableStyleId>
              </a:tblPr>
              <a:tblGrid>
                <a:gridCol w="2193475"/>
                <a:gridCol w="731158"/>
                <a:gridCol w="731158"/>
                <a:gridCol w="731158"/>
                <a:gridCol w="731158"/>
                <a:gridCol w="731158"/>
                <a:gridCol w="731158"/>
                <a:gridCol w="731158"/>
                <a:gridCol w="731158"/>
                <a:gridCol w="731158"/>
                <a:gridCol w="731158"/>
              </a:tblGrid>
              <a:tr h="190500">
                <a:tc gridSpan="7">
                  <a:txBody>
                    <a:bodyPr/>
                    <a:lstStyle/>
                    <a:p>
                      <a:pPr algn="l" fontAlgn="ctr"/>
                      <a:r>
                        <a:rPr lang="en-ZA" sz="1600" b="1" u="none" strike="noStrike" dirty="0">
                          <a:effectLst/>
                        </a:rPr>
                        <a:t>Principal turnover </a:t>
                      </a:r>
                      <a:r>
                        <a:rPr lang="en-ZA" sz="1600" b="1" u="none" strike="noStrike" dirty="0" smtClean="0">
                          <a:effectLst/>
                        </a:rPr>
                        <a:t>between 2008 and 2012 disaggregated </a:t>
                      </a:r>
                      <a:r>
                        <a:rPr lang="en-ZA" sz="1600" b="1" u="none" strike="noStrike" dirty="0">
                          <a:effectLst/>
                        </a:rPr>
                        <a:t>by </a:t>
                      </a:r>
                      <a:r>
                        <a:rPr lang="en-ZA" sz="1600" b="1" u="none" strike="noStrike" dirty="0" smtClean="0">
                          <a:effectLst/>
                        </a:rPr>
                        <a:t>type</a:t>
                      </a:r>
                      <a:endParaRPr lang="en-ZA" sz="16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b"/>
                      <a:endParaRPr lang="en-ZA" sz="1200" b="0" i="0" u="none" strike="noStrike" dirty="0">
                        <a:solidFill>
                          <a:srgbClr val="000000"/>
                        </a:solidFill>
                        <a:effectLst/>
                        <a:latin typeface="Calibri"/>
                      </a:endParaRPr>
                    </a:p>
                  </a:txBody>
                  <a:tcPr marL="9525" marR="9525" marT="9525" marB="0" anchor="b"/>
                </a:tc>
                <a:tc hMerge="1">
                  <a:txBody>
                    <a:bodyPr/>
                    <a:lstStyle/>
                    <a:p>
                      <a:pPr algn="l" fontAlgn="b"/>
                      <a:endParaRPr lang="en-ZA" sz="1200" b="0" i="0" u="none" strike="noStrike" dirty="0">
                        <a:solidFill>
                          <a:srgbClr val="000000"/>
                        </a:solidFill>
                        <a:effectLst/>
                        <a:latin typeface="Calibri"/>
                      </a:endParaRPr>
                    </a:p>
                  </a:txBody>
                  <a:tcPr marL="9525" marR="9525" marT="9525" marB="0" anchor="b"/>
                </a:tc>
                <a:tc hMerge="1">
                  <a:txBody>
                    <a:bodyPr/>
                    <a:lstStyle/>
                    <a:p>
                      <a:pPr algn="l" fontAlgn="b"/>
                      <a:endParaRPr lang="en-ZA" sz="1200" b="0" i="0" u="none" strike="noStrike" dirty="0">
                        <a:solidFill>
                          <a:srgbClr val="000000"/>
                        </a:solidFill>
                        <a:effectLst/>
                        <a:latin typeface="Calibri"/>
                      </a:endParaRPr>
                    </a:p>
                  </a:txBody>
                  <a:tcPr marL="9525" marR="9525" marT="9525" marB="0" anchor="b"/>
                </a:tc>
                <a:tc>
                  <a:txBody>
                    <a:bodyPr/>
                    <a:lstStyle/>
                    <a:p>
                      <a:pPr algn="l" fontAlgn="b"/>
                      <a:endParaRPr lang="en-ZA" sz="1200" b="1" i="0" u="none" strike="noStrike">
                        <a:solidFill>
                          <a:srgbClr val="000000"/>
                        </a:solidFill>
                        <a:effectLst/>
                        <a:latin typeface="Calibri"/>
                      </a:endParaRPr>
                    </a:p>
                  </a:txBody>
                  <a:tcPr marL="9525" marR="9525" marT="9525" marB="0" anchor="b"/>
                </a:tc>
                <a:tc>
                  <a:txBody>
                    <a:bodyPr/>
                    <a:lstStyle/>
                    <a:p>
                      <a:pPr algn="l" fontAlgn="b"/>
                      <a:endParaRPr lang="en-ZA" sz="1200" b="1" i="0" u="none" strike="noStrike">
                        <a:solidFill>
                          <a:srgbClr val="000000"/>
                        </a:solidFill>
                        <a:effectLst/>
                        <a:latin typeface="Calibri"/>
                      </a:endParaRPr>
                    </a:p>
                  </a:txBody>
                  <a:tcPr marL="9525" marR="9525" marT="9525" marB="0" anchor="b"/>
                </a:tc>
                <a:tc>
                  <a:txBody>
                    <a:bodyPr/>
                    <a:lstStyle/>
                    <a:p>
                      <a:pPr algn="l" fontAlgn="b"/>
                      <a:endParaRPr lang="en-ZA" sz="1200" b="1" i="0" u="none" strike="noStrike">
                        <a:solidFill>
                          <a:srgbClr val="000000"/>
                        </a:solidFill>
                        <a:effectLst/>
                        <a:latin typeface="Calibri"/>
                      </a:endParaRPr>
                    </a:p>
                  </a:txBody>
                  <a:tcPr marL="9525" marR="9525" marT="9525" marB="0" anchor="b"/>
                </a:tc>
                <a:tc>
                  <a:txBody>
                    <a:bodyPr/>
                    <a:lstStyle/>
                    <a:p>
                      <a:pPr algn="l" fontAlgn="b"/>
                      <a:endParaRPr lang="en-ZA" sz="1200" b="1" i="0" u="none" strike="noStrike" dirty="0">
                        <a:solidFill>
                          <a:srgbClr val="000000"/>
                        </a:solidFill>
                        <a:effectLst/>
                        <a:latin typeface="Calibri"/>
                      </a:endParaRPr>
                    </a:p>
                  </a:txBody>
                  <a:tcPr marL="9525" marR="9525" marT="9525" marB="0" anchor="b"/>
                </a:tc>
              </a:tr>
              <a:tr h="200025">
                <a:tc>
                  <a:txBody>
                    <a:bodyPr/>
                    <a:lstStyle/>
                    <a:p>
                      <a:pPr algn="l" fontAlgn="ctr"/>
                      <a:r>
                        <a:rPr lang="en-ZA" sz="1400" b="1" u="none" strike="noStrike" dirty="0">
                          <a:effectLst/>
                        </a:rPr>
                        <a:t> </a:t>
                      </a:r>
                      <a:endParaRPr lang="en-ZA" sz="1400" b="1" i="0" u="none" strike="noStrike" dirty="0">
                        <a:solidFill>
                          <a:srgbClr val="000000"/>
                        </a:solidFill>
                        <a:effectLst/>
                        <a:latin typeface="Calibri"/>
                      </a:endParaRPr>
                    </a:p>
                  </a:txBody>
                  <a:tcPr marL="9525" marR="9525" marT="9525" marB="0" anchor="ctr"/>
                </a:tc>
                <a:tc>
                  <a:txBody>
                    <a:bodyPr/>
                    <a:lstStyle/>
                    <a:p>
                      <a:pPr algn="ctr" fontAlgn="ctr"/>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ctr"/>
                </a:tc>
                <a:tc>
                  <a:txBody>
                    <a:bodyPr/>
                    <a:lstStyle/>
                    <a:p>
                      <a:pPr algn="ctr" fontAlgn="ctr"/>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ctr"/>
                </a:tc>
                <a:tc>
                  <a:txBody>
                    <a:bodyPr/>
                    <a:lstStyle/>
                    <a:p>
                      <a:pPr algn="ctr" fontAlgn="ctr"/>
                      <a:r>
                        <a:rPr lang="en-ZA" sz="1400" b="1" u="none" strike="noStrike">
                          <a:effectLst/>
                        </a:rPr>
                        <a:t>GP</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KZN</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LP</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MP</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NC</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NW</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WC</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ctr"/>
                </a:tc>
              </a:tr>
              <a:tr h="228600">
                <a:tc>
                  <a:txBody>
                    <a:bodyPr/>
                    <a:lstStyle/>
                    <a:p>
                      <a:pPr algn="l" fontAlgn="ctr"/>
                      <a:r>
                        <a:rPr lang="en-ZA" sz="1400" b="1" u="none" strike="noStrike" dirty="0">
                          <a:effectLst/>
                        </a:rPr>
                        <a:t>Mobility (sub-total)</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19%</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57%</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21%</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23%</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17%</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32%</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46%</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35%</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34%</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28%</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r>
              <a:tr h="352425">
                <a:tc>
                  <a:txBody>
                    <a:bodyPr/>
                    <a:lstStyle/>
                    <a:p>
                      <a:pPr algn="l" fontAlgn="ctr"/>
                      <a:r>
                        <a:rPr lang="en-ZA" sz="1400" u="none" strike="noStrike">
                          <a:effectLst/>
                        </a:rPr>
                        <a:t>Moves to a principal post in another institution</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10%</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17%</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11%</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12%</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11%</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15%</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27%</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20%</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16%</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13%</a:t>
                      </a:r>
                      <a:endParaRPr lang="en-ZA" sz="1400" b="0" i="0" u="none" strike="noStrike">
                        <a:solidFill>
                          <a:srgbClr val="000000"/>
                        </a:solidFill>
                        <a:effectLst/>
                        <a:latin typeface="Calibri"/>
                      </a:endParaRPr>
                    </a:p>
                  </a:txBody>
                  <a:tcPr marL="9525" marR="9525" marT="9525" marB="0" anchor="ctr"/>
                </a:tc>
              </a:tr>
              <a:tr h="352425">
                <a:tc>
                  <a:txBody>
                    <a:bodyPr/>
                    <a:lstStyle/>
                    <a:p>
                      <a:pPr algn="l" fontAlgn="ctr"/>
                      <a:r>
                        <a:rPr lang="en-ZA" sz="1400" u="none" strike="noStrike">
                          <a:effectLst/>
                        </a:rPr>
                        <a:t>Moves to a post in administration, incl. FET/ABET</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7%</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6%</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4%</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7%</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5%</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11%</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4%</a:t>
                      </a:r>
                      <a:endParaRPr lang="en-ZA" sz="1400" b="0" i="0" u="none" strike="noStrike">
                        <a:solidFill>
                          <a:srgbClr val="000000"/>
                        </a:solidFill>
                        <a:effectLst/>
                        <a:latin typeface="Calibri"/>
                      </a:endParaRPr>
                    </a:p>
                  </a:txBody>
                  <a:tcPr marL="9525" marR="9525" marT="9525" marB="0" anchor="ctr"/>
                </a:tc>
              </a:tr>
              <a:tr h="352425">
                <a:tc>
                  <a:txBody>
                    <a:bodyPr/>
                    <a:lstStyle/>
                    <a:p>
                      <a:pPr algn="l" fontAlgn="ctr"/>
                      <a:r>
                        <a:rPr lang="en-ZA" sz="1400" u="none" strike="noStrike">
                          <a:effectLst/>
                        </a:rPr>
                        <a:t>Moves to lower rank in same institution</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25%</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0%</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0%</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4%</a:t>
                      </a:r>
                      <a:endParaRPr lang="en-ZA" sz="1400" b="0" i="0" u="none" strike="noStrike">
                        <a:solidFill>
                          <a:srgbClr val="000000"/>
                        </a:solidFill>
                        <a:effectLst/>
                        <a:latin typeface="Calibri"/>
                      </a:endParaRPr>
                    </a:p>
                  </a:txBody>
                  <a:tcPr marL="9525" marR="9525" marT="9525" marB="0" anchor="ctr"/>
                </a:tc>
              </a:tr>
              <a:tr h="352425">
                <a:tc>
                  <a:txBody>
                    <a:bodyPr/>
                    <a:lstStyle/>
                    <a:p>
                      <a:pPr algn="l" fontAlgn="ctr"/>
                      <a:r>
                        <a:rPr lang="en-ZA" sz="1400" u="none" strike="noStrike">
                          <a:effectLst/>
                        </a:rPr>
                        <a:t>Moves to lower rank in another institution</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5%</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13%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5%</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15%</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9%</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8%</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6%</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6%</a:t>
                      </a:r>
                      <a:endParaRPr lang="en-ZA" sz="1400" b="0" i="0" u="none" strike="noStrike">
                        <a:solidFill>
                          <a:srgbClr val="000000"/>
                        </a:solidFill>
                        <a:effectLst/>
                        <a:latin typeface="Calibri"/>
                      </a:endParaRPr>
                    </a:p>
                  </a:txBody>
                  <a:tcPr marL="9525" marR="9525" marT="9525" marB="0" anchor="ctr"/>
                </a:tc>
              </a:tr>
              <a:tr h="228600">
                <a:tc>
                  <a:txBody>
                    <a:bodyPr/>
                    <a:lstStyle/>
                    <a:p>
                      <a:pPr algn="l" fontAlgn="ctr"/>
                      <a:r>
                        <a:rPr lang="en-ZA" sz="1400" b="1" u="none" strike="noStrike">
                          <a:effectLst/>
                        </a:rPr>
                        <a:t>Attrition (sub-total)</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81%</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43%</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79%</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77%</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83%</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68%</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54%</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65%</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66%</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72%</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r>
              <a:tr h="390525">
                <a:tc>
                  <a:txBody>
                    <a:bodyPr/>
                    <a:lstStyle/>
                    <a:p>
                      <a:pPr algn="l" fontAlgn="ctr"/>
                      <a:r>
                        <a:rPr lang="en-ZA" sz="1400" u="none" strike="noStrike">
                          <a:effectLst/>
                        </a:rPr>
                        <a:t>Retirement related (&gt;=56 years in 2008)</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48%</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56%</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42%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61%</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39%</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32%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43%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35%</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45%</a:t>
                      </a:r>
                      <a:endParaRPr lang="en-ZA" sz="1400" b="0" i="0" u="none" strike="noStrike">
                        <a:solidFill>
                          <a:srgbClr val="000000"/>
                        </a:solidFill>
                        <a:effectLst/>
                        <a:latin typeface="Calibri"/>
                      </a:endParaRPr>
                    </a:p>
                  </a:txBody>
                  <a:tcPr marL="9525" marR="9525" marT="9525" marB="0" anchor="ctr"/>
                </a:tc>
              </a:tr>
              <a:tr h="361950">
                <a:tc>
                  <a:txBody>
                    <a:bodyPr/>
                    <a:lstStyle/>
                    <a:p>
                      <a:pPr algn="l" fontAlgn="ctr"/>
                      <a:r>
                        <a:rPr lang="en-ZA" sz="1400" u="none" strike="noStrike">
                          <a:effectLst/>
                        </a:rPr>
                        <a:t>Non-retirement related (&lt;56 years or less in 2008)</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33%</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20%</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23%</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35%</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29%</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dirty="0">
                          <a:effectLst/>
                        </a:rPr>
                        <a:t>22%</a:t>
                      </a:r>
                      <a:endParaRPr lang="en-ZA" sz="1400" b="0" i="0" u="none" strike="noStrike" dirty="0">
                        <a:solidFill>
                          <a:srgbClr val="000000"/>
                        </a:solidFill>
                        <a:effectLst/>
                        <a:latin typeface="Calibri"/>
                      </a:endParaRPr>
                    </a:p>
                  </a:txBody>
                  <a:tcPr marL="9525" marR="9525" marT="9525" marB="0" anchor="ctr"/>
                </a:tc>
                <a:tc>
                  <a:txBody>
                    <a:bodyPr/>
                    <a:lstStyle/>
                    <a:p>
                      <a:pPr algn="ctr" fontAlgn="ctr"/>
                      <a:r>
                        <a:rPr lang="en-ZA" sz="1400" u="none" strike="noStrike">
                          <a:effectLst/>
                        </a:rPr>
                        <a:t>22%</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30%</a:t>
                      </a:r>
                      <a:endParaRPr lang="en-ZA" sz="1400" b="0" i="0" u="none" strike="noStrike">
                        <a:solidFill>
                          <a:srgbClr val="000000"/>
                        </a:solidFill>
                        <a:effectLst/>
                        <a:latin typeface="Calibri"/>
                      </a:endParaRPr>
                    </a:p>
                  </a:txBody>
                  <a:tcPr marL="9525" marR="9525" marT="9525" marB="0" anchor="ctr"/>
                </a:tc>
                <a:tc>
                  <a:txBody>
                    <a:bodyPr/>
                    <a:lstStyle/>
                    <a:p>
                      <a:pPr algn="ctr" fontAlgn="ctr"/>
                      <a:r>
                        <a:rPr lang="en-ZA" sz="1400" u="none" strike="noStrike">
                          <a:effectLst/>
                        </a:rPr>
                        <a:t>28%</a:t>
                      </a:r>
                      <a:endParaRPr lang="en-ZA" sz="1400" b="0" i="0" u="none" strike="noStrike">
                        <a:solidFill>
                          <a:srgbClr val="000000"/>
                        </a:solidFill>
                        <a:effectLst/>
                        <a:latin typeface="Calibri"/>
                      </a:endParaRPr>
                    </a:p>
                  </a:txBody>
                  <a:tcPr marL="9525" marR="9525" marT="9525" marB="0" anchor="ctr"/>
                </a:tc>
              </a:tr>
              <a:tr h="228600">
                <a:tc>
                  <a:txBody>
                    <a:bodyPr/>
                    <a:lstStyle/>
                    <a:p>
                      <a:pPr algn="l" fontAlgn="ctr"/>
                      <a:r>
                        <a:rPr lang="en-ZA" sz="1400" b="1" u="none" strike="noStrike" dirty="0">
                          <a:effectLst/>
                        </a:rPr>
                        <a:t>Total (percentage)</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a:effectLst/>
                        </a:rPr>
                        <a:t>100%</a:t>
                      </a:r>
                      <a:endParaRPr lang="en-ZA" sz="1400" b="1" i="0" u="none" strike="noStrike">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100%</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100%</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r>
              <a:tr h="228600">
                <a:tc>
                  <a:txBody>
                    <a:bodyPr/>
                    <a:lstStyle/>
                    <a:p>
                      <a:pPr algn="l" fontAlgn="ctr"/>
                      <a:r>
                        <a:rPr lang="en-ZA" sz="1400" b="1" u="none" strike="noStrike" dirty="0">
                          <a:effectLst/>
                        </a:rPr>
                        <a:t>Total (N)</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1511</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677</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600</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1402</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1063</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516</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183</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578</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403</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c>
                  <a:txBody>
                    <a:bodyPr/>
                    <a:lstStyle/>
                    <a:p>
                      <a:pPr algn="ctr" fontAlgn="ctr"/>
                      <a:r>
                        <a:rPr lang="en-ZA" sz="1400" b="1" u="none" strike="noStrike" dirty="0">
                          <a:effectLst/>
                        </a:rPr>
                        <a:t>6933</a:t>
                      </a:r>
                      <a:endParaRPr lang="en-ZA" sz="1400" b="1" i="0" u="none" strike="noStrike" dirty="0">
                        <a:solidFill>
                          <a:srgbClr val="000000"/>
                        </a:solidFill>
                        <a:effectLst/>
                        <a:latin typeface="Calibri"/>
                      </a:endParaRPr>
                    </a:p>
                  </a:txBody>
                  <a:tcPr marL="9525" marR="9525" marT="9525" marB="0" anchor="ctr">
                    <a:solidFill>
                      <a:schemeClr val="accent5">
                        <a:lumMod val="20000"/>
                        <a:lumOff val="80000"/>
                      </a:schemeClr>
                    </a:solidFill>
                  </a:tcPr>
                </a:tc>
              </a:tr>
              <a:tr h="723900">
                <a:tc gridSpan="11">
                  <a:txBody>
                    <a:bodyPr/>
                    <a:lstStyle/>
                    <a:p>
                      <a:pPr algn="l" fontAlgn="ctr"/>
                      <a:r>
                        <a:rPr lang="en-ZA" sz="1000" u="none" strike="noStrike" dirty="0">
                          <a:effectLst/>
                        </a:rPr>
                        <a:t>Source: </a:t>
                      </a:r>
                      <a:r>
                        <a:rPr lang="en-ZA" sz="1000" u="none" strike="noStrike" dirty="0" err="1">
                          <a:effectLst/>
                        </a:rPr>
                        <a:t>Persal</a:t>
                      </a:r>
                      <a:r>
                        <a:rPr lang="en-ZA" sz="1000" u="none" strike="noStrike" dirty="0">
                          <a:effectLst/>
                        </a:rPr>
                        <a:t>-EMIS matched dataset Notes: Compulsory retirement age for educators in South Africa is 65 years; but pensions can be accessed at 60 years without reducing take-home pension amounts. It follows that 60 is likely to be the de jure retirement age. Where turnover is identified between year t and t+4 then a principal is identified as likely to retire over the period if they are 56 years or older in year t. Principals are not limited to those who are the institutional leader of the school if there is more than one principal per school. </a:t>
                      </a:r>
                      <a:endParaRPr lang="en-ZA" sz="1000" b="0" i="0" u="none" strike="noStrike" dirty="0">
                        <a:solidFill>
                          <a:srgbClr val="000000"/>
                        </a:solidFill>
                        <a:effectLst/>
                        <a:latin typeface="Calibri"/>
                      </a:endParaRPr>
                    </a:p>
                  </a:txBody>
                  <a:tcPr marL="9525" marR="9525" marT="9525"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Tree>
    <p:extLst>
      <p:ext uri="{BB962C8B-B14F-4D97-AF65-F5344CB8AC3E}">
        <p14:creationId xmlns:p14="http://schemas.microsoft.com/office/powerpoint/2010/main" val="3494783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1674" y="476672"/>
            <a:ext cx="3049198" cy="1758944"/>
            <a:chOff x="5251" y="360046"/>
            <a:chExt cx="2353435" cy="1609674"/>
          </a:xfrm>
          <a:solidFill>
            <a:schemeClr val="accent1">
              <a:lumMod val="40000"/>
              <a:lumOff val="60000"/>
            </a:schemeClr>
          </a:solidFill>
        </p:grpSpPr>
        <p:sp>
          <p:nvSpPr>
            <p:cNvPr id="3" name="Rounded Rectangle 2"/>
            <p:cNvSpPr/>
            <p:nvPr/>
          </p:nvSpPr>
          <p:spPr>
            <a:xfrm>
              <a:off x="5251" y="360046"/>
              <a:ext cx="2353435" cy="160967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ounded Rectangle 4"/>
            <p:cNvSpPr/>
            <p:nvPr/>
          </p:nvSpPr>
          <p:spPr>
            <a:xfrm>
              <a:off x="52397" y="407192"/>
              <a:ext cx="2259143" cy="15153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ZA" sz="3600" kern="1200" dirty="0" smtClean="0">
                  <a:latin typeface="Corbel" panose="020B0503020204020204" pitchFamily="34" charset="0"/>
                </a:rPr>
                <a:t>Economics literature</a:t>
              </a:r>
              <a:endParaRPr lang="en-ZA" sz="3600" kern="1200" dirty="0">
                <a:latin typeface="Corbel" panose="020B0503020204020204" pitchFamily="34" charset="0"/>
              </a:endParaRPr>
            </a:p>
          </p:txBody>
        </p:sp>
      </p:grpSp>
      <p:sp>
        <p:nvSpPr>
          <p:cNvPr id="8" name="TextBox 7"/>
          <p:cNvSpPr txBox="1"/>
          <p:nvPr/>
        </p:nvSpPr>
        <p:spPr>
          <a:xfrm>
            <a:off x="5601072" y="476672"/>
            <a:ext cx="3672408" cy="1908215"/>
          </a:xfrm>
          <a:prstGeom prst="rect">
            <a:avLst/>
          </a:prstGeom>
          <a:noFill/>
        </p:spPr>
        <p:txBody>
          <a:bodyPr wrap="square" rtlCol="0">
            <a:spAutoFit/>
          </a:bodyPr>
          <a:lstStyle/>
          <a:p>
            <a:pPr algn="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Principals </a:t>
            </a:r>
            <a:r>
              <a:rPr lang="en-ZA" sz="3200" b="1" dirty="0">
                <a:solidFill>
                  <a:schemeClr val="accent1"/>
                </a:solidFill>
                <a:latin typeface="Helvetica" panose="020B0604020202020204" pitchFamily="34" charset="0"/>
                <a:ea typeface="Ebrima" panose="02000000000000000000" pitchFamily="2" charset="0"/>
                <a:cs typeface="Helvetica" panose="020B0604020202020204" pitchFamily="34" charset="0"/>
              </a:rPr>
              <a:t>are </a:t>
            </a: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2</a:t>
            </a:r>
            <a:r>
              <a:rPr lang="en-ZA" sz="3200" b="1" baseline="30000"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nd</a:t>
            </a: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 </a:t>
            </a:r>
          </a:p>
          <a:p>
            <a:pPr algn="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to </a:t>
            </a:r>
            <a:r>
              <a:rPr lang="en-ZA" sz="3200" b="1" dirty="0">
                <a:solidFill>
                  <a:schemeClr val="accent1"/>
                </a:solidFill>
                <a:latin typeface="Helvetica" panose="020B0604020202020204" pitchFamily="34" charset="0"/>
                <a:ea typeface="Ebrima" panose="02000000000000000000" pitchFamily="2" charset="0"/>
                <a:cs typeface="Helvetica" panose="020B0604020202020204" pitchFamily="34" charset="0"/>
              </a:rPr>
              <a:t>teachers</a:t>
            </a:r>
            <a:r>
              <a:rPr lang="en-ZA" dirty="0">
                <a:solidFill>
                  <a:schemeClr val="accent1"/>
                </a:solidFill>
                <a:latin typeface="Helvetica" panose="020B0604020202020204" pitchFamily="34" charset="0"/>
                <a:ea typeface="Ebrima" panose="02000000000000000000" pitchFamily="2" charset="0"/>
                <a:cs typeface="Helvetica" panose="020B0604020202020204" pitchFamily="34" charset="0"/>
              </a:rPr>
              <a:t> </a:t>
            </a:r>
          </a:p>
          <a:p>
            <a:pPr algn="r"/>
            <a:r>
              <a:rPr lang="en-ZA" dirty="0" smtClean="0">
                <a:latin typeface="Calibri Light" panose="020F0302020204030204" pitchFamily="34" charset="0"/>
              </a:rPr>
              <a:t>In terms of their importance for student learning &amp; school effectiveness . </a:t>
            </a:r>
            <a:endParaRPr lang="en-ZA" dirty="0">
              <a:latin typeface="Calibri Light" panose="020F0302020204030204" pitchFamily="34" charset="0"/>
            </a:endParaRPr>
          </a:p>
        </p:txBody>
      </p:sp>
      <p:sp>
        <p:nvSpPr>
          <p:cNvPr id="9" name="Rounded Rectangle 8"/>
          <p:cNvSpPr/>
          <p:nvPr/>
        </p:nvSpPr>
        <p:spPr>
          <a:xfrm>
            <a:off x="704528" y="2600911"/>
            <a:ext cx="8640960" cy="3420377"/>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000" dirty="0" smtClean="0">
                <a:latin typeface="Ebrima" panose="02000000000000000000" pitchFamily="2" charset="0"/>
                <a:ea typeface="Ebrima" panose="02000000000000000000" pitchFamily="2" charset="0"/>
                <a:cs typeface="Ebrima" panose="02000000000000000000" pitchFamily="2" charset="0"/>
              </a:rPr>
              <a:t>After isolating out the contribution of students’ background, school characteristics, teacher quality… </a:t>
            </a:r>
          </a:p>
          <a:p>
            <a:pPr algn="ctr"/>
            <a:endParaRPr lang="en-ZA" sz="2000" dirty="0" smtClean="0">
              <a:latin typeface="Ebrima" panose="02000000000000000000" pitchFamily="2" charset="0"/>
              <a:ea typeface="Ebrima" panose="02000000000000000000" pitchFamily="2" charset="0"/>
              <a:cs typeface="Ebrima" panose="02000000000000000000" pitchFamily="2" charset="0"/>
            </a:endParaRPr>
          </a:p>
          <a:p>
            <a:pPr algn="ctr"/>
            <a:r>
              <a:rPr lang="en-ZA" sz="2400" dirty="0" smtClean="0">
                <a:latin typeface="Ebrima" panose="02000000000000000000" pitchFamily="2" charset="0"/>
                <a:ea typeface="Ebrima" panose="02000000000000000000" pitchFamily="2" charset="0"/>
                <a:cs typeface="Ebrima" panose="02000000000000000000" pitchFamily="2" charset="0"/>
              </a:rPr>
              <a:t>A </a:t>
            </a:r>
            <a:r>
              <a:rPr lang="en-ZA" sz="2400" dirty="0">
                <a:latin typeface="Ebrima" panose="02000000000000000000" pitchFamily="2" charset="0"/>
                <a:ea typeface="Ebrima" panose="02000000000000000000" pitchFamily="2" charset="0"/>
                <a:cs typeface="Ebrima" panose="02000000000000000000" pitchFamily="2" charset="0"/>
              </a:rPr>
              <a:t>highly effective principal can raise the achievement of the average student by </a:t>
            </a:r>
            <a:r>
              <a:rPr lang="en-ZA" sz="2400" b="1" dirty="0">
                <a:solidFill>
                  <a:schemeClr val="accent1">
                    <a:lumMod val="40000"/>
                    <a:lumOff val="60000"/>
                  </a:schemeClr>
                </a:solidFill>
                <a:latin typeface="Ebrima" panose="02000000000000000000" pitchFamily="2" charset="0"/>
                <a:ea typeface="Ebrima" panose="02000000000000000000" pitchFamily="2" charset="0"/>
                <a:cs typeface="Ebrima" panose="02000000000000000000" pitchFamily="2" charset="0"/>
              </a:rPr>
              <a:t>2-7 months of learning in a </a:t>
            </a:r>
            <a:r>
              <a:rPr lang="en-ZA" sz="2400" b="1" dirty="0" smtClean="0">
                <a:solidFill>
                  <a:schemeClr val="accent1">
                    <a:lumMod val="40000"/>
                    <a:lumOff val="60000"/>
                  </a:schemeClr>
                </a:solidFill>
                <a:latin typeface="Ebrima" panose="02000000000000000000" pitchFamily="2" charset="0"/>
                <a:ea typeface="Ebrima" panose="02000000000000000000" pitchFamily="2" charset="0"/>
                <a:cs typeface="Ebrima" panose="02000000000000000000" pitchFamily="2" charset="0"/>
              </a:rPr>
              <a:t>year</a:t>
            </a:r>
            <a:r>
              <a:rPr lang="en-ZA" sz="2400" dirty="0" smtClean="0">
                <a:latin typeface="Ebrima" panose="02000000000000000000" pitchFamily="2" charset="0"/>
                <a:ea typeface="Ebrima" panose="02000000000000000000" pitchFamily="2" charset="0"/>
                <a:cs typeface="Ebrima" panose="02000000000000000000" pitchFamily="2" charset="0"/>
              </a:rPr>
              <a:t>. A highly in ineffective one can lower achievement by the same amount. </a:t>
            </a:r>
            <a:r>
              <a:rPr lang="en-ZA" sz="2400" u="sng" dirty="0" smtClean="0">
                <a:latin typeface="Ebrima" panose="02000000000000000000" pitchFamily="2" charset="0"/>
                <a:ea typeface="Ebrima" panose="02000000000000000000" pitchFamily="2" charset="0"/>
                <a:cs typeface="Ebrima" panose="02000000000000000000" pitchFamily="2" charset="0"/>
              </a:rPr>
              <a:t> </a:t>
            </a:r>
          </a:p>
          <a:p>
            <a:pPr algn="ctr"/>
            <a:endParaRPr lang="en-ZA" sz="2400" u="sng" dirty="0" smtClean="0">
              <a:latin typeface="Ebrima" panose="02000000000000000000" pitchFamily="2" charset="0"/>
              <a:ea typeface="Ebrima" panose="02000000000000000000" pitchFamily="2" charset="0"/>
              <a:cs typeface="Ebrima" panose="02000000000000000000" pitchFamily="2" charset="0"/>
            </a:endParaRPr>
          </a:p>
          <a:p>
            <a:pPr algn="r"/>
            <a:r>
              <a:rPr lang="en-ZA"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ZA" sz="1600" dirty="0">
                <a:solidFill>
                  <a:schemeClr val="bg1"/>
                </a:solidFill>
                <a:latin typeface="Ebrima" panose="02000000000000000000" pitchFamily="2" charset="0"/>
                <a:ea typeface="Ebrima" panose="02000000000000000000" pitchFamily="2" charset="0"/>
                <a:cs typeface="Ebrima" panose="02000000000000000000" pitchFamily="2" charset="0"/>
              </a:rPr>
              <a:t>Branch, </a:t>
            </a:r>
            <a:r>
              <a:rPr lang="en-ZA" sz="1600" dirty="0" err="1">
                <a:solidFill>
                  <a:schemeClr val="bg1"/>
                </a:solidFill>
                <a:latin typeface="Ebrima" panose="02000000000000000000" pitchFamily="2" charset="0"/>
                <a:ea typeface="Ebrima" panose="02000000000000000000" pitchFamily="2" charset="0"/>
                <a:cs typeface="Ebrima" panose="02000000000000000000" pitchFamily="2" charset="0"/>
              </a:rPr>
              <a:t>Hanushek</a:t>
            </a:r>
            <a:r>
              <a:rPr lang="en-ZA" sz="1600" dirty="0">
                <a:solidFill>
                  <a:schemeClr val="bg1"/>
                </a:solidFill>
                <a:latin typeface="Ebrima" panose="02000000000000000000" pitchFamily="2" charset="0"/>
                <a:ea typeface="Ebrima" panose="02000000000000000000" pitchFamily="2" charset="0"/>
                <a:cs typeface="Ebrima" panose="02000000000000000000" pitchFamily="2" charset="0"/>
              </a:rPr>
              <a:t> &amp; </a:t>
            </a:r>
            <a:r>
              <a:rPr lang="en-ZA" sz="1600" dirty="0" err="1">
                <a:solidFill>
                  <a:schemeClr val="bg1"/>
                </a:solidFill>
                <a:latin typeface="Ebrima" panose="02000000000000000000" pitchFamily="2" charset="0"/>
                <a:ea typeface="Ebrima" panose="02000000000000000000" pitchFamily="2" charset="0"/>
                <a:cs typeface="Ebrima" panose="02000000000000000000" pitchFamily="2" charset="0"/>
              </a:rPr>
              <a:t>Rivkin</a:t>
            </a:r>
            <a:r>
              <a:rPr lang="en-ZA" sz="1600" dirty="0">
                <a:solidFill>
                  <a:schemeClr val="bg1"/>
                </a:solidFill>
                <a:latin typeface="Ebrima" panose="02000000000000000000" pitchFamily="2" charset="0"/>
                <a:ea typeface="Ebrima" panose="02000000000000000000" pitchFamily="2" charset="0"/>
                <a:cs typeface="Ebrima" panose="02000000000000000000" pitchFamily="2" charset="0"/>
              </a:rPr>
              <a:t> 2012; see also </a:t>
            </a:r>
            <a:r>
              <a:rPr lang="en-ZA" sz="1600" dirty="0" err="1">
                <a:solidFill>
                  <a:schemeClr val="bg1"/>
                </a:solidFill>
                <a:latin typeface="Ebrima" panose="02000000000000000000" pitchFamily="2" charset="0"/>
                <a:ea typeface="Ebrima" panose="02000000000000000000" pitchFamily="2" charset="0"/>
                <a:cs typeface="Ebrima" panose="02000000000000000000" pitchFamily="2" charset="0"/>
              </a:rPr>
              <a:t>Coelli</a:t>
            </a:r>
            <a:r>
              <a:rPr lang="en-ZA" sz="1600" dirty="0">
                <a:solidFill>
                  <a:schemeClr val="bg1"/>
                </a:solidFill>
                <a:latin typeface="Ebrima" panose="02000000000000000000" pitchFamily="2" charset="0"/>
                <a:ea typeface="Ebrima" panose="02000000000000000000" pitchFamily="2" charset="0"/>
                <a:cs typeface="Ebrima" panose="02000000000000000000" pitchFamily="2" charset="0"/>
              </a:rPr>
              <a:t> &amp; Green 2012; </a:t>
            </a:r>
            <a:endParaRPr lang="en-ZA" sz="160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algn="r"/>
            <a:r>
              <a:rPr lang="en-ZA" sz="1600" dirty="0" smtClean="0">
                <a:solidFill>
                  <a:schemeClr val="bg1"/>
                </a:solidFill>
                <a:latin typeface="Ebrima" panose="02000000000000000000" pitchFamily="2" charset="0"/>
                <a:ea typeface="Ebrima" panose="02000000000000000000" pitchFamily="2" charset="0"/>
                <a:cs typeface="Ebrima" panose="02000000000000000000" pitchFamily="2" charset="0"/>
              </a:rPr>
              <a:t>Grissom</a:t>
            </a:r>
            <a:r>
              <a:rPr lang="en-ZA"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ZA" sz="1600" dirty="0" err="1">
                <a:solidFill>
                  <a:schemeClr val="bg1"/>
                </a:solidFill>
                <a:latin typeface="Ebrima" panose="02000000000000000000" pitchFamily="2" charset="0"/>
                <a:ea typeface="Ebrima" panose="02000000000000000000" pitchFamily="2" charset="0"/>
                <a:cs typeface="Ebrima" panose="02000000000000000000" pitchFamily="2" charset="0"/>
              </a:rPr>
              <a:t>Kalogrides</a:t>
            </a:r>
            <a:r>
              <a:rPr lang="en-ZA" sz="1600" dirty="0">
                <a:solidFill>
                  <a:schemeClr val="bg1"/>
                </a:solidFill>
                <a:latin typeface="Ebrima" panose="02000000000000000000" pitchFamily="2" charset="0"/>
                <a:ea typeface="Ebrima" panose="02000000000000000000" pitchFamily="2" charset="0"/>
                <a:cs typeface="Ebrima" panose="02000000000000000000" pitchFamily="2" charset="0"/>
              </a:rPr>
              <a:t> &amp; Loeb 2012; Chiang, Lipscomb &amp; Gill 2012) </a:t>
            </a:r>
          </a:p>
        </p:txBody>
      </p:sp>
    </p:spTree>
    <p:extLst>
      <p:ext uri="{BB962C8B-B14F-4D97-AF65-F5344CB8AC3E}">
        <p14:creationId xmlns:p14="http://schemas.microsoft.com/office/powerpoint/2010/main" val="1477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274638"/>
            <a:ext cx="9361040" cy="1145178"/>
          </a:xfrm>
        </p:spPr>
        <p:txBody>
          <a:bodyPr/>
          <a:lstStyle/>
          <a:p>
            <a:r>
              <a:rPr lang="en-ZA" sz="3600" dirty="0"/>
              <a:t>Provincial dimension to principal turnover </a:t>
            </a:r>
            <a:r>
              <a:rPr lang="en-ZA" sz="3600" dirty="0" smtClean="0"/>
              <a:t>(2)</a:t>
            </a:r>
            <a:endParaRPr lang="en-ZA"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74378802"/>
              </p:ext>
            </p:extLst>
          </p:nvPr>
        </p:nvGraphicFramePr>
        <p:xfrm>
          <a:off x="344488" y="1844824"/>
          <a:ext cx="9145018" cy="3226648"/>
        </p:xfrm>
        <a:graphic>
          <a:graphicData uri="http://schemas.openxmlformats.org/drawingml/2006/table">
            <a:tbl>
              <a:tblPr>
                <a:tableStyleId>{9D7B26C5-4107-4FEC-AEDC-1716B250A1EF}</a:tableStyleId>
              </a:tblPr>
              <a:tblGrid>
                <a:gridCol w="2110388"/>
                <a:gridCol w="703463"/>
                <a:gridCol w="703463"/>
                <a:gridCol w="703463"/>
                <a:gridCol w="703463"/>
                <a:gridCol w="703463"/>
                <a:gridCol w="703463"/>
                <a:gridCol w="703463"/>
                <a:gridCol w="703463"/>
                <a:gridCol w="703463"/>
                <a:gridCol w="703463"/>
              </a:tblGrid>
              <a:tr h="268475">
                <a:tc gridSpan="6">
                  <a:txBody>
                    <a:bodyPr/>
                    <a:lstStyle/>
                    <a:p>
                      <a:pPr algn="l" fontAlgn="ctr"/>
                      <a:r>
                        <a:rPr lang="en-ZA" sz="1800" b="1" u="none" strike="noStrike" dirty="0" smtClean="0">
                          <a:effectLst/>
                        </a:rPr>
                        <a:t>Percentage of principals 55 years or older, 2012</a:t>
                      </a:r>
                      <a:endParaRPr lang="en-ZA" sz="1800" b="1" i="0" u="none" strike="noStrike" dirty="0">
                        <a:solidFill>
                          <a:srgbClr val="000000"/>
                        </a:solidFill>
                        <a:effectLst/>
                        <a:latin typeface="Calibri"/>
                      </a:endParaRPr>
                    </a:p>
                  </a:txBody>
                  <a:tcPr marL="9525" marR="9525" marT="9525"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b"/>
                      <a:endParaRPr lang="en-ZA" sz="1800" b="1" i="0" u="none" strike="noStrike" dirty="0">
                        <a:solidFill>
                          <a:srgbClr val="000000"/>
                        </a:solidFill>
                        <a:effectLst/>
                        <a:latin typeface="Calibri"/>
                      </a:endParaRPr>
                    </a:p>
                  </a:txBody>
                  <a:tcPr marL="9525" marR="9525" marT="9525" marB="0" anchor="b"/>
                </a:tc>
                <a:tc hMerge="1">
                  <a:txBody>
                    <a:bodyPr/>
                    <a:lstStyle/>
                    <a:p>
                      <a:pPr algn="l" fontAlgn="b"/>
                      <a:endParaRPr lang="en-ZA" sz="1800" b="1" i="0" u="none" strike="noStrike" dirty="0">
                        <a:solidFill>
                          <a:srgbClr val="000000"/>
                        </a:solidFill>
                        <a:effectLst/>
                        <a:latin typeface="Calibri"/>
                      </a:endParaRPr>
                    </a:p>
                  </a:txBody>
                  <a:tcPr marL="9525" marR="9525" marT="9525" marB="0" anchor="b"/>
                </a:tc>
                <a:tc>
                  <a:txBody>
                    <a:bodyPr/>
                    <a:lstStyle/>
                    <a:p>
                      <a:pPr algn="l" fontAlgn="b"/>
                      <a:endParaRPr lang="en-ZA" sz="1800" b="1" i="0" u="none" strike="noStrike" dirty="0" smtClean="0">
                        <a:solidFill>
                          <a:srgbClr val="000000"/>
                        </a:solidFill>
                        <a:effectLst/>
                        <a:latin typeface="Calibri"/>
                      </a:endParaRPr>
                    </a:p>
                    <a:p>
                      <a:pPr algn="l" fontAlgn="b"/>
                      <a:endParaRPr lang="en-ZA" sz="1800" b="1" i="0" u="none" strike="noStrike" dirty="0">
                        <a:solidFill>
                          <a:srgbClr val="000000"/>
                        </a:solidFill>
                        <a:effectLst/>
                        <a:latin typeface="Calibri"/>
                      </a:endParaRPr>
                    </a:p>
                  </a:txBody>
                  <a:tcPr marL="9525" marR="9525" marT="9525" marB="0" anchor="b"/>
                </a:tc>
                <a:tc>
                  <a:txBody>
                    <a:bodyPr/>
                    <a:lstStyle/>
                    <a:p>
                      <a:pPr algn="l" fontAlgn="b"/>
                      <a:endParaRPr lang="en-ZA" sz="1800" b="1" i="0" u="none" strike="noStrike">
                        <a:solidFill>
                          <a:srgbClr val="000000"/>
                        </a:solidFill>
                        <a:effectLst/>
                        <a:latin typeface="Calibri"/>
                      </a:endParaRPr>
                    </a:p>
                  </a:txBody>
                  <a:tcPr marL="9525" marR="9525" marT="9525" marB="0" anchor="b"/>
                </a:tc>
                <a:tc>
                  <a:txBody>
                    <a:bodyPr/>
                    <a:lstStyle/>
                    <a:p>
                      <a:pPr algn="l" fontAlgn="b"/>
                      <a:endParaRPr lang="en-ZA" sz="1800" b="1" i="0" u="none" strike="noStrike">
                        <a:solidFill>
                          <a:srgbClr val="000000"/>
                        </a:solidFill>
                        <a:effectLst/>
                        <a:latin typeface="Calibri"/>
                      </a:endParaRPr>
                    </a:p>
                  </a:txBody>
                  <a:tcPr marL="9525" marR="9525" marT="9525" marB="0" anchor="b"/>
                </a:tc>
                <a:tc>
                  <a:txBody>
                    <a:bodyPr/>
                    <a:lstStyle/>
                    <a:p>
                      <a:pPr algn="l" fontAlgn="b"/>
                      <a:endParaRPr lang="en-ZA" sz="1800" b="1" i="0" u="none" strike="noStrike">
                        <a:solidFill>
                          <a:srgbClr val="000000"/>
                        </a:solidFill>
                        <a:effectLst/>
                        <a:latin typeface="Calibri"/>
                      </a:endParaRPr>
                    </a:p>
                  </a:txBody>
                  <a:tcPr marL="9525" marR="9525" marT="9525" marB="0" anchor="b"/>
                </a:tc>
                <a:tc>
                  <a:txBody>
                    <a:bodyPr/>
                    <a:lstStyle/>
                    <a:p>
                      <a:pPr algn="l" fontAlgn="b"/>
                      <a:endParaRPr lang="en-ZA" sz="1800" b="1" i="0" u="none" strike="noStrike" dirty="0">
                        <a:solidFill>
                          <a:srgbClr val="000000"/>
                        </a:solidFill>
                        <a:effectLst/>
                        <a:latin typeface="Calibri"/>
                      </a:endParaRPr>
                    </a:p>
                  </a:txBody>
                  <a:tcPr marL="9525" marR="9525" marT="9525" marB="0" anchor="b"/>
                </a:tc>
              </a:tr>
              <a:tr h="268475">
                <a:tc>
                  <a:txBody>
                    <a:bodyPr/>
                    <a:lstStyle/>
                    <a:p>
                      <a:pPr algn="l" fontAlgn="ctr"/>
                      <a:r>
                        <a:rPr lang="en-ZA" sz="1400" b="1" u="none" strike="noStrike" dirty="0">
                          <a:effectLst/>
                        </a:rPr>
                        <a:t> </a:t>
                      </a:r>
                      <a:endParaRPr lang="en-ZA" sz="1400" b="1" i="0" u="none" strike="noStrike" dirty="0">
                        <a:solidFill>
                          <a:srgbClr val="000000"/>
                        </a:solidFill>
                        <a:effectLst/>
                        <a:latin typeface="Calibri"/>
                      </a:endParaRPr>
                    </a:p>
                  </a:txBody>
                  <a:tcPr marL="9525" marR="9525" marT="9525" marB="0" anchor="ctr"/>
                </a:tc>
                <a:tc>
                  <a:txBody>
                    <a:bodyPr/>
                    <a:lstStyle/>
                    <a:p>
                      <a:pPr algn="ctr" fontAlgn="ctr"/>
                      <a:r>
                        <a:rPr lang="en-ZA" sz="1400" b="1" u="none" strike="noStrike">
                          <a:effectLst/>
                        </a:rPr>
                        <a:t>EC</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FS</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GP</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KZN</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LP</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MP</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NC</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NW</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a:effectLst/>
                        </a:rPr>
                        <a:t>WC</a:t>
                      </a:r>
                      <a:endParaRPr lang="en-ZA" sz="1400" b="1" i="0" u="none" strike="noStrike">
                        <a:solidFill>
                          <a:srgbClr val="000000"/>
                        </a:solidFill>
                        <a:effectLst/>
                        <a:latin typeface="Calibri"/>
                      </a:endParaRPr>
                    </a:p>
                  </a:txBody>
                  <a:tcPr marL="9525" marR="9525" marT="9525" marB="0" anchor="ctr"/>
                </a:tc>
                <a:tc>
                  <a:txBody>
                    <a:bodyPr/>
                    <a:lstStyle/>
                    <a:p>
                      <a:pPr algn="ctr" fontAlgn="ctr"/>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ctr"/>
                </a:tc>
              </a:tr>
              <a:tr h="268475">
                <a:tc>
                  <a:txBody>
                    <a:bodyPr/>
                    <a:lstStyle/>
                    <a:p>
                      <a:pPr algn="l" fontAlgn="b"/>
                      <a:r>
                        <a:rPr lang="en-ZA" sz="1400" u="none" strike="noStrike" dirty="0">
                          <a:effectLst/>
                        </a:rPr>
                        <a:t>55 years or older (%)</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31.54</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a:effectLst/>
                        </a:rPr>
                        <a:t>31.02</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37.76</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28.77</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36.91</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32.48</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28.98</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34.39</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39.77</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dirty="0">
                          <a:effectLst/>
                        </a:rPr>
                        <a:t>32.99</a:t>
                      </a:r>
                      <a:endParaRPr lang="en-ZA" sz="1400" b="0" i="0" u="none" strike="noStrike" dirty="0">
                        <a:solidFill>
                          <a:srgbClr val="000000"/>
                        </a:solidFill>
                        <a:effectLst/>
                        <a:latin typeface="Calibri"/>
                      </a:endParaRPr>
                    </a:p>
                  </a:txBody>
                  <a:tcPr marL="9525" marR="9525" marT="9525" marB="0" anchor="b"/>
                </a:tc>
              </a:tr>
              <a:tr h="268475">
                <a:tc>
                  <a:txBody>
                    <a:bodyPr/>
                    <a:lstStyle/>
                    <a:p>
                      <a:pPr algn="l" fontAlgn="b"/>
                      <a:r>
                        <a:rPr lang="en-ZA" sz="1400" u="none" strike="noStrike">
                          <a:effectLst/>
                        </a:rPr>
                        <a:t>Under 55 years (%)</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68.46</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dirty="0">
                          <a:effectLst/>
                        </a:rPr>
                        <a:t>68.98</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62.24</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71.23</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a:effectLst/>
                        </a:rPr>
                        <a:t>63.09</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67.52</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71.02</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65.61</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60.23</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67.01</a:t>
                      </a:r>
                      <a:endParaRPr lang="en-ZA" sz="1400" b="0" i="0" u="none" strike="noStrike">
                        <a:solidFill>
                          <a:srgbClr val="000000"/>
                        </a:solidFill>
                        <a:effectLst/>
                        <a:latin typeface="Calibri"/>
                      </a:endParaRPr>
                    </a:p>
                  </a:txBody>
                  <a:tcPr marL="9525" marR="9525" marT="9525" marB="0" anchor="b"/>
                </a:tc>
              </a:tr>
              <a:tr h="268475">
                <a:tc>
                  <a:txBody>
                    <a:bodyPr/>
                    <a:lstStyle/>
                    <a:p>
                      <a:pPr algn="l" fontAlgn="b"/>
                      <a:r>
                        <a:rPr lang="en-ZA" sz="1400" b="1" u="none" strike="noStrike">
                          <a:effectLst/>
                        </a:rPr>
                        <a:t>Total</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100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100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100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dirty="0">
                          <a:effectLst/>
                        </a:rPr>
                        <a:t>100</a:t>
                      </a:r>
                      <a:endParaRPr lang="en-ZA" sz="1400" b="1"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dirty="0">
                          <a:effectLst/>
                        </a:rPr>
                        <a:t>100</a:t>
                      </a:r>
                      <a:endParaRPr lang="en-ZA" sz="1400" b="1"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100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100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100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100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dirty="0">
                          <a:effectLst/>
                        </a:rPr>
                        <a:t>100</a:t>
                      </a:r>
                      <a:endParaRPr lang="en-ZA" sz="1400" b="1"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268475">
                <a:tc>
                  <a:txBody>
                    <a:bodyPr/>
                    <a:lstStyle/>
                    <a:p>
                      <a:pPr algn="l" fontAlgn="b"/>
                      <a:r>
                        <a:rPr lang="en-ZA" sz="1400" u="none" strike="noStrike">
                          <a:effectLst/>
                        </a:rPr>
                        <a:t>55 years or older (#)</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1 658</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380</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816</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1 608</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1 295</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dirty="0">
                          <a:effectLst/>
                        </a:rPr>
                        <a:t>581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a:effectLst/>
                        </a:rPr>
                        <a:t>171</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584</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610</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7 703</a:t>
                      </a:r>
                      <a:endParaRPr lang="en-ZA" sz="1400" b="0" i="0" u="none" strike="noStrike">
                        <a:solidFill>
                          <a:srgbClr val="000000"/>
                        </a:solidFill>
                        <a:effectLst/>
                        <a:latin typeface="Calibri"/>
                      </a:endParaRPr>
                    </a:p>
                  </a:txBody>
                  <a:tcPr marL="9525" marR="9525" marT="9525" marB="0" anchor="b"/>
                </a:tc>
              </a:tr>
              <a:tr h="268475">
                <a:tc>
                  <a:txBody>
                    <a:bodyPr/>
                    <a:lstStyle/>
                    <a:p>
                      <a:pPr algn="l" fontAlgn="b"/>
                      <a:r>
                        <a:rPr lang="en-ZA" sz="1400" u="none" strike="noStrike">
                          <a:effectLst/>
                        </a:rPr>
                        <a:t>Under 55 years (#)</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3 599</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845</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1 345</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3 982</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2 214</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dirty="0">
                          <a:effectLst/>
                        </a:rPr>
                        <a:t>1 208</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a:effectLst/>
                        </a:rPr>
                        <a:t>419</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1 114</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924</a:t>
                      </a:r>
                      <a:endParaRPr lang="en-ZA" sz="1400" b="0" i="0" u="none" strike="noStrike">
                        <a:solidFill>
                          <a:srgbClr val="000000"/>
                        </a:solidFill>
                        <a:effectLst/>
                        <a:latin typeface="Calibri"/>
                      </a:endParaRPr>
                    </a:p>
                  </a:txBody>
                  <a:tcPr marL="9525" marR="9525" marT="9525" marB="0" anchor="b"/>
                </a:tc>
                <a:tc>
                  <a:txBody>
                    <a:bodyPr/>
                    <a:lstStyle/>
                    <a:p>
                      <a:pPr algn="ctr" fontAlgn="b"/>
                      <a:r>
                        <a:rPr lang="en-ZA" sz="1400" u="none" strike="noStrike">
                          <a:effectLst/>
                        </a:rPr>
                        <a:t>15 650</a:t>
                      </a:r>
                      <a:endParaRPr lang="en-ZA" sz="1400" b="0" i="0" u="none" strike="noStrike">
                        <a:solidFill>
                          <a:srgbClr val="000000"/>
                        </a:solidFill>
                        <a:effectLst/>
                        <a:latin typeface="Calibri"/>
                      </a:endParaRPr>
                    </a:p>
                  </a:txBody>
                  <a:tcPr marL="9525" marR="9525" marT="9525" marB="0" anchor="b"/>
                </a:tc>
              </a:tr>
              <a:tr h="281260">
                <a:tc>
                  <a:txBody>
                    <a:bodyPr/>
                    <a:lstStyle/>
                    <a:p>
                      <a:pPr algn="l" fontAlgn="b"/>
                      <a:r>
                        <a:rPr lang="en-ZA" sz="1400" b="1" u="none" strike="noStrike">
                          <a:effectLst/>
                        </a:rPr>
                        <a:t>Total</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5 257</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1 225</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2 161</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5 590</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3 509</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1 789</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dirty="0">
                          <a:effectLst/>
                        </a:rPr>
                        <a:t>590</a:t>
                      </a:r>
                      <a:endParaRPr lang="en-ZA" sz="1400" b="1"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1 698</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a:effectLst/>
                        </a:rPr>
                        <a:t>1 534</a:t>
                      </a:r>
                      <a:endParaRPr lang="en-ZA" sz="1400" b="1"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ctr" fontAlgn="b"/>
                      <a:r>
                        <a:rPr lang="en-ZA" sz="1400" b="1" u="none" strike="noStrike" dirty="0">
                          <a:effectLst/>
                        </a:rPr>
                        <a:t>23 353</a:t>
                      </a:r>
                      <a:endParaRPr lang="en-ZA" sz="1400" b="1"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776373">
                <a:tc gridSpan="11">
                  <a:txBody>
                    <a:bodyPr/>
                    <a:lstStyle/>
                    <a:p>
                      <a:pPr algn="l" fontAlgn="ctr"/>
                      <a:endParaRPr lang="en-ZA" sz="1400" u="none" strike="noStrike" dirty="0" smtClean="0">
                        <a:effectLst/>
                      </a:endParaRPr>
                    </a:p>
                    <a:p>
                      <a:pPr algn="l" fontAlgn="ctr"/>
                      <a:r>
                        <a:rPr lang="en-ZA" sz="1400" u="none" strike="noStrike" dirty="0" smtClean="0">
                          <a:effectLst/>
                        </a:rPr>
                        <a:t>Source</a:t>
                      </a:r>
                      <a:r>
                        <a:rPr lang="en-ZA" sz="1400" u="none" strike="noStrike" dirty="0">
                          <a:effectLst/>
                        </a:rPr>
                        <a:t>: </a:t>
                      </a:r>
                      <a:r>
                        <a:rPr lang="en-ZA" sz="1400" u="none" strike="noStrike" dirty="0" err="1">
                          <a:effectLst/>
                        </a:rPr>
                        <a:t>Persal</a:t>
                      </a:r>
                      <a:r>
                        <a:rPr lang="en-ZA" sz="1400" u="none" strike="noStrike" dirty="0">
                          <a:effectLst/>
                        </a:rPr>
                        <a:t>-EMIS matched dataset Notes: Principals are not limited to those who are the institutional leader of the school if there is more than one principal per school. </a:t>
                      </a:r>
                      <a:endParaRPr lang="en-ZA" sz="1400" b="0" i="0" u="none" strike="noStrike" dirty="0">
                        <a:solidFill>
                          <a:srgbClr val="000000"/>
                        </a:solidFill>
                        <a:effectLst/>
                        <a:latin typeface="Calibri"/>
                      </a:endParaRPr>
                    </a:p>
                  </a:txBody>
                  <a:tcPr marL="9525" marR="9525" marT="9525"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Tree>
    <p:extLst>
      <p:ext uri="{BB962C8B-B14F-4D97-AF65-F5344CB8AC3E}">
        <p14:creationId xmlns:p14="http://schemas.microsoft.com/office/powerpoint/2010/main" val="2969685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31268" y="3359895"/>
            <a:ext cx="6934200" cy="584775"/>
          </a:xfrm>
        </p:spPr>
        <p:txBody>
          <a:bodyPr/>
          <a:lstStyle/>
          <a:p>
            <a:pPr algn="ctr"/>
            <a:r>
              <a:rPr lang="en-ZA" sz="3200" b="1" dirty="0">
                <a:latin typeface="Corbel" panose="020B0503020204020204" pitchFamily="34" charset="0"/>
              </a:rPr>
              <a:t>4</a:t>
            </a:r>
            <a:r>
              <a:rPr lang="en-ZA" sz="3200" b="1" dirty="0" smtClean="0">
                <a:latin typeface="Corbel" panose="020B0503020204020204" pitchFamily="34" charset="0"/>
              </a:rPr>
              <a:t>) Low levels of principal turnover</a:t>
            </a:r>
            <a:endParaRPr lang="en-ZA" sz="3200" b="1" dirty="0">
              <a:latin typeface="Corbel" panose="020B0503020204020204" pitchFamily="34" charset="0"/>
            </a:endParaRPr>
          </a:p>
        </p:txBody>
      </p:sp>
    </p:spTree>
    <p:extLst>
      <p:ext uri="{BB962C8B-B14F-4D97-AF65-F5344CB8AC3E}">
        <p14:creationId xmlns:p14="http://schemas.microsoft.com/office/powerpoint/2010/main" val="840257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706090"/>
          </a:xfrm>
        </p:spPr>
        <p:txBody>
          <a:bodyPr/>
          <a:lstStyle/>
          <a:p>
            <a:r>
              <a:rPr lang="en-ZA" sz="4400" dirty="0" smtClean="0">
                <a:latin typeface="Corbel" panose="020B0503020204020204" pitchFamily="34" charset="0"/>
              </a:rPr>
              <a:t>Low levels of churning</a:t>
            </a:r>
            <a:endParaRPr lang="en-ZA" sz="4400" dirty="0">
              <a:latin typeface="Corbel" panose="020B0503020204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38831266"/>
              </p:ext>
            </p:extLst>
          </p:nvPr>
        </p:nvGraphicFramePr>
        <p:xfrm>
          <a:off x="958430" y="1988841"/>
          <a:ext cx="8027019" cy="3035786"/>
        </p:xfrm>
        <a:graphic>
          <a:graphicData uri="http://schemas.openxmlformats.org/drawingml/2006/table">
            <a:tbl>
              <a:tblPr firstRow="1" firstCol="1" bandRow="1"/>
              <a:tblGrid>
                <a:gridCol w="2474657"/>
                <a:gridCol w="2776181"/>
                <a:gridCol w="2776181"/>
              </a:tblGrid>
              <a:tr h="1056163">
                <a:tc>
                  <a:txBody>
                    <a:bodyPr/>
                    <a:lstStyle/>
                    <a:p>
                      <a:pPr>
                        <a:lnSpc>
                          <a:spcPct val="115000"/>
                        </a:lnSpc>
                      </a:pPr>
                      <a:endParaRPr lang="en-ZA" sz="1600" dirty="0">
                        <a:effectLst/>
                        <a:latin typeface="Calibri"/>
                      </a:endParaRPr>
                    </a:p>
                  </a:txBody>
                  <a:tcPr marL="74295" marR="7429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b="1" dirty="0">
                          <a:solidFill>
                            <a:srgbClr val="000000"/>
                          </a:solidFill>
                          <a:effectLst/>
                          <a:latin typeface="Times New Roman"/>
                          <a:ea typeface="Times New Roman"/>
                          <a:cs typeface="Times New Roman"/>
                        </a:rPr>
                        <a:t>Turnover over the period</a:t>
                      </a:r>
                      <a:endParaRPr lang="en-ZA" sz="1600" dirty="0">
                        <a:effectLst/>
                        <a:latin typeface="Times New Roman"/>
                        <a:ea typeface="Calibri"/>
                        <a:cs typeface="Times New Roman"/>
                      </a:endParaRPr>
                    </a:p>
                  </a:txBody>
                  <a:tcPr marL="74295" marR="7429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b="1" dirty="0">
                          <a:solidFill>
                            <a:srgbClr val="000000"/>
                          </a:solidFill>
                          <a:effectLst/>
                          <a:latin typeface="Times New Roman"/>
                          <a:ea typeface="Times New Roman"/>
                          <a:cs typeface="Times New Roman"/>
                        </a:rPr>
                        <a:t>Average yearly turnover rates (lower bound) over the period</a:t>
                      </a:r>
                      <a:endParaRPr lang="en-ZA" sz="1600" dirty="0">
                        <a:effectLst/>
                        <a:latin typeface="Times New Roman"/>
                        <a:ea typeface="Calibri"/>
                        <a:cs typeface="Times New Roman"/>
                      </a:endParaRPr>
                    </a:p>
                  </a:txBody>
                  <a:tcPr marL="74295" marR="74295"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9586">
                <a:tc>
                  <a:txBody>
                    <a:bodyPr/>
                    <a:lstStyle/>
                    <a:p>
                      <a:pPr algn="ctr">
                        <a:lnSpc>
                          <a:spcPct val="150000"/>
                        </a:lnSpc>
                        <a:spcBef>
                          <a:spcPts val="600"/>
                        </a:spcBef>
                        <a:spcAft>
                          <a:spcPts val="0"/>
                        </a:spcAft>
                      </a:pPr>
                      <a:r>
                        <a:rPr lang="en-ZA" sz="1600" b="1">
                          <a:solidFill>
                            <a:srgbClr val="000000"/>
                          </a:solidFill>
                          <a:effectLst/>
                          <a:latin typeface="Times New Roman"/>
                          <a:ea typeface="Times New Roman"/>
                          <a:cs typeface="Times New Roman"/>
                        </a:rPr>
                        <a:t>2004-2008</a:t>
                      </a:r>
                      <a:endParaRPr lang="en-ZA" sz="1600">
                        <a:effectLst/>
                        <a:latin typeface="Times New Roman"/>
                        <a:ea typeface="Calibri"/>
                        <a:cs typeface="Times New Roman"/>
                      </a:endParaRPr>
                    </a:p>
                  </a:txBody>
                  <a:tcPr marL="74295" marR="74295"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dirty="0">
                          <a:solidFill>
                            <a:srgbClr val="000000"/>
                          </a:solidFill>
                          <a:effectLst/>
                          <a:latin typeface="Times New Roman"/>
                          <a:ea typeface="Times New Roman"/>
                          <a:cs typeface="Times New Roman"/>
                        </a:rPr>
                        <a:t>23.4</a:t>
                      </a:r>
                      <a:endParaRPr lang="en-ZA" sz="1600" dirty="0">
                        <a:effectLst/>
                        <a:latin typeface="Times New Roman"/>
                        <a:ea typeface="Calibri"/>
                        <a:cs typeface="Times New Roman"/>
                      </a:endParaRPr>
                    </a:p>
                  </a:txBody>
                  <a:tcPr marL="74295" marR="74295"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dirty="0">
                          <a:solidFill>
                            <a:srgbClr val="000000"/>
                          </a:solidFill>
                          <a:effectLst/>
                          <a:latin typeface="Times New Roman"/>
                          <a:ea typeface="Times New Roman"/>
                          <a:cs typeface="Times New Roman"/>
                        </a:rPr>
                        <a:t>5.8</a:t>
                      </a:r>
                      <a:endParaRPr lang="en-ZA" sz="1600" dirty="0">
                        <a:effectLst/>
                        <a:latin typeface="Times New Roman"/>
                        <a:ea typeface="Calibri"/>
                        <a:cs typeface="Times New Roman"/>
                      </a:endParaRPr>
                    </a:p>
                  </a:txBody>
                  <a:tcPr marL="74295" marR="74295"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39586">
                <a:tc>
                  <a:txBody>
                    <a:bodyPr/>
                    <a:lstStyle/>
                    <a:p>
                      <a:pPr algn="ctr">
                        <a:lnSpc>
                          <a:spcPct val="150000"/>
                        </a:lnSpc>
                        <a:spcBef>
                          <a:spcPts val="600"/>
                        </a:spcBef>
                        <a:spcAft>
                          <a:spcPts val="0"/>
                        </a:spcAft>
                      </a:pPr>
                      <a:r>
                        <a:rPr lang="en-ZA" sz="1600" b="1">
                          <a:solidFill>
                            <a:srgbClr val="000000"/>
                          </a:solidFill>
                          <a:effectLst/>
                          <a:latin typeface="Times New Roman"/>
                          <a:ea typeface="Times New Roman"/>
                          <a:cs typeface="Times New Roman"/>
                        </a:rPr>
                        <a:t>2008-2012</a:t>
                      </a:r>
                      <a:endParaRPr lang="en-ZA" sz="1600">
                        <a:effectLst/>
                        <a:latin typeface="Times New Roman"/>
                        <a:ea typeface="Calibri"/>
                        <a:cs typeface="Times New Roman"/>
                      </a:endParaRPr>
                    </a:p>
                  </a:txBody>
                  <a:tcPr marL="74295" marR="74295"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dirty="0">
                          <a:solidFill>
                            <a:srgbClr val="000000"/>
                          </a:solidFill>
                          <a:effectLst/>
                          <a:latin typeface="Times New Roman"/>
                          <a:ea typeface="Times New Roman"/>
                          <a:cs typeface="Times New Roman"/>
                        </a:rPr>
                        <a:t>28.7</a:t>
                      </a:r>
                      <a:endParaRPr lang="en-ZA" sz="1600" dirty="0">
                        <a:effectLst/>
                        <a:latin typeface="Times New Roman"/>
                        <a:ea typeface="Calibri"/>
                        <a:cs typeface="Times New Roman"/>
                      </a:endParaRPr>
                    </a:p>
                  </a:txBody>
                  <a:tcPr marL="74295" marR="74295"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a:solidFill>
                            <a:srgbClr val="000000"/>
                          </a:solidFill>
                          <a:effectLst/>
                          <a:latin typeface="Times New Roman"/>
                          <a:ea typeface="Times New Roman"/>
                          <a:cs typeface="Times New Roman"/>
                        </a:rPr>
                        <a:t>7.2</a:t>
                      </a:r>
                      <a:endParaRPr lang="en-ZA" sz="1600">
                        <a:effectLst/>
                        <a:latin typeface="Times New Roman"/>
                        <a:ea typeface="Calibri"/>
                        <a:cs typeface="Times New Roman"/>
                      </a:endParaRPr>
                    </a:p>
                  </a:txBody>
                  <a:tcPr marL="74295" marR="74295"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39586">
                <a:tc>
                  <a:txBody>
                    <a:bodyPr/>
                    <a:lstStyle/>
                    <a:p>
                      <a:pPr algn="ctr">
                        <a:lnSpc>
                          <a:spcPct val="150000"/>
                        </a:lnSpc>
                        <a:spcBef>
                          <a:spcPts val="600"/>
                        </a:spcBef>
                        <a:spcAft>
                          <a:spcPts val="0"/>
                        </a:spcAft>
                      </a:pPr>
                      <a:r>
                        <a:rPr lang="en-ZA" sz="1600" b="1">
                          <a:solidFill>
                            <a:srgbClr val="000000"/>
                          </a:solidFill>
                          <a:effectLst/>
                          <a:latin typeface="Times New Roman"/>
                          <a:ea typeface="Times New Roman"/>
                          <a:cs typeface="Times New Roman"/>
                        </a:rPr>
                        <a:t>2008-2010</a:t>
                      </a:r>
                      <a:endParaRPr lang="en-ZA" sz="1600">
                        <a:effectLst/>
                        <a:latin typeface="Times New Roman"/>
                        <a:ea typeface="Calibri"/>
                        <a:cs typeface="Times New Roman"/>
                      </a:endParaRPr>
                    </a:p>
                  </a:txBody>
                  <a:tcPr marL="74295" marR="74295"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dirty="0">
                          <a:solidFill>
                            <a:srgbClr val="000000"/>
                          </a:solidFill>
                          <a:effectLst/>
                          <a:latin typeface="Times New Roman"/>
                          <a:ea typeface="Times New Roman"/>
                          <a:cs typeface="Times New Roman"/>
                        </a:rPr>
                        <a:t>13.6</a:t>
                      </a:r>
                      <a:endParaRPr lang="en-ZA" sz="1600" dirty="0">
                        <a:effectLst/>
                        <a:latin typeface="Times New Roman"/>
                        <a:ea typeface="Calibri"/>
                        <a:cs typeface="Times New Roman"/>
                      </a:endParaRPr>
                    </a:p>
                  </a:txBody>
                  <a:tcPr marL="74295" marR="74295"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a:solidFill>
                            <a:srgbClr val="000000"/>
                          </a:solidFill>
                          <a:effectLst/>
                          <a:latin typeface="Times New Roman"/>
                          <a:ea typeface="Times New Roman"/>
                          <a:cs typeface="Times New Roman"/>
                        </a:rPr>
                        <a:t>6.8</a:t>
                      </a:r>
                      <a:endParaRPr lang="en-ZA" sz="1600">
                        <a:effectLst/>
                        <a:latin typeface="Times New Roman"/>
                        <a:ea typeface="Calibri"/>
                        <a:cs typeface="Times New Roman"/>
                      </a:endParaRPr>
                    </a:p>
                  </a:txBody>
                  <a:tcPr marL="74295" marR="74295"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39586">
                <a:tc>
                  <a:txBody>
                    <a:bodyPr/>
                    <a:lstStyle/>
                    <a:p>
                      <a:pPr algn="ctr">
                        <a:lnSpc>
                          <a:spcPct val="150000"/>
                        </a:lnSpc>
                        <a:spcBef>
                          <a:spcPts val="600"/>
                        </a:spcBef>
                        <a:spcAft>
                          <a:spcPts val="0"/>
                        </a:spcAft>
                      </a:pPr>
                      <a:r>
                        <a:rPr lang="en-ZA" sz="1600" b="1" dirty="0">
                          <a:solidFill>
                            <a:srgbClr val="000000"/>
                          </a:solidFill>
                          <a:effectLst/>
                          <a:latin typeface="Times New Roman"/>
                          <a:ea typeface="Times New Roman"/>
                          <a:cs typeface="Times New Roman"/>
                        </a:rPr>
                        <a:t>2010-2012</a:t>
                      </a:r>
                      <a:endParaRPr lang="en-ZA" sz="1600" dirty="0">
                        <a:effectLst/>
                        <a:latin typeface="Times New Roman"/>
                        <a:ea typeface="Calibri"/>
                        <a:cs typeface="Times New Roman"/>
                      </a:endParaRPr>
                    </a:p>
                  </a:txBody>
                  <a:tcPr marL="74295" marR="74295"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dirty="0">
                          <a:solidFill>
                            <a:srgbClr val="000000"/>
                          </a:solidFill>
                          <a:effectLst/>
                          <a:latin typeface="Times New Roman"/>
                          <a:ea typeface="Times New Roman"/>
                          <a:cs typeface="Times New Roman"/>
                        </a:rPr>
                        <a:t>16.6</a:t>
                      </a:r>
                      <a:endParaRPr lang="en-ZA" sz="1600" dirty="0">
                        <a:effectLst/>
                        <a:latin typeface="Times New Roman"/>
                        <a:ea typeface="Calibri"/>
                        <a:cs typeface="Times New Roman"/>
                      </a:endParaRPr>
                    </a:p>
                  </a:txBody>
                  <a:tcPr marL="74295" marR="74295"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600"/>
                        </a:spcBef>
                        <a:spcAft>
                          <a:spcPts val="0"/>
                        </a:spcAft>
                      </a:pPr>
                      <a:r>
                        <a:rPr lang="en-ZA" sz="1600" dirty="0">
                          <a:solidFill>
                            <a:srgbClr val="000000"/>
                          </a:solidFill>
                          <a:effectLst/>
                          <a:latin typeface="Times New Roman"/>
                          <a:ea typeface="Times New Roman"/>
                          <a:cs typeface="Times New Roman"/>
                        </a:rPr>
                        <a:t>8.3</a:t>
                      </a:r>
                      <a:endParaRPr lang="en-ZA" sz="1600" dirty="0">
                        <a:effectLst/>
                        <a:latin typeface="Times New Roman"/>
                        <a:ea typeface="Calibri"/>
                        <a:cs typeface="Times New Roman"/>
                      </a:endParaRPr>
                    </a:p>
                  </a:txBody>
                  <a:tcPr marL="74295" marR="74295"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6583">
                <a:tc gridSpan="3">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ZA" sz="1300" b="1" dirty="0" smtClean="0">
                          <a:solidFill>
                            <a:srgbClr val="000000"/>
                          </a:solidFill>
                          <a:effectLst/>
                          <a:latin typeface="Times New Roman"/>
                          <a:ea typeface="Times New Roman"/>
                          <a:cs typeface="Times New Roman"/>
                        </a:rPr>
                        <a:t>Source: </a:t>
                      </a:r>
                      <a:r>
                        <a:rPr lang="en-ZA" sz="1300" dirty="0" err="1" smtClean="0">
                          <a:solidFill>
                            <a:srgbClr val="000000"/>
                          </a:solidFill>
                          <a:effectLst/>
                          <a:latin typeface="Times New Roman"/>
                          <a:ea typeface="Times New Roman"/>
                          <a:cs typeface="Times New Roman"/>
                        </a:rPr>
                        <a:t>Persal</a:t>
                      </a:r>
                      <a:r>
                        <a:rPr lang="en-ZA" sz="1300" dirty="0" smtClean="0">
                          <a:solidFill>
                            <a:srgbClr val="000000"/>
                          </a:solidFill>
                          <a:effectLst/>
                          <a:latin typeface="Times New Roman"/>
                          <a:ea typeface="Times New Roman"/>
                          <a:cs typeface="Times New Roman"/>
                        </a:rPr>
                        <a:t>-EMIS matched data</a:t>
                      </a:r>
                      <a:r>
                        <a:rPr lang="en-ZA" sz="1300" b="1" dirty="0" smtClean="0">
                          <a:solidFill>
                            <a:srgbClr val="000000"/>
                          </a:solidFill>
                          <a:effectLst/>
                          <a:latin typeface="Times New Roman"/>
                          <a:ea typeface="Times New Roman"/>
                          <a:cs typeface="Times New Roman"/>
                        </a:rPr>
                        <a:t> Notes:…</a:t>
                      </a:r>
                      <a:r>
                        <a:rPr lang="en-ZA" sz="1300" dirty="0" smtClean="0">
                          <a:solidFill>
                            <a:srgbClr val="000000"/>
                          </a:solidFill>
                          <a:effectLst/>
                          <a:latin typeface="Times New Roman"/>
                          <a:ea typeface="Times New Roman"/>
                          <a:cs typeface="Times New Roman"/>
                        </a:rPr>
                        <a:t> ^Other educators include teachers, departmental heads and deputy principals who can be matched to an ordinary school in EMIS data. </a:t>
                      </a:r>
                      <a:endParaRPr lang="en-ZA" sz="1300" dirty="0" smtClean="0">
                        <a:effectLst/>
                        <a:latin typeface="Times New Roman"/>
                        <a:ea typeface="Calibri"/>
                        <a:cs typeface="Times New Roman"/>
                      </a:endParaRPr>
                    </a:p>
                  </a:txBody>
                  <a:tcPr marL="74295" marR="74295"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ZA"/>
                    </a:p>
                  </a:txBody>
                  <a:tcPr/>
                </a:tc>
                <a:tc hMerge="1">
                  <a:txBody>
                    <a:bodyPr/>
                    <a:lstStyle/>
                    <a:p>
                      <a:endParaRPr lang="en-ZA"/>
                    </a:p>
                  </a:txBody>
                  <a:tcPr/>
                </a:tc>
              </a:tr>
            </a:tbl>
          </a:graphicData>
        </a:graphic>
      </p:graphicFrame>
      <p:sp>
        <p:nvSpPr>
          <p:cNvPr id="7" name="Rectangle 3"/>
          <p:cNvSpPr>
            <a:spLocks noChangeArrowheads="1"/>
          </p:cNvSpPr>
          <p:nvPr/>
        </p:nvSpPr>
        <p:spPr bwMode="auto">
          <a:xfrm>
            <a:off x="1136576" y="1495236"/>
            <a:ext cx="4360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Turnover rates for principals</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72480" y="5378635"/>
            <a:ext cx="8526457" cy="1200329"/>
          </a:xfrm>
          <a:prstGeom prst="rect">
            <a:avLst/>
          </a:prstGeom>
        </p:spPr>
        <p:txBody>
          <a:bodyPr wrap="square">
            <a:spAutoFit/>
          </a:bodyPr>
          <a:lstStyle/>
          <a:p>
            <a:pPr marL="342900" indent="-342900">
              <a:buFont typeface="Arial" panose="020B0604020202020204" pitchFamily="34" charset="0"/>
              <a:buChar char="•"/>
            </a:pPr>
            <a:r>
              <a:rPr lang="en-ZA" sz="2400" dirty="0">
                <a:latin typeface="Calibri" panose="020F0502020204030204" pitchFamily="34" charset="0"/>
              </a:rPr>
              <a:t>Low levels of principal turnover compared with other local benchmarks </a:t>
            </a:r>
            <a:r>
              <a:rPr lang="en-ZA" sz="2400" dirty="0" smtClean="0">
                <a:latin typeface="Calibri" panose="020F0502020204030204" pitchFamily="34" charset="0"/>
              </a:rPr>
              <a:t>on employee turnover the public sector &amp; then the U.S</a:t>
            </a:r>
            <a:r>
              <a:rPr lang="en-ZA" sz="2400" dirty="0">
                <a:latin typeface="Calibri" panose="020F0502020204030204" pitchFamily="34" charset="0"/>
              </a:rPr>
              <a:t>.  (Miller 2013, </a:t>
            </a:r>
            <a:r>
              <a:rPr lang="en-ZA" sz="2400" dirty="0" err="1">
                <a:latin typeface="Calibri" panose="020F0502020204030204" pitchFamily="34" charset="0"/>
              </a:rPr>
              <a:t>Beteille</a:t>
            </a:r>
            <a:r>
              <a:rPr lang="en-ZA" sz="2400" dirty="0">
                <a:latin typeface="Calibri" panose="020F0502020204030204" pitchFamily="34" charset="0"/>
              </a:rPr>
              <a:t> et al 2012) </a:t>
            </a:r>
          </a:p>
        </p:txBody>
      </p:sp>
    </p:spTree>
    <p:extLst>
      <p:ext uri="{BB962C8B-B14F-4D97-AF65-F5344CB8AC3E}">
        <p14:creationId xmlns:p14="http://schemas.microsoft.com/office/powerpoint/2010/main" val="1465301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53" y="156055"/>
            <a:ext cx="8737667" cy="315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08584" y="1484785"/>
            <a:ext cx="1295186" cy="646331"/>
          </a:xfrm>
          <a:prstGeom prst="rect">
            <a:avLst/>
          </a:prstGeom>
          <a:solidFill>
            <a:schemeClr val="tx1">
              <a:lumMod val="75000"/>
              <a:lumOff val="25000"/>
            </a:schemeClr>
          </a:solidFill>
        </p:spPr>
        <p:txBody>
          <a:bodyPr wrap="square" rtlCol="0">
            <a:spAutoFit/>
          </a:bodyPr>
          <a:lstStyle/>
          <a:p>
            <a:pPr algn="ctr"/>
            <a:r>
              <a:rPr lang="en-ZA" dirty="0" smtClean="0">
                <a:solidFill>
                  <a:schemeClr val="bg1"/>
                </a:solidFill>
              </a:rPr>
              <a:t>77 % </a:t>
            </a:r>
          </a:p>
          <a:p>
            <a:pPr algn="ctr"/>
            <a:r>
              <a:rPr lang="en-ZA" dirty="0" smtClean="0">
                <a:solidFill>
                  <a:schemeClr val="bg1"/>
                </a:solidFill>
              </a:rPr>
              <a:t>“Stay put”</a:t>
            </a:r>
            <a:endParaRPr lang="en-ZA" dirty="0">
              <a:solidFill>
                <a:schemeClr val="bg1"/>
              </a:solidFill>
            </a:endParaRPr>
          </a:p>
        </p:txBody>
      </p:sp>
      <p:sp>
        <p:nvSpPr>
          <p:cNvPr id="4" name="TextBox 3"/>
          <p:cNvSpPr txBox="1"/>
          <p:nvPr/>
        </p:nvSpPr>
        <p:spPr>
          <a:xfrm>
            <a:off x="2846766" y="1486526"/>
            <a:ext cx="1295186" cy="646331"/>
          </a:xfrm>
          <a:prstGeom prst="rect">
            <a:avLst/>
          </a:prstGeom>
          <a:noFill/>
        </p:spPr>
        <p:txBody>
          <a:bodyPr wrap="square" rtlCol="0">
            <a:spAutoFit/>
          </a:bodyPr>
          <a:lstStyle/>
          <a:p>
            <a:pPr algn="ctr"/>
            <a:r>
              <a:rPr lang="en-ZA" dirty="0" smtClean="0">
                <a:solidFill>
                  <a:schemeClr val="bg1"/>
                </a:solidFill>
              </a:rPr>
              <a:t>23 % </a:t>
            </a:r>
          </a:p>
          <a:p>
            <a:pPr algn="ctr"/>
            <a:r>
              <a:rPr lang="en-ZA" dirty="0" smtClean="0">
                <a:solidFill>
                  <a:schemeClr val="bg1"/>
                </a:solidFill>
              </a:rPr>
              <a:t>Turnover</a:t>
            </a:r>
            <a:endParaRPr lang="en-ZA" dirty="0">
              <a:solidFill>
                <a:schemeClr val="bg1"/>
              </a:solidFill>
            </a:endParaRPr>
          </a:p>
        </p:txBody>
      </p:sp>
      <p:cxnSp>
        <p:nvCxnSpPr>
          <p:cNvPr id="6" name="Straight Arrow Connector 5"/>
          <p:cNvCxnSpPr/>
          <p:nvPr/>
        </p:nvCxnSpPr>
        <p:spPr>
          <a:xfrm flipV="1">
            <a:off x="3562964" y="156056"/>
            <a:ext cx="3184235" cy="581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55627" y="2636913"/>
            <a:ext cx="3196956" cy="677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9200" y="352367"/>
            <a:ext cx="461665" cy="2863337"/>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r>
              <a:rPr lang="en-ZA" dirty="0" smtClean="0"/>
              <a:t>2004-2008</a:t>
            </a:r>
            <a:endParaRPr lang="en-ZA" dirty="0"/>
          </a:p>
        </p:txBody>
      </p:sp>
      <p:sp>
        <p:nvSpPr>
          <p:cNvPr id="11" name="TextBox 10"/>
          <p:cNvSpPr txBox="1"/>
          <p:nvPr/>
        </p:nvSpPr>
        <p:spPr>
          <a:xfrm>
            <a:off x="204024" y="3590000"/>
            <a:ext cx="461665" cy="2863337"/>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r>
              <a:rPr lang="en-ZA" dirty="0" smtClean="0"/>
              <a:t>2008-2012</a:t>
            </a:r>
            <a:endParaRPr lang="en-ZA" dirty="0"/>
          </a:p>
        </p:txBody>
      </p:sp>
      <p:sp>
        <p:nvSpPr>
          <p:cNvPr id="18" name="Block Arc 17"/>
          <p:cNvSpPr/>
          <p:nvPr/>
        </p:nvSpPr>
        <p:spPr>
          <a:xfrm rot="16583949">
            <a:off x="5508747" y="95785"/>
            <a:ext cx="2887672" cy="3234413"/>
          </a:xfrm>
          <a:prstGeom prst="blockArc">
            <a:avLst>
              <a:gd name="adj1" fmla="val 6773149"/>
              <a:gd name="adj2" fmla="val 21103558"/>
              <a:gd name="adj3" fmla="val 32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63" y="3457888"/>
            <a:ext cx="8870685"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Block Arc 22"/>
          <p:cNvSpPr/>
          <p:nvPr/>
        </p:nvSpPr>
        <p:spPr>
          <a:xfrm rot="16583949">
            <a:off x="5489945" y="3467087"/>
            <a:ext cx="3072775" cy="3265475"/>
          </a:xfrm>
          <a:prstGeom prst="blockArc">
            <a:avLst>
              <a:gd name="adj1" fmla="val 5105643"/>
              <a:gd name="adj2" fmla="val 21103558"/>
              <a:gd name="adj3" fmla="val 32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a:solidFill>
                <a:schemeClr val="tx1"/>
              </a:solidFill>
            </a:endParaRPr>
          </a:p>
        </p:txBody>
      </p:sp>
      <p:sp>
        <p:nvSpPr>
          <p:cNvPr id="31" name="TextBox 30"/>
          <p:cNvSpPr txBox="1"/>
          <p:nvPr/>
        </p:nvSpPr>
        <p:spPr>
          <a:xfrm>
            <a:off x="1208584" y="4762703"/>
            <a:ext cx="1295186" cy="646331"/>
          </a:xfrm>
          <a:prstGeom prst="rect">
            <a:avLst/>
          </a:prstGeom>
          <a:solidFill>
            <a:schemeClr val="tx1">
              <a:lumMod val="75000"/>
              <a:lumOff val="25000"/>
            </a:schemeClr>
          </a:solidFill>
        </p:spPr>
        <p:txBody>
          <a:bodyPr wrap="square" rtlCol="0">
            <a:spAutoFit/>
          </a:bodyPr>
          <a:lstStyle/>
          <a:p>
            <a:pPr algn="ctr"/>
            <a:r>
              <a:rPr lang="en-ZA" dirty="0" smtClean="0">
                <a:solidFill>
                  <a:schemeClr val="bg1"/>
                </a:solidFill>
              </a:rPr>
              <a:t>71% </a:t>
            </a:r>
          </a:p>
          <a:p>
            <a:pPr algn="ctr"/>
            <a:r>
              <a:rPr lang="en-ZA" dirty="0" smtClean="0">
                <a:solidFill>
                  <a:schemeClr val="bg1"/>
                </a:solidFill>
              </a:rPr>
              <a:t>“Stay put”</a:t>
            </a:r>
            <a:endParaRPr lang="en-ZA" dirty="0">
              <a:solidFill>
                <a:schemeClr val="bg1"/>
              </a:solidFill>
            </a:endParaRPr>
          </a:p>
        </p:txBody>
      </p:sp>
      <p:cxnSp>
        <p:nvCxnSpPr>
          <p:cNvPr id="32" name="Straight Arrow Connector 31"/>
          <p:cNvCxnSpPr/>
          <p:nvPr/>
        </p:nvCxnSpPr>
        <p:spPr>
          <a:xfrm>
            <a:off x="3847758" y="5813888"/>
            <a:ext cx="3104825" cy="980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236810" y="3457887"/>
            <a:ext cx="3715774" cy="237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61673" y="4608898"/>
            <a:ext cx="1295186" cy="646331"/>
          </a:xfrm>
          <a:prstGeom prst="rect">
            <a:avLst/>
          </a:prstGeom>
          <a:noFill/>
        </p:spPr>
        <p:txBody>
          <a:bodyPr wrap="square" rtlCol="0">
            <a:spAutoFit/>
          </a:bodyPr>
          <a:lstStyle/>
          <a:p>
            <a:pPr algn="ctr"/>
            <a:r>
              <a:rPr lang="en-ZA" dirty="0" smtClean="0">
                <a:solidFill>
                  <a:schemeClr val="bg1"/>
                </a:solidFill>
              </a:rPr>
              <a:t>29 % </a:t>
            </a:r>
          </a:p>
          <a:p>
            <a:pPr algn="ctr"/>
            <a:r>
              <a:rPr lang="en-ZA" dirty="0" smtClean="0">
                <a:solidFill>
                  <a:schemeClr val="bg1"/>
                </a:solidFill>
              </a:rPr>
              <a:t>Turnover</a:t>
            </a:r>
            <a:endParaRPr lang="en-ZA" dirty="0">
              <a:solidFill>
                <a:schemeClr val="bg1"/>
              </a:solidFill>
            </a:endParaRPr>
          </a:p>
        </p:txBody>
      </p:sp>
      <p:sp>
        <p:nvSpPr>
          <p:cNvPr id="2052" name="TextBox 2051"/>
          <p:cNvSpPr txBox="1"/>
          <p:nvPr/>
        </p:nvSpPr>
        <p:spPr>
          <a:xfrm>
            <a:off x="8336430" y="6067520"/>
            <a:ext cx="124804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dirty="0" smtClean="0"/>
              <a:t>Attrition: 75%</a:t>
            </a:r>
            <a:endParaRPr lang="en-ZA" dirty="0"/>
          </a:p>
        </p:txBody>
      </p:sp>
      <p:sp>
        <p:nvSpPr>
          <p:cNvPr id="40" name="TextBox 39"/>
          <p:cNvSpPr txBox="1"/>
          <p:nvPr/>
        </p:nvSpPr>
        <p:spPr>
          <a:xfrm>
            <a:off x="8336430" y="2633013"/>
            <a:ext cx="124804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dirty="0" smtClean="0"/>
              <a:t>Attrition: 67%</a:t>
            </a:r>
            <a:endParaRPr lang="en-ZA" dirty="0"/>
          </a:p>
        </p:txBody>
      </p:sp>
    </p:spTree>
    <p:extLst>
      <p:ext uri="{BB962C8B-B14F-4D97-AF65-F5344CB8AC3E}">
        <p14:creationId xmlns:p14="http://schemas.microsoft.com/office/powerpoint/2010/main" val="35524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P spid="11" grpId="0" animBg="1"/>
      <p:bldP spid="18" grpId="0" animBg="1"/>
      <p:bldP spid="23" grpId="0" animBg="1"/>
      <p:bldP spid="31" grpId="0" animBg="1"/>
      <p:bldP spid="38" grpId="0"/>
      <p:bldP spid="2052" grpId="0" animBg="1"/>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789537" cy="1145178"/>
          </a:xfrm>
        </p:spPr>
        <p:txBody>
          <a:bodyPr/>
          <a:lstStyle/>
          <a:p>
            <a:r>
              <a:rPr lang="en-ZA" sz="4400" dirty="0" smtClean="0">
                <a:latin typeface="Corbel" panose="020B0503020204020204" pitchFamily="34" charset="0"/>
              </a:rPr>
              <a:t>Low levels of turnover</a:t>
            </a:r>
            <a:endParaRPr lang="en-ZA" sz="4400" dirty="0">
              <a:latin typeface="Corbel" panose="020B0503020204020204" pitchFamily="34" charset="0"/>
            </a:endParaRPr>
          </a:p>
        </p:txBody>
      </p:sp>
      <p:sp>
        <p:nvSpPr>
          <p:cNvPr id="3" name="Content Placeholder 2"/>
          <p:cNvSpPr>
            <a:spLocks noGrp="1"/>
          </p:cNvSpPr>
          <p:nvPr>
            <p:ph sz="quarter" idx="1"/>
          </p:nvPr>
        </p:nvSpPr>
        <p:spPr>
          <a:xfrm>
            <a:off x="506506" y="1412776"/>
            <a:ext cx="9060211" cy="5039072"/>
          </a:xfrm>
        </p:spPr>
        <p:txBody>
          <a:bodyPr>
            <a:normAutofit/>
          </a:bodyPr>
          <a:lstStyle/>
          <a:p>
            <a:r>
              <a:rPr lang="en-ZA" sz="2400" dirty="0" smtClean="0"/>
              <a:t>Low levels of mobility implies high tenure.</a:t>
            </a:r>
          </a:p>
          <a:p>
            <a:r>
              <a:rPr lang="en-ZA" sz="2400" dirty="0" smtClean="0"/>
              <a:t>Two </a:t>
            </a:r>
            <a:r>
              <a:rPr lang="en-ZA" sz="2400" dirty="0"/>
              <a:t>a</a:t>
            </a:r>
            <a:r>
              <a:rPr lang="en-ZA" sz="2400" dirty="0" smtClean="0"/>
              <a:t>dded features of low levels of mobility: </a:t>
            </a:r>
          </a:p>
          <a:p>
            <a:pPr lvl="1"/>
            <a:r>
              <a:rPr lang="en-ZA" sz="2400" dirty="0" smtClean="0">
                <a:solidFill>
                  <a:schemeClr val="accent1"/>
                </a:solidFill>
              </a:rPr>
              <a:t>Over 55% of principals are promoted from </a:t>
            </a:r>
            <a:r>
              <a:rPr lang="en-ZA" sz="2400" i="1" dirty="0" smtClean="0">
                <a:solidFill>
                  <a:schemeClr val="accent1"/>
                </a:solidFill>
              </a:rPr>
              <a:t>within</a:t>
            </a:r>
            <a:r>
              <a:rPr lang="en-ZA" sz="2400" dirty="0" smtClean="0">
                <a:solidFill>
                  <a:schemeClr val="accent1"/>
                </a:solidFill>
              </a:rPr>
              <a:t> schools</a:t>
            </a:r>
          </a:p>
          <a:p>
            <a:pPr lvl="1"/>
            <a:r>
              <a:rPr lang="en-ZA" sz="2400" dirty="0" smtClean="0">
                <a:solidFill>
                  <a:schemeClr val="accent1"/>
                </a:solidFill>
              </a:rPr>
              <a:t>Less than 3% of moves are across provincial moves</a:t>
            </a:r>
          </a:p>
          <a:p>
            <a:r>
              <a:rPr lang="en-ZA" sz="2400" dirty="0" smtClean="0"/>
              <a:t>Various reasons for low mobility incl. lack of accountability measures affecting principals. </a:t>
            </a:r>
            <a:endParaRPr lang="en-ZA" sz="2400" dirty="0"/>
          </a:p>
          <a:p>
            <a:pPr lvl="1"/>
            <a:r>
              <a:rPr lang="en-ZA" sz="2400" dirty="0"/>
              <a:t>In the U.S. job security concerns incentivize principals to move from weaker performing to better performing schools. </a:t>
            </a:r>
            <a:endParaRPr lang="en-ZA" sz="2400" dirty="0" smtClean="0"/>
          </a:p>
          <a:p>
            <a:pPr lvl="1"/>
            <a:r>
              <a:rPr lang="en-ZA" sz="2400" dirty="0" smtClean="0"/>
              <a:t>Despite IQMS, less </a:t>
            </a:r>
            <a:r>
              <a:rPr lang="en-ZA" sz="2400" dirty="0"/>
              <a:t>than 1 in 1000 principals were dismissed in SA in 2011. </a:t>
            </a:r>
            <a:endParaRPr lang="en-ZA" sz="2400" dirty="0" smtClean="0"/>
          </a:p>
          <a:p>
            <a:pPr lvl="1"/>
            <a:r>
              <a:rPr lang="en-ZA" sz="2400" dirty="0" smtClean="0"/>
              <a:t>BUT there are other incentives at play that affect mobility patterns e.g. larger schools for higher pay. </a:t>
            </a:r>
          </a:p>
        </p:txBody>
      </p:sp>
    </p:spTree>
    <p:extLst>
      <p:ext uri="{BB962C8B-B14F-4D97-AF65-F5344CB8AC3E}">
        <p14:creationId xmlns:p14="http://schemas.microsoft.com/office/powerpoint/2010/main" val="4598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Features of the principal labour market</a:t>
            </a:r>
            <a:endParaRPr lang="en-ZA" sz="3600" dirty="0"/>
          </a:p>
        </p:txBody>
      </p:sp>
      <p:sp>
        <p:nvSpPr>
          <p:cNvPr id="3" name="Content Placeholder 2"/>
          <p:cNvSpPr>
            <a:spLocks noGrp="1"/>
          </p:cNvSpPr>
          <p:nvPr>
            <p:ph sz="quarter" idx="1"/>
          </p:nvPr>
        </p:nvSpPr>
        <p:spPr>
          <a:xfrm>
            <a:off x="156018" y="1196752"/>
            <a:ext cx="9555511" cy="5661248"/>
          </a:xfrm>
        </p:spPr>
        <p:txBody>
          <a:bodyPr>
            <a:noAutofit/>
          </a:bodyPr>
          <a:lstStyle/>
          <a:p>
            <a:pPr marL="514350" lvl="0" indent="-514350">
              <a:buFont typeface="+mj-lt"/>
              <a:buAutoNum type="arabicPeriod"/>
            </a:pPr>
            <a:r>
              <a:rPr lang="en-ZA" sz="2200" dirty="0" smtClean="0">
                <a:cs typeface="Times New Roman" panose="02020603050405020304" pitchFamily="18" charset="0"/>
              </a:rPr>
              <a:t>Rising age </a:t>
            </a:r>
            <a:r>
              <a:rPr lang="en-ZA" sz="2200" dirty="0">
                <a:cs typeface="Times New Roman" panose="02020603050405020304" pitchFamily="18" charset="0"/>
              </a:rPr>
              <a:t>profile of principals </a:t>
            </a:r>
            <a:r>
              <a:rPr lang="en-ZA" sz="2200" dirty="0" smtClean="0">
                <a:cs typeface="Times New Roman" panose="02020603050405020304" pitchFamily="18" charset="0"/>
              </a:rPr>
              <a:t>implies </a:t>
            </a:r>
            <a:r>
              <a:rPr lang="en-ZA" sz="2200" dirty="0">
                <a:cs typeface="Times New Roman" panose="02020603050405020304" pitchFamily="18" charset="0"/>
              </a:rPr>
              <a:t>a </a:t>
            </a:r>
            <a:r>
              <a:rPr lang="en-ZA" sz="2200" dirty="0" smtClean="0">
                <a:cs typeface="Times New Roman" panose="02020603050405020304" pitchFamily="18" charset="0"/>
              </a:rPr>
              <a:t>substantial &amp; increasing no. of </a:t>
            </a:r>
            <a:r>
              <a:rPr lang="en-ZA" sz="2200" dirty="0">
                <a:cs typeface="Times New Roman" panose="02020603050405020304" pitchFamily="18" charset="0"/>
              </a:rPr>
              <a:t>principal replacements in schools</a:t>
            </a:r>
            <a:r>
              <a:rPr lang="en-ZA" sz="2200" dirty="0" smtClean="0">
                <a:cs typeface="Times New Roman" panose="02020603050405020304" pitchFamily="18" charset="0"/>
              </a:rPr>
              <a:t>. </a:t>
            </a:r>
            <a:endParaRPr lang="en-ZA" sz="2200" dirty="0">
              <a:cs typeface="Times New Roman" panose="02020603050405020304" pitchFamily="18" charset="0"/>
            </a:endParaRPr>
          </a:p>
          <a:p>
            <a:pPr lvl="1"/>
            <a:r>
              <a:rPr lang="en-ZA" sz="2200" dirty="0" smtClean="0">
                <a:cs typeface="Times New Roman" panose="02020603050405020304" pitchFamily="18" charset="0"/>
              </a:rPr>
              <a:t>proportionally </a:t>
            </a:r>
            <a:r>
              <a:rPr lang="en-ZA" sz="2200" dirty="0">
                <a:cs typeface="Times New Roman" panose="02020603050405020304" pitchFamily="18" charset="0"/>
              </a:rPr>
              <a:t>more retirements are taking place in wealthier schools, </a:t>
            </a:r>
            <a:r>
              <a:rPr lang="en-ZA" sz="2200" dirty="0" smtClean="0">
                <a:cs typeface="Times New Roman" panose="02020603050405020304" pitchFamily="18" charset="0"/>
              </a:rPr>
              <a:t>but higher absolute </a:t>
            </a:r>
            <a:r>
              <a:rPr lang="en-ZA" sz="2200" dirty="0">
                <a:cs typeface="Times New Roman" panose="02020603050405020304" pitchFamily="18" charset="0"/>
              </a:rPr>
              <a:t>demand for principal replacements </a:t>
            </a:r>
            <a:r>
              <a:rPr lang="en-ZA" sz="2200" dirty="0" smtClean="0">
                <a:cs typeface="Times New Roman" panose="02020603050405020304" pitchFamily="18" charset="0"/>
              </a:rPr>
              <a:t>in </a:t>
            </a:r>
            <a:r>
              <a:rPr lang="en-ZA" sz="2200" dirty="0">
                <a:cs typeface="Times New Roman" panose="02020603050405020304" pitchFamily="18" charset="0"/>
              </a:rPr>
              <a:t>the poorest </a:t>
            </a:r>
            <a:r>
              <a:rPr lang="en-ZA" sz="2200" dirty="0" smtClean="0">
                <a:cs typeface="Times New Roman" panose="02020603050405020304" pitchFamily="18" charset="0"/>
              </a:rPr>
              <a:t>schools. </a:t>
            </a:r>
            <a:endParaRPr lang="en-ZA" sz="2200" dirty="0">
              <a:cs typeface="Times New Roman" panose="02020603050405020304" pitchFamily="18" charset="0"/>
            </a:endParaRPr>
          </a:p>
          <a:p>
            <a:pPr marL="514350" lvl="0" indent="-514350">
              <a:buFont typeface="+mj-lt"/>
              <a:buAutoNum type="arabicPeriod"/>
            </a:pPr>
            <a:r>
              <a:rPr lang="en-ZA" sz="2200" dirty="0">
                <a:cs typeface="Times New Roman" panose="02020603050405020304" pitchFamily="18" charset="0"/>
              </a:rPr>
              <a:t>Principals are unequally distributed across schools with less </a:t>
            </a:r>
            <a:r>
              <a:rPr lang="en-ZA" sz="2200" dirty="0" smtClean="0">
                <a:cs typeface="Times New Roman" panose="02020603050405020304" pitchFamily="18" charset="0"/>
              </a:rPr>
              <a:t>qualified &amp; </a:t>
            </a:r>
            <a:r>
              <a:rPr lang="en-ZA" sz="2200" dirty="0">
                <a:cs typeface="Times New Roman" panose="02020603050405020304" pitchFamily="18" charset="0"/>
              </a:rPr>
              <a:t>less experienced principals overly represented in poorer schools. </a:t>
            </a:r>
            <a:endParaRPr lang="en-ZA" sz="2200" dirty="0" smtClean="0">
              <a:cs typeface="Times New Roman" panose="02020603050405020304" pitchFamily="18" charset="0"/>
            </a:endParaRPr>
          </a:p>
          <a:p>
            <a:pPr lvl="1"/>
            <a:r>
              <a:rPr lang="en-ZA" sz="2200" dirty="0" smtClean="0">
                <a:cs typeface="Times New Roman" panose="02020603050405020304" pitchFamily="18" charset="0"/>
              </a:rPr>
              <a:t>Initial </a:t>
            </a:r>
            <a:r>
              <a:rPr lang="en-ZA" sz="2200" dirty="0">
                <a:cs typeface="Times New Roman" panose="02020603050405020304" pitchFamily="18" charset="0"/>
              </a:rPr>
              <a:t>matching of new principals to schools continues to persist in line with historical </a:t>
            </a:r>
            <a:r>
              <a:rPr lang="en-ZA" sz="2200" dirty="0" smtClean="0">
                <a:cs typeface="Times New Roman" panose="02020603050405020304" pitchFamily="18" charset="0"/>
              </a:rPr>
              <a:t>patterns.</a:t>
            </a:r>
          </a:p>
          <a:p>
            <a:pPr marL="502920" indent="-457200">
              <a:buFont typeface="+mj-lt"/>
              <a:buAutoNum type="arabicPeriod"/>
            </a:pPr>
            <a:r>
              <a:rPr lang="en-ZA" sz="2200" dirty="0" smtClean="0">
                <a:cs typeface="Times New Roman" panose="02020603050405020304" pitchFamily="18" charset="0"/>
              </a:rPr>
              <a:t>The </a:t>
            </a:r>
            <a:r>
              <a:rPr lang="en-ZA" sz="2200" dirty="0">
                <a:cs typeface="Times New Roman" panose="02020603050405020304" pitchFamily="18" charset="0"/>
              </a:rPr>
              <a:t>value principals bring to schools is not signalled through their observed credentials as </a:t>
            </a:r>
            <a:r>
              <a:rPr lang="en-ZA" sz="2200" dirty="0" smtClean="0">
                <a:cs typeface="Times New Roman" panose="02020603050405020304" pitchFamily="18" charset="0"/>
              </a:rPr>
              <a:t>captured in payroll: REQV levels and years </a:t>
            </a:r>
            <a:r>
              <a:rPr lang="en-ZA" sz="2200" dirty="0">
                <a:cs typeface="Times New Roman" panose="02020603050405020304" pitchFamily="18" charset="0"/>
              </a:rPr>
              <a:t>of service</a:t>
            </a:r>
            <a:r>
              <a:rPr lang="en-ZA" sz="2200" dirty="0" smtClean="0">
                <a:cs typeface="Times New Roman" panose="02020603050405020304" pitchFamily="18" charset="0"/>
              </a:rPr>
              <a:t>.</a:t>
            </a:r>
            <a:endParaRPr lang="en-ZA" sz="2200" dirty="0">
              <a:cs typeface="Times New Roman" panose="02020603050405020304" pitchFamily="18" charset="0"/>
            </a:endParaRPr>
          </a:p>
          <a:p>
            <a:pPr marL="514350" lvl="0" indent="-514350">
              <a:buFont typeface="+mj-lt"/>
              <a:buAutoNum type="arabicPeriod"/>
            </a:pPr>
            <a:r>
              <a:rPr lang="en-ZA" sz="2200" dirty="0" smtClean="0">
                <a:cs typeface="Times New Roman" panose="02020603050405020304" pitchFamily="18" charset="0"/>
              </a:rPr>
              <a:t>Despite </a:t>
            </a:r>
            <a:r>
              <a:rPr lang="en-ZA" sz="2200" dirty="0">
                <a:cs typeface="Times New Roman" panose="02020603050405020304" pitchFamily="18" charset="0"/>
              </a:rPr>
              <a:t>rising levels of retirement related attrition, low levels of mobility </a:t>
            </a:r>
            <a:r>
              <a:rPr lang="en-ZA" sz="2200" dirty="0" smtClean="0">
                <a:cs typeface="Times New Roman" panose="02020603050405020304" pitchFamily="18" charset="0"/>
              </a:rPr>
              <a:t>&amp; high </a:t>
            </a:r>
            <a:r>
              <a:rPr lang="en-ZA" sz="2200" dirty="0">
                <a:cs typeface="Times New Roman" panose="02020603050405020304" pitchFamily="18" charset="0"/>
              </a:rPr>
              <a:t>levels of average tenure characterise this market. </a:t>
            </a:r>
            <a:r>
              <a:rPr lang="en-ZA" sz="2200" dirty="0" smtClean="0">
                <a:cs typeface="Times New Roman" panose="02020603050405020304" pitchFamily="18" charset="0"/>
              </a:rPr>
              <a:t>While the no. of </a:t>
            </a:r>
            <a:r>
              <a:rPr lang="en-ZA" sz="2200" dirty="0">
                <a:cs typeface="Times New Roman" panose="02020603050405020304" pitchFamily="18" charset="0"/>
              </a:rPr>
              <a:t>within sector transfers is </a:t>
            </a:r>
            <a:r>
              <a:rPr lang="en-ZA" sz="2200" dirty="0" smtClean="0">
                <a:cs typeface="Times New Roman" panose="02020603050405020304" pitchFamily="18" charset="0"/>
              </a:rPr>
              <a:t>low </a:t>
            </a:r>
            <a:r>
              <a:rPr lang="en-ZA" sz="2200" dirty="0">
                <a:cs typeface="Times New Roman" panose="02020603050405020304" pitchFamily="18" charset="0"/>
              </a:rPr>
              <a:t>transfer patterns tend to operate in the same direction as existing </a:t>
            </a:r>
            <a:r>
              <a:rPr lang="en-ZA" sz="2200" dirty="0" smtClean="0">
                <a:cs typeface="Times New Roman" panose="02020603050405020304" pitchFamily="18" charset="0"/>
              </a:rPr>
              <a:t>inequalities.</a:t>
            </a:r>
          </a:p>
          <a:p>
            <a:pPr marL="514350" lvl="0" indent="-514350">
              <a:buFont typeface="+mj-lt"/>
              <a:buAutoNum type="arabicPeriod"/>
            </a:pPr>
            <a:r>
              <a:rPr lang="en-ZA" sz="2200" dirty="0" smtClean="0">
                <a:cs typeface="Times New Roman" panose="02020603050405020304" pitchFamily="18" charset="0"/>
              </a:rPr>
              <a:t>Gender disparity in principal leadership appointments</a:t>
            </a:r>
          </a:p>
        </p:txBody>
      </p:sp>
    </p:spTree>
    <p:extLst>
      <p:ext uri="{BB962C8B-B14F-4D97-AF65-F5344CB8AC3E}">
        <p14:creationId xmlns:p14="http://schemas.microsoft.com/office/powerpoint/2010/main" val="1185753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Policy recommendations</a:t>
            </a:r>
            <a:endParaRPr lang="en-ZA" dirty="0"/>
          </a:p>
        </p:txBody>
      </p:sp>
      <p:sp>
        <p:nvSpPr>
          <p:cNvPr id="3" name="Content Placeholder 2"/>
          <p:cNvSpPr>
            <a:spLocks noGrp="1"/>
          </p:cNvSpPr>
          <p:nvPr>
            <p:ph sz="quarter" idx="1"/>
          </p:nvPr>
        </p:nvSpPr>
        <p:spPr/>
        <p:txBody>
          <a:bodyPr/>
          <a:lstStyle/>
          <a:p>
            <a:pPr marL="0" indent="0">
              <a:buNone/>
            </a:pPr>
            <a:r>
              <a:rPr lang="en-ZA" dirty="0" smtClean="0"/>
              <a:t> </a:t>
            </a:r>
            <a:endParaRPr lang="en-ZA" dirty="0"/>
          </a:p>
        </p:txBody>
      </p:sp>
      <p:graphicFrame>
        <p:nvGraphicFramePr>
          <p:cNvPr id="4" name="Diagram 3"/>
          <p:cNvGraphicFramePr/>
          <p:nvPr>
            <p:extLst>
              <p:ext uri="{D42A27DB-BD31-4B8C-83A1-F6EECF244321}">
                <p14:modId xmlns:p14="http://schemas.microsoft.com/office/powerpoint/2010/main" val="2793949132"/>
              </p:ext>
            </p:extLst>
          </p:nvPr>
        </p:nvGraphicFramePr>
        <p:xfrm>
          <a:off x="428497" y="1412776"/>
          <a:ext cx="9127014"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224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74638"/>
            <a:ext cx="9439049" cy="1145178"/>
          </a:xfrm>
        </p:spPr>
        <p:txBody>
          <a:bodyPr/>
          <a:lstStyle/>
          <a:p>
            <a:pPr lvl="0"/>
            <a:r>
              <a:rPr lang="en-ZA" sz="3600" dirty="0">
                <a:latin typeface="Calibri" panose="020F0502020204030204" pitchFamily="34" charset="0"/>
              </a:rPr>
              <a:t>A) Improve the principal appointment process</a:t>
            </a:r>
          </a:p>
        </p:txBody>
      </p:sp>
      <p:graphicFrame>
        <p:nvGraphicFramePr>
          <p:cNvPr id="5" name="Diagram 4"/>
          <p:cNvGraphicFramePr/>
          <p:nvPr>
            <p:extLst>
              <p:ext uri="{D42A27DB-BD31-4B8C-83A1-F6EECF244321}">
                <p14:modId xmlns:p14="http://schemas.microsoft.com/office/powerpoint/2010/main" val="2928234627"/>
              </p:ext>
            </p:extLst>
          </p:nvPr>
        </p:nvGraphicFramePr>
        <p:xfrm>
          <a:off x="870914" y="1412776"/>
          <a:ext cx="8606589"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2481" y="2276872"/>
            <a:ext cx="461665" cy="41764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vert270" wrap="square" rtlCol="0">
            <a:spAutoFit/>
          </a:bodyPr>
          <a:lstStyle/>
          <a:p>
            <a:pPr algn="ctr"/>
            <a:r>
              <a:rPr lang="en-ZA" dirty="0" smtClean="0"/>
              <a:t>Relevance</a:t>
            </a:r>
            <a:endParaRPr lang="en-ZA" dirty="0"/>
          </a:p>
        </p:txBody>
      </p:sp>
    </p:spTree>
    <p:extLst>
      <p:ext uri="{BB962C8B-B14F-4D97-AF65-F5344CB8AC3E}">
        <p14:creationId xmlns:p14="http://schemas.microsoft.com/office/powerpoint/2010/main" val="1135096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74638"/>
            <a:ext cx="9439049" cy="1145178"/>
          </a:xfrm>
        </p:spPr>
        <p:txBody>
          <a:bodyPr/>
          <a:lstStyle/>
          <a:p>
            <a:pPr lvl="0"/>
            <a:r>
              <a:rPr lang="en-ZA" sz="3600" dirty="0">
                <a:latin typeface="Calibri" panose="020F0502020204030204" pitchFamily="34" charset="0"/>
              </a:rPr>
              <a:t>C</a:t>
            </a:r>
            <a:r>
              <a:rPr lang="en-ZA" sz="3600" dirty="0" smtClean="0">
                <a:latin typeface="Calibri" panose="020F0502020204030204" pitchFamily="34" charset="0"/>
              </a:rPr>
              <a:t>) Providing principals with greater power?</a:t>
            </a:r>
            <a:endParaRPr lang="en-ZA" sz="3600" dirty="0">
              <a:latin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3422753533"/>
              </p:ext>
            </p:extLst>
          </p:nvPr>
        </p:nvGraphicFramePr>
        <p:xfrm>
          <a:off x="870914" y="1412776"/>
          <a:ext cx="8606589"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2481" y="2564904"/>
            <a:ext cx="461665" cy="38884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vert270" wrap="square" rtlCol="0">
            <a:spAutoFit/>
          </a:bodyPr>
          <a:lstStyle/>
          <a:p>
            <a:pPr algn="ctr"/>
            <a:r>
              <a:rPr lang="en-ZA" dirty="0" smtClean="0"/>
              <a:t>Relevance</a:t>
            </a:r>
            <a:endParaRPr lang="en-ZA" dirty="0"/>
          </a:p>
        </p:txBody>
      </p:sp>
    </p:spTree>
    <p:extLst>
      <p:ext uri="{BB962C8B-B14F-4D97-AF65-F5344CB8AC3E}">
        <p14:creationId xmlns:p14="http://schemas.microsoft.com/office/powerpoint/2010/main" val="2222050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Acknowledgements</a:t>
            </a:r>
            <a:endParaRPr lang="en-ZA" dirty="0"/>
          </a:p>
        </p:txBody>
      </p:sp>
      <p:sp>
        <p:nvSpPr>
          <p:cNvPr id="4" name="Content Placeholder 3"/>
          <p:cNvSpPr>
            <a:spLocks noGrp="1"/>
          </p:cNvSpPr>
          <p:nvPr>
            <p:ph sz="quarter" idx="1"/>
          </p:nvPr>
        </p:nvSpPr>
        <p:spPr>
          <a:xfrm>
            <a:off x="990600" y="1447800"/>
            <a:ext cx="8420100" cy="3539430"/>
          </a:xfrm>
          <a:prstGeom prst="rect">
            <a:avLst/>
          </a:prstGeom>
        </p:spPr>
        <p:txBody>
          <a:bodyPr wrap="square">
            <a:spAutoFit/>
          </a:bodyPr>
          <a:lstStyle/>
          <a:p>
            <a:pPr marL="0" indent="0" algn="just">
              <a:buNone/>
            </a:pPr>
            <a:r>
              <a:rPr lang="en-ZA" sz="2400" dirty="0" smtClean="0"/>
              <a:t>Acknowledge the support of the</a:t>
            </a:r>
          </a:p>
          <a:p>
            <a:pPr algn="just"/>
            <a:r>
              <a:rPr lang="en-ZA" sz="2400" dirty="0" smtClean="0"/>
              <a:t>the </a:t>
            </a:r>
            <a:r>
              <a:rPr lang="en-ZA" sz="2400" dirty="0" err="1"/>
              <a:t>Zenex</a:t>
            </a:r>
            <a:r>
              <a:rPr lang="en-ZA" sz="2400" dirty="0"/>
              <a:t> foundation </a:t>
            </a:r>
            <a:endParaRPr lang="en-ZA" sz="2400" dirty="0" smtClean="0"/>
          </a:p>
          <a:p>
            <a:pPr algn="just"/>
            <a:r>
              <a:rPr lang="en-ZA" sz="2400" dirty="0" smtClean="0"/>
              <a:t>the </a:t>
            </a:r>
            <a:r>
              <a:rPr lang="en-ZA" sz="2400" dirty="0"/>
              <a:t>Programme to Support Pro-Poor Policy Development (PSPPD), a joint initiative between the Department of Planning, Monitoring and Evaluation (DPME) and the European </a:t>
            </a:r>
            <a:r>
              <a:rPr lang="en-ZA" sz="2400" dirty="0" smtClean="0"/>
              <a:t>Union.</a:t>
            </a:r>
          </a:p>
          <a:p>
            <a:pPr marL="0" indent="0" algn="just">
              <a:buNone/>
            </a:pPr>
            <a:endParaRPr lang="en-ZA" sz="2400" i="1" dirty="0"/>
          </a:p>
          <a:p>
            <a:pPr marL="0" indent="0" algn="just">
              <a:buNone/>
            </a:pPr>
            <a:r>
              <a:rPr lang="en-ZA" sz="2000" i="1" dirty="0" smtClean="0"/>
              <a:t>The author is grateful for the assistance given by Dr Martin </a:t>
            </a:r>
            <a:r>
              <a:rPr lang="en-ZA" sz="2000" i="1" dirty="0" err="1" smtClean="0"/>
              <a:t>Gustafsson</a:t>
            </a:r>
            <a:r>
              <a:rPr lang="en-ZA" sz="2000" i="1" dirty="0" smtClean="0"/>
              <a:t> at the Department of Basic Education in understanding the data used for this study, and providing comments on draft papers of this work. </a:t>
            </a:r>
          </a:p>
        </p:txBody>
      </p:sp>
    </p:spTree>
    <p:extLst>
      <p:ext uri="{BB962C8B-B14F-4D97-AF65-F5344CB8AC3E}">
        <p14:creationId xmlns:p14="http://schemas.microsoft.com/office/powerpoint/2010/main" val="1243389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1674" y="476672"/>
            <a:ext cx="3049198" cy="1758944"/>
            <a:chOff x="5251" y="360046"/>
            <a:chExt cx="2353435" cy="1609674"/>
          </a:xfrm>
          <a:solidFill>
            <a:schemeClr val="accent1">
              <a:lumMod val="40000"/>
              <a:lumOff val="60000"/>
            </a:schemeClr>
          </a:solidFill>
        </p:grpSpPr>
        <p:sp>
          <p:nvSpPr>
            <p:cNvPr id="3" name="Rounded Rectangle 2"/>
            <p:cNvSpPr/>
            <p:nvPr/>
          </p:nvSpPr>
          <p:spPr>
            <a:xfrm>
              <a:off x="5251" y="360046"/>
              <a:ext cx="2353435" cy="160967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ounded Rectangle 4"/>
            <p:cNvSpPr/>
            <p:nvPr/>
          </p:nvSpPr>
          <p:spPr>
            <a:xfrm>
              <a:off x="52397" y="407192"/>
              <a:ext cx="2259143" cy="15153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ZA" sz="3600" kern="1200" dirty="0" smtClean="0">
                  <a:latin typeface="Corbel" panose="020B0503020204020204" pitchFamily="34" charset="0"/>
                </a:rPr>
                <a:t>Economics literature</a:t>
              </a:r>
              <a:endParaRPr lang="en-ZA" sz="3600" kern="1200" dirty="0">
                <a:latin typeface="Corbel" panose="020B0503020204020204" pitchFamily="34" charset="0"/>
              </a:endParaRPr>
            </a:p>
          </p:txBody>
        </p:sp>
      </p:grpSp>
      <p:sp>
        <p:nvSpPr>
          <p:cNvPr id="8" name="TextBox 7"/>
          <p:cNvSpPr txBox="1"/>
          <p:nvPr/>
        </p:nvSpPr>
        <p:spPr>
          <a:xfrm>
            <a:off x="5601072" y="476672"/>
            <a:ext cx="3672408" cy="1908215"/>
          </a:xfrm>
          <a:prstGeom prst="rect">
            <a:avLst/>
          </a:prstGeom>
          <a:noFill/>
        </p:spPr>
        <p:txBody>
          <a:bodyPr wrap="square" rtlCol="0">
            <a:spAutoFit/>
          </a:bodyPr>
          <a:lstStyle/>
          <a:p>
            <a:pPr algn="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Principals </a:t>
            </a:r>
            <a:r>
              <a:rPr lang="en-ZA" sz="3200" b="1" dirty="0">
                <a:solidFill>
                  <a:schemeClr val="accent1"/>
                </a:solidFill>
                <a:latin typeface="Helvetica" panose="020B0604020202020204" pitchFamily="34" charset="0"/>
                <a:ea typeface="Ebrima" panose="02000000000000000000" pitchFamily="2" charset="0"/>
                <a:cs typeface="Helvetica" panose="020B0604020202020204" pitchFamily="34" charset="0"/>
              </a:rPr>
              <a:t>are </a:t>
            </a: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2</a:t>
            </a:r>
            <a:r>
              <a:rPr lang="en-ZA" sz="3200" b="1" baseline="30000"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nd</a:t>
            </a: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 </a:t>
            </a:r>
          </a:p>
          <a:p>
            <a:pPr algn="r"/>
            <a:r>
              <a:rPr lang="en-ZA" sz="3200" b="1" dirty="0" smtClean="0">
                <a:solidFill>
                  <a:schemeClr val="accent1"/>
                </a:solidFill>
                <a:latin typeface="Helvetica" panose="020B0604020202020204" pitchFamily="34" charset="0"/>
                <a:ea typeface="Ebrima" panose="02000000000000000000" pitchFamily="2" charset="0"/>
                <a:cs typeface="Helvetica" panose="020B0604020202020204" pitchFamily="34" charset="0"/>
              </a:rPr>
              <a:t>to </a:t>
            </a:r>
            <a:r>
              <a:rPr lang="en-ZA" sz="3200" b="1" dirty="0">
                <a:solidFill>
                  <a:schemeClr val="accent1"/>
                </a:solidFill>
                <a:latin typeface="Helvetica" panose="020B0604020202020204" pitchFamily="34" charset="0"/>
                <a:ea typeface="Ebrima" panose="02000000000000000000" pitchFamily="2" charset="0"/>
                <a:cs typeface="Helvetica" panose="020B0604020202020204" pitchFamily="34" charset="0"/>
              </a:rPr>
              <a:t>teachers</a:t>
            </a:r>
            <a:r>
              <a:rPr lang="en-ZA" dirty="0">
                <a:solidFill>
                  <a:schemeClr val="accent1"/>
                </a:solidFill>
                <a:latin typeface="Helvetica" panose="020B0604020202020204" pitchFamily="34" charset="0"/>
                <a:ea typeface="Ebrima" panose="02000000000000000000" pitchFamily="2" charset="0"/>
                <a:cs typeface="Helvetica" panose="020B0604020202020204" pitchFamily="34" charset="0"/>
              </a:rPr>
              <a:t> </a:t>
            </a:r>
            <a:endParaRPr lang="en-ZA" dirty="0" smtClean="0">
              <a:solidFill>
                <a:schemeClr val="accent1"/>
              </a:solidFill>
              <a:latin typeface="Helvetica" panose="020B0604020202020204" pitchFamily="34" charset="0"/>
              <a:ea typeface="Ebrima" panose="02000000000000000000" pitchFamily="2" charset="0"/>
              <a:cs typeface="Helvetica" panose="020B0604020202020204" pitchFamily="34" charset="0"/>
            </a:endParaRPr>
          </a:p>
          <a:p>
            <a:pPr algn="r"/>
            <a:r>
              <a:rPr lang="en-ZA" dirty="0" smtClean="0">
                <a:latin typeface="Calibri Light" panose="020F0302020204030204" pitchFamily="34" charset="0"/>
              </a:rPr>
              <a:t>In terms of their importance for student </a:t>
            </a:r>
            <a:r>
              <a:rPr lang="en-ZA" dirty="0">
                <a:latin typeface="Calibri Light" panose="020F0302020204030204" pitchFamily="34" charset="0"/>
              </a:rPr>
              <a:t>learning &amp; school effectiveness </a:t>
            </a:r>
            <a:r>
              <a:rPr lang="en-ZA" dirty="0" smtClean="0">
                <a:latin typeface="Calibri Light" panose="020F0302020204030204" pitchFamily="34" charset="0"/>
              </a:rPr>
              <a:t>. </a:t>
            </a:r>
            <a:endParaRPr lang="en-ZA" dirty="0">
              <a:latin typeface="Calibri Light" panose="020F0302020204030204" pitchFamily="34" charset="0"/>
            </a:endParaRPr>
          </a:p>
        </p:txBody>
      </p:sp>
      <p:sp>
        <p:nvSpPr>
          <p:cNvPr id="9" name="Rounded Rectangle 8"/>
          <p:cNvSpPr/>
          <p:nvPr/>
        </p:nvSpPr>
        <p:spPr>
          <a:xfrm>
            <a:off x="704528" y="2600911"/>
            <a:ext cx="8640960" cy="3420377"/>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sz="1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Up Arrow 4"/>
          <p:cNvSpPr/>
          <p:nvPr/>
        </p:nvSpPr>
        <p:spPr>
          <a:xfrm>
            <a:off x="1389842" y="3645024"/>
            <a:ext cx="504056" cy="1296144"/>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6" name="TextBox 5"/>
          <p:cNvSpPr txBox="1"/>
          <p:nvPr/>
        </p:nvSpPr>
        <p:spPr>
          <a:xfrm>
            <a:off x="2144688" y="3679745"/>
            <a:ext cx="2172671" cy="1200329"/>
          </a:xfrm>
          <a:prstGeom prst="rect">
            <a:avLst/>
          </a:prstGeom>
          <a:noFill/>
        </p:spPr>
        <p:txBody>
          <a:bodyPr wrap="square" rtlCol="0">
            <a:spAutoFit/>
          </a:bodyPr>
          <a:lstStyle/>
          <a:p>
            <a:r>
              <a:rPr lang="en-ZA" sz="3600" dirty="0" smtClean="0">
                <a:solidFill>
                  <a:schemeClr val="bg1"/>
                </a:solidFill>
                <a:latin typeface="Calibri Light" panose="020F0302020204030204" pitchFamily="34" charset="0"/>
                <a:cs typeface="Helvetica" panose="020B0604020202020204" pitchFamily="34" charset="0"/>
              </a:rPr>
              <a:t>Quality of principal</a:t>
            </a:r>
            <a:endParaRPr lang="en-ZA" sz="3600" dirty="0">
              <a:solidFill>
                <a:schemeClr val="bg1"/>
              </a:solidFill>
              <a:latin typeface="Calibri Light" panose="020F0302020204030204" pitchFamily="34" charset="0"/>
              <a:cs typeface="Helvetica" panose="020B0604020202020204" pitchFamily="34" charset="0"/>
            </a:endParaRPr>
          </a:p>
        </p:txBody>
      </p:sp>
      <p:sp>
        <p:nvSpPr>
          <p:cNvPr id="10" name="Up Arrow 9"/>
          <p:cNvSpPr/>
          <p:nvPr/>
        </p:nvSpPr>
        <p:spPr>
          <a:xfrm>
            <a:off x="5985923" y="3717032"/>
            <a:ext cx="504056" cy="1296144"/>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1" name="TextBox 10"/>
          <p:cNvSpPr txBox="1"/>
          <p:nvPr/>
        </p:nvSpPr>
        <p:spPr>
          <a:xfrm>
            <a:off x="6812777" y="3659540"/>
            <a:ext cx="2172671" cy="1569660"/>
          </a:xfrm>
          <a:prstGeom prst="rect">
            <a:avLst/>
          </a:prstGeom>
          <a:noFill/>
        </p:spPr>
        <p:txBody>
          <a:bodyPr wrap="square" rtlCol="0">
            <a:spAutoFit/>
          </a:bodyPr>
          <a:lstStyle/>
          <a:p>
            <a:r>
              <a:rPr lang="en-ZA" sz="3200" dirty="0" smtClean="0">
                <a:solidFill>
                  <a:schemeClr val="bg1"/>
                </a:solidFill>
                <a:latin typeface="Calibri Light" panose="020F0302020204030204" pitchFamily="34" charset="0"/>
                <a:cs typeface="Helvetica" panose="020B0604020202020204" pitchFamily="34" charset="0"/>
              </a:rPr>
              <a:t>Quality of individual teacher</a:t>
            </a:r>
            <a:endParaRPr lang="en-ZA" sz="3200" dirty="0">
              <a:solidFill>
                <a:schemeClr val="bg1"/>
              </a:solidFill>
              <a:latin typeface="Calibri Light" panose="020F0302020204030204" pitchFamily="34" charset="0"/>
              <a:cs typeface="Helvetica" panose="020B0604020202020204" pitchFamily="34" charset="0"/>
            </a:endParaRPr>
          </a:p>
        </p:txBody>
      </p:sp>
      <p:sp>
        <p:nvSpPr>
          <p:cNvPr id="7" name="TextBox 6"/>
          <p:cNvSpPr txBox="1"/>
          <p:nvPr/>
        </p:nvSpPr>
        <p:spPr>
          <a:xfrm>
            <a:off x="4592960" y="3212976"/>
            <a:ext cx="1392963" cy="2215991"/>
          </a:xfrm>
          <a:prstGeom prst="rect">
            <a:avLst/>
          </a:prstGeom>
          <a:noFill/>
        </p:spPr>
        <p:txBody>
          <a:bodyPr wrap="square" rtlCol="0">
            <a:spAutoFit/>
          </a:bodyPr>
          <a:lstStyle/>
          <a:p>
            <a:r>
              <a:rPr lang="en-ZA" sz="13800" dirty="0" smtClean="0">
                <a:solidFill>
                  <a:schemeClr val="accent1">
                    <a:lumMod val="40000"/>
                    <a:lumOff val="60000"/>
                  </a:schemeClr>
                </a:solidFill>
              </a:rPr>
              <a:t>&gt;</a:t>
            </a:r>
            <a:endParaRPr lang="en-ZA" dirty="0">
              <a:solidFill>
                <a:schemeClr val="accent1">
                  <a:lumMod val="40000"/>
                  <a:lumOff val="60000"/>
                </a:schemeClr>
              </a:solidFill>
            </a:endParaRPr>
          </a:p>
        </p:txBody>
      </p:sp>
      <p:sp>
        <p:nvSpPr>
          <p:cNvPr id="12" name="TextBox 11"/>
          <p:cNvSpPr txBox="1"/>
          <p:nvPr/>
        </p:nvSpPr>
        <p:spPr>
          <a:xfrm>
            <a:off x="1280592" y="2782669"/>
            <a:ext cx="2349946" cy="646331"/>
          </a:xfrm>
          <a:prstGeom prst="rect">
            <a:avLst/>
          </a:prstGeom>
          <a:noFill/>
        </p:spPr>
        <p:txBody>
          <a:bodyPr wrap="square" rtlCol="0">
            <a:spAutoFit/>
          </a:bodyPr>
          <a:lstStyle/>
          <a:p>
            <a:r>
              <a:rPr lang="en-ZA" sz="3600" dirty="0" smtClean="0">
                <a:solidFill>
                  <a:schemeClr val="accent1">
                    <a:lumMod val="40000"/>
                    <a:lumOff val="60000"/>
                  </a:schemeClr>
                </a:solidFill>
              </a:rPr>
              <a:t>Impact:</a:t>
            </a:r>
            <a:endParaRPr lang="en-ZA" sz="3600" dirty="0">
              <a:solidFill>
                <a:schemeClr val="accent1">
                  <a:lumMod val="40000"/>
                  <a:lumOff val="60000"/>
                </a:schemeClr>
              </a:solidFill>
            </a:endParaRPr>
          </a:p>
        </p:txBody>
      </p:sp>
    </p:spTree>
    <p:extLst>
      <p:ext uri="{BB962C8B-B14F-4D97-AF65-F5344CB8AC3E}">
        <p14:creationId xmlns:p14="http://schemas.microsoft.com/office/powerpoint/2010/main" val="8488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animBg="1"/>
      <p:bldP spid="6" grpId="0"/>
      <p:bldP spid="10" grpId="0" animBg="1"/>
      <p:bldP spid="11" grpId="0"/>
      <p:bldP spid="7"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88504" y="260648"/>
          <a:ext cx="907300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0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2A6D4BD-70BC-42E7-9F79-CF551B3ED9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2AA6113-C624-410E-A11D-0564DFF0B61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B3859590-AC6D-4FB3-83D1-227C981062C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48C528B-BBC2-47FB-96AD-A964727F924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44488" y="-387424"/>
          <a:ext cx="928903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00472" y="6021288"/>
            <a:ext cx="7056784" cy="646331"/>
          </a:xfrm>
          <a:prstGeom prst="rect">
            <a:avLst/>
          </a:prstGeom>
        </p:spPr>
        <p:txBody>
          <a:bodyPr wrap="square">
            <a:spAutoFit/>
          </a:bodyPr>
          <a:lstStyle/>
          <a:p>
            <a:r>
              <a:rPr lang="en-ZA" dirty="0" smtClean="0"/>
              <a:t>**DBE </a:t>
            </a:r>
            <a:r>
              <a:rPr lang="en-ZA" dirty="0"/>
              <a:t>(2012) </a:t>
            </a:r>
            <a:r>
              <a:rPr lang="en-ZA" i="1" dirty="0"/>
              <a:t>IQMS Annual Report 2011/12</a:t>
            </a:r>
            <a:r>
              <a:rPr lang="en-ZA" dirty="0"/>
              <a:t>, Pretoria: Department of Basic Education.</a:t>
            </a:r>
          </a:p>
        </p:txBody>
      </p:sp>
    </p:spTree>
    <p:extLst>
      <p:ext uri="{BB962C8B-B14F-4D97-AF65-F5344CB8AC3E}">
        <p14:creationId xmlns:p14="http://schemas.microsoft.com/office/powerpoint/2010/main" val="35741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BE0585A-4CD2-42A0-BE90-8EF048641B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1E1B0AB-C773-4BF8-94F5-3C1CE40122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94204" cy="1080121"/>
          </a:xfrm>
        </p:spPr>
        <p:txBody>
          <a:bodyPr/>
          <a:lstStyle/>
          <a:p>
            <a:r>
              <a:rPr lang="en-ZA" sz="3800" dirty="0"/>
              <a:t>S</a:t>
            </a:r>
            <a:r>
              <a:rPr lang="en-ZA" sz="3800" dirty="0" smtClean="0">
                <a:latin typeface="Corbel" panose="020B0503020204020204" pitchFamily="34" charset="0"/>
              </a:rPr>
              <a:t>imilar age profiles by school phase level</a:t>
            </a:r>
            <a:endParaRPr lang="en-ZA" sz="3800" dirty="0">
              <a:latin typeface="Corbel" panose="020B0503020204020204" pitchFamily="34" charset="0"/>
            </a:endParaRPr>
          </a:p>
        </p:txBody>
      </p:sp>
      <p:sp>
        <p:nvSpPr>
          <p:cNvPr id="5" name="Rectangle 4"/>
          <p:cNvSpPr/>
          <p:nvPr/>
        </p:nvSpPr>
        <p:spPr>
          <a:xfrm>
            <a:off x="848545" y="1455167"/>
            <a:ext cx="8856984" cy="461665"/>
          </a:xfrm>
          <a:prstGeom prst="rect">
            <a:avLst/>
          </a:prstGeom>
        </p:spPr>
        <p:txBody>
          <a:bodyPr wrap="square">
            <a:spAutoFit/>
          </a:bodyPr>
          <a:lstStyle/>
          <a:p>
            <a:r>
              <a:rPr lang="en-ZA" sz="2400" b="1" dirty="0">
                <a:latin typeface="Calibri" panose="020F0502020204030204" pitchFamily="34" charset="0"/>
              </a:rPr>
              <a:t>Age profile of </a:t>
            </a:r>
            <a:r>
              <a:rPr lang="en-ZA" sz="2400" b="1" dirty="0" smtClean="0">
                <a:latin typeface="Calibri" panose="020F0502020204030204" pitchFamily="34" charset="0"/>
              </a:rPr>
              <a:t>SA public school principals </a:t>
            </a:r>
            <a:r>
              <a:rPr lang="en-ZA" sz="2400" b="1" dirty="0">
                <a:latin typeface="Calibri" panose="020F0502020204030204" pitchFamily="34" charset="0"/>
              </a:rPr>
              <a:t>in 2012 by the phase </a:t>
            </a:r>
            <a:r>
              <a:rPr lang="en-ZA" sz="2400" b="1" dirty="0" smtClean="0">
                <a:latin typeface="Calibri" panose="020F0502020204030204" pitchFamily="34" charset="0"/>
              </a:rPr>
              <a:t>level</a:t>
            </a:r>
            <a:endParaRPr lang="en-ZA" sz="2400" b="1" dirty="0">
              <a:latin typeface="Calibri" panose="020F0502020204030204" pitchFamily="34" charset="0"/>
            </a:endParaRPr>
          </a:p>
        </p:txBody>
      </p:sp>
      <p:graphicFrame>
        <p:nvGraphicFramePr>
          <p:cNvPr id="6" name="Chart 5"/>
          <p:cNvGraphicFramePr>
            <a:graphicFrameLocks/>
          </p:cNvGraphicFramePr>
          <p:nvPr>
            <p:extLst/>
          </p:nvPr>
        </p:nvGraphicFramePr>
        <p:xfrm>
          <a:off x="662524" y="1931045"/>
          <a:ext cx="8487010" cy="46663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42610" y="2319826"/>
            <a:ext cx="2886321" cy="230832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endParaRPr lang="en-ZA" sz="2400" dirty="0" smtClean="0"/>
          </a:p>
          <a:p>
            <a:pPr algn="ctr"/>
            <a:r>
              <a:rPr lang="en-ZA" sz="2400" dirty="0" smtClean="0"/>
              <a:t>Replacements:</a:t>
            </a:r>
          </a:p>
          <a:p>
            <a:pPr algn="ctr"/>
            <a:r>
              <a:rPr lang="en-ZA" sz="3200" dirty="0" smtClean="0"/>
              <a:t>primary schools  </a:t>
            </a:r>
          </a:p>
          <a:p>
            <a:pPr algn="ctr"/>
            <a:endParaRPr lang="en-ZA" sz="3200" dirty="0"/>
          </a:p>
        </p:txBody>
      </p:sp>
      <p:sp>
        <p:nvSpPr>
          <p:cNvPr id="8" name="TextBox 6"/>
          <p:cNvSpPr txBox="1"/>
          <p:nvPr/>
        </p:nvSpPr>
        <p:spPr>
          <a:xfrm>
            <a:off x="4134627" y="1915092"/>
            <a:ext cx="2582366" cy="33547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ZA" sz="4800" dirty="0" smtClean="0"/>
          </a:p>
          <a:p>
            <a:pPr algn="ctr"/>
            <a:r>
              <a:rPr lang="en-ZA" sz="5400" b="1" dirty="0" smtClean="0">
                <a:solidFill>
                  <a:schemeClr val="accent1"/>
                </a:solidFill>
              </a:rPr>
              <a:t>2.6 X</a:t>
            </a:r>
          </a:p>
          <a:p>
            <a:endParaRPr lang="en-ZA" sz="4800" dirty="0" smtClean="0"/>
          </a:p>
          <a:p>
            <a:endParaRPr lang="en-ZA" sz="4800" dirty="0"/>
          </a:p>
          <a:p>
            <a:endParaRPr lang="en-ZA" sz="1400" dirty="0"/>
          </a:p>
        </p:txBody>
      </p:sp>
      <p:sp>
        <p:nvSpPr>
          <p:cNvPr id="9" name="TextBox 6"/>
          <p:cNvSpPr txBox="1"/>
          <p:nvPr/>
        </p:nvSpPr>
        <p:spPr>
          <a:xfrm>
            <a:off x="6591183" y="2798058"/>
            <a:ext cx="2324325" cy="126188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2000" dirty="0" smtClean="0">
                <a:solidFill>
                  <a:schemeClr val="bg1"/>
                </a:solidFill>
              </a:rPr>
              <a:t>Replacement </a:t>
            </a:r>
            <a:r>
              <a:rPr lang="en-ZA" sz="2800" b="1" dirty="0" smtClean="0">
                <a:solidFill>
                  <a:schemeClr val="bg1"/>
                </a:solidFill>
              </a:rPr>
              <a:t>secondary schools</a:t>
            </a:r>
          </a:p>
        </p:txBody>
      </p:sp>
    </p:spTree>
    <p:extLst>
      <p:ext uri="{BB962C8B-B14F-4D97-AF65-F5344CB8AC3E}">
        <p14:creationId xmlns:p14="http://schemas.microsoft.com/office/powerpoint/2010/main" val="20903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Chart bld="series"/>
        </p:bldSub>
      </p:bldGraphic>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44" y="267598"/>
            <a:ext cx="5897860" cy="1145178"/>
          </a:xfrm>
        </p:spPr>
        <p:txBody>
          <a:bodyPr/>
          <a:lstStyle/>
          <a:p>
            <a:r>
              <a:rPr lang="en-ZA" sz="4400" dirty="0" smtClean="0">
                <a:solidFill>
                  <a:schemeClr val="accent5">
                    <a:lumMod val="75000"/>
                  </a:schemeClr>
                </a:solidFill>
                <a:latin typeface="Corbel" panose="020B0503020204020204" pitchFamily="34" charset="0"/>
              </a:rPr>
              <a:t>What about policy?</a:t>
            </a:r>
            <a:endParaRPr lang="en-ZA" sz="4400" dirty="0">
              <a:solidFill>
                <a:schemeClr val="accent5">
                  <a:lumMod val="75000"/>
                </a:schemeClr>
              </a:solidFill>
              <a:latin typeface="Corbel" panose="020B0503020204020204" pitchFamily="34" charset="0"/>
            </a:endParaRPr>
          </a:p>
        </p:txBody>
      </p:sp>
      <p:sp>
        <p:nvSpPr>
          <p:cNvPr id="3" name="Content Placeholder 2"/>
          <p:cNvSpPr>
            <a:spLocks noGrp="1"/>
          </p:cNvSpPr>
          <p:nvPr>
            <p:ph sz="quarter" idx="1"/>
          </p:nvPr>
        </p:nvSpPr>
        <p:spPr>
          <a:xfrm>
            <a:off x="346549" y="1052736"/>
            <a:ext cx="6838699" cy="5256584"/>
          </a:xfrm>
        </p:spPr>
        <p:txBody>
          <a:bodyPr>
            <a:noAutofit/>
          </a:bodyPr>
          <a:lstStyle/>
          <a:p>
            <a:endParaRPr lang="en-ZA" sz="2400" dirty="0" smtClean="0">
              <a:solidFill>
                <a:schemeClr val="tx1">
                  <a:lumMod val="75000"/>
                  <a:lumOff val="25000"/>
                </a:schemeClr>
              </a:solidFill>
              <a:latin typeface="Calibri Light" panose="020F0302020204030204" pitchFamily="34" charset="0"/>
            </a:endParaRPr>
          </a:p>
          <a:p>
            <a:pPr marL="0" indent="0">
              <a:buNone/>
            </a:pPr>
            <a:r>
              <a:rPr lang="en-ZA" sz="2400" b="1" dirty="0" smtClean="0">
                <a:solidFill>
                  <a:schemeClr val="tx1">
                    <a:lumMod val="75000"/>
                    <a:lumOff val="25000"/>
                  </a:schemeClr>
                </a:solidFill>
                <a:latin typeface="Calibri Light" panose="020F0302020204030204" pitchFamily="34" charset="0"/>
              </a:rPr>
              <a:t>“</a:t>
            </a:r>
            <a:r>
              <a:rPr lang="en-ZA" sz="2400" b="1" dirty="0">
                <a:solidFill>
                  <a:schemeClr val="tx1">
                    <a:lumMod val="75000"/>
                    <a:lumOff val="25000"/>
                  </a:schemeClr>
                </a:solidFill>
                <a:latin typeface="Calibri Light" panose="020F0302020204030204" pitchFamily="34" charset="0"/>
              </a:rPr>
              <a:t>Principals form part of a strategic sector that has not been duly explored in its potential for contributing to education progress</a:t>
            </a:r>
            <a:r>
              <a:rPr lang="en-ZA" sz="2400" b="1" dirty="0" smtClean="0">
                <a:solidFill>
                  <a:schemeClr val="tx1">
                    <a:lumMod val="75000"/>
                    <a:lumOff val="25000"/>
                  </a:schemeClr>
                </a:solidFill>
                <a:latin typeface="Calibri Light" panose="020F0302020204030204" pitchFamily="34" charset="0"/>
              </a:rPr>
              <a:t>.” </a:t>
            </a:r>
            <a:r>
              <a:rPr lang="en-ZA" sz="2400" dirty="0" smtClean="0">
                <a:latin typeface="Calibri Light" panose="020F0302020204030204" pitchFamily="34" charset="0"/>
              </a:rPr>
              <a:t>- </a:t>
            </a:r>
            <a:r>
              <a:rPr lang="en-ZA" sz="1800" dirty="0" smtClean="0">
                <a:latin typeface="Calibri Light" panose="020F0302020204030204" pitchFamily="34" charset="0"/>
              </a:rPr>
              <a:t>Weinstein</a:t>
            </a:r>
            <a:r>
              <a:rPr lang="en-ZA" sz="1800" dirty="0">
                <a:latin typeface="Calibri Light" panose="020F0302020204030204" pitchFamily="34" charset="0"/>
              </a:rPr>
              <a:t>, Munoz &amp; </a:t>
            </a:r>
            <a:r>
              <a:rPr lang="en-ZA" sz="1800" dirty="0" err="1">
                <a:latin typeface="Calibri Light" panose="020F0302020204030204" pitchFamily="34" charset="0"/>
              </a:rPr>
              <a:t>Raczynski</a:t>
            </a:r>
            <a:r>
              <a:rPr lang="en-ZA" sz="1800" dirty="0">
                <a:latin typeface="Calibri Light" panose="020F0302020204030204" pitchFamily="34" charset="0"/>
              </a:rPr>
              <a:t> </a:t>
            </a:r>
            <a:r>
              <a:rPr lang="en-ZA" sz="1800" dirty="0" smtClean="0">
                <a:latin typeface="Calibri Light" panose="020F0302020204030204" pitchFamily="34" charset="0"/>
              </a:rPr>
              <a:t>2011:298</a:t>
            </a:r>
          </a:p>
          <a:p>
            <a:endParaRPr lang="en-ZA" sz="1600" dirty="0">
              <a:latin typeface="Calibri Light" panose="020F0302020204030204" pitchFamily="34" charset="0"/>
            </a:endParaRPr>
          </a:p>
          <a:p>
            <a:r>
              <a:rPr lang="en-ZA" sz="2400" dirty="0" smtClean="0">
                <a:solidFill>
                  <a:schemeClr val="tx1">
                    <a:lumMod val="75000"/>
                    <a:lumOff val="25000"/>
                  </a:schemeClr>
                </a:solidFill>
                <a:latin typeface="Calibri Light" panose="020F0302020204030204" pitchFamily="34" charset="0"/>
              </a:rPr>
              <a:t>In SA, there have been shifts towards raising the value of school leadership as critical for educational improvement</a:t>
            </a:r>
          </a:p>
          <a:p>
            <a:pPr lvl="1"/>
            <a:r>
              <a:rPr lang="en-ZA" sz="2400" dirty="0" smtClean="0">
                <a:solidFill>
                  <a:schemeClr val="tx1">
                    <a:lumMod val="75000"/>
                    <a:lumOff val="25000"/>
                  </a:schemeClr>
                </a:solidFill>
                <a:latin typeface="Calibri Light" panose="020F0302020204030204" pitchFamily="34" charset="0"/>
              </a:rPr>
              <a:t>Amendments </a:t>
            </a:r>
            <a:r>
              <a:rPr lang="en-ZA" sz="2400" dirty="0">
                <a:solidFill>
                  <a:schemeClr val="tx1">
                    <a:lumMod val="75000"/>
                    <a:lumOff val="25000"/>
                  </a:schemeClr>
                </a:solidFill>
                <a:latin typeface="Calibri Light" panose="020F0302020204030204" pitchFamily="34" charset="0"/>
              </a:rPr>
              <a:t>to </a:t>
            </a:r>
            <a:r>
              <a:rPr lang="en-ZA" sz="2400" dirty="0" smtClean="0">
                <a:solidFill>
                  <a:schemeClr val="tx1">
                    <a:lumMod val="75000"/>
                    <a:lumOff val="25000"/>
                  </a:schemeClr>
                </a:solidFill>
                <a:latin typeface="Calibri Light" panose="020F0302020204030204" pitchFamily="34" charset="0"/>
              </a:rPr>
              <a:t>legislation (EAA 2007)</a:t>
            </a:r>
          </a:p>
          <a:p>
            <a:pPr lvl="1"/>
            <a:r>
              <a:rPr lang="en-ZA" sz="2400" dirty="0" smtClean="0">
                <a:solidFill>
                  <a:schemeClr val="tx1">
                    <a:lumMod val="75000"/>
                    <a:lumOff val="25000"/>
                  </a:schemeClr>
                </a:solidFill>
                <a:latin typeface="Calibri Light" panose="020F0302020204030204" pitchFamily="34" charset="0"/>
              </a:rPr>
              <a:t>Statements &amp; action of the DBE </a:t>
            </a:r>
          </a:p>
          <a:p>
            <a:pPr lvl="1"/>
            <a:r>
              <a:rPr lang="en-ZA" sz="2400" dirty="0" smtClean="0">
                <a:solidFill>
                  <a:schemeClr val="tx1">
                    <a:lumMod val="75000"/>
                    <a:lumOff val="25000"/>
                  </a:schemeClr>
                </a:solidFill>
                <a:latin typeface="Calibri Light" panose="020F0302020204030204" pitchFamily="34" charset="0"/>
              </a:rPr>
              <a:t>Recent “Standards for </a:t>
            </a:r>
            <a:r>
              <a:rPr lang="en-ZA" sz="2400" dirty="0" err="1" smtClean="0">
                <a:solidFill>
                  <a:schemeClr val="tx1">
                    <a:lumMod val="75000"/>
                    <a:lumOff val="25000"/>
                  </a:schemeClr>
                </a:solidFill>
                <a:latin typeface="Calibri Light" panose="020F0302020204030204" pitchFamily="34" charset="0"/>
              </a:rPr>
              <a:t>Principalship</a:t>
            </a:r>
            <a:r>
              <a:rPr lang="en-ZA" sz="2400" dirty="0" smtClean="0">
                <a:solidFill>
                  <a:schemeClr val="tx1">
                    <a:lumMod val="75000"/>
                    <a:lumOff val="25000"/>
                  </a:schemeClr>
                </a:solidFill>
                <a:latin typeface="Calibri Light" panose="020F0302020204030204" pitchFamily="34" charset="0"/>
              </a:rPr>
              <a:t>” </a:t>
            </a:r>
          </a:p>
          <a:p>
            <a:pPr lvl="1"/>
            <a:r>
              <a:rPr lang="en-ZA" sz="2400" dirty="0" smtClean="0">
                <a:solidFill>
                  <a:schemeClr val="tx1">
                    <a:lumMod val="75000"/>
                    <a:lumOff val="25000"/>
                  </a:schemeClr>
                </a:solidFill>
                <a:latin typeface="Calibri Light" panose="020F0302020204030204" pitchFamily="34" charset="0"/>
              </a:rPr>
              <a:t>Personnel Admin. Measures (PAM) Feb, 2016</a:t>
            </a:r>
          </a:p>
          <a:p>
            <a:pPr lvl="1"/>
            <a:r>
              <a:rPr lang="en-ZA" sz="2400" dirty="0">
                <a:solidFill>
                  <a:schemeClr val="tx1">
                    <a:lumMod val="75000"/>
                    <a:lumOff val="25000"/>
                  </a:schemeClr>
                </a:solidFill>
                <a:latin typeface="Calibri Light" panose="020F0302020204030204" pitchFamily="34" charset="0"/>
              </a:rPr>
              <a:t>In national policy plans, NDP </a:t>
            </a:r>
            <a:r>
              <a:rPr lang="en-ZA" sz="2400" dirty="0" smtClean="0">
                <a:solidFill>
                  <a:schemeClr val="tx1">
                    <a:lumMod val="75000"/>
                    <a:lumOff val="25000"/>
                  </a:schemeClr>
                </a:solidFill>
                <a:latin typeface="Calibri Light" panose="020F0302020204030204" pitchFamily="34" charset="0"/>
              </a:rPr>
              <a:t> </a:t>
            </a:r>
          </a:p>
          <a:p>
            <a:pPr lvl="1"/>
            <a:endParaRPr lang="en-ZA" sz="2400" dirty="0" smtClean="0">
              <a:latin typeface="Calibri Light" panose="020F0302020204030204" pitchFamily="34" charset="0"/>
            </a:endParaRPr>
          </a:p>
          <a:p>
            <a:pPr lvl="1"/>
            <a:endParaRPr lang="en-ZA" sz="2400" dirty="0" smtClean="0">
              <a:latin typeface="Calibri Light" panose="020F0302020204030204" pitchFamily="34" charset="0"/>
            </a:endParaRPr>
          </a:p>
        </p:txBody>
      </p:sp>
      <p:sp>
        <p:nvSpPr>
          <p:cNvPr id="5" name="Rounded Rectangle 4"/>
          <p:cNvSpPr/>
          <p:nvPr/>
        </p:nvSpPr>
        <p:spPr>
          <a:xfrm>
            <a:off x="7266652" y="1484784"/>
            <a:ext cx="2582892" cy="5112568"/>
          </a:xfrm>
          <a:prstGeom prst="roundRect">
            <a:avLst/>
          </a:prstGeom>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800" dirty="0">
                <a:solidFill>
                  <a:schemeClr val="accent1">
                    <a:lumMod val="40000"/>
                    <a:lumOff val="60000"/>
                  </a:schemeClr>
                </a:solidFill>
                <a:latin typeface="Ebrima" panose="02000000000000000000" pitchFamily="2" charset="0"/>
                <a:ea typeface="Ebrima" panose="02000000000000000000" pitchFamily="2" charset="0"/>
                <a:cs typeface="Ebrima" panose="02000000000000000000" pitchFamily="2" charset="0"/>
              </a:rPr>
              <a:t>But there remains an urgent need to prioritise and accelerate policy development in this area </a:t>
            </a:r>
          </a:p>
        </p:txBody>
      </p:sp>
      <p:pic>
        <p:nvPicPr>
          <p:cNvPr id="4" name="Picture 3"/>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66652" y="141496"/>
            <a:ext cx="2438875" cy="1034980"/>
          </a:xfrm>
          <a:prstGeom prst="rect">
            <a:avLst/>
          </a:prstGeom>
        </p:spPr>
      </p:pic>
    </p:spTree>
    <p:extLst>
      <p:ext uri="{BB962C8B-B14F-4D97-AF65-F5344CB8AC3E}">
        <p14:creationId xmlns:p14="http://schemas.microsoft.com/office/powerpoint/2010/main" val="4474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672" y="1412776"/>
            <a:ext cx="7272808" cy="3293209"/>
          </a:xfrm>
          <a:prstGeom prst="rect">
            <a:avLst/>
          </a:prstGeom>
          <a:noFill/>
        </p:spPr>
        <p:txBody>
          <a:bodyPr wrap="square" rtlCol="0">
            <a:spAutoFit/>
          </a:bodyPr>
          <a:lstStyle/>
          <a:p>
            <a:r>
              <a:rPr lang="en-ZA" sz="3600" dirty="0" smtClean="0">
                <a:solidFill>
                  <a:schemeClr val="tx1">
                    <a:lumMod val="75000"/>
                    <a:lumOff val="25000"/>
                  </a:schemeClr>
                </a:solidFill>
                <a:latin typeface="Calibri Light" panose="020F0302020204030204" pitchFamily="34" charset="0"/>
              </a:rPr>
              <a:t>“…the Task Team has picked up in its deliberations the central importance of principals to the quality and nature of education offered in schools.” </a:t>
            </a:r>
          </a:p>
          <a:p>
            <a:pPr lvl="4"/>
            <a:r>
              <a:rPr lang="en-ZA" sz="3200" i="1" dirty="0" smtClean="0">
                <a:solidFill>
                  <a:schemeClr val="tx1">
                    <a:lumMod val="75000"/>
                    <a:lumOff val="25000"/>
                  </a:schemeClr>
                </a:solidFill>
                <a:latin typeface="Calibri Light" panose="020F0302020204030204" pitchFamily="34" charset="0"/>
              </a:rPr>
              <a:t>     </a:t>
            </a:r>
          </a:p>
          <a:p>
            <a:pPr lvl="4" algn="r"/>
            <a:r>
              <a:rPr lang="en-ZA" sz="3200" i="1" dirty="0" smtClean="0">
                <a:solidFill>
                  <a:schemeClr val="tx1">
                    <a:lumMod val="75000"/>
                    <a:lumOff val="25000"/>
                  </a:schemeClr>
                </a:solidFill>
                <a:latin typeface="Calibri Light" panose="020F0302020204030204" pitchFamily="34" charset="0"/>
              </a:rPr>
              <a:t>Volmink Report 2016, p. 83</a:t>
            </a:r>
            <a:endParaRPr lang="en-ZA" sz="3200" i="1" dirty="0">
              <a:solidFill>
                <a:schemeClr val="tx1">
                  <a:lumMod val="75000"/>
                  <a:lumOff val="25000"/>
                </a:schemeClr>
              </a:solidFill>
              <a:latin typeface="Calibri Light" panose="020F0302020204030204" pitchFamily="34" charset="0"/>
            </a:endParaRPr>
          </a:p>
        </p:txBody>
      </p:sp>
    </p:spTree>
    <p:extLst>
      <p:ext uri="{BB962C8B-B14F-4D97-AF65-F5344CB8AC3E}">
        <p14:creationId xmlns:p14="http://schemas.microsoft.com/office/powerpoint/2010/main" val="220567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32" y="272904"/>
            <a:ext cx="8436142" cy="1145178"/>
          </a:xfrm>
        </p:spPr>
        <p:txBody>
          <a:bodyPr/>
          <a:lstStyle/>
          <a:p>
            <a:pPr algn="l"/>
            <a:r>
              <a:rPr lang="en-ZA" sz="4000" dirty="0" smtClean="0">
                <a:latin typeface="Corbel" panose="020B0503020204020204" pitchFamily="34" charset="0"/>
              </a:rPr>
              <a:t>The National Development Plan</a:t>
            </a:r>
            <a:endParaRPr lang="en-ZA" sz="4000" dirty="0">
              <a:latin typeface="Corbel" panose="020B0503020204020204" pitchFamily="34" charset="0"/>
            </a:endParaRPr>
          </a:p>
        </p:txBody>
      </p:sp>
      <p:graphicFrame>
        <p:nvGraphicFramePr>
          <p:cNvPr id="5" name="Diagram 4"/>
          <p:cNvGraphicFramePr/>
          <p:nvPr>
            <p:extLst>
              <p:ext uri="{D42A27DB-BD31-4B8C-83A1-F6EECF244321}">
                <p14:modId xmlns:p14="http://schemas.microsoft.com/office/powerpoint/2010/main" val="1628370142"/>
              </p:ext>
            </p:extLst>
          </p:nvPr>
        </p:nvGraphicFramePr>
        <p:xfrm>
          <a:off x="870914" y="908720"/>
          <a:ext cx="8606589"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91294" y="6444044"/>
            <a:ext cx="4524503" cy="369332"/>
          </a:xfrm>
          <a:prstGeom prst="rect">
            <a:avLst/>
          </a:prstGeom>
          <a:noFill/>
        </p:spPr>
        <p:txBody>
          <a:bodyPr wrap="square" rtlCol="0">
            <a:spAutoFit/>
          </a:bodyPr>
          <a:lstStyle/>
          <a:p>
            <a:r>
              <a:rPr lang="en-ZA" dirty="0" smtClean="0"/>
              <a:t>See: NPC (2012), pp 309-310 </a:t>
            </a:r>
            <a:endParaRPr lang="en-ZA" dirty="0"/>
          </a:p>
        </p:txBody>
      </p:sp>
      <p:sp>
        <p:nvSpPr>
          <p:cNvPr id="3" name="TextBox 2"/>
          <p:cNvSpPr txBox="1"/>
          <p:nvPr/>
        </p:nvSpPr>
        <p:spPr>
          <a:xfrm>
            <a:off x="848544" y="1383159"/>
            <a:ext cx="8712968" cy="523220"/>
          </a:xfrm>
          <a:prstGeom prst="rect">
            <a:avLst/>
          </a:prstGeom>
          <a:noFill/>
        </p:spPr>
        <p:txBody>
          <a:bodyPr wrap="square" rtlCol="0">
            <a:spAutoFit/>
          </a:bodyPr>
          <a:lstStyle/>
          <a:p>
            <a:pPr algn="ctr"/>
            <a:r>
              <a:rPr lang="en-ZA" sz="2800" dirty="0">
                <a:solidFill>
                  <a:schemeClr val="tx1">
                    <a:lumMod val="75000"/>
                    <a:lumOff val="25000"/>
                  </a:schemeClr>
                </a:solidFill>
                <a:latin typeface="Calibri Light" panose="020F0302020204030204" pitchFamily="34" charset="0"/>
              </a:rPr>
              <a:t>P</a:t>
            </a:r>
            <a:r>
              <a:rPr lang="en-ZA" sz="2800" dirty="0" smtClean="0">
                <a:solidFill>
                  <a:schemeClr val="tx1">
                    <a:lumMod val="75000"/>
                    <a:lumOff val="25000"/>
                  </a:schemeClr>
                </a:solidFill>
                <a:latin typeface="Calibri Light" panose="020F0302020204030204" pitchFamily="34" charset="0"/>
              </a:rPr>
              <a:t>roposes policy improvements in three areas: </a:t>
            </a:r>
            <a:endParaRPr lang="en-ZA" sz="2800" dirty="0">
              <a:solidFill>
                <a:schemeClr val="tx1">
                  <a:lumMod val="75000"/>
                  <a:lumOff val="25000"/>
                </a:schemeClr>
              </a:solidFill>
              <a:latin typeface="Calibri Light" panose="020F0302020204030204" pitchFamily="34" charset="0"/>
            </a:endParaRPr>
          </a:p>
        </p:txBody>
      </p:sp>
      <p:pic>
        <p:nvPicPr>
          <p:cNvPr id="7" name="Picture 6"/>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21418" y="147765"/>
            <a:ext cx="2012102" cy="1034980"/>
          </a:xfrm>
          <a:prstGeom prst="rect">
            <a:avLst/>
          </a:prstGeom>
        </p:spPr>
      </p:pic>
    </p:spTree>
    <p:extLst>
      <p:ext uri="{BB962C8B-B14F-4D97-AF65-F5344CB8AC3E}">
        <p14:creationId xmlns:p14="http://schemas.microsoft.com/office/powerpoint/2010/main" val="25217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6664EFA-813E-4AE3-A0DA-D19D50C9EA8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6E51B88-1C24-4BE1-A34B-6FD0623FA0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C66F2A5-7225-4FA2-96B2-C435F20B42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A49CB9A1-1C41-4388-90E6-C322DC31ADE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8F8A4D0-8165-4735-AE24-E4AFBE70819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A542276C-7332-4AD6-8488-3D6C14C3EAF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274638"/>
            <a:ext cx="8436142" cy="778098"/>
          </a:xfrm>
        </p:spPr>
        <p:txBody>
          <a:bodyPr/>
          <a:lstStyle/>
          <a:p>
            <a:r>
              <a:rPr lang="en-ZA" sz="4400" dirty="0" smtClean="0">
                <a:latin typeface="Corbel" panose="020B0503020204020204" pitchFamily="34" charset="0"/>
              </a:rPr>
              <a:t>Research Objectives</a:t>
            </a:r>
            <a:endParaRPr lang="en-ZA" sz="4400" dirty="0">
              <a:latin typeface="Corbel" panose="020B0503020204020204" pitchFamily="34" charset="0"/>
            </a:endParaRPr>
          </a:p>
        </p:txBody>
      </p:sp>
      <p:graphicFrame>
        <p:nvGraphicFramePr>
          <p:cNvPr id="4" name="Diagram 3"/>
          <p:cNvGraphicFramePr/>
          <p:nvPr>
            <p:extLst>
              <p:ext uri="{D42A27DB-BD31-4B8C-83A1-F6EECF244321}">
                <p14:modId xmlns:p14="http://schemas.microsoft.com/office/powerpoint/2010/main" val="1058690489"/>
              </p:ext>
            </p:extLst>
          </p:nvPr>
        </p:nvGraphicFramePr>
        <p:xfrm>
          <a:off x="560512" y="2117080"/>
          <a:ext cx="8814979"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32520" y="1196752"/>
            <a:ext cx="7992888" cy="830997"/>
          </a:xfrm>
          <a:prstGeom prst="rect">
            <a:avLst/>
          </a:prstGeom>
          <a:noFill/>
        </p:spPr>
        <p:txBody>
          <a:bodyPr wrap="square" rtlCol="0">
            <a:spAutoFit/>
          </a:bodyPr>
          <a:lstStyle/>
          <a:p>
            <a:r>
              <a:rPr lang="en-ZA" sz="2400" dirty="0" smtClean="0">
                <a:latin typeface="Calibri Light" panose="020F0302020204030204" pitchFamily="34" charset="0"/>
              </a:rPr>
              <a:t>But there has been a lack of empirical evidence in SA to guide &amp; support policy developments in this area. </a:t>
            </a:r>
            <a:endParaRPr lang="en-ZA" sz="2400" dirty="0">
              <a:latin typeface="Calibri Light" panose="020F0302020204030204" pitchFamily="34" charset="0"/>
            </a:endParaRPr>
          </a:p>
        </p:txBody>
      </p:sp>
    </p:spTree>
    <p:extLst>
      <p:ext uri="{BB962C8B-B14F-4D97-AF65-F5344CB8AC3E}">
        <p14:creationId xmlns:p14="http://schemas.microsoft.com/office/powerpoint/2010/main" val="18665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0FFBAD8-170D-4BF8-9714-C438AD06CE0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1CF2603-117F-414F-8665-B2239B5913A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7CACC9B-6765-484D-BC7B-DC414D5FFA3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289F20B7-62D3-4311-9399-555DEFB234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DF75B3B-9C18-4542-A923-EEAD1130354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47B6C79-7900-452C-A5BB-E6411D9111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CD9393"/>
      </a:hlink>
      <a:folHlink>
        <a:srgbClr val="D89243"/>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quity">
  <a:themeElements>
    <a:clrScheme name="Custom 1">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CD9393"/>
      </a:hlink>
      <a:folHlink>
        <a:srgbClr val="D89243"/>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15804</TotalTime>
  <Words>6505</Words>
  <Application>Microsoft Office PowerPoint</Application>
  <PresentationFormat>A4 Paper (210x297 mm)</PresentationFormat>
  <Paragraphs>703</Paragraphs>
  <Slides>52</Slides>
  <Notes>40</Notes>
  <HiddenSlides>0</HiddenSlides>
  <MMClips>0</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Equity</vt:lpstr>
      <vt:lpstr>Custom Design</vt:lpstr>
      <vt:lpstr>1_Equity</vt:lpstr>
      <vt:lpstr>PowerPoint Presentation</vt:lpstr>
      <vt:lpstr>PowerPoint Presentation</vt:lpstr>
      <vt:lpstr>PowerPoint Presentation</vt:lpstr>
      <vt:lpstr>PowerPoint Presentation</vt:lpstr>
      <vt:lpstr>PowerPoint Presentation</vt:lpstr>
      <vt:lpstr>What about policy?</vt:lpstr>
      <vt:lpstr>PowerPoint Presentation</vt:lpstr>
      <vt:lpstr>The National Development Plan</vt:lpstr>
      <vt:lpstr>Research Objectives</vt:lpstr>
      <vt:lpstr>Data</vt:lpstr>
      <vt:lpstr>Ageing profile of SA school principals</vt:lpstr>
      <vt:lpstr>Age profile by province 2016</vt:lpstr>
      <vt:lpstr>Age profile of principals by quintile 2012</vt:lpstr>
      <vt:lpstr>An opportunity and challenge</vt:lpstr>
      <vt:lpstr>PowerPoint Presentation</vt:lpstr>
      <vt:lpstr>PowerPoint Presentation</vt:lpstr>
      <vt:lpstr>PowerPoint Presentation</vt:lpstr>
      <vt:lpstr>Challenge 2: How do we determine who is a better principal candidate over another?  </vt:lpstr>
      <vt:lpstr>PowerPoint Presentation</vt:lpstr>
      <vt:lpstr>What other sifting criteria could be used?</vt:lpstr>
      <vt:lpstr>Position of newly appointed principals (2010, 2012) two years prior to appointment</vt:lpstr>
      <vt:lpstr>Challenge 2: How do we determine who is a better principal candidate over another?</vt:lpstr>
      <vt:lpstr>The South African Standard for Principalship</vt:lpstr>
      <vt:lpstr>PowerPoint Presentation</vt:lpstr>
      <vt:lpstr>Challenge 3: Gender discrimination</vt:lpstr>
      <vt:lpstr>Challenge 4: Unequal distribution of principals</vt:lpstr>
      <vt:lpstr>Challenge 4: Unequal distribution of principals</vt:lpstr>
      <vt:lpstr>Challenge 4: Unequal distribution of principals</vt:lpstr>
      <vt:lpstr>School to school moves among principals</vt:lpstr>
      <vt:lpstr>PowerPoint Presentation</vt:lpstr>
      <vt:lpstr>Challenge 5: Leadership disruption effects</vt:lpstr>
      <vt:lpstr>PowerPoint Presentation</vt:lpstr>
      <vt:lpstr>NDP: Performance Management for principals</vt:lpstr>
      <vt:lpstr>Conclusion</vt:lpstr>
      <vt:lpstr>PowerPoint Presentation</vt:lpstr>
      <vt:lpstr>ADDITIONAL Reference slides</vt:lpstr>
      <vt:lpstr>PowerPoint Presentation</vt:lpstr>
      <vt:lpstr>Credentials as a signal of quality? </vt:lpstr>
      <vt:lpstr>Provincial dimension to principal turnover (1)</vt:lpstr>
      <vt:lpstr>Provincial dimension to principal turnover (2)</vt:lpstr>
      <vt:lpstr>PowerPoint Presentation</vt:lpstr>
      <vt:lpstr>Low levels of churning</vt:lpstr>
      <vt:lpstr>PowerPoint Presentation</vt:lpstr>
      <vt:lpstr>Low levels of turnover</vt:lpstr>
      <vt:lpstr>Features of the principal labour market</vt:lpstr>
      <vt:lpstr>Policy recommendations</vt:lpstr>
      <vt:lpstr>A) Improve the principal appointment process</vt:lpstr>
      <vt:lpstr>C) Providing principals with greater power?</vt:lpstr>
      <vt:lpstr>Acknowledgements</vt:lpstr>
      <vt:lpstr>PowerPoint Presentation</vt:lpstr>
      <vt:lpstr>PowerPoint Presentation</vt:lpstr>
      <vt:lpstr>Similar age profiles by school phase level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Wills</dc:creator>
  <cp:lastModifiedBy>Mouton, Mmouton, Ms &lt;fellow@sun.ac.za&gt;</cp:lastModifiedBy>
  <cp:revision>320</cp:revision>
  <cp:lastPrinted>2015-07-30T16:29:27Z</cp:lastPrinted>
  <dcterms:created xsi:type="dcterms:W3CDTF">2015-03-22T04:57:51Z</dcterms:created>
  <dcterms:modified xsi:type="dcterms:W3CDTF">2016-05-24T11:47:31Z</dcterms:modified>
</cp:coreProperties>
</file>