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0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5" r:id="rId3"/>
    <p:sldId id="270" r:id="rId4"/>
    <p:sldId id="291" r:id="rId5"/>
    <p:sldId id="292" r:id="rId6"/>
    <p:sldId id="293" r:id="rId7"/>
    <p:sldId id="294" r:id="rId8"/>
    <p:sldId id="282" r:id="rId9"/>
    <p:sldId id="257" r:id="rId10"/>
    <p:sldId id="271" r:id="rId11"/>
    <p:sldId id="280" r:id="rId12"/>
    <p:sldId id="258" r:id="rId13"/>
    <p:sldId id="287" r:id="rId14"/>
    <p:sldId id="259" r:id="rId15"/>
    <p:sldId id="261" r:id="rId16"/>
    <p:sldId id="262" r:id="rId17"/>
    <p:sldId id="273" r:id="rId18"/>
    <p:sldId id="260" r:id="rId19"/>
    <p:sldId id="263" r:id="rId20"/>
    <p:sldId id="283" r:id="rId21"/>
    <p:sldId id="285" r:id="rId22"/>
    <p:sldId id="265" r:id="rId23"/>
    <p:sldId id="266" r:id="rId24"/>
    <p:sldId id="289" r:id="rId25"/>
    <p:sldId id="288" r:id="rId26"/>
    <p:sldId id="290" r:id="rId27"/>
    <p:sldId id="274" r:id="rId28"/>
    <p:sldId id="268" r:id="rId29"/>
    <p:sldId id="278" r:id="rId30"/>
    <p:sldId id="277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3" autoAdjust="0"/>
  </p:normalViewPr>
  <p:slideViewPr>
    <p:cSldViewPr>
      <p:cViewPr>
        <p:scale>
          <a:sx n="66" d="100"/>
          <a:sy n="66" d="100"/>
        </p:scale>
        <p:origin x="-165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9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.s\Dropbox\DBE%20general%20tasks\reading%20strategy\Pinetown%20RCT\Analysis\Endline%20analysis%20tables%20etc%209%20Aug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9000640\Desktop\RCTCatch%20Up%20Programme\RCUP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9000640\Desktop\RCTCatch%20Up%20Programme\RCUP%20201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09000640\Desktop\RCTCatch%20Up%20Programme\RCUP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9000640\Desktop\RCTCatch%20Up%20Programme\RCUP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.s\Dropbox\DBE%20general%20tasks\reading%20strategy\Pinetown%20RCT\Analysis\Endline%20analysis%20tables%20etc%209%20Aug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Overall!$B$4</c:f>
              <c:strCache>
                <c:ptCount val="1"/>
                <c:pt idx="0">
                  <c:v>Overall Pre-test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31750"/>
            </c:spPr>
            <c:trendlineType val="poly"/>
            <c:order val="2"/>
            <c:dispRSqr val="0"/>
            <c:dispEq val="0"/>
          </c:trendline>
          <c:cat>
            <c:strRef>
              <c:f>Overall!$C$3:$F$3</c:f>
              <c:strCache>
                <c:ptCount val="4"/>
                <c:pt idx="0">
                  <c:v>L1</c:v>
                </c:pt>
                <c:pt idx="1">
                  <c:v>L2</c:v>
                </c:pt>
                <c:pt idx="2">
                  <c:v>L3</c:v>
                </c:pt>
                <c:pt idx="3">
                  <c:v>L4</c:v>
                </c:pt>
              </c:strCache>
            </c:strRef>
          </c:cat>
          <c:val>
            <c:numRef>
              <c:f>Overall!$C$4:$F$4</c:f>
              <c:numCache>
                <c:formatCode>0%</c:formatCode>
                <c:ptCount val="4"/>
                <c:pt idx="0">
                  <c:v>0.228662420382168</c:v>
                </c:pt>
                <c:pt idx="1">
                  <c:v>0.56624203821656105</c:v>
                </c:pt>
                <c:pt idx="2">
                  <c:v>0.199363057324841</c:v>
                </c:pt>
                <c:pt idx="3">
                  <c:v>5.7324840764331397E-3</c:v>
                </c:pt>
              </c:numCache>
            </c:numRef>
          </c:val>
        </c:ser>
        <c:ser>
          <c:idx val="1"/>
          <c:order val="1"/>
          <c:tx>
            <c:strRef>
              <c:f>Overall!$B$5</c:f>
              <c:strCache>
                <c:ptCount val="1"/>
                <c:pt idx="0">
                  <c:v>Overall Post-test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38100">
                <a:solidFill>
                  <a:srgbClr val="F79646">
                    <a:lumMod val="75000"/>
                  </a:srgbClr>
                </a:solidFill>
              </a:ln>
            </c:spPr>
            <c:trendlineType val="poly"/>
            <c:order val="2"/>
            <c:dispRSqr val="0"/>
            <c:dispEq val="0"/>
          </c:trendline>
          <c:cat>
            <c:strRef>
              <c:f>Overall!$C$3:$F$3</c:f>
              <c:strCache>
                <c:ptCount val="4"/>
                <c:pt idx="0">
                  <c:v>L1</c:v>
                </c:pt>
                <c:pt idx="1">
                  <c:v>L2</c:v>
                </c:pt>
                <c:pt idx="2">
                  <c:v>L3</c:v>
                </c:pt>
                <c:pt idx="3">
                  <c:v>L4</c:v>
                </c:pt>
              </c:strCache>
            </c:strRef>
          </c:cat>
          <c:val>
            <c:numRef>
              <c:f>Overall!$C$5:$F$5</c:f>
              <c:numCache>
                <c:formatCode>0%</c:formatCode>
                <c:ptCount val="4"/>
                <c:pt idx="0">
                  <c:v>3.6305732484077501E-2</c:v>
                </c:pt>
                <c:pt idx="1">
                  <c:v>0.39490445859872603</c:v>
                </c:pt>
                <c:pt idx="2">
                  <c:v>0.50700636942673805</c:v>
                </c:pt>
                <c:pt idx="3">
                  <c:v>6.1783439490447199E-2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87520"/>
        <c:axId val="85667840"/>
      </c:barChart>
      <c:catAx>
        <c:axId val="8538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85667840"/>
        <c:crosses val="autoZero"/>
        <c:auto val="1"/>
        <c:lblAlgn val="ctr"/>
        <c:lblOffset val="100"/>
        <c:noMultiLvlLbl val="0"/>
      </c:catAx>
      <c:valAx>
        <c:axId val="85667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5387520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766185476815497E-2"/>
          <c:y val="6.9919072615923006E-2"/>
          <c:w val="0.89745603674540697"/>
          <c:h val="0.83724919801691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Sheet1!$H$4:$H$7</c:f>
                <c:numCache>
                  <c:formatCode>General</c:formatCode>
                  <c:ptCount val="4"/>
                  <c:pt idx="0">
                    <c:v>2.5270397600000298</c:v>
                  </c:pt>
                  <c:pt idx="1">
                    <c:v>2.9825457199999992</c:v>
                  </c:pt>
                  <c:pt idx="2">
                    <c:v>1.8921571480000201</c:v>
                  </c:pt>
                  <c:pt idx="3">
                    <c:v>2.08146904</c:v>
                  </c:pt>
                </c:numCache>
              </c:numRef>
            </c:plus>
            <c:minus>
              <c:numRef>
                <c:f>Sheet1!$H$4:$H$7</c:f>
                <c:numCache>
                  <c:formatCode>General</c:formatCode>
                  <c:ptCount val="4"/>
                  <c:pt idx="0">
                    <c:v>2.5270397600000298</c:v>
                  </c:pt>
                  <c:pt idx="1">
                    <c:v>2.9825457199999992</c:v>
                  </c:pt>
                  <c:pt idx="2">
                    <c:v>1.8921571480000201</c:v>
                  </c:pt>
                  <c:pt idx="3">
                    <c:v>2.08146904</c:v>
                  </c:pt>
                </c:numCache>
              </c:numRef>
            </c:minus>
          </c:errBars>
          <c:cat>
            <c:strRef>
              <c:f>Sheet1!$A$4:$A$7</c:f>
              <c:strCache>
                <c:ptCount val="4"/>
                <c:pt idx="0">
                  <c:v>Treatment baseline</c:v>
                </c:pt>
                <c:pt idx="1">
                  <c:v>Treatment endline</c:v>
                </c:pt>
                <c:pt idx="2">
                  <c:v>Control Baseline</c:v>
                </c:pt>
                <c:pt idx="3">
                  <c:v>Control Endline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18.699830000000031</c:v>
                </c:pt>
                <c:pt idx="1">
                  <c:v>26.678290000000001</c:v>
                </c:pt>
                <c:pt idx="2">
                  <c:v>17.96376999999972</c:v>
                </c:pt>
                <c:pt idx="3">
                  <c:v>25.244399999999882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78720"/>
        <c:axId val="85700992"/>
      </c:barChart>
      <c:catAx>
        <c:axId val="8567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00992"/>
        <c:crosses val="autoZero"/>
        <c:auto val="1"/>
        <c:lblAlgn val="ctr"/>
        <c:lblOffset val="100"/>
        <c:noMultiLvlLbl val="0"/>
      </c:catAx>
      <c:valAx>
        <c:axId val="8570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7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'Matubetu I'!$B$1</c:f>
              <c:strCache>
                <c:ptCount val="1"/>
                <c:pt idx="0">
                  <c:v>Pre %</c:v>
                </c:pt>
              </c:strCache>
            </c:strRef>
          </c:tx>
          <c:invertIfNegative val="0"/>
          <c:cat>
            <c:strRef>
              <c:f>'Matubetu I'!$A$2:$A$28</c:f>
              <c:strCache>
                <c:ptCount val="27"/>
                <c:pt idx="0">
                  <c:v>Majola</c:v>
                </c:pt>
                <c:pt idx="1">
                  <c:v>Nzuzo</c:v>
                </c:pt>
                <c:pt idx="2">
                  <c:v>Mkhize</c:v>
                </c:pt>
                <c:pt idx="3">
                  <c:v>Mlele</c:v>
                </c:pt>
                <c:pt idx="4">
                  <c:v>Dube</c:v>
                </c:pt>
                <c:pt idx="5">
                  <c:v>Phakathi</c:v>
                </c:pt>
                <c:pt idx="6">
                  <c:v>Gumede</c:v>
                </c:pt>
                <c:pt idx="7">
                  <c:v>Khanyile</c:v>
                </c:pt>
                <c:pt idx="8">
                  <c:v>Luthuli</c:v>
                </c:pt>
                <c:pt idx="9">
                  <c:v>Madondo</c:v>
                </c:pt>
                <c:pt idx="10">
                  <c:v>Muryana</c:v>
                </c:pt>
                <c:pt idx="11">
                  <c:v>Mlungwana</c:v>
                </c:pt>
                <c:pt idx="12">
                  <c:v>Madondo</c:v>
                </c:pt>
                <c:pt idx="13">
                  <c:v>Magwaza</c:v>
                </c:pt>
                <c:pt idx="14">
                  <c:v>Ndimande</c:v>
                </c:pt>
                <c:pt idx="15">
                  <c:v>Nxumalo</c:v>
                </c:pt>
                <c:pt idx="16">
                  <c:v>Ndimande</c:v>
                </c:pt>
                <c:pt idx="17">
                  <c:v>Zondi</c:v>
                </c:pt>
                <c:pt idx="18">
                  <c:v>Msomi</c:v>
                </c:pt>
                <c:pt idx="19">
                  <c:v>Manyoni</c:v>
                </c:pt>
                <c:pt idx="20">
                  <c:v>Msimanga</c:v>
                </c:pt>
                <c:pt idx="21">
                  <c:v>Gumede</c:v>
                </c:pt>
                <c:pt idx="22">
                  <c:v>Hlongwa</c:v>
                </c:pt>
                <c:pt idx="23">
                  <c:v>Khumolo</c:v>
                </c:pt>
                <c:pt idx="24">
                  <c:v>Chili </c:v>
                </c:pt>
                <c:pt idx="25">
                  <c:v>Sthole</c:v>
                </c:pt>
                <c:pt idx="26">
                  <c:v>Nxumalo</c:v>
                </c:pt>
              </c:strCache>
            </c:strRef>
          </c:cat>
          <c:val>
            <c:numRef>
              <c:f>'Matubetu I'!$B$2:$B$28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16</c:v>
                </c:pt>
                <c:pt idx="23">
                  <c:v>16</c:v>
                </c:pt>
                <c:pt idx="24">
                  <c:v>18</c:v>
                </c:pt>
                <c:pt idx="25">
                  <c:v>32</c:v>
                </c:pt>
                <c:pt idx="26">
                  <c:v>44</c:v>
                </c:pt>
              </c:numCache>
            </c:numRef>
          </c:val>
        </c:ser>
        <c:ser>
          <c:idx val="1"/>
          <c:order val="1"/>
          <c:tx>
            <c:strRef>
              <c:f>'Matubetu I'!$C$1</c:f>
              <c:strCache>
                <c:ptCount val="1"/>
                <c:pt idx="0">
                  <c:v>Post %</c:v>
                </c:pt>
              </c:strCache>
            </c:strRef>
          </c:tx>
          <c:invertIfNegative val="0"/>
          <c:cat>
            <c:strRef>
              <c:f>'Matubetu I'!$A$2:$A$28</c:f>
              <c:strCache>
                <c:ptCount val="27"/>
                <c:pt idx="0">
                  <c:v>Majola</c:v>
                </c:pt>
                <c:pt idx="1">
                  <c:v>Nzuzo</c:v>
                </c:pt>
                <c:pt idx="2">
                  <c:v>Mkhize</c:v>
                </c:pt>
                <c:pt idx="3">
                  <c:v>Mlele</c:v>
                </c:pt>
                <c:pt idx="4">
                  <c:v>Dube</c:v>
                </c:pt>
                <c:pt idx="5">
                  <c:v>Phakathi</c:v>
                </c:pt>
                <c:pt idx="6">
                  <c:v>Gumede</c:v>
                </c:pt>
                <c:pt idx="7">
                  <c:v>Khanyile</c:v>
                </c:pt>
                <c:pt idx="8">
                  <c:v>Luthuli</c:v>
                </c:pt>
                <c:pt idx="9">
                  <c:v>Madondo</c:v>
                </c:pt>
                <c:pt idx="10">
                  <c:v>Muryana</c:v>
                </c:pt>
                <c:pt idx="11">
                  <c:v>Mlungwana</c:v>
                </c:pt>
                <c:pt idx="12">
                  <c:v>Madondo</c:v>
                </c:pt>
                <c:pt idx="13">
                  <c:v>Magwaza</c:v>
                </c:pt>
                <c:pt idx="14">
                  <c:v>Ndimande</c:v>
                </c:pt>
                <c:pt idx="15">
                  <c:v>Nxumalo</c:v>
                </c:pt>
                <c:pt idx="16">
                  <c:v>Ndimande</c:v>
                </c:pt>
                <c:pt idx="17">
                  <c:v>Zondi</c:v>
                </c:pt>
                <c:pt idx="18">
                  <c:v>Msomi</c:v>
                </c:pt>
                <c:pt idx="19">
                  <c:v>Manyoni</c:v>
                </c:pt>
                <c:pt idx="20">
                  <c:v>Msimanga</c:v>
                </c:pt>
                <c:pt idx="21">
                  <c:v>Gumede</c:v>
                </c:pt>
                <c:pt idx="22">
                  <c:v>Hlongwa</c:v>
                </c:pt>
                <c:pt idx="23">
                  <c:v>Khumolo</c:v>
                </c:pt>
                <c:pt idx="24">
                  <c:v>Chili </c:v>
                </c:pt>
                <c:pt idx="25">
                  <c:v>Sthole</c:v>
                </c:pt>
                <c:pt idx="26">
                  <c:v>Nxumalo</c:v>
                </c:pt>
              </c:strCache>
            </c:strRef>
          </c:cat>
          <c:val>
            <c:numRef>
              <c:f>'Matubetu I'!$C$2:$C$28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10</c:v>
                </c:pt>
                <c:pt idx="5">
                  <c:v>8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8</c:v>
                </c:pt>
                <c:pt idx="10">
                  <c:v>0</c:v>
                </c:pt>
                <c:pt idx="11">
                  <c:v>12</c:v>
                </c:pt>
                <c:pt idx="12">
                  <c:v>24</c:v>
                </c:pt>
                <c:pt idx="13">
                  <c:v>4</c:v>
                </c:pt>
                <c:pt idx="14">
                  <c:v>0</c:v>
                </c:pt>
                <c:pt idx="15">
                  <c:v>22</c:v>
                </c:pt>
                <c:pt idx="16">
                  <c:v>32</c:v>
                </c:pt>
                <c:pt idx="17">
                  <c:v>8</c:v>
                </c:pt>
                <c:pt idx="18">
                  <c:v>12</c:v>
                </c:pt>
                <c:pt idx="19">
                  <c:v>20</c:v>
                </c:pt>
                <c:pt idx="20">
                  <c:v>10</c:v>
                </c:pt>
                <c:pt idx="21">
                  <c:v>2</c:v>
                </c:pt>
                <c:pt idx="22">
                  <c:v>4</c:v>
                </c:pt>
                <c:pt idx="23">
                  <c:v>32</c:v>
                </c:pt>
                <c:pt idx="24">
                  <c:v>24</c:v>
                </c:pt>
                <c:pt idx="25">
                  <c:v>44</c:v>
                </c:pt>
                <c:pt idx="26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70016"/>
        <c:axId val="90075904"/>
      </c:barChart>
      <c:catAx>
        <c:axId val="90070016"/>
        <c:scaling>
          <c:orientation val="minMax"/>
        </c:scaling>
        <c:delete val="0"/>
        <c:axPos val="b"/>
        <c:majorTickMark val="out"/>
        <c:minorTickMark val="none"/>
        <c:tickLblPos val="nextTo"/>
        <c:crossAx val="90075904"/>
        <c:crosses val="autoZero"/>
        <c:auto val="1"/>
        <c:lblAlgn val="ctr"/>
        <c:lblOffset val="100"/>
        <c:noMultiLvlLbl val="0"/>
      </c:catAx>
      <c:valAx>
        <c:axId val="900759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7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'Chief Lokothwayo I'!$D$1</c:f>
              <c:strCache>
                <c:ptCount val="1"/>
                <c:pt idx="0">
                  <c:v>Pre %</c:v>
                </c:pt>
              </c:strCache>
            </c:strRef>
          </c:tx>
          <c:invertIfNegative val="0"/>
          <c:cat>
            <c:strRef>
              <c:f>'Chief Lokothwayo I'!$C$2:$C$25</c:f>
              <c:strCache>
                <c:ptCount val="24"/>
                <c:pt idx="0">
                  <c:v>Mbonambi</c:v>
                </c:pt>
                <c:pt idx="1">
                  <c:v>Mgonge</c:v>
                </c:pt>
                <c:pt idx="2">
                  <c:v>Somoan</c:v>
                </c:pt>
                <c:pt idx="3">
                  <c:v>Majola</c:v>
                </c:pt>
                <c:pt idx="4">
                  <c:v>Hadebe</c:v>
                </c:pt>
                <c:pt idx="5">
                  <c:v>Mofokeng</c:v>
                </c:pt>
                <c:pt idx="6">
                  <c:v>Zungu</c:v>
                </c:pt>
                <c:pt idx="7">
                  <c:v>Mnyandu</c:v>
                </c:pt>
                <c:pt idx="8">
                  <c:v>Ngubane</c:v>
                </c:pt>
                <c:pt idx="9">
                  <c:v>Mbhele</c:v>
                </c:pt>
                <c:pt idx="10">
                  <c:v>Nomlala</c:v>
                </c:pt>
                <c:pt idx="11">
                  <c:v>Msani</c:v>
                </c:pt>
                <c:pt idx="12">
                  <c:v>Ranosi</c:v>
                </c:pt>
                <c:pt idx="13">
                  <c:v>Shozi</c:v>
                </c:pt>
                <c:pt idx="14">
                  <c:v>Ndlamgisa</c:v>
                </c:pt>
                <c:pt idx="15">
                  <c:v>Madondo</c:v>
                </c:pt>
                <c:pt idx="16">
                  <c:v>Fakazi</c:v>
                </c:pt>
                <c:pt idx="17">
                  <c:v>Mkhwanazi</c:v>
                </c:pt>
                <c:pt idx="18">
                  <c:v>Mkhabela</c:v>
                </c:pt>
                <c:pt idx="19">
                  <c:v>Diya</c:v>
                </c:pt>
                <c:pt idx="20">
                  <c:v>Hlengwa</c:v>
                </c:pt>
                <c:pt idx="21">
                  <c:v>Zondi</c:v>
                </c:pt>
                <c:pt idx="22">
                  <c:v>Mhlongo</c:v>
                </c:pt>
                <c:pt idx="23">
                  <c:v>Zuma</c:v>
                </c:pt>
              </c:strCache>
            </c:strRef>
          </c:cat>
          <c:val>
            <c:numRef>
              <c:f>'Chief Lokothwayo I'!$D$2:$D$25</c:f>
              <c:numCache>
                <c:formatCode>General</c:formatCode>
                <c:ptCount val="2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14</c:v>
                </c:pt>
                <c:pt idx="14">
                  <c:v>18</c:v>
                </c:pt>
                <c:pt idx="15">
                  <c:v>20</c:v>
                </c:pt>
                <c:pt idx="16">
                  <c:v>22</c:v>
                </c:pt>
                <c:pt idx="17">
                  <c:v>22</c:v>
                </c:pt>
                <c:pt idx="18">
                  <c:v>24</c:v>
                </c:pt>
                <c:pt idx="19">
                  <c:v>26</c:v>
                </c:pt>
                <c:pt idx="20">
                  <c:v>26</c:v>
                </c:pt>
                <c:pt idx="21">
                  <c:v>28</c:v>
                </c:pt>
                <c:pt idx="22">
                  <c:v>32</c:v>
                </c:pt>
                <c:pt idx="23">
                  <c:v>38</c:v>
                </c:pt>
              </c:numCache>
            </c:numRef>
          </c:val>
        </c:ser>
        <c:ser>
          <c:idx val="1"/>
          <c:order val="1"/>
          <c:tx>
            <c:strRef>
              <c:f>'Chief Lokothwayo I'!$E$1</c:f>
              <c:strCache>
                <c:ptCount val="1"/>
                <c:pt idx="0">
                  <c:v>Post %</c:v>
                </c:pt>
              </c:strCache>
            </c:strRef>
          </c:tx>
          <c:invertIfNegative val="0"/>
          <c:cat>
            <c:strRef>
              <c:f>'Chief Lokothwayo I'!$C$2:$C$25</c:f>
              <c:strCache>
                <c:ptCount val="24"/>
                <c:pt idx="0">
                  <c:v>Mbonambi</c:v>
                </c:pt>
                <c:pt idx="1">
                  <c:v>Mgonge</c:v>
                </c:pt>
                <c:pt idx="2">
                  <c:v>Somoan</c:v>
                </c:pt>
                <c:pt idx="3">
                  <c:v>Majola</c:v>
                </c:pt>
                <c:pt idx="4">
                  <c:v>Hadebe</c:v>
                </c:pt>
                <c:pt idx="5">
                  <c:v>Mofokeng</c:v>
                </c:pt>
                <c:pt idx="6">
                  <c:v>Zungu</c:v>
                </c:pt>
                <c:pt idx="7">
                  <c:v>Mnyandu</c:v>
                </c:pt>
                <c:pt idx="8">
                  <c:v>Ngubane</c:v>
                </c:pt>
                <c:pt idx="9">
                  <c:v>Mbhele</c:v>
                </c:pt>
                <c:pt idx="10">
                  <c:v>Nomlala</c:v>
                </c:pt>
                <c:pt idx="11">
                  <c:v>Msani</c:v>
                </c:pt>
                <c:pt idx="12">
                  <c:v>Ranosi</c:v>
                </c:pt>
                <c:pt idx="13">
                  <c:v>Shozi</c:v>
                </c:pt>
                <c:pt idx="14">
                  <c:v>Ndlamgisa</c:v>
                </c:pt>
                <c:pt idx="15">
                  <c:v>Madondo</c:v>
                </c:pt>
                <c:pt idx="16">
                  <c:v>Fakazi</c:v>
                </c:pt>
                <c:pt idx="17">
                  <c:v>Mkhwanazi</c:v>
                </c:pt>
                <c:pt idx="18">
                  <c:v>Mkhabela</c:v>
                </c:pt>
                <c:pt idx="19">
                  <c:v>Diya</c:v>
                </c:pt>
                <c:pt idx="20">
                  <c:v>Hlengwa</c:v>
                </c:pt>
                <c:pt idx="21">
                  <c:v>Zondi</c:v>
                </c:pt>
                <c:pt idx="22">
                  <c:v>Mhlongo</c:v>
                </c:pt>
                <c:pt idx="23">
                  <c:v>Zuma</c:v>
                </c:pt>
              </c:strCache>
            </c:strRef>
          </c:cat>
          <c:val>
            <c:numRef>
              <c:f>'Chief Lokothwayo I'!$E$2:$E$25</c:f>
              <c:numCache>
                <c:formatCode>General</c:formatCode>
                <c:ptCount val="24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8</c:v>
                </c:pt>
                <c:pt idx="4">
                  <c:v>6</c:v>
                </c:pt>
                <c:pt idx="5">
                  <c:v>8</c:v>
                </c:pt>
                <c:pt idx="6">
                  <c:v>2</c:v>
                </c:pt>
                <c:pt idx="7">
                  <c:v>12</c:v>
                </c:pt>
                <c:pt idx="8">
                  <c:v>10</c:v>
                </c:pt>
                <c:pt idx="9">
                  <c:v>26</c:v>
                </c:pt>
                <c:pt idx="10">
                  <c:v>4</c:v>
                </c:pt>
                <c:pt idx="11">
                  <c:v>34</c:v>
                </c:pt>
                <c:pt idx="12">
                  <c:v>32</c:v>
                </c:pt>
                <c:pt idx="13">
                  <c:v>22</c:v>
                </c:pt>
                <c:pt idx="14">
                  <c:v>54</c:v>
                </c:pt>
                <c:pt idx="15">
                  <c:v>16</c:v>
                </c:pt>
                <c:pt idx="16">
                  <c:v>18</c:v>
                </c:pt>
                <c:pt idx="17">
                  <c:v>18</c:v>
                </c:pt>
                <c:pt idx="18">
                  <c:v>34</c:v>
                </c:pt>
                <c:pt idx="19">
                  <c:v>32</c:v>
                </c:pt>
                <c:pt idx="20">
                  <c:v>48</c:v>
                </c:pt>
                <c:pt idx="21">
                  <c:v>22</c:v>
                </c:pt>
                <c:pt idx="22">
                  <c:v>80</c:v>
                </c:pt>
                <c:pt idx="23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08672"/>
        <c:axId val="90110208"/>
      </c:barChart>
      <c:catAx>
        <c:axId val="90108672"/>
        <c:scaling>
          <c:orientation val="minMax"/>
        </c:scaling>
        <c:delete val="0"/>
        <c:axPos val="b"/>
        <c:majorTickMark val="out"/>
        <c:minorTickMark val="none"/>
        <c:tickLblPos val="nextTo"/>
        <c:crossAx val="90110208"/>
        <c:crosses val="autoZero"/>
        <c:auto val="1"/>
        <c:lblAlgn val="ctr"/>
        <c:lblOffset val="100"/>
        <c:noMultiLvlLbl val="0"/>
      </c:catAx>
      <c:valAx>
        <c:axId val="901102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10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03495907862206E-2"/>
          <c:y val="9.8101368366478106E-2"/>
          <c:w val="0.87658315742695303"/>
          <c:h val="0.64568996459628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'Vusumuzi I'!$D$1</c:f>
              <c:strCache>
                <c:ptCount val="1"/>
                <c:pt idx="0">
                  <c:v>Q1_1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I'!$D$2:$D$25</c:f>
            </c:numRef>
          </c:val>
        </c:ser>
        <c:ser>
          <c:idx val="1"/>
          <c:order val="1"/>
          <c:tx>
            <c:strRef>
              <c:f>'Vusumuzi I'!$E$1</c:f>
              <c:strCache>
                <c:ptCount val="1"/>
                <c:pt idx="0">
                  <c:v>Q1_2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I'!$E$2:$E$25</c:f>
            </c:numRef>
          </c:val>
        </c:ser>
        <c:ser>
          <c:idx val="2"/>
          <c:order val="2"/>
          <c:tx>
            <c:strRef>
              <c:f>'Vusumuzi I'!$F$1</c:f>
              <c:strCache>
                <c:ptCount val="1"/>
                <c:pt idx="0">
                  <c:v>Q1_3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I'!$F$2:$F$25</c:f>
            </c:numRef>
          </c:val>
        </c:ser>
        <c:ser>
          <c:idx val="3"/>
          <c:order val="3"/>
          <c:tx>
            <c:strRef>
              <c:f>'Vusumuzi I'!$G$1</c:f>
              <c:strCache>
                <c:ptCount val="1"/>
                <c:pt idx="0">
                  <c:v>Q1_4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I'!$G$2:$G$25</c:f>
            </c:numRef>
          </c:val>
        </c:ser>
        <c:ser>
          <c:idx val="4"/>
          <c:order val="4"/>
          <c:tx>
            <c:strRef>
              <c:f>'Vusumuzi I'!$H$1</c:f>
              <c:strCache>
                <c:ptCount val="1"/>
                <c:pt idx="0">
                  <c:v>Q1_5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I'!$H$2:$H$25</c:f>
            </c:numRef>
          </c:val>
        </c:ser>
        <c:ser>
          <c:idx val="5"/>
          <c:order val="5"/>
          <c:tx>
            <c:strRef>
              <c:f>'Vusumuzi I'!$I$1</c:f>
              <c:strCache>
                <c:ptCount val="1"/>
                <c:pt idx="0">
                  <c:v>Q1_6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I'!$I$2:$I$25</c:f>
            </c:numRef>
          </c:val>
        </c:ser>
        <c:ser>
          <c:idx val="6"/>
          <c:order val="6"/>
          <c:tx>
            <c:strRef>
              <c:f>'Vusumuzi I'!$J$1</c:f>
              <c:strCache>
                <c:ptCount val="1"/>
                <c:pt idx="0">
                  <c:v>Q1_7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I'!$J$2:$J$25</c:f>
            </c:numRef>
          </c:val>
        </c:ser>
        <c:ser>
          <c:idx val="7"/>
          <c:order val="7"/>
          <c:tx>
            <c:strRef>
              <c:f>'Vusumuzi I'!$K$1</c:f>
              <c:strCache>
                <c:ptCount val="1"/>
                <c:pt idx="0">
                  <c:v>Q1_8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I'!$K$2:$K$25</c:f>
            </c:numRef>
          </c:val>
        </c:ser>
        <c:ser>
          <c:idx val="8"/>
          <c:order val="8"/>
          <c:tx>
            <c:strRef>
              <c:f>'Vusumuzi I'!$L$1</c:f>
              <c:strCache>
                <c:ptCount val="1"/>
                <c:pt idx="0">
                  <c:v>Q1_9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I'!$L$2:$L$25</c:f>
            </c:numRef>
          </c:val>
        </c:ser>
        <c:ser>
          <c:idx val="9"/>
          <c:order val="9"/>
          <c:tx>
            <c:strRef>
              <c:f>'Vusumuzi I'!$M$1</c:f>
              <c:strCache>
                <c:ptCount val="1"/>
                <c:pt idx="0">
                  <c:v>Q1_10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I'!$M$2:$M$25</c:f>
            </c:numRef>
          </c:val>
        </c:ser>
        <c:ser>
          <c:idx val="10"/>
          <c:order val="10"/>
          <c:tx>
            <c:strRef>
              <c:f>'Vusumuzi I'!$N$1</c:f>
              <c:strCache>
                <c:ptCount val="1"/>
                <c:pt idx="0">
                  <c:v>Q1_11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I'!$N$2:$N$25</c:f>
            </c:numRef>
          </c:val>
        </c:ser>
        <c:ser>
          <c:idx val="11"/>
          <c:order val="11"/>
          <c:tx>
            <c:strRef>
              <c:f>'Vusumuzi I'!$O$1</c:f>
              <c:strCache>
                <c:ptCount val="1"/>
                <c:pt idx="0">
                  <c:v>Q1_12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I'!$O$2:$O$25</c:f>
            </c:numRef>
          </c:val>
        </c:ser>
        <c:ser>
          <c:idx val="12"/>
          <c:order val="12"/>
          <c:tx>
            <c:strRef>
              <c:f>'Vusumuzi I'!$P$1</c:f>
              <c:strCache>
                <c:ptCount val="1"/>
                <c:pt idx="0">
                  <c:v>Q1_13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I'!$P$2:$P$25</c:f>
            </c:numRef>
          </c:val>
        </c:ser>
        <c:ser>
          <c:idx val="13"/>
          <c:order val="13"/>
          <c:tx>
            <c:strRef>
              <c:f>'Vusumuzi I'!$Q$1</c:f>
              <c:strCache>
                <c:ptCount val="1"/>
                <c:pt idx="0">
                  <c:v>Q1_14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I'!$Q$2:$Q$25</c:f>
            </c:numRef>
          </c:val>
        </c:ser>
        <c:ser>
          <c:idx val="14"/>
          <c:order val="14"/>
          <c:tx>
            <c:strRef>
              <c:f>'Vusumuzi I'!$R$1</c:f>
              <c:strCache>
                <c:ptCount val="1"/>
                <c:pt idx="0">
                  <c:v>Q1_15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I'!$R$2:$R$25</c:f>
            </c:numRef>
          </c:val>
        </c:ser>
        <c:ser>
          <c:idx val="15"/>
          <c:order val="15"/>
          <c:tx>
            <c:strRef>
              <c:f>'Vusumuzi I'!$S$1</c:f>
              <c:strCache>
                <c:ptCount val="1"/>
                <c:pt idx="0">
                  <c:v>Q1_16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I'!$S$2:$S$25</c:f>
            </c:numRef>
          </c:val>
        </c:ser>
        <c:ser>
          <c:idx val="16"/>
          <c:order val="16"/>
          <c:tx>
            <c:strRef>
              <c:f>'Vusumuzi I'!$T$1</c:f>
              <c:strCache>
                <c:ptCount val="1"/>
                <c:pt idx="0">
                  <c:v>Q1_17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I'!$T$2:$T$25</c:f>
            </c:numRef>
          </c:val>
        </c:ser>
        <c:ser>
          <c:idx val="17"/>
          <c:order val="17"/>
          <c:tx>
            <c:strRef>
              <c:f>'Vusumuzi I'!$U$1</c:f>
              <c:strCache>
                <c:ptCount val="1"/>
                <c:pt idx="0">
                  <c:v>Q1_18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I'!$U$2:$U$25</c:f>
            </c:numRef>
          </c:val>
        </c:ser>
        <c:ser>
          <c:idx val="18"/>
          <c:order val="18"/>
          <c:tx>
            <c:strRef>
              <c:f>'Vusumuzi I'!$V$1</c:f>
              <c:strCache>
                <c:ptCount val="1"/>
                <c:pt idx="0">
                  <c:v>Q1_19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I'!$V$2:$V$25</c:f>
            </c:numRef>
          </c:val>
        </c:ser>
        <c:ser>
          <c:idx val="19"/>
          <c:order val="19"/>
          <c:tx>
            <c:strRef>
              <c:f>'Vusumuzi I'!$W$1</c:f>
              <c:strCache>
                <c:ptCount val="1"/>
                <c:pt idx="0">
                  <c:v>Q1_20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I'!$W$2:$W$25</c:f>
            </c:numRef>
          </c:val>
        </c:ser>
        <c:ser>
          <c:idx val="20"/>
          <c:order val="20"/>
          <c:tx>
            <c:strRef>
              <c:f>'Vusumuzi I'!$X$1</c:f>
              <c:strCache>
                <c:ptCount val="1"/>
                <c:pt idx="0">
                  <c:v>CQ1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I'!$X$2:$X$25</c:f>
            </c:numRef>
          </c:val>
        </c:ser>
        <c:ser>
          <c:idx val="21"/>
          <c:order val="21"/>
          <c:tx>
            <c:strRef>
              <c:f>'Vusumuzi I'!$Y$1</c:f>
              <c:strCache>
                <c:ptCount val="1"/>
                <c:pt idx="0">
                  <c:v>CQ2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I'!$Y$2:$Y$25</c:f>
            </c:numRef>
          </c:val>
        </c:ser>
        <c:ser>
          <c:idx val="22"/>
          <c:order val="22"/>
          <c:tx>
            <c:strRef>
              <c:f>'Vusumuzi I'!$Z$1</c:f>
              <c:strCache>
                <c:ptCount val="1"/>
                <c:pt idx="0">
                  <c:v>CQ3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I'!$Z$2:$Z$25</c:f>
            </c:numRef>
          </c:val>
        </c:ser>
        <c:ser>
          <c:idx val="23"/>
          <c:order val="23"/>
          <c:tx>
            <c:strRef>
              <c:f>'Vusumuzi I'!$AA$1</c:f>
              <c:strCache>
                <c:ptCount val="1"/>
                <c:pt idx="0">
                  <c:v>CQ4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I'!$AA$2:$AA$25</c:f>
            </c:numRef>
          </c:val>
        </c:ser>
        <c:ser>
          <c:idx val="24"/>
          <c:order val="24"/>
          <c:tx>
            <c:strRef>
              <c:f>'Vusumuzi I'!$AB$1</c:f>
              <c:strCache>
                <c:ptCount val="1"/>
                <c:pt idx="0">
                  <c:v>CQ5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I'!$AB$2:$AB$25</c:f>
            </c:numRef>
          </c:val>
        </c:ser>
        <c:ser>
          <c:idx val="25"/>
          <c:order val="25"/>
          <c:tx>
            <c:strRef>
              <c:f>'Vusumuzi I'!$AC$1</c:f>
              <c:strCache>
                <c:ptCount val="1"/>
                <c:pt idx="0">
                  <c:v>CQ6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I'!$AC$2:$AC$25</c:f>
            </c:numRef>
          </c:val>
        </c:ser>
        <c:ser>
          <c:idx val="26"/>
          <c:order val="26"/>
          <c:tx>
            <c:strRef>
              <c:f>'Vusumuzi I'!$AD$1</c:f>
              <c:strCache>
                <c:ptCount val="1"/>
                <c:pt idx="0">
                  <c:v>LQ1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I'!$AD$2:$AD$25</c:f>
            </c:numRef>
          </c:val>
        </c:ser>
        <c:ser>
          <c:idx val="27"/>
          <c:order val="27"/>
          <c:tx>
            <c:strRef>
              <c:f>'Vusumuzi I'!$AE$1</c:f>
              <c:strCache>
                <c:ptCount val="1"/>
                <c:pt idx="0">
                  <c:v>LQ2a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I'!$AE$2:$AE$25</c:f>
            </c:numRef>
          </c:val>
        </c:ser>
        <c:ser>
          <c:idx val="28"/>
          <c:order val="28"/>
          <c:tx>
            <c:strRef>
              <c:f>'Vusumuzi I'!$AF$1</c:f>
              <c:strCache>
                <c:ptCount val="1"/>
                <c:pt idx="0">
                  <c:v>LQ2b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I'!$AF$2:$AF$25</c:f>
            </c:numRef>
          </c:val>
        </c:ser>
        <c:ser>
          <c:idx val="29"/>
          <c:order val="29"/>
          <c:tx>
            <c:strRef>
              <c:f>'Vusumuzi I'!$AG$1</c:f>
              <c:strCache>
                <c:ptCount val="1"/>
                <c:pt idx="0">
                  <c:v>LQ3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I'!$AG$2:$AG$25</c:f>
            </c:numRef>
          </c:val>
        </c:ser>
        <c:ser>
          <c:idx val="30"/>
          <c:order val="30"/>
          <c:tx>
            <c:strRef>
              <c:f>'Vusumuzi I'!$AH$1</c:f>
              <c:strCache>
                <c:ptCount val="1"/>
                <c:pt idx="0">
                  <c:v>LQ4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I'!$AH$2:$AH$25</c:f>
            </c:numRef>
          </c:val>
        </c:ser>
        <c:ser>
          <c:idx val="31"/>
          <c:order val="31"/>
          <c:tx>
            <c:strRef>
              <c:f>'Vusumuzi I'!$AI$1</c:f>
              <c:strCache>
                <c:ptCount val="1"/>
                <c:pt idx="0">
                  <c:v>LQ5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I'!$AI$2:$AI$25</c:f>
            </c:numRef>
          </c:val>
        </c:ser>
        <c:ser>
          <c:idx val="32"/>
          <c:order val="32"/>
          <c:tx>
            <c:strRef>
              <c:f>'Vusumuzi I'!$AJ$1</c:f>
              <c:strCache>
                <c:ptCount val="1"/>
                <c:pt idx="0">
                  <c:v>LQ6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I'!$AJ$2:$AJ$25</c:f>
            </c:numRef>
          </c:val>
        </c:ser>
        <c:ser>
          <c:idx val="33"/>
          <c:order val="33"/>
          <c:tx>
            <c:strRef>
              <c:f>'Vusumuzi I'!$AK$1</c:f>
              <c:strCache>
                <c:ptCount val="1"/>
                <c:pt idx="0">
                  <c:v>WQ1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I'!$AK$2:$AK$25</c:f>
            </c:numRef>
          </c:val>
        </c:ser>
        <c:ser>
          <c:idx val="34"/>
          <c:order val="34"/>
          <c:tx>
            <c:strRef>
              <c:f>'Vusumuzi I'!$AL$1</c:f>
              <c:strCache>
                <c:ptCount val="1"/>
                <c:pt idx="0">
                  <c:v>WQ2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I'!$AL$2:$AL$25</c:f>
            </c:numRef>
          </c:val>
        </c:ser>
        <c:ser>
          <c:idx val="35"/>
          <c:order val="35"/>
          <c:tx>
            <c:strRef>
              <c:f>'Vusumuzi I'!$AM$1</c:f>
              <c:strCache>
                <c:ptCount val="1"/>
                <c:pt idx="0">
                  <c:v>WQ3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I'!$AM$2:$AM$25</c:f>
            </c:numRef>
          </c:val>
        </c:ser>
        <c:ser>
          <c:idx val="36"/>
          <c:order val="36"/>
          <c:tx>
            <c:strRef>
              <c:f>'Vusumuzi I'!$AN$1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I'!$AN$2:$AN$25</c:f>
            </c:numRef>
          </c:val>
        </c:ser>
        <c:ser>
          <c:idx val="37"/>
          <c:order val="37"/>
          <c:tx>
            <c:strRef>
              <c:f>'Vusumuzi I'!$AO$1</c:f>
              <c:strCache>
                <c:ptCount val="1"/>
                <c:pt idx="0">
                  <c:v>Pre%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I'!$AO$2:$AO$25</c:f>
              <c:numCache>
                <c:formatCode>General</c:formatCode>
                <c:ptCount val="2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12</c:v>
                </c:pt>
                <c:pt idx="13">
                  <c:v>14</c:v>
                </c:pt>
                <c:pt idx="14">
                  <c:v>16</c:v>
                </c:pt>
                <c:pt idx="15">
                  <c:v>18</c:v>
                </c:pt>
                <c:pt idx="16">
                  <c:v>22</c:v>
                </c:pt>
                <c:pt idx="17">
                  <c:v>24</c:v>
                </c:pt>
                <c:pt idx="18">
                  <c:v>38</c:v>
                </c:pt>
                <c:pt idx="19">
                  <c:v>38</c:v>
                </c:pt>
                <c:pt idx="20">
                  <c:v>40</c:v>
                </c:pt>
                <c:pt idx="21">
                  <c:v>56</c:v>
                </c:pt>
                <c:pt idx="22">
                  <c:v>64</c:v>
                </c:pt>
                <c:pt idx="23">
                  <c:v>80</c:v>
                </c:pt>
              </c:numCache>
            </c:numRef>
          </c:val>
        </c:ser>
        <c:ser>
          <c:idx val="38"/>
          <c:order val="38"/>
          <c:tx>
            <c:strRef>
              <c:f>'Vusumuzi I'!$AP$1</c:f>
              <c:strCache>
                <c:ptCount val="1"/>
                <c:pt idx="0">
                  <c:v>comments pre-test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I'!$AP$2:$AP$25</c:f>
            </c:numRef>
          </c:val>
        </c:ser>
        <c:ser>
          <c:idx val="39"/>
          <c:order val="39"/>
          <c:tx>
            <c:strRef>
              <c:f>'Vusumuzi I'!$AQ$1</c:f>
              <c:strCache>
                <c:ptCount val="1"/>
                <c:pt idx="0">
                  <c:v>PQ1_1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I'!$AQ$2:$AQ$25</c:f>
            </c:numRef>
          </c:val>
        </c:ser>
        <c:ser>
          <c:idx val="40"/>
          <c:order val="40"/>
          <c:tx>
            <c:strRef>
              <c:f>'Vusumuzi I'!$AR$1</c:f>
              <c:strCache>
                <c:ptCount val="1"/>
                <c:pt idx="0">
                  <c:v>PQ1_2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I'!$AR$2:$AR$25</c:f>
            </c:numRef>
          </c:val>
        </c:ser>
        <c:ser>
          <c:idx val="41"/>
          <c:order val="41"/>
          <c:tx>
            <c:strRef>
              <c:f>'Vusumuzi I'!$AS$1</c:f>
              <c:strCache>
                <c:ptCount val="1"/>
                <c:pt idx="0">
                  <c:v>PQ1_3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I'!$AS$2:$AS$25</c:f>
            </c:numRef>
          </c:val>
        </c:ser>
        <c:ser>
          <c:idx val="42"/>
          <c:order val="42"/>
          <c:tx>
            <c:strRef>
              <c:f>'Vusumuzi I'!$AT$1</c:f>
              <c:strCache>
                <c:ptCount val="1"/>
                <c:pt idx="0">
                  <c:v>PQ1_4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I'!$AT$2:$AT$25</c:f>
            </c:numRef>
          </c:val>
        </c:ser>
        <c:ser>
          <c:idx val="43"/>
          <c:order val="43"/>
          <c:tx>
            <c:strRef>
              <c:f>'Vusumuzi I'!$AU$1</c:f>
              <c:strCache>
                <c:ptCount val="1"/>
                <c:pt idx="0">
                  <c:v>PQ1_5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I'!$AU$2:$AU$25</c:f>
            </c:numRef>
          </c:val>
        </c:ser>
        <c:ser>
          <c:idx val="44"/>
          <c:order val="44"/>
          <c:tx>
            <c:strRef>
              <c:f>'Vusumuzi I'!$AV$1</c:f>
              <c:strCache>
                <c:ptCount val="1"/>
                <c:pt idx="0">
                  <c:v>PQ1_6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I'!$AV$2:$AV$25</c:f>
            </c:numRef>
          </c:val>
        </c:ser>
        <c:ser>
          <c:idx val="45"/>
          <c:order val="45"/>
          <c:tx>
            <c:strRef>
              <c:f>'Vusumuzi I'!$AW$1</c:f>
              <c:strCache>
                <c:ptCount val="1"/>
                <c:pt idx="0">
                  <c:v>PQ1_7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I'!$AW$2:$AW$25</c:f>
            </c:numRef>
          </c:val>
        </c:ser>
        <c:ser>
          <c:idx val="46"/>
          <c:order val="46"/>
          <c:tx>
            <c:strRef>
              <c:f>'Vusumuzi I'!$AX$1</c:f>
              <c:strCache>
                <c:ptCount val="1"/>
                <c:pt idx="0">
                  <c:v>PQ1_8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I'!$AX$2:$AX$25</c:f>
            </c:numRef>
          </c:val>
        </c:ser>
        <c:ser>
          <c:idx val="47"/>
          <c:order val="47"/>
          <c:tx>
            <c:strRef>
              <c:f>'Vusumuzi I'!$AY$1</c:f>
              <c:strCache>
                <c:ptCount val="1"/>
                <c:pt idx="0">
                  <c:v>PQ1_9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I'!$AY$2:$AY$25</c:f>
            </c:numRef>
          </c:val>
        </c:ser>
        <c:ser>
          <c:idx val="48"/>
          <c:order val="48"/>
          <c:tx>
            <c:strRef>
              <c:f>'Vusumuzi I'!$AZ$1</c:f>
              <c:strCache>
                <c:ptCount val="1"/>
                <c:pt idx="0">
                  <c:v>PQ1_10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I'!$AZ$2:$AZ$25</c:f>
            </c:numRef>
          </c:val>
        </c:ser>
        <c:ser>
          <c:idx val="49"/>
          <c:order val="49"/>
          <c:tx>
            <c:strRef>
              <c:f>'Vusumuzi I'!$BA$1</c:f>
              <c:strCache>
                <c:ptCount val="1"/>
                <c:pt idx="0">
                  <c:v>PQ1_11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I'!$BA$2:$BA$25</c:f>
            </c:numRef>
          </c:val>
        </c:ser>
        <c:ser>
          <c:idx val="50"/>
          <c:order val="50"/>
          <c:tx>
            <c:strRef>
              <c:f>'Vusumuzi I'!$BB$1</c:f>
              <c:strCache>
                <c:ptCount val="1"/>
                <c:pt idx="0">
                  <c:v>PQ1_12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I'!$BB$2:$BB$25</c:f>
            </c:numRef>
          </c:val>
        </c:ser>
        <c:ser>
          <c:idx val="51"/>
          <c:order val="51"/>
          <c:tx>
            <c:strRef>
              <c:f>'Vusumuzi I'!$BC$1</c:f>
              <c:strCache>
                <c:ptCount val="1"/>
                <c:pt idx="0">
                  <c:v>PQ1_13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I'!$BC$2:$BC$25</c:f>
            </c:numRef>
          </c:val>
        </c:ser>
        <c:ser>
          <c:idx val="52"/>
          <c:order val="52"/>
          <c:tx>
            <c:strRef>
              <c:f>'Vusumuzi I'!$BD$1</c:f>
              <c:strCache>
                <c:ptCount val="1"/>
                <c:pt idx="0">
                  <c:v>PQ1_14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I'!$BD$2:$BD$25</c:f>
            </c:numRef>
          </c:val>
        </c:ser>
        <c:ser>
          <c:idx val="53"/>
          <c:order val="53"/>
          <c:tx>
            <c:strRef>
              <c:f>'Vusumuzi I'!$BE$1</c:f>
              <c:strCache>
                <c:ptCount val="1"/>
                <c:pt idx="0">
                  <c:v>PQ1_15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I'!$BE$2:$BE$25</c:f>
            </c:numRef>
          </c:val>
        </c:ser>
        <c:ser>
          <c:idx val="54"/>
          <c:order val="54"/>
          <c:tx>
            <c:strRef>
              <c:f>'Vusumuzi I'!$BF$1</c:f>
              <c:strCache>
                <c:ptCount val="1"/>
                <c:pt idx="0">
                  <c:v>PQ1_16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I'!$BF$2:$BF$25</c:f>
            </c:numRef>
          </c:val>
        </c:ser>
        <c:ser>
          <c:idx val="55"/>
          <c:order val="55"/>
          <c:tx>
            <c:strRef>
              <c:f>'Vusumuzi I'!$BG$1</c:f>
              <c:strCache>
                <c:ptCount val="1"/>
                <c:pt idx="0">
                  <c:v>PQ1_17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I'!$BG$2:$BG$25</c:f>
            </c:numRef>
          </c:val>
        </c:ser>
        <c:ser>
          <c:idx val="56"/>
          <c:order val="56"/>
          <c:tx>
            <c:strRef>
              <c:f>'Vusumuzi I'!$BH$1</c:f>
              <c:strCache>
                <c:ptCount val="1"/>
                <c:pt idx="0">
                  <c:v>PQ1_18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I'!$BH$2:$BH$25</c:f>
            </c:numRef>
          </c:val>
        </c:ser>
        <c:ser>
          <c:idx val="57"/>
          <c:order val="57"/>
          <c:tx>
            <c:strRef>
              <c:f>'Vusumuzi I'!$BI$1</c:f>
              <c:strCache>
                <c:ptCount val="1"/>
                <c:pt idx="0">
                  <c:v>PQ1_19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I'!$BI$2:$BI$25</c:f>
            </c:numRef>
          </c:val>
        </c:ser>
        <c:ser>
          <c:idx val="58"/>
          <c:order val="58"/>
          <c:tx>
            <c:strRef>
              <c:f>'Vusumuzi I'!$BJ$1</c:f>
              <c:strCache>
                <c:ptCount val="1"/>
                <c:pt idx="0">
                  <c:v>PQ1_20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I'!$BJ$2:$BJ$25</c:f>
            </c:numRef>
          </c:val>
        </c:ser>
        <c:ser>
          <c:idx val="59"/>
          <c:order val="59"/>
          <c:tx>
            <c:strRef>
              <c:f>'Vusumuzi I'!$BK$1</c:f>
              <c:strCache>
                <c:ptCount val="1"/>
                <c:pt idx="0">
                  <c:v>PQ1_21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I'!$BK$2:$BK$25</c:f>
            </c:numRef>
          </c:val>
        </c:ser>
        <c:ser>
          <c:idx val="60"/>
          <c:order val="60"/>
          <c:tx>
            <c:strRef>
              <c:f>'Vusumuzi I'!$BL$1</c:f>
              <c:strCache>
                <c:ptCount val="1"/>
                <c:pt idx="0">
                  <c:v>PQ1_22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I'!$BL$2:$BL$25</c:f>
            </c:numRef>
          </c:val>
        </c:ser>
        <c:ser>
          <c:idx val="61"/>
          <c:order val="61"/>
          <c:tx>
            <c:strRef>
              <c:f>'Vusumuzi I'!$BM$1</c:f>
              <c:strCache>
                <c:ptCount val="1"/>
                <c:pt idx="0">
                  <c:v>PCQ1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I'!$BM$2:$BM$25</c:f>
            </c:numRef>
          </c:val>
        </c:ser>
        <c:ser>
          <c:idx val="62"/>
          <c:order val="62"/>
          <c:tx>
            <c:strRef>
              <c:f>'Vusumuzi I'!$BN$1</c:f>
              <c:strCache>
                <c:ptCount val="1"/>
                <c:pt idx="0">
                  <c:v>PCQ2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I'!$BN$2:$BN$25</c:f>
            </c:numRef>
          </c:val>
        </c:ser>
        <c:ser>
          <c:idx val="63"/>
          <c:order val="63"/>
          <c:tx>
            <c:strRef>
              <c:f>'Vusumuzi I'!$BO$1</c:f>
              <c:strCache>
                <c:ptCount val="1"/>
                <c:pt idx="0">
                  <c:v>PCQ3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I'!$BO$2:$BO$25</c:f>
            </c:numRef>
          </c:val>
        </c:ser>
        <c:ser>
          <c:idx val="64"/>
          <c:order val="64"/>
          <c:tx>
            <c:strRef>
              <c:f>'Vusumuzi I'!$BP$1</c:f>
              <c:strCache>
                <c:ptCount val="1"/>
                <c:pt idx="0">
                  <c:v>PCQ4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I'!$BP$2:$BP$25</c:f>
            </c:numRef>
          </c:val>
        </c:ser>
        <c:ser>
          <c:idx val="65"/>
          <c:order val="65"/>
          <c:tx>
            <c:strRef>
              <c:f>'Vusumuzi I'!$BQ$1</c:f>
              <c:strCache>
                <c:ptCount val="1"/>
                <c:pt idx="0">
                  <c:v>PCQ5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I'!$BQ$2:$BQ$25</c:f>
            </c:numRef>
          </c:val>
        </c:ser>
        <c:ser>
          <c:idx val="66"/>
          <c:order val="66"/>
          <c:tx>
            <c:strRef>
              <c:f>'Vusumuzi I'!$BR$1</c:f>
              <c:strCache>
                <c:ptCount val="1"/>
                <c:pt idx="0">
                  <c:v>PCQ6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I'!$BR$2:$BR$25</c:f>
            </c:numRef>
          </c:val>
        </c:ser>
        <c:ser>
          <c:idx val="67"/>
          <c:order val="67"/>
          <c:tx>
            <c:strRef>
              <c:f>'Vusumuzi I'!$BS$1</c:f>
              <c:strCache>
                <c:ptCount val="1"/>
                <c:pt idx="0">
                  <c:v>PLQ1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I'!$BS$2:$BS$25</c:f>
            </c:numRef>
          </c:val>
        </c:ser>
        <c:ser>
          <c:idx val="68"/>
          <c:order val="68"/>
          <c:tx>
            <c:strRef>
              <c:f>'Vusumuzi I'!$BT$1</c:f>
              <c:strCache>
                <c:ptCount val="1"/>
                <c:pt idx="0">
                  <c:v>PLQ2a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I'!$BT$2:$BT$25</c:f>
            </c:numRef>
          </c:val>
        </c:ser>
        <c:ser>
          <c:idx val="69"/>
          <c:order val="69"/>
          <c:tx>
            <c:strRef>
              <c:f>'Vusumuzi I'!$BU$1</c:f>
              <c:strCache>
                <c:ptCount val="1"/>
                <c:pt idx="0">
                  <c:v>PLQ2b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I'!$BU$2:$BU$25</c:f>
            </c:numRef>
          </c:val>
        </c:ser>
        <c:ser>
          <c:idx val="70"/>
          <c:order val="70"/>
          <c:tx>
            <c:strRef>
              <c:f>'Vusumuzi I'!$BV$1</c:f>
              <c:strCache>
                <c:ptCount val="1"/>
                <c:pt idx="0">
                  <c:v>PLQ3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I'!$BV$2:$BV$25</c:f>
            </c:numRef>
          </c:val>
        </c:ser>
        <c:ser>
          <c:idx val="71"/>
          <c:order val="71"/>
          <c:tx>
            <c:strRef>
              <c:f>'Vusumuzi I'!$BW$1</c:f>
              <c:strCache>
                <c:ptCount val="1"/>
                <c:pt idx="0">
                  <c:v>PLQ4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I'!$BW$2:$BW$25</c:f>
            </c:numRef>
          </c:val>
        </c:ser>
        <c:ser>
          <c:idx val="72"/>
          <c:order val="72"/>
          <c:tx>
            <c:strRef>
              <c:f>'Vusumuzi I'!$BX$1</c:f>
              <c:strCache>
                <c:ptCount val="1"/>
                <c:pt idx="0">
                  <c:v>PLQ5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I'!$BX$2:$BX$25</c:f>
            </c:numRef>
          </c:val>
        </c:ser>
        <c:ser>
          <c:idx val="73"/>
          <c:order val="73"/>
          <c:tx>
            <c:strRef>
              <c:f>'Vusumuzi I'!$BY$1</c:f>
              <c:strCache>
                <c:ptCount val="1"/>
                <c:pt idx="0">
                  <c:v>PLQ6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I'!$BY$2:$BY$25</c:f>
            </c:numRef>
          </c:val>
        </c:ser>
        <c:ser>
          <c:idx val="74"/>
          <c:order val="74"/>
          <c:tx>
            <c:strRef>
              <c:f>'Vusumuzi I'!$BZ$1</c:f>
              <c:strCache>
                <c:ptCount val="1"/>
                <c:pt idx="0">
                  <c:v>PWQ1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I'!$BZ$2:$BZ$25</c:f>
            </c:numRef>
          </c:val>
        </c:ser>
        <c:ser>
          <c:idx val="75"/>
          <c:order val="75"/>
          <c:tx>
            <c:strRef>
              <c:f>'Vusumuzi I'!$CA$1</c:f>
              <c:strCache>
                <c:ptCount val="1"/>
                <c:pt idx="0">
                  <c:v>PWQ2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I'!$CA$2:$CA$25</c:f>
            </c:numRef>
          </c:val>
        </c:ser>
        <c:ser>
          <c:idx val="76"/>
          <c:order val="76"/>
          <c:tx>
            <c:strRef>
              <c:f>'Vusumuzi I'!$CB$1</c:f>
              <c:strCache>
                <c:ptCount val="1"/>
                <c:pt idx="0">
                  <c:v>PWQ3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I'!$CB$2:$CB$25</c:f>
            </c:numRef>
          </c:val>
        </c:ser>
        <c:ser>
          <c:idx val="77"/>
          <c:order val="77"/>
          <c:tx>
            <c:strRef>
              <c:f>'Vusumuzi I'!$CC$1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I'!$CC$2:$CC$25</c:f>
            </c:numRef>
          </c:val>
        </c:ser>
        <c:ser>
          <c:idx val="78"/>
          <c:order val="78"/>
          <c:tx>
            <c:strRef>
              <c:f>'Vusumuzi I'!$CD$1</c:f>
              <c:strCache>
                <c:ptCount val="1"/>
                <c:pt idx="0">
                  <c:v>Post %</c:v>
                </c:pt>
              </c:strCache>
            </c:strRef>
          </c:tx>
          <c:invertIfNegative val="0"/>
          <c:cat>
            <c:strRef>
              <c:f>'Vusumuzi I'!$B$2:$C$25</c:f>
              <c:strCache>
                <c:ptCount val="24"/>
                <c:pt idx="0">
                  <c:v>Mkhize</c:v>
                </c:pt>
                <c:pt idx="1">
                  <c:v>Thabethe</c:v>
                </c:pt>
                <c:pt idx="2">
                  <c:v>Khowa</c:v>
                </c:pt>
                <c:pt idx="3">
                  <c:v>Mkhize</c:v>
                </c:pt>
                <c:pt idx="4">
                  <c:v>Ndlovu</c:v>
                </c:pt>
                <c:pt idx="5">
                  <c:v>Mbili</c:v>
                </c:pt>
                <c:pt idx="6">
                  <c:v>Mseleku</c:v>
                </c:pt>
                <c:pt idx="7">
                  <c:v>Mahlaba</c:v>
                </c:pt>
                <c:pt idx="8">
                  <c:v>Gumede</c:v>
                </c:pt>
                <c:pt idx="9">
                  <c:v>Mbili</c:v>
                </c:pt>
                <c:pt idx="10">
                  <c:v>Mthembu</c:v>
                </c:pt>
                <c:pt idx="11">
                  <c:v>Cele</c:v>
                </c:pt>
                <c:pt idx="12">
                  <c:v>Mkhize</c:v>
                </c:pt>
                <c:pt idx="13">
                  <c:v>Mncwabe</c:v>
                </c:pt>
                <c:pt idx="14">
                  <c:v>Dube</c:v>
                </c:pt>
                <c:pt idx="15">
                  <c:v>Mkhize</c:v>
                </c:pt>
                <c:pt idx="16">
                  <c:v>Gumede</c:v>
                </c:pt>
                <c:pt idx="17">
                  <c:v>Ngongoma</c:v>
                </c:pt>
                <c:pt idx="18">
                  <c:v>Ngcobo</c:v>
                </c:pt>
                <c:pt idx="19">
                  <c:v>Mbatha</c:v>
                </c:pt>
                <c:pt idx="20">
                  <c:v>Mtshali</c:v>
                </c:pt>
                <c:pt idx="21">
                  <c:v>Nxele</c:v>
                </c:pt>
                <c:pt idx="22">
                  <c:v>Khumalo</c:v>
                </c:pt>
                <c:pt idx="23">
                  <c:v>Silangwe</c:v>
                </c:pt>
              </c:strCache>
            </c:strRef>
          </c:cat>
          <c:val>
            <c:numRef>
              <c:f>'Vusumuzi I'!$CD$2:$CD$25</c:f>
              <c:numCache>
                <c:formatCode>General</c:formatCode>
                <c:ptCount val="24"/>
                <c:pt idx="0">
                  <c:v>8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6</c:v>
                </c:pt>
                <c:pt idx="7">
                  <c:v>12</c:v>
                </c:pt>
                <c:pt idx="8">
                  <c:v>10</c:v>
                </c:pt>
                <c:pt idx="9">
                  <c:v>10</c:v>
                </c:pt>
                <c:pt idx="10">
                  <c:v>16</c:v>
                </c:pt>
                <c:pt idx="11">
                  <c:v>18</c:v>
                </c:pt>
                <c:pt idx="12">
                  <c:v>10</c:v>
                </c:pt>
                <c:pt idx="13">
                  <c:v>4</c:v>
                </c:pt>
                <c:pt idx="14">
                  <c:v>10</c:v>
                </c:pt>
                <c:pt idx="15">
                  <c:v>26</c:v>
                </c:pt>
                <c:pt idx="16">
                  <c:v>38</c:v>
                </c:pt>
                <c:pt idx="17">
                  <c:v>80</c:v>
                </c:pt>
                <c:pt idx="18">
                  <c:v>54</c:v>
                </c:pt>
                <c:pt idx="19">
                  <c:v>54</c:v>
                </c:pt>
                <c:pt idx="20">
                  <c:v>54</c:v>
                </c:pt>
                <c:pt idx="21">
                  <c:v>74</c:v>
                </c:pt>
                <c:pt idx="22">
                  <c:v>88</c:v>
                </c:pt>
                <c:pt idx="23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03104"/>
        <c:axId val="89904640"/>
      </c:barChart>
      <c:catAx>
        <c:axId val="8990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9904640"/>
        <c:crosses val="autoZero"/>
        <c:auto val="1"/>
        <c:lblAlgn val="ctr"/>
        <c:lblOffset val="100"/>
        <c:noMultiLvlLbl val="0"/>
      </c:catAx>
      <c:valAx>
        <c:axId val="899046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90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'Hilda Makanya I'!$C$1</c:f>
              <c:strCache>
                <c:ptCount val="1"/>
                <c:pt idx="0">
                  <c:v>Q1_1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I'!$C$2:$C$22</c:f>
            </c:numRef>
          </c:val>
        </c:ser>
        <c:ser>
          <c:idx val="1"/>
          <c:order val="1"/>
          <c:tx>
            <c:strRef>
              <c:f>'Hilda Makanya I'!$D$1</c:f>
              <c:strCache>
                <c:ptCount val="1"/>
                <c:pt idx="0">
                  <c:v>Q1_2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I'!$D$2:$D$22</c:f>
            </c:numRef>
          </c:val>
        </c:ser>
        <c:ser>
          <c:idx val="2"/>
          <c:order val="2"/>
          <c:tx>
            <c:strRef>
              <c:f>'Hilda Makanya I'!$E$1</c:f>
              <c:strCache>
                <c:ptCount val="1"/>
                <c:pt idx="0">
                  <c:v>Q1_3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I'!$E$2:$E$22</c:f>
            </c:numRef>
          </c:val>
        </c:ser>
        <c:ser>
          <c:idx val="3"/>
          <c:order val="3"/>
          <c:tx>
            <c:strRef>
              <c:f>'Hilda Makanya I'!$F$1</c:f>
              <c:strCache>
                <c:ptCount val="1"/>
                <c:pt idx="0">
                  <c:v>Q1_4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I'!$F$2:$F$22</c:f>
            </c:numRef>
          </c:val>
        </c:ser>
        <c:ser>
          <c:idx val="4"/>
          <c:order val="4"/>
          <c:tx>
            <c:strRef>
              <c:f>'Hilda Makanya I'!$G$1</c:f>
              <c:strCache>
                <c:ptCount val="1"/>
                <c:pt idx="0">
                  <c:v>Q1_5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I'!$G$2:$G$22</c:f>
            </c:numRef>
          </c:val>
        </c:ser>
        <c:ser>
          <c:idx val="5"/>
          <c:order val="5"/>
          <c:tx>
            <c:strRef>
              <c:f>'Hilda Makanya I'!$H$1</c:f>
              <c:strCache>
                <c:ptCount val="1"/>
                <c:pt idx="0">
                  <c:v>Q1_6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I'!$H$2:$H$22</c:f>
            </c:numRef>
          </c:val>
        </c:ser>
        <c:ser>
          <c:idx val="6"/>
          <c:order val="6"/>
          <c:tx>
            <c:strRef>
              <c:f>'Hilda Makanya I'!$I$1</c:f>
              <c:strCache>
                <c:ptCount val="1"/>
                <c:pt idx="0">
                  <c:v>Q1_7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I'!$I$2:$I$22</c:f>
            </c:numRef>
          </c:val>
        </c:ser>
        <c:ser>
          <c:idx val="7"/>
          <c:order val="7"/>
          <c:tx>
            <c:strRef>
              <c:f>'Hilda Makanya I'!$J$1</c:f>
              <c:strCache>
                <c:ptCount val="1"/>
                <c:pt idx="0">
                  <c:v>Q1_8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I'!$J$2:$J$22</c:f>
            </c:numRef>
          </c:val>
        </c:ser>
        <c:ser>
          <c:idx val="8"/>
          <c:order val="8"/>
          <c:tx>
            <c:strRef>
              <c:f>'Hilda Makanya I'!$K$1</c:f>
              <c:strCache>
                <c:ptCount val="1"/>
                <c:pt idx="0">
                  <c:v>Q1_9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I'!$K$2:$K$22</c:f>
            </c:numRef>
          </c:val>
        </c:ser>
        <c:ser>
          <c:idx val="9"/>
          <c:order val="9"/>
          <c:tx>
            <c:strRef>
              <c:f>'Hilda Makanya I'!$L$1</c:f>
              <c:strCache>
                <c:ptCount val="1"/>
                <c:pt idx="0">
                  <c:v>Q1_10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I'!$L$2:$L$22</c:f>
            </c:numRef>
          </c:val>
        </c:ser>
        <c:ser>
          <c:idx val="10"/>
          <c:order val="10"/>
          <c:tx>
            <c:strRef>
              <c:f>'Hilda Makanya I'!$M$1</c:f>
              <c:strCache>
                <c:ptCount val="1"/>
                <c:pt idx="0">
                  <c:v>Q1_11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I'!$M$2:$M$22</c:f>
            </c:numRef>
          </c:val>
        </c:ser>
        <c:ser>
          <c:idx val="11"/>
          <c:order val="11"/>
          <c:tx>
            <c:strRef>
              <c:f>'Hilda Makanya I'!$N$1</c:f>
              <c:strCache>
                <c:ptCount val="1"/>
                <c:pt idx="0">
                  <c:v>Q1_12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I'!$N$2:$N$22</c:f>
            </c:numRef>
          </c:val>
        </c:ser>
        <c:ser>
          <c:idx val="12"/>
          <c:order val="12"/>
          <c:tx>
            <c:strRef>
              <c:f>'Hilda Makanya I'!$O$1</c:f>
              <c:strCache>
                <c:ptCount val="1"/>
                <c:pt idx="0">
                  <c:v>Q1_13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I'!$O$2:$O$22</c:f>
            </c:numRef>
          </c:val>
        </c:ser>
        <c:ser>
          <c:idx val="13"/>
          <c:order val="13"/>
          <c:tx>
            <c:strRef>
              <c:f>'Hilda Makanya I'!$P$1</c:f>
              <c:strCache>
                <c:ptCount val="1"/>
                <c:pt idx="0">
                  <c:v>Q1_14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I'!$P$2:$P$22</c:f>
            </c:numRef>
          </c:val>
        </c:ser>
        <c:ser>
          <c:idx val="14"/>
          <c:order val="14"/>
          <c:tx>
            <c:strRef>
              <c:f>'Hilda Makanya I'!$Q$1</c:f>
              <c:strCache>
                <c:ptCount val="1"/>
                <c:pt idx="0">
                  <c:v>Q1_15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I'!$Q$2:$Q$22</c:f>
            </c:numRef>
          </c:val>
        </c:ser>
        <c:ser>
          <c:idx val="15"/>
          <c:order val="15"/>
          <c:tx>
            <c:strRef>
              <c:f>'Hilda Makanya I'!$R$1</c:f>
              <c:strCache>
                <c:ptCount val="1"/>
                <c:pt idx="0">
                  <c:v>Q1_16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I'!$R$2:$R$22</c:f>
            </c:numRef>
          </c:val>
        </c:ser>
        <c:ser>
          <c:idx val="16"/>
          <c:order val="16"/>
          <c:tx>
            <c:strRef>
              <c:f>'Hilda Makanya I'!$S$1</c:f>
              <c:strCache>
                <c:ptCount val="1"/>
                <c:pt idx="0">
                  <c:v>Q1_17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I'!$S$2:$S$22</c:f>
            </c:numRef>
          </c:val>
        </c:ser>
        <c:ser>
          <c:idx val="17"/>
          <c:order val="17"/>
          <c:tx>
            <c:strRef>
              <c:f>'Hilda Makanya I'!$T$1</c:f>
              <c:strCache>
                <c:ptCount val="1"/>
                <c:pt idx="0">
                  <c:v>Q1_18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I'!$T$2:$T$22</c:f>
            </c:numRef>
          </c:val>
        </c:ser>
        <c:ser>
          <c:idx val="18"/>
          <c:order val="18"/>
          <c:tx>
            <c:strRef>
              <c:f>'Hilda Makanya I'!$U$1</c:f>
              <c:strCache>
                <c:ptCount val="1"/>
                <c:pt idx="0">
                  <c:v>Q1_19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I'!$U$2:$U$22</c:f>
            </c:numRef>
          </c:val>
        </c:ser>
        <c:ser>
          <c:idx val="19"/>
          <c:order val="19"/>
          <c:tx>
            <c:strRef>
              <c:f>'Hilda Makanya I'!$V$1</c:f>
              <c:strCache>
                <c:ptCount val="1"/>
                <c:pt idx="0">
                  <c:v>Q1_20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I'!$V$2:$V$22</c:f>
            </c:numRef>
          </c:val>
        </c:ser>
        <c:ser>
          <c:idx val="20"/>
          <c:order val="20"/>
          <c:tx>
            <c:strRef>
              <c:f>'Hilda Makanya I'!$W$1</c:f>
              <c:strCache>
                <c:ptCount val="1"/>
                <c:pt idx="0">
                  <c:v>CQ1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I'!$W$2:$W$22</c:f>
            </c:numRef>
          </c:val>
        </c:ser>
        <c:ser>
          <c:idx val="21"/>
          <c:order val="21"/>
          <c:tx>
            <c:strRef>
              <c:f>'Hilda Makanya I'!$X$1</c:f>
              <c:strCache>
                <c:ptCount val="1"/>
                <c:pt idx="0">
                  <c:v>CQ2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I'!$X$2:$X$22</c:f>
            </c:numRef>
          </c:val>
        </c:ser>
        <c:ser>
          <c:idx val="22"/>
          <c:order val="22"/>
          <c:tx>
            <c:strRef>
              <c:f>'Hilda Makanya I'!$Y$1</c:f>
              <c:strCache>
                <c:ptCount val="1"/>
                <c:pt idx="0">
                  <c:v>CQ3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I'!$Y$2:$Y$22</c:f>
            </c:numRef>
          </c:val>
        </c:ser>
        <c:ser>
          <c:idx val="23"/>
          <c:order val="23"/>
          <c:tx>
            <c:strRef>
              <c:f>'Hilda Makanya I'!$Z$1</c:f>
              <c:strCache>
                <c:ptCount val="1"/>
                <c:pt idx="0">
                  <c:v>CQ4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I'!$Z$2:$Z$22</c:f>
            </c:numRef>
          </c:val>
        </c:ser>
        <c:ser>
          <c:idx val="24"/>
          <c:order val="24"/>
          <c:tx>
            <c:strRef>
              <c:f>'Hilda Makanya I'!$AA$1</c:f>
              <c:strCache>
                <c:ptCount val="1"/>
                <c:pt idx="0">
                  <c:v>CQ5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I'!$AA$2:$AA$22</c:f>
            </c:numRef>
          </c:val>
        </c:ser>
        <c:ser>
          <c:idx val="25"/>
          <c:order val="25"/>
          <c:tx>
            <c:strRef>
              <c:f>'Hilda Makanya I'!$AB$1</c:f>
              <c:strCache>
                <c:ptCount val="1"/>
                <c:pt idx="0">
                  <c:v>CQ6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I'!$AB$2:$AB$22</c:f>
            </c:numRef>
          </c:val>
        </c:ser>
        <c:ser>
          <c:idx val="26"/>
          <c:order val="26"/>
          <c:tx>
            <c:strRef>
              <c:f>'Hilda Makanya I'!$AC$1</c:f>
              <c:strCache>
                <c:ptCount val="1"/>
                <c:pt idx="0">
                  <c:v>LQ1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I'!$AC$2:$AC$22</c:f>
            </c:numRef>
          </c:val>
        </c:ser>
        <c:ser>
          <c:idx val="27"/>
          <c:order val="27"/>
          <c:tx>
            <c:strRef>
              <c:f>'Hilda Makanya I'!$AD$1</c:f>
              <c:strCache>
                <c:ptCount val="1"/>
                <c:pt idx="0">
                  <c:v>LQ2a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I'!$AD$2:$AD$22</c:f>
            </c:numRef>
          </c:val>
        </c:ser>
        <c:ser>
          <c:idx val="28"/>
          <c:order val="28"/>
          <c:tx>
            <c:strRef>
              <c:f>'Hilda Makanya I'!$AE$1</c:f>
              <c:strCache>
                <c:ptCount val="1"/>
                <c:pt idx="0">
                  <c:v>LQ2b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I'!$AE$2:$AE$22</c:f>
            </c:numRef>
          </c:val>
        </c:ser>
        <c:ser>
          <c:idx val="29"/>
          <c:order val="29"/>
          <c:tx>
            <c:strRef>
              <c:f>'Hilda Makanya I'!$AF$1</c:f>
              <c:strCache>
                <c:ptCount val="1"/>
                <c:pt idx="0">
                  <c:v>LQ3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I'!$AF$2:$AF$22</c:f>
            </c:numRef>
          </c:val>
        </c:ser>
        <c:ser>
          <c:idx val="30"/>
          <c:order val="30"/>
          <c:tx>
            <c:strRef>
              <c:f>'Hilda Makanya I'!$AG$1</c:f>
              <c:strCache>
                <c:ptCount val="1"/>
                <c:pt idx="0">
                  <c:v>LQ4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I'!$AG$2:$AG$22</c:f>
            </c:numRef>
          </c:val>
        </c:ser>
        <c:ser>
          <c:idx val="31"/>
          <c:order val="31"/>
          <c:tx>
            <c:strRef>
              <c:f>'Hilda Makanya I'!$AH$1</c:f>
              <c:strCache>
                <c:ptCount val="1"/>
                <c:pt idx="0">
                  <c:v>LQ5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I'!$AH$2:$AH$22</c:f>
            </c:numRef>
          </c:val>
        </c:ser>
        <c:ser>
          <c:idx val="32"/>
          <c:order val="32"/>
          <c:tx>
            <c:strRef>
              <c:f>'Hilda Makanya I'!$AI$1</c:f>
              <c:strCache>
                <c:ptCount val="1"/>
                <c:pt idx="0">
                  <c:v>LQ6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I'!$AI$2:$AI$22</c:f>
            </c:numRef>
          </c:val>
        </c:ser>
        <c:ser>
          <c:idx val="33"/>
          <c:order val="33"/>
          <c:tx>
            <c:strRef>
              <c:f>'Hilda Makanya I'!$AJ$1</c:f>
              <c:strCache>
                <c:ptCount val="1"/>
                <c:pt idx="0">
                  <c:v>WQ1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I'!$AJ$2:$AJ$22</c:f>
            </c:numRef>
          </c:val>
        </c:ser>
        <c:ser>
          <c:idx val="34"/>
          <c:order val="34"/>
          <c:tx>
            <c:strRef>
              <c:f>'Hilda Makanya I'!$AK$1</c:f>
              <c:strCache>
                <c:ptCount val="1"/>
                <c:pt idx="0">
                  <c:v>WQ2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I'!$AK$2:$AK$22</c:f>
            </c:numRef>
          </c:val>
        </c:ser>
        <c:ser>
          <c:idx val="35"/>
          <c:order val="35"/>
          <c:tx>
            <c:strRef>
              <c:f>'Hilda Makanya I'!$AL$1</c:f>
              <c:strCache>
                <c:ptCount val="1"/>
                <c:pt idx="0">
                  <c:v>WQ3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I'!$AL$2:$AL$22</c:f>
            </c:numRef>
          </c:val>
        </c:ser>
        <c:ser>
          <c:idx val="36"/>
          <c:order val="36"/>
          <c:tx>
            <c:strRef>
              <c:f>'Hilda Makanya I'!$AM$1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I'!$AM$2:$AM$22</c:f>
            </c:numRef>
          </c:val>
        </c:ser>
        <c:ser>
          <c:idx val="37"/>
          <c:order val="37"/>
          <c:tx>
            <c:strRef>
              <c:f>'Hilda Makanya I'!$AN$1</c:f>
              <c:strCache>
                <c:ptCount val="1"/>
                <c:pt idx="0">
                  <c:v>Pre %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I'!$AN$2:$AN$22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10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24</c:v>
                </c:pt>
                <c:pt idx="11">
                  <c:v>30</c:v>
                </c:pt>
                <c:pt idx="12">
                  <c:v>34</c:v>
                </c:pt>
                <c:pt idx="13">
                  <c:v>38</c:v>
                </c:pt>
                <c:pt idx="14">
                  <c:v>38</c:v>
                </c:pt>
                <c:pt idx="15">
                  <c:v>48</c:v>
                </c:pt>
                <c:pt idx="16">
                  <c:v>60</c:v>
                </c:pt>
                <c:pt idx="17">
                  <c:v>62</c:v>
                </c:pt>
                <c:pt idx="18">
                  <c:v>64</c:v>
                </c:pt>
                <c:pt idx="19">
                  <c:v>66</c:v>
                </c:pt>
                <c:pt idx="20">
                  <c:v>68</c:v>
                </c:pt>
              </c:numCache>
            </c:numRef>
          </c:val>
        </c:ser>
        <c:ser>
          <c:idx val="38"/>
          <c:order val="38"/>
          <c:tx>
            <c:strRef>
              <c:f>'Hilda Makanya I'!$AO$1</c:f>
              <c:strCache>
                <c:ptCount val="1"/>
                <c:pt idx="0">
                  <c:v>comments pre-test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I'!$AO$2:$AO$22</c:f>
            </c:numRef>
          </c:val>
        </c:ser>
        <c:ser>
          <c:idx val="39"/>
          <c:order val="39"/>
          <c:tx>
            <c:strRef>
              <c:f>'Hilda Makanya I'!$AP$1</c:f>
              <c:strCache>
                <c:ptCount val="1"/>
                <c:pt idx="0">
                  <c:v>PQ1_1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I'!$AP$2:$AP$22</c:f>
            </c:numRef>
          </c:val>
        </c:ser>
        <c:ser>
          <c:idx val="40"/>
          <c:order val="40"/>
          <c:tx>
            <c:strRef>
              <c:f>'Hilda Makanya I'!$AQ$1</c:f>
              <c:strCache>
                <c:ptCount val="1"/>
                <c:pt idx="0">
                  <c:v>PQ1_2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I'!$AQ$2:$AQ$22</c:f>
            </c:numRef>
          </c:val>
        </c:ser>
        <c:ser>
          <c:idx val="41"/>
          <c:order val="41"/>
          <c:tx>
            <c:strRef>
              <c:f>'Hilda Makanya I'!$AR$1</c:f>
              <c:strCache>
                <c:ptCount val="1"/>
                <c:pt idx="0">
                  <c:v>PQ1_3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I'!$AR$2:$AR$22</c:f>
            </c:numRef>
          </c:val>
        </c:ser>
        <c:ser>
          <c:idx val="42"/>
          <c:order val="42"/>
          <c:tx>
            <c:strRef>
              <c:f>'Hilda Makanya I'!$AS$1</c:f>
              <c:strCache>
                <c:ptCount val="1"/>
                <c:pt idx="0">
                  <c:v>PQ1_4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I'!$AS$2:$AS$22</c:f>
            </c:numRef>
          </c:val>
        </c:ser>
        <c:ser>
          <c:idx val="43"/>
          <c:order val="43"/>
          <c:tx>
            <c:strRef>
              <c:f>'Hilda Makanya I'!$AT$1</c:f>
              <c:strCache>
                <c:ptCount val="1"/>
                <c:pt idx="0">
                  <c:v>PQ1_5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I'!$AT$2:$AT$22</c:f>
            </c:numRef>
          </c:val>
        </c:ser>
        <c:ser>
          <c:idx val="44"/>
          <c:order val="44"/>
          <c:tx>
            <c:strRef>
              <c:f>'Hilda Makanya I'!$AU$1</c:f>
              <c:strCache>
                <c:ptCount val="1"/>
                <c:pt idx="0">
                  <c:v>PQ1_6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I'!$AU$2:$AU$22</c:f>
            </c:numRef>
          </c:val>
        </c:ser>
        <c:ser>
          <c:idx val="45"/>
          <c:order val="45"/>
          <c:tx>
            <c:strRef>
              <c:f>'Hilda Makanya I'!$AV$1</c:f>
              <c:strCache>
                <c:ptCount val="1"/>
                <c:pt idx="0">
                  <c:v>PQ1_7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I'!$AV$2:$AV$22</c:f>
            </c:numRef>
          </c:val>
        </c:ser>
        <c:ser>
          <c:idx val="46"/>
          <c:order val="46"/>
          <c:tx>
            <c:strRef>
              <c:f>'Hilda Makanya I'!$AW$1</c:f>
              <c:strCache>
                <c:ptCount val="1"/>
                <c:pt idx="0">
                  <c:v>PQ1_8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I'!$AW$2:$AW$22</c:f>
            </c:numRef>
          </c:val>
        </c:ser>
        <c:ser>
          <c:idx val="47"/>
          <c:order val="47"/>
          <c:tx>
            <c:strRef>
              <c:f>'Hilda Makanya I'!$AX$1</c:f>
              <c:strCache>
                <c:ptCount val="1"/>
                <c:pt idx="0">
                  <c:v>PQ1_9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I'!$AX$2:$AX$22</c:f>
            </c:numRef>
          </c:val>
        </c:ser>
        <c:ser>
          <c:idx val="48"/>
          <c:order val="48"/>
          <c:tx>
            <c:strRef>
              <c:f>'Hilda Makanya I'!$AY$1</c:f>
              <c:strCache>
                <c:ptCount val="1"/>
                <c:pt idx="0">
                  <c:v>PQ1_10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I'!$AY$2:$AY$22</c:f>
            </c:numRef>
          </c:val>
        </c:ser>
        <c:ser>
          <c:idx val="49"/>
          <c:order val="49"/>
          <c:tx>
            <c:strRef>
              <c:f>'Hilda Makanya I'!$AZ$1</c:f>
              <c:strCache>
                <c:ptCount val="1"/>
                <c:pt idx="0">
                  <c:v>PQ1_11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I'!$AZ$2:$AZ$22</c:f>
            </c:numRef>
          </c:val>
        </c:ser>
        <c:ser>
          <c:idx val="50"/>
          <c:order val="50"/>
          <c:tx>
            <c:strRef>
              <c:f>'Hilda Makanya I'!$BA$1</c:f>
              <c:strCache>
                <c:ptCount val="1"/>
                <c:pt idx="0">
                  <c:v>PQ1_12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I'!$BA$2:$BA$22</c:f>
            </c:numRef>
          </c:val>
        </c:ser>
        <c:ser>
          <c:idx val="51"/>
          <c:order val="51"/>
          <c:tx>
            <c:strRef>
              <c:f>'Hilda Makanya I'!$BB$1</c:f>
              <c:strCache>
                <c:ptCount val="1"/>
                <c:pt idx="0">
                  <c:v>PQ1_13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I'!$BB$2:$BB$22</c:f>
            </c:numRef>
          </c:val>
        </c:ser>
        <c:ser>
          <c:idx val="52"/>
          <c:order val="52"/>
          <c:tx>
            <c:strRef>
              <c:f>'Hilda Makanya I'!$BC$1</c:f>
              <c:strCache>
                <c:ptCount val="1"/>
                <c:pt idx="0">
                  <c:v>PQ1_14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I'!$BC$2:$BC$22</c:f>
            </c:numRef>
          </c:val>
        </c:ser>
        <c:ser>
          <c:idx val="53"/>
          <c:order val="53"/>
          <c:tx>
            <c:strRef>
              <c:f>'Hilda Makanya I'!$BD$1</c:f>
              <c:strCache>
                <c:ptCount val="1"/>
                <c:pt idx="0">
                  <c:v>PQ1_15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I'!$BD$2:$BD$22</c:f>
            </c:numRef>
          </c:val>
        </c:ser>
        <c:ser>
          <c:idx val="54"/>
          <c:order val="54"/>
          <c:tx>
            <c:strRef>
              <c:f>'Hilda Makanya I'!$BE$1</c:f>
              <c:strCache>
                <c:ptCount val="1"/>
                <c:pt idx="0">
                  <c:v>PQ1_16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I'!$BE$2:$BE$22</c:f>
            </c:numRef>
          </c:val>
        </c:ser>
        <c:ser>
          <c:idx val="55"/>
          <c:order val="55"/>
          <c:tx>
            <c:strRef>
              <c:f>'Hilda Makanya I'!$BF$1</c:f>
              <c:strCache>
                <c:ptCount val="1"/>
                <c:pt idx="0">
                  <c:v>PQ1_17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I'!$BF$2:$BF$22</c:f>
            </c:numRef>
          </c:val>
        </c:ser>
        <c:ser>
          <c:idx val="56"/>
          <c:order val="56"/>
          <c:tx>
            <c:strRef>
              <c:f>'Hilda Makanya I'!$BG$1</c:f>
              <c:strCache>
                <c:ptCount val="1"/>
                <c:pt idx="0">
                  <c:v>PQ1_18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I'!$BG$2:$BG$22</c:f>
            </c:numRef>
          </c:val>
        </c:ser>
        <c:ser>
          <c:idx val="57"/>
          <c:order val="57"/>
          <c:tx>
            <c:strRef>
              <c:f>'Hilda Makanya I'!$BH$1</c:f>
              <c:strCache>
                <c:ptCount val="1"/>
                <c:pt idx="0">
                  <c:v>PQ1_19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I'!$BH$2:$BH$22</c:f>
            </c:numRef>
          </c:val>
        </c:ser>
        <c:ser>
          <c:idx val="58"/>
          <c:order val="58"/>
          <c:tx>
            <c:strRef>
              <c:f>'Hilda Makanya I'!$BI$1</c:f>
              <c:strCache>
                <c:ptCount val="1"/>
                <c:pt idx="0">
                  <c:v>PQ1_20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I'!$BI$2:$BI$22</c:f>
            </c:numRef>
          </c:val>
        </c:ser>
        <c:ser>
          <c:idx val="59"/>
          <c:order val="59"/>
          <c:tx>
            <c:strRef>
              <c:f>'Hilda Makanya I'!$BJ$1</c:f>
              <c:strCache>
                <c:ptCount val="1"/>
                <c:pt idx="0">
                  <c:v>PQ1_21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I'!$BJ$2:$BJ$22</c:f>
            </c:numRef>
          </c:val>
        </c:ser>
        <c:ser>
          <c:idx val="60"/>
          <c:order val="60"/>
          <c:tx>
            <c:strRef>
              <c:f>'Hilda Makanya I'!$BK$1</c:f>
              <c:strCache>
                <c:ptCount val="1"/>
                <c:pt idx="0">
                  <c:v>PQ1_22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I'!$BK$2:$BK$22</c:f>
            </c:numRef>
          </c:val>
        </c:ser>
        <c:ser>
          <c:idx val="61"/>
          <c:order val="61"/>
          <c:tx>
            <c:strRef>
              <c:f>'Hilda Makanya I'!$BL$1</c:f>
              <c:strCache>
                <c:ptCount val="1"/>
                <c:pt idx="0">
                  <c:v>PCQ1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I'!$BL$2:$BL$22</c:f>
            </c:numRef>
          </c:val>
        </c:ser>
        <c:ser>
          <c:idx val="62"/>
          <c:order val="62"/>
          <c:tx>
            <c:strRef>
              <c:f>'Hilda Makanya I'!$BM$1</c:f>
              <c:strCache>
                <c:ptCount val="1"/>
                <c:pt idx="0">
                  <c:v>PCQ2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I'!$BM$2:$BM$22</c:f>
            </c:numRef>
          </c:val>
        </c:ser>
        <c:ser>
          <c:idx val="63"/>
          <c:order val="63"/>
          <c:tx>
            <c:strRef>
              <c:f>'Hilda Makanya I'!$BN$1</c:f>
              <c:strCache>
                <c:ptCount val="1"/>
                <c:pt idx="0">
                  <c:v>PCQ3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I'!$BN$2:$BN$22</c:f>
            </c:numRef>
          </c:val>
        </c:ser>
        <c:ser>
          <c:idx val="64"/>
          <c:order val="64"/>
          <c:tx>
            <c:strRef>
              <c:f>'Hilda Makanya I'!$BO$1</c:f>
              <c:strCache>
                <c:ptCount val="1"/>
                <c:pt idx="0">
                  <c:v>PCQ4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I'!$BO$2:$BO$22</c:f>
            </c:numRef>
          </c:val>
        </c:ser>
        <c:ser>
          <c:idx val="65"/>
          <c:order val="65"/>
          <c:tx>
            <c:strRef>
              <c:f>'Hilda Makanya I'!$BP$1</c:f>
              <c:strCache>
                <c:ptCount val="1"/>
                <c:pt idx="0">
                  <c:v>PCQ5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I'!$BP$2:$BP$22</c:f>
            </c:numRef>
          </c:val>
        </c:ser>
        <c:ser>
          <c:idx val="66"/>
          <c:order val="66"/>
          <c:tx>
            <c:strRef>
              <c:f>'Hilda Makanya I'!$BQ$1</c:f>
              <c:strCache>
                <c:ptCount val="1"/>
                <c:pt idx="0">
                  <c:v>PCQ6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I'!$BQ$2:$BQ$22</c:f>
            </c:numRef>
          </c:val>
        </c:ser>
        <c:ser>
          <c:idx val="67"/>
          <c:order val="67"/>
          <c:tx>
            <c:strRef>
              <c:f>'Hilda Makanya I'!$BR$1</c:f>
              <c:strCache>
                <c:ptCount val="1"/>
                <c:pt idx="0">
                  <c:v>PLQ1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I'!$BR$2:$BR$22</c:f>
            </c:numRef>
          </c:val>
        </c:ser>
        <c:ser>
          <c:idx val="68"/>
          <c:order val="68"/>
          <c:tx>
            <c:strRef>
              <c:f>'Hilda Makanya I'!$BS$1</c:f>
              <c:strCache>
                <c:ptCount val="1"/>
                <c:pt idx="0">
                  <c:v>PLQ2a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I'!$BS$2:$BS$22</c:f>
            </c:numRef>
          </c:val>
        </c:ser>
        <c:ser>
          <c:idx val="69"/>
          <c:order val="69"/>
          <c:tx>
            <c:strRef>
              <c:f>'Hilda Makanya I'!$BT$1</c:f>
              <c:strCache>
                <c:ptCount val="1"/>
                <c:pt idx="0">
                  <c:v>PLQ2b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I'!$BT$2:$BT$22</c:f>
            </c:numRef>
          </c:val>
        </c:ser>
        <c:ser>
          <c:idx val="70"/>
          <c:order val="70"/>
          <c:tx>
            <c:strRef>
              <c:f>'Hilda Makanya I'!$BU$1</c:f>
              <c:strCache>
                <c:ptCount val="1"/>
                <c:pt idx="0">
                  <c:v>PLQ3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I'!$BU$2:$BU$22</c:f>
            </c:numRef>
          </c:val>
        </c:ser>
        <c:ser>
          <c:idx val="71"/>
          <c:order val="71"/>
          <c:tx>
            <c:strRef>
              <c:f>'Hilda Makanya I'!$BV$1</c:f>
              <c:strCache>
                <c:ptCount val="1"/>
                <c:pt idx="0">
                  <c:v>PLQ4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I'!$BV$2:$BV$22</c:f>
            </c:numRef>
          </c:val>
        </c:ser>
        <c:ser>
          <c:idx val="72"/>
          <c:order val="72"/>
          <c:tx>
            <c:strRef>
              <c:f>'Hilda Makanya I'!$BW$1</c:f>
              <c:strCache>
                <c:ptCount val="1"/>
                <c:pt idx="0">
                  <c:v>PLQ5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I'!$BW$2:$BW$22</c:f>
            </c:numRef>
          </c:val>
        </c:ser>
        <c:ser>
          <c:idx val="73"/>
          <c:order val="73"/>
          <c:tx>
            <c:strRef>
              <c:f>'Hilda Makanya I'!$BX$1</c:f>
              <c:strCache>
                <c:ptCount val="1"/>
                <c:pt idx="0">
                  <c:v>PLQ6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I'!$BX$2:$BX$22</c:f>
            </c:numRef>
          </c:val>
        </c:ser>
        <c:ser>
          <c:idx val="74"/>
          <c:order val="74"/>
          <c:tx>
            <c:strRef>
              <c:f>'Hilda Makanya I'!$BY$1</c:f>
              <c:strCache>
                <c:ptCount val="1"/>
                <c:pt idx="0">
                  <c:v>PWQ1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I'!$BY$2:$BY$22</c:f>
            </c:numRef>
          </c:val>
        </c:ser>
        <c:ser>
          <c:idx val="75"/>
          <c:order val="75"/>
          <c:tx>
            <c:strRef>
              <c:f>'Hilda Makanya I'!$BZ$1</c:f>
              <c:strCache>
                <c:ptCount val="1"/>
                <c:pt idx="0">
                  <c:v>PWQ2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I'!$BZ$2:$BZ$22</c:f>
            </c:numRef>
          </c:val>
        </c:ser>
        <c:ser>
          <c:idx val="76"/>
          <c:order val="76"/>
          <c:tx>
            <c:strRef>
              <c:f>'Hilda Makanya I'!$CA$1</c:f>
              <c:strCache>
                <c:ptCount val="1"/>
                <c:pt idx="0">
                  <c:v>PWQ3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I'!$CA$2:$CA$22</c:f>
            </c:numRef>
          </c:val>
        </c:ser>
        <c:ser>
          <c:idx val="77"/>
          <c:order val="77"/>
          <c:tx>
            <c:strRef>
              <c:f>'Hilda Makanya I'!$CB$1</c:f>
              <c:strCache>
                <c:ptCount val="1"/>
                <c:pt idx="0">
                  <c:v>PPCQ1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I'!$CB$2:$CB$22</c:f>
            </c:numRef>
          </c:val>
        </c:ser>
        <c:ser>
          <c:idx val="78"/>
          <c:order val="78"/>
          <c:tx>
            <c:strRef>
              <c:f>'Hilda Makanya I'!$CC$1</c:f>
              <c:strCache>
                <c:ptCount val="1"/>
                <c:pt idx="0">
                  <c:v>PPCQ2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I'!$CC$2:$CC$22</c:f>
            </c:numRef>
          </c:val>
        </c:ser>
        <c:ser>
          <c:idx val="79"/>
          <c:order val="79"/>
          <c:tx>
            <c:strRef>
              <c:f>'Hilda Makanya I'!$CD$1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I'!$CD$2:$CD$22</c:f>
            </c:numRef>
          </c:val>
        </c:ser>
        <c:ser>
          <c:idx val="80"/>
          <c:order val="80"/>
          <c:tx>
            <c:strRef>
              <c:f>'Hilda Makanya I'!$CE$1</c:f>
              <c:strCache>
                <c:ptCount val="1"/>
                <c:pt idx="0">
                  <c:v>Post %</c:v>
                </c:pt>
              </c:strCache>
            </c:strRef>
          </c:tx>
          <c:invertIfNegative val="0"/>
          <c:cat>
            <c:strRef>
              <c:f>'Hilda Makanya I'!$B$2:$B$22</c:f>
              <c:strCache>
                <c:ptCount val="21"/>
                <c:pt idx="0">
                  <c:v>Sibisi</c:v>
                </c:pt>
                <c:pt idx="1">
                  <c:v>Gebane</c:v>
                </c:pt>
                <c:pt idx="2">
                  <c:v>Mkhize</c:v>
                </c:pt>
                <c:pt idx="3">
                  <c:v>Nazo</c:v>
                </c:pt>
                <c:pt idx="4">
                  <c:v>Ndzimbovu</c:v>
                </c:pt>
                <c:pt idx="5">
                  <c:v>Sithole</c:v>
                </c:pt>
                <c:pt idx="6">
                  <c:v>Dladla</c:v>
                </c:pt>
                <c:pt idx="7">
                  <c:v>Kweyama</c:v>
                </c:pt>
                <c:pt idx="8">
                  <c:v>Shange</c:v>
                </c:pt>
                <c:pt idx="9">
                  <c:v>Ndlovu</c:v>
                </c:pt>
                <c:pt idx="10">
                  <c:v>Paya</c:v>
                </c:pt>
                <c:pt idx="11">
                  <c:v>Nzuza</c:v>
                </c:pt>
                <c:pt idx="12">
                  <c:v>Jali</c:v>
                </c:pt>
                <c:pt idx="13">
                  <c:v>Biyela</c:v>
                </c:pt>
                <c:pt idx="14">
                  <c:v>Zulu</c:v>
                </c:pt>
                <c:pt idx="15">
                  <c:v>Khuboni</c:v>
                </c:pt>
                <c:pt idx="16">
                  <c:v>Mqadi</c:v>
                </c:pt>
                <c:pt idx="17">
                  <c:v>Bhengu</c:v>
                </c:pt>
                <c:pt idx="18">
                  <c:v>Gumede</c:v>
                </c:pt>
                <c:pt idx="19">
                  <c:v>Mhlongo</c:v>
                </c:pt>
                <c:pt idx="20">
                  <c:v>Dlamini</c:v>
                </c:pt>
              </c:strCache>
            </c:strRef>
          </c:cat>
          <c:val>
            <c:numRef>
              <c:f>'Hilda Makanya I'!$CE$2:$CE$22</c:f>
              <c:numCache>
                <c:formatCode>General</c:formatCode>
                <c:ptCount val="21"/>
                <c:pt idx="0">
                  <c:v>12</c:v>
                </c:pt>
                <c:pt idx="1">
                  <c:v>2</c:v>
                </c:pt>
                <c:pt idx="2">
                  <c:v>16</c:v>
                </c:pt>
                <c:pt idx="3">
                  <c:v>24</c:v>
                </c:pt>
                <c:pt idx="4">
                  <c:v>16</c:v>
                </c:pt>
                <c:pt idx="5">
                  <c:v>14</c:v>
                </c:pt>
                <c:pt idx="6">
                  <c:v>6</c:v>
                </c:pt>
                <c:pt idx="7">
                  <c:v>10</c:v>
                </c:pt>
                <c:pt idx="8">
                  <c:v>24</c:v>
                </c:pt>
                <c:pt idx="9">
                  <c:v>32</c:v>
                </c:pt>
                <c:pt idx="10">
                  <c:v>52</c:v>
                </c:pt>
                <c:pt idx="11">
                  <c:v>66</c:v>
                </c:pt>
                <c:pt idx="12">
                  <c:v>44</c:v>
                </c:pt>
                <c:pt idx="13">
                  <c:v>72</c:v>
                </c:pt>
                <c:pt idx="14">
                  <c:v>50</c:v>
                </c:pt>
                <c:pt idx="15">
                  <c:v>62</c:v>
                </c:pt>
                <c:pt idx="16">
                  <c:v>90</c:v>
                </c:pt>
                <c:pt idx="17">
                  <c:v>68</c:v>
                </c:pt>
                <c:pt idx="18">
                  <c:v>80</c:v>
                </c:pt>
                <c:pt idx="19">
                  <c:v>92</c:v>
                </c:pt>
                <c:pt idx="20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05376"/>
        <c:axId val="90806912"/>
      </c:barChart>
      <c:catAx>
        <c:axId val="9080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90806912"/>
        <c:crosses val="autoZero"/>
        <c:auto val="1"/>
        <c:lblAlgn val="ctr"/>
        <c:lblOffset val="100"/>
        <c:noMultiLvlLbl val="0"/>
      </c:catAx>
      <c:valAx>
        <c:axId val="908069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05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Control Schools</c:v>
          </c:tx>
          <c:invertIfNegative val="0"/>
          <c:cat>
            <c:numRef>
              <c:f>Sheet1!$C$3:$C$12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5.5504582999999954</c:v>
                </c:pt>
                <c:pt idx="1">
                  <c:v>7.4858387999999998</c:v>
                </c:pt>
                <c:pt idx="2">
                  <c:v>7.0588234999999999</c:v>
                </c:pt>
                <c:pt idx="3">
                  <c:v>6.7724807</c:v>
                </c:pt>
                <c:pt idx="4">
                  <c:v>7.1530430999999997</c:v>
                </c:pt>
                <c:pt idx="5">
                  <c:v>7.6059574999999873</c:v>
                </c:pt>
                <c:pt idx="6">
                  <c:v>8.0065177000000016</c:v>
                </c:pt>
                <c:pt idx="7">
                  <c:v>9.5939789999999991</c:v>
                </c:pt>
                <c:pt idx="8">
                  <c:v>8.9739222000000005</c:v>
                </c:pt>
                <c:pt idx="9">
                  <c:v>5.4248841999999833</c:v>
                </c:pt>
              </c:numCache>
            </c:numRef>
          </c:val>
        </c:ser>
        <c:ser>
          <c:idx val="1"/>
          <c:order val="1"/>
          <c:tx>
            <c:v>Intervention Schools</c:v>
          </c:tx>
          <c:invertIfNegative val="0"/>
          <c:val>
            <c:numRef>
              <c:f>Sheet1!$E$3:$E$12</c:f>
              <c:numCache>
                <c:formatCode>General</c:formatCode>
                <c:ptCount val="10"/>
                <c:pt idx="0">
                  <c:v>5.6506239000000003</c:v>
                </c:pt>
                <c:pt idx="1">
                  <c:v>5.712920599999987</c:v>
                </c:pt>
                <c:pt idx="2">
                  <c:v>5.5462185000000002</c:v>
                </c:pt>
                <c:pt idx="3">
                  <c:v>5.3051856999999831</c:v>
                </c:pt>
                <c:pt idx="4">
                  <c:v>7.556868100000008</c:v>
                </c:pt>
                <c:pt idx="5">
                  <c:v>9.7833000999999999</c:v>
                </c:pt>
                <c:pt idx="6">
                  <c:v>9.8287372000000008</c:v>
                </c:pt>
                <c:pt idx="7">
                  <c:v>12.996540000000021</c:v>
                </c:pt>
                <c:pt idx="8">
                  <c:v>10.794036999999999</c:v>
                </c:pt>
                <c:pt idx="9">
                  <c:v>8.6081263000000003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67648"/>
        <c:axId val="90269568"/>
      </c:barChart>
      <c:catAx>
        <c:axId val="90267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Decile of baseline 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269568"/>
        <c:crosses val="autoZero"/>
        <c:auto val="1"/>
        <c:lblAlgn val="ctr"/>
        <c:lblOffset val="100"/>
        <c:noMultiLvlLbl val="0"/>
      </c:catAx>
      <c:valAx>
        <c:axId val="90269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gain (percentage points)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267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54395134547301"/>
          <c:y val="9.3213175475261603E-2"/>
          <c:w val="0.89745603674540697"/>
          <c:h val="0.83724919801691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Sheet1!$H$4:$H$7</c:f>
                <c:numCache>
                  <c:formatCode>General</c:formatCode>
                  <c:ptCount val="4"/>
                  <c:pt idx="0">
                    <c:v>2.5270397600000298</c:v>
                  </c:pt>
                  <c:pt idx="1">
                    <c:v>2.9825457199999992</c:v>
                  </c:pt>
                  <c:pt idx="2">
                    <c:v>1.8921571480000201</c:v>
                  </c:pt>
                  <c:pt idx="3">
                    <c:v>2.08146904</c:v>
                  </c:pt>
                </c:numCache>
              </c:numRef>
            </c:plus>
            <c:minus>
              <c:numRef>
                <c:f>Sheet1!$H$4:$H$7</c:f>
                <c:numCache>
                  <c:formatCode>General</c:formatCode>
                  <c:ptCount val="4"/>
                  <c:pt idx="0">
                    <c:v>2.5270397600000298</c:v>
                  </c:pt>
                  <c:pt idx="1">
                    <c:v>2.9825457199999992</c:v>
                  </c:pt>
                  <c:pt idx="2">
                    <c:v>1.8921571480000201</c:v>
                  </c:pt>
                  <c:pt idx="3">
                    <c:v>2.08146904</c:v>
                  </c:pt>
                </c:numCache>
              </c:numRef>
            </c:minus>
          </c:errBars>
          <c:cat>
            <c:strRef>
              <c:f>Sheet1!$A$4:$A$7</c:f>
              <c:strCache>
                <c:ptCount val="4"/>
                <c:pt idx="0">
                  <c:v>Treatment baseline</c:v>
                </c:pt>
                <c:pt idx="1">
                  <c:v>Treatment endline</c:v>
                </c:pt>
                <c:pt idx="2">
                  <c:v>Control Baseline</c:v>
                </c:pt>
                <c:pt idx="3">
                  <c:v>Control Endline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18.699830000000031</c:v>
                </c:pt>
                <c:pt idx="1">
                  <c:v>26.678290000000001</c:v>
                </c:pt>
                <c:pt idx="2">
                  <c:v>17.96376999999972</c:v>
                </c:pt>
                <c:pt idx="3">
                  <c:v>25.244399999999882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34048"/>
        <c:axId val="90835584"/>
      </c:barChart>
      <c:catAx>
        <c:axId val="908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835584"/>
        <c:crosses val="autoZero"/>
        <c:auto val="1"/>
        <c:lblAlgn val="ctr"/>
        <c:lblOffset val="100"/>
        <c:noMultiLvlLbl val="0"/>
      </c:catAx>
      <c:valAx>
        <c:axId val="9083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3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0.68333</cdr:x>
      <cdr:y>0</cdr:y>
    </cdr:from>
    <cdr:to>
      <cdr:x>0.68333</cdr:x>
      <cdr:y>0.61111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2952328" y="0"/>
          <a:ext cx="0" cy="16721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rgbClr val="FFFF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69E41-B407-4D70-9B61-08099CD83BA3}" type="datetimeFigureOut">
              <a:rPr lang="en-ZA" smtClean="0"/>
              <a:t>2015/08/20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1FE51-8062-402D-8D55-53493D689C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96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A1C3C-F876-424D-A67A-E6BC2ACD2E2D}" type="datetimeFigureOut">
              <a:rPr lang="en-ZA" smtClean="0"/>
              <a:pPr/>
              <a:t>2015/08/20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050A2-9E42-450D-97D3-9ACB7BF0745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142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050A2-9E42-450D-97D3-9ACB7BF07458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050A2-9E42-450D-97D3-9ACB7BF07458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050A2-9E42-450D-97D3-9ACB7BF07458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61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F6E1-B449-4827-BD30-C526EBF73F64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1DB0-9456-4584-9785-800638BF32DB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022-B8E9-46A4-9DA8-DABEF5106FA6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1E8F-3720-4798-9D2F-671DF0FAEE67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937A-57F1-4A02-84F2-AF077B45B16C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9C18-CFA2-44C6-9020-EF14F931374E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3B7-5081-436C-BEDB-7FC13B5617D3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A1D8-105E-4DA4-9378-AD1CAE63E095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7ECB-9673-4785-B963-0151DD23D615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73F7-946E-44B0-B7EC-556A74059E09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E196-778A-4475-A08B-77BF6471C74D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CA11-FA00-440C-A643-90D22906D01D}" type="datetime1">
              <a:rPr lang="en-ZA" smtClean="0"/>
              <a:pPr/>
              <a:t>2015/08/20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37CB-7B4D-4950-9936-2FDBDA931D3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package" Target="../embeddings/Microsoft_Word_Document3.doc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Building an evidence-base from randomised control trials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GB" sz="2700" dirty="0" smtClean="0"/>
              <a:t>Presentation </a:t>
            </a:r>
            <a:r>
              <a:rPr lang="en-GB" sz="2700" dirty="0"/>
              <a:t>of the findings of the impact evaluation of the Reading Catch-Up Programme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/>
          </a:bodyPr>
          <a:lstStyle/>
          <a:p>
            <a:endParaRPr lang="en-ZA" sz="2400" dirty="0" smtClean="0"/>
          </a:p>
          <a:p>
            <a:r>
              <a:rPr lang="en-ZA" dirty="0" smtClean="0"/>
              <a:t>18 August 2015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ZA" dirty="0" smtClean="0"/>
              <a:t>Ac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543800" cy="533400"/>
          </a:xfrm>
          <a:solidFill>
            <a:srgbClr val="B3B3B3"/>
          </a:solidFill>
        </p:spPr>
        <p:txBody>
          <a:bodyPr>
            <a:normAutofit fontScale="90000"/>
          </a:bodyPr>
          <a:lstStyle/>
          <a:p>
            <a:r>
              <a:rPr lang="en-US" sz="4000"/>
              <a:t>Background</a:t>
            </a:r>
            <a:endParaRPr lang="en-US"/>
          </a:p>
        </p:txBody>
      </p:sp>
      <p:sp>
        <p:nvSpPr>
          <p:cNvPr id="47107" name="Rectangle 3"/>
          <p:cNvSpPr>
            <a:spLocks/>
          </p:cNvSpPr>
          <p:nvPr/>
        </p:nvSpPr>
        <p:spPr bwMode="auto">
          <a:xfrm>
            <a:off x="685800" y="3124200"/>
            <a:ext cx="7543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84" charset="0"/>
              </a:rPr>
              <a:t>Research design</a:t>
            </a:r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685800" y="41148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Calibri" pitchFamily="84" charset="0"/>
              </a:rPr>
              <a:t>Findings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685800" y="50292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latin typeface="Calibri" pitchFamily="84" charset="0"/>
              </a:rPr>
              <a:t>Discussion and Conclusions</a:t>
            </a:r>
            <a:endParaRPr lang="en-US" sz="4000" dirty="0">
              <a:latin typeface="Calibri" pitchFamily="8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73216" y="3087216"/>
            <a:ext cx="6858000" cy="68356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Research Site  and Sampling Frame</a:t>
            </a:r>
            <a:endParaRPr lang="en-ZA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2627784" cy="302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0000" indent="0">
              <a:buNone/>
            </a:pPr>
            <a:r>
              <a:rPr lang="en-US" sz="2800" dirty="0"/>
              <a:t>S</a:t>
            </a:r>
            <a:r>
              <a:rPr lang="en-US" sz="2800" dirty="0" smtClean="0"/>
              <a:t>tudy in the Pinetown District, Kwazulu-Natal Department of Education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51920" y="992485"/>
            <a:ext cx="4104456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endParaRPr kumimoji="0" lang="en-Z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84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7776864" cy="523220"/>
          </a:xfrm>
          <a:prstGeom prst="rect">
            <a:avLst/>
          </a:prstGeom>
          <a:solidFill>
            <a:srgbClr val="B3B3B3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40 Treatment Schools </a:t>
            </a:r>
            <a:r>
              <a:rPr lang="en-US" sz="2800" dirty="0" err="1" smtClean="0"/>
              <a:t>vs</a:t>
            </a:r>
            <a:r>
              <a:rPr lang="en-US" sz="2800" dirty="0" smtClean="0"/>
              <a:t> 60 Control Schools</a:t>
            </a:r>
            <a:endParaRPr lang="en-Z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606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ZA" dirty="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275856" y="1255985"/>
            <a:ext cx="52565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single language teacher for all Grade 4 classes in each school.</a:t>
            </a:r>
            <a:endPara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Only schools that performed below 55% on the FAL Language 2013 ANA are included.</a:t>
            </a:r>
            <a:endPara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Only schools with between 15 and 120 learners (based on the 2013 ANA) are included.</a:t>
            </a:r>
            <a:endPara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Only public ordinary schools are included.</a:t>
            </a:r>
            <a:endPara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 80% power level, and a 5% significance level.</a:t>
            </a:r>
            <a:endParaRPr kumimoji="0" lang="en-ZA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Testing restricted to a random sample within a single grade.</a:t>
            </a:r>
            <a:endParaRPr kumimoji="0" lang="en-ZA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Z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4086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Distribution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GB" sz="2400" b="0" i="0" u="none" strike="noStrike" cap="none" normalizeH="0" baseline="0" dirty="0" err="1" smtClean="0" bmk="_Toc41022508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pretest</a:t>
            </a:r>
            <a:r>
              <a:rPr kumimoji="0" lang="en-GB" sz="2400" b="0" i="0" u="none" strike="noStrike" cap="none" normalizeH="0" baseline="0" dirty="0" smtClean="0" bmk="_Toc41022508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scores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227"/>
            <a:ext cx="8388424" cy="6135141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154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32440" y="1"/>
            <a:ext cx="611560" cy="6858000"/>
          </a:xfr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88424" y="1"/>
            <a:ext cx="755576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13</a:t>
            </a:fld>
            <a:r>
              <a:rPr lang="en-ZA" dirty="0" smtClean="0"/>
              <a:t>S</a:t>
            </a:r>
            <a:endParaRPr lang="en-ZA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 l="33666" t="7146" r="12905" b="1588"/>
          <a:stretch>
            <a:fillRect/>
          </a:stretch>
        </p:blipFill>
        <p:spPr bwMode="auto">
          <a:xfrm>
            <a:off x="611560" y="0"/>
            <a:ext cx="7344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460432" y="620688"/>
            <a:ext cx="553998" cy="554461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ZA" sz="2400" dirty="0" smtClean="0">
                <a:solidFill>
                  <a:schemeClr val="bg1"/>
                </a:solidFill>
              </a:rPr>
              <a:t>Spelling test component </a:t>
            </a:r>
            <a:endParaRPr lang="en-Z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052736"/>
          <a:ext cx="7776863" cy="5619958"/>
        </p:xfrm>
        <a:graphic>
          <a:graphicData uri="http://schemas.openxmlformats.org/drawingml/2006/table">
            <a:tbl>
              <a:tblPr/>
              <a:tblGrid>
                <a:gridCol w="2544473"/>
                <a:gridCol w="2496086"/>
                <a:gridCol w="2736304"/>
              </a:tblGrid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Mean reading score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Number of learners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27.09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21.80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1,072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17.41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832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13.56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324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10.69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9.59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14 and older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17.29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Age not specified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16.89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Average/Total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18.41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2,543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2232"/>
            <a:ext cx="5915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 bmk="_Toc41150411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Baseline performance by age of learners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528" y="908721"/>
          <a:ext cx="7486528" cy="5635690"/>
        </p:xfrm>
        <a:graphic>
          <a:graphicData uri="http://schemas.openxmlformats.org/drawingml/2006/table">
            <a:tbl>
              <a:tblPr/>
              <a:tblGrid>
                <a:gridCol w="1970139"/>
                <a:gridCol w="622149"/>
                <a:gridCol w="1008112"/>
                <a:gridCol w="799576"/>
                <a:gridCol w="788056"/>
                <a:gridCol w="1148672"/>
                <a:gridCol w="1149824"/>
              </a:tblGrid>
              <a:tr h="887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Phonics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Listening </a:t>
                      </a: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speaking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Shared reading and oral comprehension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1304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Total # lessons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Lessons complete</a:t>
                      </a:r>
                      <a:endParaRPr lang="en-Z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Total # lessons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Lessons completed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Total # lessons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Lessons completed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Average number of lessons completed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en-Z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Average percentage of lessons completed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+mn-lt"/>
                          <a:ea typeface="Times New Roman"/>
                          <a:cs typeface="Times New Roman"/>
                        </a:rPr>
                        <a:t>74%</a:t>
                      </a:r>
                      <a:endParaRPr lang="en-ZA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69%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63%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33" marR="68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32656"/>
            <a:ext cx="30240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_Toc41150411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Curriculum coverage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04448" y="1"/>
            <a:ext cx="539552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2" y="1412771"/>
          <a:ext cx="6984776" cy="4413456"/>
        </p:xfrm>
        <a:graphic>
          <a:graphicData uri="http://schemas.openxmlformats.org/drawingml/2006/table">
            <a:tbl>
              <a:tblPr/>
              <a:tblGrid>
                <a:gridCol w="1746194"/>
                <a:gridCol w="1746194"/>
                <a:gridCol w="1746194"/>
                <a:gridCol w="1746194"/>
              </a:tblGrid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Present at endline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Not present at endline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1,423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1,550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(91.81%)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(8.19%)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(100%)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Treatment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1,043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1,113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(93.71%)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(6.29%)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(100%)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2,466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197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imes New Roman"/>
                        </a:rPr>
                        <a:t>2,663</a:t>
                      </a:r>
                      <a:endParaRPr lang="en-Z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(92.6%)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(7.4%)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(100%)</a:t>
                      </a:r>
                      <a:endParaRPr lang="en-Z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2232"/>
            <a:ext cx="5431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_Toc41150411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Attrition between pretest and posttest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543800" cy="533400"/>
          </a:xfrm>
          <a:solidFill>
            <a:srgbClr val="B3B3B3"/>
          </a:solidFill>
        </p:spPr>
        <p:txBody>
          <a:bodyPr>
            <a:normAutofit fontScale="90000"/>
          </a:bodyPr>
          <a:lstStyle/>
          <a:p>
            <a:r>
              <a:rPr lang="en-US" sz="4000"/>
              <a:t>Background</a:t>
            </a:r>
            <a:endParaRPr lang="en-US"/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685800" y="31242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Calibri" pitchFamily="84" charset="0"/>
              </a:rPr>
              <a:t>Research design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685800" y="4114800"/>
            <a:ext cx="7543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84" charset="0"/>
              </a:rPr>
              <a:t>Findings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685800" y="50292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latin typeface="Calibri" pitchFamily="84" charset="0"/>
              </a:rPr>
              <a:t>Discussion and Conclusion</a:t>
            </a:r>
            <a:endParaRPr lang="en-US" sz="4000" dirty="0">
              <a:latin typeface="Calibri" pitchFamily="8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17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4637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 bmk="_Toc41150411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Baseline performance by gender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6588224" cy="48210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419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5856" y="1268760"/>
          <a:ext cx="3888432" cy="1682496"/>
        </p:xfrm>
        <a:graphic>
          <a:graphicData uri="http://schemas.openxmlformats.org/drawingml/2006/table">
            <a:tbl>
              <a:tblPr/>
              <a:tblGrid>
                <a:gridCol w="1512168"/>
                <a:gridCol w="2376264"/>
              </a:tblGrid>
              <a:tr h="34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Gender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Calibri"/>
                          <a:ea typeface="Times New Roman"/>
                          <a:cs typeface="Times New Roman"/>
                        </a:rPr>
                        <a:t>Mean </a:t>
                      </a: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score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Boys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14.89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Girls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22.05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Times New Roman"/>
                          <a:cs typeface="Times New Roman"/>
                        </a:rPr>
                        <a:t>Average</a:t>
                      </a:r>
                      <a:endParaRPr lang="en-ZA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Times New Roman"/>
                          <a:cs typeface="Times New Roman"/>
                        </a:rPr>
                        <a:t>18.40</a:t>
                      </a:r>
                      <a:endParaRPr lang="en-ZA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8424" y="1"/>
            <a:ext cx="755576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864"/>
            <a:ext cx="8201780" cy="5996136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6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512" y="116632"/>
            <a:ext cx="83438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 bmk="_Toc41022508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</a:t>
            </a:r>
            <a:r>
              <a:rPr lang="en-GB" sz="2400" dirty="0" smtClean="0" bmk="_Toc410225086">
                <a:latin typeface="Arial" pitchFamily="34" charset="0"/>
                <a:ea typeface="Calibri" pitchFamily="34" charset="0"/>
                <a:cs typeface="Times New Roman" pitchFamily="18" charset="0"/>
              </a:rPr>
              <a:t> and Post Test </a:t>
            </a:r>
            <a:r>
              <a:rPr kumimoji="0" lang="en-GB" sz="2400" b="0" i="0" u="none" strike="noStrike" cap="none" normalizeH="0" baseline="0" dirty="0" smtClean="0" bmk="_Toc41022508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Mean scores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563888" y="332656"/>
          <a:ext cx="475252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604448" y="1"/>
            <a:ext cx="539552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ZA" dirty="0"/>
          </a:p>
          <a:p>
            <a:pPr>
              <a:spcBef>
                <a:spcPts val="1800"/>
              </a:spcBef>
            </a:pPr>
            <a:r>
              <a:rPr lang="en-GB" dirty="0" smtClean="0"/>
              <a:t>The team includes Stephen Taylor, Volker </a:t>
            </a:r>
            <a:r>
              <a:rPr lang="en-GB" dirty="0" err="1" smtClean="0"/>
              <a:t>Schoer</a:t>
            </a:r>
            <a:r>
              <a:rPr lang="en-GB" dirty="0" smtClean="0"/>
              <a:t> and Thabo </a:t>
            </a:r>
            <a:r>
              <a:rPr lang="en-GB" dirty="0" err="1" smtClean="0"/>
              <a:t>Mabogoane</a:t>
            </a:r>
            <a:endParaRPr lang="en-GB" dirty="0" smtClean="0"/>
          </a:p>
          <a:p>
            <a:pPr>
              <a:spcBef>
                <a:spcPts val="1800"/>
              </a:spcBef>
            </a:pPr>
            <a:r>
              <a:rPr lang="en-GB" dirty="0" smtClean="0"/>
              <a:t>Generous financial </a:t>
            </a:r>
            <a:r>
              <a:rPr lang="en-GB" dirty="0"/>
              <a:t>support </a:t>
            </a:r>
            <a:r>
              <a:rPr lang="en-GB" dirty="0" smtClean="0"/>
              <a:t>from </a:t>
            </a:r>
            <a:r>
              <a:rPr lang="en-GB" dirty="0"/>
              <a:t>the </a:t>
            </a:r>
            <a:r>
              <a:rPr lang="en-GB" dirty="0" err="1"/>
              <a:t>Zenex</a:t>
            </a:r>
            <a:r>
              <a:rPr lang="en-GB" dirty="0"/>
              <a:t> </a:t>
            </a:r>
            <a:r>
              <a:rPr lang="en-GB" dirty="0" smtClean="0"/>
              <a:t>Foundation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Wits </a:t>
            </a:r>
            <a:r>
              <a:rPr lang="en-GB" dirty="0"/>
              <a:t>University Human Research Ethics Committee </a:t>
            </a:r>
            <a:r>
              <a:rPr lang="en-GB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Mary </a:t>
            </a:r>
            <a:r>
              <a:rPr lang="en-GB" dirty="0"/>
              <a:t>Metcalfe, a big thank you for facilitating our discussions with the KwaZulu-Natal Department of </a:t>
            </a:r>
            <a:r>
              <a:rPr lang="en-GB" dirty="0" smtClean="0"/>
              <a:t>Education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Top </a:t>
            </a:r>
            <a:r>
              <a:rPr lang="en-GB" dirty="0"/>
              <a:t>management of </a:t>
            </a:r>
            <a:r>
              <a:rPr lang="en-GB" dirty="0" smtClean="0"/>
              <a:t>the KwaZulu-Natal Department of Education </a:t>
            </a:r>
          </a:p>
          <a:p>
            <a:pPr>
              <a:spcBef>
                <a:spcPts val="1800"/>
              </a:spcBef>
            </a:pPr>
            <a:r>
              <a:rPr lang="en-GB" dirty="0"/>
              <a:t>P</a:t>
            </a:r>
            <a:r>
              <a:rPr lang="en-GB" dirty="0" smtClean="0"/>
              <a:t>inetown </a:t>
            </a:r>
            <a:r>
              <a:rPr lang="en-GB" dirty="0"/>
              <a:t>district </a:t>
            </a:r>
            <a:r>
              <a:rPr lang="en-GB" dirty="0" smtClean="0"/>
              <a:t>staff</a:t>
            </a:r>
          </a:p>
          <a:p>
            <a:pPr>
              <a:spcBef>
                <a:spcPts val="1800"/>
              </a:spcBef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teachers, both in the control and the treatment schools, for their ongoing </a:t>
            </a:r>
            <a:r>
              <a:rPr lang="en-GB" dirty="0" smtClean="0"/>
              <a:t>commitment</a:t>
            </a:r>
          </a:p>
          <a:p>
            <a:pPr>
              <a:spcBef>
                <a:spcPts val="1800"/>
              </a:spcBef>
            </a:pPr>
            <a:r>
              <a:rPr lang="en-GB" dirty="0"/>
              <a:t>O</a:t>
            </a:r>
            <a:r>
              <a:rPr lang="en-GB" dirty="0" smtClean="0"/>
              <a:t>ur partners at Class </a:t>
            </a:r>
            <a:r>
              <a:rPr lang="en-GB" dirty="0"/>
              <a:t>Act and the JET Education </a:t>
            </a:r>
            <a:r>
              <a:rPr lang="en-GB" dirty="0" smtClean="0"/>
              <a:t>Services</a:t>
            </a: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0432" y="0"/>
            <a:ext cx="683568" cy="6858000"/>
          </a:xfrm>
          <a:solidFill>
            <a:schemeClr val="accent3">
              <a:lumMod val="75000"/>
            </a:schemeClr>
          </a:solidFill>
        </p:spPr>
        <p:txBody>
          <a:bodyPr vert="vert"/>
          <a:lstStyle/>
          <a:p>
            <a:r>
              <a:rPr lang="en-GB" sz="4000" dirty="0" smtClean="0">
                <a:solidFill>
                  <a:schemeClr val="bg1"/>
                </a:solidFill>
              </a:rPr>
              <a:t>Acknowledgements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6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512" y="116632"/>
            <a:ext cx="83438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 bmk="_Toc410225086">
                <a:latin typeface="Arial" pitchFamily="34" charset="0"/>
                <a:ea typeface="Calibri" pitchFamily="34" charset="0"/>
                <a:cs typeface="Times New Roman" pitchFamily="18" charset="0"/>
              </a:rPr>
              <a:t>Main Regression Findings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604448" y="1"/>
            <a:ext cx="539552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98730"/>
              </p:ext>
            </p:extLst>
          </p:nvPr>
        </p:nvGraphicFramePr>
        <p:xfrm>
          <a:off x="34887" y="1268760"/>
          <a:ext cx="8497553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5892583" imgH="2717700" progId="Word.Document.12">
                  <p:embed/>
                </p:oleObj>
              </mc:Choice>
              <mc:Fallback>
                <p:oleObj name="Document" r:id="rId4" imgW="5892583" imgH="271770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7" y="1268760"/>
                        <a:ext cx="8497553" cy="4032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1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14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32656"/>
            <a:ext cx="2451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ea typeface="Calibri" pitchFamily="34" charset="0"/>
                <a:cs typeface="Times New Roman" pitchFamily="18" charset="0"/>
              </a:rPr>
              <a:t>Impact of coaches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21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460432" y="0"/>
            <a:ext cx="683568" cy="6857999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5616" y="1556792"/>
          <a:ext cx="6096000" cy="252374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Combined score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Spelling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Language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Coach A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1.42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1.98**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5.87***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(0.93)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(0.76)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(1.42)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Coach B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-0.42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0.56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2.09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(0.89)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(0.88)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(1.41)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2,466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2,466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2,466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r2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0.7698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0.7692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0.4606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7544" y="5517232"/>
            <a:ext cx="2316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Note: *p&lt;0.1 **p&lt;0.05 ***p&lt;0.01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14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8" y="692696"/>
            <a:ext cx="8683393" cy="580526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2382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ANA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distributions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22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460432" y="0"/>
            <a:ext cx="683568" cy="6857999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6195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 bmk="_Toc41150412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Annual</a:t>
            </a:r>
            <a:r>
              <a:rPr kumimoji="0" lang="en-GB" sz="2400" b="0" i="0" u="none" strike="noStrike" cap="none" normalizeH="0" dirty="0" smtClean="0" bmk="_Toc41150412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National Assessment EFAL Grade 4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96390"/>
            <a:ext cx="21403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Note: *p&lt;0.1 **p&lt;0.05 ***p&lt;0.01</a:t>
            </a:r>
            <a:endParaRPr lang="en-GB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04448" y="0"/>
            <a:ext cx="539552" cy="6858000"/>
          </a:xfr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836712"/>
          <a:ext cx="7632848" cy="5386209"/>
        </p:xfrm>
        <a:graphic>
          <a:graphicData uri="http://schemas.openxmlformats.org/drawingml/2006/table">
            <a:tbl>
              <a:tblPr/>
              <a:tblGrid>
                <a:gridCol w="1908212"/>
                <a:gridCol w="1908212"/>
                <a:gridCol w="1908212"/>
                <a:gridCol w="1908212"/>
              </a:tblGrid>
              <a:tr h="338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Model 1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Model 2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Model 3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Treatment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3.35*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3.83**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3.49**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(1.93)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(1.88)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(1.72)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School mean Grade 4 2013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School mean Grade 4 2012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School mean RCUP baseline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School mean Grade 3 2013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6,419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6,419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Times New Roman"/>
                          <a:cs typeface="Times New Roman"/>
                        </a:rPr>
                        <a:t>6,419</a:t>
                      </a:r>
                      <a:endParaRPr lang="en-Z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r2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0.1731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0.1914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Times New Roman"/>
                          <a:cs typeface="Times New Roman"/>
                        </a:rPr>
                        <a:t>0.2072</a:t>
                      </a:r>
                      <a:endParaRPr lang="en-Z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24</a:t>
            </a:fld>
            <a:endParaRPr lang="en-ZA"/>
          </a:p>
        </p:txBody>
      </p:sp>
      <p:graphicFrame>
        <p:nvGraphicFramePr>
          <p:cNvPr id="4" name="Chart 3"/>
          <p:cNvGraphicFramePr/>
          <p:nvPr/>
        </p:nvGraphicFramePr>
        <p:xfrm>
          <a:off x="107504" y="116632"/>
          <a:ext cx="42839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644008" y="116632"/>
          <a:ext cx="43204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07504" y="3429000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644008" y="3429000"/>
          <a:ext cx="432776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39552" y="1772816"/>
            <a:ext cx="367240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7544" y="5085184"/>
            <a:ext cx="367240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04048" y="1628800"/>
            <a:ext cx="367240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04048" y="5013176"/>
            <a:ext cx="367240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23928" y="116632"/>
            <a:ext cx="0" cy="1584176"/>
          </a:xfrm>
          <a:prstGeom prst="straightConnector1">
            <a:avLst/>
          </a:prstGeom>
          <a:ln w="222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884368" y="0"/>
            <a:ext cx="0" cy="1584176"/>
          </a:xfrm>
          <a:prstGeom prst="straightConnector1">
            <a:avLst/>
          </a:prstGeom>
          <a:ln w="222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32240" y="3356992"/>
            <a:ext cx="0" cy="1584176"/>
          </a:xfrm>
          <a:prstGeom prst="straightConnector1">
            <a:avLst/>
          </a:prstGeom>
          <a:ln w="222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9592" y="29249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School A</a:t>
            </a:r>
            <a:endParaRPr lang="en-ZA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63093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School D</a:t>
            </a:r>
            <a:endParaRPr lang="en-ZA" dirty="0"/>
          </a:p>
        </p:txBody>
      </p:sp>
      <p:sp>
        <p:nvSpPr>
          <p:cNvPr id="20" name="TextBox 19"/>
          <p:cNvSpPr txBox="1"/>
          <p:nvPr/>
        </p:nvSpPr>
        <p:spPr>
          <a:xfrm>
            <a:off x="5436096" y="29249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School B</a:t>
            </a:r>
            <a:endParaRPr lang="en-ZA" dirty="0"/>
          </a:p>
        </p:txBody>
      </p:sp>
      <p:sp>
        <p:nvSpPr>
          <p:cNvPr id="21" name="TextBox 20"/>
          <p:cNvSpPr txBox="1"/>
          <p:nvPr/>
        </p:nvSpPr>
        <p:spPr>
          <a:xfrm>
            <a:off x="1115616" y="62373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School C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604448" y="0"/>
            <a:ext cx="539552" cy="6674445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25</a:t>
            </a:fld>
            <a:endParaRPr lang="en-ZA"/>
          </a:p>
        </p:txBody>
      </p:sp>
      <p:graphicFrame>
        <p:nvGraphicFramePr>
          <p:cNvPr id="4" name="Chart 3"/>
          <p:cNvGraphicFramePr/>
          <p:nvPr/>
        </p:nvGraphicFramePr>
        <p:xfrm>
          <a:off x="1043608" y="1196752"/>
          <a:ext cx="734481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260648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/>
              <a:t>Average gains by </a:t>
            </a:r>
            <a:r>
              <a:rPr lang="en-ZA" sz="2800" dirty="0" err="1" smtClean="0"/>
              <a:t>decile</a:t>
            </a:r>
            <a:r>
              <a:rPr lang="en-ZA" sz="2800" dirty="0" smtClean="0"/>
              <a:t> of baseline scores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26</a:t>
            </a:fld>
            <a:endParaRPr lang="en-ZA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06116"/>
            <a:ext cx="8872523" cy="43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260648"/>
            <a:ext cx="87484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IV estimates of the TTE for differing baseline performance</a:t>
            </a:r>
          </a:p>
          <a:p>
            <a:r>
              <a:rPr lang="en-ZA" sz="2400" dirty="0" smtClean="0"/>
              <a:t>(Outcome: </a:t>
            </a:r>
            <a:r>
              <a:rPr lang="en-ZA" sz="2400" b="1" dirty="0" smtClean="0"/>
              <a:t>Overall reading score</a:t>
            </a:r>
            <a:r>
              <a:rPr lang="en-ZA" sz="2400" dirty="0" smtClean="0"/>
              <a:t>; Compliance defined according to training attendance)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543800" cy="533400"/>
          </a:xfrm>
          <a:solidFill>
            <a:srgbClr val="B3B3B3"/>
          </a:solidFill>
        </p:spPr>
        <p:txBody>
          <a:bodyPr>
            <a:normAutofit fontScale="90000"/>
          </a:bodyPr>
          <a:lstStyle/>
          <a:p>
            <a:r>
              <a:rPr lang="en-US" sz="4000"/>
              <a:t>Background</a:t>
            </a:r>
            <a:endParaRPr lang="en-US"/>
          </a:p>
        </p:txBody>
      </p:sp>
      <p:sp>
        <p:nvSpPr>
          <p:cNvPr id="50179" name="Rectangle 3"/>
          <p:cNvSpPr>
            <a:spLocks/>
          </p:cNvSpPr>
          <p:nvPr/>
        </p:nvSpPr>
        <p:spPr bwMode="auto">
          <a:xfrm>
            <a:off x="685800" y="31242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Calibri" pitchFamily="84" charset="0"/>
              </a:rPr>
              <a:t>Research design</a:t>
            </a:r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685800" y="41148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Calibri" pitchFamily="84" charset="0"/>
              </a:rPr>
              <a:t>Findings</a:t>
            </a:r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685800" y="5029200"/>
            <a:ext cx="7543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84" charset="0"/>
              </a:rPr>
              <a:t>Discussion and Conclusions</a:t>
            </a:r>
            <a:endParaRPr lang="en-US" sz="4000" dirty="0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27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88640"/>
            <a:ext cx="7704856" cy="66693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GB" dirty="0" smtClean="0"/>
              <a:t>KEY FINDINGS</a:t>
            </a:r>
          </a:p>
          <a:p>
            <a:pPr>
              <a:spcBef>
                <a:spcPts val="2400"/>
              </a:spcBef>
            </a:pPr>
            <a:r>
              <a:rPr lang="en-GB" sz="2400" dirty="0" smtClean="0"/>
              <a:t>Study shows that RCUP impacts positively on spelling and language performance and impacts positively on the overall ANA EFAL Grade 4 scores.  </a:t>
            </a:r>
          </a:p>
          <a:p>
            <a:pPr>
              <a:spcBef>
                <a:spcPts val="2400"/>
              </a:spcBef>
            </a:pPr>
            <a:r>
              <a:rPr lang="en-ZA" sz="2400" dirty="0" smtClean="0"/>
              <a:t>the programme impact was greatest amongst initially well-performing learners with teachers who complied with the programme.  Therefore, if learners have a fair learning platform and the teacher participates actively in the intervention, then the RCUP can have large benefits (up to 12 percentage points impact).</a:t>
            </a:r>
            <a:endParaRPr lang="en-GB" sz="2400" dirty="0" smtClean="0"/>
          </a:p>
          <a:p>
            <a:pPr>
              <a:spcBef>
                <a:spcPts val="2400"/>
              </a:spcBef>
            </a:pPr>
            <a:r>
              <a:rPr lang="en-GB" sz="2400" dirty="0" smtClean="0"/>
              <a:t>The quality of the coaching makes a difference in terms of learner performance.</a:t>
            </a:r>
            <a:endParaRPr lang="en-ZA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vert"/>
          <a:lstStyle/>
          <a:p>
            <a:r>
              <a:rPr lang="en-ZA" sz="2800" dirty="0" smtClean="0">
                <a:solidFill>
                  <a:schemeClr val="bg1"/>
                </a:solidFill>
              </a:rPr>
              <a:t>Discussion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683568" cy="365125"/>
          </a:xfrm>
        </p:spPr>
        <p:txBody>
          <a:bodyPr/>
          <a:lstStyle/>
          <a:p>
            <a:pPr algn="l"/>
            <a:fld id="{206237CB-7B4D-4950-9936-2FDBDA931D3B}" type="slidenum">
              <a:rPr lang="en-ZA" smtClean="0">
                <a:solidFill>
                  <a:schemeClr val="bg1"/>
                </a:solidFill>
              </a:rPr>
              <a:pPr algn="l"/>
              <a:t>28</a:t>
            </a:fld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332656"/>
            <a:ext cx="7920880" cy="5865515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en-GB" sz="2400" dirty="0" smtClean="0"/>
              <a:t>One of the unexpected findings was the substantial gains made by the control schools. Why the large gains in the control group? 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Developmental learning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Hawthorne effect</a:t>
            </a:r>
            <a:endParaRPr lang="en-ZA" sz="2400" dirty="0"/>
          </a:p>
          <a:p>
            <a:pPr>
              <a:spcBef>
                <a:spcPts val="1800"/>
              </a:spcBef>
            </a:pPr>
            <a:r>
              <a:rPr lang="en-GB" sz="2400" dirty="0" smtClean="0"/>
              <a:t>Unintended </a:t>
            </a:r>
            <a:r>
              <a:rPr lang="en-GB" sz="2400" dirty="0" err="1" smtClean="0"/>
              <a:t>spillover</a:t>
            </a:r>
            <a:r>
              <a:rPr lang="en-GB" sz="2400" dirty="0" smtClean="0"/>
              <a:t> effect</a:t>
            </a:r>
            <a:endParaRPr lang="en-ZA" sz="2400" dirty="0"/>
          </a:p>
          <a:p>
            <a:pPr>
              <a:spcBef>
                <a:spcPts val="1800"/>
              </a:spcBef>
            </a:pPr>
            <a:r>
              <a:rPr lang="en-GB" sz="2400" dirty="0" smtClean="0"/>
              <a:t>Floor effect</a:t>
            </a:r>
            <a:endParaRPr lang="en-ZA" sz="2400" dirty="0"/>
          </a:p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vert"/>
          <a:lstStyle/>
          <a:p>
            <a:r>
              <a:rPr lang="en-ZA" sz="2800" dirty="0" smtClean="0">
                <a:solidFill>
                  <a:schemeClr val="bg1"/>
                </a:solidFill>
              </a:rPr>
              <a:t>Discussion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29</a:t>
            </a:fld>
            <a:endParaRPr lang="en-ZA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4030706"/>
              </p:ext>
            </p:extLst>
          </p:nvPr>
        </p:nvGraphicFramePr>
        <p:xfrm>
          <a:off x="2555776" y="2780928"/>
          <a:ext cx="6120680" cy="407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558608" cy="5334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Background</a:t>
            </a:r>
            <a:endParaRPr lang="en-US" dirty="0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685800" y="3124200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Calibri" pitchFamily="84" charset="0"/>
              </a:rPr>
              <a:t>Research design</a:t>
            </a:r>
          </a:p>
        </p:txBody>
      </p:sp>
      <p:sp>
        <p:nvSpPr>
          <p:cNvPr id="44037" name="Rectangle 5"/>
          <p:cNvSpPr>
            <a:spLocks/>
          </p:cNvSpPr>
          <p:nvPr/>
        </p:nvSpPr>
        <p:spPr bwMode="auto">
          <a:xfrm>
            <a:off x="683568" y="4077072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latin typeface="Calibri" pitchFamily="84" charset="0"/>
              </a:rPr>
              <a:t>Findings</a:t>
            </a:r>
            <a:endParaRPr lang="en-US" sz="4000" dirty="0">
              <a:latin typeface="Calibri" pitchFamily="84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683568" y="5013176"/>
            <a:ext cx="7543800" cy="533400"/>
          </a:xfrm>
          <a:prstGeom prst="rect">
            <a:avLst/>
          </a:prstGeom>
          <a:solidFill>
            <a:srgbClr val="B3B3B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latin typeface="Calibri" pitchFamily="84" charset="0"/>
              </a:rPr>
              <a:t>Discussion and Conclusion</a:t>
            </a:r>
            <a:endParaRPr lang="en-US" sz="4000" dirty="0">
              <a:latin typeface="Calibri" pitchFamily="8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20688"/>
            <a:ext cx="8028384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Other Findings</a:t>
            </a:r>
          </a:p>
          <a:p>
            <a:pPr lvl="2">
              <a:lnSpc>
                <a:spcPct val="110000"/>
              </a:lnSpc>
              <a:spcBef>
                <a:spcPts val="1776"/>
              </a:spcBef>
            </a:pPr>
            <a:r>
              <a:rPr lang="en-GB" dirty="0" smtClean="0"/>
              <a:t>Grade </a:t>
            </a:r>
            <a:r>
              <a:rPr lang="en-GB" dirty="0"/>
              <a:t>4 learners’ English-language proficiency is very weak. </a:t>
            </a:r>
            <a:r>
              <a:rPr lang="en-GB" dirty="0" smtClean="0"/>
              <a:t>Most of the Grade 4 learners continue to be very weak spellers, with limited command of basic structures of the language, and poor comprehension and writing proficiency. </a:t>
            </a:r>
          </a:p>
          <a:p>
            <a:pPr lvl="2">
              <a:lnSpc>
                <a:spcPct val="110000"/>
              </a:lnSpc>
              <a:spcBef>
                <a:spcPts val="1776"/>
              </a:spcBef>
            </a:pPr>
            <a:r>
              <a:rPr lang="en-GB" dirty="0" smtClean="0"/>
              <a:t>The gap between these learners’ literacy performance and the demands of the curriculum remains large.</a:t>
            </a:r>
            <a:endParaRPr lang="en-ZA" dirty="0" smtClean="0"/>
          </a:p>
          <a:p>
            <a:pPr lvl="2">
              <a:lnSpc>
                <a:spcPct val="110000"/>
              </a:lnSpc>
              <a:spcBef>
                <a:spcPts val="1776"/>
              </a:spcBef>
            </a:pPr>
            <a:r>
              <a:rPr lang="en-GB" dirty="0" smtClean="0"/>
              <a:t>Large </a:t>
            </a:r>
            <a:r>
              <a:rPr lang="en-GB" dirty="0"/>
              <a:t>performance gap between boys and girls. This gap is evident in both the </a:t>
            </a:r>
            <a:r>
              <a:rPr lang="en-GB" dirty="0" err="1"/>
              <a:t>pretest</a:t>
            </a:r>
            <a:r>
              <a:rPr lang="en-GB" dirty="0"/>
              <a:t> and the posttest, and is consistent across the study tests and the ANA results. </a:t>
            </a:r>
            <a:endParaRPr lang="en-ZA" dirty="0"/>
          </a:p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vert"/>
          <a:lstStyle/>
          <a:p>
            <a:r>
              <a:rPr lang="en-ZA" sz="2800" dirty="0" smtClean="0">
                <a:solidFill>
                  <a:schemeClr val="bg1"/>
                </a:solidFill>
              </a:rPr>
              <a:t>Discussion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30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813995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en-GB" sz="8000" dirty="0" smtClean="0"/>
              <a:t>CONCLUSIONS</a:t>
            </a:r>
          </a:p>
          <a:p>
            <a:pPr>
              <a:spcBef>
                <a:spcPts val="2400"/>
              </a:spcBef>
            </a:pPr>
            <a:r>
              <a:rPr lang="en-GB" sz="7400" dirty="0" smtClean="0"/>
              <a:t>From a research perspective, the study shows that the Reading </a:t>
            </a:r>
            <a:r>
              <a:rPr lang="en-GB" sz="7400" dirty="0"/>
              <a:t>Catch-Up </a:t>
            </a:r>
            <a:r>
              <a:rPr lang="en-GB" sz="7400" dirty="0" smtClean="0"/>
              <a:t>programme has ‘educationally meaningful’ impact for learners with a basic learning platform. </a:t>
            </a:r>
          </a:p>
          <a:p>
            <a:pPr>
              <a:spcBef>
                <a:spcPts val="2400"/>
              </a:spcBef>
            </a:pPr>
            <a:r>
              <a:rPr lang="en-GB" sz="7400" dirty="0" smtClean="0"/>
              <a:t>From a policy perspective, the </a:t>
            </a:r>
            <a:r>
              <a:rPr lang="en-GB" sz="7400" dirty="0"/>
              <a:t>results </a:t>
            </a:r>
            <a:r>
              <a:rPr lang="en-GB" sz="7400" dirty="0" smtClean="0"/>
              <a:t>do </a:t>
            </a:r>
            <a:r>
              <a:rPr lang="en-GB" sz="7400" dirty="0"/>
              <a:t>not </a:t>
            </a:r>
            <a:r>
              <a:rPr lang="en-GB" sz="7400" dirty="0" smtClean="0"/>
              <a:t>provide grounds for a scaling up warrant.</a:t>
            </a:r>
            <a:r>
              <a:rPr lang="en-GB" sz="7400" dirty="0"/>
              <a:t> </a:t>
            </a:r>
            <a:endParaRPr lang="en-GB" sz="7400" dirty="0" smtClean="0"/>
          </a:p>
          <a:p>
            <a:pPr>
              <a:spcBef>
                <a:spcPts val="2400"/>
              </a:spcBef>
            </a:pPr>
            <a:r>
              <a:rPr lang="en-GB" sz="7400" dirty="0" smtClean="0"/>
              <a:t>From a methodological perspective, </a:t>
            </a:r>
          </a:p>
          <a:p>
            <a:pPr lvl="1">
              <a:spcBef>
                <a:spcPts val="2400"/>
              </a:spcBef>
            </a:pPr>
            <a:r>
              <a:rPr lang="en-GB" sz="7000" dirty="0" smtClean="0"/>
              <a:t>study </a:t>
            </a:r>
            <a:r>
              <a:rPr lang="en-GB" sz="7000" dirty="0"/>
              <a:t>demonstrates the </a:t>
            </a:r>
            <a:r>
              <a:rPr lang="en-GB" sz="7000" dirty="0" smtClean="0"/>
              <a:t>enormous value </a:t>
            </a:r>
            <a:r>
              <a:rPr lang="en-GB" sz="7000" dirty="0"/>
              <a:t>of counterfactual </a:t>
            </a:r>
            <a:r>
              <a:rPr lang="en-GB" sz="7000" dirty="0" smtClean="0"/>
              <a:t>research designs and importance of replication studies, and</a:t>
            </a:r>
            <a:endParaRPr lang="en-ZA" sz="7000" dirty="0"/>
          </a:p>
          <a:p>
            <a:pPr lvl="1">
              <a:spcBef>
                <a:spcPts val="2400"/>
              </a:spcBef>
            </a:pPr>
            <a:r>
              <a:rPr lang="en-GB" sz="7000" dirty="0" smtClean="0"/>
              <a:t>the </a:t>
            </a:r>
            <a:r>
              <a:rPr lang="en-GB" sz="7000" dirty="0"/>
              <a:t>data collected for the study are likely to be the basis for a number </a:t>
            </a:r>
            <a:r>
              <a:rPr lang="en-GB" sz="7000" dirty="0" smtClean="0"/>
              <a:t>of further secondary </a:t>
            </a:r>
            <a:r>
              <a:rPr lang="en-GB" sz="7000" dirty="0"/>
              <a:t>studies</a:t>
            </a:r>
            <a:r>
              <a:rPr lang="en-GB" sz="7000" dirty="0" smtClean="0"/>
              <a:t>.</a:t>
            </a:r>
            <a:endParaRPr lang="en-ZA" sz="7000" dirty="0"/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532440" y="1"/>
            <a:ext cx="611560" cy="6858000"/>
          </a:xfr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vert"/>
          <a:lstStyle/>
          <a:p>
            <a:r>
              <a:rPr lang="en-ZA" sz="3200" dirty="0" smtClean="0">
                <a:solidFill>
                  <a:schemeClr val="bg1"/>
                </a:solidFill>
              </a:rPr>
              <a:t>Conclusion</a:t>
            </a:r>
            <a:endParaRPr lang="en-ZA" sz="3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31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Large-scale counterfactual studies of system-wide instructional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PMRP comparison study (2010)</a:t>
            </a:r>
          </a:p>
          <a:p>
            <a:r>
              <a:rPr lang="en-US" dirty="0" smtClean="0"/>
              <a:t>GPLMS RDD/natural experiment (2013, 2015)</a:t>
            </a:r>
          </a:p>
          <a:p>
            <a:r>
              <a:rPr lang="en-US" dirty="0" smtClean="0"/>
              <a:t>RCUP Pinetown (2014)</a:t>
            </a:r>
          </a:p>
          <a:p>
            <a:r>
              <a:rPr lang="en-US" dirty="0" smtClean="0"/>
              <a:t>EGRS I Setswana (2015-2017)</a:t>
            </a:r>
          </a:p>
          <a:p>
            <a:r>
              <a:rPr lang="en-US" dirty="0" smtClean="0"/>
              <a:t>EGRS II  English (2016-2018)</a:t>
            </a:r>
          </a:p>
          <a:p>
            <a:r>
              <a:rPr lang="en-US" dirty="0" smtClean="0"/>
              <a:t>EGMS Multilingual (2016-2018)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43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5</a:t>
            </a:fld>
            <a:endParaRPr lang="en-ZA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4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6</a:t>
            </a:fld>
            <a:endParaRPr lang="en-Z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323212"/>
              </p:ext>
            </p:extLst>
          </p:nvPr>
        </p:nvGraphicFramePr>
        <p:xfrm>
          <a:off x="0" y="784225"/>
          <a:ext cx="9110663" cy="613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4" imgW="6451600" imgH="4343400" progId="Word.Document.12">
                  <p:embed/>
                </p:oleObj>
              </mc:Choice>
              <mc:Fallback>
                <p:oleObj name="Document" r:id="rId4" imgW="6451600" imgH="434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784225"/>
                        <a:ext cx="9110663" cy="613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4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7</a:t>
            </a:fld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791133"/>
              </p:ext>
            </p:extLst>
          </p:nvPr>
        </p:nvGraphicFramePr>
        <p:xfrm>
          <a:off x="0" y="54203"/>
          <a:ext cx="9236075" cy="680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6413500" imgH="4724400" progId="Word.Document.12">
                  <p:embed/>
                </p:oleObj>
              </mc:Choice>
              <mc:Fallback>
                <p:oleObj name="Document" r:id="rId4" imgW="6413500" imgH="472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4203"/>
                        <a:ext cx="9236075" cy="680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2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912768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1800"/>
              </a:spcBef>
            </a:pPr>
            <a:r>
              <a:rPr lang="en-GB" sz="5100" dirty="0"/>
              <a:t>Large proportion of schoolchildren in South Africa are one or more years below the acceptable achievement levels (Taylor, 2014; NEEDU, 2014; </a:t>
            </a:r>
            <a:r>
              <a:rPr lang="en-GB" sz="5100" dirty="0" err="1"/>
              <a:t>Spaull</a:t>
            </a:r>
            <a:r>
              <a:rPr lang="en-GB" sz="5100" dirty="0"/>
              <a:t>, forthcoming). </a:t>
            </a:r>
          </a:p>
          <a:p>
            <a:pPr>
              <a:spcBef>
                <a:spcPts val="1800"/>
              </a:spcBef>
            </a:pPr>
            <a:r>
              <a:rPr lang="en-GB" sz="5100" dirty="0" err="1"/>
              <a:t>Spaull</a:t>
            </a:r>
            <a:r>
              <a:rPr lang="en-GB" sz="5100" dirty="0"/>
              <a:t> (forthcoming) schoolchildren that are academically behind in the Foundation Phase are likely to fall further behind as they progress up the school system.  </a:t>
            </a:r>
            <a:endParaRPr lang="en-GB" sz="5100" dirty="0" smtClean="0"/>
          </a:p>
          <a:p>
            <a:pPr>
              <a:spcBef>
                <a:spcPts val="1800"/>
              </a:spcBef>
            </a:pPr>
            <a:r>
              <a:rPr lang="en-GB" sz="5500" dirty="0" smtClean="0"/>
              <a:t>How </a:t>
            </a:r>
            <a:r>
              <a:rPr lang="en-GB" sz="5500" dirty="0"/>
              <a:t>can education departments address </a:t>
            </a:r>
            <a:r>
              <a:rPr lang="en-GB" sz="5500" dirty="0" smtClean="0"/>
              <a:t>systemic </a:t>
            </a:r>
            <a:r>
              <a:rPr lang="en-GB" sz="5500" dirty="0"/>
              <a:t>learning backlogs? </a:t>
            </a:r>
            <a:endParaRPr lang="en-GB" sz="5500" dirty="0" smtClean="0"/>
          </a:p>
          <a:p>
            <a:pPr>
              <a:spcBef>
                <a:spcPts val="1800"/>
              </a:spcBef>
            </a:pPr>
            <a:r>
              <a:rPr lang="en-GB" sz="5500" dirty="0" smtClean="0"/>
              <a:t>Intermediate </a:t>
            </a:r>
            <a:r>
              <a:rPr lang="en-GB" sz="5500" dirty="0"/>
              <a:t>Phase Catch-Up Programme, </a:t>
            </a:r>
            <a:r>
              <a:rPr lang="en-GB" sz="5500" dirty="0" smtClean="0"/>
              <a:t>developed </a:t>
            </a:r>
            <a:r>
              <a:rPr lang="en-GB" sz="5500" dirty="0"/>
              <a:t>as a component of the Gauteng Primary Literacy and Mathematics Strategy in 2012. </a:t>
            </a:r>
            <a:endParaRPr lang="en-GB" sz="5500" dirty="0" smtClean="0"/>
          </a:p>
          <a:p>
            <a:pPr lvl="1">
              <a:spcBef>
                <a:spcPts val="1800"/>
              </a:spcBef>
            </a:pPr>
            <a:r>
              <a:rPr lang="en-GB" sz="5500" dirty="0" smtClean="0"/>
              <a:t>The 11 week </a:t>
            </a:r>
            <a:r>
              <a:rPr lang="en-GB" sz="5500" dirty="0"/>
              <a:t>programme</a:t>
            </a:r>
            <a:r>
              <a:rPr lang="en-GB" sz="5500" dirty="0" smtClean="0"/>
              <a:t>, </a:t>
            </a:r>
            <a:r>
              <a:rPr lang="en-GB" sz="5500" dirty="0" err="1"/>
              <a:t>reteaching</a:t>
            </a:r>
            <a:r>
              <a:rPr lang="en-GB" sz="5500" dirty="0"/>
              <a:t> Foundation Phase English </a:t>
            </a:r>
            <a:r>
              <a:rPr lang="en-GB" sz="5500" dirty="0" smtClean="0"/>
              <a:t>FAL skills in </a:t>
            </a:r>
            <a:r>
              <a:rPr lang="en-GB" sz="5500" dirty="0"/>
              <a:t>underachieving primary </a:t>
            </a:r>
            <a:r>
              <a:rPr lang="en-GB" sz="5500" dirty="0" smtClean="0"/>
              <a:t>schools. </a:t>
            </a:r>
          </a:p>
          <a:p>
            <a:pPr lvl="1">
              <a:spcBef>
                <a:spcPts val="1800"/>
              </a:spcBef>
            </a:pPr>
            <a:r>
              <a:rPr lang="en-GB" sz="5500" dirty="0" smtClean="0"/>
              <a:t>Hellman’s </a:t>
            </a:r>
            <a:r>
              <a:rPr lang="en-GB" sz="5500" dirty="0"/>
              <a:t>(2012) interval evaluation showed that the </a:t>
            </a:r>
            <a:r>
              <a:rPr lang="en-GB" sz="5500" dirty="0" smtClean="0"/>
              <a:t>programme </a:t>
            </a:r>
            <a:r>
              <a:rPr lang="en-GB" sz="5500" dirty="0"/>
              <a:t>was effective </a:t>
            </a:r>
            <a:r>
              <a:rPr lang="en-GB" sz="5500" dirty="0" smtClean="0"/>
              <a:t>in </a:t>
            </a:r>
            <a:r>
              <a:rPr lang="en-GB" sz="5500" dirty="0"/>
              <a:t>helping the majority of learners in Grades 4 to 6 to gain basic literacy proficiency. </a:t>
            </a:r>
            <a:r>
              <a:rPr lang="en-GB" sz="5500" dirty="0" smtClean="0"/>
              <a:t> </a:t>
            </a:r>
            <a:endParaRPr lang="en-ZA" sz="5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0432" y="0"/>
            <a:ext cx="683568" cy="6858000"/>
          </a:xfrm>
          <a:solidFill>
            <a:schemeClr val="accent3">
              <a:lumMod val="75000"/>
            </a:schemeClr>
          </a:solidFill>
        </p:spPr>
        <p:txBody>
          <a:bodyPr vert="vert"/>
          <a:lstStyle/>
          <a:p>
            <a:r>
              <a:rPr lang="en-GB" sz="4000" dirty="0" smtClean="0">
                <a:solidFill>
                  <a:schemeClr val="bg1"/>
                </a:solidFill>
              </a:rPr>
              <a:t>Background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17766"/>
            <a:ext cx="7820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Catch-up programme distribution across the four levels, 2012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27584" y="1196752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356067"/>
            <a:ext cx="21357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Source: Hellman (2012)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37CB-7B4D-4950-9936-2FDBDA931D3B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460432" y="1"/>
            <a:ext cx="683568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1011</Words>
  <Application>Microsoft Office PowerPoint</Application>
  <PresentationFormat>On-screen Show (4:3)</PresentationFormat>
  <Paragraphs>281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Document</vt:lpstr>
      <vt:lpstr>Building an evidence-base from randomised control trials  Presentation of the findings of the impact evaluation of the Reading Catch-Up Programme </vt:lpstr>
      <vt:lpstr>PowerPoint Presentation</vt:lpstr>
      <vt:lpstr>Background</vt:lpstr>
      <vt:lpstr>Large-scale counterfactual studies of system-wide instructional programmes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Background</vt:lpstr>
      <vt:lpstr>Research Site  and Sampling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Witwatersrand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RCUP Presentation</dc:title>
  <dc:creator>Wits-Admin</dc:creator>
  <cp:lastModifiedBy>Rothkegel van Velden, SM, Mej &lt;silker@sun.ac.za&gt;</cp:lastModifiedBy>
  <cp:revision>170</cp:revision>
  <dcterms:created xsi:type="dcterms:W3CDTF">2015-02-27T14:25:54Z</dcterms:created>
  <dcterms:modified xsi:type="dcterms:W3CDTF">2015-08-20T10:00:20Z</dcterms:modified>
</cp:coreProperties>
</file>